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0"/>
  </p:notesMasterIdLst>
  <p:sldIdLst>
    <p:sldId id="547" r:id="rId2"/>
    <p:sldId id="519" r:id="rId3"/>
    <p:sldId id="520" r:id="rId4"/>
    <p:sldId id="538" r:id="rId5"/>
    <p:sldId id="539" r:id="rId6"/>
    <p:sldId id="540" r:id="rId7"/>
    <p:sldId id="541" r:id="rId8"/>
    <p:sldId id="529" r:id="rId9"/>
    <p:sldId id="534" r:id="rId10"/>
    <p:sldId id="530" r:id="rId11"/>
    <p:sldId id="521" r:id="rId12"/>
    <p:sldId id="544" r:id="rId13"/>
    <p:sldId id="545" r:id="rId14"/>
    <p:sldId id="546" r:id="rId15"/>
    <p:sldId id="543" r:id="rId16"/>
    <p:sldId id="523" r:id="rId17"/>
    <p:sldId id="524" r:id="rId18"/>
    <p:sldId id="522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CC00"/>
    <a:srgbClr val="CCFFFF"/>
    <a:srgbClr val="FFFFCC"/>
    <a:srgbClr val="000099"/>
    <a:srgbClr val="FF9933"/>
    <a:srgbClr val="FFFF00"/>
    <a:srgbClr val="00FFC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3" autoAdjust="0"/>
    <p:restoredTop sz="91381" autoAdjust="0"/>
  </p:normalViewPr>
  <p:slideViewPr>
    <p:cSldViewPr snapToGrid="0" showGuides="1">
      <p:cViewPr varScale="1">
        <p:scale>
          <a:sx n="59" d="100"/>
          <a:sy n="59" d="100"/>
        </p:scale>
        <p:origin x="1600" y="64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6" d="100"/>
          <a:sy n="56" d="100"/>
        </p:scale>
        <p:origin x="-2880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e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e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5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7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7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57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7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48B51FDA-69C3-4270-90A3-3D7E34E832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196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zh-CN" sz="1200" b="0" i="1" dirty="0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1200" i="1" dirty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1200" b="0" i="1" dirty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kumimoji="1" lang="en-US" altLang="zh-CN" sz="1200" b="0" i="1" dirty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kumimoji="1" lang="en-US" altLang="zh-CN" sz="1200" b="0" i="1" dirty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kumimoji="1" lang="en-US" altLang="zh-CN" sz="1200" b="0" i="1" dirty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sz="1200" b="0" i="1" dirty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kumimoji="1" lang="en-US" altLang="zh-CN" sz="1200" b="0" i="1" dirty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kumimoji="1" lang="en-US" altLang="zh-CN" sz="1200" b="0" i="1" dirty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kumimoji="1" lang="zh-CN" altLang="en-US" sz="1200" b="0" i="1" dirty="0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cs typeface="Times New Roman" panose="020206030504050203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在区间</a:t>
                </a:r>
                <a:r>
                  <a:rPr lang="en-US" altLang="zh-CN" dirty="0"/>
                  <a:t>[0,p]</a:t>
                </a:r>
                <a:r>
                  <a:rPr lang="zh-CN" altLang="en-US" dirty="0"/>
                  <a:t>内发生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个事件，区间</a:t>
                </a:r>
                <a:r>
                  <a:rPr lang="en-US" altLang="zh-CN" dirty="0"/>
                  <a:t>[p,1]</a:t>
                </a:r>
                <a:r>
                  <a:rPr lang="zh-CN" altLang="en-US" dirty="0"/>
                  <a:t>内发生</a:t>
                </a:r>
                <a:r>
                  <a:rPr lang="en-US" altLang="zh-CN" dirty="0"/>
                  <a:t>n-x</a:t>
                </a:r>
                <a:r>
                  <a:rPr lang="zh-CN" altLang="en-US" dirty="0"/>
                  <a:t>个事件的联合概率。</a:t>
                </a:r>
                <a:endParaRPr lang="en-US" altLang="zh-CN" dirty="0"/>
              </a:p>
              <a:p>
                <a:r>
                  <a:rPr lang="zh-CN" altLang="en-US" dirty="0"/>
                  <a:t>由泊松过程假设，两个区间内的事件发生数是相互独立的泊松随机变量，分布具有参数</a:t>
                </a:r>
                <a:r>
                  <a:rPr lang="en-US" altLang="zh-CN" dirty="0" err="1"/>
                  <a:t>pλ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(1-p)λ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CN" sz="1200" b="0" i="0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mbria Math" panose="02040503050406030204" pitchFamily="18" charset="0"/>
                    <a:ea typeface="黑体" pitchFamily="49" charset="-122"/>
                    <a:cs typeface="Times New Roman" panose="02020603050405020304" pitchFamily="18" charset="0"/>
                  </a:rPr>
                  <a:t>𝑃</a:t>
                </a:r>
                <a:r>
                  <a:rPr kumimoji="1" lang="en-US" altLang="zh-CN" sz="1200" i="0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mbria Math" panose="02040503050406030204" pitchFamily="18" charset="0"/>
                    <a:ea typeface="黑体" pitchFamily="49" charset="-122"/>
                    <a:cs typeface="Times New Roman" panose="02020603050405020304" pitchFamily="18" charset="0"/>
                  </a:rPr>
                  <a:t>{</a:t>
                </a:r>
                <a:r>
                  <a:rPr kumimoji="1" lang="en-US" altLang="zh-CN" sz="1200" b="0" i="0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mbria Math" panose="02040503050406030204" pitchFamily="18" charset="0"/>
                    <a:ea typeface="黑体" pitchFamily="49" charset="-122"/>
                    <a:cs typeface="Times New Roman" panose="02020603050405020304" pitchFamily="18" charset="0"/>
                  </a:rPr>
                  <a:t>𝑋=𝑥,𝑁=𝑛}</a:t>
                </a:r>
                <a:r>
                  <a:rPr kumimoji="1" lang="zh-CN" altLang="en-US" sz="1200" b="0" i="0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mbria Math" panose="02040503050406030204" pitchFamily="18" charset="0"/>
                    <a:ea typeface="黑体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dirty="0" smtClean="0"/>
                  <a:t>在区间</a:t>
                </a:r>
                <a:r>
                  <a:rPr lang="en-US" altLang="zh-CN" dirty="0" smtClean="0"/>
                  <a:t>[0,p]</a:t>
                </a:r>
                <a:r>
                  <a:rPr lang="zh-CN" altLang="en-US" dirty="0" smtClean="0"/>
                  <a:t>内发生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个事件，区间</a:t>
                </a:r>
                <a:r>
                  <a:rPr lang="en-US" altLang="zh-CN" dirty="0" smtClean="0"/>
                  <a:t>[p,1]</a:t>
                </a:r>
                <a:r>
                  <a:rPr lang="zh-CN" altLang="en-US" dirty="0" smtClean="0"/>
                  <a:t>内发生</a:t>
                </a:r>
                <a:r>
                  <a:rPr lang="en-US" altLang="zh-CN" dirty="0" smtClean="0"/>
                  <a:t>n-x</a:t>
                </a:r>
                <a:r>
                  <a:rPr lang="zh-CN" altLang="en-US" dirty="0" smtClean="0"/>
                  <a:t>个事件的联合概率。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由泊松过程假设，两个区间内的事件发生数是相互独立的泊松随机变量，分布具有参数</a:t>
                </a:r>
                <a:r>
                  <a:rPr lang="en-US" altLang="zh-CN" dirty="0" err="1" smtClean="0"/>
                  <a:t>pλ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(1-p)λ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51FDA-69C3-4270-90A3-3D7E34E8324F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8593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zh-CN" sz="1200" b="0" i="1" dirty="0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1200" i="1" dirty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1200" b="0" i="1" dirty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kumimoji="1" lang="en-US" altLang="zh-CN" sz="1200" b="0" i="1" dirty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kumimoji="1" lang="en-US" altLang="zh-CN" sz="1200" b="0" i="1" dirty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kumimoji="1" lang="en-US" altLang="zh-CN" sz="1200" b="0" i="1" dirty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sz="1200" b="0" i="1" dirty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kumimoji="1" lang="en-US" altLang="zh-CN" sz="1200" b="0" i="1" dirty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kumimoji="1" lang="en-US" altLang="zh-CN" sz="1200" b="0" i="1" dirty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kumimoji="1" lang="zh-CN" altLang="en-US" sz="1200" b="0" i="1" dirty="0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cs typeface="Times New Roman" panose="020206030504050203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在区间</a:t>
                </a:r>
                <a:r>
                  <a:rPr lang="en-US" altLang="zh-CN" dirty="0"/>
                  <a:t>[0,p]</a:t>
                </a:r>
                <a:r>
                  <a:rPr lang="zh-CN" altLang="en-US" dirty="0"/>
                  <a:t>内发生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个事件，区间</a:t>
                </a:r>
                <a:r>
                  <a:rPr lang="en-US" altLang="zh-CN" dirty="0"/>
                  <a:t>[p,1]</a:t>
                </a:r>
                <a:r>
                  <a:rPr lang="zh-CN" altLang="en-US" dirty="0"/>
                  <a:t>内发生</a:t>
                </a:r>
                <a:r>
                  <a:rPr lang="en-US" altLang="zh-CN" dirty="0"/>
                  <a:t>n-x</a:t>
                </a:r>
                <a:r>
                  <a:rPr lang="zh-CN" altLang="en-US" dirty="0"/>
                  <a:t>个事件的联合概率。</a:t>
                </a:r>
                <a:endParaRPr lang="en-US" altLang="zh-CN" dirty="0"/>
              </a:p>
              <a:p>
                <a:r>
                  <a:rPr lang="zh-CN" altLang="en-US" dirty="0"/>
                  <a:t>由泊松过程假设，两个区间内的事件发生数是相互独立的泊松随机变量，分布具有参数</a:t>
                </a:r>
                <a:r>
                  <a:rPr lang="en-US" altLang="zh-CN" dirty="0" err="1"/>
                  <a:t>pλ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(1-p)λ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CN" sz="1200" b="0" i="0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mbria Math" panose="02040503050406030204" pitchFamily="18" charset="0"/>
                    <a:ea typeface="黑体" pitchFamily="49" charset="-122"/>
                    <a:cs typeface="Times New Roman" panose="02020603050405020304" pitchFamily="18" charset="0"/>
                  </a:rPr>
                  <a:t>𝑃</a:t>
                </a:r>
                <a:r>
                  <a:rPr kumimoji="1" lang="en-US" altLang="zh-CN" sz="1200" i="0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mbria Math" panose="02040503050406030204" pitchFamily="18" charset="0"/>
                    <a:ea typeface="黑体" pitchFamily="49" charset="-122"/>
                    <a:cs typeface="Times New Roman" panose="02020603050405020304" pitchFamily="18" charset="0"/>
                  </a:rPr>
                  <a:t>{</a:t>
                </a:r>
                <a:r>
                  <a:rPr kumimoji="1" lang="en-US" altLang="zh-CN" sz="1200" b="0" i="0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mbria Math" panose="02040503050406030204" pitchFamily="18" charset="0"/>
                    <a:ea typeface="黑体" pitchFamily="49" charset="-122"/>
                    <a:cs typeface="Times New Roman" panose="02020603050405020304" pitchFamily="18" charset="0"/>
                  </a:rPr>
                  <a:t>𝑋=𝑥,𝑁=𝑛}</a:t>
                </a:r>
                <a:r>
                  <a:rPr kumimoji="1" lang="zh-CN" altLang="en-US" sz="1200" b="0" i="0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mbria Math" panose="02040503050406030204" pitchFamily="18" charset="0"/>
                    <a:ea typeface="黑体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dirty="0" smtClean="0"/>
                  <a:t>在区间</a:t>
                </a:r>
                <a:r>
                  <a:rPr lang="en-US" altLang="zh-CN" dirty="0" smtClean="0"/>
                  <a:t>[0,p]</a:t>
                </a:r>
                <a:r>
                  <a:rPr lang="zh-CN" altLang="en-US" dirty="0" smtClean="0"/>
                  <a:t>内发生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个事件，区间</a:t>
                </a:r>
                <a:r>
                  <a:rPr lang="en-US" altLang="zh-CN" dirty="0" smtClean="0"/>
                  <a:t>[p,1]</a:t>
                </a:r>
                <a:r>
                  <a:rPr lang="zh-CN" altLang="en-US" dirty="0" smtClean="0"/>
                  <a:t>内发生</a:t>
                </a:r>
                <a:r>
                  <a:rPr lang="en-US" altLang="zh-CN" dirty="0" smtClean="0"/>
                  <a:t>n-x</a:t>
                </a:r>
                <a:r>
                  <a:rPr lang="zh-CN" altLang="en-US" dirty="0" smtClean="0"/>
                  <a:t>个事件的联合概率。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由泊松过程假设，两个区间内的事件发生数是相互独立的泊松随机变量，分布具有参数</a:t>
                </a:r>
                <a:r>
                  <a:rPr lang="en-US" altLang="zh-CN" dirty="0" err="1" smtClean="0"/>
                  <a:t>pλ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(1-p)λ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51FDA-69C3-4270-90A3-3D7E34E8324F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767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注意中文版教材中有错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51FDA-69C3-4270-90A3-3D7E34E8324F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0340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1732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644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4291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902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1804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3669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502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5910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881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4800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8857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77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77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zh-CN" altLang="zh-CN"/>
          </a:p>
        </p:txBody>
      </p:sp>
      <p:sp>
        <p:nvSpPr>
          <p:cNvPr id="477193" name="Rectangle 9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77194" name="Picture 10" descr="j020558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1188" cy="4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7197" name="Rectangle 13"/>
          <p:cNvSpPr>
            <a:spLocks noChangeArrowheads="1"/>
          </p:cNvSpPr>
          <p:nvPr userDrawn="1"/>
        </p:nvSpPr>
        <p:spPr bwMode="auto">
          <a:xfrm>
            <a:off x="7531100" y="228600"/>
            <a:ext cx="7493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fld id="{E90D1720-C660-4505-934F-6857C60DFAEC}" type="slidenum">
              <a:rPr kumimoji="1" lang="en-US" altLang="zh-CN" sz="1000" b="1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pPr>
                <a:lnSpc>
                  <a:spcPct val="120000"/>
                </a:lnSpc>
                <a:spcBef>
                  <a:spcPct val="50000"/>
                </a:spcBef>
              </a:pPr>
              <a:t>‹#›</a:t>
            </a:fld>
            <a:endParaRPr kumimoji="1" lang="en-US" altLang="zh-CN" sz="1000" b="1" dirty="0">
              <a:solidFill>
                <a:schemeClr val="folHlink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7204" name="Rectangle 20"/>
          <p:cNvSpPr>
            <a:spLocks noChangeArrowheads="1"/>
          </p:cNvSpPr>
          <p:nvPr userDrawn="1"/>
        </p:nvSpPr>
        <p:spPr bwMode="auto">
          <a:xfrm>
            <a:off x="2137130" y="-31750"/>
            <a:ext cx="45497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2800" dirty="0">
                <a:solidFill>
                  <a:schemeClr val="accent2"/>
                </a:solidFill>
                <a:effectLst/>
                <a:latin typeface="黑体" pitchFamily="2" charset="-122"/>
                <a:ea typeface="黑体" pitchFamily="2" charset="-122"/>
              </a:rPr>
              <a:t>§4 </a:t>
            </a:r>
            <a:r>
              <a:rPr kumimoji="1" lang="zh-CN" altLang="en-US" sz="2800" dirty="0">
                <a:solidFill>
                  <a:schemeClr val="accent2"/>
                </a:solidFill>
                <a:effectLst/>
                <a:latin typeface="黑体" pitchFamily="2" charset="-122"/>
                <a:ea typeface="黑体" pitchFamily="2" charset="-122"/>
              </a:rPr>
              <a:t>条件期望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9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5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57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4.emf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2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6.wmf"/><Relationship Id="rId5" Type="http://schemas.openxmlformats.org/officeDocument/2006/relationships/image" Target="../media/image53.emf"/><Relationship Id="rId15" Type="http://schemas.openxmlformats.org/officeDocument/2006/relationships/image" Target="../media/image58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5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21.bin"/><Relationship Id="rId26" Type="http://schemas.openxmlformats.org/officeDocument/2006/relationships/image" Target="../media/image27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7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5.wmf"/><Relationship Id="rId25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2.wmf"/><Relationship Id="rId24" Type="http://schemas.openxmlformats.org/officeDocument/2006/relationships/image" Target="../media/image28.wmf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23" Type="http://schemas.openxmlformats.org/officeDocument/2006/relationships/oleObject" Target="../embeddings/oleObject23.bin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26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19.bin"/><Relationship Id="rId22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74123" name="WordArt 11"/>
          <p:cNvSpPr>
            <a:spLocks noChangeArrowheads="1" noChangeShapeType="1" noTextEdit="1"/>
          </p:cNvSpPr>
          <p:nvPr/>
        </p:nvSpPr>
        <p:spPr bwMode="auto">
          <a:xfrm>
            <a:off x="1973878" y="1871663"/>
            <a:ext cx="5210693" cy="450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§1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随机变量的期望</a:t>
            </a:r>
          </a:p>
        </p:txBody>
      </p:sp>
      <p:sp>
        <p:nvSpPr>
          <p:cNvPr id="474124" name="WordArt 12"/>
          <p:cNvSpPr>
            <a:spLocks noChangeArrowheads="1" noChangeShapeType="1" noTextEdit="1"/>
          </p:cNvSpPr>
          <p:nvPr/>
        </p:nvSpPr>
        <p:spPr bwMode="auto">
          <a:xfrm>
            <a:off x="1973877" y="2444750"/>
            <a:ext cx="4641527" cy="450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§2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方差和标准差</a:t>
            </a:r>
          </a:p>
        </p:txBody>
      </p:sp>
      <p:sp>
        <p:nvSpPr>
          <p:cNvPr id="474126" name="WordArt 14"/>
          <p:cNvSpPr>
            <a:spLocks noChangeArrowheads="1" noChangeShapeType="1" noTextEdit="1"/>
          </p:cNvSpPr>
          <p:nvPr/>
        </p:nvSpPr>
        <p:spPr bwMode="auto">
          <a:xfrm>
            <a:off x="1973878" y="3563938"/>
            <a:ext cx="5210693" cy="450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§4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条件期望和预测</a:t>
            </a:r>
          </a:p>
        </p:txBody>
      </p:sp>
      <p:graphicFrame>
        <p:nvGraphicFramePr>
          <p:cNvPr id="474114" name="Object 2"/>
          <p:cNvGraphicFramePr>
            <a:graphicFrameLocks noChangeAspect="1"/>
          </p:cNvGraphicFramePr>
          <p:nvPr/>
        </p:nvGraphicFramePr>
        <p:xfrm>
          <a:off x="8555038" y="6126163"/>
          <a:ext cx="5699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48" name="剪辑" r:id="rId3" imgW="18926175" imgH="28251150" progId="MS_ClipArt_Gallery.2">
                  <p:embed/>
                </p:oleObj>
              </mc:Choice>
              <mc:Fallback>
                <p:oleObj name="剪辑" r:id="rId3" imgW="18926175" imgH="28251150" progId="MS_ClipArt_Gallery.2">
                  <p:embed/>
                  <p:pic>
                    <p:nvPicPr>
                      <p:cNvPr id="4741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5038" y="6126163"/>
                        <a:ext cx="5699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19" name="Rectangle 7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924800" y="6296025"/>
            <a:ext cx="1217613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2" name="WordArt 137"/>
          <p:cNvSpPr>
            <a:spLocks noChangeArrowheads="1" noChangeShapeType="1" noTextEdit="1"/>
          </p:cNvSpPr>
          <p:nvPr/>
        </p:nvSpPr>
        <p:spPr bwMode="auto">
          <a:xfrm>
            <a:off x="776159" y="802018"/>
            <a:ext cx="7653272" cy="5540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zh-CN" altLang="en-US" sz="3600" kern="10" dirty="0">
                <a:ln w="50800"/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第四章  </a:t>
            </a:r>
            <a:r>
              <a:rPr lang="en-US" altLang="zh-CN" sz="3600" kern="10" dirty="0">
                <a:ln w="50800"/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	</a:t>
            </a:r>
            <a:r>
              <a:rPr lang="zh-CN" altLang="en-US" sz="3600" kern="10" dirty="0">
                <a:ln w="50800"/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随机变量的数字特征</a:t>
            </a:r>
          </a:p>
        </p:txBody>
      </p:sp>
      <p:sp>
        <p:nvSpPr>
          <p:cNvPr id="10" name="WordArt 14">
            <a:extLst>
              <a:ext uri="{FF2B5EF4-FFF2-40B4-BE49-F238E27FC236}">
                <a16:creationId xmlns:a16="http://schemas.microsoft.com/office/drawing/2014/main" id="{266D6117-468E-4A69-BC5C-22FCB92BD74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028310" y="3019652"/>
            <a:ext cx="4938547" cy="450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§3 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协方差和相关系数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47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47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000"/>
                                        <p:tgtEl>
                                          <p:spTgt spid="47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23" grpId="0"/>
      <p:bldP spid="474124" grpId="0"/>
      <p:bldP spid="474126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25"/>
          <p:cNvSpPr>
            <a:spLocks noChangeArrowheads="1" noChangeShapeType="1" noTextEdit="1"/>
          </p:cNvSpPr>
          <p:nvPr/>
        </p:nvSpPr>
        <p:spPr bwMode="auto">
          <a:xfrm>
            <a:off x="911225" y="7207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例</a:t>
            </a: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253318" y="546235"/>
            <a:ext cx="53700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（二元正态分布）</a:t>
            </a:r>
          </a:p>
        </p:txBody>
      </p:sp>
      <p:grpSp>
        <p:nvGrpSpPr>
          <p:cNvPr id="13" name="Group 24"/>
          <p:cNvGrpSpPr>
            <a:grpSpLocks/>
          </p:cNvGrpSpPr>
          <p:nvPr/>
        </p:nvGrpSpPr>
        <p:grpSpPr bwMode="auto">
          <a:xfrm>
            <a:off x="4400768" y="596022"/>
            <a:ext cx="4811713" cy="534988"/>
            <a:chOff x="904" y="340"/>
            <a:chExt cx="3031" cy="337"/>
          </a:xfrm>
        </p:grpSpPr>
        <p:sp>
          <p:nvSpPr>
            <p:cNvPr id="14" name="Rectangle 25"/>
            <p:cNvSpPr>
              <a:spLocks noChangeArrowheads="1"/>
            </p:cNvSpPr>
            <p:nvPr/>
          </p:nvSpPr>
          <p:spPr bwMode="auto">
            <a:xfrm>
              <a:off x="904" y="340"/>
              <a:ext cx="30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</a:rPr>
                <a:t>设 </a:t>
              </a:r>
              <a:endPara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15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0213397"/>
                </p:ext>
              </p:extLst>
            </p:nvPr>
          </p:nvGraphicFramePr>
          <p:xfrm>
            <a:off x="1174" y="362"/>
            <a:ext cx="2637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787" name="Equation" r:id="rId3" imgW="1574640" imgH="203040" progId="Equation.DSMT4">
                    <p:embed/>
                  </p:oleObj>
                </mc:Choice>
                <mc:Fallback>
                  <p:oleObj name="Equation" r:id="rId3" imgW="1574640" imgH="203040" progId="Equation.DSMT4">
                    <p:embed/>
                    <p:pic>
                      <p:nvPicPr>
                        <p:cNvPr id="5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4" y="362"/>
                          <a:ext cx="2637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Rectangle 25"/>
          <p:cNvSpPr>
            <a:spLocks noChangeArrowheads="1"/>
          </p:cNvSpPr>
          <p:nvPr/>
        </p:nvSpPr>
        <p:spPr bwMode="auto">
          <a:xfrm>
            <a:off x="371923" y="1997916"/>
            <a:ext cx="291962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则经过计算可得 </a:t>
            </a:r>
            <a:endParaRPr kumimoji="1" lang="en-US" altLang="zh-CN" sz="28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768973"/>
              </p:ext>
            </p:extLst>
          </p:nvPr>
        </p:nvGraphicFramePr>
        <p:xfrm>
          <a:off x="1177892" y="2587945"/>
          <a:ext cx="15192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88" name="Equation" r:id="rId5" imgW="571320" imgH="190440" progId="Equation.DSMT4">
                  <p:embed/>
                </p:oleObj>
              </mc:Choice>
              <mc:Fallback>
                <p:oleObj name="Equation" r:id="rId5" imgW="571320" imgH="190440" progId="Equation.DSMT4">
                  <p:embed/>
                  <p:pic>
                    <p:nvPicPr>
                      <p:cNvPr id="9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892" y="2587945"/>
                        <a:ext cx="15192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159937"/>
              </p:ext>
            </p:extLst>
          </p:nvPr>
        </p:nvGraphicFramePr>
        <p:xfrm>
          <a:off x="2690217" y="2516816"/>
          <a:ext cx="54292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89" name="Equation" r:id="rId7" imgW="1866600" imgH="241200" progId="Equation.DSMT4">
                  <p:embed/>
                </p:oleObj>
              </mc:Choice>
              <mc:Fallback>
                <p:oleObj name="Equation" r:id="rId7" imgW="1866600" imgH="241200" progId="Equation.DSMT4">
                  <p:embed/>
                  <p:pic>
                    <p:nvPicPr>
                      <p:cNvPr id="1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217" y="2516816"/>
                        <a:ext cx="542925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639366" y="3167997"/>
            <a:ext cx="8037623" cy="356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/>
                <a:ea typeface="黑体" pitchFamily="49" charset="-122"/>
              </a:rPr>
              <a:t>即：</a:t>
            </a:r>
            <a:r>
              <a:rPr kumimoji="1" lang="zh-CN" altLang="en-US" sz="2800" b="1" dirty="0">
                <a:latin typeface="Times New Roman"/>
                <a:ea typeface="黑体" pitchFamily="49" charset="-122"/>
              </a:rPr>
              <a:t>二维正态分布</a:t>
            </a:r>
            <a:r>
              <a:rPr kumimoji="1" lang="en-US" altLang="zh-CN" sz="2800" b="1" dirty="0">
                <a:latin typeface="Times New Roman"/>
                <a:ea typeface="黑体" pitchFamily="49" charset="-122"/>
              </a:rPr>
              <a:t>,  </a:t>
            </a:r>
            <a:r>
              <a:rPr kumimoji="1" lang="zh-CN" altLang="en-US" sz="2800" b="1" dirty="0">
                <a:latin typeface="Times New Roman"/>
                <a:ea typeface="黑体" pitchFamily="49" charset="-122"/>
              </a:rPr>
              <a:t>给定 </a:t>
            </a:r>
            <a:r>
              <a:rPr kumimoji="1" lang="en-US" altLang="zh-CN" sz="2800" b="1" i="1" dirty="0">
                <a:latin typeface="Times New Roman"/>
                <a:ea typeface="黑体" pitchFamily="49" charset="-122"/>
              </a:rPr>
              <a:t>X </a:t>
            </a:r>
            <a:r>
              <a:rPr kumimoji="1" lang="zh-CN" altLang="en-US" sz="2800" b="1" dirty="0">
                <a:latin typeface="Times New Roman"/>
                <a:ea typeface="黑体" pitchFamily="49" charset="-122"/>
              </a:rPr>
              <a:t>时 </a:t>
            </a:r>
            <a:r>
              <a:rPr kumimoji="1" lang="en-US" altLang="zh-CN" sz="2800" b="1" i="1" dirty="0">
                <a:latin typeface="Times New Roman"/>
                <a:ea typeface="黑体" pitchFamily="49" charset="-122"/>
              </a:rPr>
              <a:t>Y </a:t>
            </a:r>
            <a:r>
              <a:rPr kumimoji="1" lang="zh-CN" altLang="en-US" sz="2800" b="1" dirty="0">
                <a:latin typeface="Times New Roman"/>
                <a:ea typeface="黑体" pitchFamily="49" charset="-122"/>
              </a:rPr>
              <a:t>的条件密度是一维正态分布</a:t>
            </a:r>
            <a:r>
              <a:rPr kumimoji="1" lang="en-US" altLang="zh-CN" sz="2800" b="1" dirty="0">
                <a:latin typeface="Times New Roman"/>
                <a:ea typeface="黑体" pitchFamily="49" charset="-122"/>
              </a:rPr>
              <a:t>.  </a:t>
            </a:r>
            <a:r>
              <a:rPr kumimoji="1" lang="zh-CN" altLang="en-US" sz="2800" b="1" dirty="0">
                <a:latin typeface="Times New Roman"/>
                <a:ea typeface="黑体" pitchFamily="49" charset="-122"/>
              </a:rPr>
              <a:t>因此</a:t>
            </a:r>
            <a:endParaRPr kumimoji="1" lang="en-US" altLang="zh-CN" sz="2800" b="1" dirty="0">
              <a:latin typeface="Times New Roman"/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800" b="1" dirty="0">
                <a:latin typeface="Times New Roman"/>
                <a:ea typeface="黑体" pitchFamily="49" charset="-122"/>
              </a:rPr>
              <a:t>给定 </a:t>
            </a:r>
            <a:r>
              <a:rPr kumimoji="1" lang="en-US" altLang="zh-CN" sz="2800" b="1" i="1" dirty="0">
                <a:latin typeface="Times New Roman"/>
                <a:ea typeface="黑体" pitchFamily="49" charset="-122"/>
              </a:rPr>
              <a:t>X = x </a:t>
            </a:r>
            <a:r>
              <a:rPr kumimoji="1" lang="zh-CN" altLang="en-US" sz="2800" b="1" dirty="0">
                <a:latin typeface="Times New Roman"/>
                <a:ea typeface="黑体" pitchFamily="49" charset="-122"/>
              </a:rPr>
              <a:t>时 </a:t>
            </a:r>
            <a:r>
              <a:rPr kumimoji="1" lang="en-US" altLang="zh-CN" sz="2800" b="1" i="1" dirty="0">
                <a:latin typeface="Times New Roman"/>
                <a:ea typeface="黑体" pitchFamily="49" charset="-122"/>
              </a:rPr>
              <a:t>Y </a:t>
            </a:r>
            <a:r>
              <a:rPr kumimoji="1" lang="zh-CN" altLang="en-US" sz="2800" b="1" dirty="0">
                <a:latin typeface="Times New Roman"/>
                <a:ea typeface="黑体" pitchFamily="49" charset="-122"/>
              </a:rPr>
              <a:t>的条件期望为</a:t>
            </a:r>
            <a:endParaRPr kumimoji="1" lang="en-US" altLang="zh-CN" sz="2800" b="1" dirty="0">
              <a:latin typeface="Times New Roman"/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800" b="1" dirty="0">
                <a:latin typeface="Times New Roman"/>
                <a:ea typeface="黑体" pitchFamily="49" charset="-122"/>
              </a:rPr>
              <a:t>			</a:t>
            </a:r>
            <a:r>
              <a:rPr kumimoji="1" lang="zh-CN" altLang="en-US" sz="2800" b="1" dirty="0">
                <a:latin typeface="Times New Roman"/>
                <a:ea typeface="黑体" pitchFamily="49" charset="-122"/>
              </a:rPr>
              <a:t>条件方差为</a:t>
            </a:r>
            <a:endParaRPr kumimoji="1" lang="en-US" altLang="zh-CN" sz="2800" b="1" dirty="0">
              <a:latin typeface="Times New Roman"/>
              <a:ea typeface="黑体" pitchFamily="49" charset="-122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zh-CN" b="1" dirty="0">
              <a:latin typeface="Times New Roman"/>
              <a:ea typeface="黑体" pitchFamily="49" charset="-122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b="1" dirty="0">
                <a:latin typeface="Times New Roman"/>
                <a:ea typeface="黑体" pitchFamily="49" charset="-122"/>
              </a:rPr>
              <a:t>条件期望是 </a:t>
            </a:r>
            <a:r>
              <a:rPr kumimoji="1" lang="en-US" altLang="zh-CN" sz="2800" b="1" i="1" dirty="0">
                <a:latin typeface="Times New Roman"/>
                <a:ea typeface="黑体" pitchFamily="49" charset="-122"/>
              </a:rPr>
              <a:t>x </a:t>
            </a:r>
            <a:r>
              <a:rPr kumimoji="1" lang="zh-CN" altLang="en-US" sz="2800" b="1" dirty="0">
                <a:latin typeface="Times New Roman"/>
                <a:ea typeface="黑体" pitchFamily="49" charset="-122"/>
              </a:rPr>
              <a:t>的线性函数</a:t>
            </a:r>
            <a:r>
              <a:rPr kumimoji="1" lang="en-US" altLang="zh-CN" sz="2800" b="1" dirty="0">
                <a:latin typeface="Times New Roman"/>
                <a:ea typeface="黑体" pitchFamily="49" charset="-122"/>
              </a:rPr>
              <a:t>.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b="1" dirty="0">
                <a:latin typeface="Times New Roman"/>
                <a:ea typeface="黑体" pitchFamily="49" charset="-122"/>
              </a:rPr>
              <a:t>条件方差随着 </a:t>
            </a:r>
            <a:r>
              <a:rPr kumimoji="1" lang="en-US" altLang="zh-CN" sz="2800" b="1" dirty="0">
                <a:latin typeface="Times New Roman"/>
                <a:ea typeface="黑体" pitchFamily="49" charset="-122"/>
              </a:rPr>
              <a:t>|</a:t>
            </a:r>
            <a:r>
              <a:rPr kumimoji="1" lang="en-US" altLang="zh-CN" sz="2800" b="1" i="1" dirty="0">
                <a:latin typeface="Times New Roman"/>
                <a:ea typeface="黑体" pitchFamily="49" charset="-122"/>
              </a:rPr>
              <a:t>ρ</a:t>
            </a:r>
            <a:r>
              <a:rPr kumimoji="1" lang="en-US" altLang="zh-CN" sz="2800" b="1" dirty="0">
                <a:latin typeface="Times New Roman"/>
                <a:ea typeface="黑体" pitchFamily="49" charset="-122"/>
              </a:rPr>
              <a:t>| </a:t>
            </a:r>
            <a:r>
              <a:rPr kumimoji="1" lang="zh-CN" altLang="en-US" sz="2800" b="1" dirty="0">
                <a:latin typeface="Times New Roman"/>
                <a:ea typeface="黑体" pitchFamily="49" charset="-122"/>
              </a:rPr>
              <a:t>的增加而减小</a:t>
            </a:r>
            <a:r>
              <a:rPr kumimoji="1" lang="en-US" altLang="zh-CN" sz="2800" b="1" dirty="0">
                <a:latin typeface="Times New Roman"/>
                <a:ea typeface="黑体" pitchFamily="49" charset="-122"/>
              </a:rPr>
              <a:t>.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911645"/>
              </p:ext>
            </p:extLst>
          </p:nvPr>
        </p:nvGraphicFramePr>
        <p:xfrm>
          <a:off x="5409657" y="4182054"/>
          <a:ext cx="2648495" cy="612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90" name="Equation" r:id="rId9" imgW="965160" imgH="241200" progId="Equation.DSMT4">
                  <p:embed/>
                </p:oleObj>
              </mc:Choice>
              <mc:Fallback>
                <p:oleObj name="Equation" r:id="rId9" imgW="965160" imgH="24120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9657" y="4182054"/>
                        <a:ext cx="2648495" cy="612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418392"/>
              </p:ext>
            </p:extLst>
          </p:nvPr>
        </p:nvGraphicFramePr>
        <p:xfrm>
          <a:off x="5409657" y="4729407"/>
          <a:ext cx="180975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91" name="Equation" r:id="rId11" imgW="622080" imgH="203040" progId="Equation.DSMT4">
                  <p:embed/>
                </p:oleObj>
              </mc:Choice>
              <mc:Fallback>
                <p:oleObj name="Equation" r:id="rId11" imgW="622080" imgH="203040" progId="Equation.DSMT4">
                  <p:embed/>
                  <p:pic>
                    <p:nvPicPr>
                      <p:cNvPr id="1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9657" y="4729407"/>
                        <a:ext cx="180975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WordArt 24"/>
          <p:cNvSpPr>
            <a:spLocks noChangeArrowheads="1" noChangeShapeType="1" noTextEdit="1"/>
          </p:cNvSpPr>
          <p:nvPr/>
        </p:nvSpPr>
        <p:spPr bwMode="auto">
          <a:xfrm>
            <a:off x="719137" y="5268757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CCFF99"/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/>
                <a:ea typeface="黑体"/>
              </a:rPr>
              <a:t>注</a:t>
            </a:r>
          </a:p>
        </p:txBody>
      </p:sp>
      <p:graphicFrame>
        <p:nvGraphicFramePr>
          <p:cNvPr id="20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439060"/>
              </p:ext>
            </p:extLst>
          </p:nvPr>
        </p:nvGraphicFramePr>
        <p:xfrm>
          <a:off x="4338590" y="1169276"/>
          <a:ext cx="4569509" cy="671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92" name="Equation" r:id="rId13" imgW="2463480" imgH="380880" progId="Equation.DSMT4">
                  <p:embed/>
                </p:oleObj>
              </mc:Choice>
              <mc:Fallback>
                <p:oleObj name="Equation" r:id="rId13" imgW="2463480" imgH="380880" progId="Equation.DSMT4">
                  <p:embed/>
                  <p:pic>
                    <p:nvPicPr>
                      <p:cNvPr id="471081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8590" y="1169276"/>
                        <a:ext cx="4569509" cy="671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226213"/>
              </p:ext>
            </p:extLst>
          </p:nvPr>
        </p:nvGraphicFramePr>
        <p:xfrm>
          <a:off x="371923" y="1224651"/>
          <a:ext cx="3986763" cy="628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93" name="Equation" r:id="rId15" imgW="2222280" imgH="342720" progId="Equation.DSMT4">
                  <p:embed/>
                </p:oleObj>
              </mc:Choice>
              <mc:Fallback>
                <p:oleObj name="Equation" r:id="rId15" imgW="2222280" imgH="342720" progId="Equation.DSMT4">
                  <p:embed/>
                  <p:pic>
                    <p:nvPicPr>
                      <p:cNvPr id="47108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23" y="1224651"/>
                        <a:ext cx="3986763" cy="628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824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6" grpId="0"/>
      <p:bldP spid="19" grpId="0" uiExpand="1" build="p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43909" y="3306383"/>
            <a:ext cx="6760184" cy="553168"/>
            <a:chOff x="543909" y="698985"/>
            <a:chExt cx="6760184" cy="553168"/>
          </a:xfrm>
        </p:grpSpPr>
        <p:sp>
          <p:nvSpPr>
            <p:cNvPr id="2" name="矩形 1"/>
            <p:cNvSpPr/>
            <p:nvPr/>
          </p:nvSpPr>
          <p:spPr>
            <a:xfrm>
              <a:off x="543909" y="698985"/>
              <a:ext cx="67601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可以对条件期望                再求期望和方差</a:t>
              </a:r>
              <a:r>
                <a:rPr kumimoji="1" lang="en-US" altLang="zh-CN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.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5070677"/>
                </p:ext>
              </p:extLst>
            </p:nvPr>
          </p:nvGraphicFramePr>
          <p:xfrm>
            <a:off x="3139743" y="773895"/>
            <a:ext cx="1472897" cy="478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965" name="Equation" r:id="rId3" imgW="507960" imgH="177480" progId="Equation.DSMT4">
                    <p:embed/>
                  </p:oleObj>
                </mc:Choice>
                <mc:Fallback>
                  <p:oleObj name="Equation" r:id="rId3" imgW="507960" imgH="177480" progId="Equation.DSMT4">
                    <p:embed/>
                    <p:pic>
                      <p:nvPicPr>
                        <p:cNvPr id="0" name="对象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9743" y="773895"/>
                          <a:ext cx="1472897" cy="478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543909" y="1432316"/>
            <a:ext cx="8255786" cy="559044"/>
            <a:chOff x="543909" y="698985"/>
            <a:chExt cx="8255786" cy="559044"/>
          </a:xfrm>
        </p:grpSpPr>
        <p:sp>
          <p:nvSpPr>
            <p:cNvPr id="6" name="矩形 5"/>
            <p:cNvSpPr/>
            <p:nvPr/>
          </p:nvSpPr>
          <p:spPr>
            <a:xfrm>
              <a:off x="543909" y="698985"/>
              <a:ext cx="82557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假设对于</a:t>
              </a:r>
              <a:r>
                <a:rPr kumimoji="1" lang="en-US" altLang="zh-CN" sz="2800" b="1" i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X </a:t>
              </a:r>
              <a:r>
                <a:rPr kumimoji="1" lang="zh-CN" altLang="en-US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范围内的任意 </a:t>
              </a:r>
              <a:r>
                <a:rPr kumimoji="1" lang="en-US" altLang="zh-CN" sz="2800" b="1" i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, </a:t>
              </a:r>
              <a:r>
                <a:rPr kumimoji="1" lang="zh-CN" altLang="en-US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有      </a:t>
              </a:r>
              <a:r>
                <a:rPr kumimoji="1" lang="en-US" altLang="zh-CN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                都存在</a:t>
              </a:r>
              <a:r>
                <a:rPr kumimoji="1" lang="en-US" altLang="zh-CN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.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2406537"/>
                </p:ext>
              </p:extLst>
            </p:nvPr>
          </p:nvGraphicFramePr>
          <p:xfrm>
            <a:off x="5306509" y="763734"/>
            <a:ext cx="2170599" cy="494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966" name="Equation" r:id="rId5" imgW="723600" imgH="177480" progId="Equation.DSMT4">
                    <p:embed/>
                  </p:oleObj>
                </mc:Choice>
                <mc:Fallback>
                  <p:oleObj name="Equation" r:id="rId5" imgW="7236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6509" y="763734"/>
                          <a:ext cx="2170599" cy="494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Freeform 48"/>
          <p:cNvSpPr>
            <a:spLocks/>
          </p:cNvSpPr>
          <p:nvPr/>
        </p:nvSpPr>
        <p:spPr bwMode="auto">
          <a:xfrm flipV="1">
            <a:off x="5305331" y="1950719"/>
            <a:ext cx="2050509" cy="50533"/>
          </a:xfrm>
          <a:custGeom>
            <a:avLst/>
            <a:gdLst>
              <a:gd name="T0" fmla="*/ 0 w 1640"/>
              <a:gd name="T1" fmla="*/ 52 h 52"/>
              <a:gd name="T2" fmla="*/ 152 w 1640"/>
              <a:gd name="T3" fmla="*/ 4 h 52"/>
              <a:gd name="T4" fmla="*/ 560 w 1640"/>
              <a:gd name="T5" fmla="*/ 28 h 52"/>
              <a:gd name="T6" fmla="*/ 880 w 1640"/>
              <a:gd name="T7" fmla="*/ 28 h 52"/>
              <a:gd name="T8" fmla="*/ 1200 w 1640"/>
              <a:gd name="T9" fmla="*/ 20 h 52"/>
              <a:gd name="T10" fmla="*/ 1440 w 1640"/>
              <a:gd name="T11" fmla="*/ 36 h 52"/>
              <a:gd name="T12" fmla="*/ 1640 w 1640"/>
              <a:gd name="T13" fmla="*/ 1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40" h="52">
                <a:moveTo>
                  <a:pt x="0" y="52"/>
                </a:moveTo>
                <a:cubicBezTo>
                  <a:pt x="29" y="30"/>
                  <a:pt x="59" y="8"/>
                  <a:pt x="152" y="4"/>
                </a:cubicBezTo>
                <a:cubicBezTo>
                  <a:pt x="245" y="0"/>
                  <a:pt x="439" y="24"/>
                  <a:pt x="560" y="28"/>
                </a:cubicBezTo>
                <a:cubicBezTo>
                  <a:pt x="681" y="32"/>
                  <a:pt x="773" y="29"/>
                  <a:pt x="880" y="28"/>
                </a:cubicBezTo>
                <a:cubicBezTo>
                  <a:pt x="987" y="27"/>
                  <a:pt x="1107" y="19"/>
                  <a:pt x="1200" y="20"/>
                </a:cubicBezTo>
                <a:cubicBezTo>
                  <a:pt x="1293" y="21"/>
                  <a:pt x="1367" y="37"/>
                  <a:pt x="1440" y="36"/>
                </a:cubicBezTo>
                <a:cubicBezTo>
                  <a:pt x="1513" y="35"/>
                  <a:pt x="1576" y="23"/>
                  <a:pt x="1640" y="12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401348" y="2088868"/>
            <a:ext cx="3882573" cy="979170"/>
            <a:chOff x="4401348" y="2088868"/>
            <a:chExt cx="3882573" cy="979170"/>
          </a:xfrm>
        </p:grpSpPr>
        <p:sp>
          <p:nvSpPr>
            <p:cNvPr id="9" name="AutoShape 109"/>
            <p:cNvSpPr>
              <a:spLocks noChangeArrowheads="1"/>
            </p:cNvSpPr>
            <p:nvPr/>
          </p:nvSpPr>
          <p:spPr bwMode="auto">
            <a:xfrm>
              <a:off x="4401348" y="2088868"/>
              <a:ext cx="3882573" cy="958850"/>
            </a:xfrm>
            <a:prstGeom prst="wedgeRectCallout">
              <a:avLst>
                <a:gd name="adj1" fmla="val 20946"/>
                <a:gd name="adj2" fmla="val -45216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/>
              <a:r>
                <a:rPr kumimoji="1" lang="zh-CN" altLang="en-US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是</a:t>
              </a:r>
              <a:r>
                <a:rPr kumimoji="1" lang="en-US" altLang="zh-CN" sz="2800" b="1" i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X</a:t>
              </a:r>
              <a:r>
                <a:rPr kumimoji="1" lang="zh-CN" altLang="en-US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的函数</a:t>
              </a:r>
              <a:r>
                <a:rPr kumimoji="1" lang="en-US" altLang="zh-CN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,</a:t>
              </a:r>
            </a:p>
            <a:p>
              <a:r>
                <a:rPr kumimoji="1" lang="zh-CN" altLang="en-US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从而是</a:t>
              </a:r>
              <a:r>
                <a:rPr kumimoji="1" lang="en-US" altLang="zh-CN" sz="2800" b="1" dirty="0" err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r.v</a:t>
              </a:r>
              <a:r>
                <a:rPr kumimoji="1" lang="en-US" altLang="zh-CN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., </a:t>
              </a:r>
              <a:r>
                <a:rPr kumimoji="1" lang="zh-CN" altLang="en-US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记为</a:t>
              </a: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3400118"/>
                </p:ext>
              </p:extLst>
            </p:nvPr>
          </p:nvGraphicFramePr>
          <p:xfrm>
            <a:off x="6875937" y="2629888"/>
            <a:ext cx="1349375" cy="438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967" name="Equation" r:id="rId7" imgW="507960" imgH="177480" progId="Equation.DSMT4">
                    <p:embed/>
                  </p:oleObj>
                </mc:Choice>
                <mc:Fallback>
                  <p:oleObj name="Equation" r:id="rId7" imgW="5079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5937" y="2629888"/>
                          <a:ext cx="1349375" cy="438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543908" y="735199"/>
            <a:ext cx="4145687" cy="523220"/>
            <a:chOff x="543909" y="698985"/>
            <a:chExt cx="4145687" cy="523220"/>
          </a:xfrm>
        </p:grpSpPr>
        <p:sp>
          <p:nvSpPr>
            <p:cNvPr id="13" name="矩形 12"/>
            <p:cNvSpPr/>
            <p:nvPr/>
          </p:nvSpPr>
          <p:spPr>
            <a:xfrm>
              <a:off x="543909" y="698985"/>
              <a:ext cx="41456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800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理解条件期望                ：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0560701"/>
                </p:ext>
              </p:extLst>
            </p:nvPr>
          </p:nvGraphicFramePr>
          <p:xfrm>
            <a:off x="2877206" y="784055"/>
            <a:ext cx="1349375" cy="438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968" name="Equation" r:id="rId9" imgW="507960" imgH="177480" progId="Equation.DSMT4">
                    <p:embed/>
                  </p:oleObj>
                </mc:Choice>
                <mc:Fallback>
                  <p:oleObj name="Equation" r:id="rId9" imgW="5079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7206" y="784055"/>
                          <a:ext cx="1349375" cy="438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Freeform 48"/>
          <p:cNvSpPr>
            <a:spLocks/>
          </p:cNvSpPr>
          <p:nvPr/>
        </p:nvSpPr>
        <p:spPr bwMode="auto">
          <a:xfrm flipV="1">
            <a:off x="5305331" y="3829602"/>
            <a:ext cx="715224" cy="45719"/>
          </a:xfrm>
          <a:custGeom>
            <a:avLst/>
            <a:gdLst>
              <a:gd name="T0" fmla="*/ 0 w 1640"/>
              <a:gd name="T1" fmla="*/ 52 h 52"/>
              <a:gd name="T2" fmla="*/ 152 w 1640"/>
              <a:gd name="T3" fmla="*/ 4 h 52"/>
              <a:gd name="T4" fmla="*/ 560 w 1640"/>
              <a:gd name="T5" fmla="*/ 28 h 52"/>
              <a:gd name="T6" fmla="*/ 880 w 1640"/>
              <a:gd name="T7" fmla="*/ 28 h 52"/>
              <a:gd name="T8" fmla="*/ 1200 w 1640"/>
              <a:gd name="T9" fmla="*/ 20 h 52"/>
              <a:gd name="T10" fmla="*/ 1440 w 1640"/>
              <a:gd name="T11" fmla="*/ 36 h 52"/>
              <a:gd name="T12" fmla="*/ 1640 w 1640"/>
              <a:gd name="T13" fmla="*/ 1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40" h="52">
                <a:moveTo>
                  <a:pt x="0" y="52"/>
                </a:moveTo>
                <a:cubicBezTo>
                  <a:pt x="29" y="30"/>
                  <a:pt x="59" y="8"/>
                  <a:pt x="152" y="4"/>
                </a:cubicBezTo>
                <a:cubicBezTo>
                  <a:pt x="245" y="0"/>
                  <a:pt x="439" y="24"/>
                  <a:pt x="560" y="28"/>
                </a:cubicBezTo>
                <a:cubicBezTo>
                  <a:pt x="681" y="32"/>
                  <a:pt x="773" y="29"/>
                  <a:pt x="880" y="28"/>
                </a:cubicBezTo>
                <a:cubicBezTo>
                  <a:pt x="987" y="27"/>
                  <a:pt x="1107" y="19"/>
                  <a:pt x="1200" y="20"/>
                </a:cubicBezTo>
                <a:cubicBezTo>
                  <a:pt x="1293" y="21"/>
                  <a:pt x="1367" y="37"/>
                  <a:pt x="1440" y="36"/>
                </a:cubicBezTo>
                <a:cubicBezTo>
                  <a:pt x="1513" y="35"/>
                  <a:pt x="1576" y="23"/>
                  <a:pt x="1640" y="12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1" name="Freeform 48"/>
          <p:cNvSpPr>
            <a:spLocks/>
          </p:cNvSpPr>
          <p:nvPr/>
        </p:nvSpPr>
        <p:spPr bwMode="auto">
          <a:xfrm flipV="1">
            <a:off x="6391746" y="3834341"/>
            <a:ext cx="715224" cy="45719"/>
          </a:xfrm>
          <a:custGeom>
            <a:avLst/>
            <a:gdLst>
              <a:gd name="T0" fmla="*/ 0 w 1640"/>
              <a:gd name="T1" fmla="*/ 52 h 52"/>
              <a:gd name="T2" fmla="*/ 152 w 1640"/>
              <a:gd name="T3" fmla="*/ 4 h 52"/>
              <a:gd name="T4" fmla="*/ 560 w 1640"/>
              <a:gd name="T5" fmla="*/ 28 h 52"/>
              <a:gd name="T6" fmla="*/ 880 w 1640"/>
              <a:gd name="T7" fmla="*/ 28 h 52"/>
              <a:gd name="T8" fmla="*/ 1200 w 1640"/>
              <a:gd name="T9" fmla="*/ 20 h 52"/>
              <a:gd name="T10" fmla="*/ 1440 w 1640"/>
              <a:gd name="T11" fmla="*/ 36 h 52"/>
              <a:gd name="T12" fmla="*/ 1640 w 1640"/>
              <a:gd name="T13" fmla="*/ 1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40" h="52">
                <a:moveTo>
                  <a:pt x="0" y="52"/>
                </a:moveTo>
                <a:cubicBezTo>
                  <a:pt x="29" y="30"/>
                  <a:pt x="59" y="8"/>
                  <a:pt x="152" y="4"/>
                </a:cubicBezTo>
                <a:cubicBezTo>
                  <a:pt x="245" y="0"/>
                  <a:pt x="439" y="24"/>
                  <a:pt x="560" y="28"/>
                </a:cubicBezTo>
                <a:cubicBezTo>
                  <a:pt x="681" y="32"/>
                  <a:pt x="773" y="29"/>
                  <a:pt x="880" y="28"/>
                </a:cubicBezTo>
                <a:cubicBezTo>
                  <a:pt x="987" y="27"/>
                  <a:pt x="1107" y="19"/>
                  <a:pt x="1200" y="20"/>
                </a:cubicBezTo>
                <a:cubicBezTo>
                  <a:pt x="1293" y="21"/>
                  <a:pt x="1367" y="37"/>
                  <a:pt x="1440" y="36"/>
                </a:cubicBezTo>
                <a:cubicBezTo>
                  <a:pt x="1513" y="35"/>
                  <a:pt x="1576" y="23"/>
                  <a:pt x="1640" y="12"/>
                </a:cubicBezTo>
              </a:path>
            </a:pathLst>
          </a:custGeom>
          <a:noFill/>
          <a:ln w="28575" cap="flat" cmpd="sng">
            <a:solidFill>
              <a:srgbClr val="000099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474417"/>
              </p:ext>
            </p:extLst>
          </p:nvPr>
        </p:nvGraphicFramePr>
        <p:xfrm>
          <a:off x="4195167" y="3977928"/>
          <a:ext cx="18208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969" name="Equation" r:id="rId11" imgW="685800" imgH="177480" progId="Equation.DSMT4">
                  <p:embed/>
                </p:oleObj>
              </mc:Choice>
              <mc:Fallback>
                <p:oleObj name="Equation" r:id="rId11" imgW="6858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167" y="3977928"/>
                        <a:ext cx="182086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480357"/>
              </p:ext>
            </p:extLst>
          </p:nvPr>
        </p:nvGraphicFramePr>
        <p:xfrm>
          <a:off x="6196539" y="3996036"/>
          <a:ext cx="18208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970" name="Equation" r:id="rId13" imgW="685800" imgH="177480" progId="Equation.DSMT4">
                  <p:embed/>
                </p:oleObj>
              </mc:Choice>
              <mc:Fallback>
                <p:oleObj name="Equation" r:id="rId13" imgW="6858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6539" y="3996036"/>
                        <a:ext cx="182086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674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751CACD-5E18-4A23-90A5-1F97F56FB866}"/>
              </a:ext>
            </a:extLst>
          </p:cNvPr>
          <p:cNvSpPr txBox="1"/>
          <p:nvPr/>
        </p:nvSpPr>
        <p:spPr>
          <a:xfrm>
            <a:off x="2845942" y="73974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</a:rPr>
              <a:t>条件期望的性质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88E599-965F-40D0-A72E-91EFB302C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18" y="1785144"/>
            <a:ext cx="8013293" cy="30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10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7ECE317-430E-4E35-88BC-E68D4D923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71" y="708787"/>
            <a:ext cx="7031382" cy="616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51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B5E092F-D108-4153-B27B-3630EA80B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51" y="799965"/>
            <a:ext cx="7460691" cy="568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3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WordArt 120"/>
          <p:cNvSpPr>
            <a:spLocks noChangeArrowheads="1" noChangeShapeType="1" noTextEdit="1"/>
          </p:cNvSpPr>
          <p:nvPr/>
        </p:nvSpPr>
        <p:spPr bwMode="auto">
          <a:xfrm>
            <a:off x="631110" y="1116262"/>
            <a:ext cx="760413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000048"/>
                  </a:solidFill>
                  <a:round/>
                  <a:headEnd/>
                  <a:tailEnd/>
                </a:ln>
                <a:solidFill>
                  <a:srgbClr val="0000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性质</a:t>
            </a:r>
            <a:r>
              <a:rPr lang="en-US" altLang="zh-CN" sz="3600" kern="10" dirty="0">
                <a:ln w="12700">
                  <a:solidFill>
                    <a:srgbClr val="000048"/>
                  </a:solidFill>
                  <a:round/>
                  <a:headEnd/>
                  <a:tailEnd/>
                </a:ln>
                <a:solidFill>
                  <a:srgbClr val="0000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4</a:t>
            </a:r>
            <a:endParaRPr lang="zh-CN" altLang="en-US" sz="3600" kern="10" dirty="0">
              <a:ln w="12700">
                <a:solidFill>
                  <a:srgbClr val="000048"/>
                </a:solidFill>
                <a:round/>
                <a:headEnd/>
                <a:tailEnd/>
              </a:ln>
              <a:solidFill>
                <a:srgbClr val="0000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/>
              <a:ea typeface="黑体"/>
            </a:endParaRPr>
          </a:p>
        </p:txBody>
      </p:sp>
      <p:grpSp>
        <p:nvGrpSpPr>
          <p:cNvPr id="16" name="Group 134"/>
          <p:cNvGrpSpPr>
            <a:grpSpLocks/>
          </p:cNvGrpSpPr>
          <p:nvPr/>
        </p:nvGrpSpPr>
        <p:grpSpPr bwMode="auto">
          <a:xfrm>
            <a:off x="1754189" y="1116387"/>
            <a:ext cx="5072064" cy="4113216"/>
            <a:chOff x="521" y="1089"/>
            <a:chExt cx="3195" cy="2591"/>
          </a:xfrm>
        </p:grpSpPr>
        <p:graphicFrame>
          <p:nvGraphicFramePr>
            <p:cNvPr id="18" name="Object 1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3110227"/>
                </p:ext>
              </p:extLst>
            </p:nvPr>
          </p:nvGraphicFramePr>
          <p:xfrm>
            <a:off x="621" y="1089"/>
            <a:ext cx="1849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646" name="Equation" r:id="rId3" imgW="1130040" imgH="177480" progId="Equation.DSMT4">
                    <p:embed/>
                  </p:oleObj>
                </mc:Choice>
                <mc:Fallback>
                  <p:oleObj name="Equation" r:id="rId3" imgW="1130040" imgH="177480" progId="Equation.DSMT4">
                    <p:embed/>
                    <p:pic>
                      <p:nvPicPr>
                        <p:cNvPr id="18" name="Object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" y="1089"/>
                          <a:ext cx="1849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Rectangle 131"/>
            <p:cNvSpPr>
              <a:spLocks noChangeArrowheads="1"/>
            </p:cNvSpPr>
            <p:nvPr/>
          </p:nvSpPr>
          <p:spPr bwMode="auto">
            <a:xfrm>
              <a:off x="521" y="3353"/>
              <a:ext cx="6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24" name="Object 1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107592"/>
                </p:ext>
              </p:extLst>
            </p:nvPr>
          </p:nvGraphicFramePr>
          <p:xfrm>
            <a:off x="621" y="1601"/>
            <a:ext cx="3095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647" name="Equation" r:id="rId5" imgW="1892160" imgH="177480" progId="Equation.DSMT4">
                    <p:embed/>
                  </p:oleObj>
                </mc:Choice>
                <mc:Fallback>
                  <p:oleObj name="Equation" r:id="rId5" imgW="1892160" imgH="177480" progId="Equation.DSMT4">
                    <p:embed/>
                    <p:pic>
                      <p:nvPicPr>
                        <p:cNvPr id="24" name="Object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" y="1601"/>
                          <a:ext cx="3095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0220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2027976" y="633743"/>
            <a:ext cx="2925072" cy="724277"/>
          </a:xfrm>
          <a:prstGeom prst="rect">
            <a:avLst/>
          </a:prstGeom>
          <a:solidFill>
            <a:schemeClr val="accent1">
              <a:alpha val="47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" name="WordArt 120"/>
          <p:cNvSpPr>
            <a:spLocks noChangeArrowheads="1" noChangeShapeType="1" noTextEdit="1"/>
          </p:cNvSpPr>
          <p:nvPr/>
        </p:nvSpPr>
        <p:spPr bwMode="auto">
          <a:xfrm>
            <a:off x="993776" y="817506"/>
            <a:ext cx="760413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000048"/>
                  </a:solidFill>
                  <a:round/>
                  <a:headEnd/>
                  <a:tailEnd/>
                </a:ln>
                <a:solidFill>
                  <a:srgbClr val="0000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性质</a:t>
            </a:r>
          </a:p>
        </p:txBody>
      </p:sp>
      <p:grpSp>
        <p:nvGrpSpPr>
          <p:cNvPr id="3" name="Group 134"/>
          <p:cNvGrpSpPr>
            <a:grpSpLocks/>
          </p:cNvGrpSpPr>
          <p:nvPr/>
        </p:nvGrpSpPr>
        <p:grpSpPr bwMode="auto">
          <a:xfrm>
            <a:off x="1613421" y="754135"/>
            <a:ext cx="3371851" cy="519113"/>
            <a:chOff x="521" y="3353"/>
            <a:chExt cx="2124" cy="327"/>
          </a:xfrm>
        </p:grpSpPr>
        <p:graphicFrame>
          <p:nvGraphicFramePr>
            <p:cNvPr id="4" name="Object 1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0984820"/>
                </p:ext>
              </p:extLst>
            </p:nvPr>
          </p:nvGraphicFramePr>
          <p:xfrm>
            <a:off x="796" y="3403"/>
            <a:ext cx="1849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923" name="Equation" r:id="rId3" imgW="1130040" imgH="177480" progId="Equation.DSMT4">
                    <p:embed/>
                  </p:oleObj>
                </mc:Choice>
                <mc:Fallback>
                  <p:oleObj name="Equation" r:id="rId3" imgW="11300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6" y="3403"/>
                          <a:ext cx="1849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131"/>
            <p:cNvSpPr>
              <a:spLocks noChangeArrowheads="1"/>
            </p:cNvSpPr>
            <p:nvPr/>
          </p:nvSpPr>
          <p:spPr bwMode="auto">
            <a:xfrm>
              <a:off x="521" y="3353"/>
              <a:ext cx="6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7" name="WordArt 24"/>
          <p:cNvSpPr>
            <a:spLocks noChangeArrowheads="1" noChangeShapeType="1" noTextEdit="1"/>
          </p:cNvSpPr>
          <p:nvPr/>
        </p:nvSpPr>
        <p:spPr bwMode="auto">
          <a:xfrm>
            <a:off x="993776" y="1522482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CCFF99"/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/>
                <a:ea typeface="黑体"/>
              </a:rPr>
              <a:t>证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495426" y="1433582"/>
            <a:ext cx="72230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只证明离散情形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连续情形的证明与之类似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).</a:t>
            </a:r>
            <a:endParaRPr kumimoji="1"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1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902177"/>
              </p:ext>
            </p:extLst>
          </p:nvPr>
        </p:nvGraphicFramePr>
        <p:xfrm>
          <a:off x="1185863" y="2133593"/>
          <a:ext cx="178117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924" name="Equation" r:id="rId5" imgW="685800" imgH="177480" progId="Equation.DSMT4">
                  <p:embed/>
                </p:oleObj>
              </mc:Choice>
              <mc:Fallback>
                <p:oleObj name="Equation" r:id="rId5" imgW="6858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2133593"/>
                        <a:ext cx="178117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692593"/>
              </p:ext>
            </p:extLst>
          </p:nvPr>
        </p:nvGraphicFramePr>
        <p:xfrm>
          <a:off x="2956743" y="2135715"/>
          <a:ext cx="33305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925" name="Equation" r:id="rId7" imgW="1282680" imgH="266400" progId="Equation.DSMT4">
                  <p:embed/>
                </p:oleObj>
              </mc:Choice>
              <mc:Fallback>
                <p:oleObj name="Equation" r:id="rId7" imgW="12826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6743" y="2135715"/>
                        <a:ext cx="333057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358934"/>
              </p:ext>
            </p:extLst>
          </p:nvPr>
        </p:nvGraphicFramePr>
        <p:xfrm>
          <a:off x="2956743" y="2853596"/>
          <a:ext cx="36941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926" name="Equation" r:id="rId9" imgW="1422360" imgH="279360" progId="Equation.DSMT4">
                  <p:embed/>
                </p:oleObj>
              </mc:Choice>
              <mc:Fallback>
                <p:oleObj name="Equation" r:id="rId9" imgW="14223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6743" y="2853596"/>
                        <a:ext cx="36941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418093"/>
              </p:ext>
            </p:extLst>
          </p:nvPr>
        </p:nvGraphicFramePr>
        <p:xfrm>
          <a:off x="2956743" y="3687034"/>
          <a:ext cx="3530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927" name="Equation" r:id="rId11" imgW="1358640" imgH="279360" progId="Equation.DSMT4">
                  <p:embed/>
                </p:oleObj>
              </mc:Choice>
              <mc:Fallback>
                <p:oleObj name="Equation" r:id="rId11" imgW="1358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6743" y="3687034"/>
                        <a:ext cx="3530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07823"/>
              </p:ext>
            </p:extLst>
          </p:nvPr>
        </p:nvGraphicFramePr>
        <p:xfrm>
          <a:off x="2956743" y="4511419"/>
          <a:ext cx="16827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928" name="Equation" r:id="rId13" imgW="647640" imgH="279360" progId="Equation.DSMT4">
                  <p:embed/>
                </p:oleObj>
              </mc:Choice>
              <mc:Fallback>
                <p:oleObj name="Equation" r:id="rId13" imgW="647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6743" y="4511419"/>
                        <a:ext cx="16827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667812"/>
              </p:ext>
            </p:extLst>
          </p:nvPr>
        </p:nvGraphicFramePr>
        <p:xfrm>
          <a:off x="2941638" y="5251450"/>
          <a:ext cx="11874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929" name="Equation" r:id="rId15" imgW="457200" imgH="177480" progId="Equation.DSMT4">
                  <p:embed/>
                </p:oleObj>
              </mc:Choice>
              <mc:Fallback>
                <p:oleObj name="Equation" r:id="rId15" imgW="4572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5251450"/>
                        <a:ext cx="118745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WordArt 24"/>
          <p:cNvSpPr>
            <a:spLocks noChangeArrowheads="1" noChangeShapeType="1" noTextEdit="1"/>
          </p:cNvSpPr>
          <p:nvPr/>
        </p:nvSpPr>
        <p:spPr bwMode="auto">
          <a:xfrm>
            <a:off x="432462" y="5859103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CCFF99"/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/>
                <a:ea typeface="黑体"/>
              </a:rPr>
              <a:t>注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069914" y="5753068"/>
            <a:ext cx="776626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Y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的期望可以通过先以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为条件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计算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|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然后再对其关于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取期望得到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对条件期望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加权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).</a:t>
            </a:r>
            <a:endParaRPr kumimoji="1"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86637" y="551827"/>
            <a:ext cx="40370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全期望公式</a:t>
            </a:r>
            <a:r>
              <a:rPr kumimoji="1" lang="en-US" altLang="zh-CN" sz="2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br>
              <a:rPr kumimoji="1" lang="en-US" altLang="zh-CN" sz="2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kumimoji="1" lang="en-US" altLang="zh-CN" sz="2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anose="02010800040101010101" pitchFamily="2" charset="-122"/>
                <a:cs typeface="Times New Roman" pitchFamily="18" charset="0"/>
              </a:rPr>
              <a:t>law of total expectation</a:t>
            </a:r>
            <a:endParaRPr lang="zh-CN" altLang="en-US" dirty="0"/>
          </a:p>
        </p:txBody>
      </p:sp>
      <p:sp>
        <p:nvSpPr>
          <p:cNvPr id="21" name="Freeform 48"/>
          <p:cNvSpPr>
            <a:spLocks/>
          </p:cNvSpPr>
          <p:nvPr/>
        </p:nvSpPr>
        <p:spPr bwMode="auto">
          <a:xfrm flipV="1">
            <a:off x="3758633" y="4387447"/>
            <a:ext cx="2865903" cy="45719"/>
          </a:xfrm>
          <a:custGeom>
            <a:avLst/>
            <a:gdLst>
              <a:gd name="T0" fmla="*/ 0 w 1640"/>
              <a:gd name="T1" fmla="*/ 52 h 52"/>
              <a:gd name="T2" fmla="*/ 152 w 1640"/>
              <a:gd name="T3" fmla="*/ 4 h 52"/>
              <a:gd name="T4" fmla="*/ 560 w 1640"/>
              <a:gd name="T5" fmla="*/ 28 h 52"/>
              <a:gd name="T6" fmla="*/ 880 w 1640"/>
              <a:gd name="T7" fmla="*/ 28 h 52"/>
              <a:gd name="T8" fmla="*/ 1200 w 1640"/>
              <a:gd name="T9" fmla="*/ 20 h 52"/>
              <a:gd name="T10" fmla="*/ 1440 w 1640"/>
              <a:gd name="T11" fmla="*/ 36 h 52"/>
              <a:gd name="T12" fmla="*/ 1640 w 1640"/>
              <a:gd name="T13" fmla="*/ 1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40" h="52">
                <a:moveTo>
                  <a:pt x="0" y="52"/>
                </a:moveTo>
                <a:cubicBezTo>
                  <a:pt x="29" y="30"/>
                  <a:pt x="59" y="8"/>
                  <a:pt x="152" y="4"/>
                </a:cubicBezTo>
                <a:cubicBezTo>
                  <a:pt x="245" y="0"/>
                  <a:pt x="439" y="24"/>
                  <a:pt x="560" y="28"/>
                </a:cubicBezTo>
                <a:cubicBezTo>
                  <a:pt x="681" y="32"/>
                  <a:pt x="773" y="29"/>
                  <a:pt x="880" y="28"/>
                </a:cubicBezTo>
                <a:cubicBezTo>
                  <a:pt x="987" y="27"/>
                  <a:pt x="1107" y="19"/>
                  <a:pt x="1200" y="20"/>
                </a:cubicBezTo>
                <a:cubicBezTo>
                  <a:pt x="1293" y="21"/>
                  <a:pt x="1367" y="37"/>
                  <a:pt x="1440" y="36"/>
                </a:cubicBezTo>
                <a:cubicBezTo>
                  <a:pt x="1513" y="35"/>
                  <a:pt x="1576" y="23"/>
                  <a:pt x="1640" y="12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85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" grpId="0" animBg="1"/>
      <p:bldP spid="7" grpId="0" animBg="1"/>
      <p:bldP spid="9" grpId="0"/>
      <p:bldP spid="18" grpId="0" animBg="1"/>
      <p:bldP spid="19" grpId="0"/>
      <p:bldP spid="22" grpId="0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25"/>
          <p:cNvSpPr>
            <a:spLocks noChangeArrowheads="1" noChangeShapeType="1" noTextEdit="1"/>
          </p:cNvSpPr>
          <p:nvPr/>
        </p:nvSpPr>
        <p:spPr bwMode="auto">
          <a:xfrm>
            <a:off x="911225" y="7207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例</a:t>
            </a: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495426" y="609455"/>
            <a:ext cx="72230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假设在系统中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元件和备件的平均寿命都是 </a:t>
            </a:r>
            <a:r>
              <a:rPr kumimoji="1" lang="el-GR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μ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.</a:t>
            </a:r>
            <a:endParaRPr kumimoji="1"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3568670" y="1172769"/>
            <a:ext cx="537005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如果元件失效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系统自动用其备件替代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但替换出错的概率为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.</a:t>
            </a:r>
            <a:endParaRPr kumimoji="1"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34893" y="1383753"/>
            <a:ext cx="2992438" cy="693738"/>
            <a:chOff x="334893" y="1383753"/>
            <a:chExt cx="2992438" cy="693738"/>
          </a:xfrm>
        </p:grpSpPr>
        <p:grpSp>
          <p:nvGrpSpPr>
            <p:cNvPr id="17" name="Group 113"/>
            <p:cNvGrpSpPr>
              <a:grpSpLocks/>
            </p:cNvGrpSpPr>
            <p:nvPr/>
          </p:nvGrpSpPr>
          <p:grpSpPr bwMode="auto">
            <a:xfrm>
              <a:off x="334893" y="1383753"/>
              <a:ext cx="2992438" cy="693738"/>
              <a:chOff x="1568" y="1352"/>
              <a:chExt cx="2074" cy="557"/>
            </a:xfrm>
          </p:grpSpPr>
          <p:sp>
            <p:nvSpPr>
              <p:cNvPr id="18" name="Rectangle 102"/>
              <p:cNvSpPr>
                <a:spLocks noChangeArrowheads="1"/>
              </p:cNvSpPr>
              <p:nvPr/>
            </p:nvSpPr>
            <p:spPr bwMode="auto">
              <a:xfrm>
                <a:off x="2277" y="1682"/>
                <a:ext cx="656" cy="216"/>
              </a:xfrm>
              <a:prstGeom prst="rect">
                <a:avLst/>
              </a:prstGeom>
              <a:solidFill>
                <a:srgbClr val="3333FF"/>
              </a:solidFill>
              <a:ln w="9525" algn="ctr">
                <a:solidFill>
                  <a:srgbClr val="3333FF">
                    <a:lumMod val="75000"/>
                  </a:srgbClr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graphicFrame>
            <p:nvGraphicFramePr>
              <p:cNvPr id="19" name="Object 104"/>
              <p:cNvGraphicFramePr>
                <a:graphicFrameLocks noChangeAspect="1"/>
              </p:cNvGraphicFramePr>
              <p:nvPr/>
            </p:nvGraphicFramePr>
            <p:xfrm>
              <a:off x="2491" y="1692"/>
              <a:ext cx="254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7909" name="Equation" r:id="rId4" imgW="152280" imgH="139680" progId="Equation.DSMT4">
                      <p:embed/>
                    </p:oleObj>
                  </mc:Choice>
                  <mc:Fallback>
                    <p:oleObj name="Equation" r:id="rId4" imgW="1522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1" y="1692"/>
                            <a:ext cx="254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Line 105"/>
              <p:cNvSpPr>
                <a:spLocks noChangeShapeType="1"/>
              </p:cNvSpPr>
              <p:nvPr/>
            </p:nvSpPr>
            <p:spPr bwMode="auto">
              <a:xfrm flipH="1">
                <a:off x="1568" y="1461"/>
                <a:ext cx="709" cy="0"/>
              </a:xfrm>
              <a:prstGeom prst="line">
                <a:avLst/>
              </a:prstGeom>
              <a:noFill/>
              <a:ln w="28575">
                <a:solidFill>
                  <a:srgbClr val="3333FF">
                    <a:lumMod val="75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21" name="Rectangle 101"/>
              <p:cNvSpPr>
                <a:spLocks noChangeArrowheads="1"/>
              </p:cNvSpPr>
              <p:nvPr/>
            </p:nvSpPr>
            <p:spPr bwMode="auto">
              <a:xfrm>
                <a:off x="2277" y="1353"/>
                <a:ext cx="656" cy="216"/>
              </a:xfrm>
              <a:prstGeom prst="rect">
                <a:avLst/>
              </a:prstGeom>
              <a:solidFill>
                <a:srgbClr val="3333FF"/>
              </a:solidFill>
              <a:ln w="9525" algn="ctr">
                <a:solidFill>
                  <a:srgbClr val="3333FF">
                    <a:lumMod val="75000"/>
                  </a:srgbClr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graphicFrame>
            <p:nvGraphicFramePr>
              <p:cNvPr id="22" name="Object 103"/>
              <p:cNvGraphicFramePr>
                <a:graphicFrameLocks noChangeAspect="1"/>
              </p:cNvGraphicFramePr>
              <p:nvPr/>
            </p:nvGraphicFramePr>
            <p:xfrm>
              <a:off x="2530" y="1352"/>
              <a:ext cx="168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7910" name="Equation" r:id="rId6" imgW="101520" imgH="139680" progId="Equation.DSMT4">
                      <p:embed/>
                    </p:oleObj>
                  </mc:Choice>
                  <mc:Fallback>
                    <p:oleObj name="Equation" r:id="rId6" imgW="1015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30" y="1352"/>
                            <a:ext cx="168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Line 106"/>
              <p:cNvSpPr>
                <a:spLocks noChangeShapeType="1"/>
              </p:cNvSpPr>
              <p:nvPr/>
            </p:nvSpPr>
            <p:spPr bwMode="auto">
              <a:xfrm flipH="1">
                <a:off x="2933" y="1461"/>
                <a:ext cx="709" cy="0"/>
              </a:xfrm>
              <a:prstGeom prst="line">
                <a:avLst/>
              </a:prstGeom>
              <a:noFill/>
              <a:ln w="28575">
                <a:solidFill>
                  <a:srgbClr val="3333FF">
                    <a:lumMod val="75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24" name="Line 107"/>
              <p:cNvSpPr>
                <a:spLocks noChangeShapeType="1"/>
              </p:cNvSpPr>
              <p:nvPr/>
            </p:nvSpPr>
            <p:spPr bwMode="auto">
              <a:xfrm>
                <a:off x="2933" y="1788"/>
                <a:ext cx="266" cy="0"/>
              </a:xfrm>
              <a:prstGeom prst="line">
                <a:avLst/>
              </a:prstGeom>
              <a:noFill/>
              <a:ln w="28575">
                <a:solidFill>
                  <a:srgbClr val="3333FF">
                    <a:lumMod val="75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25" name="Line 108"/>
              <p:cNvSpPr>
                <a:spLocks noChangeShapeType="1"/>
              </p:cNvSpPr>
              <p:nvPr/>
            </p:nvSpPr>
            <p:spPr bwMode="auto">
              <a:xfrm flipH="1" flipV="1">
                <a:off x="3198" y="1461"/>
                <a:ext cx="1" cy="327"/>
              </a:xfrm>
              <a:prstGeom prst="line">
                <a:avLst/>
              </a:prstGeom>
              <a:noFill/>
              <a:ln w="28575">
                <a:solidFill>
                  <a:srgbClr val="3333FF">
                    <a:lumMod val="75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26" name="Line 109"/>
              <p:cNvSpPr>
                <a:spLocks noChangeShapeType="1"/>
              </p:cNvSpPr>
              <p:nvPr/>
            </p:nvSpPr>
            <p:spPr bwMode="auto">
              <a:xfrm>
                <a:off x="2011" y="1786"/>
                <a:ext cx="266" cy="0"/>
              </a:xfrm>
              <a:prstGeom prst="line">
                <a:avLst/>
              </a:prstGeom>
              <a:noFill/>
              <a:ln w="28575">
                <a:solidFill>
                  <a:srgbClr val="3333FF">
                    <a:lumMod val="75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27" name="Line 110"/>
              <p:cNvSpPr>
                <a:spLocks noChangeShapeType="1"/>
              </p:cNvSpPr>
              <p:nvPr/>
            </p:nvSpPr>
            <p:spPr bwMode="auto">
              <a:xfrm flipV="1">
                <a:off x="2011" y="1706"/>
                <a:ext cx="0" cy="80"/>
              </a:xfrm>
              <a:prstGeom prst="line">
                <a:avLst/>
              </a:prstGeom>
              <a:noFill/>
              <a:ln w="28575">
                <a:solidFill>
                  <a:srgbClr val="3333FF">
                    <a:lumMod val="75000"/>
                  </a:srgbClr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28" name="Line 111"/>
              <p:cNvSpPr>
                <a:spLocks noChangeShapeType="1"/>
              </p:cNvSpPr>
              <p:nvPr/>
            </p:nvSpPr>
            <p:spPr bwMode="auto">
              <a:xfrm flipV="1">
                <a:off x="2015" y="1461"/>
                <a:ext cx="0" cy="80"/>
              </a:xfrm>
              <a:prstGeom prst="line">
                <a:avLst/>
              </a:prstGeom>
              <a:noFill/>
              <a:ln w="28575">
                <a:solidFill>
                  <a:srgbClr val="3333FF">
                    <a:lumMod val="75000"/>
                  </a:srgbClr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29" name="Line 112"/>
              <p:cNvSpPr>
                <a:spLocks noChangeShapeType="1"/>
              </p:cNvSpPr>
              <p:nvPr/>
            </p:nvSpPr>
            <p:spPr bwMode="auto">
              <a:xfrm flipH="1" flipV="1">
                <a:off x="1941" y="1556"/>
                <a:ext cx="62" cy="146"/>
              </a:xfrm>
              <a:prstGeom prst="line">
                <a:avLst/>
              </a:prstGeom>
              <a:noFill/>
              <a:ln w="28575">
                <a:solidFill>
                  <a:srgbClr val="3333FF">
                    <a:lumMod val="75000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345957" y="1453439"/>
              <a:ext cx="57099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0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ea"/>
                  <a:ea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000" b="1" i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p</a:t>
              </a:r>
              <a:endParaRPr lang="zh-CN" altLang="en-US" sz="1400" dirty="0">
                <a:solidFill>
                  <a:srgbClr val="000099"/>
                </a:solidFill>
              </a:endParaRPr>
            </a:p>
          </p:txBody>
        </p:sp>
      </p:grp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3568670" y="2172141"/>
            <a:ext cx="53700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求整个系统的平均寿命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.</a:t>
            </a:r>
            <a:endParaRPr kumimoji="1"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WordArt 24"/>
          <p:cNvSpPr>
            <a:spLocks noChangeArrowheads="1" noChangeShapeType="1" noTextEdit="1"/>
          </p:cNvSpPr>
          <p:nvPr/>
        </p:nvSpPr>
        <p:spPr bwMode="auto">
          <a:xfrm>
            <a:off x="462202" y="2862393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CCFF99"/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/>
                <a:ea typeface="黑体"/>
              </a:rPr>
              <a:t>解</a:t>
            </a: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1103312" y="2756358"/>
            <a:ext cx="53700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令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是系统的寿命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.</a:t>
            </a:r>
            <a:endParaRPr kumimoji="1"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212850" y="3326727"/>
            <a:ext cx="4527046" cy="1062711"/>
            <a:chOff x="886926" y="3353887"/>
            <a:chExt cx="4527046" cy="1062711"/>
          </a:xfrm>
        </p:grpSpPr>
        <p:graphicFrame>
          <p:nvGraphicFramePr>
            <p:cNvPr id="43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3780251"/>
                </p:ext>
              </p:extLst>
            </p:nvPr>
          </p:nvGraphicFramePr>
          <p:xfrm>
            <a:off x="886926" y="3357735"/>
            <a:ext cx="1762125" cy="1058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911" name="Equation" r:id="rId8" imgW="685800" imgH="419040" progId="Equation.DSMT4">
                    <p:embed/>
                  </p:oleObj>
                </mc:Choice>
                <mc:Fallback>
                  <p:oleObj name="Equation" r:id="rId8" imgW="68580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6926" y="3357735"/>
                          <a:ext cx="1762125" cy="1058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Rectangle 10"/>
            <p:cNvSpPr>
              <a:spLocks noChangeArrowheads="1"/>
            </p:cNvSpPr>
            <p:nvPr/>
          </p:nvSpPr>
          <p:spPr bwMode="auto">
            <a:xfrm>
              <a:off x="2180674" y="3353887"/>
              <a:ext cx="236416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备件替代成功</a:t>
              </a:r>
            </a:p>
          </p:txBody>
        </p:sp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2180674" y="3877107"/>
              <a:ext cx="323329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备件替代不成功</a:t>
              </a:r>
            </a:p>
          </p:txBody>
        </p:sp>
      </p:grp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1140410" y="4485570"/>
            <a:ext cx="6907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09137"/>
              </p:ext>
            </p:extLst>
          </p:nvPr>
        </p:nvGraphicFramePr>
        <p:xfrm>
          <a:off x="1943588" y="4572227"/>
          <a:ext cx="26384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912" name="Equation" r:id="rId10" imgW="1015920" imgH="177480" progId="Equation.DSMT4">
                  <p:embed/>
                </p:oleObj>
              </mc:Choice>
              <mc:Fallback>
                <p:oleObj name="Equation" r:id="rId10" imgW="1015920" imgH="177480" progId="Equation.DSMT4">
                  <p:embed/>
                  <p:pic>
                    <p:nvPicPr>
                      <p:cNvPr id="0" name="Object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588" y="4572227"/>
                        <a:ext cx="263842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689120"/>
              </p:ext>
            </p:extLst>
          </p:nvPr>
        </p:nvGraphicFramePr>
        <p:xfrm>
          <a:off x="4953000" y="4572000"/>
          <a:ext cx="24733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913" name="Equation" r:id="rId12" imgW="952200" imgH="177480" progId="Equation.DSMT4">
                  <p:embed/>
                </p:oleObj>
              </mc:Choice>
              <mc:Fallback>
                <p:oleObj name="Equation" r:id="rId12" imgW="9522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572000"/>
                        <a:ext cx="247332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1131199" y="5146473"/>
            <a:ext cx="10597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因此</a:t>
            </a:r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683213"/>
              </p:ext>
            </p:extLst>
          </p:nvPr>
        </p:nvGraphicFramePr>
        <p:xfrm>
          <a:off x="690501" y="5740818"/>
          <a:ext cx="741997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914" name="Equation" r:id="rId14" imgW="2857320" imgH="177480" progId="Equation.DSMT4">
                  <p:embed/>
                </p:oleObj>
              </mc:Choice>
              <mc:Fallback>
                <p:oleObj name="Equation" r:id="rId14" imgW="2857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01" y="5740818"/>
                        <a:ext cx="741997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377642"/>
              </p:ext>
            </p:extLst>
          </p:nvPr>
        </p:nvGraphicFramePr>
        <p:xfrm>
          <a:off x="1485760" y="6203133"/>
          <a:ext cx="395763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915" name="Equation" r:id="rId16" imgW="1523880" imgH="177480" progId="Equation.DSMT4">
                  <p:embed/>
                </p:oleObj>
              </mc:Choice>
              <mc:Fallback>
                <p:oleObj name="Equation" r:id="rId16" imgW="1523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760" y="6203133"/>
                        <a:ext cx="3957638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389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30" grpId="0"/>
      <p:bldP spid="34" grpId="0"/>
      <p:bldP spid="35" grpId="0" animBg="1"/>
      <p:bldP spid="36" grpId="0"/>
      <p:bldP spid="48" grpId="0"/>
      <p:bldP spid="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82" name="Picture 2" descr="1_6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87" y="538636"/>
            <a:ext cx="1152525" cy="95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283" name="WordArt 3"/>
          <p:cNvSpPr>
            <a:spLocks noChangeArrowheads="1" noChangeShapeType="1" noTextEdit="1"/>
          </p:cNvSpPr>
          <p:nvPr/>
        </p:nvSpPr>
        <p:spPr bwMode="auto">
          <a:xfrm>
            <a:off x="2026617" y="751360"/>
            <a:ext cx="4846793" cy="530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12700">
                  <a:solidFill>
                    <a:schemeClr val="folHlink"/>
                  </a:solidFill>
                  <a:round/>
                  <a:headEnd/>
                  <a:tailEnd/>
                </a:ln>
                <a:solidFill>
                  <a:srgbClr val="FFC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rPr>
              <a:t>P120: 67</a:t>
            </a:r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  <a:headEnd/>
                  <a:tailEnd/>
                </a:ln>
                <a:solidFill>
                  <a:srgbClr val="FFC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rPr>
              <a:t>、</a:t>
            </a:r>
            <a:r>
              <a:rPr lang="en-US" altLang="zh-CN" sz="3600" kern="10" dirty="0">
                <a:ln w="12700">
                  <a:solidFill>
                    <a:schemeClr val="folHlink"/>
                  </a:solidFill>
                  <a:round/>
                  <a:headEnd/>
                  <a:tailEnd/>
                </a:ln>
                <a:solidFill>
                  <a:srgbClr val="FFC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rPr>
              <a:t>77</a:t>
            </a:r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  <a:headEnd/>
                  <a:tailEnd/>
                </a:ln>
                <a:solidFill>
                  <a:srgbClr val="FFC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rPr>
              <a:t>、补充题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55CFE5-76EF-4668-99D0-14C1F5AA4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8" y="1757491"/>
            <a:ext cx="8728344" cy="400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13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WordArt 2"/>
          <p:cNvSpPr>
            <a:spLocks noChangeArrowheads="1" noChangeShapeType="1" noTextEdit="1"/>
          </p:cNvSpPr>
          <p:nvPr/>
        </p:nvSpPr>
        <p:spPr bwMode="auto">
          <a:xfrm>
            <a:off x="533400" y="668338"/>
            <a:ext cx="3035300" cy="377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b="1" kern="10" dirty="0">
                <a:ln w="12700">
                  <a:solidFill>
                    <a:srgbClr val="3399FF"/>
                  </a:solidFill>
                  <a:round/>
                  <a:headEnd/>
                  <a:tailEnd/>
                </a:ln>
                <a:latin typeface="黑体"/>
                <a:ea typeface="黑体"/>
              </a:rPr>
              <a:t>条件频率函数的性质</a:t>
            </a:r>
          </a:p>
        </p:txBody>
      </p:sp>
      <p:sp>
        <p:nvSpPr>
          <p:cNvPr id="31" name="WordArt 3"/>
          <p:cNvSpPr>
            <a:spLocks noChangeArrowheads="1" noChangeShapeType="1" noTextEdit="1"/>
          </p:cNvSpPr>
          <p:nvPr/>
        </p:nvSpPr>
        <p:spPr bwMode="auto">
          <a:xfrm>
            <a:off x="659157" y="1282700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 dirty="0">
                <a:ln w="12700">
                  <a:solidFill>
                    <a:srgbClr val="99CCFF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①</a:t>
            </a:r>
          </a:p>
        </p:txBody>
      </p:sp>
      <p:sp>
        <p:nvSpPr>
          <p:cNvPr id="32" name="WordArt 4"/>
          <p:cNvSpPr>
            <a:spLocks noChangeArrowheads="1" noChangeShapeType="1" noTextEdit="1"/>
          </p:cNvSpPr>
          <p:nvPr/>
        </p:nvSpPr>
        <p:spPr bwMode="auto">
          <a:xfrm>
            <a:off x="659157" y="190500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 dirty="0">
                <a:ln w="12700">
                  <a:solidFill>
                    <a:srgbClr val="99CCFF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②</a:t>
            </a:r>
          </a:p>
        </p:txBody>
      </p:sp>
      <p:graphicFrame>
        <p:nvGraphicFramePr>
          <p:cNvPr id="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638387"/>
              </p:ext>
            </p:extLst>
          </p:nvPr>
        </p:nvGraphicFramePr>
        <p:xfrm>
          <a:off x="1163982" y="1612900"/>
          <a:ext cx="3005138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817" name="Equation" r:id="rId3" imgW="1130040" imgH="342720" progId="Equation.DSMT4">
                  <p:embed/>
                </p:oleObj>
              </mc:Choice>
              <mc:Fallback>
                <p:oleObj name="Equation" r:id="rId3" imgW="11300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982" y="1612900"/>
                        <a:ext cx="3005138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983330"/>
              </p:ext>
            </p:extLst>
          </p:nvPr>
        </p:nvGraphicFramePr>
        <p:xfrm>
          <a:off x="1143345" y="1208088"/>
          <a:ext cx="49276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818" name="Equation" r:id="rId5" imgW="1854000" imgH="190440" progId="Equation.DSMT4">
                  <p:embed/>
                </p:oleObj>
              </mc:Choice>
              <mc:Fallback>
                <p:oleObj name="Equation" r:id="rId5" imgW="18540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345" y="1208088"/>
                        <a:ext cx="49276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121480"/>
              </p:ext>
            </p:extLst>
          </p:nvPr>
        </p:nvGraphicFramePr>
        <p:xfrm>
          <a:off x="4117543" y="1838655"/>
          <a:ext cx="5397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819" name="Equation" r:id="rId7" imgW="203040" imgH="139680" progId="Equation.DSMT4">
                  <p:embed/>
                </p:oleObj>
              </mc:Choice>
              <mc:Fallback>
                <p:oleObj name="Equation" r:id="rId7" imgW="20304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543" y="1838655"/>
                        <a:ext cx="53975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WordArt 11"/>
          <p:cNvSpPr>
            <a:spLocks noChangeArrowheads="1" noChangeShapeType="1" noTextEdit="1"/>
          </p:cNvSpPr>
          <p:nvPr/>
        </p:nvSpPr>
        <p:spPr bwMode="auto">
          <a:xfrm>
            <a:off x="1227138" y="2520986"/>
            <a:ext cx="6320560" cy="85595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b="1" kern="10" dirty="0">
                <a:ln w="12700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这两条性质说明：</a:t>
            </a:r>
          </a:p>
          <a:p>
            <a:r>
              <a:rPr lang="zh-CN" altLang="en-US" sz="3600" b="1" kern="10" dirty="0">
                <a:ln w="12700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条件频率函数也是一种频率函数</a:t>
            </a:r>
          </a:p>
        </p:txBody>
      </p:sp>
      <p:sp>
        <p:nvSpPr>
          <p:cNvPr id="45" name="WordArt 3"/>
          <p:cNvSpPr>
            <a:spLocks noChangeArrowheads="1" noChangeShapeType="1" noTextEdit="1"/>
          </p:cNvSpPr>
          <p:nvPr/>
        </p:nvSpPr>
        <p:spPr bwMode="auto">
          <a:xfrm>
            <a:off x="722527" y="4188863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 dirty="0">
                <a:ln w="12700">
                  <a:solidFill>
                    <a:srgbClr val="99CCFF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①</a:t>
            </a:r>
          </a:p>
        </p:txBody>
      </p:sp>
      <p:sp>
        <p:nvSpPr>
          <p:cNvPr id="46" name="WordArt 4"/>
          <p:cNvSpPr>
            <a:spLocks noChangeArrowheads="1" noChangeShapeType="1" noTextEdit="1"/>
          </p:cNvSpPr>
          <p:nvPr/>
        </p:nvSpPr>
        <p:spPr bwMode="auto">
          <a:xfrm>
            <a:off x="722527" y="4811163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 dirty="0">
                <a:ln w="12700">
                  <a:solidFill>
                    <a:srgbClr val="99CCFF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②</a:t>
            </a:r>
          </a:p>
        </p:txBody>
      </p:sp>
      <p:graphicFrame>
        <p:nvGraphicFramePr>
          <p:cNvPr id="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947979"/>
              </p:ext>
            </p:extLst>
          </p:nvPr>
        </p:nvGraphicFramePr>
        <p:xfrm>
          <a:off x="1262063" y="4616450"/>
          <a:ext cx="229552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820" name="Equation" r:id="rId9" imgW="863280" imgH="253800" progId="Equation.DSMT4">
                  <p:embed/>
                </p:oleObj>
              </mc:Choice>
              <mc:Fallback>
                <p:oleObj name="Equation" r:id="rId9" imgW="863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4616450"/>
                        <a:ext cx="2295525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013397"/>
              </p:ext>
            </p:extLst>
          </p:nvPr>
        </p:nvGraphicFramePr>
        <p:xfrm>
          <a:off x="1227353" y="4102100"/>
          <a:ext cx="205898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821" name="Equation" r:id="rId11" imgW="774360" imgH="190440" progId="Equation.DSMT4">
                  <p:embed/>
                </p:oleObj>
              </mc:Choice>
              <mc:Fallback>
                <p:oleObj name="Equation" r:id="rId11" imgW="7743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353" y="4102100"/>
                        <a:ext cx="2058988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784611"/>
              </p:ext>
            </p:extLst>
          </p:nvPr>
        </p:nvGraphicFramePr>
        <p:xfrm>
          <a:off x="3585763" y="4742900"/>
          <a:ext cx="5397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822" name="Equation" r:id="rId13" imgW="203040" imgH="139680" progId="Equation.DSMT4">
                  <p:embed/>
                </p:oleObj>
              </mc:Choice>
              <mc:Fallback>
                <p:oleObj name="Equation" r:id="rId13" imgW="20304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5763" y="4742900"/>
                        <a:ext cx="53975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WordArt 2"/>
          <p:cNvSpPr>
            <a:spLocks noChangeArrowheads="1" noChangeShapeType="1" noTextEdit="1"/>
          </p:cNvSpPr>
          <p:nvPr/>
        </p:nvSpPr>
        <p:spPr bwMode="auto">
          <a:xfrm>
            <a:off x="533400" y="3610714"/>
            <a:ext cx="3035300" cy="377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b="1" kern="10" dirty="0">
                <a:ln w="12700">
                  <a:solidFill>
                    <a:srgbClr val="3399FF"/>
                  </a:solidFill>
                  <a:round/>
                  <a:headEnd/>
                  <a:tailEnd/>
                </a:ln>
                <a:latin typeface="黑体"/>
                <a:ea typeface="黑体"/>
              </a:rPr>
              <a:t>条件密度函数的性质</a:t>
            </a:r>
          </a:p>
        </p:txBody>
      </p:sp>
      <p:sp>
        <p:nvSpPr>
          <p:cNvPr id="59" name="WordArt 11"/>
          <p:cNvSpPr>
            <a:spLocks noChangeArrowheads="1" noChangeShapeType="1" noTextEdit="1"/>
          </p:cNvSpPr>
          <p:nvPr/>
        </p:nvSpPr>
        <p:spPr bwMode="auto">
          <a:xfrm>
            <a:off x="1265237" y="5443747"/>
            <a:ext cx="6320560" cy="85595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b="1" kern="10" dirty="0">
                <a:ln w="12700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这两条性质说明：</a:t>
            </a:r>
          </a:p>
          <a:p>
            <a:r>
              <a:rPr lang="zh-CN" altLang="en-US" sz="3600" b="1" kern="10" dirty="0">
                <a:ln w="12700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条件密度函数也是一种密度函数</a:t>
            </a:r>
          </a:p>
        </p:txBody>
      </p:sp>
      <p:sp>
        <p:nvSpPr>
          <p:cNvPr id="61" name="AutoShape 109"/>
          <p:cNvSpPr>
            <a:spLocks noChangeArrowheads="1"/>
          </p:cNvSpPr>
          <p:nvPr/>
        </p:nvSpPr>
        <p:spPr bwMode="auto">
          <a:xfrm>
            <a:off x="4425517" y="3591465"/>
            <a:ext cx="4419554" cy="1734309"/>
          </a:xfrm>
          <a:prstGeom prst="wedgeRectCallout">
            <a:avLst>
              <a:gd name="adj1" fmla="val 20946"/>
              <a:gd name="adj2" fmla="val -45216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27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/>
            <a:r>
              <a:rPr kumimoji="1"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从而可以定义</a:t>
            </a:r>
            <a:r>
              <a:rPr kumimoji="1" lang="zh-CN" altLang="en-US" sz="28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条件期望</a:t>
            </a:r>
            <a:endParaRPr kumimoji="1" lang="en-US" altLang="zh-CN" sz="28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华文新魏" pitchFamily="2" charset="-122"/>
              <a:cs typeface="Times New Roman" panose="02020603050405020304" pitchFamily="18" charset="0"/>
            </a:endParaRPr>
          </a:p>
          <a:p>
            <a:pPr algn="ctr"/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(conditional expectation)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和</a:t>
            </a:r>
            <a:endParaRPr kumimoji="1"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华文新魏" pitchFamily="2" charset="-122"/>
              <a:cs typeface="Times New Roman" panose="02020603050405020304" pitchFamily="18" charset="0"/>
            </a:endParaRPr>
          </a:p>
          <a:p>
            <a:pPr algn="ctr"/>
            <a:r>
              <a:rPr kumimoji="1" lang="zh-CN" altLang="en-US" sz="28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条件方差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(conditional variance)</a:t>
            </a:r>
            <a:endParaRPr kumimoji="1"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华文新魏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82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2" grpId="0"/>
      <p:bldP spid="39" grpId="0" animBg="1"/>
      <p:bldP spid="45" grpId="0"/>
      <p:bldP spid="46" grpId="0"/>
      <p:bldP spid="58" grpId="0" animBg="1"/>
      <p:bldP spid="59" grpId="0" animBg="1"/>
      <p:bldP spid="6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1006570" y="641851"/>
            <a:ext cx="7467600" cy="523875"/>
            <a:chOff x="1600" y="1692"/>
            <a:chExt cx="4704" cy="330"/>
          </a:xfrm>
        </p:grpSpPr>
        <p:sp>
          <p:nvSpPr>
            <p:cNvPr id="6" name="Rectangle 33"/>
            <p:cNvSpPr>
              <a:spLocks noChangeArrowheads="1"/>
            </p:cNvSpPr>
            <p:nvPr/>
          </p:nvSpPr>
          <p:spPr bwMode="auto">
            <a:xfrm>
              <a:off x="1600" y="1692"/>
              <a:ext cx="47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黑体" pitchFamily="49" charset="-122"/>
                  <a:ea typeface="黑体" pitchFamily="49" charset="-122"/>
                </a:rPr>
                <a:t>给定      的情况下</a:t>
              </a: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,   </a:t>
              </a: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2800" b="1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的</a:t>
              </a:r>
              <a:r>
                <a:rPr kumimoji="1" lang="zh-CN" altLang="en-US" sz="2800" b="1" kern="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条件期望</a:t>
              </a:r>
              <a:r>
                <a:rPr kumimoji="1" lang="zh-CN" altLang="en-US" sz="2800" b="1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定义为</a:t>
              </a:r>
              <a:endPara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7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0718681"/>
                </p:ext>
              </p:extLst>
            </p:nvPr>
          </p:nvGraphicFramePr>
          <p:xfrm>
            <a:off x="2111" y="1767"/>
            <a:ext cx="685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842" name="Equation" r:id="rId3" imgW="368280" imgH="152280" progId="Equation.DSMT4">
                    <p:embed/>
                  </p:oleObj>
                </mc:Choice>
                <mc:Fallback>
                  <p:oleObj name="Equation" r:id="rId3" imgW="36828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1" y="1767"/>
                          <a:ext cx="685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0232379"/>
                </p:ext>
              </p:extLst>
            </p:nvPr>
          </p:nvGraphicFramePr>
          <p:xfrm>
            <a:off x="3849" y="1760"/>
            <a:ext cx="236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843" name="Equation" r:id="rId5" imgW="126720" imgH="139680" progId="Equation.DSMT4">
                    <p:embed/>
                  </p:oleObj>
                </mc:Choice>
                <mc:Fallback>
                  <p:oleObj name="Equation" r:id="rId5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9" y="1760"/>
                          <a:ext cx="236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215751"/>
              </p:ext>
            </p:extLst>
          </p:nvPr>
        </p:nvGraphicFramePr>
        <p:xfrm>
          <a:off x="1106332" y="1343198"/>
          <a:ext cx="418465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44" name="Equation" r:id="rId7" imgW="1574640" imgH="279360" progId="Equation.DSMT4">
                  <p:embed/>
                </p:oleObj>
              </mc:Choice>
              <mc:Fallback>
                <p:oleObj name="Equation" r:id="rId7" imgW="1574640" imgH="279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332" y="1343198"/>
                        <a:ext cx="418465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5785866" y="1296514"/>
            <a:ext cx="1989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zh-CN" altLang="en-US" sz="28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离散情形</a:t>
            </a:r>
            <a:r>
              <a:rPr kumimoji="1" lang="en-US" altLang="zh-CN" sz="28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endParaRPr lang="zh-CN" altLang="en-US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747803"/>
              </p:ext>
            </p:extLst>
          </p:nvPr>
        </p:nvGraphicFramePr>
        <p:xfrm>
          <a:off x="1038225" y="2498725"/>
          <a:ext cx="43211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45" name="Equation" r:id="rId9" imgW="1625400" imgH="215640" progId="Equation.DSMT4">
                  <p:embed/>
                </p:oleObj>
              </mc:Choice>
              <mc:Fallback>
                <p:oleObj name="Equation" r:id="rId9" imgW="1625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2498725"/>
                        <a:ext cx="432117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5785866" y="2500625"/>
            <a:ext cx="1989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zh-CN" altLang="en-US" sz="28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连续情形</a:t>
            </a:r>
            <a:r>
              <a:rPr kumimoji="1" lang="en-US" altLang="zh-CN" sz="28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43909" y="3478399"/>
            <a:ext cx="52613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更一般地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函数 </a:t>
            </a:r>
            <a:r>
              <a:rPr kumimoji="1" lang="en-US" altLang="zh-CN" sz="2800" b="1" i="1" kern="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8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8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的条件期望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44657"/>
              </p:ext>
            </p:extLst>
          </p:nvPr>
        </p:nvGraphicFramePr>
        <p:xfrm>
          <a:off x="906982" y="4421738"/>
          <a:ext cx="506253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46" name="Equation" r:id="rId11" imgW="1904760" imgH="279360" progId="Equation.DSMT4">
                  <p:embed/>
                </p:oleObj>
              </mc:Choice>
              <mc:Fallback>
                <p:oleObj name="Equation" r:id="rId11" imgW="19047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982" y="4421738"/>
                        <a:ext cx="5062538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305896"/>
              </p:ext>
            </p:extLst>
          </p:nvPr>
        </p:nvGraphicFramePr>
        <p:xfrm>
          <a:off x="839788" y="5377758"/>
          <a:ext cx="51974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47" name="Equation" r:id="rId13" imgW="1955520" imgH="215640" progId="Equation.DSMT4">
                  <p:embed/>
                </p:oleObj>
              </mc:Choice>
              <mc:Fallback>
                <p:oleObj name="Equation" r:id="rId13" imgW="1955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5377758"/>
                        <a:ext cx="519747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6148005" y="4365638"/>
            <a:ext cx="1989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zh-CN" altLang="en-US" sz="28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离散情形</a:t>
            </a:r>
            <a:r>
              <a:rPr kumimoji="1" lang="en-US" altLang="zh-CN" sz="28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148005" y="5370576"/>
            <a:ext cx="1989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zh-CN" altLang="en-US" sz="28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连续情形</a:t>
            </a:r>
            <a:r>
              <a:rPr kumimoji="1" lang="en-US" altLang="zh-CN" sz="28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endParaRPr lang="zh-CN" altLang="en-US" dirty="0"/>
          </a:p>
        </p:txBody>
      </p:sp>
      <p:cxnSp>
        <p:nvCxnSpPr>
          <p:cNvPr id="3" name="直接箭头连接符 2"/>
          <p:cNvCxnSpPr/>
          <p:nvPr/>
        </p:nvCxnSpPr>
        <p:spPr bwMode="auto">
          <a:xfrm flipH="1">
            <a:off x="3322622" y="2009869"/>
            <a:ext cx="81481" cy="490756"/>
          </a:xfrm>
          <a:prstGeom prst="straightConnector1">
            <a:avLst/>
          </a:prstGeom>
          <a:solidFill>
            <a:schemeClr val="accent1">
              <a:alpha val="47000"/>
            </a:schemeClr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Freeform 48"/>
          <p:cNvSpPr>
            <a:spLocks/>
          </p:cNvSpPr>
          <p:nvPr/>
        </p:nvSpPr>
        <p:spPr bwMode="auto">
          <a:xfrm flipV="1">
            <a:off x="3793403" y="1769698"/>
            <a:ext cx="1367074" cy="45719"/>
          </a:xfrm>
          <a:custGeom>
            <a:avLst/>
            <a:gdLst>
              <a:gd name="T0" fmla="*/ 0 w 1640"/>
              <a:gd name="T1" fmla="*/ 52 h 52"/>
              <a:gd name="T2" fmla="*/ 152 w 1640"/>
              <a:gd name="T3" fmla="*/ 4 h 52"/>
              <a:gd name="T4" fmla="*/ 560 w 1640"/>
              <a:gd name="T5" fmla="*/ 28 h 52"/>
              <a:gd name="T6" fmla="*/ 880 w 1640"/>
              <a:gd name="T7" fmla="*/ 28 h 52"/>
              <a:gd name="T8" fmla="*/ 1200 w 1640"/>
              <a:gd name="T9" fmla="*/ 20 h 52"/>
              <a:gd name="T10" fmla="*/ 1440 w 1640"/>
              <a:gd name="T11" fmla="*/ 36 h 52"/>
              <a:gd name="T12" fmla="*/ 1640 w 1640"/>
              <a:gd name="T13" fmla="*/ 1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40" h="52">
                <a:moveTo>
                  <a:pt x="0" y="52"/>
                </a:moveTo>
                <a:cubicBezTo>
                  <a:pt x="29" y="30"/>
                  <a:pt x="59" y="8"/>
                  <a:pt x="152" y="4"/>
                </a:cubicBezTo>
                <a:cubicBezTo>
                  <a:pt x="245" y="0"/>
                  <a:pt x="439" y="24"/>
                  <a:pt x="560" y="28"/>
                </a:cubicBezTo>
                <a:cubicBezTo>
                  <a:pt x="681" y="32"/>
                  <a:pt x="773" y="29"/>
                  <a:pt x="880" y="28"/>
                </a:cubicBezTo>
                <a:cubicBezTo>
                  <a:pt x="987" y="27"/>
                  <a:pt x="1107" y="19"/>
                  <a:pt x="1200" y="20"/>
                </a:cubicBezTo>
                <a:cubicBezTo>
                  <a:pt x="1293" y="21"/>
                  <a:pt x="1367" y="37"/>
                  <a:pt x="1440" y="36"/>
                </a:cubicBezTo>
                <a:cubicBezTo>
                  <a:pt x="1513" y="35"/>
                  <a:pt x="1576" y="23"/>
                  <a:pt x="1640" y="12"/>
                </a:cubicBezTo>
              </a:path>
            </a:pathLst>
          </a:custGeom>
          <a:noFill/>
          <a:ln w="28575" cap="flat" cmpd="sng">
            <a:solidFill>
              <a:srgbClr val="00B05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1" name="Freeform 48"/>
          <p:cNvSpPr>
            <a:spLocks/>
          </p:cNvSpPr>
          <p:nvPr/>
        </p:nvSpPr>
        <p:spPr bwMode="auto">
          <a:xfrm flipV="1">
            <a:off x="3539907" y="2978097"/>
            <a:ext cx="1729210" cy="45719"/>
          </a:xfrm>
          <a:custGeom>
            <a:avLst/>
            <a:gdLst>
              <a:gd name="T0" fmla="*/ 0 w 1640"/>
              <a:gd name="T1" fmla="*/ 52 h 52"/>
              <a:gd name="T2" fmla="*/ 152 w 1640"/>
              <a:gd name="T3" fmla="*/ 4 h 52"/>
              <a:gd name="T4" fmla="*/ 560 w 1640"/>
              <a:gd name="T5" fmla="*/ 28 h 52"/>
              <a:gd name="T6" fmla="*/ 880 w 1640"/>
              <a:gd name="T7" fmla="*/ 28 h 52"/>
              <a:gd name="T8" fmla="*/ 1200 w 1640"/>
              <a:gd name="T9" fmla="*/ 20 h 52"/>
              <a:gd name="T10" fmla="*/ 1440 w 1640"/>
              <a:gd name="T11" fmla="*/ 36 h 52"/>
              <a:gd name="T12" fmla="*/ 1640 w 1640"/>
              <a:gd name="T13" fmla="*/ 1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40" h="52">
                <a:moveTo>
                  <a:pt x="0" y="52"/>
                </a:moveTo>
                <a:cubicBezTo>
                  <a:pt x="29" y="30"/>
                  <a:pt x="59" y="8"/>
                  <a:pt x="152" y="4"/>
                </a:cubicBezTo>
                <a:cubicBezTo>
                  <a:pt x="245" y="0"/>
                  <a:pt x="439" y="24"/>
                  <a:pt x="560" y="28"/>
                </a:cubicBezTo>
                <a:cubicBezTo>
                  <a:pt x="681" y="32"/>
                  <a:pt x="773" y="29"/>
                  <a:pt x="880" y="28"/>
                </a:cubicBezTo>
                <a:cubicBezTo>
                  <a:pt x="987" y="27"/>
                  <a:pt x="1107" y="19"/>
                  <a:pt x="1200" y="20"/>
                </a:cubicBezTo>
                <a:cubicBezTo>
                  <a:pt x="1293" y="21"/>
                  <a:pt x="1367" y="37"/>
                  <a:pt x="1440" y="36"/>
                </a:cubicBezTo>
                <a:cubicBezTo>
                  <a:pt x="1513" y="35"/>
                  <a:pt x="1576" y="23"/>
                  <a:pt x="1640" y="12"/>
                </a:cubicBezTo>
              </a:path>
            </a:pathLst>
          </a:custGeom>
          <a:noFill/>
          <a:ln w="28575" cap="flat" cmpd="sng">
            <a:solidFill>
              <a:srgbClr val="00B05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52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8" grpId="0"/>
      <p:bldP spid="19" grpId="0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6BB18B5-ADAB-4DD8-9BEB-553BB9943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37" y="783881"/>
            <a:ext cx="7053101" cy="553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5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7E7DCD-E714-45AA-B8C5-EA02410E3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71" y="738654"/>
            <a:ext cx="7272555" cy="554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4BC2DE4-5AC4-4293-84BF-D7B6A061A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82" y="611854"/>
            <a:ext cx="7667320" cy="597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9235E1-E735-41D1-B3F4-9769C0B43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43" y="689348"/>
            <a:ext cx="7130303" cy="599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25"/>
          <p:cNvSpPr>
            <a:spLocks noChangeArrowheads="1" noChangeShapeType="1" noTextEdit="1"/>
          </p:cNvSpPr>
          <p:nvPr/>
        </p:nvSpPr>
        <p:spPr bwMode="auto">
          <a:xfrm>
            <a:off x="911225" y="7207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例</a:t>
            </a: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47484" y="1052774"/>
            <a:ext cx="891785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   考虑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[0,1]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区间上均值为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λ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的泊松流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令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是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[0,1]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上点的个数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.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对于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&lt;1,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令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是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[0,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]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上点的个数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.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计算给定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的情况下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 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的条件分布和条件期望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.</a:t>
            </a:r>
            <a:endParaRPr kumimoji="1"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1253318" y="546235"/>
            <a:ext cx="53700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（泊松流）</a:t>
            </a:r>
          </a:p>
        </p:txBody>
      </p:sp>
      <p:sp>
        <p:nvSpPr>
          <p:cNvPr id="150" name="Line 29"/>
          <p:cNvSpPr>
            <a:spLocks noChangeShapeType="1"/>
          </p:cNvSpPr>
          <p:nvPr/>
        </p:nvSpPr>
        <p:spPr bwMode="auto">
          <a:xfrm>
            <a:off x="1627828" y="3466984"/>
            <a:ext cx="6223000" cy="0"/>
          </a:xfrm>
          <a:prstGeom prst="line">
            <a:avLst/>
          </a:prstGeom>
          <a:noFill/>
          <a:ln w="28575">
            <a:solidFill>
              <a:srgbClr val="CC99FF"/>
            </a:solidFill>
            <a:round/>
            <a:headEnd type="oval" w="med" len="med"/>
            <a:tailEnd type="stealth" w="lg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51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876930"/>
              </p:ext>
            </p:extLst>
          </p:nvPr>
        </p:nvGraphicFramePr>
        <p:xfrm>
          <a:off x="1418278" y="3465397"/>
          <a:ext cx="3619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54" name="Equation" r:id="rId4" imgW="139680" imgH="152280" progId="Equation.DSMT4">
                  <p:embed/>
                </p:oleObj>
              </mc:Choice>
              <mc:Fallback>
                <p:oleObj name="Equation" r:id="rId4" imgW="139680" imgH="152280" progId="Equation.DSMT4">
                  <p:embed/>
                  <p:pic>
                    <p:nvPicPr>
                      <p:cNvPr id="47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8278" y="3465397"/>
                        <a:ext cx="3619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" name="WordArt 40"/>
          <p:cNvSpPr>
            <a:spLocks noChangeArrowheads="1" noChangeShapeType="1" noTextEdit="1"/>
          </p:cNvSpPr>
          <p:nvPr/>
        </p:nvSpPr>
        <p:spPr bwMode="auto">
          <a:xfrm>
            <a:off x="7959573" y="3325530"/>
            <a:ext cx="1071562" cy="307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3600" b="1" kern="10" dirty="0">
                <a:ln w="12700">
                  <a:solidFill>
                    <a:srgbClr val="00FFFF"/>
                  </a:solidFill>
                  <a:round/>
                  <a:headEnd/>
                  <a:tailEnd/>
                </a:ln>
                <a:solidFill>
                  <a:srgbClr val="3333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rPr>
              <a:t>时间轴</a:t>
            </a:r>
          </a:p>
        </p:txBody>
      </p:sp>
      <p:graphicFrame>
        <p:nvGraphicFramePr>
          <p:cNvPr id="15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581338"/>
              </p:ext>
            </p:extLst>
          </p:nvPr>
        </p:nvGraphicFramePr>
        <p:xfrm>
          <a:off x="5218753" y="3336471"/>
          <a:ext cx="2698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55" name="Equation" r:id="rId6" imgW="88560" imgH="164880" progId="Equation.DSMT4">
                  <p:embed/>
                </p:oleObj>
              </mc:Choice>
              <mc:Fallback>
                <p:oleObj name="Equation" r:id="rId6" imgW="88560" imgH="164880" progId="Equation.DSMT4">
                  <p:embed/>
                  <p:pic>
                    <p:nvPicPr>
                      <p:cNvPr id="49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753" y="3336471"/>
                        <a:ext cx="2698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" name="Oval 30"/>
          <p:cNvSpPr>
            <a:spLocks noChangeArrowheads="1"/>
          </p:cNvSpPr>
          <p:nvPr/>
        </p:nvSpPr>
        <p:spPr bwMode="auto">
          <a:xfrm>
            <a:off x="2631128" y="3422534"/>
            <a:ext cx="88900" cy="88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accent2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endParaRPr kumimoji="1" lang="zh-CN" altLang="en-US" sz="2800" b="1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5" name="Oval 31"/>
          <p:cNvSpPr>
            <a:spLocks noChangeArrowheads="1"/>
          </p:cNvSpPr>
          <p:nvPr/>
        </p:nvSpPr>
        <p:spPr bwMode="auto">
          <a:xfrm>
            <a:off x="2988316" y="3424122"/>
            <a:ext cx="88900" cy="88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accent2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endParaRPr kumimoji="1" lang="zh-CN" altLang="en-US" sz="2800" b="1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6" name="Oval 32"/>
          <p:cNvSpPr>
            <a:spLocks noChangeArrowheads="1"/>
          </p:cNvSpPr>
          <p:nvPr/>
        </p:nvSpPr>
        <p:spPr bwMode="auto">
          <a:xfrm>
            <a:off x="2062803" y="3422534"/>
            <a:ext cx="88900" cy="88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accent2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endParaRPr kumimoji="1" lang="zh-CN" altLang="en-US" sz="2800" b="1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7" name="Oval 33"/>
          <p:cNvSpPr>
            <a:spLocks noChangeArrowheads="1"/>
          </p:cNvSpPr>
          <p:nvPr/>
        </p:nvSpPr>
        <p:spPr bwMode="auto">
          <a:xfrm>
            <a:off x="3664591" y="3424122"/>
            <a:ext cx="88900" cy="88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accent2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endParaRPr kumimoji="1" lang="zh-CN" altLang="en-US" sz="2800" b="1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8" name="Oval 34"/>
          <p:cNvSpPr>
            <a:spLocks noChangeArrowheads="1"/>
          </p:cNvSpPr>
          <p:nvPr/>
        </p:nvSpPr>
        <p:spPr bwMode="auto">
          <a:xfrm>
            <a:off x="4466278" y="3422534"/>
            <a:ext cx="88900" cy="88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accent2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endParaRPr kumimoji="1" lang="zh-CN" altLang="en-US" sz="2800" b="1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9" name="Oval 37"/>
          <p:cNvSpPr>
            <a:spLocks noChangeArrowheads="1"/>
          </p:cNvSpPr>
          <p:nvPr/>
        </p:nvSpPr>
        <p:spPr bwMode="auto">
          <a:xfrm>
            <a:off x="4921891" y="3420947"/>
            <a:ext cx="88900" cy="88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accent2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endParaRPr kumimoji="1" lang="zh-CN" altLang="en-US" sz="2800" b="1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60" name="Group 50"/>
          <p:cNvGrpSpPr>
            <a:grpSpLocks/>
          </p:cNvGrpSpPr>
          <p:nvPr/>
        </p:nvGrpSpPr>
        <p:grpSpPr bwMode="auto">
          <a:xfrm>
            <a:off x="908691" y="2713940"/>
            <a:ext cx="7924800" cy="519113"/>
            <a:chOff x="719" y="1851"/>
            <a:chExt cx="4992" cy="327"/>
          </a:xfrm>
        </p:grpSpPr>
        <p:sp>
          <p:nvSpPr>
            <p:cNvPr id="161" name="Rectangle 11"/>
            <p:cNvSpPr>
              <a:spLocks noChangeArrowheads="1"/>
            </p:cNvSpPr>
            <p:nvPr/>
          </p:nvSpPr>
          <p:spPr bwMode="auto">
            <a:xfrm>
              <a:off x="719" y="1851"/>
              <a:ext cx="49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66">
                      <a:lumMod val="50000"/>
                    </a:srgbClr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在泊松流中</a:t>
              </a: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66">
                      <a:lumMod val="50000"/>
                    </a:srgbClr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66">
                      <a:lumMod val="50000"/>
                    </a:srgbClr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记时间间隔        中出现的质点数为</a:t>
              </a:r>
              <a:endPara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66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6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9260193"/>
                </p:ext>
              </p:extLst>
            </p:nvPr>
          </p:nvGraphicFramePr>
          <p:xfrm>
            <a:off x="3157" y="1887"/>
            <a:ext cx="48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56" name="Equation" r:id="rId8" imgW="291960" imgH="177480" progId="Equation.DSMT4">
                    <p:embed/>
                  </p:oleObj>
                </mc:Choice>
                <mc:Fallback>
                  <p:oleObj name="Equation" r:id="rId8" imgW="291960" imgH="177480" progId="Equation.DSMT4">
                    <p:embed/>
                    <p:pic>
                      <p:nvPicPr>
                        <p:cNvPr id="5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7" y="1887"/>
                          <a:ext cx="482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7980263"/>
                </p:ext>
              </p:extLst>
            </p:nvPr>
          </p:nvGraphicFramePr>
          <p:xfrm>
            <a:off x="5374" y="1906"/>
            <a:ext cx="272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57" name="Equation" r:id="rId10" imgW="164880" imgH="139680" progId="Equation.DSMT4">
                    <p:embed/>
                  </p:oleObj>
                </mc:Choice>
                <mc:Fallback>
                  <p:oleObj name="Equation" r:id="rId10" imgW="164880" imgH="139680" progId="Equation.DSMT4">
                    <p:embed/>
                    <p:pic>
                      <p:nvPicPr>
                        <p:cNvPr id="59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4" y="1906"/>
                          <a:ext cx="272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4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243674"/>
              </p:ext>
            </p:extLst>
          </p:nvPr>
        </p:nvGraphicFramePr>
        <p:xfrm>
          <a:off x="3664591" y="3691447"/>
          <a:ext cx="5168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58" name="Equation" r:id="rId12" imgW="1892160" imgH="330120" progId="Equation.DSMT4">
                  <p:embed/>
                </p:oleObj>
              </mc:Choice>
              <mc:Fallback>
                <p:oleObj name="Equation" r:id="rId12" imgW="1892160" imgH="330120" progId="Equation.DSMT4">
                  <p:embed/>
                  <p:pic>
                    <p:nvPicPr>
                      <p:cNvPr id="6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4591" y="3691447"/>
                        <a:ext cx="5168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5" name="Group 48"/>
          <p:cNvGrpSpPr>
            <a:grpSpLocks/>
          </p:cNvGrpSpPr>
          <p:nvPr/>
        </p:nvGrpSpPr>
        <p:grpSpPr bwMode="auto">
          <a:xfrm>
            <a:off x="191934" y="4453896"/>
            <a:ext cx="5770563" cy="609600"/>
            <a:chOff x="414" y="3410"/>
            <a:chExt cx="3635" cy="384"/>
          </a:xfrm>
        </p:grpSpPr>
        <p:sp>
          <p:nvSpPr>
            <p:cNvPr id="166" name="Rectangle 5"/>
            <p:cNvSpPr>
              <a:spLocks noChangeArrowheads="1"/>
            </p:cNvSpPr>
            <p:nvPr/>
          </p:nvSpPr>
          <p:spPr bwMode="auto">
            <a:xfrm>
              <a:off x="414" y="3419"/>
              <a:ext cx="233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66">
                      <a:lumMod val="50000"/>
                    </a:srgbClr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其中参数         称为</a:t>
              </a:r>
            </a:p>
          </p:txBody>
        </p:sp>
        <p:graphicFrame>
          <p:nvGraphicFramePr>
            <p:cNvPr id="167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1956400"/>
                </p:ext>
              </p:extLst>
            </p:nvPr>
          </p:nvGraphicFramePr>
          <p:xfrm>
            <a:off x="1373" y="3516"/>
            <a:ext cx="58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59" name="Equation" r:id="rId14" imgW="355320" imgH="164880" progId="Equation.DSMT4">
                    <p:embed/>
                  </p:oleObj>
                </mc:Choice>
                <mc:Fallback>
                  <p:oleObj name="Equation" r:id="rId14" imgW="355320" imgH="164880" progId="Equation.DSMT4">
                    <p:embed/>
                    <p:pic>
                      <p:nvPicPr>
                        <p:cNvPr id="63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3" y="3516"/>
                          <a:ext cx="58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8" name="Rectangle 47"/>
            <p:cNvSpPr>
              <a:spLocks noChangeArrowheads="1"/>
            </p:cNvSpPr>
            <p:nvPr/>
          </p:nvSpPr>
          <p:spPr bwMode="auto">
            <a:xfrm>
              <a:off x="2335" y="3410"/>
              <a:ext cx="171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新魏" pitchFamily="2" charset="-122"/>
                  <a:ea typeface="华文新魏" pitchFamily="2" charset="-122"/>
                </a:rPr>
                <a:t>泊松强度</a:t>
              </a: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66">
                      <a:lumMod val="50000"/>
                    </a:srgbClr>
                  </a:solidFill>
                  <a:effectLst/>
                  <a:uLnTx/>
                  <a:uFillTx/>
                  <a:latin typeface="华文新魏" pitchFamily="2" charset="-122"/>
                  <a:ea typeface="华文新魏" pitchFamily="2" charset="-122"/>
                </a:rPr>
                <a:t>.</a:t>
              </a:r>
              <a:endPara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66">
                    <a:lumMod val="50000"/>
                  </a:srgbClr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</a:endParaRPr>
            </a:p>
          </p:txBody>
        </p:sp>
      </p:grpSp>
      <p:grpSp>
        <p:nvGrpSpPr>
          <p:cNvPr id="169" name="Group 52"/>
          <p:cNvGrpSpPr>
            <a:grpSpLocks/>
          </p:cNvGrpSpPr>
          <p:nvPr/>
        </p:nvGrpSpPr>
        <p:grpSpPr bwMode="auto">
          <a:xfrm>
            <a:off x="629291" y="3858985"/>
            <a:ext cx="3416300" cy="520699"/>
            <a:chOff x="231" y="3233"/>
            <a:chExt cx="2152" cy="328"/>
          </a:xfrm>
        </p:grpSpPr>
        <p:sp>
          <p:nvSpPr>
            <p:cNvPr id="170" name="Rectangle 49"/>
            <p:cNvSpPr>
              <a:spLocks noChangeArrowheads="1"/>
            </p:cNvSpPr>
            <p:nvPr/>
          </p:nvSpPr>
          <p:spPr bwMode="auto">
            <a:xfrm>
              <a:off x="231" y="3233"/>
              <a:ext cx="2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66">
                      <a:lumMod val="50000"/>
                    </a:srgbClr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则                    即有</a:t>
              </a:r>
            </a:p>
          </p:txBody>
        </p:sp>
        <p:graphicFrame>
          <p:nvGraphicFramePr>
            <p:cNvPr id="171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2596908"/>
                </p:ext>
              </p:extLst>
            </p:nvPr>
          </p:nvGraphicFramePr>
          <p:xfrm>
            <a:off x="485" y="3280"/>
            <a:ext cx="1063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60" name="Equation" r:id="rId16" imgW="634680" imgH="177480" progId="Equation.DSMT4">
                    <p:embed/>
                  </p:oleObj>
                </mc:Choice>
                <mc:Fallback>
                  <p:oleObj name="Equation" r:id="rId16" imgW="634680" imgH="177480" progId="Equation.DSMT4">
                    <p:embed/>
                    <p:pic>
                      <p:nvPicPr>
                        <p:cNvPr id="67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" y="3280"/>
                          <a:ext cx="1063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2" name="WordArt 24"/>
          <p:cNvSpPr>
            <a:spLocks noChangeArrowheads="1" noChangeShapeType="1" noTextEdit="1"/>
          </p:cNvSpPr>
          <p:nvPr/>
        </p:nvSpPr>
        <p:spPr bwMode="auto">
          <a:xfrm>
            <a:off x="462202" y="5153322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CCFF99"/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/>
                <a:ea typeface="黑体"/>
              </a:rPr>
              <a:t>析</a:t>
            </a:r>
          </a:p>
        </p:txBody>
      </p:sp>
      <p:sp>
        <p:nvSpPr>
          <p:cNvPr id="173" name="Line 29"/>
          <p:cNvSpPr>
            <a:spLocks noChangeShapeType="1"/>
          </p:cNvSpPr>
          <p:nvPr/>
        </p:nvSpPr>
        <p:spPr bwMode="auto">
          <a:xfrm>
            <a:off x="1780228" y="5896783"/>
            <a:ext cx="6223000" cy="0"/>
          </a:xfrm>
          <a:prstGeom prst="line">
            <a:avLst/>
          </a:prstGeom>
          <a:noFill/>
          <a:ln w="28575">
            <a:solidFill>
              <a:srgbClr val="CC99FF"/>
            </a:solidFill>
            <a:round/>
            <a:headEnd type="oval" w="med" len="med"/>
            <a:tailEnd type="oval" w="med" len="med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7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989751"/>
              </p:ext>
            </p:extLst>
          </p:nvPr>
        </p:nvGraphicFramePr>
        <p:xfrm>
          <a:off x="1616075" y="5992146"/>
          <a:ext cx="2952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61" name="Equation" r:id="rId18" imgW="114120" imgH="152280" progId="Equation.DSMT4">
                  <p:embed/>
                </p:oleObj>
              </mc:Choice>
              <mc:Fallback>
                <p:oleObj name="Equation" r:id="rId18" imgW="114120" imgH="152280" progId="Equation.DSMT4">
                  <p:embed/>
                  <p:pic>
                    <p:nvPicPr>
                      <p:cNvPr id="151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5992146"/>
                        <a:ext cx="2952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421534"/>
              </p:ext>
            </p:extLst>
          </p:nvPr>
        </p:nvGraphicFramePr>
        <p:xfrm>
          <a:off x="5324194" y="5954469"/>
          <a:ext cx="38576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62" name="Equation" r:id="rId20" imgW="126720" imgH="152280" progId="Equation.DSMT4">
                  <p:embed/>
                </p:oleObj>
              </mc:Choice>
              <mc:Fallback>
                <p:oleObj name="Equation" r:id="rId20" imgW="126720" imgH="152280" progId="Equation.DSMT4">
                  <p:embed/>
                  <p:pic>
                    <p:nvPicPr>
                      <p:cNvPr id="153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4194" y="5954469"/>
                        <a:ext cx="38576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" name="Oval 30"/>
          <p:cNvSpPr>
            <a:spLocks noChangeArrowheads="1"/>
          </p:cNvSpPr>
          <p:nvPr/>
        </p:nvSpPr>
        <p:spPr bwMode="auto">
          <a:xfrm>
            <a:off x="2783528" y="5852333"/>
            <a:ext cx="88900" cy="88900"/>
          </a:xfrm>
          <a:prstGeom prst="ellipse">
            <a:avLst/>
          </a:prstGeom>
          <a:solidFill>
            <a:srgbClr val="00B0F0"/>
          </a:solidFill>
          <a:ln w="19050" algn="ctr">
            <a:solidFill>
              <a:schemeClr val="accent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endParaRPr kumimoji="1" lang="zh-CN" altLang="en-US" sz="2800" b="1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8" name="Oval 31"/>
          <p:cNvSpPr>
            <a:spLocks noChangeArrowheads="1"/>
          </p:cNvSpPr>
          <p:nvPr/>
        </p:nvSpPr>
        <p:spPr bwMode="auto">
          <a:xfrm>
            <a:off x="3140716" y="5853921"/>
            <a:ext cx="88900" cy="88900"/>
          </a:xfrm>
          <a:prstGeom prst="ellipse">
            <a:avLst/>
          </a:prstGeom>
          <a:solidFill>
            <a:srgbClr val="00B0F0"/>
          </a:solidFill>
          <a:ln w="19050" algn="ctr">
            <a:solidFill>
              <a:schemeClr val="accent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endParaRPr kumimoji="1" lang="zh-CN" altLang="en-US" sz="2800" b="1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9" name="Oval 32"/>
          <p:cNvSpPr>
            <a:spLocks noChangeArrowheads="1"/>
          </p:cNvSpPr>
          <p:nvPr/>
        </p:nvSpPr>
        <p:spPr bwMode="auto">
          <a:xfrm>
            <a:off x="2215203" y="5852333"/>
            <a:ext cx="88900" cy="88900"/>
          </a:xfrm>
          <a:prstGeom prst="ellipse">
            <a:avLst/>
          </a:prstGeom>
          <a:solidFill>
            <a:srgbClr val="00B0F0"/>
          </a:solidFill>
          <a:ln w="19050" algn="ctr">
            <a:solidFill>
              <a:schemeClr val="accent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endParaRPr kumimoji="1" lang="zh-CN" altLang="en-US" sz="2800" b="1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0" name="Oval 33"/>
          <p:cNvSpPr>
            <a:spLocks noChangeArrowheads="1"/>
          </p:cNvSpPr>
          <p:nvPr/>
        </p:nvSpPr>
        <p:spPr bwMode="auto">
          <a:xfrm>
            <a:off x="3816991" y="5853921"/>
            <a:ext cx="88900" cy="88900"/>
          </a:xfrm>
          <a:prstGeom prst="ellipse">
            <a:avLst/>
          </a:prstGeom>
          <a:solidFill>
            <a:srgbClr val="00B0F0"/>
          </a:solidFill>
          <a:ln w="19050" algn="ctr">
            <a:solidFill>
              <a:schemeClr val="accent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endParaRPr kumimoji="1" lang="zh-CN" altLang="en-US" sz="2800" b="1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1" name="Oval 34"/>
          <p:cNvSpPr>
            <a:spLocks noChangeArrowheads="1"/>
          </p:cNvSpPr>
          <p:nvPr/>
        </p:nvSpPr>
        <p:spPr bwMode="auto">
          <a:xfrm>
            <a:off x="4618678" y="5852333"/>
            <a:ext cx="88900" cy="88900"/>
          </a:xfrm>
          <a:prstGeom prst="ellipse">
            <a:avLst/>
          </a:prstGeom>
          <a:solidFill>
            <a:srgbClr val="00B0F0"/>
          </a:solidFill>
          <a:ln w="19050" algn="ctr">
            <a:solidFill>
              <a:schemeClr val="accent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endParaRPr kumimoji="1" lang="zh-CN" altLang="en-US" sz="2800" b="1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2" name="Oval 37"/>
          <p:cNvSpPr>
            <a:spLocks noChangeArrowheads="1"/>
          </p:cNvSpPr>
          <p:nvPr/>
        </p:nvSpPr>
        <p:spPr bwMode="auto">
          <a:xfrm>
            <a:off x="5074291" y="5850746"/>
            <a:ext cx="88900" cy="88900"/>
          </a:xfrm>
          <a:prstGeom prst="ellipse">
            <a:avLst/>
          </a:prstGeom>
          <a:solidFill>
            <a:srgbClr val="00B0F0"/>
          </a:solidFill>
          <a:ln w="19050" algn="ctr">
            <a:solidFill>
              <a:schemeClr val="accent2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endParaRPr kumimoji="1" lang="zh-CN" altLang="en-US" sz="2800" b="1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Rectangle 11"/>
              <p:cNvSpPr>
                <a:spLocks noChangeArrowheads="1"/>
              </p:cNvSpPr>
              <p:nvPr/>
            </p:nvSpPr>
            <p:spPr bwMode="auto">
              <a:xfrm>
                <a:off x="911225" y="5063379"/>
                <a:ext cx="505127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66">
                        <a:lumMod val="50000"/>
                      </a:srgbClr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本例中</a:t>
                </a:r>
                <a14:m>
                  <m:oMath xmlns:m="http://schemas.openxmlformats.org/officeDocument/2006/math">
                    <m:r>
                      <a:rPr kumimoji="1" lang="en-US" altLang="zh-CN" sz="2800" i="1" dirty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2800" i="1" dirty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 dirty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kumimoji="1" lang="en-US" altLang="zh-CN" sz="2800" i="1" dirty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kumimoji="1" lang="en-US" altLang="zh-CN" sz="2800" i="1" dirty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kumimoji="1" lang="en-US" altLang="zh-CN" sz="2800" i="1" dirty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sz="2800" i="1" dirty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kumimoji="1" lang="en-US" altLang="zh-CN" sz="2800" i="1" dirty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kumimoji="1" lang="en-US" altLang="zh-CN" sz="2800" i="1" dirty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66">
                        <a:lumMod val="50000"/>
                      </a:srgbClr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是指：</a:t>
                </a:r>
              </a:p>
            </p:txBody>
          </p:sp>
        </mc:Choice>
        <mc:Fallback xmlns="">
          <p:sp>
            <p:nvSpPr>
              <p:cNvPr id="184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1225" y="5063379"/>
                <a:ext cx="5051272" cy="523220"/>
              </a:xfrm>
              <a:prstGeom prst="rect">
                <a:avLst/>
              </a:prstGeom>
              <a:blipFill>
                <a:blip r:embed="rId22"/>
                <a:stretch>
                  <a:fillRect l="-2413" t="-15294" b="-3058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7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688589"/>
              </p:ext>
            </p:extLst>
          </p:nvPr>
        </p:nvGraphicFramePr>
        <p:xfrm>
          <a:off x="7947025" y="6017546"/>
          <a:ext cx="23018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63" name="Equation" r:id="rId23" imgW="88560" imgH="139680" progId="Equation.DSMT4">
                  <p:embed/>
                </p:oleObj>
              </mc:Choice>
              <mc:Fallback>
                <p:oleObj name="Equation" r:id="rId23" imgW="88560" imgH="139680" progId="Equation.DSMT4">
                  <p:embed/>
                  <p:pic>
                    <p:nvPicPr>
                      <p:cNvPr id="174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7025" y="6017546"/>
                        <a:ext cx="230188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" name="Oval 37"/>
          <p:cNvSpPr>
            <a:spLocks noChangeArrowheads="1"/>
          </p:cNvSpPr>
          <p:nvPr/>
        </p:nvSpPr>
        <p:spPr bwMode="auto">
          <a:xfrm>
            <a:off x="5470912" y="5836727"/>
            <a:ext cx="147368" cy="147368"/>
          </a:xfrm>
          <a:prstGeom prst="ellipse">
            <a:avLst/>
          </a:prstGeom>
          <a:solidFill>
            <a:schemeClr val="accent2"/>
          </a:solidFill>
          <a:ln>
            <a:solidFill>
              <a:srgbClr val="0000FF"/>
            </a:solidFill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endParaRPr kumimoji="1" lang="zh-CN" altLang="en-US" sz="2800" b="1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9" name="Oval 30"/>
          <p:cNvSpPr>
            <a:spLocks noChangeArrowheads="1"/>
          </p:cNvSpPr>
          <p:nvPr/>
        </p:nvSpPr>
        <p:spPr bwMode="auto">
          <a:xfrm>
            <a:off x="5797117" y="5857253"/>
            <a:ext cx="88900" cy="88900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endParaRPr kumimoji="1" lang="zh-CN" altLang="en-US" sz="2800" b="1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0" name="Oval 31"/>
          <p:cNvSpPr>
            <a:spLocks noChangeArrowheads="1"/>
          </p:cNvSpPr>
          <p:nvPr/>
        </p:nvSpPr>
        <p:spPr bwMode="auto">
          <a:xfrm>
            <a:off x="6154305" y="5858841"/>
            <a:ext cx="88900" cy="88900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endParaRPr kumimoji="1" lang="zh-CN" altLang="en-US" sz="2800" b="1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1" name="Oval 33"/>
          <p:cNvSpPr>
            <a:spLocks noChangeArrowheads="1"/>
          </p:cNvSpPr>
          <p:nvPr/>
        </p:nvSpPr>
        <p:spPr bwMode="auto">
          <a:xfrm>
            <a:off x="6830580" y="5858841"/>
            <a:ext cx="88900" cy="88900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endParaRPr kumimoji="1" lang="zh-CN" altLang="en-US" sz="2800" b="1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2" name="Oval 34"/>
          <p:cNvSpPr>
            <a:spLocks noChangeArrowheads="1"/>
          </p:cNvSpPr>
          <p:nvPr/>
        </p:nvSpPr>
        <p:spPr bwMode="auto">
          <a:xfrm>
            <a:off x="7632267" y="5857253"/>
            <a:ext cx="88900" cy="88900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endParaRPr kumimoji="1" lang="zh-CN" altLang="en-US" sz="2800" b="1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Rectangle 11"/>
              <p:cNvSpPr>
                <a:spLocks noChangeArrowheads="1"/>
              </p:cNvSpPr>
              <p:nvPr/>
            </p:nvSpPr>
            <p:spPr bwMode="auto">
              <a:xfrm>
                <a:off x="2972010" y="6041740"/>
                <a:ext cx="168871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zh-CN" sz="2000" b="1" i="1" kern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</m:oMath>
                </a14:m>
                <a:r>
                  <a:rPr kumimoji="1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个质点</a:t>
                </a:r>
              </a:p>
            </p:txBody>
          </p:sp>
        </mc:Choice>
        <mc:Fallback xmlns="">
          <p:sp>
            <p:nvSpPr>
              <p:cNvPr id="193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2010" y="6041740"/>
                <a:ext cx="1688717" cy="400110"/>
              </a:xfrm>
              <a:prstGeom prst="rect">
                <a:avLst/>
              </a:prstGeom>
              <a:blipFill>
                <a:blip r:embed="rId25"/>
                <a:stretch>
                  <a:fillRect t="-10606" b="-227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Rectangle 11"/>
              <p:cNvSpPr>
                <a:spLocks noChangeArrowheads="1"/>
              </p:cNvSpPr>
              <p:nvPr/>
            </p:nvSpPr>
            <p:spPr bwMode="auto">
              <a:xfrm>
                <a:off x="6022722" y="6033255"/>
                <a:ext cx="168871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zh-CN" sz="2000" b="1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𝒏</m:t>
                    </m:r>
                    <m:r>
                      <a:rPr kumimoji="1" lang="en-US" altLang="zh-CN" sz="2000" b="1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kumimoji="1" lang="en-US" altLang="zh-CN" sz="2000" b="1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</m:oMath>
                </a14:m>
                <a:r>
                  <a:rPr kumimoji="1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个质点</a:t>
                </a:r>
              </a:p>
            </p:txBody>
          </p:sp>
        </mc:Choice>
        <mc:Fallback xmlns="">
          <p:sp>
            <p:nvSpPr>
              <p:cNvPr id="194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22722" y="6033255"/>
                <a:ext cx="1688717" cy="400110"/>
              </a:xfrm>
              <a:prstGeom prst="rect">
                <a:avLst/>
              </a:prstGeom>
              <a:blipFill>
                <a:blip r:embed="rId26"/>
                <a:stretch>
                  <a:fillRect t="-12308" r="-361" b="-246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WordArt 24"/>
          <p:cNvSpPr>
            <a:spLocks noChangeArrowheads="1" noChangeShapeType="1" noTextEdit="1"/>
          </p:cNvSpPr>
          <p:nvPr/>
        </p:nvSpPr>
        <p:spPr bwMode="auto">
          <a:xfrm>
            <a:off x="240183" y="2829770"/>
            <a:ext cx="609600" cy="29225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/>
                <a:ea typeface="黑体"/>
              </a:rPr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78293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500"/>
                            </p:stCondLst>
                            <p:childTnLst>
                              <p:par>
                                <p:cTn id="13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500"/>
                            </p:stCondLst>
                            <p:childTnLst>
                              <p:par>
                                <p:cTn id="1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00"/>
                            </p:stCondLst>
                            <p:childTnLst>
                              <p:par>
                                <p:cTn id="1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500"/>
                            </p:stCondLst>
                            <p:childTnLst>
                              <p:par>
                                <p:cTn id="1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3000"/>
                            </p:stCondLst>
                            <p:childTnLst>
                              <p:par>
                                <p:cTn id="1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3500"/>
                            </p:stCondLst>
                            <p:childTnLst>
                              <p:par>
                                <p:cTn id="19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4000"/>
                            </p:stCondLst>
                            <p:childTnLst>
                              <p:par>
                                <p:cTn id="19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4500"/>
                            </p:stCondLst>
                            <p:childTnLst>
                              <p:par>
                                <p:cTn id="20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0"/>
                            </p:stCondLst>
                            <p:childTnLst>
                              <p:par>
                                <p:cTn id="20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500"/>
                            </p:stCondLst>
                            <p:childTnLst>
                              <p:par>
                                <p:cTn id="2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34" grpId="0"/>
      <p:bldP spid="150" grpId="0" animBg="1"/>
      <p:bldP spid="152" grpId="0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72" grpId="0" animBg="1"/>
      <p:bldP spid="173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4" grpId="0"/>
      <p:bldP spid="188" grpId="0" animBg="1"/>
      <p:bldP spid="189" grpId="0" animBg="1"/>
      <p:bldP spid="190" grpId="0" animBg="1"/>
      <p:bldP spid="191" grpId="0" animBg="1"/>
      <p:bldP spid="192" grpId="0" animBg="1"/>
      <p:bldP spid="193" grpId="0"/>
      <p:bldP spid="194" grpId="0"/>
      <p:bldP spid="1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25"/>
          <p:cNvSpPr>
            <a:spLocks noChangeArrowheads="1" noChangeShapeType="1" noTextEdit="1"/>
          </p:cNvSpPr>
          <p:nvPr/>
        </p:nvSpPr>
        <p:spPr bwMode="auto">
          <a:xfrm>
            <a:off x="911225" y="7207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例</a:t>
            </a: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47484" y="1052774"/>
            <a:ext cx="891785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   考虑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[0,1]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区间上均值为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λ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的泊松流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令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是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[0,1]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上点的个数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.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对于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&lt;1,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令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是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[0,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]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上点的个数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.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计算给定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的情况下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 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的条件分布和条件期望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.</a:t>
            </a:r>
            <a:endParaRPr kumimoji="1"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1253318" y="546235"/>
            <a:ext cx="53700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（泊松流）</a:t>
            </a:r>
          </a:p>
        </p:txBody>
      </p:sp>
      <p:sp>
        <p:nvSpPr>
          <p:cNvPr id="35" name="WordArt 24"/>
          <p:cNvSpPr>
            <a:spLocks noChangeArrowheads="1" noChangeShapeType="1" noTextEdit="1"/>
          </p:cNvSpPr>
          <p:nvPr/>
        </p:nvSpPr>
        <p:spPr bwMode="auto">
          <a:xfrm>
            <a:off x="462202" y="2695249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CCFF99"/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/>
                <a:ea typeface="黑体"/>
              </a:rPr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10"/>
              <p:cNvSpPr>
                <a:spLocks noChangeArrowheads="1"/>
              </p:cNvSpPr>
              <p:nvPr/>
            </p:nvSpPr>
            <p:spPr bwMode="auto">
              <a:xfrm>
                <a:off x="911225" y="2589214"/>
                <a:ext cx="8232775" cy="12766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联合分布</a:t>
                </a:r>
                <a:endParaRPr kumimoji="1" lang="en-US" altLang="zh-CN" sz="2800" b="0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 Math" panose="02040503050406030204" pitchFamily="18" charset="0"/>
                  <a:ea typeface="黑体" pitchFamily="49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2800" i="1" dirty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dirty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kumimoji="1" lang="en-US" altLang="zh-CN" sz="2800" b="0" i="1" dirty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kumimoji="1" lang="en-US" altLang="zh-CN" sz="2800" b="0" i="1" dirty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kumimoji="1" lang="en-US" altLang="zh-CN" sz="2800" b="0" i="1" dirty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sz="2800" b="0" i="1" dirty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kumimoji="1" lang="en-US" altLang="zh-CN" sz="2800" b="0" i="1" dirty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kumimoji="1" lang="en-US" altLang="zh-CN" sz="2800" b="0" i="1" dirty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sz="2800" b="0" i="1" dirty="0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800" i="1" dirty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sz="2800" i="1" dirty="0" smtClean="0"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zh-CN" sz="2800" i="1" dirty="0" smtClean="0">
                                    <a:effectLst>
                                      <a:outerShdw blurRad="38100" dist="38100" dir="2700000" algn="tl">
                                        <a:srgbClr val="FFFFFF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800" b="0" i="1" dirty="0" smtClean="0">
                                    <a:solidFill>
                                      <a:srgbClr val="0070C0"/>
                                    </a:solidFill>
                                    <a:effectLst>
                                      <a:outerShdw blurRad="38100" dist="38100" dir="2700000" algn="tl">
                                        <a:srgbClr val="FFFFFF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kumimoji="1" lang="en-US" altLang="zh-CN" sz="2800" b="0" i="1" dirty="0" smtClean="0">
                                    <a:solidFill>
                                      <a:srgbClr val="0070C0"/>
                                    </a:solidFill>
                                    <a:effectLst>
                                      <a:outerShdw blurRad="38100" dist="38100" dir="2700000" algn="tl">
                                        <a:srgbClr val="FFFFFF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zh-CN" sz="2800" b="0" i="1" dirty="0" smtClean="0"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kumimoji="1" lang="en-US" altLang="zh-CN" sz="2800" i="1" dirty="0" smtClean="0"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b="0" i="1" dirty="0" smtClean="0"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sz="2800" b="0" i="1" dirty="0" smtClean="0"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kumimoji="1" lang="en-US" altLang="zh-CN" sz="2800" b="0" i="1" dirty="0" smtClean="0">
                                <a:solidFill>
                                  <a:srgbClr val="0070C0"/>
                                </a:solidFill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kumimoji="1" lang="en-US" altLang="zh-CN" sz="2800" b="0" i="1" dirty="0" smtClean="0">
                                <a:solidFill>
                                  <a:srgbClr val="0070C0"/>
                                </a:solidFill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sup>
                        </m:sSup>
                      </m:num>
                      <m:den>
                        <m:r>
                          <a:rPr kumimoji="1" lang="en-US" altLang="zh-CN" sz="2800" b="0" i="1" dirty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kumimoji="1" lang="en-US" altLang="zh-CN" sz="2800" b="0" i="1" dirty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kumimoji="1" lang="en-US" altLang="zh-CN" sz="2800" i="1" dirty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sz="2800" i="1" dirty="0"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b="0" i="1" dirty="0" smtClean="0"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cs typeface="Times New Roman" panose="02020603050405020304" pitchFamily="18" charset="0"/>
                              </a:rPr>
                              <m:t>[</m:t>
                            </m:r>
                            <m:d>
                              <m:dPr>
                                <m:ctrlPr>
                                  <a:rPr kumimoji="1" lang="en-US" altLang="zh-CN" sz="2800" b="0" i="1" dirty="0" smtClean="0">
                                    <a:solidFill>
                                      <a:srgbClr val="FF0000"/>
                                    </a:solidFill>
                                    <a:effectLst>
                                      <a:outerShdw blurRad="38100" dist="38100" dir="2700000" algn="tl">
                                        <a:srgbClr val="FFFFFF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800" b="0" i="1" dirty="0" smtClean="0">
                                    <a:solidFill>
                                      <a:srgbClr val="FF0000"/>
                                    </a:solidFill>
                                    <a:effectLst>
                                      <a:outerShdw blurRad="38100" dist="38100" dir="2700000" algn="tl">
                                        <a:srgbClr val="FFFFFF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kumimoji="1" lang="en-US" altLang="zh-CN" sz="2800" b="0" i="1" dirty="0" smtClean="0">
                                    <a:solidFill>
                                      <a:srgbClr val="FF0000"/>
                                    </a:solidFill>
                                    <a:effectLst>
                                      <a:outerShdw blurRad="38100" dist="38100" dir="2700000" algn="tl">
                                        <a:srgbClr val="FFFFFF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黑体" pitchFamily="49" charset="-122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kumimoji="1" lang="en-US" altLang="zh-CN" sz="2800" b="0" i="1" dirty="0" smtClean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cs typeface="Times New Roman" panose="02020603050405020304" pitchFamily="18" charset="0"/>
                              </a:rPr>
                              <m:t>𝜆</m:t>
                            </m:r>
                            <m:r>
                              <a:rPr kumimoji="1" lang="en-US" altLang="zh-CN" sz="2800" b="0" i="1" dirty="0" smtClean="0"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kumimoji="1" lang="en-US" altLang="zh-CN" sz="2800" b="0" i="1" dirty="0" smtClean="0"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kumimoji="1" lang="en-US" altLang="zh-CN" sz="2800" b="0" i="1" dirty="0" smtClean="0"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kumimoji="1" lang="en-US" altLang="zh-CN" sz="2800" i="1" dirty="0"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kumimoji="1" lang="en-US" altLang="zh-CN" sz="2800" i="1" dirty="0"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i="1" dirty="0"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sz="2800" i="1" dirty="0"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kumimoji="1" lang="en-US" altLang="zh-CN" sz="2800" b="0" i="1" dirty="0" smtClean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cs typeface="Times New Roman" panose="02020603050405020304" pitchFamily="18" charset="0"/>
                              </a:rPr>
                              <m:t>(1−</m:t>
                            </m:r>
                            <m:r>
                              <a:rPr kumimoji="1" lang="en-US" altLang="zh-CN" sz="2800" i="1" dirty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kumimoji="1" lang="en-US" altLang="zh-CN" sz="2800" b="0" i="1" dirty="0" smtClean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kumimoji="1" lang="en-US" altLang="zh-CN" sz="2800" i="1" dirty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sup>
                        </m:sSup>
                      </m:num>
                      <m:den>
                        <m:r>
                          <a:rPr kumimoji="1" lang="en-US" altLang="zh-CN" sz="2800" b="0" i="1" dirty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1" lang="en-US" altLang="zh-CN" sz="2800" b="0" i="1" dirty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kumimoji="1" lang="en-US" altLang="zh-CN" sz="2800" b="0" i="1" dirty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1" lang="en-US" altLang="zh-CN" sz="2800" i="1" dirty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kumimoji="1" lang="en-US" altLang="zh-CN" sz="2800" b="0" i="1" dirty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kumimoji="1" lang="en-US" altLang="zh-CN" sz="2800" i="1" dirty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kumimoji="1" lang="en-US" altLang="zh-CN" sz="28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,</a:t>
                </a:r>
                <a:endParaRPr kumimoji="1" lang="zh-CN" altLang="en-US" sz="2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1225" y="2589214"/>
                <a:ext cx="8232775" cy="1276632"/>
              </a:xfrm>
              <a:prstGeom prst="rect">
                <a:avLst/>
              </a:prstGeom>
              <a:blipFill>
                <a:blip r:embed="rId3"/>
                <a:stretch>
                  <a:fillRect l="-1554" t="-7177" b="-43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911225" y="4017291"/>
                <a:ext cx="7582099" cy="7901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而 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kumimoji="1" lang="en-US" altLang="zh-CN" sz="2800" b="0" i="1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cs typeface="Times New Roman" panose="02020603050405020304" pitchFamily="18" charset="0"/>
                      </a:rPr>
                      <m:t>~</m:t>
                    </m:r>
                    <m:r>
                      <a:rPr kumimoji="1" lang="en-US" altLang="zh-CN" sz="2800" b="0" i="1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kumimoji="1" lang="en-US" altLang="zh-CN" sz="2800" b="0" i="1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n-US" altLang="zh-CN" sz="2800" b="0" i="1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cs typeface="Times New Roman" panose="02020603050405020304" pitchFamily="18" charset="0"/>
                      </a:rPr>
                      <m:t>𝜆</m:t>
                    </m:r>
                    <m:r>
                      <a:rPr kumimoji="1" lang="en-US" altLang="zh-CN" sz="2800" b="0" i="1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1" lang="en-US" altLang="zh-CN" sz="28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  </a:t>
                </a:r>
                <a:r>
                  <a:rPr kumimoji="1" lang="zh-CN" altLang="en-US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即 </a:t>
                </a:r>
                <a14:m>
                  <m:oMath xmlns:m="http://schemas.openxmlformats.org/officeDocument/2006/math">
                    <m:r>
                      <a:rPr kumimoji="1" lang="en-US" altLang="zh-CN" sz="2800" i="1" dirty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2800" i="1" dirty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 dirty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kumimoji="1" lang="en-US" altLang="zh-CN" sz="2800" i="1" dirty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kumimoji="1" lang="en-US" altLang="zh-CN" sz="2800" i="1" dirty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sz="2800" i="1" dirty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800" i="1" dirty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sz="2800" i="1" dirty="0"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b="0" i="1" dirty="0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kumimoji="1" lang="en-US" altLang="zh-CN" sz="2800" b="0" i="1" dirty="0" smtClean="0"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kumimoji="1" lang="en-US" altLang="zh-CN" sz="2800" i="1" dirty="0"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i="1" dirty="0"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sz="2800" i="1" dirty="0"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kumimoji="1" lang="en-US" altLang="zh-CN" sz="2800" i="1" dirty="0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sup>
                        </m:sSup>
                      </m:num>
                      <m:den>
                        <m:r>
                          <a:rPr kumimoji="1" lang="en-US" altLang="zh-CN" sz="2800" b="0" i="1" dirty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kumimoji="1" lang="en-US" altLang="zh-CN" sz="2800" i="1" dirty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kumimoji="1" lang="en-US" altLang="zh-CN" sz="28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8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1225" y="4017291"/>
                <a:ext cx="7582099" cy="790153"/>
              </a:xfrm>
              <a:prstGeom prst="rect">
                <a:avLst/>
              </a:prstGeom>
              <a:blipFill>
                <a:blip r:embed="rId4"/>
                <a:stretch>
                  <a:fillRect l="-1688" b="-1384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10"/>
              <p:cNvSpPr>
                <a:spLocks noChangeArrowheads="1"/>
              </p:cNvSpPr>
              <p:nvPr/>
            </p:nvSpPr>
            <p:spPr bwMode="auto">
              <a:xfrm>
                <a:off x="906014" y="4958889"/>
                <a:ext cx="7698791" cy="16190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因此 </a:t>
                </a:r>
                <a:endParaRPr kumimoji="1" lang="en-US" altLang="zh-CN" sz="2800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 Math" panose="02040503050406030204" pitchFamily="18" charset="0"/>
                  <a:ea typeface="黑体" pitchFamily="49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sz="2800" i="1" dirty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2800" i="1" dirty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 dirty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kumimoji="1" lang="en-US" altLang="zh-CN" sz="2800" i="1" dirty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kumimoji="1" lang="en-US" altLang="zh-CN" sz="2800" i="1" dirty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kumimoji="1" lang="en-US" altLang="zh-CN" sz="2800" b="0" i="1" dirty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kumimoji="1" lang="en-US" altLang="zh-CN" sz="2800" b="0" i="1" dirty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kumimoji="1" lang="en-US" altLang="zh-CN" sz="2800" i="1" dirty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kumimoji="1" lang="en-US" altLang="zh-CN" sz="2800" i="1" dirty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sz="2800" b="0" i="1" dirty="0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800" i="1" dirty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1" lang="en-US" altLang="zh-CN" sz="2800" i="1" dirty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kumimoji="1" lang="en-US" altLang="zh-CN" sz="2800" i="1" dirty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!</m:t>
                        </m:r>
                      </m:num>
                      <m:den>
                        <m:r>
                          <a:rPr kumimoji="1" lang="en-US" altLang="zh-CN" sz="2800" i="1" dirty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kumimoji="1" lang="en-US" altLang="zh-CN" sz="2800" i="1" dirty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kumimoji="1" lang="en-US" altLang="zh-CN" sz="2800" i="1" dirty="0"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i="1" dirty="0"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kumimoji="1" lang="en-US" altLang="zh-CN" sz="2800" i="1" dirty="0"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kumimoji="1" lang="en-US" altLang="zh-CN" sz="2800" i="1" dirty="0"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sz="2800" i="1" dirty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kumimoji="1" lang="en-US" altLang="zh-CN" sz="2800" b="0" i="1" dirty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0" i="1" dirty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zh-CN" sz="2800" b="0" i="1" dirty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kumimoji="1" lang="en-US" altLang="zh-CN" sz="2800" b="0" i="1" dirty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sz="2800" b="0" i="1" dirty="0" smtClean="0"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dirty="0" smtClean="0"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kumimoji="1" lang="en-US" altLang="zh-CN" sz="2800" b="0" i="1" dirty="0" smtClean="0"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latin typeface="Cambria Math" panose="02040503050406030204" pitchFamily="18" charset="0"/>
                                <a:ea typeface="黑体" pitchFamily="49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kumimoji="1" lang="en-US" altLang="zh-CN" sz="2800" b="0" i="1" dirty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kumimoji="1" lang="en-US" altLang="zh-CN" sz="2800" b="0" i="1" dirty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1" lang="en-US" altLang="zh-CN" sz="2800" b="0" i="1" dirty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~ 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panose="02040503050406030204" pitchFamily="18" charset="0"/>
                        <a:ea typeface="黑体" pitchFamily="49" charset="-122"/>
                        <a:cs typeface="Times New Roman" panose="02020603050405020304" pitchFamily="18" charset="0"/>
                      </a:rPr>
                      <m:t>𝒃</m:t>
                    </m:r>
                    <m:d>
                      <m:dPr>
                        <m:ctrlPr>
                          <a:rPr kumimoji="1" lang="en-US" altLang="zh-CN" sz="2800" b="1" i="1" dirty="0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dirty="0" err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kumimoji="1" lang="en-US" altLang="zh-CN" sz="2800" b="1" i="1" dirty="0" err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sz="2800" b="1" i="1" dirty="0" err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黑体" pitchFamily="49" charset="-122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</m:d>
                  </m:oMath>
                </a14:m>
                <a:r>
                  <a:rPr kumimoji="1" lang="en-US" altLang="zh-CN" sz="28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kumimoji="1" lang="zh-CN" altLang="en-US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从而 </a:t>
                </a:r>
                <a:r>
                  <a:rPr kumimoji="1" lang="en-US" altLang="zh-CN" sz="2800" b="1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X </a:t>
                </a:r>
                <a:r>
                  <a:rPr kumimoji="1" lang="zh-CN" altLang="en-US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的条件期望为</a:t>
                </a:r>
                <a:r>
                  <a:rPr kumimoji="1" lang="en-US" altLang="zh-CN" sz="2800" b="1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np</a:t>
                </a:r>
                <a:r>
                  <a:rPr kumimoji="1" lang="en-US" altLang="zh-CN" sz="28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.</a:t>
                </a:r>
                <a:endParaRPr kumimoji="1" lang="zh-CN" altLang="en-US" sz="2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6014" y="4958889"/>
                <a:ext cx="7698791" cy="1619098"/>
              </a:xfrm>
              <a:prstGeom prst="rect">
                <a:avLst/>
              </a:prstGeom>
              <a:blipFill>
                <a:blip r:embed="rId5"/>
                <a:stretch>
                  <a:fillRect l="-1742" t="-5263" r="-3246" b="-120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19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48" grpId="0"/>
      <p:bldP spid="51" grpId="0" uiExpand="1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333399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47000"/>
          </a:schemeClr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47000"/>
          </a:schemeClr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19677</TotalTime>
  <Words>685</Words>
  <Application>Microsoft Office PowerPoint</Application>
  <PresentationFormat>全屏显示(4:3)</PresentationFormat>
  <Paragraphs>91</Paragraphs>
  <Slides>18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黑体</vt:lpstr>
      <vt:lpstr>华文细黑</vt:lpstr>
      <vt:lpstr>华文新魏</vt:lpstr>
      <vt:lpstr>楷体_GB2312</vt:lpstr>
      <vt:lpstr>隶书</vt:lpstr>
      <vt:lpstr>宋体</vt:lpstr>
      <vt:lpstr>Arial</vt:lpstr>
      <vt:lpstr>Cambria Math</vt:lpstr>
      <vt:lpstr>Times New Roman</vt:lpstr>
      <vt:lpstr>默认设计模板</vt:lpstr>
      <vt:lpstr>剪辑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MathTech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《概率论与数理统计》课件</dc:title>
  <dc:creator>Administrator</dc:creator>
  <cp:lastModifiedBy>Wen Jiaqiang</cp:lastModifiedBy>
  <cp:revision>1297</cp:revision>
  <dcterms:created xsi:type="dcterms:W3CDTF">1999-06-22T01:41:39Z</dcterms:created>
  <dcterms:modified xsi:type="dcterms:W3CDTF">2021-11-24T08:28:23Z</dcterms:modified>
</cp:coreProperties>
</file>