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05" r:id="rId3"/>
    <p:sldId id="262" r:id="rId4"/>
    <p:sldId id="504" r:id="rId5"/>
    <p:sldId id="501" r:id="rId7"/>
    <p:sldId id="457" r:id="rId8"/>
    <p:sldId id="510" r:id="rId9"/>
    <p:sldId id="263" r:id="rId10"/>
    <p:sldId id="514" r:id="rId11"/>
    <p:sldId id="265" r:id="rId12"/>
    <p:sldId id="486" r:id="rId13"/>
    <p:sldId id="512" r:id="rId14"/>
    <p:sldId id="511" r:id="rId15"/>
    <p:sldId id="508" r:id="rId16"/>
    <p:sldId id="51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9933"/>
    <a:srgbClr val="000099"/>
    <a:srgbClr val="FFCC00"/>
    <a:srgbClr val="FFFF00"/>
    <a:srgbClr val="00FFCC"/>
    <a:srgbClr val="CCFFFF"/>
    <a:srgbClr val="FF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0" autoAdjust="0"/>
    <p:restoredTop sz="99687" autoAdjust="0"/>
  </p:normalViewPr>
  <p:slideViewPr>
    <p:cSldViewPr snapToGrid="0" showGuides="1">
      <p:cViewPr varScale="1">
        <p:scale>
          <a:sx n="65" d="100"/>
          <a:sy n="65" d="100"/>
        </p:scale>
        <p:origin x="1400" y="68"/>
      </p:cViewPr>
      <p:guideLst>
        <p:guide orient="horz"/>
        <p:guide pos="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8" Type="http://schemas.openxmlformats.org/officeDocument/2006/relationships/image" Target="../media/image19.emf"/><Relationship Id="rId7" Type="http://schemas.openxmlformats.org/officeDocument/2006/relationships/image" Target="../media/image1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0" Type="http://schemas.openxmlformats.org/officeDocument/2006/relationships/image" Target="../media/image51.emf"/><Relationship Id="rId4" Type="http://schemas.openxmlformats.org/officeDocument/2006/relationships/image" Target="../media/image15.emf"/><Relationship Id="rId39" Type="http://schemas.openxmlformats.org/officeDocument/2006/relationships/image" Target="../media/image50.emf"/><Relationship Id="rId38" Type="http://schemas.openxmlformats.org/officeDocument/2006/relationships/image" Target="../media/image49.emf"/><Relationship Id="rId37" Type="http://schemas.openxmlformats.org/officeDocument/2006/relationships/image" Target="../media/image48.emf"/><Relationship Id="rId36" Type="http://schemas.openxmlformats.org/officeDocument/2006/relationships/image" Target="../media/image47.emf"/><Relationship Id="rId35" Type="http://schemas.openxmlformats.org/officeDocument/2006/relationships/image" Target="../media/image46.emf"/><Relationship Id="rId34" Type="http://schemas.openxmlformats.org/officeDocument/2006/relationships/image" Target="../media/image45.emf"/><Relationship Id="rId33" Type="http://schemas.openxmlformats.org/officeDocument/2006/relationships/image" Target="../media/image44.emf"/><Relationship Id="rId32" Type="http://schemas.openxmlformats.org/officeDocument/2006/relationships/image" Target="../media/image43.emf"/><Relationship Id="rId31" Type="http://schemas.openxmlformats.org/officeDocument/2006/relationships/image" Target="../media/image42.emf"/><Relationship Id="rId30" Type="http://schemas.openxmlformats.org/officeDocument/2006/relationships/image" Target="../media/image41.emf"/><Relationship Id="rId3" Type="http://schemas.openxmlformats.org/officeDocument/2006/relationships/image" Target="../media/image13.emf"/><Relationship Id="rId29" Type="http://schemas.openxmlformats.org/officeDocument/2006/relationships/image" Target="../media/image40.emf"/><Relationship Id="rId28" Type="http://schemas.openxmlformats.org/officeDocument/2006/relationships/image" Target="../media/image39.emf"/><Relationship Id="rId27" Type="http://schemas.openxmlformats.org/officeDocument/2006/relationships/image" Target="../media/image38.emf"/><Relationship Id="rId26" Type="http://schemas.openxmlformats.org/officeDocument/2006/relationships/image" Target="../media/image37.emf"/><Relationship Id="rId25" Type="http://schemas.openxmlformats.org/officeDocument/2006/relationships/image" Target="../media/image36.emf"/><Relationship Id="rId24" Type="http://schemas.openxmlformats.org/officeDocument/2006/relationships/image" Target="../media/image35.emf"/><Relationship Id="rId23" Type="http://schemas.openxmlformats.org/officeDocument/2006/relationships/image" Target="../media/image34.emf"/><Relationship Id="rId22" Type="http://schemas.openxmlformats.org/officeDocument/2006/relationships/image" Target="../media/image33.emf"/><Relationship Id="rId21" Type="http://schemas.openxmlformats.org/officeDocument/2006/relationships/image" Target="../media/image32.emf"/><Relationship Id="rId20" Type="http://schemas.openxmlformats.org/officeDocument/2006/relationships/image" Target="../media/image31.emf"/><Relationship Id="rId2" Type="http://schemas.openxmlformats.org/officeDocument/2006/relationships/image" Target="../media/image12.emf"/><Relationship Id="rId19" Type="http://schemas.openxmlformats.org/officeDocument/2006/relationships/image" Target="../media/image30.emf"/><Relationship Id="rId18" Type="http://schemas.openxmlformats.org/officeDocument/2006/relationships/image" Target="../media/image29.emf"/><Relationship Id="rId17" Type="http://schemas.openxmlformats.org/officeDocument/2006/relationships/image" Target="../media/image28.emf"/><Relationship Id="rId16" Type="http://schemas.openxmlformats.org/officeDocument/2006/relationships/image" Target="../media/image27.emf"/><Relationship Id="rId15" Type="http://schemas.openxmlformats.org/officeDocument/2006/relationships/image" Target="../media/image26.emf"/><Relationship Id="rId14" Type="http://schemas.openxmlformats.org/officeDocument/2006/relationships/image" Target="../media/image25.emf"/><Relationship Id="rId13" Type="http://schemas.openxmlformats.org/officeDocument/2006/relationships/image" Target="../media/image24.emf"/><Relationship Id="rId12" Type="http://schemas.openxmlformats.org/officeDocument/2006/relationships/image" Target="../media/image23.emf"/><Relationship Id="rId11" Type="http://schemas.openxmlformats.org/officeDocument/2006/relationships/image" Target="../media/image22.emf"/><Relationship Id="rId10" Type="http://schemas.openxmlformats.org/officeDocument/2006/relationships/image" Target="../media/image21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emf"/><Relationship Id="rId8" Type="http://schemas.openxmlformats.org/officeDocument/2006/relationships/image" Target="../media/image59.emf"/><Relationship Id="rId7" Type="http://schemas.openxmlformats.org/officeDocument/2006/relationships/image" Target="../media/image58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2" Type="http://schemas.openxmlformats.org/officeDocument/2006/relationships/image" Target="../media/image73.emf"/><Relationship Id="rId21" Type="http://schemas.openxmlformats.org/officeDocument/2006/relationships/image" Target="../media/image72.emf"/><Relationship Id="rId20" Type="http://schemas.openxmlformats.org/officeDocument/2006/relationships/image" Target="../media/image71.emf"/><Relationship Id="rId2" Type="http://schemas.openxmlformats.org/officeDocument/2006/relationships/image" Target="../media/image53.emf"/><Relationship Id="rId19" Type="http://schemas.openxmlformats.org/officeDocument/2006/relationships/image" Target="../media/image70.emf"/><Relationship Id="rId18" Type="http://schemas.openxmlformats.org/officeDocument/2006/relationships/image" Target="../media/image69.emf"/><Relationship Id="rId17" Type="http://schemas.openxmlformats.org/officeDocument/2006/relationships/image" Target="../media/image68.emf"/><Relationship Id="rId16" Type="http://schemas.openxmlformats.org/officeDocument/2006/relationships/image" Target="../media/image67.emf"/><Relationship Id="rId15" Type="http://schemas.openxmlformats.org/officeDocument/2006/relationships/image" Target="../media/image66.emf"/><Relationship Id="rId14" Type="http://schemas.openxmlformats.org/officeDocument/2006/relationships/image" Target="../media/image65.emf"/><Relationship Id="rId13" Type="http://schemas.openxmlformats.org/officeDocument/2006/relationships/image" Target="../media/image64.emf"/><Relationship Id="rId12" Type="http://schemas.openxmlformats.org/officeDocument/2006/relationships/image" Target="../media/image63.emf"/><Relationship Id="rId11" Type="http://schemas.openxmlformats.org/officeDocument/2006/relationships/image" Target="../media/image62.emf"/><Relationship Id="rId10" Type="http://schemas.openxmlformats.org/officeDocument/2006/relationships/image" Target="../media/image61.emf"/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81.emf"/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7" Type="http://schemas.openxmlformats.org/officeDocument/2006/relationships/image" Target="../media/image93.emf"/><Relationship Id="rId16" Type="http://schemas.openxmlformats.org/officeDocument/2006/relationships/image" Target="../media/image92.emf"/><Relationship Id="rId15" Type="http://schemas.openxmlformats.org/officeDocument/2006/relationships/image" Target="../media/image88.emf"/><Relationship Id="rId14" Type="http://schemas.openxmlformats.org/officeDocument/2006/relationships/image" Target="../media/image87.emf"/><Relationship Id="rId13" Type="http://schemas.openxmlformats.org/officeDocument/2006/relationships/image" Target="../media/image86.emf"/><Relationship Id="rId12" Type="http://schemas.openxmlformats.org/officeDocument/2006/relationships/image" Target="../media/image85.emf"/><Relationship Id="rId11" Type="http://schemas.openxmlformats.org/officeDocument/2006/relationships/image" Target="../media/image84.emf"/><Relationship Id="rId10" Type="http://schemas.openxmlformats.org/officeDocument/2006/relationships/image" Target="../media/image83.emf"/><Relationship Id="rId1" Type="http://schemas.openxmlformats.org/officeDocument/2006/relationships/image" Target="../media/image7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81.emf"/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5" Type="http://schemas.openxmlformats.org/officeDocument/2006/relationships/image" Target="../media/image105.emf"/><Relationship Id="rId24" Type="http://schemas.openxmlformats.org/officeDocument/2006/relationships/image" Target="../media/image104.wmf"/><Relationship Id="rId23" Type="http://schemas.openxmlformats.org/officeDocument/2006/relationships/image" Target="../media/image103.emf"/><Relationship Id="rId22" Type="http://schemas.openxmlformats.org/officeDocument/2006/relationships/image" Target="../media/image102.emf"/><Relationship Id="rId21" Type="http://schemas.openxmlformats.org/officeDocument/2006/relationships/image" Target="../media/image101.emf"/><Relationship Id="rId20" Type="http://schemas.openxmlformats.org/officeDocument/2006/relationships/image" Target="../media/image100.emf"/><Relationship Id="rId2" Type="http://schemas.openxmlformats.org/officeDocument/2006/relationships/image" Target="../media/image75.emf"/><Relationship Id="rId19" Type="http://schemas.openxmlformats.org/officeDocument/2006/relationships/image" Target="../media/image99.wmf"/><Relationship Id="rId18" Type="http://schemas.openxmlformats.org/officeDocument/2006/relationships/image" Target="../media/image98.emf"/><Relationship Id="rId17" Type="http://schemas.openxmlformats.org/officeDocument/2006/relationships/image" Target="../media/image93.emf"/><Relationship Id="rId16" Type="http://schemas.openxmlformats.org/officeDocument/2006/relationships/image" Target="../media/image92.emf"/><Relationship Id="rId15" Type="http://schemas.openxmlformats.org/officeDocument/2006/relationships/image" Target="../media/image88.emf"/><Relationship Id="rId14" Type="http://schemas.openxmlformats.org/officeDocument/2006/relationships/image" Target="../media/image87.emf"/><Relationship Id="rId13" Type="http://schemas.openxmlformats.org/officeDocument/2006/relationships/image" Target="../media/image86.emf"/><Relationship Id="rId12" Type="http://schemas.openxmlformats.org/officeDocument/2006/relationships/image" Target="../media/image85.emf"/><Relationship Id="rId11" Type="http://schemas.openxmlformats.org/officeDocument/2006/relationships/image" Target="../media/image84.emf"/><Relationship Id="rId10" Type="http://schemas.openxmlformats.org/officeDocument/2006/relationships/image" Target="../media/image83.emf"/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1" Type="http://schemas.openxmlformats.org/officeDocument/2006/relationships/image" Target="../media/image117.emf"/><Relationship Id="rId10" Type="http://schemas.openxmlformats.org/officeDocument/2006/relationships/image" Target="../media/image116.emf"/><Relationship Id="rId1" Type="http://schemas.openxmlformats.org/officeDocument/2006/relationships/image" Target="../media/image107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3" Type="http://schemas.openxmlformats.org/officeDocument/2006/relationships/image" Target="../media/image130.emf"/><Relationship Id="rId22" Type="http://schemas.openxmlformats.org/officeDocument/2006/relationships/image" Target="../media/image129.emf"/><Relationship Id="rId21" Type="http://schemas.openxmlformats.org/officeDocument/2006/relationships/image" Target="../media/image128.emf"/><Relationship Id="rId20" Type="http://schemas.openxmlformats.org/officeDocument/2006/relationships/image" Target="../media/image127.emf"/><Relationship Id="rId2" Type="http://schemas.openxmlformats.org/officeDocument/2006/relationships/image" Target="../media/image108.emf"/><Relationship Id="rId19" Type="http://schemas.openxmlformats.org/officeDocument/2006/relationships/image" Target="../media/image126.emf"/><Relationship Id="rId18" Type="http://schemas.openxmlformats.org/officeDocument/2006/relationships/image" Target="../media/image125.emf"/><Relationship Id="rId17" Type="http://schemas.openxmlformats.org/officeDocument/2006/relationships/image" Target="../media/image124.emf"/><Relationship Id="rId16" Type="http://schemas.openxmlformats.org/officeDocument/2006/relationships/image" Target="../media/image123.emf"/><Relationship Id="rId15" Type="http://schemas.openxmlformats.org/officeDocument/2006/relationships/image" Target="../media/image122.emf"/><Relationship Id="rId14" Type="http://schemas.openxmlformats.org/officeDocument/2006/relationships/image" Target="../media/image121.emf"/><Relationship Id="rId13" Type="http://schemas.openxmlformats.org/officeDocument/2006/relationships/image" Target="../media/image120.emf"/><Relationship Id="rId12" Type="http://schemas.openxmlformats.org/officeDocument/2006/relationships/image" Target="../media/image119.emf"/><Relationship Id="rId11" Type="http://schemas.openxmlformats.org/officeDocument/2006/relationships/image" Target="../media/image117.emf"/><Relationship Id="rId10" Type="http://schemas.openxmlformats.org/officeDocument/2006/relationships/image" Target="../media/image116.emf"/><Relationship Id="rId1" Type="http://schemas.openxmlformats.org/officeDocument/2006/relationships/image" Target="../media/image10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732AA20-67FD-4D9D-8644-7FCA6554A3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A43E6C-1C2F-4A76-AA4A-1956BCA35280}" type="slidenum">
              <a:rPr lang="en-US" altLang="zh-CN"/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首先，讨论一下“大数定律”产生的背景。</a:t>
            </a:r>
            <a:r>
              <a:rPr lang="en-US" altLang="zh-CN"/>
              <a:t>[M]</a:t>
            </a:r>
            <a:endParaRPr lang="en-US" altLang="zh-CN"/>
          </a:p>
          <a:p>
            <a:r>
              <a:rPr lang="zh-CN" altLang="en-US"/>
              <a:t>第一个问题：“概率”的概念是怎么产生的呢？</a:t>
            </a:r>
            <a:r>
              <a:rPr lang="en-US" altLang="zh-CN"/>
              <a:t>[M]</a:t>
            </a:r>
            <a:endParaRPr lang="en-US" altLang="zh-CN"/>
          </a:p>
          <a:p>
            <a:r>
              <a:rPr lang="zh-CN" altLang="en-US"/>
              <a:t>如果我们回顾第一章已经学过的内容，可以清晰的发现“概率”产生的过程是这样的</a:t>
            </a:r>
            <a:r>
              <a:rPr lang="en-US" altLang="zh-CN"/>
              <a:t>[M]</a:t>
            </a:r>
            <a:endParaRPr lang="en-US" altLang="zh-CN"/>
          </a:p>
          <a:p>
            <a:r>
              <a:rPr lang="zh-CN" altLang="en-US"/>
              <a:t>人们通过对随机现象的不断试验和观测，发现大量随机试验数据具有一种特性，即频率稳定性，通过对频率稳定性性质的研究，从而产生了“概率”。</a:t>
            </a:r>
            <a:r>
              <a:rPr lang="en-US" altLang="zh-CN"/>
              <a:t>[M]</a:t>
            </a:r>
            <a:endParaRPr lang="en-US" altLang="zh-CN"/>
          </a:p>
          <a:p>
            <a:r>
              <a:rPr lang="en-US" altLang="zh-CN"/>
              <a:t>“</a:t>
            </a:r>
            <a:r>
              <a:rPr lang="zh-CN" altLang="en-US"/>
              <a:t>频率稳定性”是什么意思呢？</a:t>
            </a:r>
            <a:r>
              <a:rPr lang="en-US" altLang="zh-CN"/>
              <a:t>[M]</a:t>
            </a:r>
            <a:endParaRPr lang="en-US" altLang="zh-CN"/>
          </a:p>
          <a:p>
            <a:r>
              <a:rPr lang="zh-CN" altLang="en-US"/>
              <a:t>记</a:t>
            </a:r>
            <a:r>
              <a:rPr lang="en-US" altLang="zh-CN"/>
              <a:t>n</a:t>
            </a:r>
            <a:r>
              <a:rPr lang="zh-CN" altLang="en-US"/>
              <a:t>重伯努利试验中事件</a:t>
            </a:r>
            <a:r>
              <a:rPr lang="en-US" altLang="zh-CN"/>
              <a:t>A</a:t>
            </a:r>
            <a:r>
              <a:rPr lang="zh-CN" altLang="en-US"/>
              <a:t>发生的次数为   ，则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    称为频数，常数</a:t>
            </a:r>
            <a:r>
              <a:rPr lang="en-US" altLang="zh-CN"/>
              <a:t>p</a:t>
            </a:r>
            <a:r>
              <a:rPr lang="zh-CN" altLang="en-US"/>
              <a:t>就是事件</a:t>
            </a:r>
            <a:r>
              <a:rPr lang="en-US" altLang="zh-CN"/>
              <a:t>A</a:t>
            </a:r>
            <a:r>
              <a:rPr lang="zh-CN" altLang="en-US"/>
              <a:t>发生的概率。</a:t>
            </a:r>
            <a:r>
              <a:rPr lang="en-US" altLang="zh-CN"/>
              <a:t>[M]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请大家注意：频率  实际上是一列随机变量，怎么来理解这个“极限”？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wmf"/><Relationship Id="rId12" Type="http://schemas.openxmlformats.org/officeDocument/2006/relationships/hyperlink" Target="yj-&#31532;5&#31456;&#167;2&#20013;&#24515;&#26497;&#38480;&#23450;&#29702;.ppt#-1,1,&#24187;&#28783;&#29255;%201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grpSp>
        <p:nvGrpSpPr>
          <p:cNvPr id="512007" name="Group 7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12008" name="AutoShape 8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9" name="AutoShape 9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0" name="Rectangle 10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1" name="AutoShape 11">
              <a:hlinkClick r:id="rId12" action="ppaction://hlinkpres?slideindex=1&amp;slidetitle=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2" name="Line 12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13" name="Rectangle 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FE5C490F-6953-4856-AABF-163237D55B76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14" name="Rectangle 14"/>
          <p:cNvSpPr>
            <a:spLocks noChangeArrowheads="1"/>
          </p:cNvSpPr>
          <p:nvPr userDrawn="1"/>
        </p:nvSpPr>
        <p:spPr bwMode="auto">
          <a:xfrm>
            <a:off x="3184525" y="-34925"/>
            <a:ext cx="300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§1  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大数定律</a:t>
            </a:r>
            <a:endParaRPr kumimoji="1" lang="zh-CN" altLang="en-US" sz="2800" b="1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15" name="Rectangle 15"/>
          <p:cNvSpPr>
            <a:spLocks noChangeArrowheads="1"/>
          </p:cNvSpPr>
          <p:nvPr userDrawn="1"/>
        </p:nvSpPr>
        <p:spPr bwMode="auto">
          <a:xfrm>
            <a:off x="0" y="508000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016" name="Picture 16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6.GI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14.bin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18.GIF"/><Relationship Id="rId22" Type="http://schemas.openxmlformats.org/officeDocument/2006/relationships/image" Target="../media/image117.emf"/><Relationship Id="rId21" Type="http://schemas.openxmlformats.org/officeDocument/2006/relationships/oleObject" Target="../embeddings/oleObject123.bin"/><Relationship Id="rId20" Type="http://schemas.openxmlformats.org/officeDocument/2006/relationships/image" Target="../media/image116.emf"/><Relationship Id="rId2" Type="http://schemas.openxmlformats.org/officeDocument/2006/relationships/image" Target="../media/image107.emf"/><Relationship Id="rId19" Type="http://schemas.openxmlformats.org/officeDocument/2006/relationships/oleObject" Target="../embeddings/oleObject122.bin"/><Relationship Id="rId18" Type="http://schemas.openxmlformats.org/officeDocument/2006/relationships/image" Target="../media/image115.emf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114.e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113.e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12.e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11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09.emf"/><Relationship Id="rId52" Type="http://schemas.openxmlformats.org/officeDocument/2006/relationships/vmlDrawing" Target="../drawings/vmlDrawing8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118.GIF"/><Relationship Id="rId5" Type="http://schemas.openxmlformats.org/officeDocument/2006/relationships/oleObject" Target="../embeddings/oleObject126.bin"/><Relationship Id="rId49" Type="http://schemas.openxmlformats.org/officeDocument/2006/relationships/image" Target="../media/image130.emf"/><Relationship Id="rId48" Type="http://schemas.openxmlformats.org/officeDocument/2006/relationships/oleObject" Target="../embeddings/oleObject149.bin"/><Relationship Id="rId47" Type="http://schemas.openxmlformats.org/officeDocument/2006/relationships/image" Target="../media/image129.emf"/><Relationship Id="rId46" Type="http://schemas.openxmlformats.org/officeDocument/2006/relationships/oleObject" Target="../embeddings/oleObject148.bin"/><Relationship Id="rId45" Type="http://schemas.openxmlformats.org/officeDocument/2006/relationships/image" Target="../media/image128.emf"/><Relationship Id="rId44" Type="http://schemas.openxmlformats.org/officeDocument/2006/relationships/oleObject" Target="../embeddings/oleObject147.bin"/><Relationship Id="rId43" Type="http://schemas.openxmlformats.org/officeDocument/2006/relationships/image" Target="../media/image127.emf"/><Relationship Id="rId42" Type="http://schemas.openxmlformats.org/officeDocument/2006/relationships/oleObject" Target="../embeddings/oleObject146.bin"/><Relationship Id="rId41" Type="http://schemas.openxmlformats.org/officeDocument/2006/relationships/oleObject" Target="../embeddings/oleObject145.bin"/><Relationship Id="rId40" Type="http://schemas.openxmlformats.org/officeDocument/2006/relationships/oleObject" Target="../embeddings/oleObject144.bin"/><Relationship Id="rId4" Type="http://schemas.openxmlformats.org/officeDocument/2006/relationships/image" Target="../media/image108.emf"/><Relationship Id="rId39" Type="http://schemas.openxmlformats.org/officeDocument/2006/relationships/oleObject" Target="../embeddings/oleObject143.bin"/><Relationship Id="rId38" Type="http://schemas.openxmlformats.org/officeDocument/2006/relationships/image" Target="../media/image126.emf"/><Relationship Id="rId37" Type="http://schemas.openxmlformats.org/officeDocument/2006/relationships/oleObject" Target="../embeddings/oleObject142.bin"/><Relationship Id="rId36" Type="http://schemas.openxmlformats.org/officeDocument/2006/relationships/image" Target="../media/image125.emf"/><Relationship Id="rId35" Type="http://schemas.openxmlformats.org/officeDocument/2006/relationships/oleObject" Target="../embeddings/oleObject141.bin"/><Relationship Id="rId34" Type="http://schemas.openxmlformats.org/officeDocument/2006/relationships/image" Target="../media/image124.emf"/><Relationship Id="rId33" Type="http://schemas.openxmlformats.org/officeDocument/2006/relationships/oleObject" Target="../embeddings/oleObject140.bin"/><Relationship Id="rId32" Type="http://schemas.openxmlformats.org/officeDocument/2006/relationships/image" Target="../media/image123.emf"/><Relationship Id="rId31" Type="http://schemas.openxmlformats.org/officeDocument/2006/relationships/oleObject" Target="../embeddings/oleObject139.bin"/><Relationship Id="rId30" Type="http://schemas.openxmlformats.org/officeDocument/2006/relationships/image" Target="../media/image122.emf"/><Relationship Id="rId3" Type="http://schemas.openxmlformats.org/officeDocument/2006/relationships/oleObject" Target="../embeddings/oleObject125.bin"/><Relationship Id="rId29" Type="http://schemas.openxmlformats.org/officeDocument/2006/relationships/oleObject" Target="../embeddings/oleObject138.bin"/><Relationship Id="rId28" Type="http://schemas.openxmlformats.org/officeDocument/2006/relationships/image" Target="../media/image121.emf"/><Relationship Id="rId27" Type="http://schemas.openxmlformats.org/officeDocument/2006/relationships/oleObject" Target="../embeddings/oleObject137.bin"/><Relationship Id="rId26" Type="http://schemas.openxmlformats.org/officeDocument/2006/relationships/image" Target="../media/image120.emf"/><Relationship Id="rId25" Type="http://schemas.openxmlformats.org/officeDocument/2006/relationships/oleObject" Target="../embeddings/oleObject136.bin"/><Relationship Id="rId24" Type="http://schemas.openxmlformats.org/officeDocument/2006/relationships/image" Target="../media/image119.emf"/><Relationship Id="rId23" Type="http://schemas.openxmlformats.org/officeDocument/2006/relationships/oleObject" Target="../embeddings/oleObject135.bin"/><Relationship Id="rId22" Type="http://schemas.openxmlformats.org/officeDocument/2006/relationships/image" Target="../media/image117.emf"/><Relationship Id="rId21" Type="http://schemas.openxmlformats.org/officeDocument/2006/relationships/oleObject" Target="../embeddings/oleObject134.bin"/><Relationship Id="rId20" Type="http://schemas.openxmlformats.org/officeDocument/2006/relationships/image" Target="../media/image116.emf"/><Relationship Id="rId2" Type="http://schemas.openxmlformats.org/officeDocument/2006/relationships/image" Target="../media/image107.emf"/><Relationship Id="rId19" Type="http://schemas.openxmlformats.org/officeDocument/2006/relationships/oleObject" Target="../embeddings/oleObject133.bin"/><Relationship Id="rId18" Type="http://schemas.openxmlformats.org/officeDocument/2006/relationships/image" Target="../media/image115.e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14.e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13.e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12.e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12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emf"/><Relationship Id="rId83" Type="http://schemas.openxmlformats.org/officeDocument/2006/relationships/vmlDrawing" Target="../drawings/vmlDrawing3.vml"/><Relationship Id="rId82" Type="http://schemas.openxmlformats.org/officeDocument/2006/relationships/slideLayout" Target="../slideLayouts/slideLayout7.xml"/><Relationship Id="rId81" Type="http://schemas.openxmlformats.org/officeDocument/2006/relationships/image" Target="../media/image51.emf"/><Relationship Id="rId80" Type="http://schemas.openxmlformats.org/officeDocument/2006/relationships/oleObject" Target="../embeddings/oleObject48.bin"/><Relationship Id="rId8" Type="http://schemas.openxmlformats.org/officeDocument/2006/relationships/oleObject" Target="../embeddings/oleObject12.bin"/><Relationship Id="rId79" Type="http://schemas.openxmlformats.org/officeDocument/2006/relationships/image" Target="../media/image50.emf"/><Relationship Id="rId78" Type="http://schemas.openxmlformats.org/officeDocument/2006/relationships/oleObject" Target="../embeddings/oleObject47.bin"/><Relationship Id="rId77" Type="http://schemas.openxmlformats.org/officeDocument/2006/relationships/image" Target="../media/image49.emf"/><Relationship Id="rId76" Type="http://schemas.openxmlformats.org/officeDocument/2006/relationships/oleObject" Target="../embeddings/oleObject46.bin"/><Relationship Id="rId75" Type="http://schemas.openxmlformats.org/officeDocument/2006/relationships/image" Target="../media/image48.emf"/><Relationship Id="rId74" Type="http://schemas.openxmlformats.org/officeDocument/2006/relationships/oleObject" Target="../embeddings/oleObject45.bin"/><Relationship Id="rId73" Type="http://schemas.openxmlformats.org/officeDocument/2006/relationships/image" Target="../media/image47.emf"/><Relationship Id="rId72" Type="http://schemas.openxmlformats.org/officeDocument/2006/relationships/oleObject" Target="../embeddings/oleObject44.bin"/><Relationship Id="rId71" Type="http://schemas.openxmlformats.org/officeDocument/2006/relationships/image" Target="../media/image46.emf"/><Relationship Id="rId70" Type="http://schemas.openxmlformats.org/officeDocument/2006/relationships/oleObject" Target="../embeddings/oleObject43.bin"/><Relationship Id="rId7" Type="http://schemas.openxmlformats.org/officeDocument/2006/relationships/image" Target="../media/image14.GIF"/><Relationship Id="rId69" Type="http://schemas.openxmlformats.org/officeDocument/2006/relationships/image" Target="../media/image45.emf"/><Relationship Id="rId68" Type="http://schemas.openxmlformats.org/officeDocument/2006/relationships/oleObject" Target="../embeddings/oleObject42.bin"/><Relationship Id="rId67" Type="http://schemas.openxmlformats.org/officeDocument/2006/relationships/image" Target="../media/image44.emf"/><Relationship Id="rId66" Type="http://schemas.openxmlformats.org/officeDocument/2006/relationships/oleObject" Target="../embeddings/oleObject41.bin"/><Relationship Id="rId65" Type="http://schemas.openxmlformats.org/officeDocument/2006/relationships/image" Target="../media/image43.emf"/><Relationship Id="rId64" Type="http://schemas.openxmlformats.org/officeDocument/2006/relationships/oleObject" Target="../embeddings/oleObject40.bin"/><Relationship Id="rId63" Type="http://schemas.openxmlformats.org/officeDocument/2006/relationships/image" Target="../media/image42.emf"/><Relationship Id="rId62" Type="http://schemas.openxmlformats.org/officeDocument/2006/relationships/oleObject" Target="../embeddings/oleObject39.bin"/><Relationship Id="rId61" Type="http://schemas.openxmlformats.org/officeDocument/2006/relationships/image" Target="../media/image41.emf"/><Relationship Id="rId60" Type="http://schemas.openxmlformats.org/officeDocument/2006/relationships/oleObject" Target="../embeddings/oleObject38.bin"/><Relationship Id="rId6" Type="http://schemas.openxmlformats.org/officeDocument/2006/relationships/image" Target="../media/image13.emf"/><Relationship Id="rId59" Type="http://schemas.openxmlformats.org/officeDocument/2006/relationships/image" Target="../media/image40.emf"/><Relationship Id="rId58" Type="http://schemas.openxmlformats.org/officeDocument/2006/relationships/oleObject" Target="../embeddings/oleObject37.bin"/><Relationship Id="rId57" Type="http://schemas.openxmlformats.org/officeDocument/2006/relationships/image" Target="../media/image39.emf"/><Relationship Id="rId56" Type="http://schemas.openxmlformats.org/officeDocument/2006/relationships/oleObject" Target="../embeddings/oleObject36.bin"/><Relationship Id="rId55" Type="http://schemas.openxmlformats.org/officeDocument/2006/relationships/image" Target="../media/image38.emf"/><Relationship Id="rId54" Type="http://schemas.openxmlformats.org/officeDocument/2006/relationships/oleObject" Target="../embeddings/oleObject35.bin"/><Relationship Id="rId53" Type="http://schemas.openxmlformats.org/officeDocument/2006/relationships/image" Target="../media/image37.emf"/><Relationship Id="rId52" Type="http://schemas.openxmlformats.org/officeDocument/2006/relationships/oleObject" Target="../embeddings/oleObject34.bin"/><Relationship Id="rId51" Type="http://schemas.openxmlformats.org/officeDocument/2006/relationships/image" Target="../media/image36.emf"/><Relationship Id="rId50" Type="http://schemas.openxmlformats.org/officeDocument/2006/relationships/oleObject" Target="../embeddings/oleObject33.bin"/><Relationship Id="rId5" Type="http://schemas.openxmlformats.org/officeDocument/2006/relationships/oleObject" Target="../embeddings/oleObject11.bin"/><Relationship Id="rId49" Type="http://schemas.openxmlformats.org/officeDocument/2006/relationships/image" Target="../media/image35.emf"/><Relationship Id="rId48" Type="http://schemas.openxmlformats.org/officeDocument/2006/relationships/oleObject" Target="../embeddings/oleObject32.bin"/><Relationship Id="rId47" Type="http://schemas.openxmlformats.org/officeDocument/2006/relationships/image" Target="../media/image34.emf"/><Relationship Id="rId46" Type="http://schemas.openxmlformats.org/officeDocument/2006/relationships/oleObject" Target="../embeddings/oleObject31.bin"/><Relationship Id="rId45" Type="http://schemas.openxmlformats.org/officeDocument/2006/relationships/image" Target="../media/image33.emf"/><Relationship Id="rId44" Type="http://schemas.openxmlformats.org/officeDocument/2006/relationships/oleObject" Target="../embeddings/oleObject30.bin"/><Relationship Id="rId43" Type="http://schemas.openxmlformats.org/officeDocument/2006/relationships/image" Target="../media/image32.emf"/><Relationship Id="rId42" Type="http://schemas.openxmlformats.org/officeDocument/2006/relationships/oleObject" Target="../embeddings/oleObject29.bin"/><Relationship Id="rId41" Type="http://schemas.openxmlformats.org/officeDocument/2006/relationships/image" Target="../media/image31.emf"/><Relationship Id="rId40" Type="http://schemas.openxmlformats.org/officeDocument/2006/relationships/oleObject" Target="../embeddings/oleObject28.bin"/><Relationship Id="rId4" Type="http://schemas.openxmlformats.org/officeDocument/2006/relationships/image" Target="../media/image12.emf"/><Relationship Id="rId39" Type="http://schemas.openxmlformats.org/officeDocument/2006/relationships/image" Target="../media/image30.emf"/><Relationship Id="rId38" Type="http://schemas.openxmlformats.org/officeDocument/2006/relationships/oleObject" Target="../embeddings/oleObject27.bin"/><Relationship Id="rId37" Type="http://schemas.openxmlformats.org/officeDocument/2006/relationships/image" Target="../media/image29.emf"/><Relationship Id="rId36" Type="http://schemas.openxmlformats.org/officeDocument/2006/relationships/oleObject" Target="../embeddings/oleObject26.bin"/><Relationship Id="rId35" Type="http://schemas.openxmlformats.org/officeDocument/2006/relationships/image" Target="../media/image28.emf"/><Relationship Id="rId34" Type="http://schemas.openxmlformats.org/officeDocument/2006/relationships/oleObject" Target="../embeddings/oleObject25.bin"/><Relationship Id="rId33" Type="http://schemas.openxmlformats.org/officeDocument/2006/relationships/image" Target="../media/image27.emf"/><Relationship Id="rId32" Type="http://schemas.openxmlformats.org/officeDocument/2006/relationships/oleObject" Target="../embeddings/oleObject24.bin"/><Relationship Id="rId31" Type="http://schemas.openxmlformats.org/officeDocument/2006/relationships/image" Target="../media/image26.emf"/><Relationship Id="rId30" Type="http://schemas.openxmlformats.org/officeDocument/2006/relationships/oleObject" Target="../embeddings/oleObject23.bin"/><Relationship Id="rId3" Type="http://schemas.openxmlformats.org/officeDocument/2006/relationships/oleObject" Target="../embeddings/oleObject10.bin"/><Relationship Id="rId29" Type="http://schemas.openxmlformats.org/officeDocument/2006/relationships/image" Target="../media/image25.emf"/><Relationship Id="rId28" Type="http://schemas.openxmlformats.org/officeDocument/2006/relationships/oleObject" Target="../embeddings/oleObject22.bin"/><Relationship Id="rId27" Type="http://schemas.openxmlformats.org/officeDocument/2006/relationships/image" Target="../media/image24.emf"/><Relationship Id="rId26" Type="http://schemas.openxmlformats.org/officeDocument/2006/relationships/oleObject" Target="../embeddings/oleObject21.bin"/><Relationship Id="rId25" Type="http://schemas.openxmlformats.org/officeDocument/2006/relationships/image" Target="../media/image23.emf"/><Relationship Id="rId24" Type="http://schemas.openxmlformats.org/officeDocument/2006/relationships/oleObject" Target="../embeddings/oleObject20.bin"/><Relationship Id="rId23" Type="http://schemas.openxmlformats.org/officeDocument/2006/relationships/image" Target="../media/image22.emf"/><Relationship Id="rId22" Type="http://schemas.openxmlformats.org/officeDocument/2006/relationships/oleObject" Target="../embeddings/oleObject19.bin"/><Relationship Id="rId21" Type="http://schemas.openxmlformats.org/officeDocument/2006/relationships/image" Target="../media/image21.emf"/><Relationship Id="rId20" Type="http://schemas.openxmlformats.org/officeDocument/2006/relationships/oleObject" Target="../embeddings/oleObject18.bin"/><Relationship Id="rId2" Type="http://schemas.openxmlformats.org/officeDocument/2006/relationships/image" Target="../media/image11.emf"/><Relationship Id="rId19" Type="http://schemas.openxmlformats.org/officeDocument/2006/relationships/image" Target="../media/image20.emf"/><Relationship Id="rId18" Type="http://schemas.openxmlformats.org/officeDocument/2006/relationships/oleObject" Target="../embeddings/oleObject17.bin"/><Relationship Id="rId17" Type="http://schemas.openxmlformats.org/officeDocument/2006/relationships/image" Target="../media/image19.emf"/><Relationship Id="rId16" Type="http://schemas.openxmlformats.org/officeDocument/2006/relationships/oleObject" Target="../embeddings/oleObject16.bin"/><Relationship Id="rId15" Type="http://schemas.openxmlformats.org/officeDocument/2006/relationships/image" Target="../media/image18.emf"/><Relationship Id="rId14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1.bin"/><Relationship Id="rId46" Type="http://schemas.openxmlformats.org/officeDocument/2006/relationships/vmlDrawing" Target="../drawings/vmlDrawing4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73.emf"/><Relationship Id="rId43" Type="http://schemas.openxmlformats.org/officeDocument/2006/relationships/oleObject" Target="../embeddings/oleObject70.bin"/><Relationship Id="rId42" Type="http://schemas.openxmlformats.org/officeDocument/2006/relationships/image" Target="../media/image72.emf"/><Relationship Id="rId41" Type="http://schemas.openxmlformats.org/officeDocument/2006/relationships/oleObject" Target="../embeddings/oleObject69.bin"/><Relationship Id="rId40" Type="http://schemas.openxmlformats.org/officeDocument/2006/relationships/image" Target="../media/image71.emf"/><Relationship Id="rId4" Type="http://schemas.openxmlformats.org/officeDocument/2006/relationships/image" Target="../media/image53.emf"/><Relationship Id="rId39" Type="http://schemas.openxmlformats.org/officeDocument/2006/relationships/oleObject" Target="../embeddings/oleObject68.bin"/><Relationship Id="rId38" Type="http://schemas.openxmlformats.org/officeDocument/2006/relationships/image" Target="../media/image70.emf"/><Relationship Id="rId37" Type="http://schemas.openxmlformats.org/officeDocument/2006/relationships/oleObject" Target="../embeddings/oleObject67.bin"/><Relationship Id="rId36" Type="http://schemas.openxmlformats.org/officeDocument/2006/relationships/image" Target="../media/image69.emf"/><Relationship Id="rId35" Type="http://schemas.openxmlformats.org/officeDocument/2006/relationships/oleObject" Target="../embeddings/oleObject66.bin"/><Relationship Id="rId34" Type="http://schemas.openxmlformats.org/officeDocument/2006/relationships/image" Target="../media/image68.emf"/><Relationship Id="rId33" Type="http://schemas.openxmlformats.org/officeDocument/2006/relationships/oleObject" Target="../embeddings/oleObject65.bin"/><Relationship Id="rId32" Type="http://schemas.openxmlformats.org/officeDocument/2006/relationships/image" Target="../media/image67.emf"/><Relationship Id="rId31" Type="http://schemas.openxmlformats.org/officeDocument/2006/relationships/oleObject" Target="../embeddings/oleObject64.bin"/><Relationship Id="rId30" Type="http://schemas.openxmlformats.org/officeDocument/2006/relationships/image" Target="../media/image66.emf"/><Relationship Id="rId3" Type="http://schemas.openxmlformats.org/officeDocument/2006/relationships/oleObject" Target="../embeddings/oleObject50.bin"/><Relationship Id="rId29" Type="http://schemas.openxmlformats.org/officeDocument/2006/relationships/oleObject" Target="../embeddings/oleObject63.bin"/><Relationship Id="rId28" Type="http://schemas.openxmlformats.org/officeDocument/2006/relationships/image" Target="../media/image65.emf"/><Relationship Id="rId27" Type="http://schemas.openxmlformats.org/officeDocument/2006/relationships/oleObject" Target="../embeddings/oleObject62.bin"/><Relationship Id="rId26" Type="http://schemas.openxmlformats.org/officeDocument/2006/relationships/image" Target="../media/image64.emf"/><Relationship Id="rId25" Type="http://schemas.openxmlformats.org/officeDocument/2006/relationships/oleObject" Target="../embeddings/oleObject61.bin"/><Relationship Id="rId24" Type="http://schemas.openxmlformats.org/officeDocument/2006/relationships/image" Target="../media/image63.emf"/><Relationship Id="rId23" Type="http://schemas.openxmlformats.org/officeDocument/2006/relationships/oleObject" Target="../embeddings/oleObject60.bin"/><Relationship Id="rId22" Type="http://schemas.openxmlformats.org/officeDocument/2006/relationships/image" Target="../media/image62.emf"/><Relationship Id="rId21" Type="http://schemas.openxmlformats.org/officeDocument/2006/relationships/oleObject" Target="../embeddings/oleObject59.bin"/><Relationship Id="rId20" Type="http://schemas.openxmlformats.org/officeDocument/2006/relationships/image" Target="../media/image61.emf"/><Relationship Id="rId2" Type="http://schemas.openxmlformats.org/officeDocument/2006/relationships/image" Target="../media/image52.emf"/><Relationship Id="rId19" Type="http://schemas.openxmlformats.org/officeDocument/2006/relationships/oleObject" Target="../embeddings/oleObject58.bin"/><Relationship Id="rId18" Type="http://schemas.openxmlformats.org/officeDocument/2006/relationships/image" Target="../media/image60.e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9.e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8.e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7.e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3.bin"/><Relationship Id="rId41" Type="http://schemas.openxmlformats.org/officeDocument/2006/relationships/vmlDrawing" Target="../drawings/vmlDrawing5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75.emf"/><Relationship Id="rId39" Type="http://schemas.openxmlformats.org/officeDocument/2006/relationships/hyperlink" Target="../&#12298;&#27010;&#29575;&#35770;&#19982;&#25968;&#29702;&#32479;&#35745;&#12299;&#35838;&#20214;/&#20154;&#29289;&#65306;&#33487;&#32852;&#25968;&#23398;&#23478;&#36763;&#38054;.ppt" TargetMode="External"/><Relationship Id="rId38" Type="http://schemas.openxmlformats.org/officeDocument/2006/relationships/image" Target="../media/image94.GIF"/><Relationship Id="rId37" Type="http://schemas.openxmlformats.org/officeDocument/2006/relationships/image" Target="../media/image93.emf"/><Relationship Id="rId36" Type="http://schemas.openxmlformats.org/officeDocument/2006/relationships/oleObject" Target="../embeddings/oleObject87.bin"/><Relationship Id="rId35" Type="http://schemas.openxmlformats.org/officeDocument/2006/relationships/image" Target="../media/image92.emf"/><Relationship Id="rId34" Type="http://schemas.openxmlformats.org/officeDocument/2006/relationships/oleObject" Target="../embeddings/oleObject86.bin"/><Relationship Id="rId33" Type="http://schemas.openxmlformats.org/officeDocument/2006/relationships/image" Target="../media/image91.GIF"/><Relationship Id="rId32" Type="http://schemas.openxmlformats.org/officeDocument/2006/relationships/image" Target="../media/image90.GIF"/><Relationship Id="rId31" Type="http://schemas.openxmlformats.org/officeDocument/2006/relationships/image" Target="../media/image89.GIF"/><Relationship Id="rId30" Type="http://schemas.openxmlformats.org/officeDocument/2006/relationships/image" Target="../media/image88.emf"/><Relationship Id="rId3" Type="http://schemas.openxmlformats.org/officeDocument/2006/relationships/oleObject" Target="../embeddings/oleObject72.bin"/><Relationship Id="rId29" Type="http://schemas.openxmlformats.org/officeDocument/2006/relationships/oleObject" Target="../embeddings/oleObject85.bin"/><Relationship Id="rId28" Type="http://schemas.openxmlformats.org/officeDocument/2006/relationships/image" Target="../media/image87.emf"/><Relationship Id="rId27" Type="http://schemas.openxmlformats.org/officeDocument/2006/relationships/oleObject" Target="../embeddings/oleObject84.bin"/><Relationship Id="rId26" Type="http://schemas.openxmlformats.org/officeDocument/2006/relationships/image" Target="../media/image86.emf"/><Relationship Id="rId25" Type="http://schemas.openxmlformats.org/officeDocument/2006/relationships/oleObject" Target="../embeddings/oleObject83.bin"/><Relationship Id="rId24" Type="http://schemas.openxmlformats.org/officeDocument/2006/relationships/image" Target="../media/image85.emf"/><Relationship Id="rId23" Type="http://schemas.openxmlformats.org/officeDocument/2006/relationships/oleObject" Target="../embeddings/oleObject82.bin"/><Relationship Id="rId22" Type="http://schemas.openxmlformats.org/officeDocument/2006/relationships/image" Target="../media/image84.emf"/><Relationship Id="rId21" Type="http://schemas.openxmlformats.org/officeDocument/2006/relationships/oleObject" Target="../embeddings/oleObject81.bin"/><Relationship Id="rId20" Type="http://schemas.openxmlformats.org/officeDocument/2006/relationships/image" Target="../media/image83.emf"/><Relationship Id="rId2" Type="http://schemas.openxmlformats.org/officeDocument/2006/relationships/image" Target="../media/image74.emf"/><Relationship Id="rId19" Type="http://schemas.openxmlformats.org/officeDocument/2006/relationships/oleObject" Target="../embeddings/oleObject80.bin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81.e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76.emf"/><Relationship Id="rId57" Type="http://schemas.openxmlformats.org/officeDocument/2006/relationships/vmlDrawing" Target="../drawings/vmlDrawing6.vml"/><Relationship Id="rId56" Type="http://schemas.openxmlformats.org/officeDocument/2006/relationships/slideLayout" Target="../slideLayouts/slideLayout7.xml"/><Relationship Id="rId55" Type="http://schemas.openxmlformats.org/officeDocument/2006/relationships/hyperlink" Target="../&#12298;&#27010;&#29575;&#35770;&#19982;&#25968;&#29702;&#32479;&#35745;&#12299;&#35838;&#20214;/&#20154;&#29289;&#65306;&#33487;&#32852;&#25968;&#23398;&#23478;&#36763;&#38054;.ppt" TargetMode="External"/><Relationship Id="rId54" Type="http://schemas.openxmlformats.org/officeDocument/2006/relationships/image" Target="../media/image105.emf"/><Relationship Id="rId53" Type="http://schemas.openxmlformats.org/officeDocument/2006/relationships/oleObject" Target="../embeddings/oleObject112.bin"/><Relationship Id="rId52" Type="http://schemas.openxmlformats.org/officeDocument/2006/relationships/image" Target="../media/image104.wmf"/><Relationship Id="rId51" Type="http://schemas.openxmlformats.org/officeDocument/2006/relationships/oleObject" Target="../embeddings/oleObject111.bin"/><Relationship Id="rId50" Type="http://schemas.openxmlformats.org/officeDocument/2006/relationships/image" Target="../media/image103.emf"/><Relationship Id="rId5" Type="http://schemas.openxmlformats.org/officeDocument/2006/relationships/oleObject" Target="../embeddings/oleObject90.bin"/><Relationship Id="rId49" Type="http://schemas.openxmlformats.org/officeDocument/2006/relationships/oleObject" Target="../embeddings/oleObject110.bin"/><Relationship Id="rId48" Type="http://schemas.openxmlformats.org/officeDocument/2006/relationships/image" Target="../media/image102.emf"/><Relationship Id="rId47" Type="http://schemas.openxmlformats.org/officeDocument/2006/relationships/oleObject" Target="../embeddings/oleObject109.bin"/><Relationship Id="rId46" Type="http://schemas.openxmlformats.org/officeDocument/2006/relationships/image" Target="../media/image101.emf"/><Relationship Id="rId45" Type="http://schemas.openxmlformats.org/officeDocument/2006/relationships/oleObject" Target="../embeddings/oleObject108.bin"/><Relationship Id="rId44" Type="http://schemas.openxmlformats.org/officeDocument/2006/relationships/image" Target="../media/image100.emf"/><Relationship Id="rId43" Type="http://schemas.openxmlformats.org/officeDocument/2006/relationships/oleObject" Target="../embeddings/oleObject107.bin"/><Relationship Id="rId42" Type="http://schemas.openxmlformats.org/officeDocument/2006/relationships/image" Target="../media/image99.wmf"/><Relationship Id="rId41" Type="http://schemas.openxmlformats.org/officeDocument/2006/relationships/oleObject" Target="../embeddings/oleObject106.bin"/><Relationship Id="rId40" Type="http://schemas.openxmlformats.org/officeDocument/2006/relationships/image" Target="../media/image98.emf"/><Relationship Id="rId4" Type="http://schemas.openxmlformats.org/officeDocument/2006/relationships/image" Target="../media/image75.emf"/><Relationship Id="rId39" Type="http://schemas.openxmlformats.org/officeDocument/2006/relationships/oleObject" Target="../embeddings/oleObject105.bin"/><Relationship Id="rId38" Type="http://schemas.openxmlformats.org/officeDocument/2006/relationships/image" Target="../media/image94.GIF"/><Relationship Id="rId37" Type="http://schemas.openxmlformats.org/officeDocument/2006/relationships/image" Target="../media/image93.emf"/><Relationship Id="rId36" Type="http://schemas.openxmlformats.org/officeDocument/2006/relationships/oleObject" Target="../embeddings/oleObject104.bin"/><Relationship Id="rId35" Type="http://schemas.openxmlformats.org/officeDocument/2006/relationships/image" Target="../media/image92.emf"/><Relationship Id="rId34" Type="http://schemas.openxmlformats.org/officeDocument/2006/relationships/oleObject" Target="../embeddings/oleObject103.bin"/><Relationship Id="rId33" Type="http://schemas.openxmlformats.org/officeDocument/2006/relationships/image" Target="../media/image91.GIF"/><Relationship Id="rId32" Type="http://schemas.openxmlformats.org/officeDocument/2006/relationships/image" Target="../media/image90.GIF"/><Relationship Id="rId31" Type="http://schemas.openxmlformats.org/officeDocument/2006/relationships/image" Target="../media/image89.GIF"/><Relationship Id="rId30" Type="http://schemas.openxmlformats.org/officeDocument/2006/relationships/image" Target="../media/image88.emf"/><Relationship Id="rId3" Type="http://schemas.openxmlformats.org/officeDocument/2006/relationships/oleObject" Target="../embeddings/oleObject89.bin"/><Relationship Id="rId29" Type="http://schemas.openxmlformats.org/officeDocument/2006/relationships/oleObject" Target="../embeddings/oleObject102.bin"/><Relationship Id="rId28" Type="http://schemas.openxmlformats.org/officeDocument/2006/relationships/image" Target="../media/image87.emf"/><Relationship Id="rId27" Type="http://schemas.openxmlformats.org/officeDocument/2006/relationships/oleObject" Target="../embeddings/oleObject101.bin"/><Relationship Id="rId26" Type="http://schemas.openxmlformats.org/officeDocument/2006/relationships/image" Target="../media/image86.e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85.e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84.e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83.emf"/><Relationship Id="rId2" Type="http://schemas.openxmlformats.org/officeDocument/2006/relationships/image" Target="../media/image74.e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81.e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8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4127" name="WordArt 15"/>
          <p:cNvSpPr>
            <a:spLocks noChangeArrowheads="1" noChangeShapeType="1" noTextEdit="1"/>
          </p:cNvSpPr>
          <p:nvPr/>
        </p:nvSpPr>
        <p:spPr bwMode="auto">
          <a:xfrm>
            <a:off x="1563629" y="3128963"/>
            <a:ext cx="4788006" cy="8039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大数定律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8555038" y="6126163"/>
          <a:ext cx="569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剪辑" r:id="rId1" imgW="18926175" imgH="28251150" progId="MS_ClipArt_Gallery.2">
                  <p:embed/>
                </p:oleObj>
              </mc:Choice>
              <mc:Fallback>
                <p:oleObj name="剪辑" r:id="rId1" imgW="18926175" imgH="2825115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6126163"/>
                        <a:ext cx="569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Rectangle 7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296025"/>
            <a:ext cx="12176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722" y="832935"/>
            <a:ext cx="64546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第五章 大数定律和中心极限定理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WordArt 15"/>
          <p:cNvSpPr>
            <a:spLocks noChangeArrowheads="1" noChangeShapeType="1" noTextEdit="1"/>
          </p:cNvSpPr>
          <p:nvPr/>
        </p:nvSpPr>
        <p:spPr bwMode="auto">
          <a:xfrm>
            <a:off x="1539047" y="4225261"/>
            <a:ext cx="6307091" cy="8039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中心极限定理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77" name="Text Box 313"/>
          <p:cNvSpPr txBox="1">
            <a:spLocks noChangeArrowheads="1"/>
          </p:cNvSpPr>
          <p:nvPr/>
        </p:nvSpPr>
        <p:spPr bwMode="auto">
          <a:xfrm>
            <a:off x="973138" y="2546350"/>
            <a:ext cx="7451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提供了通过试验来确定事件概率的方法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kumimoji="1" lang="en-US" altLang="zh-CN" sz="32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6778" name="Text Box 314"/>
          <p:cNvSpPr txBox="1">
            <a:spLocks noChangeArrowheads="1"/>
          </p:cNvSpPr>
          <p:nvPr/>
        </p:nvSpPr>
        <p:spPr bwMode="auto">
          <a:xfrm>
            <a:off x="938213" y="3297238"/>
            <a:ext cx="80152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是数理统计中参数估计的重要理论依据之一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6782" name="Text Box 318"/>
          <p:cNvSpPr txBox="1">
            <a:spLocks noChangeArrowheads="1"/>
          </p:cNvSpPr>
          <p:nvPr/>
        </p:nvSpPr>
        <p:spPr bwMode="auto">
          <a:xfrm>
            <a:off x="958850" y="4022725"/>
            <a:ext cx="75549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Monte Carlo 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方法的主要数学理论基础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6793" name="WordArt 329"/>
          <p:cNvSpPr>
            <a:spLocks noChangeArrowheads="1" noChangeShapeType="1" noTextEdit="1"/>
          </p:cNvSpPr>
          <p:nvPr/>
        </p:nvSpPr>
        <p:spPr bwMode="auto">
          <a:xfrm>
            <a:off x="3290888" y="809625"/>
            <a:ext cx="3400425" cy="4714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CC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大数定律的意义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solidFill>
                <a:srgbClr val="CC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6795" name="Text Box 331"/>
          <p:cNvSpPr txBox="1">
            <a:spLocks noChangeArrowheads="1"/>
          </p:cNvSpPr>
          <p:nvPr/>
        </p:nvSpPr>
        <p:spPr bwMode="auto">
          <a:xfrm>
            <a:off x="1003300" y="1782763"/>
            <a:ext cx="70183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给出了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楷体_GB2312" pitchFamily="49" charset="-122"/>
              </a:rPr>
              <a:t>“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频率稳定性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楷体_GB2312" pitchFamily="49" charset="-122"/>
              </a:rPr>
              <a:t>”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的严格数学解释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6800" name="WordArt 336"/>
          <p:cNvSpPr>
            <a:spLocks noChangeArrowheads="1" noChangeShapeType="1" noTextEdit="1"/>
          </p:cNvSpPr>
          <p:nvPr/>
        </p:nvSpPr>
        <p:spPr bwMode="auto">
          <a:xfrm>
            <a:off x="488950" y="1895475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46801" name="WordArt 337"/>
          <p:cNvSpPr>
            <a:spLocks noChangeArrowheads="1" noChangeShapeType="1" noTextEdit="1"/>
          </p:cNvSpPr>
          <p:nvPr/>
        </p:nvSpPr>
        <p:spPr bwMode="auto">
          <a:xfrm>
            <a:off x="479425" y="2647950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46802" name="WordArt 338"/>
          <p:cNvSpPr>
            <a:spLocks noChangeArrowheads="1" noChangeShapeType="1" noTextEdit="1"/>
          </p:cNvSpPr>
          <p:nvPr/>
        </p:nvSpPr>
        <p:spPr bwMode="auto">
          <a:xfrm>
            <a:off x="481013" y="3411538"/>
            <a:ext cx="325437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46803" name="WordArt 339"/>
          <p:cNvSpPr>
            <a:spLocks noChangeArrowheads="1" noChangeShapeType="1" noTextEdit="1"/>
          </p:cNvSpPr>
          <p:nvPr/>
        </p:nvSpPr>
        <p:spPr bwMode="auto">
          <a:xfrm>
            <a:off x="482600" y="4124325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④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46805" name="Picture 341" descr="k021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760413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6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6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777" grpId="0"/>
      <p:bldP spid="446778" grpId="0"/>
      <p:bldP spid="446782" grpId="0"/>
      <p:bldP spid="446793" grpId="0" animBg="1"/>
      <p:bldP spid="446795" grpId="0"/>
      <p:bldP spid="446800" grpId="0" animBg="1"/>
      <p:bldP spid="446801" grpId="0" animBg="1"/>
      <p:bldP spid="446802" grpId="0" animBg="1"/>
      <p:bldP spid="4468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17475" y="1395413"/>
            <a:ext cx="90138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Monte Carlo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或称为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计算机随机模拟方法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计算机仿真方法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是科学与工程中的一种重要工具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b"/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Monte Carlo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方法的原理主要基于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大数定律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8931" name="WordArt 3"/>
          <p:cNvSpPr>
            <a:spLocks noChangeArrowheads="1" noChangeShapeType="1" noTextEdit="1"/>
          </p:cNvSpPr>
          <p:nvPr/>
        </p:nvSpPr>
        <p:spPr bwMode="auto">
          <a:xfrm>
            <a:off x="1025525" y="2892425"/>
            <a:ext cx="384175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rgbClr val="000099"/>
                </a:solidFill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solidFill>
                <a:srgbClr val="000099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08932" name="Group 4"/>
          <p:cNvGrpSpPr/>
          <p:nvPr/>
        </p:nvGrpSpPr>
        <p:grpSpPr bwMode="auto">
          <a:xfrm>
            <a:off x="1471613" y="2755900"/>
            <a:ext cx="7748587" cy="519113"/>
            <a:chOff x="879" y="344"/>
            <a:chExt cx="4881" cy="327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879" y="344"/>
              <a:ext cx="4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设计算机屏幕上有一矩形区域   不妨设  的面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34" name="Object 6"/>
            <p:cNvGraphicFramePr>
              <a:graphicFrameLocks noChangeAspect="1"/>
            </p:cNvGraphicFramePr>
            <p:nvPr/>
          </p:nvGraphicFramePr>
          <p:xfrm>
            <a:off x="3894" y="393"/>
            <a:ext cx="3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Equation" r:id="rId1" imgW="254000" imgH="241300" progId="Equation.DSMT4">
                    <p:embed/>
                  </p:oleObj>
                </mc:Choice>
                <mc:Fallback>
                  <p:oleObj name="Equation" r:id="rId1" imgW="254000" imgH="241300" progId="Equation.DSMT4">
                    <p:embed/>
                    <p:pic>
                      <p:nvPicPr>
                        <p:cNvPr id="0" name="图片 7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93"/>
                          <a:ext cx="38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35" name="Object 7"/>
            <p:cNvGraphicFramePr>
              <a:graphicFrameLocks noChangeAspect="1"/>
            </p:cNvGraphicFramePr>
            <p:nvPr/>
          </p:nvGraphicFramePr>
          <p:xfrm>
            <a:off x="4889" y="406"/>
            <a:ext cx="27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Equation" r:id="rId3" imgW="190500" imgH="203200" progId="Equation.DSMT4">
                    <p:embed/>
                  </p:oleObj>
                </mc:Choice>
                <mc:Fallback>
                  <p:oleObj name="Equation" r:id="rId3" imgW="190500" imgH="203200" progId="Equation.DSMT4">
                    <p:embed/>
                    <p:pic>
                      <p:nvPicPr>
                        <p:cNvPr id="0" name="图片 7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" y="406"/>
                          <a:ext cx="27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8936" name="Group 8"/>
          <p:cNvGrpSpPr/>
          <p:nvPr/>
        </p:nvGrpSpPr>
        <p:grpSpPr bwMode="auto">
          <a:xfrm>
            <a:off x="101600" y="3189288"/>
            <a:ext cx="9144000" cy="519112"/>
            <a:chOff x="0" y="649"/>
            <a:chExt cx="5760" cy="327"/>
          </a:xfrm>
        </p:grpSpPr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0" y="649"/>
              <a:ext cx="5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积为  现用鼠标在  的内部任画一封闭曲线   求  围成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38" name="Object 10"/>
            <p:cNvGraphicFramePr>
              <a:graphicFrameLocks noChangeAspect="1"/>
            </p:cNvGraphicFramePr>
            <p:nvPr/>
          </p:nvGraphicFramePr>
          <p:xfrm>
            <a:off x="489" y="687"/>
            <a:ext cx="31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Equation" r:id="rId5" imgW="241300" imgH="241300" progId="Equation.DSMT4">
                    <p:embed/>
                  </p:oleObj>
                </mc:Choice>
                <mc:Fallback>
                  <p:oleObj name="Equation" r:id="rId5" imgW="241300" imgH="241300" progId="Equation.DSMT4">
                    <p:embed/>
                    <p:pic>
                      <p:nvPicPr>
                        <p:cNvPr id="0" name="图片 7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687"/>
                          <a:ext cx="31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39" name="Object 11"/>
            <p:cNvGraphicFramePr>
              <a:graphicFrameLocks noChangeAspect="1"/>
            </p:cNvGraphicFramePr>
            <p:nvPr/>
          </p:nvGraphicFramePr>
          <p:xfrm>
            <a:off x="1880" y="715"/>
            <a:ext cx="24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" name="Equation" r:id="rId7" imgW="190500" imgH="203200" progId="Equation.DSMT4">
                    <p:embed/>
                  </p:oleObj>
                </mc:Choice>
                <mc:Fallback>
                  <p:oleObj name="Equation" r:id="rId7" imgW="190500" imgH="203200" progId="Equation.DSMT4">
                    <p:embed/>
                    <p:pic>
                      <p:nvPicPr>
                        <p:cNvPr id="0" name="图片 7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715"/>
                          <a:ext cx="24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0" name="Object 12"/>
            <p:cNvGraphicFramePr>
              <a:graphicFrameLocks noChangeAspect="1"/>
            </p:cNvGraphicFramePr>
            <p:nvPr/>
          </p:nvGraphicFramePr>
          <p:xfrm>
            <a:off x="4379" y="714"/>
            <a:ext cx="29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2" name="Equation" r:id="rId9" imgW="215900" imgH="215900" progId="Equation.DSMT4">
                    <p:embed/>
                  </p:oleObj>
                </mc:Choice>
                <mc:Fallback>
                  <p:oleObj name="Equation" r:id="rId9" imgW="215900" imgH="215900" progId="Equation.DSMT4">
                    <p:embed/>
                    <p:pic>
                      <p:nvPicPr>
                        <p:cNvPr id="0" name="图片 7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714"/>
                          <a:ext cx="29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1" name="Object 13"/>
            <p:cNvGraphicFramePr>
              <a:graphicFrameLocks noChangeAspect="1"/>
            </p:cNvGraphicFramePr>
            <p:nvPr/>
          </p:nvGraphicFramePr>
          <p:xfrm>
            <a:off x="4917" y="718"/>
            <a:ext cx="22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" name="Equation" r:id="rId11" imgW="165100" imgH="190500" progId="Equation.DSMT4">
                    <p:embed/>
                  </p:oleObj>
                </mc:Choice>
                <mc:Fallback>
                  <p:oleObj name="Equation" r:id="rId11" imgW="165100" imgH="190500" progId="Equation.DSMT4">
                    <p:embed/>
                    <p:pic>
                      <p:nvPicPr>
                        <p:cNvPr id="0" name="图片 7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" y="718"/>
                          <a:ext cx="22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8942" name="Group 14"/>
          <p:cNvGrpSpPr/>
          <p:nvPr/>
        </p:nvGrpSpPr>
        <p:grpSpPr bwMode="auto">
          <a:xfrm>
            <a:off x="128588" y="3622675"/>
            <a:ext cx="4227512" cy="519113"/>
            <a:chOff x="16" y="882"/>
            <a:chExt cx="2663" cy="327"/>
          </a:xfrm>
        </p:grpSpPr>
        <p:sp>
          <p:nvSpPr>
            <p:cNvPr id="508943" name="Rectangle 15"/>
            <p:cNvSpPr>
              <a:spLocks noChangeArrowheads="1"/>
            </p:cNvSpPr>
            <p:nvPr/>
          </p:nvSpPr>
          <p:spPr bwMode="auto">
            <a:xfrm>
              <a:off x="16" y="882"/>
              <a:ext cx="2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的内部图形  的面积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44" name="Object 16"/>
            <p:cNvGraphicFramePr>
              <a:graphicFrameLocks noChangeAspect="1"/>
            </p:cNvGraphicFramePr>
            <p:nvPr/>
          </p:nvGraphicFramePr>
          <p:xfrm>
            <a:off x="1203" y="951"/>
            <a:ext cx="3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" name="Equation" r:id="rId13" imgW="203200" imgH="190500" progId="Equation.DSMT4">
                    <p:embed/>
                  </p:oleObj>
                </mc:Choice>
                <mc:Fallback>
                  <p:oleObj name="Equation" r:id="rId13" imgW="203200" imgH="190500" progId="Equation.DSMT4">
                    <p:embed/>
                    <p:pic>
                      <p:nvPicPr>
                        <p:cNvPr id="0" name="图片 7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951"/>
                          <a:ext cx="3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5" name="Object 17"/>
            <p:cNvGraphicFramePr>
              <a:graphicFrameLocks noChangeAspect="1"/>
            </p:cNvGraphicFramePr>
            <p:nvPr/>
          </p:nvGraphicFramePr>
          <p:xfrm>
            <a:off x="2068" y="930"/>
            <a:ext cx="61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5" name="Equation" r:id="rId15" imgW="406400" imgH="241300" progId="Equation.DSMT4">
                    <p:embed/>
                  </p:oleObj>
                </mc:Choice>
                <mc:Fallback>
                  <p:oleObj name="Equation" r:id="rId15" imgW="406400" imgH="241300" progId="Equation.DSMT4">
                    <p:embed/>
                    <p:pic>
                      <p:nvPicPr>
                        <p:cNvPr id="0" name="图片 7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930"/>
                          <a:ext cx="61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8946" name="WordArt 18"/>
          <p:cNvSpPr>
            <a:spLocks noChangeArrowheads="1" noChangeShapeType="1" noTextEdit="1"/>
          </p:cNvSpPr>
          <p:nvPr/>
        </p:nvSpPr>
        <p:spPr bwMode="auto">
          <a:xfrm>
            <a:off x="1873250" y="900113"/>
            <a:ext cx="2995613" cy="3794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chemeClr val="accent2"/>
                  </a:solidFill>
                  <a:round/>
                </a:ln>
                <a:latin typeface="华文彩云" panose="02010800040101010101" charset="-122"/>
                <a:ea typeface="华文彩云" panose="02010800040101010101" charset="-122"/>
              </a:rPr>
              <a:t>大数定律的实际应用</a:t>
            </a:r>
            <a:endParaRPr lang="zh-CN" altLang="en-US" sz="3600" b="1" kern="10">
              <a:ln w="15875">
                <a:solidFill>
                  <a:schemeClr val="accent2"/>
                </a:solidFill>
                <a:round/>
              </a:ln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508947" name="WordArt 19"/>
          <p:cNvSpPr>
            <a:spLocks noChangeArrowheads="1" noChangeShapeType="1" noTextEdit="1"/>
          </p:cNvSpPr>
          <p:nvPr/>
        </p:nvSpPr>
        <p:spPr bwMode="auto">
          <a:xfrm>
            <a:off x="4960938" y="914400"/>
            <a:ext cx="2627312" cy="354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atin typeface="方正姚体" panose="02010601030101010101" charset="-122"/>
                <a:ea typeface="方正姚体" panose="02010601030101010101" charset="-122"/>
              </a:rPr>
              <a:t>-Monte Carlo</a:t>
            </a:r>
            <a:r>
              <a:rPr lang="zh-CN" altLang="en-US" sz="3600" b="1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atin typeface="方正姚体" panose="02010601030101010101" charset="-122"/>
                <a:ea typeface="方正姚体" panose="02010601030101010101" charset="-122"/>
              </a:rPr>
              <a:t>方法</a:t>
            </a:r>
            <a:endParaRPr lang="zh-CN" altLang="en-US" sz="3600" b="1" kern="10">
              <a:ln w="15875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508948" name="Rectangle 20"/>
          <p:cNvSpPr>
            <a:spLocks noChangeArrowheads="1"/>
          </p:cNvSpPr>
          <p:nvPr/>
        </p:nvSpPr>
        <p:spPr bwMode="auto">
          <a:xfrm rot="5400000">
            <a:off x="6654800" y="3759200"/>
            <a:ext cx="1447800" cy="2362200"/>
          </a:xfrm>
          <a:prstGeom prst="rect">
            <a:avLst/>
          </a:prstGeom>
          <a:solidFill>
            <a:schemeClr val="accent2">
              <a:alpha val="92000"/>
            </a:schemeClr>
          </a:solidFill>
          <a:ln w="9525" algn="ctr">
            <a:solidFill>
              <a:srgbClr val="FFFF00"/>
            </a:solidFill>
            <a:miter lim="800000"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49" name="Freeform 21"/>
          <p:cNvSpPr/>
          <p:nvPr/>
        </p:nvSpPr>
        <p:spPr bwMode="auto">
          <a:xfrm>
            <a:off x="6654800" y="4470400"/>
            <a:ext cx="1381125" cy="904875"/>
          </a:xfrm>
          <a:custGeom>
            <a:avLst/>
            <a:gdLst>
              <a:gd name="T0" fmla="*/ 0 w 870"/>
              <a:gd name="T1" fmla="*/ 349 h 570"/>
              <a:gd name="T2" fmla="*/ 2 w 870"/>
              <a:gd name="T3" fmla="*/ 303 h 570"/>
              <a:gd name="T4" fmla="*/ 26 w 870"/>
              <a:gd name="T5" fmla="*/ 265 h 570"/>
              <a:gd name="T6" fmla="*/ 81 w 870"/>
              <a:gd name="T7" fmla="*/ 252 h 570"/>
              <a:gd name="T8" fmla="*/ 162 w 870"/>
              <a:gd name="T9" fmla="*/ 244 h 570"/>
              <a:gd name="T10" fmla="*/ 246 w 870"/>
              <a:gd name="T11" fmla="*/ 237 h 570"/>
              <a:gd name="T12" fmla="*/ 311 w 870"/>
              <a:gd name="T13" fmla="*/ 216 h 570"/>
              <a:gd name="T14" fmla="*/ 354 w 870"/>
              <a:gd name="T15" fmla="*/ 174 h 570"/>
              <a:gd name="T16" fmla="*/ 399 w 870"/>
              <a:gd name="T17" fmla="*/ 114 h 570"/>
              <a:gd name="T18" fmla="*/ 434 w 870"/>
              <a:gd name="T19" fmla="*/ 63 h 570"/>
              <a:gd name="T20" fmla="*/ 473 w 870"/>
              <a:gd name="T21" fmla="*/ 30 h 570"/>
              <a:gd name="T22" fmla="*/ 528 w 870"/>
              <a:gd name="T23" fmla="*/ 7 h 570"/>
              <a:gd name="T24" fmla="*/ 587 w 870"/>
              <a:gd name="T25" fmla="*/ 0 h 570"/>
              <a:gd name="T26" fmla="*/ 644 w 870"/>
              <a:gd name="T27" fmla="*/ 3 h 570"/>
              <a:gd name="T28" fmla="*/ 678 w 870"/>
              <a:gd name="T29" fmla="*/ 16 h 570"/>
              <a:gd name="T30" fmla="*/ 711 w 870"/>
              <a:gd name="T31" fmla="*/ 54 h 570"/>
              <a:gd name="T32" fmla="*/ 749 w 870"/>
              <a:gd name="T33" fmla="*/ 109 h 570"/>
              <a:gd name="T34" fmla="*/ 785 w 870"/>
              <a:gd name="T35" fmla="*/ 145 h 570"/>
              <a:gd name="T36" fmla="*/ 818 w 870"/>
              <a:gd name="T37" fmla="*/ 180 h 570"/>
              <a:gd name="T38" fmla="*/ 848 w 870"/>
              <a:gd name="T39" fmla="*/ 213 h 570"/>
              <a:gd name="T40" fmla="*/ 869 w 870"/>
              <a:gd name="T41" fmla="*/ 246 h 570"/>
              <a:gd name="T42" fmla="*/ 870 w 870"/>
              <a:gd name="T43" fmla="*/ 270 h 570"/>
              <a:gd name="T44" fmla="*/ 852 w 870"/>
              <a:gd name="T45" fmla="*/ 303 h 570"/>
              <a:gd name="T46" fmla="*/ 810 w 870"/>
              <a:gd name="T47" fmla="*/ 343 h 570"/>
              <a:gd name="T48" fmla="*/ 792 w 870"/>
              <a:gd name="T49" fmla="*/ 355 h 570"/>
              <a:gd name="T50" fmla="*/ 818 w 870"/>
              <a:gd name="T51" fmla="*/ 372 h 570"/>
              <a:gd name="T52" fmla="*/ 830 w 870"/>
              <a:gd name="T53" fmla="*/ 396 h 570"/>
              <a:gd name="T54" fmla="*/ 824 w 870"/>
              <a:gd name="T55" fmla="*/ 426 h 570"/>
              <a:gd name="T56" fmla="*/ 794 w 870"/>
              <a:gd name="T57" fmla="*/ 465 h 570"/>
              <a:gd name="T58" fmla="*/ 758 w 870"/>
              <a:gd name="T59" fmla="*/ 495 h 570"/>
              <a:gd name="T60" fmla="*/ 704 w 870"/>
              <a:gd name="T61" fmla="*/ 517 h 570"/>
              <a:gd name="T62" fmla="*/ 656 w 870"/>
              <a:gd name="T63" fmla="*/ 528 h 570"/>
              <a:gd name="T64" fmla="*/ 606 w 870"/>
              <a:gd name="T65" fmla="*/ 526 h 570"/>
              <a:gd name="T66" fmla="*/ 573 w 870"/>
              <a:gd name="T67" fmla="*/ 522 h 570"/>
              <a:gd name="T68" fmla="*/ 558 w 870"/>
              <a:gd name="T69" fmla="*/ 517 h 570"/>
              <a:gd name="T70" fmla="*/ 503 w 870"/>
              <a:gd name="T71" fmla="*/ 526 h 570"/>
              <a:gd name="T72" fmla="*/ 452 w 870"/>
              <a:gd name="T73" fmla="*/ 547 h 570"/>
              <a:gd name="T74" fmla="*/ 416 w 870"/>
              <a:gd name="T75" fmla="*/ 561 h 570"/>
              <a:gd name="T76" fmla="*/ 386 w 870"/>
              <a:gd name="T77" fmla="*/ 570 h 570"/>
              <a:gd name="T78" fmla="*/ 350 w 870"/>
              <a:gd name="T79" fmla="*/ 564 h 570"/>
              <a:gd name="T80" fmla="*/ 321 w 870"/>
              <a:gd name="T81" fmla="*/ 538 h 570"/>
              <a:gd name="T82" fmla="*/ 291 w 870"/>
              <a:gd name="T83" fmla="*/ 511 h 570"/>
              <a:gd name="T84" fmla="*/ 257 w 870"/>
              <a:gd name="T85" fmla="*/ 501 h 570"/>
              <a:gd name="T86" fmla="*/ 215 w 870"/>
              <a:gd name="T87" fmla="*/ 505 h 570"/>
              <a:gd name="T88" fmla="*/ 156 w 870"/>
              <a:gd name="T89" fmla="*/ 522 h 570"/>
              <a:gd name="T90" fmla="*/ 119 w 870"/>
              <a:gd name="T91" fmla="*/ 529 h 570"/>
              <a:gd name="T92" fmla="*/ 75 w 870"/>
              <a:gd name="T93" fmla="*/ 516 h 570"/>
              <a:gd name="T94" fmla="*/ 53 w 870"/>
              <a:gd name="T95" fmla="*/ 483 h 570"/>
              <a:gd name="T96" fmla="*/ 27 w 870"/>
              <a:gd name="T97" fmla="*/ 450 h 570"/>
              <a:gd name="T98" fmla="*/ 9 w 870"/>
              <a:gd name="T99" fmla="*/ 409 h 570"/>
              <a:gd name="T100" fmla="*/ 0 w 870"/>
              <a:gd name="T101" fmla="*/ 372 h 570"/>
              <a:gd name="T102" fmla="*/ 0 w 870"/>
              <a:gd name="T103" fmla="*/ 34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0" h="570">
                <a:moveTo>
                  <a:pt x="0" y="349"/>
                </a:moveTo>
                <a:lnTo>
                  <a:pt x="2" y="303"/>
                </a:lnTo>
                <a:lnTo>
                  <a:pt x="26" y="265"/>
                </a:lnTo>
                <a:lnTo>
                  <a:pt x="81" y="252"/>
                </a:lnTo>
                <a:lnTo>
                  <a:pt x="162" y="244"/>
                </a:lnTo>
                <a:lnTo>
                  <a:pt x="246" y="237"/>
                </a:lnTo>
                <a:lnTo>
                  <a:pt x="311" y="216"/>
                </a:lnTo>
                <a:lnTo>
                  <a:pt x="354" y="174"/>
                </a:lnTo>
                <a:lnTo>
                  <a:pt x="399" y="114"/>
                </a:lnTo>
                <a:lnTo>
                  <a:pt x="434" y="63"/>
                </a:lnTo>
                <a:lnTo>
                  <a:pt x="473" y="30"/>
                </a:lnTo>
                <a:lnTo>
                  <a:pt x="528" y="7"/>
                </a:lnTo>
                <a:lnTo>
                  <a:pt x="587" y="0"/>
                </a:lnTo>
                <a:lnTo>
                  <a:pt x="644" y="3"/>
                </a:lnTo>
                <a:lnTo>
                  <a:pt x="678" y="16"/>
                </a:lnTo>
                <a:lnTo>
                  <a:pt x="711" y="54"/>
                </a:lnTo>
                <a:lnTo>
                  <a:pt x="749" y="109"/>
                </a:lnTo>
                <a:lnTo>
                  <a:pt x="785" y="145"/>
                </a:lnTo>
                <a:lnTo>
                  <a:pt x="818" y="180"/>
                </a:lnTo>
                <a:lnTo>
                  <a:pt x="848" y="213"/>
                </a:lnTo>
                <a:lnTo>
                  <a:pt x="869" y="246"/>
                </a:lnTo>
                <a:lnTo>
                  <a:pt x="870" y="270"/>
                </a:lnTo>
                <a:lnTo>
                  <a:pt x="852" y="303"/>
                </a:lnTo>
                <a:lnTo>
                  <a:pt x="810" y="343"/>
                </a:lnTo>
                <a:lnTo>
                  <a:pt x="792" y="355"/>
                </a:lnTo>
                <a:lnTo>
                  <a:pt x="818" y="372"/>
                </a:lnTo>
                <a:lnTo>
                  <a:pt x="830" y="396"/>
                </a:lnTo>
                <a:lnTo>
                  <a:pt x="824" y="426"/>
                </a:lnTo>
                <a:lnTo>
                  <a:pt x="794" y="465"/>
                </a:lnTo>
                <a:lnTo>
                  <a:pt x="758" y="495"/>
                </a:lnTo>
                <a:lnTo>
                  <a:pt x="704" y="517"/>
                </a:lnTo>
                <a:lnTo>
                  <a:pt x="656" y="528"/>
                </a:lnTo>
                <a:lnTo>
                  <a:pt x="606" y="526"/>
                </a:lnTo>
                <a:lnTo>
                  <a:pt x="573" y="522"/>
                </a:lnTo>
                <a:lnTo>
                  <a:pt x="558" y="517"/>
                </a:lnTo>
                <a:lnTo>
                  <a:pt x="503" y="526"/>
                </a:lnTo>
                <a:lnTo>
                  <a:pt x="452" y="547"/>
                </a:lnTo>
                <a:lnTo>
                  <a:pt x="416" y="561"/>
                </a:lnTo>
                <a:lnTo>
                  <a:pt x="386" y="570"/>
                </a:lnTo>
                <a:lnTo>
                  <a:pt x="350" y="564"/>
                </a:lnTo>
                <a:lnTo>
                  <a:pt x="321" y="538"/>
                </a:lnTo>
                <a:lnTo>
                  <a:pt x="291" y="511"/>
                </a:lnTo>
                <a:lnTo>
                  <a:pt x="257" y="501"/>
                </a:lnTo>
                <a:lnTo>
                  <a:pt x="215" y="505"/>
                </a:lnTo>
                <a:lnTo>
                  <a:pt x="156" y="522"/>
                </a:lnTo>
                <a:lnTo>
                  <a:pt x="119" y="529"/>
                </a:lnTo>
                <a:lnTo>
                  <a:pt x="75" y="516"/>
                </a:lnTo>
                <a:lnTo>
                  <a:pt x="53" y="483"/>
                </a:lnTo>
                <a:lnTo>
                  <a:pt x="27" y="450"/>
                </a:lnTo>
                <a:lnTo>
                  <a:pt x="9" y="409"/>
                </a:lnTo>
                <a:lnTo>
                  <a:pt x="0" y="372"/>
                </a:lnTo>
                <a:lnTo>
                  <a:pt x="0" y="349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8950" name="Object 22"/>
          <p:cNvGraphicFramePr>
            <a:graphicFrameLocks noChangeAspect="1"/>
          </p:cNvGraphicFramePr>
          <p:nvPr/>
        </p:nvGraphicFramePr>
        <p:xfrm>
          <a:off x="6226175" y="4230688"/>
          <a:ext cx="2762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17" imgW="152400" imgH="165100" progId="Equation.DSMT4">
                  <p:embed/>
                </p:oleObj>
              </mc:Choice>
              <mc:Fallback>
                <p:oleObj name="Equation" r:id="rId17" imgW="152400" imgH="165100" progId="Equation.DSMT4">
                  <p:embed/>
                  <p:pic>
                    <p:nvPicPr>
                      <p:cNvPr id="0" name="图片 7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230688"/>
                        <a:ext cx="2762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51" name="Object 23"/>
          <p:cNvGraphicFramePr>
            <a:graphicFrameLocks noChangeAspect="1"/>
          </p:cNvGraphicFramePr>
          <p:nvPr/>
        </p:nvGraphicFramePr>
        <p:xfrm>
          <a:off x="6735763" y="4933950"/>
          <a:ext cx="2762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19" imgW="152400" imgH="152400" progId="Equation.DSMT4">
                  <p:embed/>
                </p:oleObj>
              </mc:Choice>
              <mc:Fallback>
                <p:oleObj name="Equation" r:id="rId19" imgW="152400" imgH="152400" progId="Equation.DSMT4">
                  <p:embed/>
                  <p:pic>
                    <p:nvPicPr>
                      <p:cNvPr id="0" name="图片 7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4933950"/>
                        <a:ext cx="2762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2" name="Freeform 24"/>
          <p:cNvSpPr/>
          <p:nvPr/>
        </p:nvSpPr>
        <p:spPr bwMode="auto">
          <a:xfrm>
            <a:off x="6629400" y="4460875"/>
            <a:ext cx="1411288" cy="915988"/>
          </a:xfrm>
          <a:custGeom>
            <a:avLst/>
            <a:gdLst>
              <a:gd name="T0" fmla="*/ 15 w 889"/>
              <a:gd name="T1" fmla="*/ 378 h 577"/>
              <a:gd name="T2" fmla="*/ 51 w 889"/>
              <a:gd name="T3" fmla="*/ 270 h 577"/>
              <a:gd name="T4" fmla="*/ 320 w 889"/>
              <a:gd name="T5" fmla="*/ 222 h 577"/>
              <a:gd name="T6" fmla="*/ 486 w 889"/>
              <a:gd name="T7" fmla="*/ 38 h 577"/>
              <a:gd name="T8" fmla="*/ 670 w 889"/>
              <a:gd name="T9" fmla="*/ 13 h 577"/>
              <a:gd name="T10" fmla="*/ 768 w 889"/>
              <a:gd name="T11" fmla="*/ 118 h 577"/>
              <a:gd name="T12" fmla="*/ 888 w 889"/>
              <a:gd name="T13" fmla="*/ 270 h 577"/>
              <a:gd name="T14" fmla="*/ 760 w 889"/>
              <a:gd name="T15" fmla="*/ 394 h 577"/>
              <a:gd name="T16" fmla="*/ 700 w 889"/>
              <a:gd name="T17" fmla="*/ 367 h 577"/>
              <a:gd name="T18" fmla="*/ 760 w 889"/>
              <a:gd name="T19" fmla="*/ 271 h 577"/>
              <a:gd name="T20" fmla="*/ 697 w 889"/>
              <a:gd name="T21" fmla="*/ 241 h 577"/>
              <a:gd name="T22" fmla="*/ 655 w 889"/>
              <a:gd name="T23" fmla="*/ 301 h 577"/>
              <a:gd name="T24" fmla="*/ 838 w 889"/>
              <a:gd name="T25" fmla="*/ 382 h 577"/>
              <a:gd name="T26" fmla="*/ 799 w 889"/>
              <a:gd name="T27" fmla="*/ 484 h 577"/>
              <a:gd name="T28" fmla="*/ 673 w 889"/>
              <a:gd name="T29" fmla="*/ 535 h 577"/>
              <a:gd name="T30" fmla="*/ 553 w 889"/>
              <a:gd name="T31" fmla="*/ 526 h 577"/>
              <a:gd name="T32" fmla="*/ 392 w 889"/>
              <a:gd name="T33" fmla="*/ 574 h 577"/>
              <a:gd name="T34" fmla="*/ 280 w 889"/>
              <a:gd name="T35" fmla="*/ 508 h 577"/>
              <a:gd name="T36" fmla="*/ 128 w 889"/>
              <a:gd name="T37" fmla="*/ 534 h 577"/>
              <a:gd name="T38" fmla="*/ 49 w 889"/>
              <a:gd name="T39" fmla="*/ 466 h 577"/>
              <a:gd name="T40" fmla="*/ 15 w 889"/>
              <a:gd name="T41" fmla="*/ 375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9" h="577">
                <a:moveTo>
                  <a:pt x="15" y="378"/>
                </a:moveTo>
                <a:cubicBezTo>
                  <a:pt x="21" y="360"/>
                  <a:pt x="0" y="296"/>
                  <a:pt x="51" y="270"/>
                </a:cubicBezTo>
                <a:cubicBezTo>
                  <a:pt x="102" y="244"/>
                  <a:pt x="247" y="261"/>
                  <a:pt x="320" y="222"/>
                </a:cubicBezTo>
                <a:cubicBezTo>
                  <a:pt x="393" y="183"/>
                  <a:pt x="428" y="73"/>
                  <a:pt x="486" y="38"/>
                </a:cubicBezTo>
                <a:cubicBezTo>
                  <a:pt x="544" y="3"/>
                  <a:pt x="623" y="0"/>
                  <a:pt x="670" y="13"/>
                </a:cubicBezTo>
                <a:cubicBezTo>
                  <a:pt x="717" y="26"/>
                  <a:pt x="732" y="75"/>
                  <a:pt x="768" y="118"/>
                </a:cubicBezTo>
                <a:cubicBezTo>
                  <a:pt x="804" y="161"/>
                  <a:pt x="889" y="224"/>
                  <a:pt x="888" y="270"/>
                </a:cubicBezTo>
                <a:cubicBezTo>
                  <a:pt x="887" y="316"/>
                  <a:pt x="791" y="378"/>
                  <a:pt x="760" y="394"/>
                </a:cubicBezTo>
                <a:cubicBezTo>
                  <a:pt x="729" y="410"/>
                  <a:pt x="700" y="387"/>
                  <a:pt x="700" y="367"/>
                </a:cubicBezTo>
                <a:cubicBezTo>
                  <a:pt x="700" y="347"/>
                  <a:pt x="760" y="292"/>
                  <a:pt x="760" y="271"/>
                </a:cubicBezTo>
                <a:cubicBezTo>
                  <a:pt x="760" y="250"/>
                  <a:pt x="714" y="236"/>
                  <a:pt x="697" y="241"/>
                </a:cubicBezTo>
                <a:cubicBezTo>
                  <a:pt x="680" y="246"/>
                  <a:pt x="632" y="278"/>
                  <a:pt x="655" y="301"/>
                </a:cubicBezTo>
                <a:cubicBezTo>
                  <a:pt x="678" y="324"/>
                  <a:pt x="814" y="352"/>
                  <a:pt x="838" y="382"/>
                </a:cubicBezTo>
                <a:cubicBezTo>
                  <a:pt x="862" y="412"/>
                  <a:pt x="826" y="458"/>
                  <a:pt x="799" y="484"/>
                </a:cubicBezTo>
                <a:cubicBezTo>
                  <a:pt x="772" y="510"/>
                  <a:pt x="714" y="528"/>
                  <a:pt x="673" y="535"/>
                </a:cubicBezTo>
                <a:cubicBezTo>
                  <a:pt x="632" y="542"/>
                  <a:pt x="600" y="520"/>
                  <a:pt x="553" y="526"/>
                </a:cubicBezTo>
                <a:cubicBezTo>
                  <a:pt x="506" y="532"/>
                  <a:pt x="437" y="577"/>
                  <a:pt x="392" y="574"/>
                </a:cubicBezTo>
                <a:cubicBezTo>
                  <a:pt x="347" y="571"/>
                  <a:pt x="324" y="515"/>
                  <a:pt x="280" y="508"/>
                </a:cubicBezTo>
                <a:cubicBezTo>
                  <a:pt x="236" y="501"/>
                  <a:pt x="166" y="541"/>
                  <a:pt x="128" y="534"/>
                </a:cubicBezTo>
                <a:cubicBezTo>
                  <a:pt x="90" y="527"/>
                  <a:pt x="68" y="492"/>
                  <a:pt x="49" y="466"/>
                </a:cubicBezTo>
                <a:cubicBezTo>
                  <a:pt x="30" y="440"/>
                  <a:pt x="22" y="394"/>
                  <a:pt x="15" y="375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8953" name="Object 25"/>
          <p:cNvGraphicFramePr>
            <a:graphicFrameLocks noChangeAspect="1"/>
          </p:cNvGraphicFramePr>
          <p:nvPr/>
        </p:nvGraphicFramePr>
        <p:xfrm>
          <a:off x="7653338" y="4237038"/>
          <a:ext cx="2460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21" imgW="139700" imgH="152400" progId="Equation.DSMT4">
                  <p:embed/>
                </p:oleObj>
              </mc:Choice>
              <mc:Fallback>
                <p:oleObj name="Equation" r:id="rId21" imgW="139700" imgH="152400" progId="Equation.DSMT4">
                  <p:embed/>
                  <p:pic>
                    <p:nvPicPr>
                      <p:cNvPr id="0" name="图片 7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4237038"/>
                        <a:ext cx="2460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8997" name="Picture 69" descr="4_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950" y="504825"/>
            <a:ext cx="103505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5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0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50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89" dur="10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1" dur="1000" fill="hold"/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3" dur="1000" fill="hold"/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5" dur="1000" fill="hold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7" dur="1000" fill="hold"/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9" dur="1000" fill="hold"/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1" dur="1000" fill="hold"/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3" dur="1000" fill="hold"/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5" dur="1000" fill="hold"/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7" dur="10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  <p:bldP spid="508930" grpId="1"/>
      <p:bldP spid="508931" grpId="0" animBg="1"/>
      <p:bldP spid="508931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 animBg="1"/>
      <p:bldP spid="508949" grpId="1" animBg="1"/>
      <p:bldP spid="508952" grpId="0" animBg="1"/>
      <p:bldP spid="5089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17475" y="1395413"/>
            <a:ext cx="90138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Monte Carlo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或称为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计算机随机模拟方法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计算机仿真方法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是科学与工程中的一种重要工具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b"/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Monte Carlo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方法的原理主要基于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大数定律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8931" name="WordArt 3"/>
          <p:cNvSpPr>
            <a:spLocks noChangeArrowheads="1" noChangeShapeType="1" noTextEdit="1"/>
          </p:cNvSpPr>
          <p:nvPr/>
        </p:nvSpPr>
        <p:spPr bwMode="auto">
          <a:xfrm>
            <a:off x="1025525" y="2892425"/>
            <a:ext cx="384175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rgbClr val="000099"/>
                </a:solidFill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solidFill>
                <a:srgbClr val="000099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08932" name="Group 4"/>
          <p:cNvGrpSpPr/>
          <p:nvPr/>
        </p:nvGrpSpPr>
        <p:grpSpPr bwMode="auto">
          <a:xfrm>
            <a:off x="1471613" y="2755900"/>
            <a:ext cx="7748587" cy="519113"/>
            <a:chOff x="879" y="344"/>
            <a:chExt cx="4881" cy="327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879" y="344"/>
              <a:ext cx="4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设计算机屏幕上有一矩形区域   不妨设  的面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34" name="Object 6"/>
            <p:cNvGraphicFramePr>
              <a:graphicFrameLocks noChangeAspect="1"/>
            </p:cNvGraphicFramePr>
            <p:nvPr/>
          </p:nvGraphicFramePr>
          <p:xfrm>
            <a:off x="3894" y="393"/>
            <a:ext cx="3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" name="Equation" r:id="rId1" imgW="254000" imgH="241300" progId="Equation.DSMT4">
                    <p:embed/>
                  </p:oleObj>
                </mc:Choice>
                <mc:Fallback>
                  <p:oleObj name="Equation" r:id="rId1" imgW="2540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93"/>
                          <a:ext cx="38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35" name="Object 7"/>
            <p:cNvGraphicFramePr>
              <a:graphicFrameLocks noChangeAspect="1"/>
            </p:cNvGraphicFramePr>
            <p:nvPr/>
          </p:nvGraphicFramePr>
          <p:xfrm>
            <a:off x="4889" y="406"/>
            <a:ext cx="27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3" name="Equation" r:id="rId3" imgW="190500" imgH="203200" progId="Equation.DSMT4">
                    <p:embed/>
                  </p:oleObj>
                </mc:Choice>
                <mc:Fallback>
                  <p:oleObj name="Equation" r:id="rId3" imgW="1905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" y="406"/>
                          <a:ext cx="27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8936" name="Group 8"/>
          <p:cNvGrpSpPr/>
          <p:nvPr/>
        </p:nvGrpSpPr>
        <p:grpSpPr bwMode="auto">
          <a:xfrm>
            <a:off x="101600" y="3189288"/>
            <a:ext cx="9144000" cy="519112"/>
            <a:chOff x="0" y="649"/>
            <a:chExt cx="5760" cy="327"/>
          </a:xfrm>
        </p:grpSpPr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0" y="649"/>
              <a:ext cx="5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积为  现用鼠标在  的内部任画一封闭曲线   求  围成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38" name="Object 10"/>
            <p:cNvGraphicFramePr>
              <a:graphicFrameLocks noChangeAspect="1"/>
            </p:cNvGraphicFramePr>
            <p:nvPr/>
          </p:nvGraphicFramePr>
          <p:xfrm>
            <a:off x="489" y="687"/>
            <a:ext cx="31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" name="Equation" r:id="rId5" imgW="241300" imgH="241300" progId="Equation.DSMT4">
                    <p:embed/>
                  </p:oleObj>
                </mc:Choice>
                <mc:Fallback>
                  <p:oleObj name="Equation" r:id="rId5" imgW="2413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687"/>
                          <a:ext cx="31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39" name="Object 11"/>
            <p:cNvGraphicFramePr>
              <a:graphicFrameLocks noChangeAspect="1"/>
            </p:cNvGraphicFramePr>
            <p:nvPr/>
          </p:nvGraphicFramePr>
          <p:xfrm>
            <a:off x="1880" y="715"/>
            <a:ext cx="24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" name="Equation" r:id="rId7" imgW="190500" imgH="203200" progId="Equation.DSMT4">
                    <p:embed/>
                  </p:oleObj>
                </mc:Choice>
                <mc:Fallback>
                  <p:oleObj name="Equation" r:id="rId7" imgW="1905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715"/>
                          <a:ext cx="24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0" name="Object 12"/>
            <p:cNvGraphicFramePr>
              <a:graphicFrameLocks noChangeAspect="1"/>
            </p:cNvGraphicFramePr>
            <p:nvPr/>
          </p:nvGraphicFramePr>
          <p:xfrm>
            <a:off x="4379" y="714"/>
            <a:ext cx="29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6" name="Equation" r:id="rId9" imgW="215900" imgH="215900" progId="Equation.DSMT4">
                    <p:embed/>
                  </p:oleObj>
                </mc:Choice>
                <mc:Fallback>
                  <p:oleObj name="Equation" r:id="rId9" imgW="215900" imgH="215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714"/>
                          <a:ext cx="29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1" name="Object 13"/>
            <p:cNvGraphicFramePr>
              <a:graphicFrameLocks noChangeAspect="1"/>
            </p:cNvGraphicFramePr>
            <p:nvPr/>
          </p:nvGraphicFramePr>
          <p:xfrm>
            <a:off x="4917" y="718"/>
            <a:ext cx="22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" name="Equation" r:id="rId11" imgW="165100" imgH="190500" progId="Equation.DSMT4">
                    <p:embed/>
                  </p:oleObj>
                </mc:Choice>
                <mc:Fallback>
                  <p:oleObj name="Equation" r:id="rId11" imgW="165100" imgH="190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" y="718"/>
                          <a:ext cx="22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8942" name="Group 14"/>
          <p:cNvGrpSpPr/>
          <p:nvPr/>
        </p:nvGrpSpPr>
        <p:grpSpPr bwMode="auto">
          <a:xfrm>
            <a:off x="128588" y="3622675"/>
            <a:ext cx="4227512" cy="519113"/>
            <a:chOff x="16" y="882"/>
            <a:chExt cx="2663" cy="327"/>
          </a:xfrm>
        </p:grpSpPr>
        <p:sp>
          <p:nvSpPr>
            <p:cNvPr id="508943" name="Rectangle 15"/>
            <p:cNvSpPr>
              <a:spLocks noChangeArrowheads="1"/>
            </p:cNvSpPr>
            <p:nvPr/>
          </p:nvSpPr>
          <p:spPr bwMode="auto">
            <a:xfrm>
              <a:off x="16" y="882"/>
              <a:ext cx="2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的内部图形  的面积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44" name="Object 16"/>
            <p:cNvGraphicFramePr>
              <a:graphicFrameLocks noChangeAspect="1"/>
            </p:cNvGraphicFramePr>
            <p:nvPr/>
          </p:nvGraphicFramePr>
          <p:xfrm>
            <a:off x="1203" y="951"/>
            <a:ext cx="3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" name="Equation" r:id="rId13" imgW="203200" imgH="190500" progId="Equation.DSMT4">
                    <p:embed/>
                  </p:oleObj>
                </mc:Choice>
                <mc:Fallback>
                  <p:oleObj name="Equation" r:id="rId13" imgW="203200" imgH="1905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951"/>
                          <a:ext cx="3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5" name="Object 17"/>
            <p:cNvGraphicFramePr>
              <a:graphicFrameLocks noChangeAspect="1"/>
            </p:cNvGraphicFramePr>
            <p:nvPr/>
          </p:nvGraphicFramePr>
          <p:xfrm>
            <a:off x="2068" y="930"/>
            <a:ext cx="61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9" name="Equation" r:id="rId15" imgW="406400" imgH="241300" progId="Equation.DSMT4">
                    <p:embed/>
                  </p:oleObj>
                </mc:Choice>
                <mc:Fallback>
                  <p:oleObj name="Equation" r:id="rId15" imgW="406400" imgH="2413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930"/>
                          <a:ext cx="61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8946" name="WordArt 18"/>
          <p:cNvSpPr>
            <a:spLocks noChangeArrowheads="1" noChangeShapeType="1" noTextEdit="1"/>
          </p:cNvSpPr>
          <p:nvPr/>
        </p:nvSpPr>
        <p:spPr bwMode="auto">
          <a:xfrm>
            <a:off x="1873250" y="900113"/>
            <a:ext cx="2995613" cy="3794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chemeClr val="accent2"/>
                  </a:solidFill>
                  <a:round/>
                </a:ln>
                <a:latin typeface="华文彩云" panose="02010800040101010101" charset="-122"/>
                <a:ea typeface="华文彩云" panose="02010800040101010101" charset="-122"/>
              </a:rPr>
              <a:t>大数定律的实际应用</a:t>
            </a:r>
            <a:endParaRPr lang="zh-CN" altLang="en-US" sz="3600" b="1" kern="10">
              <a:ln w="15875">
                <a:solidFill>
                  <a:schemeClr val="accent2"/>
                </a:solidFill>
                <a:round/>
              </a:ln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508947" name="WordArt 19"/>
          <p:cNvSpPr>
            <a:spLocks noChangeArrowheads="1" noChangeShapeType="1" noTextEdit="1"/>
          </p:cNvSpPr>
          <p:nvPr/>
        </p:nvSpPr>
        <p:spPr bwMode="auto">
          <a:xfrm>
            <a:off x="4960938" y="914400"/>
            <a:ext cx="2627312" cy="354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atin typeface="方正姚体" panose="02010601030101010101" charset="-122"/>
                <a:ea typeface="方正姚体" panose="02010601030101010101" charset="-122"/>
              </a:rPr>
              <a:t>-Monte Carlo</a:t>
            </a:r>
            <a:r>
              <a:rPr lang="zh-CN" altLang="en-US" sz="3600" b="1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atin typeface="方正姚体" panose="02010601030101010101" charset="-122"/>
                <a:ea typeface="方正姚体" panose="02010601030101010101" charset="-122"/>
              </a:rPr>
              <a:t>方法</a:t>
            </a:r>
            <a:endParaRPr lang="zh-CN" altLang="en-US" sz="3600" b="1" kern="10">
              <a:ln w="15875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508948" name="Rectangle 20"/>
          <p:cNvSpPr>
            <a:spLocks noChangeArrowheads="1"/>
          </p:cNvSpPr>
          <p:nvPr/>
        </p:nvSpPr>
        <p:spPr bwMode="auto">
          <a:xfrm rot="5400000">
            <a:off x="6654800" y="3759200"/>
            <a:ext cx="1447800" cy="2362200"/>
          </a:xfrm>
          <a:prstGeom prst="rect">
            <a:avLst/>
          </a:prstGeom>
          <a:solidFill>
            <a:schemeClr val="accent2">
              <a:alpha val="92000"/>
            </a:schemeClr>
          </a:solidFill>
          <a:ln w="9525" algn="ctr">
            <a:solidFill>
              <a:srgbClr val="FFFF00"/>
            </a:solidFill>
            <a:miter lim="800000"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49" name="Freeform 21"/>
          <p:cNvSpPr/>
          <p:nvPr/>
        </p:nvSpPr>
        <p:spPr bwMode="auto">
          <a:xfrm>
            <a:off x="6654800" y="4470400"/>
            <a:ext cx="1381125" cy="904875"/>
          </a:xfrm>
          <a:custGeom>
            <a:avLst/>
            <a:gdLst>
              <a:gd name="T0" fmla="*/ 0 w 870"/>
              <a:gd name="T1" fmla="*/ 349 h 570"/>
              <a:gd name="T2" fmla="*/ 2 w 870"/>
              <a:gd name="T3" fmla="*/ 303 h 570"/>
              <a:gd name="T4" fmla="*/ 26 w 870"/>
              <a:gd name="T5" fmla="*/ 265 h 570"/>
              <a:gd name="T6" fmla="*/ 81 w 870"/>
              <a:gd name="T7" fmla="*/ 252 h 570"/>
              <a:gd name="T8" fmla="*/ 162 w 870"/>
              <a:gd name="T9" fmla="*/ 244 h 570"/>
              <a:gd name="T10" fmla="*/ 246 w 870"/>
              <a:gd name="T11" fmla="*/ 237 h 570"/>
              <a:gd name="T12" fmla="*/ 311 w 870"/>
              <a:gd name="T13" fmla="*/ 216 h 570"/>
              <a:gd name="T14" fmla="*/ 354 w 870"/>
              <a:gd name="T15" fmla="*/ 174 h 570"/>
              <a:gd name="T16" fmla="*/ 399 w 870"/>
              <a:gd name="T17" fmla="*/ 114 h 570"/>
              <a:gd name="T18" fmla="*/ 434 w 870"/>
              <a:gd name="T19" fmla="*/ 63 h 570"/>
              <a:gd name="T20" fmla="*/ 473 w 870"/>
              <a:gd name="T21" fmla="*/ 30 h 570"/>
              <a:gd name="T22" fmla="*/ 528 w 870"/>
              <a:gd name="T23" fmla="*/ 7 h 570"/>
              <a:gd name="T24" fmla="*/ 587 w 870"/>
              <a:gd name="T25" fmla="*/ 0 h 570"/>
              <a:gd name="T26" fmla="*/ 644 w 870"/>
              <a:gd name="T27" fmla="*/ 3 h 570"/>
              <a:gd name="T28" fmla="*/ 678 w 870"/>
              <a:gd name="T29" fmla="*/ 16 h 570"/>
              <a:gd name="T30" fmla="*/ 711 w 870"/>
              <a:gd name="T31" fmla="*/ 54 h 570"/>
              <a:gd name="T32" fmla="*/ 749 w 870"/>
              <a:gd name="T33" fmla="*/ 109 h 570"/>
              <a:gd name="T34" fmla="*/ 785 w 870"/>
              <a:gd name="T35" fmla="*/ 145 h 570"/>
              <a:gd name="T36" fmla="*/ 818 w 870"/>
              <a:gd name="T37" fmla="*/ 180 h 570"/>
              <a:gd name="T38" fmla="*/ 848 w 870"/>
              <a:gd name="T39" fmla="*/ 213 h 570"/>
              <a:gd name="T40" fmla="*/ 869 w 870"/>
              <a:gd name="T41" fmla="*/ 246 h 570"/>
              <a:gd name="T42" fmla="*/ 870 w 870"/>
              <a:gd name="T43" fmla="*/ 270 h 570"/>
              <a:gd name="T44" fmla="*/ 852 w 870"/>
              <a:gd name="T45" fmla="*/ 303 h 570"/>
              <a:gd name="T46" fmla="*/ 810 w 870"/>
              <a:gd name="T47" fmla="*/ 343 h 570"/>
              <a:gd name="T48" fmla="*/ 792 w 870"/>
              <a:gd name="T49" fmla="*/ 355 h 570"/>
              <a:gd name="T50" fmla="*/ 818 w 870"/>
              <a:gd name="T51" fmla="*/ 372 h 570"/>
              <a:gd name="T52" fmla="*/ 830 w 870"/>
              <a:gd name="T53" fmla="*/ 396 h 570"/>
              <a:gd name="T54" fmla="*/ 824 w 870"/>
              <a:gd name="T55" fmla="*/ 426 h 570"/>
              <a:gd name="T56" fmla="*/ 794 w 870"/>
              <a:gd name="T57" fmla="*/ 465 h 570"/>
              <a:gd name="T58" fmla="*/ 758 w 870"/>
              <a:gd name="T59" fmla="*/ 495 h 570"/>
              <a:gd name="T60" fmla="*/ 704 w 870"/>
              <a:gd name="T61" fmla="*/ 517 h 570"/>
              <a:gd name="T62" fmla="*/ 656 w 870"/>
              <a:gd name="T63" fmla="*/ 528 h 570"/>
              <a:gd name="T64" fmla="*/ 606 w 870"/>
              <a:gd name="T65" fmla="*/ 526 h 570"/>
              <a:gd name="T66" fmla="*/ 573 w 870"/>
              <a:gd name="T67" fmla="*/ 522 h 570"/>
              <a:gd name="T68" fmla="*/ 558 w 870"/>
              <a:gd name="T69" fmla="*/ 517 h 570"/>
              <a:gd name="T70" fmla="*/ 503 w 870"/>
              <a:gd name="T71" fmla="*/ 526 h 570"/>
              <a:gd name="T72" fmla="*/ 452 w 870"/>
              <a:gd name="T73" fmla="*/ 547 h 570"/>
              <a:gd name="T74" fmla="*/ 416 w 870"/>
              <a:gd name="T75" fmla="*/ 561 h 570"/>
              <a:gd name="T76" fmla="*/ 386 w 870"/>
              <a:gd name="T77" fmla="*/ 570 h 570"/>
              <a:gd name="T78" fmla="*/ 350 w 870"/>
              <a:gd name="T79" fmla="*/ 564 h 570"/>
              <a:gd name="T80" fmla="*/ 321 w 870"/>
              <a:gd name="T81" fmla="*/ 538 h 570"/>
              <a:gd name="T82" fmla="*/ 291 w 870"/>
              <a:gd name="T83" fmla="*/ 511 h 570"/>
              <a:gd name="T84" fmla="*/ 257 w 870"/>
              <a:gd name="T85" fmla="*/ 501 h 570"/>
              <a:gd name="T86" fmla="*/ 215 w 870"/>
              <a:gd name="T87" fmla="*/ 505 h 570"/>
              <a:gd name="T88" fmla="*/ 156 w 870"/>
              <a:gd name="T89" fmla="*/ 522 h 570"/>
              <a:gd name="T90" fmla="*/ 119 w 870"/>
              <a:gd name="T91" fmla="*/ 529 h 570"/>
              <a:gd name="T92" fmla="*/ 75 w 870"/>
              <a:gd name="T93" fmla="*/ 516 h 570"/>
              <a:gd name="T94" fmla="*/ 53 w 870"/>
              <a:gd name="T95" fmla="*/ 483 h 570"/>
              <a:gd name="T96" fmla="*/ 27 w 870"/>
              <a:gd name="T97" fmla="*/ 450 h 570"/>
              <a:gd name="T98" fmla="*/ 9 w 870"/>
              <a:gd name="T99" fmla="*/ 409 h 570"/>
              <a:gd name="T100" fmla="*/ 0 w 870"/>
              <a:gd name="T101" fmla="*/ 372 h 570"/>
              <a:gd name="T102" fmla="*/ 0 w 870"/>
              <a:gd name="T103" fmla="*/ 34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0" h="570">
                <a:moveTo>
                  <a:pt x="0" y="349"/>
                </a:moveTo>
                <a:lnTo>
                  <a:pt x="2" y="303"/>
                </a:lnTo>
                <a:lnTo>
                  <a:pt x="26" y="265"/>
                </a:lnTo>
                <a:lnTo>
                  <a:pt x="81" y="252"/>
                </a:lnTo>
                <a:lnTo>
                  <a:pt x="162" y="244"/>
                </a:lnTo>
                <a:lnTo>
                  <a:pt x="246" y="237"/>
                </a:lnTo>
                <a:lnTo>
                  <a:pt x="311" y="216"/>
                </a:lnTo>
                <a:lnTo>
                  <a:pt x="354" y="174"/>
                </a:lnTo>
                <a:lnTo>
                  <a:pt x="399" y="114"/>
                </a:lnTo>
                <a:lnTo>
                  <a:pt x="434" y="63"/>
                </a:lnTo>
                <a:lnTo>
                  <a:pt x="473" y="30"/>
                </a:lnTo>
                <a:lnTo>
                  <a:pt x="528" y="7"/>
                </a:lnTo>
                <a:lnTo>
                  <a:pt x="587" y="0"/>
                </a:lnTo>
                <a:lnTo>
                  <a:pt x="644" y="3"/>
                </a:lnTo>
                <a:lnTo>
                  <a:pt x="678" y="16"/>
                </a:lnTo>
                <a:lnTo>
                  <a:pt x="711" y="54"/>
                </a:lnTo>
                <a:lnTo>
                  <a:pt x="749" y="109"/>
                </a:lnTo>
                <a:lnTo>
                  <a:pt x="785" y="145"/>
                </a:lnTo>
                <a:lnTo>
                  <a:pt x="818" y="180"/>
                </a:lnTo>
                <a:lnTo>
                  <a:pt x="848" y="213"/>
                </a:lnTo>
                <a:lnTo>
                  <a:pt x="869" y="246"/>
                </a:lnTo>
                <a:lnTo>
                  <a:pt x="870" y="270"/>
                </a:lnTo>
                <a:lnTo>
                  <a:pt x="852" y="303"/>
                </a:lnTo>
                <a:lnTo>
                  <a:pt x="810" y="343"/>
                </a:lnTo>
                <a:lnTo>
                  <a:pt x="792" y="355"/>
                </a:lnTo>
                <a:lnTo>
                  <a:pt x="818" y="372"/>
                </a:lnTo>
                <a:lnTo>
                  <a:pt x="830" y="396"/>
                </a:lnTo>
                <a:lnTo>
                  <a:pt x="824" y="426"/>
                </a:lnTo>
                <a:lnTo>
                  <a:pt x="794" y="465"/>
                </a:lnTo>
                <a:lnTo>
                  <a:pt x="758" y="495"/>
                </a:lnTo>
                <a:lnTo>
                  <a:pt x="704" y="517"/>
                </a:lnTo>
                <a:lnTo>
                  <a:pt x="656" y="528"/>
                </a:lnTo>
                <a:lnTo>
                  <a:pt x="606" y="526"/>
                </a:lnTo>
                <a:lnTo>
                  <a:pt x="573" y="522"/>
                </a:lnTo>
                <a:lnTo>
                  <a:pt x="558" y="517"/>
                </a:lnTo>
                <a:lnTo>
                  <a:pt x="503" y="526"/>
                </a:lnTo>
                <a:lnTo>
                  <a:pt x="452" y="547"/>
                </a:lnTo>
                <a:lnTo>
                  <a:pt x="416" y="561"/>
                </a:lnTo>
                <a:lnTo>
                  <a:pt x="386" y="570"/>
                </a:lnTo>
                <a:lnTo>
                  <a:pt x="350" y="564"/>
                </a:lnTo>
                <a:lnTo>
                  <a:pt x="321" y="538"/>
                </a:lnTo>
                <a:lnTo>
                  <a:pt x="291" y="511"/>
                </a:lnTo>
                <a:lnTo>
                  <a:pt x="257" y="501"/>
                </a:lnTo>
                <a:lnTo>
                  <a:pt x="215" y="505"/>
                </a:lnTo>
                <a:lnTo>
                  <a:pt x="156" y="522"/>
                </a:lnTo>
                <a:lnTo>
                  <a:pt x="119" y="529"/>
                </a:lnTo>
                <a:lnTo>
                  <a:pt x="75" y="516"/>
                </a:lnTo>
                <a:lnTo>
                  <a:pt x="53" y="483"/>
                </a:lnTo>
                <a:lnTo>
                  <a:pt x="27" y="450"/>
                </a:lnTo>
                <a:lnTo>
                  <a:pt x="9" y="409"/>
                </a:lnTo>
                <a:lnTo>
                  <a:pt x="0" y="372"/>
                </a:lnTo>
                <a:lnTo>
                  <a:pt x="0" y="349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8950" name="Object 22"/>
          <p:cNvGraphicFramePr>
            <a:graphicFrameLocks noChangeAspect="1"/>
          </p:cNvGraphicFramePr>
          <p:nvPr/>
        </p:nvGraphicFramePr>
        <p:xfrm>
          <a:off x="6226175" y="4230688"/>
          <a:ext cx="2762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17" imgW="152400" imgH="165100" progId="Equation.DSMT4">
                  <p:embed/>
                </p:oleObj>
              </mc:Choice>
              <mc:Fallback>
                <p:oleObj name="Equation" r:id="rId17" imgW="152400" imgH="165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230688"/>
                        <a:ext cx="2762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51" name="Object 23"/>
          <p:cNvGraphicFramePr>
            <a:graphicFrameLocks noChangeAspect="1"/>
          </p:cNvGraphicFramePr>
          <p:nvPr/>
        </p:nvGraphicFramePr>
        <p:xfrm>
          <a:off x="6735763" y="4933950"/>
          <a:ext cx="2762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19" imgW="152400" imgH="152400" progId="Equation.DSMT4">
                  <p:embed/>
                </p:oleObj>
              </mc:Choice>
              <mc:Fallback>
                <p:oleObj name="Equation" r:id="rId19" imgW="152400" imgH="15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4933950"/>
                        <a:ext cx="2762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2" name="Freeform 24"/>
          <p:cNvSpPr/>
          <p:nvPr/>
        </p:nvSpPr>
        <p:spPr bwMode="auto">
          <a:xfrm>
            <a:off x="6629400" y="4460875"/>
            <a:ext cx="1411288" cy="915988"/>
          </a:xfrm>
          <a:custGeom>
            <a:avLst/>
            <a:gdLst>
              <a:gd name="T0" fmla="*/ 15 w 889"/>
              <a:gd name="T1" fmla="*/ 378 h 577"/>
              <a:gd name="T2" fmla="*/ 51 w 889"/>
              <a:gd name="T3" fmla="*/ 270 h 577"/>
              <a:gd name="T4" fmla="*/ 320 w 889"/>
              <a:gd name="T5" fmla="*/ 222 h 577"/>
              <a:gd name="T6" fmla="*/ 486 w 889"/>
              <a:gd name="T7" fmla="*/ 38 h 577"/>
              <a:gd name="T8" fmla="*/ 670 w 889"/>
              <a:gd name="T9" fmla="*/ 13 h 577"/>
              <a:gd name="T10" fmla="*/ 768 w 889"/>
              <a:gd name="T11" fmla="*/ 118 h 577"/>
              <a:gd name="T12" fmla="*/ 888 w 889"/>
              <a:gd name="T13" fmla="*/ 270 h 577"/>
              <a:gd name="T14" fmla="*/ 760 w 889"/>
              <a:gd name="T15" fmla="*/ 394 h 577"/>
              <a:gd name="T16" fmla="*/ 700 w 889"/>
              <a:gd name="T17" fmla="*/ 367 h 577"/>
              <a:gd name="T18" fmla="*/ 760 w 889"/>
              <a:gd name="T19" fmla="*/ 271 h 577"/>
              <a:gd name="T20" fmla="*/ 697 w 889"/>
              <a:gd name="T21" fmla="*/ 241 h 577"/>
              <a:gd name="T22" fmla="*/ 655 w 889"/>
              <a:gd name="T23" fmla="*/ 301 h 577"/>
              <a:gd name="T24" fmla="*/ 838 w 889"/>
              <a:gd name="T25" fmla="*/ 382 h 577"/>
              <a:gd name="T26" fmla="*/ 799 w 889"/>
              <a:gd name="T27" fmla="*/ 484 h 577"/>
              <a:gd name="T28" fmla="*/ 673 w 889"/>
              <a:gd name="T29" fmla="*/ 535 h 577"/>
              <a:gd name="T30" fmla="*/ 553 w 889"/>
              <a:gd name="T31" fmla="*/ 526 h 577"/>
              <a:gd name="T32" fmla="*/ 392 w 889"/>
              <a:gd name="T33" fmla="*/ 574 h 577"/>
              <a:gd name="T34" fmla="*/ 280 w 889"/>
              <a:gd name="T35" fmla="*/ 508 h 577"/>
              <a:gd name="T36" fmla="*/ 128 w 889"/>
              <a:gd name="T37" fmla="*/ 534 h 577"/>
              <a:gd name="T38" fmla="*/ 49 w 889"/>
              <a:gd name="T39" fmla="*/ 466 h 577"/>
              <a:gd name="T40" fmla="*/ 15 w 889"/>
              <a:gd name="T41" fmla="*/ 375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9" h="577">
                <a:moveTo>
                  <a:pt x="15" y="378"/>
                </a:moveTo>
                <a:cubicBezTo>
                  <a:pt x="21" y="360"/>
                  <a:pt x="0" y="296"/>
                  <a:pt x="51" y="270"/>
                </a:cubicBezTo>
                <a:cubicBezTo>
                  <a:pt x="102" y="244"/>
                  <a:pt x="247" y="261"/>
                  <a:pt x="320" y="222"/>
                </a:cubicBezTo>
                <a:cubicBezTo>
                  <a:pt x="393" y="183"/>
                  <a:pt x="428" y="73"/>
                  <a:pt x="486" y="38"/>
                </a:cubicBezTo>
                <a:cubicBezTo>
                  <a:pt x="544" y="3"/>
                  <a:pt x="623" y="0"/>
                  <a:pt x="670" y="13"/>
                </a:cubicBezTo>
                <a:cubicBezTo>
                  <a:pt x="717" y="26"/>
                  <a:pt x="732" y="75"/>
                  <a:pt x="768" y="118"/>
                </a:cubicBezTo>
                <a:cubicBezTo>
                  <a:pt x="804" y="161"/>
                  <a:pt x="889" y="224"/>
                  <a:pt x="888" y="270"/>
                </a:cubicBezTo>
                <a:cubicBezTo>
                  <a:pt x="887" y="316"/>
                  <a:pt x="791" y="378"/>
                  <a:pt x="760" y="394"/>
                </a:cubicBezTo>
                <a:cubicBezTo>
                  <a:pt x="729" y="410"/>
                  <a:pt x="700" y="387"/>
                  <a:pt x="700" y="367"/>
                </a:cubicBezTo>
                <a:cubicBezTo>
                  <a:pt x="700" y="347"/>
                  <a:pt x="760" y="292"/>
                  <a:pt x="760" y="271"/>
                </a:cubicBezTo>
                <a:cubicBezTo>
                  <a:pt x="760" y="250"/>
                  <a:pt x="714" y="236"/>
                  <a:pt x="697" y="241"/>
                </a:cubicBezTo>
                <a:cubicBezTo>
                  <a:pt x="680" y="246"/>
                  <a:pt x="632" y="278"/>
                  <a:pt x="655" y="301"/>
                </a:cubicBezTo>
                <a:cubicBezTo>
                  <a:pt x="678" y="324"/>
                  <a:pt x="814" y="352"/>
                  <a:pt x="838" y="382"/>
                </a:cubicBezTo>
                <a:cubicBezTo>
                  <a:pt x="862" y="412"/>
                  <a:pt x="826" y="458"/>
                  <a:pt x="799" y="484"/>
                </a:cubicBezTo>
                <a:cubicBezTo>
                  <a:pt x="772" y="510"/>
                  <a:pt x="714" y="528"/>
                  <a:pt x="673" y="535"/>
                </a:cubicBezTo>
                <a:cubicBezTo>
                  <a:pt x="632" y="542"/>
                  <a:pt x="600" y="520"/>
                  <a:pt x="553" y="526"/>
                </a:cubicBezTo>
                <a:cubicBezTo>
                  <a:pt x="506" y="532"/>
                  <a:pt x="437" y="577"/>
                  <a:pt x="392" y="574"/>
                </a:cubicBezTo>
                <a:cubicBezTo>
                  <a:pt x="347" y="571"/>
                  <a:pt x="324" y="515"/>
                  <a:pt x="280" y="508"/>
                </a:cubicBezTo>
                <a:cubicBezTo>
                  <a:pt x="236" y="501"/>
                  <a:pt x="166" y="541"/>
                  <a:pt x="128" y="534"/>
                </a:cubicBezTo>
                <a:cubicBezTo>
                  <a:pt x="90" y="527"/>
                  <a:pt x="68" y="492"/>
                  <a:pt x="49" y="466"/>
                </a:cubicBezTo>
                <a:cubicBezTo>
                  <a:pt x="30" y="440"/>
                  <a:pt x="22" y="394"/>
                  <a:pt x="15" y="375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8953" name="Object 25"/>
          <p:cNvGraphicFramePr>
            <a:graphicFrameLocks noChangeAspect="1"/>
          </p:cNvGraphicFramePr>
          <p:nvPr/>
        </p:nvGraphicFramePr>
        <p:xfrm>
          <a:off x="7653338" y="4237038"/>
          <a:ext cx="2460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21" imgW="139700" imgH="152400" progId="Equation.DSMT4">
                  <p:embed/>
                </p:oleObj>
              </mc:Choice>
              <mc:Fallback>
                <p:oleObj name="Equation" r:id="rId21" imgW="139700" imgH="152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4237038"/>
                        <a:ext cx="2460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4" name="Rectangle 26"/>
          <p:cNvSpPr>
            <a:spLocks noChangeArrowheads="1"/>
          </p:cNvSpPr>
          <p:nvPr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55" name="WordArt 27"/>
          <p:cNvSpPr>
            <a:spLocks noChangeArrowheads="1" noChangeShapeType="1" noTextEdit="1"/>
          </p:cNvSpPr>
          <p:nvPr/>
        </p:nvSpPr>
        <p:spPr bwMode="auto">
          <a:xfrm>
            <a:off x="736600" y="1946275"/>
            <a:ext cx="779463" cy="3206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b="1" kern="10" dirty="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8956" name="Rectangle 28"/>
          <p:cNvSpPr>
            <a:spLocks noChangeArrowheads="1"/>
          </p:cNvSpPr>
          <p:nvPr/>
        </p:nvSpPr>
        <p:spPr bwMode="auto">
          <a:xfrm>
            <a:off x="123825" y="2722563"/>
            <a:ext cx="2379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8957" name="Group 29"/>
          <p:cNvGrpSpPr/>
          <p:nvPr/>
        </p:nvGrpSpPr>
        <p:grpSpPr bwMode="auto">
          <a:xfrm>
            <a:off x="130318" y="2272145"/>
            <a:ext cx="6011862" cy="519113"/>
            <a:chOff x="29" y="1482"/>
            <a:chExt cx="3787" cy="327"/>
          </a:xfrm>
        </p:grpSpPr>
        <p:sp>
          <p:nvSpPr>
            <p:cNvPr id="508958" name="Rectangle 30"/>
            <p:cNvSpPr>
              <a:spLocks noChangeArrowheads="1"/>
            </p:cNvSpPr>
            <p:nvPr/>
          </p:nvSpPr>
          <p:spPr bwMode="auto">
            <a:xfrm>
              <a:off x="29" y="1482"/>
              <a:ext cx="37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立、均服从  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上均匀分布的随机变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59" name="Object 31"/>
            <p:cNvGraphicFramePr>
              <a:graphicFrameLocks noChangeAspect="1"/>
            </p:cNvGraphicFramePr>
            <p:nvPr/>
          </p:nvGraphicFramePr>
          <p:xfrm>
            <a:off x="1263" y="1549"/>
            <a:ext cx="21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" name="Equation" r:id="rId23" imgW="190500" imgH="203200" progId="Equation.DSMT4">
                    <p:embed/>
                  </p:oleObj>
                </mc:Choice>
                <mc:Fallback>
                  <p:oleObj name="Equation" r:id="rId23" imgW="190500" imgH="203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1549"/>
                          <a:ext cx="21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1597025" y="1846263"/>
            <a:ext cx="436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用计算机产生一串相互独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8961" name="Object 33"/>
          <p:cNvGraphicFramePr>
            <a:graphicFrameLocks noChangeAspect="1"/>
          </p:cNvGraphicFramePr>
          <p:nvPr/>
        </p:nvGraphicFramePr>
        <p:xfrm>
          <a:off x="1374775" y="3221038"/>
          <a:ext cx="4332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25" imgW="2070100" imgH="254000" progId="Equation.DSMT4">
                  <p:embed/>
                </p:oleObj>
              </mc:Choice>
              <mc:Fallback>
                <p:oleObj name="Equation" r:id="rId25" imgW="2070100" imgH="254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221038"/>
                        <a:ext cx="43322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62" name="Oval 34"/>
          <p:cNvSpPr>
            <a:spLocks noChangeArrowheads="1"/>
          </p:cNvSpPr>
          <p:nvPr/>
        </p:nvSpPr>
        <p:spPr bwMode="auto">
          <a:xfrm>
            <a:off x="6491288" y="253682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3" name="Oval 35"/>
          <p:cNvSpPr>
            <a:spLocks noChangeArrowheads="1"/>
          </p:cNvSpPr>
          <p:nvPr/>
        </p:nvSpPr>
        <p:spPr bwMode="auto">
          <a:xfrm>
            <a:off x="7191375" y="2195513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4" name="Oval 36"/>
          <p:cNvSpPr>
            <a:spLocks noChangeArrowheads="1"/>
          </p:cNvSpPr>
          <p:nvPr/>
        </p:nvSpPr>
        <p:spPr bwMode="auto">
          <a:xfrm>
            <a:off x="8196263" y="3035300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5" name="Oval 37"/>
          <p:cNvSpPr>
            <a:spLocks noChangeArrowheads="1"/>
          </p:cNvSpPr>
          <p:nvPr/>
        </p:nvSpPr>
        <p:spPr bwMode="auto">
          <a:xfrm>
            <a:off x="6978650" y="3252788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6" name="Oval 38"/>
          <p:cNvSpPr>
            <a:spLocks noChangeArrowheads="1"/>
          </p:cNvSpPr>
          <p:nvPr/>
        </p:nvSpPr>
        <p:spPr bwMode="auto">
          <a:xfrm>
            <a:off x="6789738" y="22510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7" name="Oval 39"/>
          <p:cNvSpPr>
            <a:spLocks noChangeArrowheads="1"/>
          </p:cNvSpPr>
          <p:nvPr/>
        </p:nvSpPr>
        <p:spPr bwMode="auto">
          <a:xfrm>
            <a:off x="8086725" y="2252663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8" name="Oval 40"/>
          <p:cNvSpPr>
            <a:spLocks noChangeArrowheads="1"/>
          </p:cNvSpPr>
          <p:nvPr/>
        </p:nvSpPr>
        <p:spPr bwMode="auto">
          <a:xfrm>
            <a:off x="7010400" y="2730500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69" name="Oval 41"/>
          <p:cNvSpPr>
            <a:spLocks noChangeArrowheads="1"/>
          </p:cNvSpPr>
          <p:nvPr/>
        </p:nvSpPr>
        <p:spPr bwMode="auto">
          <a:xfrm>
            <a:off x="7354888" y="2478088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0" name="Oval 42"/>
          <p:cNvSpPr>
            <a:spLocks noChangeArrowheads="1"/>
          </p:cNvSpPr>
          <p:nvPr/>
        </p:nvSpPr>
        <p:spPr bwMode="auto">
          <a:xfrm>
            <a:off x="7191375" y="2924175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1" name="Oval 43"/>
          <p:cNvSpPr>
            <a:spLocks noChangeArrowheads="1"/>
          </p:cNvSpPr>
          <p:nvPr/>
        </p:nvSpPr>
        <p:spPr bwMode="auto">
          <a:xfrm>
            <a:off x="7370763" y="2735263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2" name="Oval 44"/>
          <p:cNvSpPr>
            <a:spLocks noChangeArrowheads="1"/>
          </p:cNvSpPr>
          <p:nvPr/>
        </p:nvSpPr>
        <p:spPr bwMode="auto">
          <a:xfrm>
            <a:off x="7677150" y="2419350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3" name="Oval 45"/>
          <p:cNvSpPr>
            <a:spLocks noChangeArrowheads="1"/>
          </p:cNvSpPr>
          <p:nvPr/>
        </p:nvSpPr>
        <p:spPr bwMode="auto">
          <a:xfrm>
            <a:off x="7577138" y="2890838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4" name="Oval 46"/>
          <p:cNvSpPr>
            <a:spLocks noChangeArrowheads="1"/>
          </p:cNvSpPr>
          <p:nvPr/>
        </p:nvSpPr>
        <p:spPr bwMode="auto">
          <a:xfrm>
            <a:off x="7704138" y="32416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5" name="Oval 47"/>
          <p:cNvSpPr>
            <a:spLocks noChangeArrowheads="1"/>
          </p:cNvSpPr>
          <p:nvPr/>
        </p:nvSpPr>
        <p:spPr bwMode="auto">
          <a:xfrm>
            <a:off x="8262938" y="26701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8976" name="Oval 48"/>
          <p:cNvSpPr>
            <a:spLocks noChangeArrowheads="1"/>
          </p:cNvSpPr>
          <p:nvPr/>
        </p:nvSpPr>
        <p:spPr bwMode="auto">
          <a:xfrm>
            <a:off x="6497638" y="31273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8977" name="Group 49"/>
          <p:cNvGrpSpPr/>
          <p:nvPr/>
        </p:nvGrpSpPr>
        <p:grpSpPr bwMode="auto">
          <a:xfrm>
            <a:off x="2044700" y="4079875"/>
            <a:ext cx="6889750" cy="525463"/>
            <a:chOff x="1412" y="2762"/>
            <a:chExt cx="4340" cy="331"/>
          </a:xfrm>
        </p:grpSpPr>
        <p:graphicFrame>
          <p:nvGraphicFramePr>
            <p:cNvPr id="508978" name="Object 50"/>
            <p:cNvGraphicFramePr>
              <a:graphicFrameLocks noChangeAspect="1"/>
            </p:cNvGraphicFramePr>
            <p:nvPr/>
          </p:nvGraphicFramePr>
          <p:xfrm>
            <a:off x="1412" y="2815"/>
            <a:ext cx="280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" name="Equation" r:id="rId27" imgW="2235200" imgH="241300" progId="Equation.DSMT4">
                    <p:embed/>
                  </p:oleObj>
                </mc:Choice>
                <mc:Fallback>
                  <p:oleObj name="Equation" r:id="rId27" imgW="2235200" imgH="2413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2815"/>
                          <a:ext cx="280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79" name="Rectangle 51"/>
            <p:cNvSpPr>
              <a:spLocks noChangeArrowheads="1"/>
            </p:cNvSpPr>
            <p:nvPr/>
          </p:nvSpPr>
          <p:spPr bwMode="auto">
            <a:xfrm>
              <a:off x="4197" y="2762"/>
              <a:ext cx="15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落入  中个数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80" name="Object 52"/>
            <p:cNvGraphicFramePr>
              <a:graphicFrameLocks noChangeAspect="1"/>
            </p:cNvGraphicFramePr>
            <p:nvPr/>
          </p:nvGraphicFramePr>
          <p:xfrm>
            <a:off x="4705" y="2830"/>
            <a:ext cx="25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6" name="Equation" r:id="rId29" imgW="203200" imgH="190500" progId="Equation.DSMT4">
                    <p:embed/>
                  </p:oleObj>
                </mc:Choice>
                <mc:Fallback>
                  <p:oleObj name="Equation" r:id="rId29" imgW="203200" imgH="1905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2830"/>
                          <a:ext cx="25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81" name="Object 53"/>
          <p:cNvGraphicFramePr>
            <a:graphicFrameLocks noChangeAspect="1"/>
          </p:cNvGraphicFramePr>
          <p:nvPr/>
        </p:nvGraphicFramePr>
        <p:xfrm>
          <a:off x="2511425" y="5048250"/>
          <a:ext cx="2095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31" imgW="1117600" imgH="419100" progId="Equation.DSMT4">
                  <p:embed/>
                </p:oleObj>
              </mc:Choice>
              <mc:Fallback>
                <p:oleObj name="Equation" r:id="rId31" imgW="1117600" imgH="4191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048250"/>
                        <a:ext cx="2095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82" name="Text Box 54"/>
          <p:cNvSpPr txBox="1">
            <a:spLocks noChangeArrowheads="1"/>
          </p:cNvSpPr>
          <p:nvPr/>
        </p:nvSpPr>
        <p:spPr bwMode="auto">
          <a:xfrm>
            <a:off x="152400" y="4652963"/>
            <a:ext cx="3536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由伯努利大数定律有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8983" name="Group 55"/>
          <p:cNvGrpSpPr/>
          <p:nvPr/>
        </p:nvGrpSpPr>
        <p:grpSpPr bwMode="auto">
          <a:xfrm>
            <a:off x="760413" y="3657600"/>
            <a:ext cx="6481762" cy="519113"/>
            <a:chOff x="579" y="2480"/>
            <a:chExt cx="4083" cy="327"/>
          </a:xfrm>
        </p:grpSpPr>
        <p:sp>
          <p:nvSpPr>
            <p:cNvPr id="508984" name="Rectangle 56"/>
            <p:cNvSpPr>
              <a:spLocks noChangeArrowheads="1"/>
            </p:cNvSpPr>
            <p:nvPr/>
          </p:nvSpPr>
          <p:spPr bwMode="auto">
            <a:xfrm>
              <a:off x="579" y="2480"/>
              <a:ext cx="40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记事件     产生的随机点落入  中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85" name="Object 57"/>
            <p:cNvGraphicFramePr>
              <a:graphicFrameLocks noChangeAspect="1"/>
            </p:cNvGraphicFramePr>
            <p:nvPr/>
          </p:nvGraphicFramePr>
          <p:xfrm>
            <a:off x="1422" y="2522"/>
            <a:ext cx="46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" name="Equation" r:id="rId33" imgW="419100" imgH="241300" progId="Equation.DSMT4">
                    <p:embed/>
                  </p:oleObj>
                </mc:Choice>
                <mc:Fallback>
                  <p:oleObj name="Equation" r:id="rId33" imgW="419100" imgH="2413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522"/>
                          <a:ext cx="46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86" name="Object 58"/>
            <p:cNvGraphicFramePr>
              <a:graphicFrameLocks noChangeAspect="1"/>
            </p:cNvGraphicFramePr>
            <p:nvPr/>
          </p:nvGraphicFramePr>
          <p:xfrm>
            <a:off x="3705" y="2523"/>
            <a:ext cx="54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" name="Equation" r:id="rId35" imgW="495300" imgH="241300" progId="Equation.DSMT4">
                    <p:embed/>
                  </p:oleObj>
                </mc:Choice>
                <mc:Fallback>
                  <p:oleObj name="Equation" r:id="rId35" imgW="495300" imgH="2413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2523"/>
                          <a:ext cx="54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87" name="Object 59"/>
          <p:cNvGraphicFramePr>
            <a:graphicFrameLocks noChangeAspect="1"/>
          </p:cNvGraphicFramePr>
          <p:nvPr/>
        </p:nvGraphicFramePr>
        <p:xfrm>
          <a:off x="4195763" y="5815013"/>
          <a:ext cx="1598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37" imgW="762000" imgH="419100" progId="Equation.DSMT4">
                  <p:embed/>
                </p:oleObj>
              </mc:Choice>
              <mc:Fallback>
                <p:oleObj name="Equation" r:id="rId37" imgW="762000" imgH="4191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815013"/>
                        <a:ext cx="1598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20"/>
          <p:cNvSpPr>
            <a:spLocks noChangeArrowheads="1"/>
          </p:cNvSpPr>
          <p:nvPr/>
        </p:nvSpPr>
        <p:spPr bwMode="auto">
          <a:xfrm rot="5400000">
            <a:off x="6698456" y="1538287"/>
            <a:ext cx="1447800" cy="2362200"/>
          </a:xfrm>
          <a:prstGeom prst="rect">
            <a:avLst/>
          </a:prstGeom>
          <a:solidFill>
            <a:schemeClr val="accent2">
              <a:alpha val="92000"/>
            </a:schemeClr>
          </a:solidFill>
          <a:ln w="9525" algn="ctr">
            <a:solidFill>
              <a:srgbClr val="FFFF00"/>
            </a:solidFill>
            <a:miter lim="800000"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" name="Freeform 21"/>
          <p:cNvSpPr/>
          <p:nvPr/>
        </p:nvSpPr>
        <p:spPr bwMode="auto">
          <a:xfrm>
            <a:off x="6698456" y="2249487"/>
            <a:ext cx="1381125" cy="904875"/>
          </a:xfrm>
          <a:custGeom>
            <a:avLst/>
            <a:gdLst>
              <a:gd name="T0" fmla="*/ 0 w 870"/>
              <a:gd name="T1" fmla="*/ 349 h 570"/>
              <a:gd name="T2" fmla="*/ 2 w 870"/>
              <a:gd name="T3" fmla="*/ 303 h 570"/>
              <a:gd name="T4" fmla="*/ 26 w 870"/>
              <a:gd name="T5" fmla="*/ 265 h 570"/>
              <a:gd name="T6" fmla="*/ 81 w 870"/>
              <a:gd name="T7" fmla="*/ 252 h 570"/>
              <a:gd name="T8" fmla="*/ 162 w 870"/>
              <a:gd name="T9" fmla="*/ 244 h 570"/>
              <a:gd name="T10" fmla="*/ 246 w 870"/>
              <a:gd name="T11" fmla="*/ 237 h 570"/>
              <a:gd name="T12" fmla="*/ 311 w 870"/>
              <a:gd name="T13" fmla="*/ 216 h 570"/>
              <a:gd name="T14" fmla="*/ 354 w 870"/>
              <a:gd name="T15" fmla="*/ 174 h 570"/>
              <a:gd name="T16" fmla="*/ 399 w 870"/>
              <a:gd name="T17" fmla="*/ 114 h 570"/>
              <a:gd name="T18" fmla="*/ 434 w 870"/>
              <a:gd name="T19" fmla="*/ 63 h 570"/>
              <a:gd name="T20" fmla="*/ 473 w 870"/>
              <a:gd name="T21" fmla="*/ 30 h 570"/>
              <a:gd name="T22" fmla="*/ 528 w 870"/>
              <a:gd name="T23" fmla="*/ 7 h 570"/>
              <a:gd name="T24" fmla="*/ 587 w 870"/>
              <a:gd name="T25" fmla="*/ 0 h 570"/>
              <a:gd name="T26" fmla="*/ 644 w 870"/>
              <a:gd name="T27" fmla="*/ 3 h 570"/>
              <a:gd name="T28" fmla="*/ 678 w 870"/>
              <a:gd name="T29" fmla="*/ 16 h 570"/>
              <a:gd name="T30" fmla="*/ 711 w 870"/>
              <a:gd name="T31" fmla="*/ 54 h 570"/>
              <a:gd name="T32" fmla="*/ 749 w 870"/>
              <a:gd name="T33" fmla="*/ 109 h 570"/>
              <a:gd name="T34" fmla="*/ 785 w 870"/>
              <a:gd name="T35" fmla="*/ 145 h 570"/>
              <a:gd name="T36" fmla="*/ 818 w 870"/>
              <a:gd name="T37" fmla="*/ 180 h 570"/>
              <a:gd name="T38" fmla="*/ 848 w 870"/>
              <a:gd name="T39" fmla="*/ 213 h 570"/>
              <a:gd name="T40" fmla="*/ 869 w 870"/>
              <a:gd name="T41" fmla="*/ 246 h 570"/>
              <a:gd name="T42" fmla="*/ 870 w 870"/>
              <a:gd name="T43" fmla="*/ 270 h 570"/>
              <a:gd name="T44" fmla="*/ 852 w 870"/>
              <a:gd name="T45" fmla="*/ 303 h 570"/>
              <a:gd name="T46" fmla="*/ 810 w 870"/>
              <a:gd name="T47" fmla="*/ 343 h 570"/>
              <a:gd name="T48" fmla="*/ 792 w 870"/>
              <a:gd name="T49" fmla="*/ 355 h 570"/>
              <a:gd name="T50" fmla="*/ 818 w 870"/>
              <a:gd name="T51" fmla="*/ 372 h 570"/>
              <a:gd name="T52" fmla="*/ 830 w 870"/>
              <a:gd name="T53" fmla="*/ 396 h 570"/>
              <a:gd name="T54" fmla="*/ 824 w 870"/>
              <a:gd name="T55" fmla="*/ 426 h 570"/>
              <a:gd name="T56" fmla="*/ 794 w 870"/>
              <a:gd name="T57" fmla="*/ 465 h 570"/>
              <a:gd name="T58" fmla="*/ 758 w 870"/>
              <a:gd name="T59" fmla="*/ 495 h 570"/>
              <a:gd name="T60" fmla="*/ 704 w 870"/>
              <a:gd name="T61" fmla="*/ 517 h 570"/>
              <a:gd name="T62" fmla="*/ 656 w 870"/>
              <a:gd name="T63" fmla="*/ 528 h 570"/>
              <a:gd name="T64" fmla="*/ 606 w 870"/>
              <a:gd name="T65" fmla="*/ 526 h 570"/>
              <a:gd name="T66" fmla="*/ 573 w 870"/>
              <a:gd name="T67" fmla="*/ 522 h 570"/>
              <a:gd name="T68" fmla="*/ 558 w 870"/>
              <a:gd name="T69" fmla="*/ 517 h 570"/>
              <a:gd name="T70" fmla="*/ 503 w 870"/>
              <a:gd name="T71" fmla="*/ 526 h 570"/>
              <a:gd name="T72" fmla="*/ 452 w 870"/>
              <a:gd name="T73" fmla="*/ 547 h 570"/>
              <a:gd name="T74" fmla="*/ 416 w 870"/>
              <a:gd name="T75" fmla="*/ 561 h 570"/>
              <a:gd name="T76" fmla="*/ 386 w 870"/>
              <a:gd name="T77" fmla="*/ 570 h 570"/>
              <a:gd name="T78" fmla="*/ 350 w 870"/>
              <a:gd name="T79" fmla="*/ 564 h 570"/>
              <a:gd name="T80" fmla="*/ 321 w 870"/>
              <a:gd name="T81" fmla="*/ 538 h 570"/>
              <a:gd name="T82" fmla="*/ 291 w 870"/>
              <a:gd name="T83" fmla="*/ 511 h 570"/>
              <a:gd name="T84" fmla="*/ 257 w 870"/>
              <a:gd name="T85" fmla="*/ 501 h 570"/>
              <a:gd name="T86" fmla="*/ 215 w 870"/>
              <a:gd name="T87" fmla="*/ 505 h 570"/>
              <a:gd name="T88" fmla="*/ 156 w 870"/>
              <a:gd name="T89" fmla="*/ 522 h 570"/>
              <a:gd name="T90" fmla="*/ 119 w 870"/>
              <a:gd name="T91" fmla="*/ 529 h 570"/>
              <a:gd name="T92" fmla="*/ 75 w 870"/>
              <a:gd name="T93" fmla="*/ 516 h 570"/>
              <a:gd name="T94" fmla="*/ 53 w 870"/>
              <a:gd name="T95" fmla="*/ 483 h 570"/>
              <a:gd name="T96" fmla="*/ 27 w 870"/>
              <a:gd name="T97" fmla="*/ 450 h 570"/>
              <a:gd name="T98" fmla="*/ 9 w 870"/>
              <a:gd name="T99" fmla="*/ 409 h 570"/>
              <a:gd name="T100" fmla="*/ 0 w 870"/>
              <a:gd name="T101" fmla="*/ 372 h 570"/>
              <a:gd name="T102" fmla="*/ 0 w 870"/>
              <a:gd name="T103" fmla="*/ 34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0" h="570">
                <a:moveTo>
                  <a:pt x="0" y="349"/>
                </a:moveTo>
                <a:lnTo>
                  <a:pt x="2" y="303"/>
                </a:lnTo>
                <a:lnTo>
                  <a:pt x="26" y="265"/>
                </a:lnTo>
                <a:lnTo>
                  <a:pt x="81" y="252"/>
                </a:lnTo>
                <a:lnTo>
                  <a:pt x="162" y="244"/>
                </a:lnTo>
                <a:lnTo>
                  <a:pt x="246" y="237"/>
                </a:lnTo>
                <a:lnTo>
                  <a:pt x="311" y="216"/>
                </a:lnTo>
                <a:lnTo>
                  <a:pt x="354" y="174"/>
                </a:lnTo>
                <a:lnTo>
                  <a:pt x="399" y="114"/>
                </a:lnTo>
                <a:lnTo>
                  <a:pt x="434" y="63"/>
                </a:lnTo>
                <a:lnTo>
                  <a:pt x="473" y="30"/>
                </a:lnTo>
                <a:lnTo>
                  <a:pt x="528" y="7"/>
                </a:lnTo>
                <a:lnTo>
                  <a:pt x="587" y="0"/>
                </a:lnTo>
                <a:lnTo>
                  <a:pt x="644" y="3"/>
                </a:lnTo>
                <a:lnTo>
                  <a:pt x="678" y="16"/>
                </a:lnTo>
                <a:lnTo>
                  <a:pt x="711" y="54"/>
                </a:lnTo>
                <a:lnTo>
                  <a:pt x="749" y="109"/>
                </a:lnTo>
                <a:lnTo>
                  <a:pt x="785" y="145"/>
                </a:lnTo>
                <a:lnTo>
                  <a:pt x="818" y="180"/>
                </a:lnTo>
                <a:lnTo>
                  <a:pt x="848" y="213"/>
                </a:lnTo>
                <a:lnTo>
                  <a:pt x="869" y="246"/>
                </a:lnTo>
                <a:lnTo>
                  <a:pt x="870" y="270"/>
                </a:lnTo>
                <a:lnTo>
                  <a:pt x="852" y="303"/>
                </a:lnTo>
                <a:lnTo>
                  <a:pt x="810" y="343"/>
                </a:lnTo>
                <a:lnTo>
                  <a:pt x="792" y="355"/>
                </a:lnTo>
                <a:lnTo>
                  <a:pt x="818" y="372"/>
                </a:lnTo>
                <a:lnTo>
                  <a:pt x="830" y="396"/>
                </a:lnTo>
                <a:lnTo>
                  <a:pt x="824" y="426"/>
                </a:lnTo>
                <a:lnTo>
                  <a:pt x="794" y="465"/>
                </a:lnTo>
                <a:lnTo>
                  <a:pt x="758" y="495"/>
                </a:lnTo>
                <a:lnTo>
                  <a:pt x="704" y="517"/>
                </a:lnTo>
                <a:lnTo>
                  <a:pt x="656" y="528"/>
                </a:lnTo>
                <a:lnTo>
                  <a:pt x="606" y="526"/>
                </a:lnTo>
                <a:lnTo>
                  <a:pt x="573" y="522"/>
                </a:lnTo>
                <a:lnTo>
                  <a:pt x="558" y="517"/>
                </a:lnTo>
                <a:lnTo>
                  <a:pt x="503" y="526"/>
                </a:lnTo>
                <a:lnTo>
                  <a:pt x="452" y="547"/>
                </a:lnTo>
                <a:lnTo>
                  <a:pt x="416" y="561"/>
                </a:lnTo>
                <a:lnTo>
                  <a:pt x="386" y="570"/>
                </a:lnTo>
                <a:lnTo>
                  <a:pt x="350" y="564"/>
                </a:lnTo>
                <a:lnTo>
                  <a:pt x="321" y="538"/>
                </a:lnTo>
                <a:lnTo>
                  <a:pt x="291" y="511"/>
                </a:lnTo>
                <a:lnTo>
                  <a:pt x="257" y="501"/>
                </a:lnTo>
                <a:lnTo>
                  <a:pt x="215" y="505"/>
                </a:lnTo>
                <a:lnTo>
                  <a:pt x="156" y="522"/>
                </a:lnTo>
                <a:lnTo>
                  <a:pt x="119" y="529"/>
                </a:lnTo>
                <a:lnTo>
                  <a:pt x="75" y="516"/>
                </a:lnTo>
                <a:lnTo>
                  <a:pt x="53" y="483"/>
                </a:lnTo>
                <a:lnTo>
                  <a:pt x="27" y="450"/>
                </a:lnTo>
                <a:lnTo>
                  <a:pt x="9" y="409"/>
                </a:lnTo>
                <a:lnTo>
                  <a:pt x="0" y="372"/>
                </a:lnTo>
                <a:lnTo>
                  <a:pt x="0" y="349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Object 22"/>
          <p:cNvGraphicFramePr>
            <a:graphicFrameLocks noChangeAspect="1"/>
          </p:cNvGraphicFramePr>
          <p:nvPr/>
        </p:nvGraphicFramePr>
        <p:xfrm>
          <a:off x="6269831" y="2009775"/>
          <a:ext cx="2762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39" imgW="152400" imgH="165100" progId="Equation.DSMT4">
                  <p:embed/>
                </p:oleObj>
              </mc:Choice>
              <mc:Fallback>
                <p:oleObj name="Equation" r:id="rId39" imgW="152400" imgH="165100" progId="Equation.DSMT4">
                  <p:embed/>
                  <p:pic>
                    <p:nvPicPr>
                      <p:cNvPr id="0" name="图片 8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831" y="2009775"/>
                        <a:ext cx="2762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3"/>
          <p:cNvGraphicFramePr>
            <a:graphicFrameLocks noChangeAspect="1"/>
          </p:cNvGraphicFramePr>
          <p:nvPr/>
        </p:nvGraphicFramePr>
        <p:xfrm>
          <a:off x="6779419" y="2713037"/>
          <a:ext cx="2762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40" imgW="152400" imgH="152400" progId="Equation.DSMT4">
                  <p:embed/>
                </p:oleObj>
              </mc:Choice>
              <mc:Fallback>
                <p:oleObj name="Equation" r:id="rId40" imgW="152400" imgH="152400" progId="Equation.DSMT4">
                  <p:embed/>
                  <p:pic>
                    <p:nvPicPr>
                      <p:cNvPr id="0" name="图片 8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419" y="2713037"/>
                        <a:ext cx="2762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Freeform 24"/>
          <p:cNvSpPr/>
          <p:nvPr/>
        </p:nvSpPr>
        <p:spPr bwMode="auto">
          <a:xfrm>
            <a:off x="6673056" y="2239962"/>
            <a:ext cx="1411288" cy="915988"/>
          </a:xfrm>
          <a:custGeom>
            <a:avLst/>
            <a:gdLst>
              <a:gd name="T0" fmla="*/ 15 w 889"/>
              <a:gd name="T1" fmla="*/ 378 h 577"/>
              <a:gd name="T2" fmla="*/ 51 w 889"/>
              <a:gd name="T3" fmla="*/ 270 h 577"/>
              <a:gd name="T4" fmla="*/ 320 w 889"/>
              <a:gd name="T5" fmla="*/ 222 h 577"/>
              <a:gd name="T6" fmla="*/ 486 w 889"/>
              <a:gd name="T7" fmla="*/ 38 h 577"/>
              <a:gd name="T8" fmla="*/ 670 w 889"/>
              <a:gd name="T9" fmla="*/ 13 h 577"/>
              <a:gd name="T10" fmla="*/ 768 w 889"/>
              <a:gd name="T11" fmla="*/ 118 h 577"/>
              <a:gd name="T12" fmla="*/ 888 w 889"/>
              <a:gd name="T13" fmla="*/ 270 h 577"/>
              <a:gd name="T14" fmla="*/ 760 w 889"/>
              <a:gd name="T15" fmla="*/ 394 h 577"/>
              <a:gd name="T16" fmla="*/ 700 w 889"/>
              <a:gd name="T17" fmla="*/ 367 h 577"/>
              <a:gd name="T18" fmla="*/ 760 w 889"/>
              <a:gd name="T19" fmla="*/ 271 h 577"/>
              <a:gd name="T20" fmla="*/ 697 w 889"/>
              <a:gd name="T21" fmla="*/ 241 h 577"/>
              <a:gd name="T22" fmla="*/ 655 w 889"/>
              <a:gd name="T23" fmla="*/ 301 h 577"/>
              <a:gd name="T24" fmla="*/ 838 w 889"/>
              <a:gd name="T25" fmla="*/ 382 h 577"/>
              <a:gd name="T26" fmla="*/ 799 w 889"/>
              <a:gd name="T27" fmla="*/ 484 h 577"/>
              <a:gd name="T28" fmla="*/ 673 w 889"/>
              <a:gd name="T29" fmla="*/ 535 h 577"/>
              <a:gd name="T30" fmla="*/ 553 w 889"/>
              <a:gd name="T31" fmla="*/ 526 h 577"/>
              <a:gd name="T32" fmla="*/ 392 w 889"/>
              <a:gd name="T33" fmla="*/ 574 h 577"/>
              <a:gd name="T34" fmla="*/ 280 w 889"/>
              <a:gd name="T35" fmla="*/ 508 h 577"/>
              <a:gd name="T36" fmla="*/ 128 w 889"/>
              <a:gd name="T37" fmla="*/ 534 h 577"/>
              <a:gd name="T38" fmla="*/ 49 w 889"/>
              <a:gd name="T39" fmla="*/ 466 h 577"/>
              <a:gd name="T40" fmla="*/ 15 w 889"/>
              <a:gd name="T41" fmla="*/ 375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9" h="577">
                <a:moveTo>
                  <a:pt x="15" y="378"/>
                </a:moveTo>
                <a:cubicBezTo>
                  <a:pt x="21" y="360"/>
                  <a:pt x="0" y="296"/>
                  <a:pt x="51" y="270"/>
                </a:cubicBezTo>
                <a:cubicBezTo>
                  <a:pt x="102" y="244"/>
                  <a:pt x="247" y="261"/>
                  <a:pt x="320" y="222"/>
                </a:cubicBezTo>
                <a:cubicBezTo>
                  <a:pt x="393" y="183"/>
                  <a:pt x="428" y="73"/>
                  <a:pt x="486" y="38"/>
                </a:cubicBezTo>
                <a:cubicBezTo>
                  <a:pt x="544" y="3"/>
                  <a:pt x="623" y="0"/>
                  <a:pt x="670" y="13"/>
                </a:cubicBezTo>
                <a:cubicBezTo>
                  <a:pt x="717" y="26"/>
                  <a:pt x="732" y="75"/>
                  <a:pt x="768" y="118"/>
                </a:cubicBezTo>
                <a:cubicBezTo>
                  <a:pt x="804" y="161"/>
                  <a:pt x="889" y="224"/>
                  <a:pt x="888" y="270"/>
                </a:cubicBezTo>
                <a:cubicBezTo>
                  <a:pt x="887" y="316"/>
                  <a:pt x="791" y="378"/>
                  <a:pt x="760" y="394"/>
                </a:cubicBezTo>
                <a:cubicBezTo>
                  <a:pt x="729" y="410"/>
                  <a:pt x="700" y="387"/>
                  <a:pt x="700" y="367"/>
                </a:cubicBezTo>
                <a:cubicBezTo>
                  <a:pt x="700" y="347"/>
                  <a:pt x="760" y="292"/>
                  <a:pt x="760" y="271"/>
                </a:cubicBezTo>
                <a:cubicBezTo>
                  <a:pt x="760" y="250"/>
                  <a:pt x="714" y="236"/>
                  <a:pt x="697" y="241"/>
                </a:cubicBezTo>
                <a:cubicBezTo>
                  <a:pt x="680" y="246"/>
                  <a:pt x="632" y="278"/>
                  <a:pt x="655" y="301"/>
                </a:cubicBezTo>
                <a:cubicBezTo>
                  <a:pt x="678" y="324"/>
                  <a:pt x="814" y="352"/>
                  <a:pt x="838" y="382"/>
                </a:cubicBezTo>
                <a:cubicBezTo>
                  <a:pt x="862" y="412"/>
                  <a:pt x="826" y="458"/>
                  <a:pt x="799" y="484"/>
                </a:cubicBezTo>
                <a:cubicBezTo>
                  <a:pt x="772" y="510"/>
                  <a:pt x="714" y="528"/>
                  <a:pt x="673" y="535"/>
                </a:cubicBezTo>
                <a:cubicBezTo>
                  <a:pt x="632" y="542"/>
                  <a:pt x="600" y="520"/>
                  <a:pt x="553" y="526"/>
                </a:cubicBezTo>
                <a:cubicBezTo>
                  <a:pt x="506" y="532"/>
                  <a:pt x="437" y="577"/>
                  <a:pt x="392" y="574"/>
                </a:cubicBezTo>
                <a:cubicBezTo>
                  <a:pt x="347" y="571"/>
                  <a:pt x="324" y="515"/>
                  <a:pt x="280" y="508"/>
                </a:cubicBezTo>
                <a:cubicBezTo>
                  <a:pt x="236" y="501"/>
                  <a:pt x="166" y="541"/>
                  <a:pt x="128" y="534"/>
                </a:cubicBezTo>
                <a:cubicBezTo>
                  <a:pt x="90" y="527"/>
                  <a:pt x="68" y="492"/>
                  <a:pt x="49" y="466"/>
                </a:cubicBezTo>
                <a:cubicBezTo>
                  <a:pt x="30" y="440"/>
                  <a:pt x="22" y="394"/>
                  <a:pt x="15" y="375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1" name="Object 25"/>
          <p:cNvGraphicFramePr>
            <a:graphicFrameLocks noChangeAspect="1"/>
          </p:cNvGraphicFramePr>
          <p:nvPr/>
        </p:nvGraphicFramePr>
        <p:xfrm>
          <a:off x="7696994" y="2016125"/>
          <a:ext cx="2460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Equation" r:id="rId41" imgW="139700" imgH="152400" progId="Equation.DSMT4">
                  <p:embed/>
                </p:oleObj>
              </mc:Choice>
              <mc:Fallback>
                <p:oleObj name="Equation" r:id="rId41" imgW="139700" imgH="152400" progId="Equation.DSMT4">
                  <p:embed/>
                  <p:pic>
                    <p:nvPicPr>
                      <p:cNvPr id="0" name="图片 8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994" y="2016125"/>
                        <a:ext cx="2460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88" name="Group 60"/>
          <p:cNvGrpSpPr/>
          <p:nvPr/>
        </p:nvGrpSpPr>
        <p:grpSpPr bwMode="auto">
          <a:xfrm>
            <a:off x="179388" y="6000750"/>
            <a:ext cx="4489450" cy="461963"/>
            <a:chOff x="69" y="3764"/>
            <a:chExt cx="2828" cy="291"/>
          </a:xfrm>
        </p:grpSpPr>
        <p:sp>
          <p:nvSpPr>
            <p:cNvPr id="508989" name="Text Box 61"/>
            <p:cNvSpPr txBox="1">
              <a:spLocks noChangeArrowheads="1"/>
            </p:cNvSpPr>
            <p:nvPr/>
          </p:nvSpPr>
          <p:spPr bwMode="auto">
            <a:xfrm>
              <a:off x="69" y="3764"/>
              <a:ext cx="28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充分大时  的面积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8990" name="Object 62"/>
            <p:cNvGraphicFramePr>
              <a:graphicFrameLocks noChangeAspect="1"/>
            </p:cNvGraphicFramePr>
            <p:nvPr/>
          </p:nvGraphicFramePr>
          <p:xfrm>
            <a:off x="547" y="3819"/>
            <a:ext cx="20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4" name="Equation" r:id="rId42" imgW="152400" imgH="165100" progId="Equation.DSMT4">
                    <p:embed/>
                  </p:oleObj>
                </mc:Choice>
                <mc:Fallback>
                  <p:oleObj name="Equation" r:id="rId42" imgW="152400" imgH="1651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3819"/>
                          <a:ext cx="20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91" name="Object 63"/>
            <p:cNvGraphicFramePr>
              <a:graphicFrameLocks noChangeAspect="1"/>
            </p:cNvGraphicFramePr>
            <p:nvPr/>
          </p:nvGraphicFramePr>
          <p:xfrm>
            <a:off x="1603" y="3797"/>
            <a:ext cx="30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5" name="Equation" r:id="rId44" imgW="254000" imgH="215900" progId="Equation.DSMT4">
                    <p:embed/>
                  </p:oleObj>
                </mc:Choice>
                <mc:Fallback>
                  <p:oleObj name="Equation" r:id="rId44" imgW="254000" imgH="2159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3797"/>
                          <a:ext cx="30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92" name="Object 64"/>
          <p:cNvGraphicFramePr>
            <a:graphicFrameLocks noChangeAspect="1"/>
          </p:cNvGraphicFramePr>
          <p:nvPr/>
        </p:nvGraphicFramePr>
        <p:xfrm>
          <a:off x="6259513" y="5262563"/>
          <a:ext cx="857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46" imgW="457200" imgH="241300" progId="Equation.DSMT4">
                  <p:embed/>
                </p:oleObj>
              </mc:Choice>
              <mc:Fallback>
                <p:oleObj name="Equation" r:id="rId46" imgW="457200" imgH="2413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5262563"/>
                        <a:ext cx="857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93" name="Group 65"/>
          <p:cNvGrpSpPr/>
          <p:nvPr/>
        </p:nvGrpSpPr>
        <p:grpSpPr bwMode="auto">
          <a:xfrm>
            <a:off x="4511675" y="5075238"/>
            <a:ext cx="1976438" cy="771525"/>
            <a:chOff x="3206" y="3309"/>
            <a:chExt cx="1245" cy="486"/>
          </a:xfrm>
        </p:grpSpPr>
        <p:graphicFrame>
          <p:nvGraphicFramePr>
            <p:cNvPr id="508994" name="Object 66"/>
            <p:cNvGraphicFramePr>
              <a:graphicFrameLocks noChangeAspect="1"/>
            </p:cNvGraphicFramePr>
            <p:nvPr/>
          </p:nvGraphicFramePr>
          <p:xfrm>
            <a:off x="3206" y="3337"/>
            <a:ext cx="114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" name="Equation" r:id="rId48" imgW="965200" imgH="393700" progId="Equation.DSMT4">
                    <p:embed/>
                  </p:oleObj>
                </mc:Choice>
                <mc:Fallback>
                  <p:oleObj name="Equation" r:id="rId48" imgW="965200" imgH="3937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337"/>
                          <a:ext cx="1140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95" name="Text Box 67"/>
            <p:cNvSpPr txBox="1">
              <a:spLocks noChangeArrowheads="1"/>
            </p:cNvSpPr>
            <p:nvPr/>
          </p:nvSpPr>
          <p:spPr bwMode="auto">
            <a:xfrm>
              <a:off x="3614" y="3309"/>
              <a:ext cx="8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的面积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08996" name="Text Box 68"/>
            <p:cNvSpPr txBox="1">
              <a:spLocks noChangeArrowheads="1"/>
            </p:cNvSpPr>
            <p:nvPr/>
          </p:nvSpPr>
          <p:spPr bwMode="auto">
            <a:xfrm>
              <a:off x="3615" y="3526"/>
              <a:ext cx="8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的面积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508997" name="Picture 69" descr="4_5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950" y="504825"/>
            <a:ext cx="103505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0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50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4" dur="10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6" dur="1000" fill="hold"/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98" dur="1000" fill="hold"/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0" dur="1000" fill="hold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2" dur="1000" fill="hold"/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4" dur="1000" fill="hold"/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6" dur="1000" fill="hold"/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08" dur="1000" fill="hold"/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10" dur="1000" fill="hold"/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112" dur="10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0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0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500"/>
                            </p:stCondLst>
                            <p:childTnLst>
                              <p:par>
                                <p:cTn id="16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500"/>
                            </p:stCondLst>
                            <p:childTnLst>
                              <p:par>
                                <p:cTn id="18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500"/>
                            </p:stCondLst>
                            <p:childTnLst>
                              <p:par>
                                <p:cTn id="2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500"/>
                            </p:stCondLst>
                            <p:childTnLst>
                              <p:par>
                                <p:cTn id="2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500"/>
                            </p:stCondLst>
                            <p:childTnLst>
                              <p:par>
                                <p:cTn id="3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89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50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50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50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50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50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50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50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50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50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50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50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50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50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508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508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50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500"/>
                            </p:stCondLst>
                            <p:childTnLst>
                              <p:par>
                                <p:cTn id="4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0"/>
                            </p:stCondLst>
                            <p:childTnLst>
                              <p:par>
                                <p:cTn id="4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4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4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4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4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4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31852 " pathEditMode="relative" ptsTypes="AA">
                                      <p:cBhvr>
                                        <p:cTn id="4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  <p:bldP spid="508930" grpId="1"/>
      <p:bldP spid="508931" grpId="0" animBg="1"/>
      <p:bldP spid="508931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 animBg="1"/>
      <p:bldP spid="508949" grpId="1" animBg="1"/>
      <p:bldP spid="508952" grpId="0" animBg="1"/>
      <p:bldP spid="508952" grpId="1" animBg="1"/>
      <p:bldP spid="508954" grpId="0" animBg="1"/>
      <p:bldP spid="508954" grpId="1" animBg="1"/>
      <p:bldP spid="508955" grpId="0" animBg="1"/>
      <p:bldP spid="508956" grpId="0"/>
      <p:bldP spid="508960" grpId="0"/>
      <p:bldP spid="508962" grpId="0" animBg="1"/>
      <p:bldP spid="508963" grpId="0" animBg="1"/>
      <p:bldP spid="508964" grpId="0" animBg="1"/>
      <p:bldP spid="508965" grpId="0" animBg="1"/>
      <p:bldP spid="508966" grpId="0" animBg="1"/>
      <p:bldP spid="508967" grpId="0" animBg="1"/>
      <p:bldP spid="508968" grpId="0" animBg="1"/>
      <p:bldP spid="508969" grpId="0" animBg="1"/>
      <p:bldP spid="508970" grpId="0" animBg="1"/>
      <p:bldP spid="508971" grpId="0" animBg="1"/>
      <p:bldP spid="508972" grpId="0" animBg="1"/>
      <p:bldP spid="508973" grpId="0" animBg="1"/>
      <p:bldP spid="508974" grpId="0" animBg="1"/>
      <p:bldP spid="508975" grpId="0" animBg="1"/>
      <p:bldP spid="508976" grpId="0" animBg="1"/>
      <p:bldP spid="508982" grpId="0"/>
      <p:bldP spid="76" grpId="0" animBg="1"/>
      <p:bldP spid="76" grpId="1" animBg="1"/>
      <p:bldP spid="77" grpId="0" animBg="1"/>
      <p:bldP spid="77" grpId="1" animBg="1"/>
      <p:bldP spid="80" grpId="0" animBg="1"/>
      <p:bldP spid="8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ChangeArrowheads="1"/>
          </p:cNvSpPr>
          <p:nvPr/>
        </p:nvSpPr>
        <p:spPr bwMode="auto">
          <a:xfrm>
            <a:off x="2381" y="2272546"/>
            <a:ext cx="91440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在概率论发展初期，由于概率的数学定义尚未明确，所以缺乏理解概率收敛的理论基础，故把频率“趋于”概率视为经大量试验而得到的结果，就象物理学中的定律一样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-12700" y="4141188"/>
            <a:ext cx="91440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在概率论的公理化体系建立以后，大数定律可在理论上进行严格的证明而成为意义明确的定理，故现在有些教材上称为“大数定理”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3951288" y="6154738"/>
            <a:ext cx="1246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Euclid Math One" pitchFamily="18" charset="2"/>
                <a:ea typeface="Gungsuh" panose="02030600000101010101" pitchFamily="18" charset="-127"/>
              </a:rPr>
              <a:t>END</a:t>
            </a:r>
            <a:endParaRPr kumimoji="1" lang="en-US" altLang="zh-CN" sz="2800" b="1" dirty="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Euclid Math One" pitchFamily="18" charset="2"/>
              <a:ea typeface="Gungsuh" panose="02030600000101010101" pitchFamily="18" charset="-127"/>
            </a:endParaRPr>
          </a:p>
        </p:txBody>
      </p:sp>
      <p:grpSp>
        <p:nvGrpSpPr>
          <p:cNvPr id="505861" name="Group 5"/>
          <p:cNvGrpSpPr/>
          <p:nvPr/>
        </p:nvGrpSpPr>
        <p:grpSpPr bwMode="auto">
          <a:xfrm>
            <a:off x="760146" y="897441"/>
            <a:ext cx="7197399" cy="1049338"/>
            <a:chOff x="81" y="-1599"/>
            <a:chExt cx="2466" cy="661"/>
          </a:xfrm>
        </p:grpSpPr>
        <p:sp>
          <p:nvSpPr>
            <p:cNvPr id="505864" name="AutoShape 8"/>
            <p:cNvSpPr>
              <a:spLocks noChangeArrowheads="1"/>
            </p:cNvSpPr>
            <p:nvPr/>
          </p:nvSpPr>
          <p:spPr bwMode="auto">
            <a:xfrm>
              <a:off x="81" y="-1599"/>
              <a:ext cx="2466" cy="580"/>
            </a:xfrm>
            <a:prstGeom prst="wedgeRectCallout">
              <a:avLst>
                <a:gd name="adj1" fmla="val 30523"/>
                <a:gd name="adj2" fmla="val -49139"/>
              </a:avLst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为什么叫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华文新魏" panose="02010800040101010101" pitchFamily="2" charset="-122"/>
                </a:rPr>
                <a:t>“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大数定律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华文新魏" panose="02010800040101010101" pitchFamily="2" charset="-122"/>
                </a:rPr>
                <a:t>”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而不叫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华文新魏" panose="02010800040101010101" pitchFamily="2" charset="-122"/>
                </a:rPr>
                <a:t>“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大数定理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华文新魏" panose="02010800040101010101" pitchFamily="2" charset="-122"/>
                </a:rPr>
                <a:t>”</a:t>
              </a:r>
              <a:endPara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586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328" y="-1105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C 0.00486 -0.02199 0.02292 -0.08727 0.02917 -0.1324 C 0.03542 -0.17754 0.03629 -0.22014 0.0375 -0.27129 C 0.03872 -0.32245 0.03941 -0.38865 0.03611 -0.43981 C 0.03281 -0.49097 0.02188 -0.54977 0.01806 -0.5787 " pathEditMode="relative" rAng="0" ptsTypes="aaaaa">
                                      <p:cBhvr>
                                        <p:cTn id="9" dur="30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8" grpId="0"/>
      <p:bldP spid="505859" grpId="0"/>
      <p:bldP spid="5058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" y="2285234"/>
            <a:ext cx="8988792" cy="29553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436" y="1000884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work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1476375" y="941388"/>
            <a:ext cx="2242922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大数定律</a:t>
            </a:r>
            <a:endParaRPr kumimoji="1" lang="zh-CN" altLang="en-US" sz="4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684213" y="285273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大量的随机现象中平均结果的稳定性  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331913" y="1989138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</a:rPr>
              <a:t>大数定律的客观背景：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205829" name="Group 5"/>
          <p:cNvGrpSpPr/>
          <p:nvPr/>
        </p:nvGrpSpPr>
        <p:grpSpPr bwMode="auto">
          <a:xfrm>
            <a:off x="2771775" y="3573463"/>
            <a:ext cx="3048000" cy="3048000"/>
            <a:chOff x="480" y="1440"/>
            <a:chExt cx="1920" cy="1920"/>
          </a:xfrm>
        </p:grpSpPr>
        <p:pic>
          <p:nvPicPr>
            <p:cNvPr id="205830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440"/>
              <a:ext cx="1920" cy="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597" y="2764"/>
              <a:ext cx="146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anose="02020603050405020304" pitchFamily="18" charset="0"/>
                </a:rPr>
                <a:t>大量抛掷硬币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800" b="1">
                  <a:latin typeface="Times New Roman" panose="02020603050405020304" pitchFamily="18" charset="0"/>
                </a:rPr>
                <a:t>正面出现频率</a:t>
              </a:r>
              <a:endParaRPr kumimoji="1" lang="zh-CN" altLang="en-US" sz="32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 autoUpdateAnimBg="0"/>
      <p:bldP spid="205827" grpId="0" autoUpdateAnimBg="0"/>
      <p:bldP spid="2058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WordArt 2"/>
          <p:cNvSpPr>
            <a:spLocks noChangeArrowheads="1" noChangeShapeType="1" noTextEdit="1"/>
          </p:cNvSpPr>
          <p:nvPr/>
        </p:nvSpPr>
        <p:spPr bwMode="auto">
          <a:xfrm>
            <a:off x="7609074" y="1298575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 dirty="0">
              <a:ln w="12700">
                <a:solidFill>
                  <a:srgbClr val="000099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2390775" y="1103313"/>
            <a:ext cx="532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“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概率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的概念是如何产生的</a:t>
            </a:r>
            <a:endParaRPr kumimoji="1" lang="zh-CN" altLang="en-US" sz="32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3594100" y="3927475"/>
          <a:ext cx="18732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" imgW="977900" imgH="419100" progId="Equation.DSMT4">
                  <p:embed/>
                </p:oleObj>
              </mc:Choice>
              <mc:Fallback>
                <p:oleObj name="Equation" r:id="rId1" imgW="977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927475"/>
                        <a:ext cx="18732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7" name="WordArt 7"/>
          <p:cNvSpPr>
            <a:spLocks noChangeArrowheads="1" noChangeShapeType="1" noTextEdit="1"/>
          </p:cNvSpPr>
          <p:nvPr/>
        </p:nvSpPr>
        <p:spPr bwMode="auto">
          <a:xfrm>
            <a:off x="1789113" y="1776413"/>
            <a:ext cx="344487" cy="1212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试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验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288" name="WordArt 8"/>
          <p:cNvSpPr>
            <a:spLocks noChangeArrowheads="1" noChangeShapeType="1" noTextEdit="1"/>
          </p:cNvSpPr>
          <p:nvPr/>
        </p:nvSpPr>
        <p:spPr bwMode="auto">
          <a:xfrm>
            <a:off x="6761163" y="1844675"/>
            <a:ext cx="481012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CC00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概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solidFill>
                <a:srgbClr val="FFCC00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CC00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率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solidFill>
                <a:srgbClr val="FFCC00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289" name="WordArt 9"/>
          <p:cNvSpPr>
            <a:spLocks noChangeArrowheads="1" noChangeShapeType="1" noTextEdit="1"/>
          </p:cNvSpPr>
          <p:nvPr/>
        </p:nvSpPr>
        <p:spPr bwMode="auto">
          <a:xfrm>
            <a:off x="3065463" y="1776413"/>
            <a:ext cx="344487" cy="1212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统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据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290" name="WordArt 10"/>
          <p:cNvSpPr>
            <a:spLocks noChangeArrowheads="1" noChangeShapeType="1" noTextEdit="1"/>
          </p:cNvSpPr>
          <p:nvPr/>
        </p:nvSpPr>
        <p:spPr bwMode="auto">
          <a:xfrm>
            <a:off x="4306888" y="1776413"/>
            <a:ext cx="344487" cy="1212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统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律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291" name="WordArt 11"/>
          <p:cNvSpPr>
            <a:spLocks noChangeArrowheads="1" noChangeShapeType="1" noTextEdit="1"/>
          </p:cNvSpPr>
          <p:nvPr/>
        </p:nvSpPr>
        <p:spPr bwMode="auto">
          <a:xfrm>
            <a:off x="5526088" y="1776413"/>
            <a:ext cx="344487" cy="1212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频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率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稳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292" name="AutoShape 12"/>
          <p:cNvSpPr>
            <a:spLocks noChangeArrowheads="1"/>
          </p:cNvSpPr>
          <p:nvPr/>
        </p:nvSpPr>
        <p:spPr bwMode="auto">
          <a:xfrm rot="16200000">
            <a:off x="2450307" y="2148681"/>
            <a:ext cx="317500" cy="468313"/>
          </a:xfrm>
          <a:prstGeom prst="downArrow">
            <a:avLst>
              <a:gd name="adj1" fmla="val 58000"/>
              <a:gd name="adj2" fmla="val 57948"/>
            </a:avLst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93" name="AutoShape 13"/>
          <p:cNvSpPr>
            <a:spLocks noChangeArrowheads="1"/>
          </p:cNvSpPr>
          <p:nvPr/>
        </p:nvSpPr>
        <p:spPr bwMode="auto">
          <a:xfrm rot="16200000">
            <a:off x="3693319" y="2155032"/>
            <a:ext cx="317500" cy="455612"/>
          </a:xfrm>
          <a:prstGeom prst="downArrow">
            <a:avLst>
              <a:gd name="adj1" fmla="val 58000"/>
              <a:gd name="adj2" fmla="val 56377"/>
            </a:avLst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94" name="AutoShape 14"/>
          <p:cNvSpPr>
            <a:spLocks noChangeArrowheads="1"/>
          </p:cNvSpPr>
          <p:nvPr/>
        </p:nvSpPr>
        <p:spPr bwMode="auto">
          <a:xfrm rot="16200000">
            <a:off x="4912519" y="2143919"/>
            <a:ext cx="317500" cy="481012"/>
          </a:xfrm>
          <a:prstGeom prst="downArrow">
            <a:avLst>
              <a:gd name="adj1" fmla="val 58000"/>
              <a:gd name="adj2" fmla="val 5952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95" name="AutoShape 15"/>
          <p:cNvSpPr>
            <a:spLocks noChangeArrowheads="1"/>
          </p:cNvSpPr>
          <p:nvPr/>
        </p:nvSpPr>
        <p:spPr bwMode="auto">
          <a:xfrm rot="16200000">
            <a:off x="6219032" y="2129631"/>
            <a:ext cx="317500" cy="506413"/>
          </a:xfrm>
          <a:prstGeom prst="downArrow">
            <a:avLst>
              <a:gd name="adj1" fmla="val 58000"/>
              <a:gd name="adj2" fmla="val 62663"/>
            </a:avLst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5413375" y="1609725"/>
            <a:ext cx="584200" cy="15525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1349" name="Group 69"/>
          <p:cNvGrpSpPr/>
          <p:nvPr/>
        </p:nvGrpSpPr>
        <p:grpSpPr bwMode="auto">
          <a:xfrm>
            <a:off x="3143250" y="3141663"/>
            <a:ext cx="6000750" cy="427037"/>
            <a:chOff x="1980" y="1971"/>
            <a:chExt cx="3780" cy="269"/>
          </a:xfrm>
        </p:grpSpPr>
        <p:sp>
          <p:nvSpPr>
            <p:cNvPr id="481338" name="Text Box 58"/>
            <p:cNvSpPr txBox="1">
              <a:spLocks noChangeArrowheads="1"/>
            </p:cNvSpPr>
            <p:nvPr/>
          </p:nvSpPr>
          <p:spPr bwMode="auto">
            <a:xfrm>
              <a:off x="1980" y="1971"/>
              <a:ext cx="37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次独立重复试验中事件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发生的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81299" name="Object 19"/>
            <p:cNvGraphicFramePr>
              <a:graphicFrameLocks noChangeAspect="1"/>
            </p:cNvGraphicFramePr>
            <p:nvPr/>
          </p:nvGraphicFramePr>
          <p:xfrm>
            <a:off x="2231" y="2024"/>
            <a:ext cx="20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3" imgW="2743200" imgH="3048000" progId="Equation.DSMT4">
                    <p:embed/>
                  </p:oleObj>
                </mc:Choice>
                <mc:Fallback>
                  <p:oleObj name="Equation" r:id="rId3" imgW="2743200" imgH="3048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2024"/>
                          <a:ext cx="20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00" name="Object 20"/>
            <p:cNvGraphicFramePr>
              <a:graphicFrameLocks noChangeAspect="1"/>
            </p:cNvGraphicFramePr>
            <p:nvPr/>
          </p:nvGraphicFramePr>
          <p:xfrm>
            <a:off x="4666" y="1988"/>
            <a:ext cx="2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5" imgW="190500" imgH="190500" progId="Equation.DSMT4">
                    <p:embed/>
                  </p:oleObj>
                </mc:Choice>
                <mc:Fallback>
                  <p:oleObj name="Equation" r:id="rId5" imgW="190500" imgH="1905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1988"/>
                          <a:ext cx="24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5073650" y="4165600"/>
            <a:ext cx="355600" cy="4222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02" name="AutoShape 22"/>
          <p:cNvSpPr>
            <a:spLocks noChangeArrowheads="1"/>
          </p:cNvSpPr>
          <p:nvPr/>
        </p:nvSpPr>
        <p:spPr bwMode="auto">
          <a:xfrm>
            <a:off x="1587500" y="4308475"/>
            <a:ext cx="1743075" cy="552450"/>
          </a:xfrm>
          <a:prstGeom prst="wedgeRectCallout">
            <a:avLst>
              <a:gd name="adj1" fmla="val 66759"/>
              <a:gd name="adj2" fmla="val -34769"/>
            </a:avLst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随机变量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04" name="Oval 24"/>
          <p:cNvSpPr>
            <a:spLocks noChangeArrowheads="1"/>
          </p:cNvSpPr>
          <p:nvPr/>
        </p:nvSpPr>
        <p:spPr bwMode="auto">
          <a:xfrm>
            <a:off x="4757738" y="4192588"/>
            <a:ext cx="355600" cy="3079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05" name="Oval 25"/>
          <p:cNvSpPr>
            <a:spLocks noChangeArrowheads="1"/>
          </p:cNvSpPr>
          <p:nvPr/>
        </p:nvSpPr>
        <p:spPr bwMode="auto">
          <a:xfrm>
            <a:off x="3624263" y="4024313"/>
            <a:ext cx="1143000" cy="6000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06" name="AutoShape 26"/>
          <p:cNvSpPr>
            <a:spLocks noChangeArrowheads="1"/>
          </p:cNvSpPr>
          <p:nvPr/>
        </p:nvSpPr>
        <p:spPr bwMode="auto">
          <a:xfrm>
            <a:off x="3419475" y="4903788"/>
            <a:ext cx="904875" cy="488950"/>
          </a:xfrm>
          <a:prstGeom prst="wedgeRectCallout">
            <a:avLst>
              <a:gd name="adj1" fmla="val 24736"/>
              <a:gd name="adj2" fmla="val -97727"/>
            </a:avLst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81307" name="Group 27"/>
          <p:cNvGrpSpPr/>
          <p:nvPr/>
        </p:nvGrpSpPr>
        <p:grpSpPr bwMode="auto">
          <a:xfrm>
            <a:off x="5033963" y="4867271"/>
            <a:ext cx="1666875" cy="565150"/>
            <a:chOff x="2931" y="2818"/>
            <a:chExt cx="1050" cy="356"/>
          </a:xfrm>
        </p:grpSpPr>
        <p:sp>
          <p:nvSpPr>
            <p:cNvPr id="481308" name="AutoShape 28"/>
            <p:cNvSpPr>
              <a:spLocks noChangeArrowheads="1"/>
            </p:cNvSpPr>
            <p:nvPr/>
          </p:nvSpPr>
          <p:spPr bwMode="auto">
            <a:xfrm>
              <a:off x="2931" y="2818"/>
              <a:ext cx="1050" cy="356"/>
            </a:xfrm>
            <a:prstGeom prst="wedgeRectCallout">
              <a:avLst>
                <a:gd name="adj1" fmla="val -33810"/>
                <a:gd name="adj2" fmla="val -104773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概率</a:t>
              </a:r>
              <a:endPara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81309" name="Object 29"/>
            <p:cNvGraphicFramePr>
              <a:graphicFrameLocks noChangeAspect="1"/>
            </p:cNvGraphicFramePr>
            <p:nvPr/>
          </p:nvGraphicFramePr>
          <p:xfrm>
            <a:off x="3423" y="2896"/>
            <a:ext cx="5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Equation" r:id="rId7" imgW="7924800" imgH="4267200" progId="Equation.DSMT4">
                    <p:embed/>
                  </p:oleObj>
                </mc:Choice>
                <mc:Fallback>
                  <p:oleObj name="Equation" r:id="rId7" imgW="7924800" imgH="4267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896"/>
                          <a:ext cx="5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11" name="WordArt 31"/>
          <p:cNvSpPr>
            <a:spLocks noChangeArrowheads="1" noChangeShapeType="1" noTextEdit="1"/>
          </p:cNvSpPr>
          <p:nvPr/>
        </p:nvSpPr>
        <p:spPr bwMode="auto">
          <a:xfrm>
            <a:off x="1506538" y="1219200"/>
            <a:ext cx="855662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000082"/>
                  </a:gs>
                  <a:gs pos="50000">
                    <a:srgbClr val="FF8200"/>
                  </a:gs>
                  <a:gs pos="100000">
                    <a:srgbClr val="000082"/>
                  </a:gs>
                </a:gsLst>
                <a:lin ang="270000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12" name="Oval 32"/>
          <p:cNvSpPr>
            <a:spLocks noChangeArrowheads="1"/>
          </p:cNvSpPr>
          <p:nvPr/>
        </p:nvSpPr>
        <p:spPr bwMode="auto">
          <a:xfrm>
            <a:off x="1104900" y="1300163"/>
            <a:ext cx="241300" cy="223837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13" name="Oval 33"/>
          <p:cNvSpPr>
            <a:spLocks noChangeAspect="1" noChangeArrowheads="1"/>
          </p:cNvSpPr>
          <p:nvPr/>
        </p:nvSpPr>
        <p:spPr bwMode="auto">
          <a:xfrm>
            <a:off x="1109663" y="1301750"/>
            <a:ext cx="233362" cy="2206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009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17" name="WordArt 37"/>
          <p:cNvSpPr>
            <a:spLocks noChangeArrowheads="1" noChangeShapeType="1" noTextEdit="1"/>
          </p:cNvSpPr>
          <p:nvPr/>
        </p:nvSpPr>
        <p:spPr bwMode="auto">
          <a:xfrm>
            <a:off x="714375" y="3200400"/>
            <a:ext cx="2135188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频率稳定性</a:t>
            </a:r>
            <a:r>
              <a:rPr lang="en-US" altLang="zh-CN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23" name="WordArt 43"/>
          <p:cNvSpPr>
            <a:spLocks noChangeArrowheads="1" noChangeShapeType="1" noTextEdit="1"/>
          </p:cNvSpPr>
          <p:nvPr/>
        </p:nvSpPr>
        <p:spPr bwMode="auto">
          <a:xfrm>
            <a:off x="3575050" y="671513"/>
            <a:ext cx="2055813" cy="3667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问题背景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81325" name="WordArt 45"/>
          <p:cNvSpPr>
            <a:spLocks noChangeArrowheads="1" noChangeShapeType="1" noTextEdit="1"/>
          </p:cNvSpPr>
          <p:nvPr/>
        </p:nvSpPr>
        <p:spPr bwMode="auto">
          <a:xfrm>
            <a:off x="5924550" y="270986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000099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29" name="WordArt 49"/>
          <p:cNvSpPr>
            <a:spLocks noChangeArrowheads="1" noChangeShapeType="1" noTextEdit="1"/>
          </p:cNvSpPr>
          <p:nvPr/>
        </p:nvSpPr>
        <p:spPr bwMode="auto">
          <a:xfrm>
            <a:off x="1503363" y="5464175"/>
            <a:ext cx="766762" cy="34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000082"/>
                  </a:gs>
                  <a:gs pos="50000">
                    <a:srgbClr val="FF8200"/>
                  </a:gs>
                  <a:gs pos="100000">
                    <a:srgbClr val="000082"/>
                  </a:gs>
                </a:gsLst>
                <a:lin ang="270000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30" name="Oval 50"/>
          <p:cNvSpPr>
            <a:spLocks noChangeArrowheads="1"/>
          </p:cNvSpPr>
          <p:nvPr/>
        </p:nvSpPr>
        <p:spPr bwMode="auto">
          <a:xfrm>
            <a:off x="1101725" y="5545138"/>
            <a:ext cx="241300" cy="223837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31" name="Oval 51"/>
          <p:cNvSpPr>
            <a:spLocks noChangeAspect="1" noChangeArrowheads="1"/>
          </p:cNvSpPr>
          <p:nvPr/>
        </p:nvSpPr>
        <p:spPr bwMode="auto">
          <a:xfrm>
            <a:off x="1106488" y="5546725"/>
            <a:ext cx="233362" cy="2206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009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368550" y="5994400"/>
            <a:ext cx="625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“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频率稳定性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”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的严格数学描述是什么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14" name="WordArt 34"/>
          <p:cNvSpPr>
            <a:spLocks noChangeArrowheads="1" noChangeShapeType="1" noTextEdit="1"/>
          </p:cNvSpPr>
          <p:nvPr/>
        </p:nvSpPr>
        <p:spPr bwMode="auto">
          <a:xfrm>
            <a:off x="1501775" y="6148388"/>
            <a:ext cx="766763" cy="34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000082"/>
                  </a:gs>
                  <a:gs pos="50000">
                    <a:srgbClr val="FF8200"/>
                  </a:gs>
                  <a:gs pos="100000">
                    <a:srgbClr val="000082"/>
                  </a:gs>
                </a:gsLst>
                <a:lin ang="270000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15" name="Oval 35"/>
          <p:cNvSpPr>
            <a:spLocks noChangeArrowheads="1"/>
          </p:cNvSpPr>
          <p:nvPr/>
        </p:nvSpPr>
        <p:spPr bwMode="auto">
          <a:xfrm>
            <a:off x="1100138" y="6115050"/>
            <a:ext cx="241300" cy="223838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16" name="Oval 36"/>
          <p:cNvSpPr>
            <a:spLocks noChangeAspect="1" noChangeArrowheads="1"/>
          </p:cNvSpPr>
          <p:nvPr/>
        </p:nvSpPr>
        <p:spPr bwMode="auto">
          <a:xfrm>
            <a:off x="1104900" y="6129338"/>
            <a:ext cx="233363" cy="2206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009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1333" name="Group 53"/>
          <p:cNvGrpSpPr/>
          <p:nvPr/>
        </p:nvGrpSpPr>
        <p:grpSpPr bwMode="auto">
          <a:xfrm>
            <a:off x="2370138" y="5424488"/>
            <a:ext cx="4027487" cy="620712"/>
            <a:chOff x="1493" y="3025"/>
            <a:chExt cx="2537" cy="391"/>
          </a:xfrm>
        </p:grpSpPr>
        <p:sp>
          <p:nvSpPr>
            <p:cNvPr id="481327" name="Rectangle 47"/>
            <p:cNvSpPr>
              <a:spLocks noChangeArrowheads="1"/>
            </p:cNvSpPr>
            <p:nvPr/>
          </p:nvSpPr>
          <p:spPr bwMode="auto">
            <a:xfrm>
              <a:off x="1493" y="3025"/>
              <a:ext cx="1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怎样定义极限</a:t>
              </a: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32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3898" y="3092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000099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b="1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81332" name="Object 52"/>
            <p:cNvGraphicFramePr>
              <a:graphicFrameLocks noChangeAspect="1"/>
            </p:cNvGraphicFramePr>
            <p:nvPr/>
          </p:nvGraphicFramePr>
          <p:xfrm>
            <a:off x="2924" y="3040"/>
            <a:ext cx="96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9" imgW="800100" imgH="317500" progId="Equation.DSMT4">
                    <p:embed/>
                  </p:oleObj>
                </mc:Choice>
                <mc:Fallback>
                  <p:oleObj name="Equation" r:id="rId9" imgW="800100" imgH="3175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3040"/>
                          <a:ext cx="96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285" name="WordArt 5"/>
          <p:cNvSpPr>
            <a:spLocks noChangeArrowheads="1" noChangeShapeType="1" noTextEdit="1"/>
          </p:cNvSpPr>
          <p:nvPr/>
        </p:nvSpPr>
        <p:spPr bwMode="auto">
          <a:xfrm>
            <a:off x="8381346" y="613886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 dirty="0">
              <a:ln w="12700">
                <a:solidFill>
                  <a:srgbClr val="000099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81348" name="Group 68"/>
          <p:cNvGrpSpPr/>
          <p:nvPr/>
        </p:nvGrpSpPr>
        <p:grpSpPr bwMode="auto">
          <a:xfrm>
            <a:off x="68263" y="3532188"/>
            <a:ext cx="4629150" cy="547687"/>
            <a:chOff x="123" y="2257"/>
            <a:chExt cx="2916" cy="345"/>
          </a:xfrm>
        </p:grpSpPr>
        <p:sp>
          <p:nvSpPr>
            <p:cNvPr id="481320" name="Rectangle 40"/>
            <p:cNvSpPr>
              <a:spLocks noChangeArrowheads="1"/>
            </p:cNvSpPr>
            <p:nvPr/>
          </p:nvSpPr>
          <p:spPr bwMode="auto">
            <a:xfrm>
              <a:off x="123" y="2264"/>
              <a:ext cx="16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次数为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则当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81319" name="Object 39"/>
            <p:cNvGraphicFramePr>
              <a:graphicFrameLocks noChangeAspect="1"/>
            </p:cNvGraphicFramePr>
            <p:nvPr/>
          </p:nvGraphicFramePr>
          <p:xfrm>
            <a:off x="837" y="2286"/>
            <a:ext cx="3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11" imgW="266700" imgH="266700" progId="Equation.DSMT4">
                    <p:embed/>
                  </p:oleObj>
                </mc:Choice>
                <mc:Fallback>
                  <p:oleObj name="Equation" r:id="rId11" imgW="266700" imgH="2667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286"/>
                          <a:ext cx="35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5" name="Object 55"/>
            <p:cNvGraphicFramePr>
              <a:graphicFrameLocks noChangeAspect="1"/>
            </p:cNvGraphicFramePr>
            <p:nvPr/>
          </p:nvGraphicFramePr>
          <p:xfrm>
            <a:off x="1658" y="2334"/>
            <a:ext cx="65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13" imgW="546100" imgH="190500" progId="Equation.DSMT4">
                    <p:embed/>
                  </p:oleObj>
                </mc:Choice>
                <mc:Fallback>
                  <p:oleObj name="Equation" r:id="rId13" imgW="546100" imgH="1905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334"/>
                          <a:ext cx="65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47" name="Rectangle 67"/>
            <p:cNvSpPr>
              <a:spLocks noChangeArrowheads="1"/>
            </p:cNvSpPr>
            <p:nvPr/>
          </p:nvSpPr>
          <p:spPr bwMode="auto">
            <a:xfrm>
              <a:off x="2228" y="2257"/>
              <a:ext cx="8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81350" name="Oval 70"/>
          <p:cNvSpPr>
            <a:spLocks noChangeArrowheads="1"/>
          </p:cNvSpPr>
          <p:nvPr/>
        </p:nvSpPr>
        <p:spPr bwMode="auto">
          <a:xfrm>
            <a:off x="3448050" y="3092450"/>
            <a:ext cx="3048000" cy="5095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81351" name="AutoShape 71"/>
          <p:cNvSpPr>
            <a:spLocks noChangeArrowheads="1"/>
          </p:cNvSpPr>
          <p:nvPr/>
        </p:nvSpPr>
        <p:spPr bwMode="auto">
          <a:xfrm>
            <a:off x="5608638" y="3943350"/>
            <a:ext cx="2695575" cy="501650"/>
          </a:xfrm>
          <a:prstGeom prst="wedgeRectCallout">
            <a:avLst>
              <a:gd name="adj1" fmla="val -35278"/>
              <a:gd name="adj2" fmla="val -116773"/>
            </a:avLst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重伯努利试验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1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1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8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8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8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8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8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35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35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7" grpId="0" animBg="1"/>
      <p:bldP spid="481288" grpId="0" animBg="1"/>
      <p:bldP spid="481289" grpId="0" animBg="1"/>
      <p:bldP spid="481290" grpId="0" animBg="1"/>
      <p:bldP spid="481291" grpId="0" animBg="1"/>
      <p:bldP spid="481292" grpId="0" animBg="1"/>
      <p:bldP spid="481293" grpId="0" animBg="1"/>
      <p:bldP spid="481294" grpId="0" animBg="1"/>
      <p:bldP spid="481295" grpId="0" animBg="1"/>
      <p:bldP spid="481296" grpId="0" animBg="1"/>
      <p:bldP spid="481301" grpId="0" animBg="1"/>
      <p:bldP spid="481301" grpId="1" animBg="1"/>
      <p:bldP spid="481302" grpId="0" animBg="1"/>
      <p:bldP spid="481304" grpId="0" animBg="1"/>
      <p:bldP spid="481305" grpId="0" animBg="1"/>
      <p:bldP spid="481306" grpId="0" animBg="1"/>
      <p:bldP spid="481306" grpId="1" animBg="1"/>
      <p:bldP spid="481317" grpId="0" animBg="1"/>
      <p:bldP spid="481325" grpId="0" animBg="1"/>
      <p:bldP spid="481329" grpId="0" animBg="1"/>
      <p:bldP spid="481330" grpId="0" animBg="1"/>
      <p:bldP spid="481331" grpId="0" animBg="1"/>
      <p:bldP spid="481284" grpId="0"/>
      <p:bldP spid="481314" grpId="0" animBg="1"/>
      <p:bldP spid="481315" grpId="0" animBg="1"/>
      <p:bldP spid="481316" grpId="0" animBg="1"/>
      <p:bldP spid="481285" grpId="0" animBg="1"/>
      <p:bldP spid="481350" grpId="0" animBg="1"/>
      <p:bldP spid="481350" grpId="1" animBg="1"/>
      <p:bldP spid="481351" grpId="0" animBg="1"/>
      <p:bldP spid="4813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611" name="Rectangle 643"/>
          <p:cNvSpPr>
            <a:spLocks noChangeArrowheads="1"/>
          </p:cNvSpPr>
          <p:nvPr/>
        </p:nvSpPr>
        <p:spPr bwMode="auto">
          <a:xfrm>
            <a:off x="760413" y="1790700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发生的频率为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8612" name="Object 644"/>
          <p:cNvGraphicFramePr>
            <a:graphicFrameLocks noChangeAspect="1"/>
          </p:cNvGraphicFramePr>
          <p:nvPr/>
        </p:nvGraphicFramePr>
        <p:xfrm>
          <a:off x="500063" y="1898650"/>
          <a:ext cx="390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Equation" r:id="rId1" imgW="190500" imgH="190500" progId="Equation.DSMT4">
                  <p:embed/>
                </p:oleObj>
              </mc:Choice>
              <mc:Fallback>
                <p:oleObj name="Equation" r:id="rId1" imgW="190500" imgH="190500" progId="Equation.DSMT4">
                  <p:embed/>
                  <p:pic>
                    <p:nvPicPr>
                      <p:cNvPr id="0" name="Object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898650"/>
                        <a:ext cx="3905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613" name="Rectangle 645"/>
          <p:cNvSpPr>
            <a:spLocks noChangeArrowheads="1"/>
          </p:cNvSpPr>
          <p:nvPr/>
        </p:nvSpPr>
        <p:spPr bwMode="auto">
          <a:xfrm>
            <a:off x="12700" y="1790700"/>
            <a:ext cx="66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7970" name="Line 2"/>
          <p:cNvSpPr>
            <a:spLocks noChangeShapeType="1"/>
          </p:cNvSpPr>
          <p:nvPr/>
        </p:nvSpPr>
        <p:spPr bwMode="auto">
          <a:xfrm>
            <a:off x="539750" y="35004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1" name="Line 3"/>
          <p:cNvSpPr>
            <a:spLocks noChangeShapeType="1"/>
          </p:cNvSpPr>
          <p:nvPr/>
        </p:nvSpPr>
        <p:spPr bwMode="auto">
          <a:xfrm>
            <a:off x="8604250" y="35004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2" name="Line 4"/>
          <p:cNvSpPr>
            <a:spLocks noChangeShapeType="1"/>
          </p:cNvSpPr>
          <p:nvPr/>
        </p:nvSpPr>
        <p:spPr bwMode="auto">
          <a:xfrm>
            <a:off x="539750" y="401796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3" name="Line 5"/>
          <p:cNvSpPr>
            <a:spLocks noChangeShapeType="1"/>
          </p:cNvSpPr>
          <p:nvPr/>
        </p:nvSpPr>
        <p:spPr bwMode="auto">
          <a:xfrm>
            <a:off x="8604250" y="401796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539750" y="453548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8604250" y="453548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>
            <a:off x="539750" y="505301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8604250" y="505301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8" name="Line 10"/>
          <p:cNvSpPr>
            <a:spLocks noChangeShapeType="1"/>
          </p:cNvSpPr>
          <p:nvPr/>
        </p:nvSpPr>
        <p:spPr bwMode="auto">
          <a:xfrm>
            <a:off x="539750" y="55705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9" name="Line 11"/>
          <p:cNvSpPr>
            <a:spLocks noChangeShapeType="1"/>
          </p:cNvSpPr>
          <p:nvPr/>
        </p:nvSpPr>
        <p:spPr bwMode="auto">
          <a:xfrm>
            <a:off x="8604250" y="55705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97" name="WordArt 29"/>
          <p:cNvSpPr>
            <a:spLocks noChangeArrowheads="1" noChangeShapeType="1" noTextEdit="1"/>
          </p:cNvSpPr>
          <p:nvPr/>
        </p:nvSpPr>
        <p:spPr bwMode="auto">
          <a:xfrm>
            <a:off x="269875" y="642938"/>
            <a:ext cx="88582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9999"/>
                </a:solidFill>
                <a:latin typeface="隶书" panose="02010509060101010101" charset="-122"/>
                <a:ea typeface="隶书" panose="02010509060101010101" charset="-122"/>
              </a:rPr>
              <a:t>实例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solidFill>
                <a:srgbClr val="FF9999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68463" name="Group 495"/>
          <p:cNvGrpSpPr/>
          <p:nvPr/>
        </p:nvGrpSpPr>
        <p:grpSpPr bwMode="auto">
          <a:xfrm>
            <a:off x="2397125" y="957263"/>
            <a:ext cx="2689225" cy="519112"/>
            <a:chOff x="1510" y="611"/>
            <a:chExt cx="1694" cy="327"/>
          </a:xfrm>
        </p:grpSpPr>
        <p:graphicFrame>
          <p:nvGraphicFramePr>
            <p:cNvPr id="468000" name="Object 32"/>
            <p:cNvGraphicFramePr>
              <a:graphicFrameLocks noChangeAspect="1"/>
            </p:cNvGraphicFramePr>
            <p:nvPr/>
          </p:nvGraphicFramePr>
          <p:xfrm>
            <a:off x="1510" y="655"/>
            <a:ext cx="158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" name="Equation" r:id="rId3" imgW="1270000" imgH="241300" progId="Equation.DSMT4">
                    <p:embed/>
                  </p:oleObj>
                </mc:Choice>
                <mc:Fallback>
                  <p:oleObj name="Equation" r:id="rId3" imgW="1270000" imgH="2413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655"/>
                          <a:ext cx="158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7999" name="Rectangle 31"/>
            <p:cNvSpPr>
              <a:spLocks noChangeArrowheads="1"/>
            </p:cNvSpPr>
            <p:nvPr/>
          </p:nvSpPr>
          <p:spPr bwMode="auto">
            <a:xfrm>
              <a:off x="1972" y="611"/>
              <a:ext cx="1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正面朝上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68001" name="WordArt 33"/>
          <p:cNvSpPr>
            <a:spLocks noChangeArrowheads="1" noChangeShapeType="1" noTextEdit="1"/>
          </p:cNvSpPr>
          <p:nvPr/>
        </p:nvSpPr>
        <p:spPr bwMode="auto">
          <a:xfrm>
            <a:off x="1989138" y="2724150"/>
            <a:ext cx="5268912" cy="366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18-19</a:t>
            </a:r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世纪几个有名的“抛硬币”试验</a:t>
            </a:r>
            <a:endParaRPr lang="zh-CN" altLang="en-US" sz="3600" b="1" kern="10">
              <a:ln w="12700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8029" name="Rectangle 61"/>
          <p:cNvSpPr>
            <a:spLocks noChangeArrowheads="1"/>
          </p:cNvSpPr>
          <p:nvPr/>
        </p:nvSpPr>
        <p:spPr bwMode="auto">
          <a:xfrm>
            <a:off x="1263183" y="543579"/>
            <a:ext cx="2868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抛硬币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试验</a:t>
            </a:r>
            <a:endParaRPr kumimoji="1"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468030" name="Group 62"/>
          <p:cNvGrpSpPr/>
          <p:nvPr/>
        </p:nvGrpSpPr>
        <p:grpSpPr bwMode="auto">
          <a:xfrm>
            <a:off x="3876675" y="550863"/>
            <a:ext cx="4148138" cy="604837"/>
            <a:chOff x="2738" y="355"/>
            <a:chExt cx="2613" cy="381"/>
          </a:xfrm>
        </p:grpSpPr>
        <p:sp>
          <p:nvSpPr>
            <p:cNvPr id="468031" name="Rectangle 63"/>
            <p:cNvSpPr>
              <a:spLocks noChangeArrowheads="1"/>
            </p:cNvSpPr>
            <p:nvPr/>
          </p:nvSpPr>
          <p:spPr bwMode="auto">
            <a:xfrm>
              <a:off x="2738" y="355"/>
              <a:ext cx="261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将一枚硬币连续抛  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032" name="Object 64"/>
            <p:cNvGraphicFramePr>
              <a:graphicFrameLocks noChangeAspect="1"/>
            </p:cNvGraphicFramePr>
            <p:nvPr/>
          </p:nvGraphicFramePr>
          <p:xfrm>
            <a:off x="4598" y="448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Equation" r:id="rId5" imgW="152400" imgH="165100" progId="Equation.DSMT4">
                    <p:embed/>
                  </p:oleObj>
                </mc:Choice>
                <mc:Fallback>
                  <p:oleObj name="Equation" r:id="rId5" imgW="152400" imgH="1651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448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33" name="Rectangle 65"/>
          <p:cNvSpPr>
            <a:spLocks noChangeArrowheads="1"/>
          </p:cNvSpPr>
          <p:nvPr/>
        </p:nvSpPr>
        <p:spPr bwMode="auto">
          <a:xfrm>
            <a:off x="7460316" y="565150"/>
            <a:ext cx="130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记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8034" name="Group 66"/>
          <p:cNvGrpSpPr/>
          <p:nvPr/>
        </p:nvGrpSpPr>
        <p:grpSpPr bwMode="auto">
          <a:xfrm>
            <a:off x="8293100" y="774700"/>
            <a:ext cx="635000" cy="1435100"/>
            <a:chOff x="4392" y="448"/>
            <a:chExt cx="400" cy="1136"/>
          </a:xfrm>
        </p:grpSpPr>
        <p:sp>
          <p:nvSpPr>
            <p:cNvPr id="468035" name="Rectangle 67"/>
            <p:cNvSpPr>
              <a:spLocks noChangeArrowheads="1"/>
            </p:cNvSpPr>
            <p:nvPr/>
          </p:nvSpPr>
          <p:spPr bwMode="auto">
            <a:xfrm>
              <a:off x="4432" y="512"/>
              <a:ext cx="360" cy="10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68036" name="Picture 68" descr="5_3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92" y="452"/>
              <a:ext cx="360" cy="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037" name="Rectangle 69"/>
            <p:cNvSpPr>
              <a:spLocks noChangeArrowheads="1"/>
            </p:cNvSpPr>
            <p:nvPr/>
          </p:nvSpPr>
          <p:spPr bwMode="auto">
            <a:xfrm>
              <a:off x="4392" y="448"/>
              <a:ext cx="352" cy="1080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8180" name="Group 212"/>
          <p:cNvGrpSpPr/>
          <p:nvPr/>
        </p:nvGrpSpPr>
        <p:grpSpPr bwMode="auto">
          <a:xfrm>
            <a:off x="666750" y="3136900"/>
            <a:ext cx="7608888" cy="2881313"/>
            <a:chOff x="476" y="1960"/>
            <a:chExt cx="4793" cy="1815"/>
          </a:xfrm>
        </p:grpSpPr>
        <p:graphicFrame>
          <p:nvGraphicFramePr>
            <p:cNvPr id="468179" name="Object 211"/>
            <p:cNvGraphicFramePr>
              <a:graphicFrameLocks noChangeAspect="1"/>
            </p:cNvGraphicFramePr>
            <p:nvPr/>
          </p:nvGraphicFramePr>
          <p:xfrm>
            <a:off x="535" y="2010"/>
            <a:ext cx="4734" cy="1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Equation" r:id="rId8" imgW="3594100" imgH="1511300" progId="Equation.DSMT4">
                    <p:embed/>
                  </p:oleObj>
                </mc:Choice>
                <mc:Fallback>
                  <p:oleObj name="Equation" r:id="rId8" imgW="3594100" imgH="1511300" progId="Equation.DSMT4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010"/>
                          <a:ext cx="4734" cy="1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7983" name="Rectangle 15"/>
            <p:cNvSpPr>
              <a:spLocks noChangeArrowheads="1"/>
            </p:cNvSpPr>
            <p:nvPr/>
          </p:nvSpPr>
          <p:spPr bwMode="auto">
            <a:xfrm>
              <a:off x="1775" y="1960"/>
              <a:ext cx="127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468006" name="Rectangle 38"/>
            <p:cNvSpPr>
              <a:spLocks noChangeArrowheads="1"/>
            </p:cNvSpPr>
            <p:nvPr/>
          </p:nvSpPr>
          <p:spPr bwMode="auto">
            <a:xfrm>
              <a:off x="804" y="3183"/>
              <a:ext cx="111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400" b="1">
                  <a:ea typeface="华文新魏" panose="02010800040101010101" pitchFamily="2" charset="-122"/>
                </a:rPr>
                <a:t>皮尔逊</a:t>
              </a:r>
              <a:endParaRPr lang="zh-CN" altLang="en-US" sz="2400" b="1">
                <a:ea typeface="华文新魏" panose="02010800040101010101" pitchFamily="2" charset="-122"/>
              </a:endParaRPr>
            </a:p>
          </p:txBody>
        </p:sp>
        <p:sp>
          <p:nvSpPr>
            <p:cNvPr id="468011" name="Rectangle 43"/>
            <p:cNvSpPr>
              <a:spLocks noChangeArrowheads="1"/>
            </p:cNvSpPr>
            <p:nvPr/>
          </p:nvSpPr>
          <p:spPr bwMode="auto">
            <a:xfrm>
              <a:off x="804" y="2897"/>
              <a:ext cx="12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400" b="1">
                  <a:ea typeface="华文新魏" panose="02010800040101010101" pitchFamily="2" charset="-122"/>
                </a:rPr>
                <a:t>皮尔逊</a:t>
              </a:r>
              <a:endParaRPr lang="zh-CN" altLang="en-US" sz="2400" b="1">
                <a:ea typeface="华文新魏" panose="02010800040101010101" pitchFamily="2" charset="-122"/>
              </a:endParaRPr>
            </a:p>
          </p:txBody>
        </p:sp>
        <p:sp>
          <p:nvSpPr>
            <p:cNvPr id="468016" name="Rectangle 48"/>
            <p:cNvSpPr>
              <a:spLocks noChangeArrowheads="1"/>
            </p:cNvSpPr>
            <p:nvPr/>
          </p:nvSpPr>
          <p:spPr bwMode="auto">
            <a:xfrm>
              <a:off x="812" y="2339"/>
              <a:ext cx="109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蒲     丰</a:t>
              </a:r>
              <a:endPara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8021" name="Rectangle 53"/>
            <p:cNvSpPr>
              <a:spLocks noChangeArrowheads="1"/>
            </p:cNvSpPr>
            <p:nvPr/>
          </p:nvSpPr>
          <p:spPr bwMode="auto">
            <a:xfrm>
              <a:off x="476" y="2581"/>
              <a:ext cx="14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 b="1">
                  <a:ea typeface="楷体_GB2312" pitchFamily="49" charset="-122"/>
                </a:rPr>
                <a:t>     </a:t>
              </a:r>
              <a:r>
                <a:rPr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德 </a:t>
              </a:r>
              <a:r>
                <a:rPr lang="en-US" altLang="zh-CN" sz="2400" b="1">
                  <a:latin typeface="Arial" panose="020B0604020202020204"/>
                  <a:ea typeface="华文新魏" panose="02010800040101010101" pitchFamily="2" charset="-122"/>
                </a:rPr>
                <a:t>·</a:t>
              </a:r>
              <a:r>
                <a:rPr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摩根</a:t>
              </a:r>
              <a:endPara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7984" name="Rectangle 16"/>
            <p:cNvSpPr>
              <a:spLocks noChangeArrowheads="1"/>
            </p:cNvSpPr>
            <p:nvPr/>
          </p:nvSpPr>
          <p:spPr bwMode="auto">
            <a:xfrm>
              <a:off x="836" y="2056"/>
              <a:ext cx="883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2400" b="1">
                  <a:solidFill>
                    <a:schemeClr val="tx2"/>
                  </a:solidFill>
                  <a:ea typeface="华文新魏" panose="02010800040101010101" pitchFamily="2" charset="-122"/>
                </a:rPr>
                <a:t>实验者</a:t>
              </a:r>
              <a:endParaRPr lang="zh-CN" altLang="en-US" sz="2400" b="1">
                <a:solidFill>
                  <a:schemeClr val="tx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68060" name="Rectangle 92"/>
            <p:cNvSpPr>
              <a:spLocks noChangeArrowheads="1"/>
            </p:cNvSpPr>
            <p:nvPr/>
          </p:nvSpPr>
          <p:spPr bwMode="auto">
            <a:xfrm>
              <a:off x="573" y="3440"/>
              <a:ext cx="151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400" b="1">
                  <a:ea typeface="华文新魏" panose="02010800040101010101" pitchFamily="2" charset="-122"/>
                </a:rPr>
                <a:t>罗曼诺夫斯基</a:t>
              </a:r>
              <a:endParaRPr lang="zh-CN" altLang="en-US" sz="2400" b="1"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468070" name="Object 102"/>
          <p:cNvGraphicFramePr>
            <a:graphicFrameLocks noChangeAspect="1"/>
          </p:cNvGraphicFramePr>
          <p:nvPr/>
        </p:nvGraphicFramePr>
        <p:xfrm>
          <a:off x="3027363" y="2000250"/>
          <a:ext cx="32591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Equation" r:id="rId10" imgW="1562100" imgH="419100" progId="Equation.DSMT4">
                  <p:embed/>
                </p:oleObj>
              </mc:Choice>
              <mc:Fallback>
                <p:oleObj name="Equation" r:id="rId10" imgW="1562100" imgH="4191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2000250"/>
                        <a:ext cx="32591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082" name="Object 114"/>
          <p:cNvGraphicFramePr>
            <a:graphicFrameLocks noChangeAspect="1"/>
          </p:cNvGraphicFramePr>
          <p:nvPr/>
        </p:nvGraphicFramePr>
        <p:xfrm>
          <a:off x="2678113" y="6094413"/>
          <a:ext cx="2714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12" imgW="1422400" imgH="241300" progId="Equation.DSMT4">
                  <p:embed/>
                </p:oleObj>
              </mc:Choice>
              <mc:Fallback>
                <p:oleObj name="Equation" r:id="rId12" imgW="1422400" imgH="2413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6094413"/>
                        <a:ext cx="27146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83" name="WordArt 115"/>
          <p:cNvSpPr>
            <a:spLocks noChangeArrowheads="1" noChangeShapeType="1" noTextEdit="1"/>
          </p:cNvSpPr>
          <p:nvPr/>
        </p:nvSpPr>
        <p:spPr bwMode="auto">
          <a:xfrm>
            <a:off x="546100" y="6145213"/>
            <a:ext cx="1957388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频率稳定性</a:t>
            </a:r>
            <a:r>
              <a:rPr lang="en-US" altLang="zh-CN" sz="3600" b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b="1" kern="10">
              <a:ln w="12700">
                <a:solidFill>
                  <a:srgbClr val="000099"/>
                </a:solidFill>
                <a:round/>
              </a:ln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8184" name="Rectangle 216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8321" name="Line 353"/>
          <p:cNvSpPr>
            <a:spLocks noChangeShapeType="1"/>
          </p:cNvSpPr>
          <p:nvPr/>
        </p:nvSpPr>
        <p:spPr bwMode="auto">
          <a:xfrm>
            <a:off x="539750" y="35004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2" name="Line 354"/>
          <p:cNvSpPr>
            <a:spLocks noChangeShapeType="1"/>
          </p:cNvSpPr>
          <p:nvPr/>
        </p:nvSpPr>
        <p:spPr bwMode="auto">
          <a:xfrm>
            <a:off x="8604250" y="35004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3" name="Line 355"/>
          <p:cNvSpPr>
            <a:spLocks noChangeShapeType="1"/>
          </p:cNvSpPr>
          <p:nvPr/>
        </p:nvSpPr>
        <p:spPr bwMode="auto">
          <a:xfrm>
            <a:off x="539750" y="401796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4" name="Line 356"/>
          <p:cNvSpPr>
            <a:spLocks noChangeShapeType="1"/>
          </p:cNvSpPr>
          <p:nvPr/>
        </p:nvSpPr>
        <p:spPr bwMode="auto">
          <a:xfrm>
            <a:off x="8604250" y="401796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5" name="Line 357"/>
          <p:cNvSpPr>
            <a:spLocks noChangeShapeType="1"/>
          </p:cNvSpPr>
          <p:nvPr/>
        </p:nvSpPr>
        <p:spPr bwMode="auto">
          <a:xfrm>
            <a:off x="539750" y="453548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6" name="Line 358"/>
          <p:cNvSpPr>
            <a:spLocks noChangeShapeType="1"/>
          </p:cNvSpPr>
          <p:nvPr/>
        </p:nvSpPr>
        <p:spPr bwMode="auto">
          <a:xfrm>
            <a:off x="8604250" y="453548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7" name="Line 359"/>
          <p:cNvSpPr>
            <a:spLocks noChangeShapeType="1"/>
          </p:cNvSpPr>
          <p:nvPr/>
        </p:nvSpPr>
        <p:spPr bwMode="auto">
          <a:xfrm>
            <a:off x="539750" y="505301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8" name="Line 360"/>
          <p:cNvSpPr>
            <a:spLocks noChangeShapeType="1"/>
          </p:cNvSpPr>
          <p:nvPr/>
        </p:nvSpPr>
        <p:spPr bwMode="auto">
          <a:xfrm>
            <a:off x="8604250" y="5053013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29" name="Line 361"/>
          <p:cNvSpPr>
            <a:spLocks noChangeShapeType="1"/>
          </p:cNvSpPr>
          <p:nvPr/>
        </p:nvSpPr>
        <p:spPr bwMode="auto">
          <a:xfrm>
            <a:off x="539750" y="55705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330" name="Line 362"/>
          <p:cNvSpPr>
            <a:spLocks noChangeShapeType="1"/>
          </p:cNvSpPr>
          <p:nvPr/>
        </p:nvSpPr>
        <p:spPr bwMode="auto">
          <a:xfrm>
            <a:off x="8604250" y="557053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8331" name="Group 363"/>
          <p:cNvGrpSpPr/>
          <p:nvPr/>
        </p:nvGrpSpPr>
        <p:grpSpPr bwMode="auto">
          <a:xfrm>
            <a:off x="1185863" y="2998788"/>
            <a:ext cx="3684587" cy="519112"/>
            <a:chOff x="1083" y="1649"/>
            <a:chExt cx="2321" cy="327"/>
          </a:xfrm>
        </p:grpSpPr>
        <p:sp>
          <p:nvSpPr>
            <p:cNvPr id="468332" name="Rectangle 364"/>
            <p:cNvSpPr>
              <a:spLocks noChangeArrowheads="1"/>
            </p:cNvSpPr>
            <p:nvPr/>
          </p:nvSpPr>
          <p:spPr bwMode="auto">
            <a:xfrm>
              <a:off x="1689" y="1649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是随机变量列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333" name="Object 365"/>
            <p:cNvGraphicFramePr>
              <a:graphicFrameLocks noChangeAspect="1"/>
            </p:cNvGraphicFramePr>
            <p:nvPr/>
          </p:nvGraphicFramePr>
          <p:xfrm>
            <a:off x="1083" y="1655"/>
            <a:ext cx="6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" name="Equation" r:id="rId14" imgW="520700" imgH="266700" progId="Equation.DSMT4">
                    <p:embed/>
                  </p:oleObj>
                </mc:Choice>
                <mc:Fallback>
                  <p:oleObj name="Equation" r:id="rId14" imgW="520700" imgH="266700" progId="Equation.DSMT4">
                    <p:embed/>
                    <p:pic>
                      <p:nvPicPr>
                        <p:cNvPr id="0" name="Object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" y="1655"/>
                          <a:ext cx="66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334" name="Freeform 366"/>
          <p:cNvSpPr/>
          <p:nvPr/>
        </p:nvSpPr>
        <p:spPr bwMode="auto">
          <a:xfrm>
            <a:off x="1270000" y="3467100"/>
            <a:ext cx="3111500" cy="42863"/>
          </a:xfrm>
          <a:custGeom>
            <a:avLst/>
            <a:gdLst>
              <a:gd name="T0" fmla="*/ 0 w 1424"/>
              <a:gd name="T1" fmla="*/ 8 h 8"/>
              <a:gd name="T2" fmla="*/ 336 w 1424"/>
              <a:gd name="T3" fmla="*/ 0 h 8"/>
              <a:gd name="T4" fmla="*/ 680 w 1424"/>
              <a:gd name="T5" fmla="*/ 8 h 8"/>
              <a:gd name="T6" fmla="*/ 1056 w 1424"/>
              <a:gd name="T7" fmla="*/ 0 h 8"/>
              <a:gd name="T8" fmla="*/ 1424 w 1424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4" h="8">
                <a:moveTo>
                  <a:pt x="0" y="8"/>
                </a:moveTo>
                <a:cubicBezTo>
                  <a:pt x="111" y="4"/>
                  <a:pt x="223" y="0"/>
                  <a:pt x="336" y="0"/>
                </a:cubicBezTo>
                <a:cubicBezTo>
                  <a:pt x="449" y="0"/>
                  <a:pt x="560" y="8"/>
                  <a:pt x="680" y="8"/>
                </a:cubicBezTo>
                <a:cubicBezTo>
                  <a:pt x="800" y="8"/>
                  <a:pt x="932" y="0"/>
                  <a:pt x="1056" y="0"/>
                </a:cubicBezTo>
                <a:cubicBezTo>
                  <a:pt x="1180" y="0"/>
                  <a:pt x="1302" y="4"/>
                  <a:pt x="1424" y="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8397" name="WordArt 429"/>
          <p:cNvSpPr>
            <a:spLocks noChangeArrowheads="1" noChangeShapeType="1" noTextEdit="1"/>
          </p:cNvSpPr>
          <p:nvPr/>
        </p:nvSpPr>
        <p:spPr bwMode="auto">
          <a:xfrm>
            <a:off x="730250" y="3152775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68398" name="WordArt 430"/>
          <p:cNvSpPr>
            <a:spLocks noChangeArrowheads="1" noChangeShapeType="1" noTextEdit="1"/>
          </p:cNvSpPr>
          <p:nvPr/>
        </p:nvSpPr>
        <p:spPr bwMode="auto">
          <a:xfrm>
            <a:off x="3937000" y="2676525"/>
            <a:ext cx="1279525" cy="3571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分   析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000082"/>
                  </a:gs>
                  <a:gs pos="50000">
                    <a:srgbClr val="FF8200"/>
                  </a:gs>
                  <a:gs pos="100000">
                    <a:srgbClr val="000082"/>
                  </a:gs>
                </a:gsLst>
                <a:lin ang="2700000" scaled="1"/>
              </a:gra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8085" name="Rectangle 117"/>
          <p:cNvSpPr>
            <a:spLocks noChangeArrowheads="1"/>
          </p:cNvSpPr>
          <p:nvPr/>
        </p:nvSpPr>
        <p:spPr bwMode="auto">
          <a:xfrm>
            <a:off x="3227388" y="1384300"/>
            <a:ext cx="164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次试验中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8464" name="Object 496"/>
          <p:cNvGraphicFramePr>
            <a:graphicFrameLocks noChangeAspect="1"/>
          </p:cNvGraphicFramePr>
          <p:nvPr/>
        </p:nvGraphicFramePr>
        <p:xfrm>
          <a:off x="2155825" y="1439863"/>
          <a:ext cx="1204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Equation" r:id="rId16" imgW="571500" imgH="241300" progId="Equation.DSMT4">
                  <p:embed/>
                </p:oleObj>
              </mc:Choice>
              <mc:Fallback>
                <p:oleObj name="Equation" r:id="rId16" imgW="571500" imgH="241300" progId="Equation.DSMT4">
                  <p:embed/>
                  <p:pic>
                    <p:nvPicPr>
                      <p:cNvPr id="0" name="Object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1439863"/>
                        <a:ext cx="12049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65" name="Object 497"/>
          <p:cNvGraphicFramePr>
            <a:graphicFrameLocks noChangeAspect="1"/>
          </p:cNvGraphicFramePr>
          <p:nvPr/>
        </p:nvGraphicFramePr>
        <p:xfrm>
          <a:off x="4710113" y="1487581"/>
          <a:ext cx="390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Equation" r:id="rId18" imgW="190500" imgH="190500" progId="Equation.DSMT4">
                  <p:embed/>
                </p:oleObj>
              </mc:Choice>
              <mc:Fallback>
                <p:oleObj name="Equation" r:id="rId18" imgW="190500" imgH="190500" progId="Equation.DSMT4">
                  <p:embed/>
                  <p:pic>
                    <p:nvPicPr>
                      <p:cNvPr id="0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487581"/>
                        <a:ext cx="3905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467" name="Oval 499"/>
          <p:cNvSpPr>
            <a:spLocks noChangeArrowheads="1"/>
          </p:cNvSpPr>
          <p:nvPr/>
        </p:nvSpPr>
        <p:spPr bwMode="auto">
          <a:xfrm>
            <a:off x="1790700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68" name="Oval 500"/>
          <p:cNvSpPr>
            <a:spLocks noChangeArrowheads="1"/>
          </p:cNvSpPr>
          <p:nvPr/>
        </p:nvSpPr>
        <p:spPr bwMode="auto">
          <a:xfrm>
            <a:off x="2138363" y="404653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69" name="Oval 501"/>
          <p:cNvSpPr>
            <a:spLocks noChangeArrowheads="1"/>
          </p:cNvSpPr>
          <p:nvPr/>
        </p:nvSpPr>
        <p:spPr bwMode="auto">
          <a:xfrm>
            <a:off x="2798763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8470" name="Oval 502"/>
          <p:cNvSpPr>
            <a:spLocks noChangeArrowheads="1"/>
          </p:cNvSpPr>
          <p:nvPr/>
        </p:nvSpPr>
        <p:spPr bwMode="auto">
          <a:xfrm>
            <a:off x="3124200" y="4046538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1" name="Oval 503"/>
          <p:cNvSpPr>
            <a:spLocks noChangeArrowheads="1"/>
          </p:cNvSpPr>
          <p:nvPr/>
        </p:nvSpPr>
        <p:spPr bwMode="auto">
          <a:xfrm>
            <a:off x="4446588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2" name="Oval 504"/>
          <p:cNvSpPr>
            <a:spLocks noChangeArrowheads="1"/>
          </p:cNvSpPr>
          <p:nvPr/>
        </p:nvSpPr>
        <p:spPr bwMode="auto">
          <a:xfrm>
            <a:off x="5111750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3" name="Oval 505"/>
          <p:cNvSpPr>
            <a:spLocks noChangeArrowheads="1"/>
          </p:cNvSpPr>
          <p:nvPr/>
        </p:nvSpPr>
        <p:spPr bwMode="auto">
          <a:xfrm>
            <a:off x="5453063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4" name="Oval 506"/>
          <p:cNvSpPr>
            <a:spLocks noChangeArrowheads="1"/>
          </p:cNvSpPr>
          <p:nvPr/>
        </p:nvSpPr>
        <p:spPr bwMode="auto">
          <a:xfrm>
            <a:off x="6067425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5" name="Oval 507"/>
          <p:cNvSpPr>
            <a:spLocks noChangeArrowheads="1"/>
          </p:cNvSpPr>
          <p:nvPr/>
        </p:nvSpPr>
        <p:spPr bwMode="auto">
          <a:xfrm>
            <a:off x="8129588" y="40497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6" name="Oval 508"/>
          <p:cNvSpPr>
            <a:spLocks noChangeArrowheads="1"/>
          </p:cNvSpPr>
          <p:nvPr/>
        </p:nvSpPr>
        <p:spPr bwMode="auto">
          <a:xfrm>
            <a:off x="2476500" y="4048125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7" name="Oval 509"/>
          <p:cNvSpPr>
            <a:spLocks noChangeArrowheads="1"/>
          </p:cNvSpPr>
          <p:nvPr/>
        </p:nvSpPr>
        <p:spPr bwMode="auto">
          <a:xfrm>
            <a:off x="3462338" y="404653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8" name="Oval 510"/>
          <p:cNvSpPr>
            <a:spLocks noChangeArrowheads="1"/>
          </p:cNvSpPr>
          <p:nvPr/>
        </p:nvSpPr>
        <p:spPr bwMode="auto">
          <a:xfrm>
            <a:off x="3810000" y="40497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79" name="Oval 511"/>
          <p:cNvSpPr>
            <a:spLocks noChangeArrowheads="1"/>
          </p:cNvSpPr>
          <p:nvPr/>
        </p:nvSpPr>
        <p:spPr bwMode="auto">
          <a:xfrm>
            <a:off x="4129088" y="40497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80" name="Oval 512"/>
          <p:cNvSpPr>
            <a:spLocks noChangeArrowheads="1"/>
          </p:cNvSpPr>
          <p:nvPr/>
        </p:nvSpPr>
        <p:spPr bwMode="auto">
          <a:xfrm>
            <a:off x="4775200" y="40497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81" name="Oval 513"/>
          <p:cNvSpPr>
            <a:spLocks noChangeArrowheads="1"/>
          </p:cNvSpPr>
          <p:nvPr/>
        </p:nvSpPr>
        <p:spPr bwMode="auto">
          <a:xfrm>
            <a:off x="5764213" y="40497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82" name="Oval 514"/>
          <p:cNvSpPr>
            <a:spLocks noChangeArrowheads="1"/>
          </p:cNvSpPr>
          <p:nvPr/>
        </p:nvSpPr>
        <p:spPr bwMode="auto">
          <a:xfrm>
            <a:off x="6384925" y="40497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483" name="Oval 515"/>
          <p:cNvSpPr>
            <a:spLocks noChangeArrowheads="1"/>
          </p:cNvSpPr>
          <p:nvPr/>
        </p:nvSpPr>
        <p:spPr bwMode="auto">
          <a:xfrm>
            <a:off x="6735763" y="40497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484" name="Object 516"/>
          <p:cNvGraphicFramePr>
            <a:graphicFrameLocks noChangeAspect="1"/>
          </p:cNvGraphicFramePr>
          <p:nvPr/>
        </p:nvGraphicFramePr>
        <p:xfrm>
          <a:off x="1774825" y="4343400"/>
          <a:ext cx="258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Equation" r:id="rId20" imgW="139700" imgH="292100" progId="Equation.DSMT4">
                  <p:embed/>
                </p:oleObj>
              </mc:Choice>
              <mc:Fallback>
                <p:oleObj name="Equation" r:id="rId20" imgW="139700" imgH="292100" progId="Equation.DSMT4">
                  <p:embed/>
                  <p:pic>
                    <p:nvPicPr>
                      <p:cNvPr id="0" name="Object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343400"/>
                        <a:ext cx="2587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85" name="Object 517"/>
          <p:cNvGraphicFramePr>
            <a:graphicFrameLocks noChangeAspect="1"/>
          </p:cNvGraphicFramePr>
          <p:nvPr/>
        </p:nvGraphicFramePr>
        <p:xfrm>
          <a:off x="2103438" y="4344988"/>
          <a:ext cx="290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22" imgW="152400" imgH="292100" progId="Equation.DSMT4">
                  <p:embed/>
                </p:oleObj>
              </mc:Choice>
              <mc:Fallback>
                <p:oleObj name="Equation" r:id="rId22" imgW="152400" imgH="292100" progId="Equation.DSMT4">
                  <p:embed/>
                  <p:pic>
                    <p:nvPicPr>
                      <p:cNvPr id="0" name="Object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344988"/>
                        <a:ext cx="290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86" name="Object 518"/>
          <p:cNvGraphicFramePr>
            <a:graphicFrameLocks noChangeAspect="1"/>
          </p:cNvGraphicFramePr>
          <p:nvPr/>
        </p:nvGraphicFramePr>
        <p:xfrm>
          <a:off x="2466975" y="4343400"/>
          <a:ext cx="257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quation" r:id="rId24" imgW="139700" imgH="292100" progId="Equation.DSMT4">
                  <p:embed/>
                </p:oleObj>
              </mc:Choice>
              <mc:Fallback>
                <p:oleObj name="Equation" r:id="rId24" imgW="139700" imgH="292100" progId="Equation.DSMT4">
                  <p:embed/>
                  <p:pic>
                    <p:nvPicPr>
                      <p:cNvPr id="0" name="Object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4343400"/>
                        <a:ext cx="257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87" name="Object 519"/>
          <p:cNvGraphicFramePr>
            <a:graphicFrameLocks noChangeAspect="1"/>
          </p:cNvGraphicFramePr>
          <p:nvPr/>
        </p:nvGraphicFramePr>
        <p:xfrm>
          <a:off x="2782888" y="4343400"/>
          <a:ext cx="2889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quation" r:id="rId26" imgW="152400" imgH="292100" progId="Equation.DSMT4">
                  <p:embed/>
                </p:oleObj>
              </mc:Choice>
              <mc:Fallback>
                <p:oleObj name="Equation" r:id="rId26" imgW="152400" imgH="292100" progId="Equation.DSMT4">
                  <p:embed/>
                  <p:pic>
                    <p:nvPicPr>
                      <p:cNvPr id="0" name="Object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343400"/>
                        <a:ext cx="2889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88" name="Object 520"/>
          <p:cNvGraphicFramePr>
            <a:graphicFrameLocks noChangeAspect="1"/>
          </p:cNvGraphicFramePr>
          <p:nvPr/>
        </p:nvGraphicFramePr>
        <p:xfrm>
          <a:off x="3127375" y="4343400"/>
          <a:ext cx="257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Equation" r:id="rId28" imgW="139700" imgH="292100" progId="Equation.DSMT4">
                  <p:embed/>
                </p:oleObj>
              </mc:Choice>
              <mc:Fallback>
                <p:oleObj name="Equation" r:id="rId28" imgW="139700" imgH="292100" progId="Equation.DSMT4">
                  <p:embed/>
                  <p:pic>
                    <p:nvPicPr>
                      <p:cNvPr id="0" name="Object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4343400"/>
                        <a:ext cx="257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89" name="Object 521"/>
          <p:cNvGraphicFramePr>
            <a:graphicFrameLocks noChangeAspect="1"/>
          </p:cNvGraphicFramePr>
          <p:nvPr/>
        </p:nvGraphicFramePr>
        <p:xfrm>
          <a:off x="3440113" y="4343400"/>
          <a:ext cx="2905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Equation" r:id="rId30" imgW="152400" imgH="292100" progId="Equation.DSMT4">
                  <p:embed/>
                </p:oleObj>
              </mc:Choice>
              <mc:Fallback>
                <p:oleObj name="Equation" r:id="rId30" imgW="152400" imgH="292100" progId="Equation.DSMT4">
                  <p:embed/>
                  <p:pic>
                    <p:nvPicPr>
                      <p:cNvPr id="0" name="Object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343400"/>
                        <a:ext cx="2905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0" name="Object 522"/>
          <p:cNvGraphicFramePr>
            <a:graphicFrameLocks noChangeAspect="1"/>
          </p:cNvGraphicFramePr>
          <p:nvPr/>
        </p:nvGraphicFramePr>
        <p:xfrm>
          <a:off x="3784600" y="4343400"/>
          <a:ext cx="2905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Equation" r:id="rId32" imgW="152400" imgH="292100" progId="Equation.DSMT4">
                  <p:embed/>
                </p:oleObj>
              </mc:Choice>
              <mc:Fallback>
                <p:oleObj name="Equation" r:id="rId32" imgW="152400" imgH="292100" progId="Equation.DSMT4">
                  <p:embed/>
                  <p:pic>
                    <p:nvPicPr>
                      <p:cNvPr id="0" name="Object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343400"/>
                        <a:ext cx="2905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1" name="Object 523"/>
          <p:cNvGraphicFramePr>
            <a:graphicFrameLocks noChangeAspect="1"/>
          </p:cNvGraphicFramePr>
          <p:nvPr/>
        </p:nvGraphicFramePr>
        <p:xfrm>
          <a:off x="4113213" y="4343400"/>
          <a:ext cx="2587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Equation" r:id="rId34" imgW="139700" imgH="292100" progId="Equation.DSMT4">
                  <p:embed/>
                </p:oleObj>
              </mc:Choice>
              <mc:Fallback>
                <p:oleObj name="Equation" r:id="rId34" imgW="139700" imgH="292100" progId="Equation.DSMT4">
                  <p:embed/>
                  <p:pic>
                    <p:nvPicPr>
                      <p:cNvPr id="0" name="Object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343400"/>
                        <a:ext cx="2587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2" name="Object 524"/>
          <p:cNvGraphicFramePr>
            <a:graphicFrameLocks noChangeAspect="1"/>
          </p:cNvGraphicFramePr>
          <p:nvPr/>
        </p:nvGraphicFramePr>
        <p:xfrm>
          <a:off x="4425950" y="4343400"/>
          <a:ext cx="2905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Equation" r:id="rId36" imgW="152400" imgH="292100" progId="Equation.DSMT4">
                  <p:embed/>
                </p:oleObj>
              </mc:Choice>
              <mc:Fallback>
                <p:oleObj name="Equation" r:id="rId36" imgW="152400" imgH="292100" progId="Equation.DSMT4">
                  <p:embed/>
                  <p:pic>
                    <p:nvPicPr>
                      <p:cNvPr id="0" name="Object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343400"/>
                        <a:ext cx="2905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3" name="Object 525"/>
          <p:cNvGraphicFramePr>
            <a:graphicFrameLocks noChangeAspect="1"/>
          </p:cNvGraphicFramePr>
          <p:nvPr/>
        </p:nvGraphicFramePr>
        <p:xfrm>
          <a:off x="4706938" y="4343400"/>
          <a:ext cx="3540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Equation" r:id="rId38" imgW="190500" imgH="292100" progId="Equation.DSMT4">
                  <p:embed/>
                </p:oleObj>
              </mc:Choice>
              <mc:Fallback>
                <p:oleObj name="Equation" r:id="rId38" imgW="190500" imgH="292100" progId="Equation.DSMT4">
                  <p:embed/>
                  <p:pic>
                    <p:nvPicPr>
                      <p:cNvPr id="0" name="Object 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343400"/>
                        <a:ext cx="3540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4" name="Object 526"/>
          <p:cNvGraphicFramePr>
            <a:graphicFrameLocks noChangeAspect="1"/>
          </p:cNvGraphicFramePr>
          <p:nvPr/>
        </p:nvGraphicFramePr>
        <p:xfrm>
          <a:off x="5054600" y="4343400"/>
          <a:ext cx="354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Equation" r:id="rId40" imgW="190500" imgH="292100" progId="Equation.DSMT4">
                  <p:embed/>
                </p:oleObj>
              </mc:Choice>
              <mc:Fallback>
                <p:oleObj name="Equation" r:id="rId40" imgW="190500" imgH="292100" progId="Equation.DSMT4">
                  <p:embed/>
                  <p:pic>
                    <p:nvPicPr>
                      <p:cNvPr id="0" name="Object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343400"/>
                        <a:ext cx="3540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5" name="Object 527"/>
          <p:cNvGraphicFramePr>
            <a:graphicFrameLocks noChangeAspect="1"/>
          </p:cNvGraphicFramePr>
          <p:nvPr/>
        </p:nvGraphicFramePr>
        <p:xfrm>
          <a:off x="5380038" y="4341813"/>
          <a:ext cx="3540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Equation" r:id="rId42" imgW="190500" imgH="292100" progId="Equation.DSMT4">
                  <p:embed/>
                </p:oleObj>
              </mc:Choice>
              <mc:Fallback>
                <p:oleObj name="Equation" r:id="rId42" imgW="190500" imgH="292100" progId="Equation.DSMT4">
                  <p:embed/>
                  <p:pic>
                    <p:nvPicPr>
                      <p:cNvPr id="0" name="Object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4341813"/>
                        <a:ext cx="3540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6" name="Object 528"/>
          <p:cNvGraphicFramePr>
            <a:graphicFrameLocks noChangeAspect="1"/>
          </p:cNvGraphicFramePr>
          <p:nvPr/>
        </p:nvGraphicFramePr>
        <p:xfrm>
          <a:off x="5695950" y="4343400"/>
          <a:ext cx="354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Equation" r:id="rId44" imgW="190500" imgH="292100" progId="Equation.DSMT4">
                  <p:embed/>
                </p:oleObj>
              </mc:Choice>
              <mc:Fallback>
                <p:oleObj name="Equation" r:id="rId44" imgW="190500" imgH="292100" progId="Equation.DSMT4">
                  <p:embed/>
                  <p:pic>
                    <p:nvPicPr>
                      <p:cNvPr id="0" name="Object 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343400"/>
                        <a:ext cx="3540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7" name="Object 529"/>
          <p:cNvGraphicFramePr>
            <a:graphicFrameLocks noChangeAspect="1"/>
          </p:cNvGraphicFramePr>
          <p:nvPr/>
        </p:nvGraphicFramePr>
        <p:xfrm>
          <a:off x="6002338" y="4341813"/>
          <a:ext cx="3540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Equation" r:id="rId46" imgW="190500" imgH="292100" progId="Equation.DSMT4">
                  <p:embed/>
                </p:oleObj>
              </mc:Choice>
              <mc:Fallback>
                <p:oleObj name="Equation" r:id="rId46" imgW="190500" imgH="292100" progId="Equation.DSMT4">
                  <p:embed/>
                  <p:pic>
                    <p:nvPicPr>
                      <p:cNvPr id="0" name="Object 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4341813"/>
                        <a:ext cx="3540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8" name="Object 530"/>
          <p:cNvGraphicFramePr>
            <a:graphicFrameLocks noChangeAspect="1"/>
          </p:cNvGraphicFramePr>
          <p:nvPr/>
        </p:nvGraphicFramePr>
        <p:xfrm>
          <a:off x="6334125" y="4343400"/>
          <a:ext cx="354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Equation" r:id="rId48" imgW="190500" imgH="292100" progId="Equation.DSMT4">
                  <p:embed/>
                </p:oleObj>
              </mc:Choice>
              <mc:Fallback>
                <p:oleObj name="Equation" r:id="rId48" imgW="190500" imgH="292100" progId="Equation.DSMT4">
                  <p:embed/>
                  <p:pic>
                    <p:nvPicPr>
                      <p:cNvPr id="0" name="Object 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4343400"/>
                        <a:ext cx="3540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499" name="Object 531"/>
          <p:cNvGraphicFramePr>
            <a:graphicFrameLocks noChangeAspect="1"/>
          </p:cNvGraphicFramePr>
          <p:nvPr/>
        </p:nvGraphicFramePr>
        <p:xfrm>
          <a:off x="6665913" y="4341813"/>
          <a:ext cx="3540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Equation" r:id="rId50" imgW="190500" imgH="292100" progId="Equation.DSMT4">
                  <p:embed/>
                </p:oleObj>
              </mc:Choice>
              <mc:Fallback>
                <p:oleObj name="Equation" r:id="rId50" imgW="190500" imgH="292100" progId="Equation.DSMT4">
                  <p:embed/>
                  <p:pic>
                    <p:nvPicPr>
                      <p:cNvPr id="0" name="Object 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4341813"/>
                        <a:ext cx="3540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500" name="Object 532"/>
          <p:cNvGraphicFramePr>
            <a:graphicFrameLocks noChangeAspect="1"/>
          </p:cNvGraphicFramePr>
          <p:nvPr/>
        </p:nvGraphicFramePr>
        <p:xfrm>
          <a:off x="7977188" y="4343400"/>
          <a:ext cx="5794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Equation" r:id="rId52" imgW="304800" imgH="292100" progId="Equation.DSMT4">
                  <p:embed/>
                </p:oleObj>
              </mc:Choice>
              <mc:Fallback>
                <p:oleObj name="Equation" r:id="rId52" imgW="304800" imgH="292100" progId="Equation.DSMT4">
                  <p:embed/>
                  <p:pic>
                    <p:nvPicPr>
                      <p:cNvPr id="0" name="Object 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4343400"/>
                        <a:ext cx="5794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501" name="Object 533"/>
          <p:cNvGraphicFramePr>
            <a:graphicFrameLocks noChangeAspect="1"/>
          </p:cNvGraphicFramePr>
          <p:nvPr/>
        </p:nvGraphicFramePr>
        <p:xfrm>
          <a:off x="7137400" y="4059238"/>
          <a:ext cx="77946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Equation" r:id="rId54" imgW="368300" imgH="139700" progId="Equation.DSMT4">
                  <p:embed/>
                </p:oleObj>
              </mc:Choice>
              <mc:Fallback>
                <p:oleObj name="Equation" r:id="rId54" imgW="368300" imgH="139700" progId="Equation.DSMT4">
                  <p:embed/>
                  <p:pic>
                    <p:nvPicPr>
                      <p:cNvPr id="0" name="Object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4059238"/>
                        <a:ext cx="77946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502" name="Object 534"/>
          <p:cNvGraphicFramePr>
            <a:graphicFrameLocks noChangeAspect="1"/>
          </p:cNvGraphicFramePr>
          <p:nvPr/>
        </p:nvGraphicFramePr>
        <p:xfrm>
          <a:off x="7229475" y="4527550"/>
          <a:ext cx="579438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Equation" r:id="rId56" imgW="304800" imgH="101600" progId="Equation.DSMT4">
                  <p:embed/>
                </p:oleObj>
              </mc:Choice>
              <mc:Fallback>
                <p:oleObj name="Equation" r:id="rId56" imgW="304800" imgH="101600" progId="Equation.DSMT4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4527550"/>
                        <a:ext cx="579438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503" name="WordArt 535"/>
          <p:cNvSpPr>
            <a:spLocks noChangeArrowheads="1" noChangeShapeType="1" noTextEdit="1"/>
          </p:cNvSpPr>
          <p:nvPr/>
        </p:nvSpPr>
        <p:spPr bwMode="auto">
          <a:xfrm>
            <a:off x="398463" y="4022725"/>
            <a:ext cx="1127125" cy="234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试验结果</a:t>
            </a:r>
            <a:r>
              <a:rPr lang="en-US" altLang="zh-CN" sz="3600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8505" name="Object 537"/>
          <p:cNvGraphicFramePr>
            <a:graphicFrameLocks noChangeAspect="1"/>
          </p:cNvGraphicFramePr>
          <p:nvPr/>
        </p:nvGraphicFramePr>
        <p:xfrm>
          <a:off x="701675" y="4275138"/>
          <a:ext cx="8588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Equation" r:id="rId58" imgW="660400" imgH="419100" progId="Equation.DSMT4">
                  <p:embed/>
                </p:oleObj>
              </mc:Choice>
              <mc:Fallback>
                <p:oleObj name="Equation" r:id="rId58" imgW="660400" imgH="419100" progId="Equation.DSMT4">
                  <p:embed/>
                  <p:pic>
                    <p:nvPicPr>
                      <p:cNvPr id="0" name="Object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275138"/>
                        <a:ext cx="8588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509" name="Group 541"/>
          <p:cNvGrpSpPr/>
          <p:nvPr/>
        </p:nvGrpSpPr>
        <p:grpSpPr bwMode="auto">
          <a:xfrm>
            <a:off x="3217863" y="3606800"/>
            <a:ext cx="2884487" cy="252413"/>
            <a:chOff x="3371" y="1976"/>
            <a:chExt cx="1817" cy="159"/>
          </a:xfrm>
        </p:grpSpPr>
        <p:sp>
          <p:nvSpPr>
            <p:cNvPr id="468506" name="WordArt 538"/>
            <p:cNvSpPr>
              <a:spLocks noChangeArrowheads="1" noChangeShapeType="1" noTextEdit="1"/>
            </p:cNvSpPr>
            <p:nvPr/>
          </p:nvSpPr>
          <p:spPr bwMode="auto">
            <a:xfrm>
              <a:off x="4061" y="1976"/>
              <a:ext cx="1127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chemeClr val="bg1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姚体" panose="02010601030101010101" charset="-122"/>
                  <a:ea typeface="方正姚体" panose="02010601030101010101" charset="-122"/>
                </a:rPr>
                <a:t>的模拟试验</a:t>
              </a:r>
              <a:endParaRPr lang="zh-CN" altLang="en-US" sz="3600" b="1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chemeClr val="bg1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468507" name="WordArt 539"/>
            <p:cNvSpPr>
              <a:spLocks noChangeArrowheads="1" noChangeShapeType="1" noTextEdit="1"/>
            </p:cNvSpPr>
            <p:nvPr/>
          </p:nvSpPr>
          <p:spPr bwMode="auto">
            <a:xfrm>
              <a:off x="3371" y="2010"/>
              <a:ext cx="104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587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chemeClr val="bg1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chemeClr val="bg1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68508" name="WordArt 540"/>
            <p:cNvSpPr>
              <a:spLocks noChangeArrowheads="1" noChangeShapeType="1" noTextEdit="1"/>
            </p:cNvSpPr>
            <p:nvPr/>
          </p:nvSpPr>
          <p:spPr bwMode="auto">
            <a:xfrm>
              <a:off x="3519" y="2002"/>
              <a:ext cx="463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587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chemeClr val="bg1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 4048</a:t>
              </a:r>
              <a:endParaRPr lang="zh-CN" altLang="en-US" sz="3600" kern="10">
                <a:ln w="1587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chemeClr val="bg1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68512" name="WordArt 544"/>
          <p:cNvSpPr>
            <a:spLocks noChangeArrowheads="1" noChangeShapeType="1" noTextEdit="1"/>
          </p:cNvSpPr>
          <p:nvPr/>
        </p:nvSpPr>
        <p:spPr bwMode="auto">
          <a:xfrm>
            <a:off x="1985963" y="5026025"/>
            <a:ext cx="5051425" cy="285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设想一下</a:t>
            </a:r>
            <a:r>
              <a:rPr lang="en-US" altLang="zh-CN" sz="3600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会不会出现这样的试验结果</a:t>
            </a:r>
            <a:r>
              <a:rPr lang="en-US" altLang="zh-CN" sz="3600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8513" name="Oval 545"/>
          <p:cNvSpPr>
            <a:spLocks noChangeArrowheads="1"/>
          </p:cNvSpPr>
          <p:nvPr/>
        </p:nvSpPr>
        <p:spPr bwMode="auto">
          <a:xfrm>
            <a:off x="1792288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14" name="Oval 546"/>
          <p:cNvSpPr>
            <a:spLocks noChangeArrowheads="1"/>
          </p:cNvSpPr>
          <p:nvPr/>
        </p:nvSpPr>
        <p:spPr bwMode="auto">
          <a:xfrm>
            <a:off x="2139950" y="5546725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15" name="Oval 547"/>
          <p:cNvSpPr>
            <a:spLocks noChangeArrowheads="1"/>
          </p:cNvSpPr>
          <p:nvPr/>
        </p:nvSpPr>
        <p:spPr bwMode="auto">
          <a:xfrm>
            <a:off x="2800350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8516" name="Oval 548"/>
          <p:cNvSpPr>
            <a:spLocks noChangeArrowheads="1"/>
          </p:cNvSpPr>
          <p:nvPr/>
        </p:nvSpPr>
        <p:spPr bwMode="auto">
          <a:xfrm>
            <a:off x="3125788" y="5546725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17" name="Oval 549"/>
          <p:cNvSpPr>
            <a:spLocks noChangeArrowheads="1"/>
          </p:cNvSpPr>
          <p:nvPr/>
        </p:nvSpPr>
        <p:spPr bwMode="auto">
          <a:xfrm>
            <a:off x="4448175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18" name="Oval 550"/>
          <p:cNvSpPr>
            <a:spLocks noChangeArrowheads="1"/>
          </p:cNvSpPr>
          <p:nvPr/>
        </p:nvSpPr>
        <p:spPr bwMode="auto">
          <a:xfrm>
            <a:off x="5113338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19" name="Oval 551"/>
          <p:cNvSpPr>
            <a:spLocks noChangeArrowheads="1"/>
          </p:cNvSpPr>
          <p:nvPr/>
        </p:nvSpPr>
        <p:spPr bwMode="auto">
          <a:xfrm>
            <a:off x="5454650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0" name="Oval 552"/>
          <p:cNvSpPr>
            <a:spLocks noChangeArrowheads="1"/>
          </p:cNvSpPr>
          <p:nvPr/>
        </p:nvSpPr>
        <p:spPr bwMode="auto">
          <a:xfrm>
            <a:off x="6069013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1" name="Oval 553"/>
          <p:cNvSpPr>
            <a:spLocks noChangeArrowheads="1"/>
          </p:cNvSpPr>
          <p:nvPr/>
        </p:nvSpPr>
        <p:spPr bwMode="auto">
          <a:xfrm>
            <a:off x="8131175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2" name="Oval 554"/>
          <p:cNvSpPr>
            <a:spLocks noChangeArrowheads="1"/>
          </p:cNvSpPr>
          <p:nvPr/>
        </p:nvSpPr>
        <p:spPr bwMode="auto">
          <a:xfrm>
            <a:off x="2478088" y="5548313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3" name="Oval 555"/>
          <p:cNvSpPr>
            <a:spLocks noChangeArrowheads="1"/>
          </p:cNvSpPr>
          <p:nvPr/>
        </p:nvSpPr>
        <p:spPr bwMode="auto">
          <a:xfrm>
            <a:off x="3463925" y="5546725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4" name="Oval 556"/>
          <p:cNvSpPr>
            <a:spLocks noChangeArrowheads="1"/>
          </p:cNvSpPr>
          <p:nvPr/>
        </p:nvSpPr>
        <p:spPr bwMode="auto">
          <a:xfrm>
            <a:off x="3811588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5" name="Oval 557"/>
          <p:cNvSpPr>
            <a:spLocks noChangeArrowheads="1"/>
          </p:cNvSpPr>
          <p:nvPr/>
        </p:nvSpPr>
        <p:spPr bwMode="auto">
          <a:xfrm>
            <a:off x="4130675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6" name="Oval 558"/>
          <p:cNvSpPr>
            <a:spLocks noChangeArrowheads="1"/>
          </p:cNvSpPr>
          <p:nvPr/>
        </p:nvSpPr>
        <p:spPr bwMode="auto">
          <a:xfrm>
            <a:off x="4776788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7" name="Oval 559"/>
          <p:cNvSpPr>
            <a:spLocks noChangeArrowheads="1"/>
          </p:cNvSpPr>
          <p:nvPr/>
        </p:nvSpPr>
        <p:spPr bwMode="auto">
          <a:xfrm>
            <a:off x="5765800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8" name="Oval 560"/>
          <p:cNvSpPr>
            <a:spLocks noChangeArrowheads="1"/>
          </p:cNvSpPr>
          <p:nvPr/>
        </p:nvSpPr>
        <p:spPr bwMode="auto">
          <a:xfrm>
            <a:off x="6386513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29" name="Oval 561"/>
          <p:cNvSpPr>
            <a:spLocks noChangeArrowheads="1"/>
          </p:cNvSpPr>
          <p:nvPr/>
        </p:nvSpPr>
        <p:spPr bwMode="auto">
          <a:xfrm>
            <a:off x="6737350" y="5549900"/>
            <a:ext cx="177800" cy="1778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530" name="Object 562"/>
          <p:cNvGraphicFramePr>
            <a:graphicFrameLocks noChangeAspect="1"/>
          </p:cNvGraphicFramePr>
          <p:nvPr/>
        </p:nvGraphicFramePr>
        <p:xfrm>
          <a:off x="7138988" y="5559425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Equation" r:id="rId60" imgW="368300" imgH="139700" progId="Equation.DSMT4">
                  <p:embed/>
                </p:oleObj>
              </mc:Choice>
              <mc:Fallback>
                <p:oleObj name="Equation" r:id="rId60" imgW="368300" imgH="139700" progId="Equation.DSMT4">
                  <p:embed/>
                  <p:pic>
                    <p:nvPicPr>
                      <p:cNvPr id="0" name="Object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5559425"/>
                        <a:ext cx="77946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531" name="Oval 563"/>
          <p:cNvSpPr>
            <a:spLocks noChangeArrowheads="1"/>
          </p:cNvSpPr>
          <p:nvPr/>
        </p:nvSpPr>
        <p:spPr bwMode="auto">
          <a:xfrm>
            <a:off x="1793875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2" name="Oval 564"/>
          <p:cNvSpPr>
            <a:spLocks noChangeArrowheads="1"/>
          </p:cNvSpPr>
          <p:nvPr/>
        </p:nvSpPr>
        <p:spPr bwMode="auto">
          <a:xfrm>
            <a:off x="2141538" y="59928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3" name="Oval 565"/>
          <p:cNvSpPr>
            <a:spLocks noChangeArrowheads="1"/>
          </p:cNvSpPr>
          <p:nvPr/>
        </p:nvSpPr>
        <p:spPr bwMode="auto">
          <a:xfrm>
            <a:off x="2801938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8534" name="Oval 566"/>
          <p:cNvSpPr>
            <a:spLocks noChangeArrowheads="1"/>
          </p:cNvSpPr>
          <p:nvPr/>
        </p:nvSpPr>
        <p:spPr bwMode="auto">
          <a:xfrm>
            <a:off x="3127375" y="59928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5" name="Oval 567"/>
          <p:cNvSpPr>
            <a:spLocks noChangeArrowheads="1"/>
          </p:cNvSpPr>
          <p:nvPr/>
        </p:nvSpPr>
        <p:spPr bwMode="auto">
          <a:xfrm>
            <a:off x="4449763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6" name="Oval 568"/>
          <p:cNvSpPr>
            <a:spLocks noChangeArrowheads="1"/>
          </p:cNvSpPr>
          <p:nvPr/>
        </p:nvSpPr>
        <p:spPr bwMode="auto">
          <a:xfrm>
            <a:off x="5114925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7" name="Oval 569"/>
          <p:cNvSpPr>
            <a:spLocks noChangeArrowheads="1"/>
          </p:cNvSpPr>
          <p:nvPr/>
        </p:nvSpPr>
        <p:spPr bwMode="auto">
          <a:xfrm>
            <a:off x="5456238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8" name="Oval 570"/>
          <p:cNvSpPr>
            <a:spLocks noChangeArrowheads="1"/>
          </p:cNvSpPr>
          <p:nvPr/>
        </p:nvSpPr>
        <p:spPr bwMode="auto">
          <a:xfrm>
            <a:off x="6070600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39" name="Oval 571"/>
          <p:cNvSpPr>
            <a:spLocks noChangeArrowheads="1"/>
          </p:cNvSpPr>
          <p:nvPr/>
        </p:nvSpPr>
        <p:spPr bwMode="auto">
          <a:xfrm>
            <a:off x="8132763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0" name="Oval 572"/>
          <p:cNvSpPr>
            <a:spLocks noChangeArrowheads="1"/>
          </p:cNvSpPr>
          <p:nvPr/>
        </p:nvSpPr>
        <p:spPr bwMode="auto">
          <a:xfrm>
            <a:off x="2479675" y="5994400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1" name="Oval 573"/>
          <p:cNvSpPr>
            <a:spLocks noChangeArrowheads="1"/>
          </p:cNvSpPr>
          <p:nvPr/>
        </p:nvSpPr>
        <p:spPr bwMode="auto">
          <a:xfrm>
            <a:off x="3465513" y="5992813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2" name="Oval 574"/>
          <p:cNvSpPr>
            <a:spLocks noChangeArrowheads="1"/>
          </p:cNvSpPr>
          <p:nvPr/>
        </p:nvSpPr>
        <p:spPr bwMode="auto">
          <a:xfrm>
            <a:off x="3813175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3" name="Oval 575"/>
          <p:cNvSpPr>
            <a:spLocks noChangeArrowheads="1"/>
          </p:cNvSpPr>
          <p:nvPr/>
        </p:nvSpPr>
        <p:spPr bwMode="auto">
          <a:xfrm>
            <a:off x="4132263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4" name="Oval 576"/>
          <p:cNvSpPr>
            <a:spLocks noChangeArrowheads="1"/>
          </p:cNvSpPr>
          <p:nvPr/>
        </p:nvSpPr>
        <p:spPr bwMode="auto">
          <a:xfrm>
            <a:off x="4778375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5" name="Oval 577"/>
          <p:cNvSpPr>
            <a:spLocks noChangeArrowheads="1"/>
          </p:cNvSpPr>
          <p:nvPr/>
        </p:nvSpPr>
        <p:spPr bwMode="auto">
          <a:xfrm>
            <a:off x="5767388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6" name="Oval 578"/>
          <p:cNvSpPr>
            <a:spLocks noChangeArrowheads="1"/>
          </p:cNvSpPr>
          <p:nvPr/>
        </p:nvSpPr>
        <p:spPr bwMode="auto">
          <a:xfrm>
            <a:off x="6388100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8547" name="Oval 579"/>
          <p:cNvSpPr>
            <a:spLocks noChangeArrowheads="1"/>
          </p:cNvSpPr>
          <p:nvPr/>
        </p:nvSpPr>
        <p:spPr bwMode="auto">
          <a:xfrm>
            <a:off x="6738938" y="5995988"/>
            <a:ext cx="177800" cy="1778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rgbClr val="C0C0C0"/>
            </a:solidFill>
            <a:rou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548" name="Object 580"/>
          <p:cNvGraphicFramePr>
            <a:graphicFrameLocks noChangeAspect="1"/>
          </p:cNvGraphicFramePr>
          <p:nvPr/>
        </p:nvGraphicFramePr>
        <p:xfrm>
          <a:off x="7140575" y="6005513"/>
          <a:ext cx="77946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Equation" r:id="rId62" imgW="368300" imgH="139700" progId="Equation.DSMT4">
                  <p:embed/>
                </p:oleObj>
              </mc:Choice>
              <mc:Fallback>
                <p:oleObj name="Equation" r:id="rId62" imgW="368300" imgH="139700" progId="Equation.DSMT4">
                  <p:embed/>
                  <p:pic>
                    <p:nvPicPr>
                      <p:cNvPr id="0" name="Object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6005513"/>
                        <a:ext cx="77946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510" name="AutoShape 542"/>
          <p:cNvSpPr>
            <a:spLocks noChangeArrowheads="1"/>
          </p:cNvSpPr>
          <p:nvPr/>
        </p:nvSpPr>
        <p:spPr bwMode="auto">
          <a:xfrm>
            <a:off x="419100" y="4613275"/>
            <a:ext cx="1743075" cy="552450"/>
          </a:xfrm>
          <a:prstGeom prst="wedgeRectCallout">
            <a:avLst>
              <a:gd name="adj1" fmla="val 33241"/>
              <a:gd name="adj2" fmla="val -11523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正面朝上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8511" name="AutoShape 543"/>
          <p:cNvSpPr>
            <a:spLocks noChangeArrowheads="1"/>
          </p:cNvSpPr>
          <p:nvPr/>
        </p:nvSpPr>
        <p:spPr bwMode="auto">
          <a:xfrm>
            <a:off x="2414588" y="4627563"/>
            <a:ext cx="1743075" cy="552450"/>
          </a:xfrm>
          <a:prstGeom prst="wedgeRectCallout">
            <a:avLst>
              <a:gd name="adj1" fmla="val -37431"/>
              <a:gd name="adj2" fmla="val -11293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反面朝上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68393" name="Group 425"/>
          <p:cNvGrpSpPr/>
          <p:nvPr/>
        </p:nvGrpSpPr>
        <p:grpSpPr bwMode="auto">
          <a:xfrm>
            <a:off x="2563813" y="3868738"/>
            <a:ext cx="2009775" cy="514350"/>
            <a:chOff x="93" y="2116"/>
            <a:chExt cx="1266" cy="324"/>
          </a:xfrm>
        </p:grpSpPr>
        <p:sp>
          <p:nvSpPr>
            <p:cNvPr id="468394" name="AutoShape 426"/>
            <p:cNvSpPr>
              <a:spLocks noChangeArrowheads="1"/>
            </p:cNvSpPr>
            <p:nvPr/>
          </p:nvSpPr>
          <p:spPr bwMode="auto">
            <a:xfrm>
              <a:off x="93" y="2116"/>
              <a:ext cx="1266" cy="324"/>
            </a:xfrm>
            <a:prstGeom prst="wedgeRectCallout">
              <a:avLst>
                <a:gd name="adj1" fmla="val 20931"/>
                <a:gd name="adj2" fmla="val -129940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8395" name="WordArt 427"/>
            <p:cNvSpPr>
              <a:spLocks noChangeArrowheads="1" noChangeShapeType="1" noTextEdit="1"/>
            </p:cNvSpPr>
            <p:nvPr/>
          </p:nvSpPr>
          <p:spPr bwMode="auto">
            <a:xfrm>
              <a:off x="178" y="2194"/>
              <a:ext cx="87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如何理解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8396" name="WordArt 428"/>
            <p:cNvSpPr>
              <a:spLocks noChangeArrowheads="1" noChangeShapeType="1" noTextEdit="1"/>
            </p:cNvSpPr>
            <p:nvPr/>
          </p:nvSpPr>
          <p:spPr bwMode="auto">
            <a:xfrm>
              <a:off x="1140" y="2203"/>
              <a:ext cx="124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68580" name="Rectangle 612"/>
          <p:cNvSpPr>
            <a:spLocks noChangeArrowheads="1"/>
          </p:cNvSpPr>
          <p:nvPr/>
        </p:nvSpPr>
        <p:spPr bwMode="auto">
          <a:xfrm>
            <a:off x="0" y="3454400"/>
            <a:ext cx="9144000" cy="340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8581" name="WordArt 613"/>
          <p:cNvSpPr>
            <a:spLocks noChangeArrowheads="1" noChangeShapeType="1" noTextEdit="1"/>
          </p:cNvSpPr>
          <p:nvPr/>
        </p:nvSpPr>
        <p:spPr bwMode="auto">
          <a:xfrm>
            <a:off x="719138" y="3598863"/>
            <a:ext cx="325437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68583" name="Rectangle 615"/>
          <p:cNvSpPr>
            <a:spLocks noChangeArrowheads="1"/>
          </p:cNvSpPr>
          <p:nvPr/>
        </p:nvSpPr>
        <p:spPr bwMode="auto">
          <a:xfrm>
            <a:off x="3394075" y="3432175"/>
            <a:ext cx="334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是定义在样本空间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8584" name="Object 616"/>
          <p:cNvGraphicFramePr>
            <a:graphicFrameLocks noChangeAspect="1"/>
          </p:cNvGraphicFramePr>
          <p:nvPr/>
        </p:nvGraphicFramePr>
        <p:xfrm>
          <a:off x="1139825" y="3467100"/>
          <a:ext cx="2343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Equation" r:id="rId64" imgW="1168400" imgH="266700" progId="Equation.DSMT4">
                  <p:embed/>
                </p:oleObj>
              </mc:Choice>
              <mc:Fallback>
                <p:oleObj name="Equation" r:id="rId64" imgW="1168400" imgH="266700" progId="Equation.DSMT4">
                  <p:embed/>
                  <p:pic>
                    <p:nvPicPr>
                      <p:cNvPr id="0" name="Object 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467100"/>
                        <a:ext cx="2343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585" name="Object 617"/>
          <p:cNvGraphicFramePr>
            <a:graphicFrameLocks noChangeAspect="1"/>
          </p:cNvGraphicFramePr>
          <p:nvPr/>
        </p:nvGraphicFramePr>
        <p:xfrm>
          <a:off x="6359525" y="3544888"/>
          <a:ext cx="425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Equation" r:id="rId66" imgW="203200" imgH="190500" progId="Equation.DSMT4">
                  <p:embed/>
                </p:oleObj>
              </mc:Choice>
              <mc:Fallback>
                <p:oleObj name="Equation" r:id="rId66" imgW="203200" imgH="190500" progId="Equation.DSMT4">
                  <p:embed/>
                  <p:pic>
                    <p:nvPicPr>
                      <p:cNvPr id="0" name="Object 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544888"/>
                        <a:ext cx="425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586" name="WordArt 618"/>
          <p:cNvSpPr>
            <a:spLocks noChangeArrowheads="1" noChangeShapeType="1" noTextEdit="1"/>
          </p:cNvSpPr>
          <p:nvPr/>
        </p:nvSpPr>
        <p:spPr bwMode="auto">
          <a:xfrm>
            <a:off x="2546350" y="3919538"/>
            <a:ext cx="4022725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回忆微积分中函数列的收敛</a:t>
            </a:r>
            <a:endParaRPr lang="zh-CN" altLang="en-US" sz="3600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68587" name="Group 619"/>
          <p:cNvGrpSpPr/>
          <p:nvPr/>
        </p:nvGrpSpPr>
        <p:grpSpPr bwMode="auto">
          <a:xfrm>
            <a:off x="522288" y="4271963"/>
            <a:ext cx="8583612" cy="552450"/>
            <a:chOff x="329" y="2459"/>
            <a:chExt cx="5407" cy="348"/>
          </a:xfrm>
        </p:grpSpPr>
        <p:sp>
          <p:nvSpPr>
            <p:cNvPr id="468588" name="Rectangle 620"/>
            <p:cNvSpPr>
              <a:spLocks noChangeArrowheads="1"/>
            </p:cNvSpPr>
            <p:nvPr/>
          </p:nvSpPr>
          <p:spPr bwMode="auto">
            <a:xfrm>
              <a:off x="329" y="2480"/>
              <a:ext cx="9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设函数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589" name="Object 621"/>
            <p:cNvGraphicFramePr>
              <a:graphicFrameLocks noChangeAspect="1"/>
            </p:cNvGraphicFramePr>
            <p:nvPr/>
          </p:nvGraphicFramePr>
          <p:xfrm>
            <a:off x="1045" y="2501"/>
            <a:ext cx="23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" name="Equation" r:id="rId68" imgW="1765300" imgH="254000" progId="Equation.DSMT4">
                    <p:embed/>
                  </p:oleObj>
                </mc:Choice>
                <mc:Fallback>
                  <p:oleObj name="Equation" r:id="rId68" imgW="1765300" imgH="254000" progId="Equation.DSMT4">
                    <p:embed/>
                    <p:pic>
                      <p:nvPicPr>
                        <p:cNvPr id="0" name="Object 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501"/>
                          <a:ext cx="232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590" name="Rectangle 622"/>
            <p:cNvSpPr>
              <a:spLocks noChangeArrowheads="1"/>
            </p:cNvSpPr>
            <p:nvPr/>
          </p:nvSpPr>
          <p:spPr bwMode="auto">
            <a:xfrm>
              <a:off x="3283" y="2466"/>
              <a:ext cx="8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在区间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8591" name="Rectangle 623"/>
            <p:cNvSpPr>
              <a:spLocks noChangeArrowheads="1"/>
            </p:cNvSpPr>
            <p:nvPr/>
          </p:nvSpPr>
          <p:spPr bwMode="auto">
            <a:xfrm>
              <a:off x="4517" y="2459"/>
              <a:ext cx="12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上有定义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592" name="Object 624"/>
            <p:cNvGraphicFramePr>
              <a:graphicFrameLocks noChangeAspect="1"/>
            </p:cNvGraphicFramePr>
            <p:nvPr/>
          </p:nvGraphicFramePr>
          <p:xfrm>
            <a:off x="4009" y="2504"/>
            <a:ext cx="55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Equation" r:id="rId70" imgW="419100" imgH="241300" progId="Equation.DSMT4">
                    <p:embed/>
                  </p:oleObj>
                </mc:Choice>
                <mc:Fallback>
                  <p:oleObj name="Equation" r:id="rId70" imgW="419100" imgH="241300" progId="Equation.DSMT4">
                    <p:embed/>
                    <p:pic>
                      <p:nvPicPr>
                        <p:cNvPr id="0" name="Object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2504"/>
                          <a:ext cx="55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8593" name="Object 625"/>
          <p:cNvGraphicFramePr>
            <a:graphicFrameLocks noChangeAspect="1"/>
          </p:cNvGraphicFramePr>
          <p:nvPr/>
        </p:nvGraphicFramePr>
        <p:xfrm>
          <a:off x="3154363" y="5192713"/>
          <a:ext cx="2663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72" imgW="1270000" imgH="317500" progId="Equation.DSMT4">
                  <p:embed/>
                </p:oleObj>
              </mc:Choice>
              <mc:Fallback>
                <p:oleObj name="Equation" r:id="rId72" imgW="1270000" imgH="317500" progId="Equation.DSMT4">
                  <p:embed/>
                  <p:pic>
                    <p:nvPicPr>
                      <p:cNvPr id="0" name="Object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192713"/>
                        <a:ext cx="2663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594" name="Group 626"/>
          <p:cNvGrpSpPr/>
          <p:nvPr/>
        </p:nvGrpSpPr>
        <p:grpSpPr bwMode="auto">
          <a:xfrm>
            <a:off x="15875" y="4719638"/>
            <a:ext cx="6137275" cy="533400"/>
            <a:chOff x="138" y="2717"/>
            <a:chExt cx="3866" cy="336"/>
          </a:xfrm>
        </p:grpSpPr>
        <p:graphicFrame>
          <p:nvGraphicFramePr>
            <p:cNvPr id="468595" name="Object 627"/>
            <p:cNvGraphicFramePr>
              <a:graphicFrameLocks noChangeAspect="1"/>
            </p:cNvGraphicFramePr>
            <p:nvPr/>
          </p:nvGraphicFramePr>
          <p:xfrm>
            <a:off x="2386" y="2776"/>
            <a:ext cx="11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" name="Equation" r:id="rId74" imgW="850900" imgH="241300" progId="Equation.DSMT4">
                    <p:embed/>
                  </p:oleObj>
                </mc:Choice>
                <mc:Fallback>
                  <p:oleObj name="Equation" r:id="rId74" imgW="850900" imgH="241300" progId="Equation.DSMT4">
                    <p:embed/>
                    <p:pic>
                      <p:nvPicPr>
                        <p:cNvPr id="0" name="Object 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2776"/>
                          <a:ext cx="11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596" name="Rectangle 628"/>
            <p:cNvSpPr>
              <a:spLocks noChangeArrowheads="1"/>
            </p:cNvSpPr>
            <p:nvPr/>
          </p:nvSpPr>
          <p:spPr bwMode="auto">
            <a:xfrm>
              <a:off x="3457" y="2717"/>
              <a:ext cx="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8597" name="Rectangle 629"/>
            <p:cNvSpPr>
              <a:spLocks noChangeArrowheads="1"/>
            </p:cNvSpPr>
            <p:nvPr/>
          </p:nvSpPr>
          <p:spPr bwMode="auto">
            <a:xfrm>
              <a:off x="649" y="2717"/>
              <a:ext cx="2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收敛于    是指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598" name="Object 630"/>
            <p:cNvGraphicFramePr>
              <a:graphicFrameLocks noChangeAspect="1"/>
            </p:cNvGraphicFramePr>
            <p:nvPr/>
          </p:nvGraphicFramePr>
          <p:xfrm>
            <a:off x="138" y="2753"/>
            <a:ext cx="62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" name="Equation" r:id="rId76" imgW="469900" imgH="254000" progId="Equation.DSMT4">
                    <p:embed/>
                  </p:oleObj>
                </mc:Choice>
                <mc:Fallback>
                  <p:oleObj name="Equation" r:id="rId76" imgW="469900" imgH="254000" progId="Equation.DSMT4">
                    <p:embed/>
                    <p:pic>
                      <p:nvPicPr>
                        <p:cNvPr id="0" name="Object 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" y="2753"/>
                          <a:ext cx="62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599" name="Object 631"/>
            <p:cNvGraphicFramePr>
              <a:graphicFrameLocks noChangeAspect="1"/>
            </p:cNvGraphicFramePr>
            <p:nvPr/>
          </p:nvGraphicFramePr>
          <p:xfrm>
            <a:off x="1316" y="2763"/>
            <a:ext cx="55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" name="Equation" r:id="rId78" imgW="419100" imgH="241300" progId="Equation.DSMT4">
                    <p:embed/>
                  </p:oleObj>
                </mc:Choice>
                <mc:Fallback>
                  <p:oleObj name="Equation" r:id="rId78" imgW="419100" imgH="241300" progId="Equation.DSMT4">
                    <p:embed/>
                    <p:pic>
                      <p:nvPicPr>
                        <p:cNvPr id="0" name="Object 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763"/>
                          <a:ext cx="55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600" name="AutoShape 632"/>
          <p:cNvSpPr>
            <a:spLocks noChangeArrowheads="1"/>
          </p:cNvSpPr>
          <p:nvPr/>
        </p:nvSpPr>
        <p:spPr bwMode="auto">
          <a:xfrm>
            <a:off x="6116638" y="5229225"/>
            <a:ext cx="1909762" cy="565150"/>
          </a:xfrm>
          <a:prstGeom prst="wedgeRectCallout">
            <a:avLst>
              <a:gd name="adj1" fmla="val -70366"/>
              <a:gd name="adj2" fmla="val -8708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逐点收敛</a:t>
            </a:r>
            <a:endParaRPr kumimoji="1"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8601" name="Freeform 633"/>
          <p:cNvSpPr/>
          <p:nvPr/>
        </p:nvSpPr>
        <p:spPr bwMode="auto">
          <a:xfrm>
            <a:off x="3048000" y="5710238"/>
            <a:ext cx="2819400" cy="42862"/>
          </a:xfrm>
          <a:custGeom>
            <a:avLst/>
            <a:gdLst>
              <a:gd name="T0" fmla="*/ 0 w 1416"/>
              <a:gd name="T1" fmla="*/ 19 h 19"/>
              <a:gd name="T2" fmla="*/ 400 w 1416"/>
              <a:gd name="T3" fmla="*/ 3 h 19"/>
              <a:gd name="T4" fmla="*/ 720 w 1416"/>
              <a:gd name="T5" fmla="*/ 3 h 19"/>
              <a:gd name="T6" fmla="*/ 1144 w 1416"/>
              <a:gd name="T7" fmla="*/ 3 h 19"/>
              <a:gd name="T8" fmla="*/ 1416 w 1416"/>
              <a:gd name="T9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6" h="19">
                <a:moveTo>
                  <a:pt x="0" y="19"/>
                </a:moveTo>
                <a:cubicBezTo>
                  <a:pt x="140" y="12"/>
                  <a:pt x="280" y="6"/>
                  <a:pt x="400" y="3"/>
                </a:cubicBezTo>
                <a:cubicBezTo>
                  <a:pt x="520" y="0"/>
                  <a:pt x="596" y="3"/>
                  <a:pt x="720" y="3"/>
                </a:cubicBezTo>
                <a:cubicBezTo>
                  <a:pt x="844" y="3"/>
                  <a:pt x="1028" y="3"/>
                  <a:pt x="1144" y="3"/>
                </a:cubicBezTo>
                <a:cubicBezTo>
                  <a:pt x="1260" y="3"/>
                  <a:pt x="1338" y="3"/>
                  <a:pt x="1416" y="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8602" name="Rectangle 634"/>
          <p:cNvSpPr>
            <a:spLocks noChangeArrowheads="1"/>
          </p:cNvSpPr>
          <p:nvPr/>
        </p:nvSpPr>
        <p:spPr bwMode="auto">
          <a:xfrm>
            <a:off x="828675" y="5634038"/>
            <a:ext cx="4500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对于随机变量列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是否有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8604" name="Object 636"/>
          <p:cNvGraphicFramePr>
            <a:graphicFrameLocks noChangeAspect="1"/>
          </p:cNvGraphicFramePr>
          <p:nvPr/>
        </p:nvGraphicFramePr>
        <p:xfrm>
          <a:off x="3173413" y="6157913"/>
          <a:ext cx="3467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Equation" r:id="rId80" imgW="1816100" imgH="317500" progId="Equation.DSMT4">
                  <p:embed/>
                </p:oleObj>
              </mc:Choice>
              <mc:Fallback>
                <p:oleObj name="Equation" r:id="rId80" imgW="1816100" imgH="317500" progId="Equation.DSMT4">
                  <p:embed/>
                  <p:pic>
                    <p:nvPicPr>
                      <p:cNvPr id="0" name="Object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6157913"/>
                        <a:ext cx="3467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606" name="Oval 638"/>
          <p:cNvSpPr>
            <a:spLocks noChangeArrowheads="1"/>
          </p:cNvSpPr>
          <p:nvPr/>
        </p:nvSpPr>
        <p:spPr bwMode="auto">
          <a:xfrm>
            <a:off x="3073400" y="6108700"/>
            <a:ext cx="34925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8608" name="WordArt 640"/>
          <p:cNvSpPr>
            <a:spLocks noChangeArrowheads="1" noChangeShapeType="1" noTextEdit="1"/>
          </p:cNvSpPr>
          <p:nvPr/>
        </p:nvSpPr>
        <p:spPr bwMode="auto">
          <a:xfrm>
            <a:off x="6681788" y="62595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8609" name="Rectangle 641"/>
          <p:cNvSpPr>
            <a:spLocks noChangeArrowheads="1"/>
          </p:cNvSpPr>
          <p:nvPr/>
        </p:nvSpPr>
        <p:spPr bwMode="auto">
          <a:xfrm>
            <a:off x="4973638" y="138588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发生的次数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8617" name="Rectangle 649"/>
          <p:cNvSpPr>
            <a:spLocks noChangeArrowheads="1"/>
          </p:cNvSpPr>
          <p:nvPr/>
        </p:nvSpPr>
        <p:spPr bwMode="auto">
          <a:xfrm>
            <a:off x="6608763" y="3433763"/>
            <a:ext cx="219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上的函数列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8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8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4" dur="1000"/>
                                        <p:tgtEl>
                                          <p:spTgt spid="46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6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6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6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68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8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8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6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6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8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8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6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6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6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6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6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6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6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6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6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0"/>
                            </p:stCondLst>
                            <p:childTnLst>
                              <p:par>
                                <p:cTn id="2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000"/>
                            </p:stCondLst>
                            <p:childTnLst>
                              <p:par>
                                <p:cTn id="29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0"/>
                            </p:stCondLst>
                            <p:childTnLst>
                              <p:par>
                                <p:cTn id="3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6000"/>
                            </p:stCondLst>
                            <p:childTnLst>
                              <p:par>
                                <p:cTn id="3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500"/>
                            </p:stCondLst>
                            <p:childTnLst>
                              <p:par>
                                <p:cTn id="3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7000"/>
                            </p:stCondLst>
                            <p:childTnLst>
                              <p:par>
                                <p:cTn id="3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7500"/>
                            </p:stCondLst>
                            <p:childTnLst>
                              <p:par>
                                <p:cTn id="4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8000"/>
                            </p:stCondLst>
                            <p:childTnLst>
                              <p:par>
                                <p:cTn id="4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4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46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46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46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6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9000"/>
                            </p:stCondLst>
                            <p:childTnLst>
                              <p:par>
                                <p:cTn id="4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9500"/>
                            </p:stCondLst>
                            <p:childTnLst>
                              <p:par>
                                <p:cTn id="4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46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46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46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468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468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46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468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468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468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68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46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6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6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6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46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46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46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46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68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46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6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46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46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46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468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46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468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468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46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500"/>
                            </p:stCondLst>
                            <p:childTnLst>
                              <p:par>
                                <p:cTn id="5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468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468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46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000"/>
                            </p:stCondLst>
                            <p:childTnLst>
                              <p:par>
                                <p:cTn id="5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68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468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46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500"/>
                            </p:stCondLst>
                            <p:childTnLst>
                              <p:par>
                                <p:cTn id="5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6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46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46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46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46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46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46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46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46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4000"/>
                            </p:stCondLst>
                            <p:childTnLst>
                              <p:par>
                                <p:cTn id="5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468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68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46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4500"/>
                            </p:stCondLst>
                            <p:childTnLst>
                              <p:par>
                                <p:cTn id="5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68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468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46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0"/>
                            </p:stCondLst>
                            <p:childTnLst>
                              <p:par>
                                <p:cTn id="5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68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468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46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500"/>
                            </p:stCondLst>
                            <p:childTnLst>
                              <p:par>
                                <p:cTn id="5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468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500" fill="hold"/>
                                        <p:tgtEl>
                                          <p:spTgt spid="468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46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468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468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46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6500"/>
                            </p:stCondLst>
                            <p:childTnLst>
                              <p:par>
                                <p:cTn id="59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46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46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46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500" fill="hold"/>
                                        <p:tgtEl>
                                          <p:spTgt spid="46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7000"/>
                            </p:stCondLst>
                            <p:childTnLst>
                              <p:par>
                                <p:cTn id="6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6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46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46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468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 fill="hold"/>
                                        <p:tgtEl>
                                          <p:spTgt spid="468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46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"/>
                            </p:stCondLst>
                            <p:childTnLst>
                              <p:par>
                                <p:cTn id="6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1000"/>
                            </p:stCondLst>
                            <p:childTnLst>
                              <p:par>
                                <p:cTn id="6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1500"/>
                            </p:stCondLst>
                            <p:childTnLst>
                              <p:par>
                                <p:cTn id="6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500"/>
                            </p:stCondLst>
                            <p:childTnLst>
                              <p:par>
                                <p:cTn id="68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500"/>
                            </p:stCondLst>
                            <p:childTnLst>
                              <p:par>
                                <p:cTn id="7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4500"/>
                            </p:stCondLst>
                            <p:childTnLst>
                              <p:par>
                                <p:cTn id="7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5000"/>
                            </p:stCondLst>
                            <p:childTnLst>
                              <p:par>
                                <p:cTn id="76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5500"/>
                            </p:stCondLst>
                            <p:childTnLst>
                              <p:par>
                                <p:cTn id="78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000"/>
                            </p:stCondLst>
                            <p:childTnLst>
                              <p:par>
                                <p:cTn id="80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6500"/>
                            </p:stCondLst>
                            <p:childTnLst>
                              <p:par>
                                <p:cTn id="8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7000"/>
                            </p:stCondLst>
                            <p:childTnLst>
                              <p:par>
                                <p:cTn id="8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7500"/>
                            </p:stCondLst>
                            <p:childTnLst>
                              <p:par>
                                <p:cTn id="8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8000"/>
                            </p:stCondLst>
                            <p:childTnLst>
                              <p:par>
                                <p:cTn id="86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8" dur="500" fill="hold"/>
                                        <p:tgtEl>
                                          <p:spTgt spid="46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500" fill="hold"/>
                                        <p:tgtEl>
                                          <p:spTgt spid="46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500" fill="hold"/>
                                        <p:tgtEl>
                                          <p:spTgt spid="468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500" fill="hold"/>
                                        <p:tgtEl>
                                          <p:spTgt spid="468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9000"/>
                            </p:stCondLst>
                            <p:childTnLst>
                              <p:par>
                                <p:cTn id="8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500"/>
                            </p:stCondLst>
                            <p:childTnLst>
                              <p:par>
                                <p:cTn id="9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1000"/>
                            </p:stCondLst>
                            <p:childTnLst>
                              <p:par>
                                <p:cTn id="9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1500"/>
                            </p:stCondLst>
                            <p:childTnLst>
                              <p:par>
                                <p:cTn id="9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8" fill="hold">
                            <p:stCondLst>
                              <p:cond delay="2000"/>
                            </p:stCondLst>
                            <p:childTnLst>
                              <p:par>
                                <p:cTn id="9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5" dur="500" fill="hold"/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6" dur="500" fill="hold"/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7" dur="500" fill="hold"/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8" dur="500" fill="hold"/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0" dur="500" fill="hold"/>
                                        <p:tgtEl>
                                          <p:spTgt spid="468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1" dur="500" fill="hold"/>
                                        <p:tgtEl>
                                          <p:spTgt spid="468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2" dur="500"/>
                                        <p:tgtEl>
                                          <p:spTgt spid="46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8" dur="500" fill="hold"/>
                                        <p:tgtEl>
                                          <p:spTgt spid="46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9" dur="500" fill="hold"/>
                                        <p:tgtEl>
                                          <p:spTgt spid="46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0" dur="500"/>
                                        <p:tgtEl>
                                          <p:spTgt spid="46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4" dur="500"/>
                                        <p:tgtEl>
                                          <p:spTgt spid="46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8" dur="500" fill="hold"/>
                                        <p:tgtEl>
                                          <p:spTgt spid="46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9" dur="500" fill="hold"/>
                                        <p:tgtEl>
                                          <p:spTgt spid="46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0" dur="500"/>
                                        <p:tgtEl>
                                          <p:spTgt spid="46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4" dur="500"/>
                                        <p:tgtEl>
                                          <p:spTgt spid="4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5" fill="hold">
                      <p:stCondLst>
                        <p:cond delay="indefinite"/>
                      </p:stCondLst>
                      <p:childTnLst>
                        <p:par>
                          <p:cTn id="1386" fill="hold">
                            <p:stCondLst>
                              <p:cond delay="0"/>
                            </p:stCondLst>
                            <p:childTnLst>
                              <p:par>
                                <p:cTn id="13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9" dur="500" fill="hold"/>
                                        <p:tgtEl>
                                          <p:spTgt spid="46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0" dur="500" fill="hold"/>
                                        <p:tgtEl>
                                          <p:spTgt spid="46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1" dur="500"/>
                                        <p:tgtEl>
                                          <p:spTgt spid="46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500"/>
                            </p:stCondLst>
                            <p:childTnLst>
                              <p:par>
                                <p:cTn id="13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5" dur="500"/>
                                        <p:tgtEl>
                                          <p:spTgt spid="46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9" dur="500"/>
                                        <p:tgtEl>
                                          <p:spTgt spid="46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3" dur="500" fill="hold"/>
                                        <p:tgtEl>
                                          <p:spTgt spid="46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4" dur="500" fill="hold"/>
                                        <p:tgtEl>
                                          <p:spTgt spid="46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5" dur="500"/>
                                        <p:tgtEl>
                                          <p:spTgt spid="46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6" fill="hold">
                      <p:stCondLst>
                        <p:cond delay="indefinite"/>
                      </p:stCondLst>
                      <p:childTnLst>
                        <p:par>
                          <p:cTn id="1407" fill="hold">
                            <p:stCondLst>
                              <p:cond delay="0"/>
                            </p:stCondLst>
                            <p:childTnLst>
                              <p:par>
                                <p:cTn id="14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0" dur="500" fill="hold"/>
                                        <p:tgtEl>
                                          <p:spTgt spid="46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1" dur="500" fill="hold"/>
                                        <p:tgtEl>
                                          <p:spTgt spid="46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2" dur="500"/>
                                        <p:tgtEl>
                                          <p:spTgt spid="46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5" dur="500" fill="hold"/>
                                        <p:tgtEl>
                                          <p:spTgt spid="46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6" dur="500" fill="hold"/>
                                        <p:tgtEl>
                                          <p:spTgt spid="46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7" dur="500"/>
                                        <p:tgtEl>
                                          <p:spTgt spid="46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8" fill="hold">
                      <p:stCondLst>
                        <p:cond delay="indefinite"/>
                      </p:stCondLst>
                      <p:childTnLst>
                        <p:par>
                          <p:cTn id="1419" fill="hold">
                            <p:stCondLst>
                              <p:cond delay="0"/>
                            </p:stCondLst>
                            <p:childTnLst>
                              <p:par>
                                <p:cTn id="14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2" dur="500"/>
                                        <p:tgtEl>
                                          <p:spTgt spid="46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3" fill="hold">
                            <p:stCondLst>
                              <p:cond delay="500"/>
                            </p:stCondLst>
                            <p:childTnLst>
                              <p:par>
                                <p:cTn id="14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6" dur="500"/>
                                        <p:tgtEl>
                                          <p:spTgt spid="46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0" dur="500" fill="hold"/>
                                        <p:tgtEl>
                                          <p:spTgt spid="46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1" dur="500" fill="hold"/>
                                        <p:tgtEl>
                                          <p:spTgt spid="46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2" dur="500"/>
                                        <p:tgtEl>
                                          <p:spTgt spid="4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3" fill="hold">
                      <p:stCondLst>
                        <p:cond delay="indefinite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7" dur="500" fill="hold"/>
                                        <p:tgtEl>
                                          <p:spTgt spid="46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8" dur="500" fill="hold"/>
                                        <p:tgtEl>
                                          <p:spTgt spid="46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9" dur="500"/>
                                        <p:tgtEl>
                                          <p:spTgt spid="46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1" dur="1000"/>
                                        <p:tgtEl>
                                          <p:spTgt spid="46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4" dur="1000"/>
                                        <p:tgtEl>
                                          <p:spTgt spid="468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611" grpId="0"/>
      <p:bldP spid="468613" grpId="0"/>
      <p:bldP spid="467997" grpId="0" animBg="1"/>
      <p:bldP spid="468001" grpId="0" animBg="1"/>
      <p:bldP spid="468001" grpId="1" animBg="1"/>
      <p:bldP spid="468029" grpId="0"/>
      <p:bldP spid="468033" grpId="0"/>
      <p:bldP spid="468083" grpId="0" animBg="1"/>
      <p:bldP spid="468083" grpId="1" animBg="1"/>
      <p:bldP spid="468184" grpId="0" animBg="1"/>
      <p:bldP spid="468184" grpId="1" animBg="1"/>
      <p:bldP spid="468334" grpId="0" animBg="1"/>
      <p:bldP spid="468334" grpId="1" animBg="1"/>
      <p:bldP spid="468397" grpId="0" animBg="1"/>
      <p:bldP spid="468398" grpId="0" animBg="1"/>
      <p:bldP spid="468085" grpId="0"/>
      <p:bldP spid="468467" grpId="0" animBg="1"/>
      <p:bldP spid="468467" grpId="1" animBg="1"/>
      <p:bldP spid="468468" grpId="0" animBg="1"/>
      <p:bldP spid="468468" grpId="1" animBg="1"/>
      <p:bldP spid="468469" grpId="0" animBg="1"/>
      <p:bldP spid="468469" grpId="1" animBg="1"/>
      <p:bldP spid="468470" grpId="0" animBg="1"/>
      <p:bldP spid="468470" grpId="1" animBg="1"/>
      <p:bldP spid="468471" grpId="0" animBg="1"/>
      <p:bldP spid="468471" grpId="1" animBg="1"/>
      <p:bldP spid="468472" grpId="0" animBg="1"/>
      <p:bldP spid="468472" grpId="1" animBg="1"/>
      <p:bldP spid="468473" grpId="0" animBg="1"/>
      <p:bldP spid="468473" grpId="1" animBg="1"/>
      <p:bldP spid="468474" grpId="0" animBg="1"/>
      <p:bldP spid="468474" grpId="1" animBg="1"/>
      <p:bldP spid="468475" grpId="0" animBg="1"/>
      <p:bldP spid="468475" grpId="1" animBg="1"/>
      <p:bldP spid="468476" grpId="0" animBg="1"/>
      <p:bldP spid="468476" grpId="1" animBg="1"/>
      <p:bldP spid="468477" grpId="0" animBg="1"/>
      <p:bldP spid="468477" grpId="1" animBg="1"/>
      <p:bldP spid="468478" grpId="0" animBg="1"/>
      <p:bldP spid="468478" grpId="1" animBg="1"/>
      <p:bldP spid="468479" grpId="0" animBg="1"/>
      <p:bldP spid="468479" grpId="1" animBg="1"/>
      <p:bldP spid="468480" grpId="0" animBg="1"/>
      <p:bldP spid="468480" grpId="1" animBg="1"/>
      <p:bldP spid="468481" grpId="0" animBg="1"/>
      <p:bldP spid="468481" grpId="1" animBg="1"/>
      <p:bldP spid="468482" grpId="0" animBg="1"/>
      <p:bldP spid="468482" grpId="1" animBg="1"/>
      <p:bldP spid="468483" grpId="0" animBg="1"/>
      <p:bldP spid="468483" grpId="1" animBg="1"/>
      <p:bldP spid="468503" grpId="0" animBg="1"/>
      <p:bldP spid="468503" grpId="1" animBg="1"/>
      <p:bldP spid="468512" grpId="0" animBg="1"/>
      <p:bldP spid="468512" grpId="1" animBg="1"/>
      <p:bldP spid="468513" grpId="0" animBg="1"/>
      <p:bldP spid="468513" grpId="1" animBg="1"/>
      <p:bldP spid="468514" grpId="0" animBg="1"/>
      <p:bldP spid="468514" grpId="1" animBg="1"/>
      <p:bldP spid="468515" grpId="0" animBg="1"/>
      <p:bldP spid="468515" grpId="1" animBg="1"/>
      <p:bldP spid="468516" grpId="0" animBg="1"/>
      <p:bldP spid="468516" grpId="1" animBg="1"/>
      <p:bldP spid="468517" grpId="0" animBg="1"/>
      <p:bldP spid="468517" grpId="1" animBg="1"/>
      <p:bldP spid="468518" grpId="0" animBg="1"/>
      <p:bldP spid="468518" grpId="1" animBg="1"/>
      <p:bldP spid="468519" grpId="0" animBg="1"/>
      <p:bldP spid="468519" grpId="1" animBg="1"/>
      <p:bldP spid="468520" grpId="0" animBg="1"/>
      <p:bldP spid="468520" grpId="1" animBg="1"/>
      <p:bldP spid="468521" grpId="0" animBg="1"/>
      <p:bldP spid="468521" grpId="1" animBg="1"/>
      <p:bldP spid="468522" grpId="0" animBg="1"/>
      <p:bldP spid="468522" grpId="1" animBg="1"/>
      <p:bldP spid="468523" grpId="0" animBg="1"/>
      <p:bldP spid="468523" grpId="1" animBg="1"/>
      <p:bldP spid="468524" grpId="0" animBg="1"/>
      <p:bldP spid="468524" grpId="1" animBg="1"/>
      <p:bldP spid="468525" grpId="0" animBg="1"/>
      <p:bldP spid="468525" grpId="1" animBg="1"/>
      <p:bldP spid="468526" grpId="0" animBg="1"/>
      <p:bldP spid="468526" grpId="1" animBg="1"/>
      <p:bldP spid="468527" grpId="0" animBg="1"/>
      <p:bldP spid="468527" grpId="1" animBg="1"/>
      <p:bldP spid="468528" grpId="0" animBg="1"/>
      <p:bldP spid="468528" grpId="1" animBg="1"/>
      <p:bldP spid="468529" grpId="0" animBg="1"/>
      <p:bldP spid="468529" grpId="1" animBg="1"/>
      <p:bldP spid="468531" grpId="0" animBg="1"/>
      <p:bldP spid="468531" grpId="1" animBg="1"/>
      <p:bldP spid="468532" grpId="0" animBg="1"/>
      <p:bldP spid="468532" grpId="1" animBg="1"/>
      <p:bldP spid="468533" grpId="0" animBg="1"/>
      <p:bldP spid="468533" grpId="1" animBg="1"/>
      <p:bldP spid="468534" grpId="0" animBg="1"/>
      <p:bldP spid="468534" grpId="1" animBg="1"/>
      <p:bldP spid="468535" grpId="0" animBg="1"/>
      <p:bldP spid="468535" grpId="1" animBg="1"/>
      <p:bldP spid="468536" grpId="0" animBg="1"/>
      <p:bldP spid="468536" grpId="1" animBg="1"/>
      <p:bldP spid="468537" grpId="0" animBg="1"/>
      <p:bldP spid="468537" grpId="1" animBg="1"/>
      <p:bldP spid="468538" grpId="0" animBg="1"/>
      <p:bldP spid="468538" grpId="1" animBg="1"/>
      <p:bldP spid="468539" grpId="0" animBg="1"/>
      <p:bldP spid="468539" grpId="1" animBg="1"/>
      <p:bldP spid="468540" grpId="0" animBg="1"/>
      <p:bldP spid="468540" grpId="1" animBg="1"/>
      <p:bldP spid="468541" grpId="0" animBg="1"/>
      <p:bldP spid="468541" grpId="1" animBg="1"/>
      <p:bldP spid="468542" grpId="0" animBg="1"/>
      <p:bldP spid="468542" grpId="1" animBg="1"/>
      <p:bldP spid="468543" grpId="0" animBg="1"/>
      <p:bldP spid="468543" grpId="1" animBg="1"/>
      <p:bldP spid="468544" grpId="0" animBg="1"/>
      <p:bldP spid="468544" grpId="1" animBg="1"/>
      <p:bldP spid="468545" grpId="0" animBg="1"/>
      <p:bldP spid="468545" grpId="1" animBg="1"/>
      <p:bldP spid="468546" grpId="0" animBg="1"/>
      <p:bldP spid="468546" grpId="1" animBg="1"/>
      <p:bldP spid="468547" grpId="0" animBg="1"/>
      <p:bldP spid="468547" grpId="1" animBg="1"/>
      <p:bldP spid="468510" grpId="0" animBg="1"/>
      <p:bldP spid="468510" grpId="1" animBg="1"/>
      <p:bldP spid="468511" grpId="1" animBg="1"/>
      <p:bldP spid="468580" grpId="0" animBg="1"/>
      <p:bldP spid="468580" grpId="1" animBg="1"/>
      <p:bldP spid="468581" grpId="0" animBg="1"/>
      <p:bldP spid="468586" grpId="0" animBg="1"/>
      <p:bldP spid="468600" grpId="0" animBg="1"/>
      <p:bldP spid="468600" grpId="1" animBg="1"/>
      <p:bldP spid="468601" grpId="0" animBg="1"/>
      <p:bldP spid="468601" grpId="1" animBg="1"/>
      <p:bldP spid="468602" grpId="0"/>
      <p:bldP spid="468606" grpId="0" animBg="1"/>
      <p:bldP spid="468608" grpId="0" animBg="1"/>
      <p:bldP spid="4686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7" name="Rectangle 267"/>
          <p:cNvSpPr>
            <a:spLocks noChangeArrowheads="1"/>
          </p:cNvSpPr>
          <p:nvPr/>
        </p:nvSpPr>
        <p:spPr bwMode="auto">
          <a:xfrm>
            <a:off x="1219200" y="5041900"/>
            <a:ext cx="7061200" cy="520700"/>
          </a:xfrm>
          <a:prstGeom prst="rect">
            <a:avLst/>
          </a:prstGeom>
          <a:solidFill>
            <a:schemeClr val="accent1">
              <a:alpha val="58000"/>
            </a:schemeClr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5" name="Object 35"/>
          <p:cNvGraphicFramePr>
            <a:graphicFrameLocks noChangeAspect="1"/>
          </p:cNvGraphicFramePr>
          <p:nvPr/>
        </p:nvGraphicFramePr>
        <p:xfrm>
          <a:off x="3103563" y="974725"/>
          <a:ext cx="3149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1" imgW="1676400" imgH="317500" progId="Equation.DSMT4">
                  <p:embed/>
                </p:oleObj>
              </mc:Choice>
              <mc:Fallback>
                <p:oleObj name="Equation" r:id="rId1" imgW="1676400" imgH="317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974725"/>
                        <a:ext cx="3149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8" name="WordArt 58"/>
          <p:cNvSpPr>
            <a:spLocks noChangeArrowheads="1" noChangeShapeType="1" noTextEdit="1"/>
          </p:cNvSpPr>
          <p:nvPr/>
        </p:nvSpPr>
        <p:spPr bwMode="auto">
          <a:xfrm>
            <a:off x="1054100" y="642938"/>
            <a:ext cx="711200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9839" name="Group 239"/>
          <p:cNvGrpSpPr/>
          <p:nvPr/>
        </p:nvGrpSpPr>
        <p:grpSpPr bwMode="auto">
          <a:xfrm>
            <a:off x="165100" y="1392238"/>
            <a:ext cx="6381750" cy="536575"/>
            <a:chOff x="104" y="941"/>
            <a:chExt cx="4020" cy="338"/>
          </a:xfrm>
        </p:grpSpPr>
        <p:sp>
          <p:nvSpPr>
            <p:cNvPr id="409636" name="Rectangle 36"/>
            <p:cNvSpPr>
              <a:spLocks noChangeArrowheads="1"/>
            </p:cNvSpPr>
            <p:nvPr/>
          </p:nvSpPr>
          <p:spPr bwMode="auto">
            <a:xfrm>
              <a:off x="104" y="947"/>
              <a:ext cx="26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9637" name="Object 37"/>
            <p:cNvGraphicFramePr>
              <a:graphicFrameLocks noChangeAspect="1"/>
            </p:cNvGraphicFramePr>
            <p:nvPr/>
          </p:nvGraphicFramePr>
          <p:xfrm>
            <a:off x="625" y="975"/>
            <a:ext cx="44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" name="Equation" r:id="rId3" imgW="406400" imgH="254000" progId="Equation.DSMT4">
                    <p:embed/>
                  </p:oleObj>
                </mc:Choice>
                <mc:Fallback>
                  <p:oleObj name="Equation" r:id="rId3" imgW="406400" imgH="2540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975"/>
                          <a:ext cx="44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45" name="Rectangle 45"/>
            <p:cNvSpPr>
              <a:spLocks noChangeArrowheads="1"/>
            </p:cNvSpPr>
            <p:nvPr/>
          </p:nvSpPr>
          <p:spPr bwMode="auto">
            <a:xfrm>
              <a:off x="2631" y="948"/>
              <a:ext cx="8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记为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9712" name="Rectangle 112"/>
            <p:cNvSpPr>
              <a:spLocks noChangeArrowheads="1"/>
            </p:cNvSpPr>
            <p:nvPr/>
          </p:nvSpPr>
          <p:spPr bwMode="auto">
            <a:xfrm>
              <a:off x="1049" y="948"/>
              <a:ext cx="1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依概率收敛于</a:t>
              </a:r>
              <a:endPara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09719" name="Object 119"/>
            <p:cNvGraphicFramePr>
              <a:graphicFrameLocks noChangeAspect="1"/>
            </p:cNvGraphicFramePr>
            <p:nvPr/>
          </p:nvGraphicFramePr>
          <p:xfrm>
            <a:off x="2450" y="1004"/>
            <a:ext cx="22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" name="Equation" r:id="rId5" imgW="203200" imgH="241300" progId="Equation.DSMT4">
                    <p:embed/>
                  </p:oleObj>
                </mc:Choice>
                <mc:Fallback>
                  <p:oleObj name="Equation" r:id="rId5" imgW="203200" imgH="24130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1004"/>
                          <a:ext cx="22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0" name="Object 120"/>
            <p:cNvGraphicFramePr>
              <a:graphicFrameLocks noChangeAspect="1"/>
            </p:cNvGraphicFramePr>
            <p:nvPr/>
          </p:nvGraphicFramePr>
          <p:xfrm>
            <a:off x="3110" y="941"/>
            <a:ext cx="101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7" name="Equation" r:id="rId7" imgW="825500" imgH="292100" progId="Equation.DSMT4">
                    <p:embed/>
                  </p:oleObj>
                </mc:Choice>
                <mc:Fallback>
                  <p:oleObj name="Equation" r:id="rId7" imgW="825500" imgH="292100" progId="Equation.DSMT4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941"/>
                          <a:ext cx="101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38" name="Group 238"/>
          <p:cNvGrpSpPr/>
          <p:nvPr/>
        </p:nvGrpSpPr>
        <p:grpSpPr bwMode="auto">
          <a:xfrm>
            <a:off x="1819275" y="479425"/>
            <a:ext cx="7235825" cy="558800"/>
            <a:chOff x="1146" y="326"/>
            <a:chExt cx="4558" cy="352"/>
          </a:xfrm>
        </p:grpSpPr>
        <p:sp>
          <p:nvSpPr>
            <p:cNvPr id="409633" name="Text Box 33"/>
            <p:cNvSpPr txBox="1">
              <a:spLocks noChangeArrowheads="1"/>
            </p:cNvSpPr>
            <p:nvPr/>
          </p:nvSpPr>
          <p:spPr bwMode="auto">
            <a:xfrm>
              <a:off x="2780" y="370"/>
              <a:ext cx="236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是一列随机变量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9634" name="Object 34"/>
            <p:cNvGraphicFramePr>
              <a:graphicFrameLocks noChangeAspect="1"/>
            </p:cNvGraphicFramePr>
            <p:nvPr/>
          </p:nvGraphicFramePr>
          <p:xfrm>
            <a:off x="1429" y="374"/>
            <a:ext cx="13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8" name="Equation" r:id="rId9" imgW="1257300" imgH="254000" progId="Equation.DSMT4">
                    <p:embed/>
                  </p:oleObj>
                </mc:Choice>
                <mc:Fallback>
                  <p:oleObj name="Equation" r:id="rId9" imgW="1257300" imgH="2540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74"/>
                          <a:ext cx="13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6" name="Rectangle 116"/>
            <p:cNvSpPr>
              <a:spLocks noChangeArrowheads="1"/>
            </p:cNvSpPr>
            <p:nvPr/>
          </p:nvSpPr>
          <p:spPr bwMode="auto">
            <a:xfrm>
              <a:off x="5297" y="326"/>
              <a:ext cx="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9717" name="Rectangle 117"/>
            <p:cNvSpPr>
              <a:spLocks noChangeArrowheads="1"/>
            </p:cNvSpPr>
            <p:nvPr/>
          </p:nvSpPr>
          <p:spPr bwMode="auto">
            <a:xfrm>
              <a:off x="1146" y="351"/>
              <a:ext cx="5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9722" name="Object 122"/>
            <p:cNvGraphicFramePr>
              <a:graphicFrameLocks noChangeAspect="1"/>
            </p:cNvGraphicFramePr>
            <p:nvPr/>
          </p:nvGraphicFramePr>
          <p:xfrm>
            <a:off x="4677" y="410"/>
            <a:ext cx="70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9" name="Equation" r:id="rId11" imgW="596900" imgH="215900" progId="Equation.DSMT4">
                    <p:embed/>
                  </p:oleObj>
                </mc:Choice>
                <mc:Fallback>
                  <p:oleObj name="Equation" r:id="rId11" imgW="596900" imgH="215900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410"/>
                          <a:ext cx="70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24" name="Object 124"/>
          <p:cNvGraphicFramePr>
            <a:graphicFrameLocks noChangeAspect="1"/>
          </p:cNvGraphicFramePr>
          <p:nvPr/>
        </p:nvGraphicFramePr>
        <p:xfrm>
          <a:off x="4959350" y="1928813"/>
          <a:ext cx="30607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13" imgW="1638300" imgH="317500" progId="Equation.DSMT4">
                  <p:embed/>
                </p:oleObj>
              </mc:Choice>
              <mc:Fallback>
                <p:oleObj name="Equation" r:id="rId13" imgW="1638300" imgH="3175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928813"/>
                        <a:ext cx="30607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6" name="WordArt 126"/>
          <p:cNvSpPr>
            <a:spLocks noChangeArrowheads="1" noChangeShapeType="1" noTextEdit="1"/>
          </p:cNvSpPr>
          <p:nvPr/>
        </p:nvSpPr>
        <p:spPr bwMode="auto">
          <a:xfrm>
            <a:off x="1085850" y="2022475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731" name="WordArt 131"/>
          <p:cNvSpPr>
            <a:spLocks noChangeArrowheads="1" noChangeShapeType="1" noTextEdit="1"/>
          </p:cNvSpPr>
          <p:nvPr/>
        </p:nvSpPr>
        <p:spPr bwMode="auto">
          <a:xfrm>
            <a:off x="1074738" y="2557463"/>
            <a:ext cx="325437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09732" name="Object 132"/>
          <p:cNvGraphicFramePr>
            <a:graphicFrameLocks noChangeAspect="1"/>
          </p:cNvGraphicFramePr>
          <p:nvPr/>
        </p:nvGraphicFramePr>
        <p:xfrm>
          <a:off x="1563688" y="1928813"/>
          <a:ext cx="27670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15" imgW="1663700" imgH="317500" progId="Equation.DSMT4">
                  <p:embed/>
                </p:oleObj>
              </mc:Choice>
              <mc:Fallback>
                <p:oleObj name="Equation" r:id="rId15" imgW="1663700" imgH="31750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928813"/>
                        <a:ext cx="27670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3" name="AutoShape 133"/>
          <p:cNvSpPr>
            <a:spLocks noChangeArrowheads="1"/>
          </p:cNvSpPr>
          <p:nvPr/>
        </p:nvSpPr>
        <p:spPr bwMode="auto">
          <a:xfrm>
            <a:off x="4473575" y="20351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09872" name="Group 272"/>
          <p:cNvGrpSpPr/>
          <p:nvPr/>
        </p:nvGrpSpPr>
        <p:grpSpPr bwMode="auto">
          <a:xfrm>
            <a:off x="1544638" y="2398713"/>
            <a:ext cx="7637462" cy="533400"/>
            <a:chOff x="949" y="1511"/>
            <a:chExt cx="4811" cy="336"/>
          </a:xfrm>
        </p:grpSpPr>
        <p:sp>
          <p:nvSpPr>
            <p:cNvPr id="409737" name="Rectangle 137"/>
            <p:cNvSpPr>
              <a:spLocks noChangeArrowheads="1"/>
            </p:cNvSpPr>
            <p:nvPr/>
          </p:nvSpPr>
          <p:spPr bwMode="auto">
            <a:xfrm>
              <a:off x="1768" y="1517"/>
              <a:ext cx="3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的直观含义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随着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16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的增大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绝对误差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9740" name="Object 140"/>
            <p:cNvGraphicFramePr>
              <a:graphicFrameLocks noChangeAspect="1"/>
            </p:cNvGraphicFramePr>
            <p:nvPr/>
          </p:nvGraphicFramePr>
          <p:xfrm>
            <a:off x="949" y="1511"/>
            <a:ext cx="8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2" name="Equation" r:id="rId17" imgW="800100" imgH="292100" progId="Equation.DSMT4">
                    <p:embed/>
                  </p:oleObj>
                </mc:Choice>
                <mc:Fallback>
                  <p:oleObj name="Equation" r:id="rId17" imgW="800100" imgH="29210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1511"/>
                          <a:ext cx="8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4" name="Object 144"/>
            <p:cNvGraphicFramePr>
              <a:graphicFrameLocks noChangeAspect="1"/>
            </p:cNvGraphicFramePr>
            <p:nvPr/>
          </p:nvGraphicFramePr>
          <p:xfrm>
            <a:off x="3633" y="1610"/>
            <a:ext cx="16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3" name="Equation" r:id="rId19" imgW="152400" imgH="165100" progId="Equation.DSMT4">
                    <p:embed/>
                  </p:oleObj>
                </mc:Choice>
                <mc:Fallback>
                  <p:oleObj name="Equation" r:id="rId19" imgW="152400" imgH="165100" progId="Equation.DSMT4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610"/>
                          <a:ext cx="16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71" name="Group 271"/>
          <p:cNvGrpSpPr/>
          <p:nvPr/>
        </p:nvGrpSpPr>
        <p:grpSpPr bwMode="auto">
          <a:xfrm>
            <a:off x="246063" y="2846388"/>
            <a:ext cx="5051425" cy="536575"/>
            <a:chOff x="155" y="1793"/>
            <a:chExt cx="3182" cy="338"/>
          </a:xfrm>
        </p:grpSpPr>
        <p:sp>
          <p:nvSpPr>
            <p:cNvPr id="409745" name="Rectangle 145"/>
            <p:cNvSpPr>
              <a:spLocks noChangeArrowheads="1"/>
            </p:cNvSpPr>
            <p:nvPr/>
          </p:nvSpPr>
          <p:spPr bwMode="auto">
            <a:xfrm>
              <a:off x="760" y="1793"/>
              <a:ext cx="2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较大的可能性越来越小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9746" name="Object 146"/>
            <p:cNvGraphicFramePr>
              <a:graphicFrameLocks noChangeAspect="1"/>
            </p:cNvGraphicFramePr>
            <p:nvPr/>
          </p:nvGraphicFramePr>
          <p:xfrm>
            <a:off x="155" y="1833"/>
            <a:ext cx="6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4" name="Equation" r:id="rId21" imgW="609600" imgH="254000" progId="Equation.DSMT4">
                    <p:embed/>
                  </p:oleObj>
                </mc:Choice>
                <mc:Fallback>
                  <p:oleObj name="Equation" r:id="rId21" imgW="609600" imgH="254000" progId="Equation.DSMT4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" y="1833"/>
                          <a:ext cx="6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18" name="Group 218"/>
          <p:cNvGrpSpPr/>
          <p:nvPr/>
        </p:nvGrpSpPr>
        <p:grpSpPr bwMode="auto">
          <a:xfrm>
            <a:off x="879475" y="3722688"/>
            <a:ext cx="7664450" cy="2924175"/>
            <a:chOff x="538" y="2097"/>
            <a:chExt cx="4828" cy="1842"/>
          </a:xfrm>
        </p:grpSpPr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752" y="3784"/>
              <a:ext cx="45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9" name="Line 149"/>
            <p:cNvSpPr>
              <a:spLocks noChangeShapeType="1"/>
            </p:cNvSpPr>
            <p:nvPr/>
          </p:nvSpPr>
          <p:spPr bwMode="auto">
            <a:xfrm>
              <a:off x="752" y="2216"/>
              <a:ext cx="0" cy="15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50" name="Line 150"/>
            <p:cNvSpPr>
              <a:spLocks noChangeShapeType="1"/>
            </p:cNvSpPr>
            <p:nvPr/>
          </p:nvSpPr>
          <p:spPr bwMode="auto">
            <a:xfrm>
              <a:off x="752" y="3096"/>
              <a:ext cx="4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52" name="Object 152"/>
            <p:cNvGraphicFramePr>
              <a:graphicFrameLocks noChangeAspect="1"/>
            </p:cNvGraphicFramePr>
            <p:nvPr/>
          </p:nvGraphicFramePr>
          <p:xfrm>
            <a:off x="770" y="2097"/>
            <a:ext cx="26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5" name="Equation" r:id="rId23" imgW="215900" imgH="304800" progId="Equation.DSMT4">
                    <p:embed/>
                  </p:oleObj>
                </mc:Choice>
                <mc:Fallback>
                  <p:oleObj name="Equation" r:id="rId23" imgW="215900" imgH="30480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2097"/>
                          <a:ext cx="26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3" name="Object 153"/>
            <p:cNvGraphicFramePr>
              <a:graphicFrameLocks noChangeAspect="1"/>
            </p:cNvGraphicFramePr>
            <p:nvPr/>
          </p:nvGraphicFramePr>
          <p:xfrm>
            <a:off x="615" y="2339"/>
            <a:ext cx="14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6" name="Equation" r:id="rId25" imgW="114300" imgH="152400" progId="Equation.DSMT4">
                    <p:embed/>
                  </p:oleObj>
                </mc:Choice>
                <mc:Fallback>
                  <p:oleObj name="Equation" r:id="rId25" imgW="114300" imgH="152400" progId="Equation.DSMT4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339"/>
                          <a:ext cx="14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4" name="Object 154"/>
            <p:cNvGraphicFramePr>
              <a:graphicFrameLocks noChangeAspect="1"/>
            </p:cNvGraphicFramePr>
            <p:nvPr/>
          </p:nvGraphicFramePr>
          <p:xfrm>
            <a:off x="538" y="2986"/>
            <a:ext cx="21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" name="Equation" r:id="rId27" imgW="241300" imgH="165100" progId="Equation.DSMT4">
                    <p:embed/>
                  </p:oleObj>
                </mc:Choice>
                <mc:Fallback>
                  <p:oleObj name="Equation" r:id="rId27" imgW="241300" imgH="165100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2986"/>
                          <a:ext cx="21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8" name="Object 158"/>
            <p:cNvGraphicFramePr>
              <a:graphicFrameLocks noChangeAspect="1"/>
            </p:cNvGraphicFramePr>
            <p:nvPr/>
          </p:nvGraphicFramePr>
          <p:xfrm>
            <a:off x="5186" y="3584"/>
            <a:ext cx="1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8" name="Equation" r:id="rId29" imgW="152400" imgH="165100" progId="Equation.DSMT4">
                    <p:embed/>
                  </p:oleObj>
                </mc:Choice>
                <mc:Fallback>
                  <p:oleObj name="Equation" r:id="rId29" imgW="152400" imgH="1651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3584"/>
                          <a:ext cx="1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0" name="Line 160"/>
            <p:cNvSpPr>
              <a:spLocks noChangeShapeType="1"/>
            </p:cNvSpPr>
            <p:nvPr/>
          </p:nvSpPr>
          <p:spPr bwMode="auto">
            <a:xfrm>
              <a:off x="753" y="2457"/>
              <a:ext cx="4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61" name="Object 161"/>
            <p:cNvGraphicFramePr>
              <a:graphicFrameLocks noChangeAspect="1"/>
            </p:cNvGraphicFramePr>
            <p:nvPr/>
          </p:nvGraphicFramePr>
          <p:xfrm>
            <a:off x="624" y="3739"/>
            <a:ext cx="21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9" name="Equation" r:id="rId31" imgW="190500" imgH="165100" progId="Equation.DSMT4">
                    <p:embed/>
                  </p:oleObj>
                </mc:Choice>
                <mc:Fallback>
                  <p:oleObj name="Equation" r:id="rId31" imgW="190500" imgH="165100" progId="Equation.DSMT4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739"/>
                          <a:ext cx="21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99" name="Freeform 199"/>
          <p:cNvSpPr/>
          <p:nvPr/>
        </p:nvSpPr>
        <p:spPr bwMode="auto">
          <a:xfrm>
            <a:off x="1625600" y="4305300"/>
            <a:ext cx="6502400" cy="2108200"/>
          </a:xfrm>
          <a:custGeom>
            <a:avLst/>
            <a:gdLst>
              <a:gd name="T0" fmla="*/ 0 w 4096"/>
              <a:gd name="T1" fmla="*/ 1328 h 1328"/>
              <a:gd name="T2" fmla="*/ 336 w 4096"/>
              <a:gd name="T3" fmla="*/ 0 h 1328"/>
              <a:gd name="T4" fmla="*/ 696 w 4096"/>
              <a:gd name="T5" fmla="*/ 896 h 1328"/>
              <a:gd name="T6" fmla="*/ 1040 w 4096"/>
              <a:gd name="T7" fmla="*/ 632 h 1328"/>
              <a:gd name="T8" fmla="*/ 1392 w 4096"/>
              <a:gd name="T9" fmla="*/ 840 h 1328"/>
              <a:gd name="T10" fmla="*/ 1744 w 4096"/>
              <a:gd name="T11" fmla="*/ 472 h 1328"/>
              <a:gd name="T12" fmla="*/ 2120 w 4096"/>
              <a:gd name="T13" fmla="*/ 832 h 1328"/>
              <a:gd name="T14" fmla="*/ 2480 w 4096"/>
              <a:gd name="T15" fmla="*/ 688 h 1328"/>
              <a:gd name="T16" fmla="*/ 2792 w 4096"/>
              <a:gd name="T17" fmla="*/ 552 h 1328"/>
              <a:gd name="T18" fmla="*/ 3200 w 4096"/>
              <a:gd name="T19" fmla="*/ 744 h 1328"/>
              <a:gd name="T20" fmla="*/ 3456 w 4096"/>
              <a:gd name="T21" fmla="*/ 544 h 1328"/>
              <a:gd name="T22" fmla="*/ 3672 w 4096"/>
              <a:gd name="T23" fmla="*/ 496 h 1328"/>
              <a:gd name="T24" fmla="*/ 3896 w 4096"/>
              <a:gd name="T25" fmla="*/ 752 h 1328"/>
              <a:gd name="T26" fmla="*/ 4096 w 4096"/>
              <a:gd name="T27" fmla="*/ 56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96" h="1328">
                <a:moveTo>
                  <a:pt x="0" y="1328"/>
                </a:moveTo>
                <a:lnTo>
                  <a:pt x="336" y="0"/>
                </a:lnTo>
                <a:lnTo>
                  <a:pt x="696" y="896"/>
                </a:lnTo>
                <a:lnTo>
                  <a:pt x="1040" y="632"/>
                </a:lnTo>
                <a:lnTo>
                  <a:pt x="1392" y="840"/>
                </a:lnTo>
                <a:lnTo>
                  <a:pt x="1744" y="472"/>
                </a:lnTo>
                <a:lnTo>
                  <a:pt x="2120" y="832"/>
                </a:lnTo>
                <a:lnTo>
                  <a:pt x="2480" y="688"/>
                </a:lnTo>
                <a:lnTo>
                  <a:pt x="2792" y="552"/>
                </a:lnTo>
                <a:lnTo>
                  <a:pt x="3200" y="744"/>
                </a:lnTo>
                <a:lnTo>
                  <a:pt x="3456" y="544"/>
                </a:lnTo>
                <a:lnTo>
                  <a:pt x="3672" y="496"/>
                </a:lnTo>
                <a:lnTo>
                  <a:pt x="3896" y="752"/>
                </a:lnTo>
                <a:lnTo>
                  <a:pt x="4096" y="5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11" name="Freeform 211"/>
          <p:cNvSpPr/>
          <p:nvPr/>
        </p:nvSpPr>
        <p:spPr bwMode="auto">
          <a:xfrm>
            <a:off x="1638300" y="4292600"/>
            <a:ext cx="6464300" cy="1587500"/>
          </a:xfrm>
          <a:custGeom>
            <a:avLst/>
            <a:gdLst>
              <a:gd name="T0" fmla="*/ 0 w 4072"/>
              <a:gd name="T1" fmla="*/ 0 h 1000"/>
              <a:gd name="T2" fmla="*/ 328 w 4072"/>
              <a:gd name="T3" fmla="*/ 648 h 1000"/>
              <a:gd name="T4" fmla="*/ 672 w 4072"/>
              <a:gd name="T5" fmla="*/ 392 h 1000"/>
              <a:gd name="T6" fmla="*/ 1032 w 4072"/>
              <a:gd name="T7" fmla="*/ 1000 h 1000"/>
              <a:gd name="T8" fmla="*/ 1392 w 4072"/>
              <a:gd name="T9" fmla="*/ 488 h 1000"/>
              <a:gd name="T10" fmla="*/ 1736 w 4072"/>
              <a:gd name="T11" fmla="*/ 856 h 1000"/>
              <a:gd name="T12" fmla="*/ 2096 w 4072"/>
              <a:gd name="T13" fmla="*/ 400 h 1000"/>
              <a:gd name="T14" fmla="*/ 2472 w 4072"/>
              <a:gd name="T15" fmla="*/ 520 h 1000"/>
              <a:gd name="T16" fmla="*/ 2792 w 4072"/>
              <a:gd name="T17" fmla="*/ 760 h 1000"/>
              <a:gd name="T18" fmla="*/ 3184 w 4072"/>
              <a:gd name="T19" fmla="*/ 552 h 1000"/>
              <a:gd name="T20" fmla="*/ 3448 w 4072"/>
              <a:gd name="T21" fmla="*/ 704 h 1000"/>
              <a:gd name="T22" fmla="*/ 3664 w 4072"/>
              <a:gd name="T23" fmla="*/ 600 h 1000"/>
              <a:gd name="T24" fmla="*/ 3896 w 4072"/>
              <a:gd name="T25" fmla="*/ 680 h 1000"/>
              <a:gd name="T26" fmla="*/ 4072 w 4072"/>
              <a:gd name="T27" fmla="*/ 608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72" h="1000">
                <a:moveTo>
                  <a:pt x="0" y="0"/>
                </a:moveTo>
                <a:lnTo>
                  <a:pt x="328" y="648"/>
                </a:lnTo>
                <a:lnTo>
                  <a:pt x="672" y="392"/>
                </a:lnTo>
                <a:lnTo>
                  <a:pt x="1032" y="1000"/>
                </a:lnTo>
                <a:lnTo>
                  <a:pt x="1392" y="488"/>
                </a:lnTo>
                <a:lnTo>
                  <a:pt x="1736" y="856"/>
                </a:lnTo>
                <a:lnTo>
                  <a:pt x="2096" y="400"/>
                </a:lnTo>
                <a:lnTo>
                  <a:pt x="2472" y="520"/>
                </a:lnTo>
                <a:lnTo>
                  <a:pt x="2792" y="760"/>
                </a:lnTo>
                <a:lnTo>
                  <a:pt x="3184" y="552"/>
                </a:lnTo>
                <a:lnTo>
                  <a:pt x="3448" y="704"/>
                </a:lnTo>
                <a:lnTo>
                  <a:pt x="3664" y="600"/>
                </a:lnTo>
                <a:lnTo>
                  <a:pt x="3896" y="680"/>
                </a:lnTo>
                <a:lnTo>
                  <a:pt x="4072" y="6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59" name="Oval 159"/>
          <p:cNvSpPr>
            <a:spLocks noChangeArrowheads="1"/>
          </p:cNvSpPr>
          <p:nvPr/>
        </p:nvSpPr>
        <p:spPr bwMode="auto">
          <a:xfrm>
            <a:off x="1589088" y="423862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89" name="Oval 189"/>
          <p:cNvSpPr>
            <a:spLocks noChangeArrowheads="1"/>
          </p:cNvSpPr>
          <p:nvPr/>
        </p:nvSpPr>
        <p:spPr bwMode="auto">
          <a:xfrm>
            <a:off x="2120900" y="4254500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4" name="Oval 164"/>
          <p:cNvSpPr>
            <a:spLocks noChangeArrowheads="1"/>
          </p:cNvSpPr>
          <p:nvPr/>
        </p:nvSpPr>
        <p:spPr bwMode="auto">
          <a:xfrm>
            <a:off x="2678113" y="4864100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3" name="Oval 163"/>
          <p:cNvSpPr>
            <a:spLocks noChangeArrowheads="1"/>
          </p:cNvSpPr>
          <p:nvPr/>
        </p:nvSpPr>
        <p:spPr bwMode="auto">
          <a:xfrm>
            <a:off x="2119313" y="5256213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5" name="Oval 165"/>
          <p:cNvSpPr>
            <a:spLocks noChangeArrowheads="1"/>
          </p:cNvSpPr>
          <p:nvPr/>
        </p:nvSpPr>
        <p:spPr bwMode="auto">
          <a:xfrm>
            <a:off x="3224213" y="5805488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6" name="Oval 166"/>
          <p:cNvSpPr>
            <a:spLocks noChangeArrowheads="1"/>
          </p:cNvSpPr>
          <p:nvPr/>
        </p:nvSpPr>
        <p:spPr bwMode="auto">
          <a:xfrm>
            <a:off x="3783013" y="50196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7" name="Oval 167"/>
          <p:cNvSpPr>
            <a:spLocks noChangeArrowheads="1"/>
          </p:cNvSpPr>
          <p:nvPr/>
        </p:nvSpPr>
        <p:spPr bwMode="auto">
          <a:xfrm>
            <a:off x="4927600" y="4892675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8" name="Oval 168"/>
          <p:cNvSpPr>
            <a:spLocks noChangeArrowheads="1"/>
          </p:cNvSpPr>
          <p:nvPr/>
        </p:nvSpPr>
        <p:spPr bwMode="auto">
          <a:xfrm>
            <a:off x="4356100" y="5630863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69" name="Oval 169"/>
          <p:cNvSpPr>
            <a:spLocks noChangeArrowheads="1"/>
          </p:cNvSpPr>
          <p:nvPr/>
        </p:nvSpPr>
        <p:spPr bwMode="auto">
          <a:xfrm>
            <a:off x="5513388" y="5072063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70" name="Oval 170"/>
          <p:cNvSpPr>
            <a:spLocks noChangeArrowheads="1"/>
          </p:cNvSpPr>
          <p:nvPr/>
        </p:nvSpPr>
        <p:spPr bwMode="auto">
          <a:xfrm>
            <a:off x="6022975" y="5441950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71" name="Oval 171"/>
          <p:cNvSpPr>
            <a:spLocks noChangeArrowheads="1"/>
          </p:cNvSpPr>
          <p:nvPr/>
        </p:nvSpPr>
        <p:spPr bwMode="auto">
          <a:xfrm>
            <a:off x="6646863" y="5113338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90" name="Oval 190"/>
          <p:cNvSpPr>
            <a:spLocks noChangeArrowheads="1"/>
          </p:cNvSpPr>
          <p:nvPr/>
        </p:nvSpPr>
        <p:spPr bwMode="auto">
          <a:xfrm>
            <a:off x="2690813" y="5678488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91" name="Oval 191"/>
          <p:cNvSpPr>
            <a:spLocks noChangeArrowheads="1"/>
          </p:cNvSpPr>
          <p:nvPr/>
        </p:nvSpPr>
        <p:spPr bwMode="auto">
          <a:xfrm>
            <a:off x="3236913" y="52482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92" name="Oval 192"/>
          <p:cNvSpPr>
            <a:spLocks noChangeArrowheads="1"/>
          </p:cNvSpPr>
          <p:nvPr/>
        </p:nvSpPr>
        <p:spPr bwMode="auto">
          <a:xfrm>
            <a:off x="3784600" y="5592763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93" name="Oval 193"/>
          <p:cNvSpPr>
            <a:spLocks noChangeArrowheads="1"/>
          </p:cNvSpPr>
          <p:nvPr/>
        </p:nvSpPr>
        <p:spPr bwMode="auto">
          <a:xfrm>
            <a:off x="4354513" y="4997450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0" name="Oval 200"/>
          <p:cNvSpPr>
            <a:spLocks noChangeArrowheads="1"/>
          </p:cNvSpPr>
          <p:nvPr/>
        </p:nvSpPr>
        <p:spPr bwMode="auto">
          <a:xfrm>
            <a:off x="4914900" y="5576888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2" name="Oval 202"/>
          <p:cNvSpPr>
            <a:spLocks noChangeArrowheads="1"/>
          </p:cNvSpPr>
          <p:nvPr/>
        </p:nvSpPr>
        <p:spPr bwMode="auto">
          <a:xfrm>
            <a:off x="5513388" y="5349875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3" name="Oval 203"/>
          <p:cNvSpPr>
            <a:spLocks noChangeArrowheads="1"/>
          </p:cNvSpPr>
          <p:nvPr/>
        </p:nvSpPr>
        <p:spPr bwMode="auto">
          <a:xfrm>
            <a:off x="6022975" y="5148263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4" name="Oval 204"/>
          <p:cNvSpPr>
            <a:spLocks noChangeArrowheads="1"/>
          </p:cNvSpPr>
          <p:nvPr/>
        </p:nvSpPr>
        <p:spPr bwMode="auto">
          <a:xfrm>
            <a:off x="6645275" y="5414963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5" name="Oval 205"/>
          <p:cNvSpPr>
            <a:spLocks noChangeArrowheads="1"/>
          </p:cNvSpPr>
          <p:nvPr/>
        </p:nvSpPr>
        <p:spPr bwMode="auto">
          <a:xfrm>
            <a:off x="7065963" y="5365750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6" name="Oval 206"/>
          <p:cNvSpPr>
            <a:spLocks noChangeArrowheads="1"/>
          </p:cNvSpPr>
          <p:nvPr/>
        </p:nvSpPr>
        <p:spPr bwMode="auto">
          <a:xfrm>
            <a:off x="7067550" y="5113338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7" name="Oval 207"/>
          <p:cNvSpPr>
            <a:spLocks noChangeArrowheads="1"/>
          </p:cNvSpPr>
          <p:nvPr/>
        </p:nvSpPr>
        <p:spPr bwMode="auto">
          <a:xfrm>
            <a:off x="7399338" y="5051425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8" name="Oval 208"/>
          <p:cNvSpPr>
            <a:spLocks noChangeArrowheads="1"/>
          </p:cNvSpPr>
          <p:nvPr/>
        </p:nvSpPr>
        <p:spPr bwMode="auto">
          <a:xfrm>
            <a:off x="7413625" y="5205413"/>
            <a:ext cx="103188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09" name="Oval 209"/>
          <p:cNvSpPr>
            <a:spLocks noChangeArrowheads="1"/>
          </p:cNvSpPr>
          <p:nvPr/>
        </p:nvSpPr>
        <p:spPr bwMode="auto">
          <a:xfrm>
            <a:off x="7758113" y="5334000"/>
            <a:ext cx="103187" cy="984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10" name="Oval 210"/>
          <p:cNvSpPr>
            <a:spLocks noChangeArrowheads="1"/>
          </p:cNvSpPr>
          <p:nvPr/>
        </p:nvSpPr>
        <p:spPr bwMode="auto">
          <a:xfrm>
            <a:off x="7759700" y="5462588"/>
            <a:ext cx="103188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88" name="Oval 188"/>
          <p:cNvSpPr>
            <a:spLocks noChangeArrowheads="1"/>
          </p:cNvSpPr>
          <p:nvPr/>
        </p:nvSpPr>
        <p:spPr bwMode="auto">
          <a:xfrm>
            <a:off x="1585913" y="6361113"/>
            <a:ext cx="103187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815" name="Rectangle 215"/>
          <p:cNvSpPr>
            <a:spLocks noChangeArrowheads="1"/>
          </p:cNvSpPr>
          <p:nvPr/>
        </p:nvSpPr>
        <p:spPr bwMode="auto">
          <a:xfrm>
            <a:off x="1500188" y="3281363"/>
            <a:ext cx="440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抛硬币试验的频率稳定性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09816" name="Object 216"/>
          <p:cNvGraphicFramePr>
            <a:graphicFrameLocks noChangeAspect="1"/>
          </p:cNvGraphicFramePr>
          <p:nvPr/>
        </p:nvGraphicFramePr>
        <p:xfrm>
          <a:off x="5556250" y="3200400"/>
          <a:ext cx="1824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33" imgW="1206500" imgH="419100" progId="Equation.DSMT4">
                  <p:embed/>
                </p:oleObj>
              </mc:Choice>
              <mc:Fallback>
                <p:oleObj name="Equation" r:id="rId33" imgW="1206500" imgH="419100" progId="Equation.DSMT4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3200400"/>
                        <a:ext cx="18240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2" name="Line 242"/>
          <p:cNvSpPr>
            <a:spLocks noChangeShapeType="1"/>
          </p:cNvSpPr>
          <p:nvPr/>
        </p:nvSpPr>
        <p:spPr bwMode="auto">
          <a:xfrm>
            <a:off x="1219200" y="5041900"/>
            <a:ext cx="7035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43" name="Line 243"/>
          <p:cNvSpPr>
            <a:spLocks noChangeShapeType="1"/>
          </p:cNvSpPr>
          <p:nvPr/>
        </p:nvSpPr>
        <p:spPr bwMode="auto">
          <a:xfrm>
            <a:off x="1220788" y="5564188"/>
            <a:ext cx="7035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09849" name="Group 249"/>
          <p:cNvGrpSpPr/>
          <p:nvPr/>
        </p:nvGrpSpPr>
        <p:grpSpPr bwMode="auto">
          <a:xfrm>
            <a:off x="614363" y="5341938"/>
            <a:ext cx="587375" cy="466725"/>
            <a:chOff x="4211" y="2037"/>
            <a:chExt cx="290" cy="278"/>
          </a:xfrm>
        </p:grpSpPr>
        <p:graphicFrame>
          <p:nvGraphicFramePr>
            <p:cNvPr id="409844" name="Object 244"/>
            <p:cNvGraphicFramePr>
              <a:graphicFrameLocks noChangeAspect="1"/>
            </p:cNvGraphicFramePr>
            <p:nvPr/>
          </p:nvGraphicFramePr>
          <p:xfrm>
            <a:off x="4313" y="2118"/>
            <a:ext cx="18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" name="Equation" r:id="rId35" imgW="190500" imgH="139700" progId="Equation.DSMT4">
                    <p:embed/>
                  </p:oleObj>
                </mc:Choice>
                <mc:Fallback>
                  <p:oleObj name="Equation" r:id="rId35" imgW="190500" imgH="139700" progId="Equation.DSMT4">
                    <p:embed/>
                    <p:pic>
                      <p:nvPicPr>
                        <p:cNvPr id="0" name="Object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118"/>
                          <a:ext cx="18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45" name="Object 245"/>
            <p:cNvGraphicFramePr>
              <a:graphicFrameLocks noChangeAspect="1"/>
            </p:cNvGraphicFramePr>
            <p:nvPr/>
          </p:nvGraphicFramePr>
          <p:xfrm>
            <a:off x="4211" y="2037"/>
            <a:ext cx="1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37" imgW="152400" imgH="292100" progId="Equation.DSMT4">
                    <p:embed/>
                  </p:oleObj>
                </mc:Choice>
                <mc:Fallback>
                  <p:oleObj name="Equation" r:id="rId37" imgW="152400" imgH="292100" progId="Equation.DSMT4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2037"/>
                          <a:ext cx="1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48" name="Group 248"/>
          <p:cNvGrpSpPr/>
          <p:nvPr/>
        </p:nvGrpSpPr>
        <p:grpSpPr bwMode="auto">
          <a:xfrm>
            <a:off x="590550" y="4721225"/>
            <a:ext cx="600075" cy="504825"/>
            <a:chOff x="4700" y="2046"/>
            <a:chExt cx="290" cy="278"/>
          </a:xfrm>
        </p:grpSpPr>
        <p:graphicFrame>
          <p:nvGraphicFramePr>
            <p:cNvPr id="409846" name="Object 246"/>
            <p:cNvGraphicFramePr>
              <a:graphicFrameLocks noChangeAspect="1"/>
            </p:cNvGraphicFramePr>
            <p:nvPr/>
          </p:nvGraphicFramePr>
          <p:xfrm>
            <a:off x="4802" y="2118"/>
            <a:ext cx="18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3" name="Equation" r:id="rId39" imgW="190500" imgH="152400" progId="Equation.DSMT4">
                    <p:embed/>
                  </p:oleObj>
                </mc:Choice>
                <mc:Fallback>
                  <p:oleObj name="Equation" r:id="rId39" imgW="190500" imgH="152400" progId="Equation.DSMT4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2118"/>
                          <a:ext cx="18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47" name="Object 247"/>
            <p:cNvGraphicFramePr>
              <a:graphicFrameLocks noChangeAspect="1"/>
            </p:cNvGraphicFramePr>
            <p:nvPr/>
          </p:nvGraphicFramePr>
          <p:xfrm>
            <a:off x="4700" y="2046"/>
            <a:ext cx="1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" name="Equation" r:id="rId41" imgW="152400" imgH="292100" progId="Equation.DSMT4">
                    <p:embed/>
                  </p:oleObj>
                </mc:Choice>
                <mc:Fallback>
                  <p:oleObj name="Equation" r:id="rId41" imgW="152400" imgH="292100" progId="Equation.DSMT4">
                    <p:embed/>
                    <p:pic>
                      <p:nvPicPr>
                        <p:cNvPr id="0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046"/>
                          <a:ext cx="1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58" name="Group 258"/>
          <p:cNvGrpSpPr/>
          <p:nvPr/>
        </p:nvGrpSpPr>
        <p:grpSpPr bwMode="auto">
          <a:xfrm>
            <a:off x="4840288" y="4953000"/>
            <a:ext cx="290512" cy="1727200"/>
            <a:chOff x="3033" y="2904"/>
            <a:chExt cx="183" cy="1088"/>
          </a:xfrm>
        </p:grpSpPr>
        <p:sp>
          <p:nvSpPr>
            <p:cNvPr id="409856" name="Line 256"/>
            <p:cNvSpPr>
              <a:spLocks noChangeShapeType="1"/>
            </p:cNvSpPr>
            <p:nvPr/>
          </p:nvSpPr>
          <p:spPr bwMode="auto">
            <a:xfrm>
              <a:off x="3112" y="2904"/>
              <a:ext cx="0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857" name="Object 257"/>
            <p:cNvGraphicFramePr>
              <a:graphicFrameLocks noChangeAspect="1"/>
            </p:cNvGraphicFramePr>
            <p:nvPr/>
          </p:nvGraphicFramePr>
          <p:xfrm>
            <a:off x="3033" y="3774"/>
            <a:ext cx="18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" name="Equation" r:id="rId43" imgW="152400" imgH="190500" progId="Equation.DSMT4">
                    <p:embed/>
                  </p:oleObj>
                </mc:Choice>
                <mc:Fallback>
                  <p:oleObj name="Equation" r:id="rId43" imgW="152400" imgH="190500" progId="Equation.DSMT4">
                    <p:embed/>
                    <p:pic>
                      <p:nvPicPr>
                        <p:cNvPr id="0" name="Object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3774"/>
                          <a:ext cx="18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66" name="Group 266"/>
          <p:cNvGrpSpPr/>
          <p:nvPr/>
        </p:nvGrpSpPr>
        <p:grpSpPr bwMode="auto">
          <a:xfrm>
            <a:off x="3327401" y="3952875"/>
            <a:ext cx="5829300" cy="565150"/>
            <a:chOff x="2784" y="2274"/>
            <a:chExt cx="2506" cy="356"/>
          </a:xfrm>
        </p:grpSpPr>
        <p:sp>
          <p:nvSpPr>
            <p:cNvPr id="409859" name="AutoShape 259"/>
            <p:cNvSpPr>
              <a:spLocks noChangeArrowheads="1"/>
            </p:cNvSpPr>
            <p:nvPr/>
          </p:nvSpPr>
          <p:spPr bwMode="auto">
            <a:xfrm>
              <a:off x="2784" y="2274"/>
              <a:ext cx="2506" cy="356"/>
            </a:xfrm>
            <a:prstGeom prst="wedgeRectCallout">
              <a:avLst>
                <a:gd name="adj1" fmla="val -22479"/>
                <a:gd name="adj2" fmla="val 104211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860" name="WordArt 260"/>
            <p:cNvSpPr>
              <a:spLocks noChangeArrowheads="1" noChangeShapeType="1" noTextEdit="1"/>
            </p:cNvSpPr>
            <p:nvPr/>
          </p:nvSpPr>
          <p:spPr bwMode="auto">
            <a:xfrm>
              <a:off x="2848" y="2358"/>
              <a:ext cx="2368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第  点的纵坐标表示前  次试验正面出现的频率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9862" name="WordArt 262"/>
            <p:cNvSpPr>
              <a:spLocks noChangeArrowheads="1" noChangeShapeType="1" noTextEdit="1"/>
            </p:cNvSpPr>
            <p:nvPr/>
          </p:nvSpPr>
          <p:spPr bwMode="auto">
            <a:xfrm>
              <a:off x="2973" y="2388"/>
              <a:ext cx="84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09863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3978" y="2381"/>
              <a:ext cx="84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09870" name="WordArt 270"/>
          <p:cNvSpPr>
            <a:spLocks noChangeArrowheads="1" noChangeShapeType="1" noTextEdit="1"/>
          </p:cNvSpPr>
          <p:nvPr/>
        </p:nvSpPr>
        <p:spPr bwMode="auto">
          <a:xfrm>
            <a:off x="1076325" y="3422650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b="1" i="1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40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500"/>
                            </p:stCondLst>
                            <p:childTnLst>
                              <p:par>
                                <p:cTn id="2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0"/>
                            </p:stCondLst>
                            <p:childTnLst>
                              <p:par>
                                <p:cTn id="2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500"/>
                            </p:stCondLst>
                            <p:childTnLst>
                              <p:par>
                                <p:cTn id="2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6000"/>
                            </p:stCondLst>
                            <p:childTnLst>
                              <p:par>
                                <p:cTn id="2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500"/>
                            </p:stCondLst>
                            <p:childTnLst>
                              <p:par>
                                <p:cTn id="30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0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0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0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0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409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09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40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4" dur="500"/>
                                        <p:tgtEl>
                                          <p:spTgt spid="40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2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5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500"/>
                            </p:stCondLst>
                            <p:childTnLst>
                              <p:par>
                                <p:cTn id="3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6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8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9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0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500"/>
                            </p:stCondLst>
                            <p:childTnLst>
                              <p:par>
                                <p:cTn id="4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0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3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6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7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000"/>
                            </p:stCondLst>
                            <p:childTnLst>
                              <p:par>
                                <p:cTn id="4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7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0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4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7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8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000"/>
                            </p:stCondLst>
                            <p:childTnLst>
                              <p:par>
                                <p:cTn id="4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1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4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4500"/>
                            </p:stCondLst>
                            <p:childTnLst>
                              <p:par>
                                <p:cTn id="4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8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0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1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2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4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0"/>
                            </p:stCondLst>
                            <p:childTnLst>
                              <p:par>
                                <p:cTn id="4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5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7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8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500"/>
                            </p:stCondLst>
                            <p:childTnLst>
                              <p:par>
                                <p:cTn id="5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2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5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6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8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6000"/>
                            </p:stCondLst>
                            <p:childTnLst>
                              <p:par>
                                <p:cTn id="5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9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2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8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6500"/>
                            </p:stCondLst>
                            <p:childTnLst>
                              <p:par>
                                <p:cTn id="5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0" dur="500"/>
                                        <p:tgtEl>
                                          <p:spTgt spid="40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409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409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40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40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40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40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40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40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0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40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40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0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40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40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1000"/>
                                        <p:tgtEl>
                                          <p:spTgt spid="409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1000"/>
                                        <p:tgtEl>
                                          <p:spTgt spid="409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409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500" fill="hold"/>
                                        <p:tgtEl>
                                          <p:spTgt spid="409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40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40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7" grpId="0" animBg="1"/>
      <p:bldP spid="409658" grpId="0" animBg="1"/>
      <p:bldP spid="409726" grpId="0" animBg="1"/>
      <p:bldP spid="409731" grpId="0" animBg="1"/>
      <p:bldP spid="409733" grpId="0" animBg="1"/>
      <p:bldP spid="409799" grpId="0" animBg="1"/>
      <p:bldP spid="409811" grpId="0" animBg="1"/>
      <p:bldP spid="409759" grpId="0" animBg="1"/>
      <p:bldP spid="409789" grpId="0" animBg="1"/>
      <p:bldP spid="409764" grpId="0" animBg="1"/>
      <p:bldP spid="409763" grpId="0" animBg="1"/>
      <p:bldP spid="409765" grpId="0" animBg="1"/>
      <p:bldP spid="409766" grpId="0" animBg="1"/>
      <p:bldP spid="409767" grpId="0" animBg="1"/>
      <p:bldP spid="409768" grpId="0" animBg="1"/>
      <p:bldP spid="409769" grpId="0" animBg="1"/>
      <p:bldP spid="409770" grpId="0" animBg="1"/>
      <p:bldP spid="409771" grpId="0" animBg="1"/>
      <p:bldP spid="409790" grpId="0" animBg="1"/>
      <p:bldP spid="409791" grpId="0" animBg="1"/>
      <p:bldP spid="409792" grpId="0" animBg="1"/>
      <p:bldP spid="409793" grpId="0" animBg="1"/>
      <p:bldP spid="409800" grpId="0" animBg="1"/>
      <p:bldP spid="409802" grpId="0" animBg="1"/>
      <p:bldP spid="409803" grpId="0" animBg="1"/>
      <p:bldP spid="409804" grpId="0" animBg="1"/>
      <p:bldP spid="409805" grpId="0" animBg="1"/>
      <p:bldP spid="409806" grpId="0" animBg="1"/>
      <p:bldP spid="409807" grpId="0" animBg="1"/>
      <p:bldP spid="409808" grpId="0" animBg="1"/>
      <p:bldP spid="409809" grpId="0" animBg="1"/>
      <p:bldP spid="409810" grpId="0" animBg="1"/>
      <p:bldP spid="409788" grpId="0" animBg="1"/>
      <p:bldP spid="409815" grpId="0"/>
      <p:bldP spid="409842" grpId="0" animBg="1"/>
      <p:bldP spid="409843" grpId="0" animBg="1"/>
      <p:bldP spid="4098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WordArt 2"/>
          <p:cNvSpPr>
            <a:spLocks noChangeArrowheads="1" noChangeShapeType="1" noTextEdit="1"/>
          </p:cNvSpPr>
          <p:nvPr/>
        </p:nvSpPr>
        <p:spPr bwMode="auto">
          <a:xfrm>
            <a:off x="915988" y="663575"/>
            <a:ext cx="722312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7907" name="Group 3"/>
          <p:cNvGrpSpPr/>
          <p:nvPr/>
        </p:nvGrpSpPr>
        <p:grpSpPr bwMode="auto">
          <a:xfrm>
            <a:off x="1746250" y="522288"/>
            <a:ext cx="7308850" cy="565150"/>
            <a:chOff x="1284" y="385"/>
            <a:chExt cx="4604" cy="356"/>
          </a:xfrm>
        </p:grpSpPr>
        <p:sp>
          <p:nvSpPr>
            <p:cNvPr id="507908" name="Text Box 4"/>
            <p:cNvSpPr txBox="1">
              <a:spLocks noChangeArrowheads="1"/>
            </p:cNvSpPr>
            <p:nvPr/>
          </p:nvSpPr>
          <p:spPr bwMode="auto">
            <a:xfrm>
              <a:off x="1284" y="435"/>
              <a:ext cx="46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（伯努利大数定律）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是  次独立重复试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09" name="Object 5"/>
            <p:cNvGraphicFramePr>
              <a:graphicFrameLocks noChangeAspect="1"/>
            </p:cNvGraphicFramePr>
            <p:nvPr/>
          </p:nvGraphicFramePr>
          <p:xfrm>
            <a:off x="3550" y="385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" name="Equation" r:id="rId1" imgW="254000" imgH="304800" progId="Equation.DSMT4">
                    <p:embed/>
                  </p:oleObj>
                </mc:Choice>
                <mc:Fallback>
                  <p:oleObj name="Equation" r:id="rId1" imgW="254000" imgH="304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385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10" name="Object 6"/>
            <p:cNvGraphicFramePr>
              <a:graphicFrameLocks noChangeAspect="1"/>
            </p:cNvGraphicFramePr>
            <p:nvPr/>
          </p:nvGraphicFramePr>
          <p:xfrm>
            <a:off x="4118" y="482"/>
            <a:ext cx="1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Equation" r:id="rId3" imgW="152400" imgH="165100" progId="Equation.DSMT4">
                    <p:embed/>
                  </p:oleObj>
                </mc:Choice>
                <mc:Fallback>
                  <p:oleObj name="Equation" r:id="rId3" imgW="152400" imgH="165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482"/>
                          <a:ext cx="16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7911" name="Object 7"/>
          <p:cNvGraphicFramePr>
            <a:graphicFrameLocks noChangeAspect="1"/>
          </p:cNvGraphicFramePr>
          <p:nvPr/>
        </p:nvGraphicFramePr>
        <p:xfrm>
          <a:off x="2933700" y="1289050"/>
          <a:ext cx="3273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289050"/>
                        <a:ext cx="3273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7912" name="Group 8"/>
          <p:cNvGrpSpPr/>
          <p:nvPr/>
        </p:nvGrpSpPr>
        <p:grpSpPr bwMode="auto">
          <a:xfrm>
            <a:off x="215900" y="1019175"/>
            <a:ext cx="7727950" cy="481013"/>
            <a:chOff x="104" y="2106"/>
            <a:chExt cx="4868" cy="303"/>
          </a:xfrm>
        </p:grpSpPr>
        <p:sp>
          <p:nvSpPr>
            <p:cNvPr id="507913" name="Text Box 9"/>
            <p:cNvSpPr txBox="1">
              <a:spLocks noChangeArrowheads="1"/>
            </p:cNvSpPr>
            <p:nvPr/>
          </p:nvSpPr>
          <p:spPr bwMode="auto">
            <a:xfrm>
              <a:off x="104" y="2106"/>
              <a:ext cx="28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验中事件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发生的次数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14" name="Object 10"/>
            <p:cNvGraphicFramePr>
              <a:graphicFrameLocks noChangeAspect="1"/>
            </p:cNvGraphicFramePr>
            <p:nvPr/>
          </p:nvGraphicFramePr>
          <p:xfrm>
            <a:off x="2696" y="2124"/>
            <a:ext cx="90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" name="Equation" r:id="rId7" imgW="762000" imgH="241300" progId="Equation.DSMT4">
                    <p:embed/>
                  </p:oleObj>
                </mc:Choice>
                <mc:Fallback>
                  <p:oleObj name="Equation" r:id="rId7" imgW="7620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124"/>
                          <a:ext cx="90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15" name="Object 11"/>
            <p:cNvGraphicFramePr>
              <a:graphicFrameLocks noChangeAspect="1"/>
            </p:cNvGraphicFramePr>
            <p:nvPr/>
          </p:nvGraphicFramePr>
          <p:xfrm>
            <a:off x="1020" y="2144"/>
            <a:ext cx="2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Equation" r:id="rId9" imgW="190500" imgH="190500" progId="Equation.DSMT4">
                    <p:embed/>
                  </p:oleObj>
                </mc:Choice>
                <mc:Fallback>
                  <p:oleObj name="Equation" r:id="rId9" imgW="190500" imgH="190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144"/>
                          <a:ext cx="2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3624" y="2115"/>
              <a:ext cx="134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    有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17" name="Object 13"/>
            <p:cNvGraphicFramePr>
              <a:graphicFrameLocks noChangeAspect="1"/>
            </p:cNvGraphicFramePr>
            <p:nvPr/>
          </p:nvGraphicFramePr>
          <p:xfrm>
            <a:off x="3837" y="2151"/>
            <a:ext cx="70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Equation" r:id="rId11" imgW="596900" imgH="215900" progId="Equation.DSMT4">
                    <p:embed/>
                  </p:oleObj>
                </mc:Choice>
                <mc:Fallback>
                  <p:oleObj name="Equation" r:id="rId11" imgW="596900" imgH="215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2151"/>
                          <a:ext cx="70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7918" name="WordArt 14"/>
          <p:cNvSpPr>
            <a:spLocks noChangeArrowheads="1" noChangeShapeType="1" noTextEdit="1"/>
          </p:cNvSpPr>
          <p:nvPr/>
        </p:nvSpPr>
        <p:spPr bwMode="auto">
          <a:xfrm>
            <a:off x="914400" y="26400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7919" name="Object 15"/>
          <p:cNvGraphicFramePr>
            <a:graphicFrameLocks noChangeAspect="1"/>
          </p:cNvGraphicFramePr>
          <p:nvPr/>
        </p:nvGraphicFramePr>
        <p:xfrm>
          <a:off x="1765300" y="4857750"/>
          <a:ext cx="372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13" imgW="1981200" imgH="457200" progId="Equation.DSMT4">
                  <p:embed/>
                </p:oleObj>
              </mc:Choice>
              <mc:Fallback>
                <p:oleObj name="Equation" r:id="rId13" imgW="19812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857750"/>
                        <a:ext cx="372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1906588" y="2546350"/>
            <a:ext cx="679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07921" name="Group 17"/>
          <p:cNvGrpSpPr/>
          <p:nvPr/>
        </p:nvGrpSpPr>
        <p:grpSpPr bwMode="auto">
          <a:xfrm>
            <a:off x="1843088" y="2917825"/>
            <a:ext cx="6235700" cy="976313"/>
            <a:chOff x="1305" y="1686"/>
            <a:chExt cx="3928" cy="615"/>
          </a:xfrm>
        </p:grpSpPr>
        <p:sp>
          <p:nvSpPr>
            <p:cNvPr id="507922" name="Text Box 18"/>
            <p:cNvSpPr txBox="1">
              <a:spLocks noChangeArrowheads="1"/>
            </p:cNvSpPr>
            <p:nvPr/>
          </p:nvSpPr>
          <p:spPr bwMode="auto">
            <a:xfrm>
              <a:off x="2169" y="1691"/>
              <a:ext cx="20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第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次试验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发生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7923" name="Object 19"/>
            <p:cNvGraphicFramePr>
              <a:graphicFrameLocks noChangeAspect="1"/>
            </p:cNvGraphicFramePr>
            <p:nvPr/>
          </p:nvGraphicFramePr>
          <p:xfrm>
            <a:off x="1305" y="1686"/>
            <a:ext cx="823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" name="Equation" r:id="rId15" imgW="698500" imgH="520700" progId="Equation.DSMT4">
                    <p:embed/>
                  </p:oleObj>
                </mc:Choice>
                <mc:Fallback>
                  <p:oleObj name="Equation" r:id="rId15" imgW="698500" imgH="520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1686"/>
                          <a:ext cx="823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24" name="Text Box 20"/>
            <p:cNvSpPr txBox="1">
              <a:spLocks noChangeArrowheads="1"/>
            </p:cNvSpPr>
            <p:nvPr/>
          </p:nvSpPr>
          <p:spPr bwMode="auto">
            <a:xfrm>
              <a:off x="2178" y="1996"/>
              <a:ext cx="24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第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次试验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不发生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7925" name="Object 21"/>
            <p:cNvGraphicFramePr>
              <a:graphicFrameLocks noChangeAspect="1"/>
            </p:cNvGraphicFramePr>
            <p:nvPr/>
          </p:nvGraphicFramePr>
          <p:xfrm>
            <a:off x="3246" y="1722"/>
            <a:ext cx="2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name="Equation" r:id="rId17" imgW="190500" imgH="190500" progId="Equation.DSMT4">
                    <p:embed/>
                  </p:oleObj>
                </mc:Choice>
                <mc:Fallback>
                  <p:oleObj name="Equation" r:id="rId17" imgW="190500" imgH="1905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722"/>
                          <a:ext cx="2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6" name="Object 22"/>
            <p:cNvGraphicFramePr>
              <a:graphicFrameLocks noChangeAspect="1"/>
            </p:cNvGraphicFramePr>
            <p:nvPr/>
          </p:nvGraphicFramePr>
          <p:xfrm>
            <a:off x="3247" y="2035"/>
            <a:ext cx="2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" name="Equation" r:id="rId19" imgW="190500" imgH="190500" progId="Equation.DSMT4">
                    <p:embed/>
                  </p:oleObj>
                </mc:Choice>
                <mc:Fallback>
                  <p:oleObj name="Equation" r:id="rId19" imgW="190500" imgH="1905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2035"/>
                          <a:ext cx="2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7" name="Object 23"/>
            <p:cNvGraphicFramePr>
              <a:graphicFrameLocks noChangeAspect="1"/>
            </p:cNvGraphicFramePr>
            <p:nvPr/>
          </p:nvGraphicFramePr>
          <p:xfrm>
            <a:off x="4171" y="1854"/>
            <a:ext cx="106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" name="Equation" r:id="rId21" imgW="965200" imgH="241300" progId="Equation.DSMT4">
                    <p:embed/>
                  </p:oleObj>
                </mc:Choice>
                <mc:Fallback>
                  <p:oleObj name="Equation" r:id="rId21" imgW="965200" imgH="2413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54"/>
                          <a:ext cx="106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8" name="Object 24"/>
            <p:cNvGraphicFramePr>
              <a:graphicFrameLocks noChangeAspect="1"/>
            </p:cNvGraphicFramePr>
            <p:nvPr/>
          </p:nvGraphicFramePr>
          <p:xfrm>
            <a:off x="2405" y="1706"/>
            <a:ext cx="1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" name="Equation" r:id="rId23" imgW="114300" imgH="203200" progId="Equation.DSMT4">
                    <p:embed/>
                  </p:oleObj>
                </mc:Choice>
                <mc:Fallback>
                  <p:oleObj name="Equation" r:id="rId23" imgW="114300" imgH="203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1706"/>
                          <a:ext cx="13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9" name="Object 25"/>
            <p:cNvGraphicFramePr>
              <a:graphicFrameLocks noChangeAspect="1"/>
            </p:cNvGraphicFramePr>
            <p:nvPr/>
          </p:nvGraphicFramePr>
          <p:xfrm>
            <a:off x="2406" y="2019"/>
            <a:ext cx="1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" name="Equation" r:id="rId25" imgW="114300" imgH="203200" progId="Equation.DSMT4">
                    <p:embed/>
                  </p:oleObj>
                </mc:Choice>
                <mc:Fallback>
                  <p:oleObj name="Equation" r:id="rId25" imgW="114300" imgH="203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019"/>
                          <a:ext cx="13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7930" name="Text Box 26"/>
          <p:cNvSpPr txBox="1">
            <a:spLocks noChangeArrowheads="1"/>
          </p:cNvSpPr>
          <p:nvPr/>
        </p:nvSpPr>
        <p:spPr bwMode="auto">
          <a:xfrm>
            <a:off x="881063" y="3933825"/>
            <a:ext cx="679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07931" name="Group 27"/>
          <p:cNvGrpSpPr/>
          <p:nvPr/>
        </p:nvGrpSpPr>
        <p:grpSpPr bwMode="auto">
          <a:xfrm>
            <a:off x="1792288" y="3922713"/>
            <a:ext cx="4049712" cy="473075"/>
            <a:chOff x="777" y="2239"/>
            <a:chExt cx="2551" cy="298"/>
          </a:xfrm>
        </p:grpSpPr>
        <p:graphicFrame>
          <p:nvGraphicFramePr>
            <p:cNvPr id="507932" name="Object 28"/>
            <p:cNvGraphicFramePr>
              <a:graphicFrameLocks noChangeAspect="1"/>
            </p:cNvGraphicFramePr>
            <p:nvPr/>
          </p:nvGraphicFramePr>
          <p:xfrm>
            <a:off x="777" y="2259"/>
            <a:ext cx="139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" name="Equation" r:id="rId27" imgW="1270000" imgH="241300" progId="Equation.DSMT4">
                    <p:embed/>
                  </p:oleObj>
                </mc:Choice>
                <mc:Fallback>
                  <p:oleObj name="Equation" r:id="rId27" imgW="1270000" imgH="241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2259"/>
                          <a:ext cx="139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33" name="Text Box 29"/>
            <p:cNvSpPr txBox="1">
              <a:spLocks noChangeArrowheads="1"/>
            </p:cNvSpPr>
            <p:nvPr/>
          </p:nvSpPr>
          <p:spPr bwMode="auto">
            <a:xfrm>
              <a:off x="2172" y="2239"/>
              <a:ext cx="11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07934" name="Object 30"/>
          <p:cNvGraphicFramePr>
            <a:graphicFrameLocks noChangeAspect="1"/>
          </p:cNvGraphicFramePr>
          <p:nvPr/>
        </p:nvGraphicFramePr>
        <p:xfrm>
          <a:off x="1739900" y="4476750"/>
          <a:ext cx="5527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29" imgW="2946400" imgH="254000" progId="Equation.DSMT4">
                  <p:embed/>
                </p:oleObj>
              </mc:Choice>
              <mc:Fallback>
                <p:oleObj name="Equation" r:id="rId29" imgW="2946400" imgH="254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476750"/>
                        <a:ext cx="5527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7935" name="Picture 31" descr="f125"/>
          <p:cNvPicPr>
            <a:picLocks noChangeAspect="1" noChangeArrowheads="1" noCrop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1346200" y="4017963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36" name="Picture 32" descr="f126"/>
          <p:cNvPicPr>
            <a:picLocks noChangeAspect="1" noChangeArrowheads="1" noCrop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349375" y="453390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37" name="Picture 33" descr="f127"/>
          <p:cNvPicPr>
            <a:picLocks noChangeAspect="1" noChangeArrowheads="1" noCrop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1350963" y="508952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7938" name="Text Box 34"/>
          <p:cNvSpPr txBox="1">
            <a:spLocks noChangeArrowheads="1"/>
          </p:cNvSpPr>
          <p:nvPr/>
        </p:nvSpPr>
        <p:spPr bwMode="auto">
          <a:xfrm>
            <a:off x="184150" y="5484813"/>
            <a:ext cx="1035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从而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7939" name="Object 35"/>
          <p:cNvGraphicFramePr>
            <a:graphicFrameLocks noChangeAspect="1"/>
          </p:cNvGraphicFramePr>
          <p:nvPr/>
        </p:nvGraphicFramePr>
        <p:xfrm>
          <a:off x="877888" y="5799138"/>
          <a:ext cx="3275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34" imgW="1739900" imgH="419100" progId="Equation.DSMT4">
                  <p:embed/>
                </p:oleObj>
              </mc:Choice>
              <mc:Fallback>
                <p:oleObj name="Equation" r:id="rId34" imgW="1739900" imgH="4191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799138"/>
                        <a:ext cx="3275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40" name="Object 36"/>
          <p:cNvGraphicFramePr>
            <a:graphicFrameLocks noChangeAspect="1"/>
          </p:cNvGraphicFramePr>
          <p:nvPr/>
        </p:nvGraphicFramePr>
        <p:xfrm>
          <a:off x="4618038" y="5807075"/>
          <a:ext cx="3673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36" imgW="2082800" imgH="457200" progId="Equation.DSMT4">
                  <p:embed/>
                </p:oleObj>
              </mc:Choice>
              <mc:Fallback>
                <p:oleObj name="Equation" r:id="rId36" imgW="2082800" imgH="457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5807075"/>
                        <a:ext cx="36734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41" name="AutoShape 37"/>
          <p:cNvSpPr>
            <a:spLocks noChangeArrowheads="1"/>
          </p:cNvSpPr>
          <p:nvPr/>
        </p:nvSpPr>
        <p:spPr bwMode="auto">
          <a:xfrm>
            <a:off x="4181475" y="60864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7942" name="AutoShape 38"/>
          <p:cNvSpPr>
            <a:spLocks noChangeArrowheads="1"/>
          </p:cNvSpPr>
          <p:nvPr/>
        </p:nvSpPr>
        <p:spPr bwMode="auto">
          <a:xfrm>
            <a:off x="5704967" y="4906328"/>
            <a:ext cx="3375025" cy="793750"/>
          </a:xfrm>
          <a:prstGeom prst="wedgeRectCallout">
            <a:avLst>
              <a:gd name="adj1" fmla="val -25069"/>
              <a:gd name="adj2" fmla="val 80602"/>
            </a:avLst>
          </a:prstGeom>
          <a:solidFill>
            <a:schemeClr val="accent2"/>
          </a:solidFill>
          <a:ln w="9525" algn="ctr">
            <a:solidFill>
              <a:srgbClr val="FFFF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kumimoji="1" lang="zh-CN" altLang="zh-CN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07943" name="Group 39"/>
          <p:cNvGrpSpPr/>
          <p:nvPr/>
        </p:nvGrpSpPr>
        <p:grpSpPr bwMode="auto">
          <a:xfrm>
            <a:off x="5875274" y="4979734"/>
            <a:ext cx="2686050" cy="254000"/>
            <a:chOff x="3740" y="2789"/>
            <a:chExt cx="1460" cy="160"/>
          </a:xfrm>
        </p:grpSpPr>
        <p:sp>
          <p:nvSpPr>
            <p:cNvPr id="50794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104" y="2789"/>
              <a:ext cx="1096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是独立随机变量列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07945" name="Group 41"/>
            <p:cNvGrpSpPr/>
            <p:nvPr/>
          </p:nvGrpSpPr>
          <p:grpSpPr bwMode="auto">
            <a:xfrm>
              <a:off x="3740" y="2793"/>
              <a:ext cx="307" cy="152"/>
              <a:chOff x="3700" y="2801"/>
              <a:chExt cx="307" cy="152"/>
            </a:xfrm>
          </p:grpSpPr>
          <p:sp>
            <p:nvSpPr>
              <p:cNvPr id="507946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0" y="2801"/>
                <a:ext cx="307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{     }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47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6" y="2809"/>
                <a:ext cx="159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48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7" y="2898"/>
                <a:ext cx="53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07949" name="Group 45"/>
          <p:cNvGrpSpPr/>
          <p:nvPr/>
        </p:nvGrpSpPr>
        <p:grpSpPr bwMode="auto">
          <a:xfrm>
            <a:off x="5800662" y="5349621"/>
            <a:ext cx="3230562" cy="247650"/>
            <a:chOff x="3749" y="3006"/>
            <a:chExt cx="1843" cy="156"/>
          </a:xfrm>
        </p:grpSpPr>
        <p:sp>
          <p:nvSpPr>
            <p:cNvPr id="507950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4105" y="3006"/>
              <a:ext cx="1487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具有相同数学期望和方差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07951" name="Group 47"/>
            <p:cNvGrpSpPr/>
            <p:nvPr/>
          </p:nvGrpSpPr>
          <p:grpSpPr bwMode="auto">
            <a:xfrm>
              <a:off x="3749" y="3010"/>
              <a:ext cx="307" cy="152"/>
              <a:chOff x="3700" y="2801"/>
              <a:chExt cx="307" cy="152"/>
            </a:xfrm>
          </p:grpSpPr>
          <p:sp>
            <p:nvSpPr>
              <p:cNvPr id="50795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0" y="2801"/>
                <a:ext cx="307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{     }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5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6" y="2809"/>
                <a:ext cx="159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5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7" y="2898"/>
                <a:ext cx="53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507955" name="Oval 51"/>
          <p:cNvSpPr>
            <a:spLocks noChangeArrowheads="1"/>
          </p:cNvSpPr>
          <p:nvPr/>
        </p:nvSpPr>
        <p:spPr bwMode="auto">
          <a:xfrm>
            <a:off x="5295900" y="5905500"/>
            <a:ext cx="2425700" cy="6223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7956" name="Group 52"/>
          <p:cNvGrpSpPr/>
          <p:nvPr/>
        </p:nvGrpSpPr>
        <p:grpSpPr bwMode="auto">
          <a:xfrm>
            <a:off x="909638" y="2143125"/>
            <a:ext cx="763587" cy="400050"/>
            <a:chOff x="581" y="1694"/>
            <a:chExt cx="481" cy="252"/>
          </a:xfrm>
        </p:grpSpPr>
        <p:pic>
          <p:nvPicPr>
            <p:cNvPr id="507957" name="Picture 53" descr="4"/>
            <p:cNvPicPr>
              <a:picLocks noChangeAspect="1" noChangeArrowheads="1" noCrop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7958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07959" name="Group 55"/>
          <p:cNvGrpSpPr/>
          <p:nvPr/>
        </p:nvGrpSpPr>
        <p:grpSpPr bwMode="auto">
          <a:xfrm>
            <a:off x="1908175" y="2078038"/>
            <a:ext cx="1949450" cy="427037"/>
            <a:chOff x="1202" y="1309"/>
            <a:chExt cx="1228" cy="269"/>
          </a:xfrm>
        </p:grpSpPr>
        <p:sp>
          <p:nvSpPr>
            <p:cNvPr id="507960" name="Text Box 56"/>
            <p:cNvSpPr txBox="1">
              <a:spLocks noChangeArrowheads="1"/>
            </p:cNvSpPr>
            <p:nvPr/>
          </p:nvSpPr>
          <p:spPr bwMode="auto">
            <a:xfrm>
              <a:off x="1202" y="1309"/>
              <a:ext cx="12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如何证明</a:t>
              </a: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07961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69" y="135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CC66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b="1" kern="10">
                <a:ln w="12700">
                  <a:solidFill>
                    <a:srgbClr val="CC66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08027" name="Rectangle 123">
            <a:hlinkClick r:id="rId39" action="ppaction://hlinkpres?slideindex=1&amp;slidetitle=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88188" y="6021388"/>
            <a:ext cx="1536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5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nimBg="1"/>
      <p:bldP spid="507918" grpId="0" animBg="1"/>
      <p:bldP spid="507918" grpId="1" animBg="1"/>
      <p:bldP spid="507920" grpId="0"/>
      <p:bldP spid="507920" grpId="1"/>
      <p:bldP spid="507930" grpId="0"/>
      <p:bldP spid="507930" grpId="1"/>
      <p:bldP spid="507938" grpId="0"/>
      <p:bldP spid="507938" grpId="1"/>
      <p:bldP spid="507941" grpId="0" animBg="1"/>
      <p:bldP spid="507941" grpId="1" animBg="1"/>
      <p:bldP spid="507942" grpId="0" animBg="1"/>
      <p:bldP spid="507942" grpId="1" animBg="1"/>
      <p:bldP spid="507955" grpId="0" animBg="1"/>
      <p:bldP spid="507955" grpId="1" animBg="1"/>
      <p:bldP spid="5080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02" name="Text Box 2"/>
              <p:cNvSpPr txBox="1">
                <a:spLocks noChangeArrowheads="1"/>
              </p:cNvSpPr>
              <p:nvPr/>
            </p:nvSpPr>
            <p:spPr bwMode="auto">
              <a:xfrm>
                <a:off x="629265" y="2349500"/>
                <a:ext cx="8337755" cy="124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3200" dirty="0">
                    <a:latin typeface="Times New Roman" panose="02020603050405020304" pitchFamily="18" charset="0"/>
                    <a:ea typeface="楷体_GB2312" pitchFamily="49" charset="-122"/>
                  </a:rPr>
                  <a:t>在概率的统计定义中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楷体_GB2312" pitchFamily="49" charset="-122"/>
                  </a:rPr>
                  <a:t>,  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楷体_GB2312" pitchFamily="49" charset="-122"/>
                  </a:rPr>
                  <a:t>事件 </a:t>
                </a:r>
                <a:r>
                  <a:rPr kumimoji="1" lang="en-US" altLang="zh-CN" sz="3200" i="1" dirty="0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楷体_GB2312" pitchFamily="49" charset="-122"/>
                  </a:rPr>
                  <a:t>发生的频率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zh-CN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3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zh-CN" altLang="en-US" sz="32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kumimoji="1" lang="zh-CN" altLang="en-US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kumimoji="1" lang="zh-CN" altLang="en-US" sz="3200" dirty="0">
                    <a:latin typeface="Arial" panose="020B0604020202020204" pitchFamily="34" charset="0"/>
                    <a:ea typeface="楷体_GB2312" pitchFamily="49" charset="-122"/>
                  </a:rPr>
                  <a:t>“</a:t>
                </a:r>
                <a:r>
                  <a:rPr kumimoji="1" lang="zh-CN" altLang="en-US" sz="3200" dirty="0">
                    <a:latin typeface="楷体_GB2312" pitchFamily="49" charset="-122"/>
                    <a:ea typeface="楷体_GB2312" pitchFamily="49" charset="-122"/>
                  </a:rPr>
                  <a:t>稳定于</a:t>
                </a:r>
                <a:r>
                  <a:rPr kumimoji="1" lang="zh-CN" altLang="en-US" sz="3200" dirty="0">
                    <a:latin typeface="Arial" panose="020B0604020202020204" pitchFamily="34" charset="0"/>
                    <a:ea typeface="楷体_GB2312" pitchFamily="49" charset="-122"/>
                  </a:rPr>
                  <a:t>”</a:t>
                </a:r>
                <a:r>
                  <a:rPr kumimoji="1" lang="zh-CN" altLang="en-US" sz="3200" dirty="0">
                    <a:latin typeface="楷体_GB2312" pitchFamily="49" charset="-122"/>
                    <a:ea typeface="楷体_GB2312" pitchFamily="49" charset="-122"/>
                  </a:rPr>
                  <a:t>事件</a:t>
                </a:r>
                <a:r>
                  <a:rPr kumimoji="1" lang="en-US" altLang="zh-CN" sz="3200" i="1" dirty="0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3200" dirty="0">
                    <a:latin typeface="楷体_GB2312" pitchFamily="49" charset="-122"/>
                    <a:ea typeface="楷体_GB2312" pitchFamily="49" charset="-122"/>
                  </a:rPr>
                  <a:t>在一次试验中发生的概率</a:t>
                </a:r>
                <a14:m>
                  <m:oMath xmlns:m="http://schemas.openxmlformats.org/officeDocument/2006/math">
                    <m:r>
                      <a:rPr kumimoji="1" lang="zh-CN" altLang="en-US" sz="32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0480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265" y="2349500"/>
                <a:ext cx="8337755" cy="1243738"/>
              </a:xfrm>
              <a:prstGeom prst="rect">
                <a:avLst/>
              </a:prstGeom>
              <a:blipFill rotWithShape="1">
                <a:blip r:embed="rId1"/>
                <a:stretch>
                  <a:fillRect l="-7" r="2" b="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95288" y="2781300"/>
            <a:ext cx="85717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699251" y="3995298"/>
            <a:ext cx="79638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依概率稳定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足够大时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1187450" y="908050"/>
            <a:ext cx="5280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宋体" panose="02010600030101010101" pitchFamily="2" charset="-122"/>
              </a:rPr>
              <a:t>贝努里大数定律的意义</a:t>
            </a:r>
            <a:endParaRPr kumimoji="1" lang="zh-CN" altLang="en-US" sz="4000" b="1">
              <a:latin typeface="宋体" panose="0201060003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3588774" y="4821751"/>
            <a:ext cx="1295400" cy="1600200"/>
            <a:chOff x="2160" y="3072"/>
            <a:chExt cx="816" cy="10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2160" y="3072"/>
                  <a:ext cx="816" cy="1008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kumimoji="1"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</a:rPr>
                    <a:t>  </a:t>
                  </a:r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3072"/>
                  <a:ext cx="816" cy="1008"/>
                </a:xfrm>
                <a:prstGeom prst="ellipse">
                  <a:avLst/>
                </a:prstGeom>
                <a:blipFill rotWithShape="1">
                  <a:blip r:embed="rId2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236" y="3186"/>
              <a:ext cx="36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36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频 </a:t>
              </a:r>
              <a:endParaRPr kumimoji="1" lang="en-US" altLang="zh-CN" sz="3600" b="1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  <a:p>
              <a:r>
                <a:rPr kumimoji="1" lang="zh-CN" altLang="en-US" sz="36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率</a:t>
              </a:r>
              <a:endParaRPr kumimoji="1" lang="zh-CN" altLang="en-US" sz="3600" b="1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</p:txBody>
        </p:sp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036574" y="5278951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anose="02020603050405020304" pitchFamily="18" charset="0"/>
                <a:ea typeface="黑体" panose="02010609060101010101" pitchFamily="2" charset="-122"/>
              </a:rPr>
              <a:t>近似代替</a:t>
            </a:r>
            <a:endParaRPr kumimoji="1" lang="zh-CN" altLang="en-US" sz="36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217174" y="52551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2" charset="-122"/>
              </a:rPr>
              <a:t>可被</a:t>
            </a:r>
            <a:endParaRPr kumimoji="1" lang="zh-CN" altLang="en-US" sz="3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1" name="Group 4"/>
          <p:cNvGrpSpPr/>
          <p:nvPr/>
        </p:nvGrpSpPr>
        <p:grpSpPr bwMode="auto">
          <a:xfrm>
            <a:off x="781659" y="4777509"/>
            <a:ext cx="1295400" cy="1600200"/>
            <a:chOff x="2160" y="3072"/>
            <a:chExt cx="816" cy="10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5"/>
                <p:cNvSpPr>
                  <a:spLocks noChangeArrowheads="1"/>
                </p:cNvSpPr>
                <p:nvPr/>
              </p:nvSpPr>
              <p:spPr bwMode="auto">
                <a:xfrm>
                  <a:off x="2160" y="3072"/>
                  <a:ext cx="816" cy="1008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kumimoji="1" lang="en-US" altLang="zh-CN" sz="2400" b="0" dirty="0">
                      <a:solidFill>
                        <a:srgbClr val="C00000"/>
                      </a:solidFill>
                    </a:rPr>
                    <a:t>      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</a:rPr>
                    <a:t>  </a:t>
                  </a:r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3072"/>
                  <a:ext cx="816" cy="1008"/>
                </a:xfrm>
                <a:prstGeom prst="ellipse">
                  <a:avLst/>
                </a:prstGeom>
                <a:blipFill rotWithShape="1">
                  <a:blip r:embed="rId3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236" y="3186"/>
              <a:ext cx="36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36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概率</a:t>
              </a:r>
              <a:endParaRPr kumimoji="1" lang="en-US" altLang="zh-CN" sz="3600" b="1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  <p:bldP spid="204803" grpId="0" autoUpdateAnimBg="0"/>
      <p:bldP spid="204810" grpId="0" autoUpdateAnimBg="0"/>
      <p:bldP spid="204811" grpId="0" autoUpdateAnimBg="0"/>
      <p:bldP spid="9" grpId="0" autoUpdateAnimBg="0"/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WordArt 2"/>
          <p:cNvSpPr>
            <a:spLocks noChangeArrowheads="1" noChangeShapeType="1" noTextEdit="1"/>
          </p:cNvSpPr>
          <p:nvPr/>
        </p:nvSpPr>
        <p:spPr bwMode="auto">
          <a:xfrm>
            <a:off x="915988" y="663575"/>
            <a:ext cx="722312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7907" name="Group 3"/>
          <p:cNvGrpSpPr/>
          <p:nvPr/>
        </p:nvGrpSpPr>
        <p:grpSpPr bwMode="auto">
          <a:xfrm>
            <a:off x="1746250" y="522288"/>
            <a:ext cx="7308850" cy="565150"/>
            <a:chOff x="1284" y="385"/>
            <a:chExt cx="4604" cy="356"/>
          </a:xfrm>
        </p:grpSpPr>
        <p:sp>
          <p:nvSpPr>
            <p:cNvPr id="507908" name="Text Box 4"/>
            <p:cNvSpPr txBox="1">
              <a:spLocks noChangeArrowheads="1"/>
            </p:cNvSpPr>
            <p:nvPr/>
          </p:nvSpPr>
          <p:spPr bwMode="auto">
            <a:xfrm>
              <a:off x="1284" y="435"/>
              <a:ext cx="46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（伯努利大数定律）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是  次独立重复试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09" name="Object 5"/>
            <p:cNvGraphicFramePr>
              <a:graphicFrameLocks noChangeAspect="1"/>
            </p:cNvGraphicFramePr>
            <p:nvPr/>
          </p:nvGraphicFramePr>
          <p:xfrm>
            <a:off x="3550" y="385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6" name="Equation" r:id="rId1" imgW="254000" imgH="304800" progId="Equation.DSMT4">
                    <p:embed/>
                  </p:oleObj>
                </mc:Choice>
                <mc:Fallback>
                  <p:oleObj name="Equation" r:id="rId1" imgW="254000" imgH="304800" progId="Equation.DSMT4">
                    <p:embed/>
                    <p:pic>
                      <p:nvPicPr>
                        <p:cNvPr id="0" name="图片 6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385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10" name="Object 6"/>
            <p:cNvGraphicFramePr>
              <a:graphicFrameLocks noChangeAspect="1"/>
            </p:cNvGraphicFramePr>
            <p:nvPr/>
          </p:nvGraphicFramePr>
          <p:xfrm>
            <a:off x="4118" y="482"/>
            <a:ext cx="1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7" name="Equation" r:id="rId3" imgW="152400" imgH="165100" progId="Equation.DSMT4">
                    <p:embed/>
                  </p:oleObj>
                </mc:Choice>
                <mc:Fallback>
                  <p:oleObj name="Equation" r:id="rId3" imgW="152400" imgH="165100" progId="Equation.DSMT4">
                    <p:embed/>
                    <p:pic>
                      <p:nvPicPr>
                        <p:cNvPr id="0" name="图片 6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482"/>
                          <a:ext cx="16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7911" name="Object 7"/>
          <p:cNvGraphicFramePr>
            <a:graphicFrameLocks noChangeAspect="1"/>
          </p:cNvGraphicFramePr>
          <p:nvPr/>
        </p:nvGraphicFramePr>
        <p:xfrm>
          <a:off x="2933700" y="1289050"/>
          <a:ext cx="3273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图片 6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289050"/>
                        <a:ext cx="3273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7912" name="Group 8"/>
          <p:cNvGrpSpPr/>
          <p:nvPr/>
        </p:nvGrpSpPr>
        <p:grpSpPr bwMode="auto">
          <a:xfrm>
            <a:off x="215900" y="1019175"/>
            <a:ext cx="7727950" cy="481013"/>
            <a:chOff x="104" y="2106"/>
            <a:chExt cx="4868" cy="303"/>
          </a:xfrm>
        </p:grpSpPr>
        <p:sp>
          <p:nvSpPr>
            <p:cNvPr id="507913" name="Text Box 9"/>
            <p:cNvSpPr txBox="1">
              <a:spLocks noChangeArrowheads="1"/>
            </p:cNvSpPr>
            <p:nvPr/>
          </p:nvSpPr>
          <p:spPr bwMode="auto">
            <a:xfrm>
              <a:off x="104" y="2106"/>
              <a:ext cx="28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验中事件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发生的次数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14" name="Object 10"/>
            <p:cNvGraphicFramePr>
              <a:graphicFrameLocks noChangeAspect="1"/>
            </p:cNvGraphicFramePr>
            <p:nvPr/>
          </p:nvGraphicFramePr>
          <p:xfrm>
            <a:off x="2696" y="2124"/>
            <a:ext cx="90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" name="Equation" r:id="rId7" imgW="762000" imgH="241300" progId="Equation.DSMT4">
                    <p:embed/>
                  </p:oleObj>
                </mc:Choice>
                <mc:Fallback>
                  <p:oleObj name="Equation" r:id="rId7" imgW="762000" imgH="241300" progId="Equation.DSMT4">
                    <p:embed/>
                    <p:pic>
                      <p:nvPicPr>
                        <p:cNvPr id="0" name="图片 6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124"/>
                          <a:ext cx="90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15" name="Object 11"/>
            <p:cNvGraphicFramePr>
              <a:graphicFrameLocks noChangeAspect="1"/>
            </p:cNvGraphicFramePr>
            <p:nvPr/>
          </p:nvGraphicFramePr>
          <p:xfrm>
            <a:off x="1020" y="2144"/>
            <a:ext cx="2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" name="Equation" r:id="rId9" imgW="190500" imgH="190500" progId="Equation.DSMT4">
                    <p:embed/>
                  </p:oleObj>
                </mc:Choice>
                <mc:Fallback>
                  <p:oleObj name="Equation" r:id="rId9" imgW="190500" imgH="190500" progId="Equation.DSMT4">
                    <p:embed/>
                    <p:pic>
                      <p:nvPicPr>
                        <p:cNvPr id="0" name="图片 6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144"/>
                          <a:ext cx="2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3624" y="2115"/>
              <a:ext cx="134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    有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17" name="Object 13"/>
            <p:cNvGraphicFramePr>
              <a:graphicFrameLocks noChangeAspect="1"/>
            </p:cNvGraphicFramePr>
            <p:nvPr/>
          </p:nvGraphicFramePr>
          <p:xfrm>
            <a:off x="3837" y="2151"/>
            <a:ext cx="70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" name="Equation" r:id="rId11" imgW="596900" imgH="215900" progId="Equation.DSMT4">
                    <p:embed/>
                  </p:oleObj>
                </mc:Choice>
                <mc:Fallback>
                  <p:oleObj name="Equation" r:id="rId11" imgW="596900" imgH="215900" progId="Equation.DSMT4">
                    <p:embed/>
                    <p:pic>
                      <p:nvPicPr>
                        <p:cNvPr id="0" name="图片 6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2151"/>
                          <a:ext cx="70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7918" name="WordArt 14"/>
          <p:cNvSpPr>
            <a:spLocks noChangeArrowheads="1" noChangeShapeType="1" noTextEdit="1"/>
          </p:cNvSpPr>
          <p:nvPr/>
        </p:nvSpPr>
        <p:spPr bwMode="auto">
          <a:xfrm>
            <a:off x="914400" y="26400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7919" name="Object 15"/>
          <p:cNvGraphicFramePr>
            <a:graphicFrameLocks noChangeAspect="1"/>
          </p:cNvGraphicFramePr>
          <p:nvPr/>
        </p:nvGraphicFramePr>
        <p:xfrm>
          <a:off x="1765300" y="4857750"/>
          <a:ext cx="372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3" imgW="1981200" imgH="457200" progId="Equation.DSMT4">
                  <p:embed/>
                </p:oleObj>
              </mc:Choice>
              <mc:Fallback>
                <p:oleObj name="Equation" r:id="rId13" imgW="1981200" imgH="457200" progId="Equation.DSMT4">
                  <p:embed/>
                  <p:pic>
                    <p:nvPicPr>
                      <p:cNvPr id="0" name="图片 6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857750"/>
                        <a:ext cx="372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1906588" y="2546350"/>
            <a:ext cx="679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07921" name="Group 17"/>
          <p:cNvGrpSpPr/>
          <p:nvPr/>
        </p:nvGrpSpPr>
        <p:grpSpPr bwMode="auto">
          <a:xfrm>
            <a:off x="1843088" y="2917825"/>
            <a:ext cx="6235700" cy="976313"/>
            <a:chOff x="1305" y="1686"/>
            <a:chExt cx="3928" cy="615"/>
          </a:xfrm>
        </p:grpSpPr>
        <p:sp>
          <p:nvSpPr>
            <p:cNvPr id="507922" name="Text Box 18"/>
            <p:cNvSpPr txBox="1">
              <a:spLocks noChangeArrowheads="1"/>
            </p:cNvSpPr>
            <p:nvPr/>
          </p:nvSpPr>
          <p:spPr bwMode="auto">
            <a:xfrm>
              <a:off x="2169" y="1691"/>
              <a:ext cx="20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第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次试验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发生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7923" name="Object 19"/>
            <p:cNvGraphicFramePr>
              <a:graphicFrameLocks noChangeAspect="1"/>
            </p:cNvGraphicFramePr>
            <p:nvPr/>
          </p:nvGraphicFramePr>
          <p:xfrm>
            <a:off x="1305" y="1686"/>
            <a:ext cx="823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" name="Equation" r:id="rId15" imgW="698500" imgH="520700" progId="Equation.DSMT4">
                    <p:embed/>
                  </p:oleObj>
                </mc:Choice>
                <mc:Fallback>
                  <p:oleObj name="Equation" r:id="rId15" imgW="698500" imgH="520700" progId="Equation.DSMT4">
                    <p:embed/>
                    <p:pic>
                      <p:nvPicPr>
                        <p:cNvPr id="0" name="图片 6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1686"/>
                          <a:ext cx="823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24" name="Text Box 20"/>
            <p:cNvSpPr txBox="1">
              <a:spLocks noChangeArrowheads="1"/>
            </p:cNvSpPr>
            <p:nvPr/>
          </p:nvSpPr>
          <p:spPr bwMode="auto">
            <a:xfrm>
              <a:off x="2178" y="1996"/>
              <a:ext cx="24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第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次试验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不发生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7925" name="Object 21"/>
            <p:cNvGraphicFramePr>
              <a:graphicFrameLocks noChangeAspect="1"/>
            </p:cNvGraphicFramePr>
            <p:nvPr/>
          </p:nvGraphicFramePr>
          <p:xfrm>
            <a:off x="3246" y="1722"/>
            <a:ext cx="2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" name="Equation" r:id="rId17" imgW="190500" imgH="190500" progId="Equation.DSMT4">
                    <p:embed/>
                  </p:oleObj>
                </mc:Choice>
                <mc:Fallback>
                  <p:oleObj name="Equation" r:id="rId17" imgW="190500" imgH="190500" progId="Equation.DSMT4">
                    <p:embed/>
                    <p:pic>
                      <p:nvPicPr>
                        <p:cNvPr id="0" name="图片 6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722"/>
                          <a:ext cx="2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6" name="Object 22"/>
            <p:cNvGraphicFramePr>
              <a:graphicFrameLocks noChangeAspect="1"/>
            </p:cNvGraphicFramePr>
            <p:nvPr/>
          </p:nvGraphicFramePr>
          <p:xfrm>
            <a:off x="3247" y="2035"/>
            <a:ext cx="2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" name="Equation" r:id="rId19" imgW="190500" imgH="190500" progId="Equation.DSMT4">
                    <p:embed/>
                  </p:oleObj>
                </mc:Choice>
                <mc:Fallback>
                  <p:oleObj name="Equation" r:id="rId19" imgW="190500" imgH="190500" progId="Equation.DSMT4">
                    <p:embed/>
                    <p:pic>
                      <p:nvPicPr>
                        <p:cNvPr id="0" name="图片 6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2035"/>
                          <a:ext cx="20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7" name="Object 23"/>
            <p:cNvGraphicFramePr>
              <a:graphicFrameLocks noChangeAspect="1"/>
            </p:cNvGraphicFramePr>
            <p:nvPr/>
          </p:nvGraphicFramePr>
          <p:xfrm>
            <a:off x="4171" y="1854"/>
            <a:ext cx="106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" name="Equation" r:id="rId21" imgW="965200" imgH="241300" progId="Equation.DSMT4">
                    <p:embed/>
                  </p:oleObj>
                </mc:Choice>
                <mc:Fallback>
                  <p:oleObj name="Equation" r:id="rId21" imgW="965200" imgH="241300" progId="Equation.DSMT4">
                    <p:embed/>
                    <p:pic>
                      <p:nvPicPr>
                        <p:cNvPr id="0" name="图片 6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54"/>
                          <a:ext cx="106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8" name="Object 24"/>
            <p:cNvGraphicFramePr>
              <a:graphicFrameLocks noChangeAspect="1"/>
            </p:cNvGraphicFramePr>
            <p:nvPr/>
          </p:nvGraphicFramePr>
          <p:xfrm>
            <a:off x="2405" y="1706"/>
            <a:ext cx="1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" name="Equation" r:id="rId23" imgW="114300" imgH="203200" progId="Equation.DSMT4">
                    <p:embed/>
                  </p:oleObj>
                </mc:Choice>
                <mc:Fallback>
                  <p:oleObj name="Equation" r:id="rId23" imgW="114300" imgH="203200" progId="Equation.DSMT4">
                    <p:embed/>
                    <p:pic>
                      <p:nvPicPr>
                        <p:cNvPr id="0" name="图片 6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1706"/>
                          <a:ext cx="13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29" name="Object 25"/>
            <p:cNvGraphicFramePr>
              <a:graphicFrameLocks noChangeAspect="1"/>
            </p:cNvGraphicFramePr>
            <p:nvPr/>
          </p:nvGraphicFramePr>
          <p:xfrm>
            <a:off x="2406" y="2019"/>
            <a:ext cx="1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" name="Equation" r:id="rId25" imgW="114300" imgH="203200" progId="Equation.DSMT4">
                    <p:embed/>
                  </p:oleObj>
                </mc:Choice>
                <mc:Fallback>
                  <p:oleObj name="Equation" r:id="rId25" imgW="114300" imgH="203200" progId="Equation.DSMT4">
                    <p:embed/>
                    <p:pic>
                      <p:nvPicPr>
                        <p:cNvPr id="0" name="图片 6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019"/>
                          <a:ext cx="13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7930" name="Text Box 26"/>
          <p:cNvSpPr txBox="1">
            <a:spLocks noChangeArrowheads="1"/>
          </p:cNvSpPr>
          <p:nvPr/>
        </p:nvSpPr>
        <p:spPr bwMode="auto">
          <a:xfrm>
            <a:off x="881063" y="3933825"/>
            <a:ext cx="679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07931" name="Group 27"/>
          <p:cNvGrpSpPr/>
          <p:nvPr/>
        </p:nvGrpSpPr>
        <p:grpSpPr bwMode="auto">
          <a:xfrm>
            <a:off x="1792288" y="3922713"/>
            <a:ext cx="4049712" cy="473075"/>
            <a:chOff x="777" y="2239"/>
            <a:chExt cx="2551" cy="298"/>
          </a:xfrm>
        </p:grpSpPr>
        <p:graphicFrame>
          <p:nvGraphicFramePr>
            <p:cNvPr id="507932" name="Object 28"/>
            <p:cNvGraphicFramePr>
              <a:graphicFrameLocks noChangeAspect="1"/>
            </p:cNvGraphicFramePr>
            <p:nvPr/>
          </p:nvGraphicFramePr>
          <p:xfrm>
            <a:off x="777" y="2259"/>
            <a:ext cx="139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" name="Equation" r:id="rId27" imgW="1270000" imgH="241300" progId="Equation.DSMT4">
                    <p:embed/>
                  </p:oleObj>
                </mc:Choice>
                <mc:Fallback>
                  <p:oleObj name="Equation" r:id="rId27" imgW="1270000" imgH="241300" progId="Equation.DSMT4">
                    <p:embed/>
                    <p:pic>
                      <p:nvPicPr>
                        <p:cNvPr id="0" name="图片 6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2259"/>
                          <a:ext cx="139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33" name="Text Box 29"/>
            <p:cNvSpPr txBox="1">
              <a:spLocks noChangeArrowheads="1"/>
            </p:cNvSpPr>
            <p:nvPr/>
          </p:nvSpPr>
          <p:spPr bwMode="auto">
            <a:xfrm>
              <a:off x="2172" y="2239"/>
              <a:ext cx="11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07934" name="Object 30"/>
          <p:cNvGraphicFramePr>
            <a:graphicFrameLocks noChangeAspect="1"/>
          </p:cNvGraphicFramePr>
          <p:nvPr/>
        </p:nvGraphicFramePr>
        <p:xfrm>
          <a:off x="1739900" y="4476750"/>
          <a:ext cx="5527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29" imgW="2946400" imgH="254000" progId="Equation.DSMT4">
                  <p:embed/>
                </p:oleObj>
              </mc:Choice>
              <mc:Fallback>
                <p:oleObj name="Equation" r:id="rId29" imgW="2946400" imgH="254000" progId="Equation.DSMT4">
                  <p:embed/>
                  <p:pic>
                    <p:nvPicPr>
                      <p:cNvPr id="0" name="图片 6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476750"/>
                        <a:ext cx="5527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7935" name="Picture 31" descr="f125"/>
          <p:cNvPicPr>
            <a:picLocks noChangeAspect="1" noChangeArrowheads="1" noCrop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1346200" y="4017963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36" name="Picture 32" descr="f126"/>
          <p:cNvPicPr>
            <a:picLocks noChangeAspect="1" noChangeArrowheads="1" noCrop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349375" y="453390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37" name="Picture 33" descr="f127"/>
          <p:cNvPicPr>
            <a:picLocks noChangeAspect="1" noChangeArrowheads="1" noCrop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1350963" y="508952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7938" name="Text Box 34"/>
          <p:cNvSpPr txBox="1">
            <a:spLocks noChangeArrowheads="1"/>
          </p:cNvSpPr>
          <p:nvPr/>
        </p:nvSpPr>
        <p:spPr bwMode="auto">
          <a:xfrm>
            <a:off x="184150" y="5484813"/>
            <a:ext cx="1035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从而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7939" name="Object 35"/>
          <p:cNvGraphicFramePr>
            <a:graphicFrameLocks noChangeAspect="1"/>
          </p:cNvGraphicFramePr>
          <p:nvPr/>
        </p:nvGraphicFramePr>
        <p:xfrm>
          <a:off x="877888" y="5799138"/>
          <a:ext cx="3275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34" imgW="1739900" imgH="419100" progId="Equation.DSMT4">
                  <p:embed/>
                </p:oleObj>
              </mc:Choice>
              <mc:Fallback>
                <p:oleObj name="Equation" r:id="rId34" imgW="1739900" imgH="419100" progId="Equation.DSMT4">
                  <p:embed/>
                  <p:pic>
                    <p:nvPicPr>
                      <p:cNvPr id="0" name="图片 6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799138"/>
                        <a:ext cx="3275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40" name="Object 36"/>
          <p:cNvGraphicFramePr>
            <a:graphicFrameLocks noChangeAspect="1"/>
          </p:cNvGraphicFramePr>
          <p:nvPr/>
        </p:nvGraphicFramePr>
        <p:xfrm>
          <a:off x="4618038" y="5807075"/>
          <a:ext cx="3673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36" imgW="2082800" imgH="457200" progId="Equation.DSMT4">
                  <p:embed/>
                </p:oleObj>
              </mc:Choice>
              <mc:Fallback>
                <p:oleObj name="Equation" r:id="rId36" imgW="2082800" imgH="457200" progId="Equation.DSMT4">
                  <p:embed/>
                  <p:pic>
                    <p:nvPicPr>
                      <p:cNvPr id="0" name="图片 6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5807075"/>
                        <a:ext cx="36734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41" name="AutoShape 37"/>
          <p:cNvSpPr>
            <a:spLocks noChangeArrowheads="1"/>
          </p:cNvSpPr>
          <p:nvPr/>
        </p:nvSpPr>
        <p:spPr bwMode="auto">
          <a:xfrm>
            <a:off x="4181475" y="60864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7942" name="AutoShape 38"/>
          <p:cNvSpPr>
            <a:spLocks noChangeArrowheads="1"/>
          </p:cNvSpPr>
          <p:nvPr/>
        </p:nvSpPr>
        <p:spPr bwMode="auto">
          <a:xfrm>
            <a:off x="5768975" y="4814888"/>
            <a:ext cx="3375025" cy="793750"/>
          </a:xfrm>
          <a:prstGeom prst="wedgeRectCallout">
            <a:avLst>
              <a:gd name="adj1" fmla="val -25069"/>
              <a:gd name="adj2" fmla="val 80602"/>
            </a:avLst>
          </a:prstGeom>
          <a:solidFill>
            <a:schemeClr val="accent2"/>
          </a:solidFill>
          <a:ln w="9525" algn="ctr">
            <a:solidFill>
              <a:srgbClr val="FFFF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kumimoji="1" lang="zh-CN" altLang="zh-CN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07943" name="Group 39"/>
          <p:cNvGrpSpPr/>
          <p:nvPr/>
        </p:nvGrpSpPr>
        <p:grpSpPr bwMode="auto">
          <a:xfrm>
            <a:off x="5911850" y="4897438"/>
            <a:ext cx="2686050" cy="254000"/>
            <a:chOff x="3740" y="2789"/>
            <a:chExt cx="1460" cy="160"/>
          </a:xfrm>
        </p:grpSpPr>
        <p:sp>
          <p:nvSpPr>
            <p:cNvPr id="50794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104" y="2789"/>
              <a:ext cx="1096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是独立随机变量列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07945" name="Group 41"/>
            <p:cNvGrpSpPr/>
            <p:nvPr/>
          </p:nvGrpSpPr>
          <p:grpSpPr bwMode="auto">
            <a:xfrm>
              <a:off x="3740" y="2793"/>
              <a:ext cx="307" cy="152"/>
              <a:chOff x="3700" y="2801"/>
              <a:chExt cx="307" cy="152"/>
            </a:xfrm>
          </p:grpSpPr>
          <p:sp>
            <p:nvSpPr>
              <p:cNvPr id="507946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0" y="2801"/>
                <a:ext cx="307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{     }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47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6" y="2809"/>
                <a:ext cx="159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48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7" y="2898"/>
                <a:ext cx="53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07949" name="Group 45"/>
          <p:cNvGrpSpPr/>
          <p:nvPr/>
        </p:nvGrpSpPr>
        <p:grpSpPr bwMode="auto">
          <a:xfrm>
            <a:off x="5837238" y="5267325"/>
            <a:ext cx="3230562" cy="247650"/>
            <a:chOff x="3749" y="3006"/>
            <a:chExt cx="1843" cy="156"/>
          </a:xfrm>
        </p:grpSpPr>
        <p:sp>
          <p:nvSpPr>
            <p:cNvPr id="507950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4105" y="3006"/>
              <a:ext cx="1487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具有相同数学期望和方差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07951" name="Group 47"/>
            <p:cNvGrpSpPr/>
            <p:nvPr/>
          </p:nvGrpSpPr>
          <p:grpSpPr bwMode="auto">
            <a:xfrm>
              <a:off x="3749" y="3010"/>
              <a:ext cx="307" cy="152"/>
              <a:chOff x="3700" y="2801"/>
              <a:chExt cx="307" cy="152"/>
            </a:xfrm>
          </p:grpSpPr>
          <p:sp>
            <p:nvSpPr>
              <p:cNvPr id="50795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0" y="2801"/>
                <a:ext cx="307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{     }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5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6" y="2809"/>
                <a:ext cx="159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795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7" y="2898"/>
                <a:ext cx="53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507955" name="Oval 51"/>
          <p:cNvSpPr>
            <a:spLocks noChangeArrowheads="1"/>
          </p:cNvSpPr>
          <p:nvPr/>
        </p:nvSpPr>
        <p:spPr bwMode="auto">
          <a:xfrm>
            <a:off x="5295900" y="5905500"/>
            <a:ext cx="2425700" cy="6223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7956" name="Group 52"/>
          <p:cNvGrpSpPr/>
          <p:nvPr/>
        </p:nvGrpSpPr>
        <p:grpSpPr bwMode="auto">
          <a:xfrm>
            <a:off x="909638" y="2143125"/>
            <a:ext cx="763587" cy="400050"/>
            <a:chOff x="581" y="1694"/>
            <a:chExt cx="481" cy="252"/>
          </a:xfrm>
        </p:grpSpPr>
        <p:pic>
          <p:nvPicPr>
            <p:cNvPr id="507957" name="Picture 53" descr="4"/>
            <p:cNvPicPr>
              <a:picLocks noChangeAspect="1" noChangeArrowheads="1" noCrop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7958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07959" name="Group 55"/>
          <p:cNvGrpSpPr/>
          <p:nvPr/>
        </p:nvGrpSpPr>
        <p:grpSpPr bwMode="auto">
          <a:xfrm>
            <a:off x="1908175" y="2078038"/>
            <a:ext cx="1949450" cy="427037"/>
            <a:chOff x="1202" y="1309"/>
            <a:chExt cx="1228" cy="269"/>
          </a:xfrm>
        </p:grpSpPr>
        <p:sp>
          <p:nvSpPr>
            <p:cNvPr id="507960" name="Text Box 56"/>
            <p:cNvSpPr txBox="1">
              <a:spLocks noChangeArrowheads="1"/>
            </p:cNvSpPr>
            <p:nvPr/>
          </p:nvSpPr>
          <p:spPr bwMode="auto">
            <a:xfrm>
              <a:off x="1202" y="1309"/>
              <a:ext cx="12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如何证明</a:t>
              </a: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07961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69" y="135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CC66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b="1" kern="10">
                <a:ln w="12700">
                  <a:solidFill>
                    <a:srgbClr val="CC66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07962" name="Rectangle 58"/>
          <p:cNvSpPr>
            <a:spLocks noChangeArrowheads="1"/>
          </p:cNvSpPr>
          <p:nvPr/>
        </p:nvSpPr>
        <p:spPr bwMode="auto">
          <a:xfrm>
            <a:off x="-1807" y="2019300"/>
            <a:ext cx="9144000" cy="483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7963" name="Object 59"/>
          <p:cNvGraphicFramePr>
            <a:graphicFrameLocks noChangeAspect="1"/>
          </p:cNvGraphicFramePr>
          <p:nvPr/>
        </p:nvGraphicFramePr>
        <p:xfrm>
          <a:off x="2376488" y="2874963"/>
          <a:ext cx="4956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39" imgW="2641600" imgH="266700" progId="Equation.DSMT4">
                  <p:embed/>
                </p:oleObj>
              </mc:Choice>
              <mc:Fallback>
                <p:oleObj name="Equation" r:id="rId39" imgW="2641600" imgH="266700" progId="Equation.DSMT4">
                  <p:embed/>
                  <p:pic>
                    <p:nvPicPr>
                      <p:cNvPr id="0" name="图片 6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874963"/>
                        <a:ext cx="4956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64" name="Text Box 60"/>
          <p:cNvSpPr txBox="1">
            <a:spLocks noChangeArrowheads="1"/>
          </p:cNvSpPr>
          <p:nvPr/>
        </p:nvSpPr>
        <p:spPr bwMode="auto">
          <a:xfrm>
            <a:off x="171450" y="2444750"/>
            <a:ext cx="8147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机变量列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且具有相同的数学期望和方差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记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7965" name="Group 61"/>
          <p:cNvGrpSpPr/>
          <p:nvPr/>
        </p:nvGrpSpPr>
        <p:grpSpPr bwMode="auto">
          <a:xfrm>
            <a:off x="1765300" y="1952623"/>
            <a:ext cx="7378700" cy="566738"/>
            <a:chOff x="1112" y="1230"/>
            <a:chExt cx="4648" cy="357"/>
          </a:xfrm>
        </p:grpSpPr>
        <p:sp>
          <p:nvSpPr>
            <p:cNvPr id="507966" name="Text Box 62"/>
            <p:cNvSpPr txBox="1">
              <a:spLocks noChangeArrowheads="1"/>
            </p:cNvSpPr>
            <p:nvPr/>
          </p:nvSpPr>
          <p:spPr bwMode="auto">
            <a:xfrm>
              <a:off x="1112" y="1299"/>
              <a:ext cx="46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（切比雪夫大数定律）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为相互独立的随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67" name="Object 63"/>
            <p:cNvGraphicFramePr>
              <a:graphicFrameLocks noChangeAspect="1"/>
            </p:cNvGraphicFramePr>
            <p:nvPr/>
          </p:nvGraphicFramePr>
          <p:xfrm>
            <a:off x="3580" y="1230"/>
            <a:ext cx="46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4" name="Equation" r:id="rId41" imgW="7620000" imgH="5486400" progId="Equation.DSMT4">
                    <p:embed/>
                  </p:oleObj>
                </mc:Choice>
                <mc:Fallback>
                  <p:oleObj name="Equation" r:id="rId41" imgW="7620000" imgH="5486400" progId="Equation.DSMT4">
                    <p:embed/>
                    <p:pic>
                      <p:nvPicPr>
                        <p:cNvPr id="0" name="图片 6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1230"/>
                          <a:ext cx="46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7968" name="Group 64"/>
          <p:cNvGrpSpPr/>
          <p:nvPr/>
        </p:nvGrpSpPr>
        <p:grpSpPr bwMode="auto">
          <a:xfrm>
            <a:off x="76200" y="3233738"/>
            <a:ext cx="2522538" cy="525462"/>
            <a:chOff x="1364" y="1125"/>
            <a:chExt cx="1589" cy="331"/>
          </a:xfrm>
        </p:grpSpPr>
        <p:sp>
          <p:nvSpPr>
            <p:cNvPr id="507969" name="Rectangle 65"/>
            <p:cNvSpPr>
              <a:spLocks noChangeArrowheads="1"/>
            </p:cNvSpPr>
            <p:nvPr/>
          </p:nvSpPr>
          <p:spPr bwMode="auto">
            <a:xfrm>
              <a:off x="1364" y="1125"/>
              <a:ext cx="1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    有        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7970" name="Object 66"/>
            <p:cNvGraphicFramePr>
              <a:graphicFrameLocks noChangeAspect="1"/>
            </p:cNvGraphicFramePr>
            <p:nvPr/>
          </p:nvGraphicFramePr>
          <p:xfrm>
            <a:off x="1652" y="1199"/>
            <a:ext cx="6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5" name="Equation" r:id="rId43" imgW="609600" imgH="215900" progId="Equation.DSMT4">
                    <p:embed/>
                  </p:oleObj>
                </mc:Choice>
                <mc:Fallback>
                  <p:oleObj name="Equation" r:id="rId43" imgW="609600" imgH="215900" progId="Equation.DSMT4">
                    <p:embed/>
                    <p:pic>
                      <p:nvPicPr>
                        <p:cNvPr id="0" name="图片 6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1199"/>
                          <a:ext cx="6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7971" name="Object 67"/>
          <p:cNvGraphicFramePr>
            <a:graphicFrameLocks noChangeAspect="1"/>
          </p:cNvGraphicFramePr>
          <p:nvPr/>
        </p:nvGraphicFramePr>
        <p:xfrm>
          <a:off x="2830513" y="3495675"/>
          <a:ext cx="38449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45" imgW="2044700" imgH="457200" progId="Equation.DSMT4">
                  <p:embed/>
                </p:oleObj>
              </mc:Choice>
              <mc:Fallback>
                <p:oleObj name="Equation" r:id="rId45" imgW="2044700" imgH="457200" progId="Equation.DSMT4">
                  <p:embed/>
                  <p:pic>
                    <p:nvPicPr>
                      <p:cNvPr id="0" name="图片 6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495675"/>
                        <a:ext cx="38449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72" name="WordArt 68"/>
          <p:cNvSpPr>
            <a:spLocks noChangeArrowheads="1" noChangeShapeType="1" noTextEdit="1"/>
          </p:cNvSpPr>
          <p:nvPr/>
        </p:nvSpPr>
        <p:spPr bwMode="auto">
          <a:xfrm>
            <a:off x="917575" y="2138363"/>
            <a:ext cx="722313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endParaRPr lang="zh-CN" altLang="en-US" sz="3600" kern="10">
              <a:ln w="12700">
                <a:solidFill>
                  <a:srgbClr val="000099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7973" name="WordArt 69"/>
          <p:cNvSpPr>
            <a:spLocks noChangeArrowheads="1" noChangeShapeType="1" noTextEdit="1"/>
          </p:cNvSpPr>
          <p:nvPr/>
        </p:nvSpPr>
        <p:spPr bwMode="auto">
          <a:xfrm>
            <a:off x="2730500" y="4392613"/>
            <a:ext cx="3249613" cy="3413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回顾切比雪夫不等式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7974" name="Group 70"/>
          <p:cNvGrpSpPr/>
          <p:nvPr/>
        </p:nvGrpSpPr>
        <p:grpSpPr bwMode="auto">
          <a:xfrm>
            <a:off x="847725" y="4824413"/>
            <a:ext cx="7318375" cy="519112"/>
            <a:chOff x="1150" y="2903"/>
            <a:chExt cx="4610" cy="327"/>
          </a:xfrm>
        </p:grpSpPr>
        <p:sp>
          <p:nvSpPr>
            <p:cNvPr id="507975" name="Rectangle 71"/>
            <p:cNvSpPr>
              <a:spLocks noChangeArrowheads="1"/>
            </p:cNvSpPr>
            <p:nvPr/>
          </p:nvSpPr>
          <p:spPr bwMode="auto">
            <a:xfrm>
              <a:off x="1150" y="2903"/>
              <a:ext cx="46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设随机变量  的方差     存在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则         有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07976" name="Object 72"/>
            <p:cNvGraphicFramePr>
              <a:graphicFrameLocks noChangeAspect="1"/>
            </p:cNvGraphicFramePr>
            <p:nvPr/>
          </p:nvGraphicFramePr>
          <p:xfrm>
            <a:off x="2302" y="2935"/>
            <a:ext cx="16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7" name="Equation" r:id="rId47" imgW="152400" imgH="241300" progId="Equation.DSMT4">
                    <p:embed/>
                  </p:oleObj>
                </mc:Choice>
                <mc:Fallback>
                  <p:oleObj name="Equation" r:id="rId47" imgW="152400" imgH="241300" progId="Equation.DSMT4">
                    <p:embed/>
                    <p:pic>
                      <p:nvPicPr>
                        <p:cNvPr id="0" name="图片 6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2935"/>
                          <a:ext cx="16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77" name="Object 73"/>
            <p:cNvGraphicFramePr>
              <a:graphicFrameLocks noChangeAspect="1"/>
            </p:cNvGraphicFramePr>
            <p:nvPr/>
          </p:nvGraphicFramePr>
          <p:xfrm>
            <a:off x="3298" y="2918"/>
            <a:ext cx="45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" name="Equation" r:id="rId49" imgW="406400" imgH="254000" progId="Equation.DSMT4">
                    <p:embed/>
                  </p:oleObj>
                </mc:Choice>
                <mc:Fallback>
                  <p:oleObj name="Equation" r:id="rId49" imgW="406400" imgH="254000" progId="Equation.DSMT4">
                    <p:embed/>
                    <p:pic>
                      <p:nvPicPr>
                        <p:cNvPr id="0" name="图片 6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2918"/>
                          <a:ext cx="45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7978" name="Object 74"/>
            <p:cNvGraphicFramePr>
              <a:graphicFrameLocks noChangeAspect="1"/>
            </p:cNvGraphicFramePr>
            <p:nvPr/>
          </p:nvGraphicFramePr>
          <p:xfrm>
            <a:off x="4191" y="2982"/>
            <a:ext cx="5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" name="Equation" r:id="rId51" imgW="444500" imgH="165100" progId="Equation.DSMT4">
                    <p:embed/>
                  </p:oleObj>
                </mc:Choice>
                <mc:Fallback>
                  <p:oleObj name="Equation" r:id="rId51" imgW="444500" imgH="165100" progId="Equation.DSMT4">
                    <p:embed/>
                    <p:pic>
                      <p:nvPicPr>
                        <p:cNvPr id="0" name="图片 6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2982"/>
                          <a:ext cx="5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7979" name="Object 75"/>
          <p:cNvGraphicFramePr>
            <a:graphicFrameLocks noChangeAspect="1"/>
          </p:cNvGraphicFramePr>
          <p:nvPr/>
        </p:nvGraphicFramePr>
        <p:xfrm>
          <a:off x="2852738" y="5335588"/>
          <a:ext cx="35258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53" imgW="1879600" imgH="457200" progId="Equation.DSMT4">
                  <p:embed/>
                </p:oleObj>
              </mc:Choice>
              <mc:Fallback>
                <p:oleObj name="Equation" r:id="rId53" imgW="1879600" imgH="457200" progId="Equation.DSMT4">
                  <p:embed/>
                  <p:pic>
                    <p:nvPicPr>
                      <p:cNvPr id="0" name="图片 6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5335588"/>
                        <a:ext cx="35258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027" name="Rectangle 123">
            <a:hlinkClick r:id="rId55" action="ppaction://hlinkpres?slideindex=1&amp;slidetitle=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88188" y="6021388"/>
            <a:ext cx="1536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5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07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07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0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5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5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50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50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nimBg="1"/>
      <p:bldP spid="507918" grpId="0" animBg="1"/>
      <p:bldP spid="507918" grpId="1" animBg="1"/>
      <p:bldP spid="507920" grpId="0"/>
      <p:bldP spid="507920" grpId="1"/>
      <p:bldP spid="507930" grpId="0"/>
      <p:bldP spid="507930" grpId="1"/>
      <p:bldP spid="507938" grpId="0"/>
      <p:bldP spid="507938" grpId="1"/>
      <p:bldP spid="507941" grpId="0" animBg="1"/>
      <p:bldP spid="507941" grpId="1" animBg="1"/>
      <p:bldP spid="507942" grpId="0" animBg="1"/>
      <p:bldP spid="507942" grpId="1" animBg="1"/>
      <p:bldP spid="507955" grpId="0" animBg="1"/>
      <p:bldP spid="507955" grpId="1" animBg="1"/>
      <p:bldP spid="507962" grpId="0" bldLvl="0" animBg="1"/>
      <p:bldP spid="507962" grpId="1" bldLvl="0" animBg="1"/>
      <p:bldP spid="507964" grpId="0"/>
      <p:bldP spid="507972" grpId="0" animBg="1"/>
      <p:bldP spid="507973" grpId="0" animBg="1"/>
      <p:bldP spid="507973" grpId="1" animBg="1"/>
      <p:bldP spid="5080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827088" y="3213100"/>
            <a:ext cx="74104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足够大时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算术平均值几乎是一常数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827088" y="1844675"/>
            <a:ext cx="760412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具有相同数学期望和方差的独立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序列的算术平均值依概率收敛于数学期望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02756" name="Group 4"/>
          <p:cNvGrpSpPr/>
          <p:nvPr/>
        </p:nvGrpSpPr>
        <p:grpSpPr bwMode="auto">
          <a:xfrm>
            <a:off x="3962400" y="4094163"/>
            <a:ext cx="1295400" cy="1600200"/>
            <a:chOff x="2160" y="3072"/>
            <a:chExt cx="816" cy="1008"/>
          </a:xfrm>
        </p:grpSpPr>
        <p:sp>
          <p:nvSpPr>
            <p:cNvPr id="202757" name="Oval 5"/>
            <p:cNvSpPr>
              <a:spLocks noChangeArrowheads="1"/>
            </p:cNvSpPr>
            <p:nvPr/>
          </p:nvSpPr>
          <p:spPr bwMode="auto">
            <a:xfrm>
              <a:off x="2160" y="3072"/>
              <a:ext cx="816" cy="10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58" name="Text Box 6"/>
            <p:cNvSpPr txBox="1">
              <a:spLocks noChangeArrowheads="1"/>
            </p:cNvSpPr>
            <p:nvPr/>
          </p:nvSpPr>
          <p:spPr bwMode="auto">
            <a:xfrm>
              <a:off x="2236" y="3186"/>
              <a:ext cx="69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b="1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算术</a:t>
              </a:r>
              <a:endParaRPr kumimoji="1" lang="zh-CN" altLang="en-US" sz="3600" b="1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  <a:p>
              <a:r>
                <a:rPr kumimoji="1" lang="zh-CN" altLang="en-US" sz="3600" b="1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均值</a:t>
              </a:r>
              <a:endParaRPr kumimoji="1" lang="zh-CN" altLang="en-US" sz="3600" b="1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</p:txBody>
        </p:sp>
      </p:grpSp>
      <p:grpSp>
        <p:nvGrpSpPr>
          <p:cNvPr id="202759" name="Group 7"/>
          <p:cNvGrpSpPr/>
          <p:nvPr/>
        </p:nvGrpSpPr>
        <p:grpSpPr bwMode="auto">
          <a:xfrm>
            <a:off x="1143000" y="4017963"/>
            <a:ext cx="1295400" cy="1600200"/>
            <a:chOff x="2160" y="3072"/>
            <a:chExt cx="816" cy="1008"/>
          </a:xfrm>
        </p:grpSpPr>
        <p:sp>
          <p:nvSpPr>
            <p:cNvPr id="202760" name="Oval 8"/>
            <p:cNvSpPr>
              <a:spLocks noChangeArrowheads="1"/>
            </p:cNvSpPr>
            <p:nvPr/>
          </p:nvSpPr>
          <p:spPr bwMode="auto">
            <a:xfrm>
              <a:off x="2160" y="3072"/>
              <a:ext cx="816" cy="10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2236" y="3186"/>
              <a:ext cx="69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数学</a:t>
              </a:r>
              <a:endParaRPr kumimoji="1" lang="zh-CN" altLang="en-US" sz="3600" b="1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  <a:p>
              <a:r>
                <a:rPr kumimoji="1" lang="zh-CN" altLang="en-US" sz="36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期望</a:t>
              </a:r>
              <a:endParaRPr kumimoji="1" lang="zh-CN" altLang="en-US" sz="3600" b="1" dirty="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</p:txBody>
        </p:sp>
      </p:grp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5410200" y="4551363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anose="02020603050405020304" pitchFamily="18" charset="0"/>
                <a:ea typeface="黑体" panose="02010609060101010101" pitchFamily="2" charset="-122"/>
              </a:rPr>
              <a:t>近似代替</a:t>
            </a:r>
            <a:endParaRPr kumimoji="1" lang="zh-CN" altLang="en-US" sz="36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2590800" y="452755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anose="02020603050405020304" pitchFamily="18" charset="0"/>
                <a:ea typeface="黑体" panose="02010609060101010101" pitchFamily="2" charset="-122"/>
              </a:rPr>
              <a:t>可被</a:t>
            </a:r>
            <a:endParaRPr kumimoji="1" lang="zh-CN" altLang="en-US" sz="36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775732" y="764571"/>
            <a:ext cx="5827236" cy="81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切比雪夫大数定律的意义</a:t>
            </a:r>
            <a:endParaRPr kumimoji="1"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62" grpId="0" autoUpdateAnimBg="0"/>
      <p:bldP spid="202763" grpId="0" autoUpdateAnimBg="0"/>
      <p:bldP spid="20276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WPS 演示</Application>
  <PresentationFormat>全屏显示(4:3)</PresentationFormat>
  <Paragraphs>410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149</vt:i4>
      </vt:variant>
      <vt:variant>
        <vt:lpstr>幻灯片标题</vt:lpstr>
      </vt:variant>
      <vt:variant>
        <vt:i4>14</vt:i4>
      </vt:variant>
    </vt:vector>
  </HeadingPairs>
  <TitlesOfParts>
    <vt:vector size="185" baseType="lpstr">
      <vt:lpstr>Arial</vt:lpstr>
      <vt:lpstr>宋体</vt:lpstr>
      <vt:lpstr>Wingdings</vt:lpstr>
      <vt:lpstr>黑体</vt:lpstr>
      <vt:lpstr>Times New Roman</vt:lpstr>
      <vt:lpstr>隶书</vt:lpstr>
      <vt:lpstr>Times New Roman</vt:lpstr>
      <vt:lpstr>华文新魏</vt:lpstr>
      <vt:lpstr>Monotype Sorts</vt:lpstr>
      <vt:lpstr>Wingdings</vt:lpstr>
      <vt:lpstr>楷体_GB2312</vt:lpstr>
      <vt:lpstr>Arial</vt:lpstr>
      <vt:lpstr>方正姚体</vt:lpstr>
      <vt:lpstr>新宋体</vt:lpstr>
      <vt:lpstr>Cambria Math</vt:lpstr>
      <vt:lpstr>华文彩云</vt:lpstr>
      <vt:lpstr>Euclid Math One</vt:lpstr>
      <vt:lpstr>Segoe Print</vt:lpstr>
      <vt:lpstr>Gungsuh</vt:lpstr>
      <vt:lpstr>微软雅黑</vt:lpstr>
      <vt:lpstr>Arial Unicode MS</vt:lpstr>
      <vt:lpstr>默认设计模板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Administrator</cp:lastModifiedBy>
  <cp:revision>1409</cp:revision>
  <dcterms:created xsi:type="dcterms:W3CDTF">1999-06-22T01:41:00Z</dcterms:created>
  <dcterms:modified xsi:type="dcterms:W3CDTF">2021-11-29T04:10:42Z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CBF3FB2B5F3C428CB1C1D6E2E6DCE4D4</vt:lpwstr>
  </property>
  <property fmtid="{D5CDD505-2E9C-101B-9397-08002B2CF9AE}" pid="3" name="KSOProductBuildVer">
    <vt:lpwstr>2052-11.1.0.11115</vt:lpwstr>
  </property>
</Properties>
</file>