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536" r:id="rId2"/>
    <p:sldId id="267" r:id="rId3"/>
    <p:sldId id="414" r:id="rId4"/>
    <p:sldId id="490" r:id="rId5"/>
    <p:sldId id="513" r:id="rId6"/>
    <p:sldId id="486" r:id="rId7"/>
    <p:sldId id="491" r:id="rId8"/>
    <p:sldId id="492" r:id="rId9"/>
    <p:sldId id="493" r:id="rId10"/>
    <p:sldId id="531" r:id="rId11"/>
    <p:sldId id="511" r:id="rId12"/>
    <p:sldId id="507" r:id="rId13"/>
    <p:sldId id="529" r:id="rId14"/>
    <p:sldId id="279" r:id="rId15"/>
    <p:sldId id="280" r:id="rId16"/>
    <p:sldId id="281" r:id="rId17"/>
    <p:sldId id="534" r:id="rId18"/>
    <p:sldId id="52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FF00"/>
    <a:srgbClr val="FF9933"/>
    <a:srgbClr val="000099"/>
    <a:srgbClr val="FFCC00"/>
    <a:srgbClr val="00FFCC"/>
    <a:srgbClr val="CC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0" autoAdjust="0"/>
    <p:restoredTop sz="91635" autoAdjust="0"/>
  </p:normalViewPr>
  <p:slideViewPr>
    <p:cSldViewPr snapToGrid="0" showGuides="1">
      <p:cViewPr varScale="1">
        <p:scale>
          <a:sx n="59" d="100"/>
          <a:sy n="59" d="100"/>
        </p:scale>
        <p:origin x="1580" y="6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10" Type="http://schemas.openxmlformats.org/officeDocument/2006/relationships/image" Target="../media/image109.w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3" Type="http://schemas.openxmlformats.org/officeDocument/2006/relationships/image" Target="../media/image102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w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4" Type="http://schemas.openxmlformats.org/officeDocument/2006/relationships/image" Target="../media/image12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w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wmf"/><Relationship Id="rId18" Type="http://schemas.openxmlformats.org/officeDocument/2006/relationships/image" Target="../media/image86.wmf"/><Relationship Id="rId3" Type="http://schemas.openxmlformats.org/officeDocument/2006/relationships/image" Target="../media/image71.emf"/><Relationship Id="rId21" Type="http://schemas.openxmlformats.org/officeDocument/2006/relationships/image" Target="../media/image89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20" Type="http://schemas.openxmlformats.org/officeDocument/2006/relationships/image" Target="../media/image88.w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wmf"/><Relationship Id="rId5" Type="http://schemas.openxmlformats.org/officeDocument/2006/relationships/image" Target="../media/image73.emf"/><Relationship Id="rId15" Type="http://schemas.openxmlformats.org/officeDocument/2006/relationships/image" Target="../media/image83.wmf"/><Relationship Id="rId10" Type="http://schemas.openxmlformats.org/officeDocument/2006/relationships/image" Target="../media/image78.emf"/><Relationship Id="rId19" Type="http://schemas.openxmlformats.org/officeDocument/2006/relationships/image" Target="../media/image87.w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wmf"/><Relationship Id="rId22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0DED6D6A-D197-40F0-A2E1-5C12F5D74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3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09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6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7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66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72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1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90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9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45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43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78217" name="Rectangle 9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8218" name="Picture 10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8221" name="Group 13"/>
          <p:cNvGrpSpPr>
            <a:grpSpLocks/>
          </p:cNvGrpSpPr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478222" name="AutoShape 14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23" name="AutoShape 15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24" name="Rectangle 16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25" name="AutoShape 17">
              <a:hlinkClick r:id="" action="ppaction://noaction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solidFill>
              <a:srgbClr val="80808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8226" name="Line 18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8227" name="Rectangle 19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CADD76E5-1096-49A2-8066-5C79755B23C7}" type="slidenum">
              <a:rPr kumimoji="1" lang="en-US" altLang="zh-CN" sz="1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>
                <a:lnSpc>
                  <a:spcPct val="120000"/>
                </a:lnSpc>
                <a:spcBef>
                  <a:spcPct val="50000"/>
                </a:spcBef>
              </a:p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8233" name="Rectangle 25"/>
          <p:cNvSpPr>
            <a:spLocks noChangeArrowheads="1"/>
          </p:cNvSpPr>
          <p:nvPr userDrawn="1"/>
        </p:nvSpPr>
        <p:spPr bwMode="auto">
          <a:xfrm>
            <a:off x="3019425" y="-19050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99"/>
                </a:solidFill>
                <a:effectLst/>
                <a:latin typeface="黑体" pitchFamily="2" charset="-122"/>
                <a:ea typeface="黑体" pitchFamily="2" charset="-122"/>
              </a:rPr>
              <a:t>§2  </a:t>
            </a:r>
            <a:r>
              <a:rPr kumimoji="1" lang="zh-CN" altLang="en-US" sz="2800" b="1">
                <a:solidFill>
                  <a:srgbClr val="000099"/>
                </a:solidFill>
                <a:effectLst/>
                <a:latin typeface="黑体" pitchFamily="2" charset="-122"/>
                <a:ea typeface="黑体" pitchFamily="2" charset="-122"/>
              </a:rPr>
              <a:t>中心极限定理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5.emf"/><Relationship Id="rId22" Type="http://schemas.openxmlformats.org/officeDocument/2006/relationships/image" Target="../media/image10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5.e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7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audio" Target="../media/audio1.wav"/><Relationship Id="rId7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9.emf"/><Relationship Id="rId5" Type="http://schemas.openxmlformats.org/officeDocument/2006/relationships/image" Target="../media/image126.e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jpeg"/><Relationship Id="rId4" Type="http://schemas.openxmlformats.org/officeDocument/2006/relationships/hyperlink" Target="http://hi.baidu.com/yasexiaolian/album/item/6080011fd1ecdbdfa686696f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gi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image" Target="../media/image3.emf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1.gi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0.e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10" Type="http://schemas.openxmlformats.org/officeDocument/2006/relationships/image" Target="../media/image15.emf"/><Relationship Id="rId19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image" Target="../media/image36.gi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3.emf"/><Relationship Id="rId30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gi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4.gif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8.e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6.emf"/><Relationship Id="rId26" Type="http://schemas.openxmlformats.org/officeDocument/2006/relationships/image" Target="../media/image80.wmf"/><Relationship Id="rId39" Type="http://schemas.openxmlformats.org/officeDocument/2006/relationships/oleObject" Target="../embeddings/oleObject82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84.wmf"/><Relationship Id="rId42" Type="http://schemas.openxmlformats.org/officeDocument/2006/relationships/image" Target="../media/image88.wmf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87.wmf"/><Relationship Id="rId45" Type="http://schemas.openxmlformats.org/officeDocument/2006/relationships/oleObject" Target="../embeddings/oleObject85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81.wmf"/><Relationship Id="rId36" Type="http://schemas.openxmlformats.org/officeDocument/2006/relationships/image" Target="../media/image85.w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4" Type="http://schemas.openxmlformats.org/officeDocument/2006/relationships/image" Target="../media/image89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80.bin"/><Relationship Id="rId43" Type="http://schemas.openxmlformats.org/officeDocument/2006/relationships/oleObject" Target="../embeddings/oleObject84.bin"/><Relationship Id="rId8" Type="http://schemas.openxmlformats.org/officeDocument/2006/relationships/image" Target="../media/image71.emf"/><Relationship Id="rId3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86.wmf"/><Relationship Id="rId46" Type="http://schemas.openxmlformats.org/officeDocument/2006/relationships/image" Target="../media/image90.wmf"/><Relationship Id="rId20" Type="http://schemas.openxmlformats.org/officeDocument/2006/relationships/image" Target="../media/image77.emf"/><Relationship Id="rId41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4127" name="WordArt 15"/>
          <p:cNvSpPr>
            <a:spLocks noChangeArrowheads="1" noChangeShapeType="1" noTextEdit="1"/>
          </p:cNvSpPr>
          <p:nvPr/>
        </p:nvSpPr>
        <p:spPr bwMode="auto">
          <a:xfrm>
            <a:off x="1563629" y="3128963"/>
            <a:ext cx="4788006" cy="8039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大数定律</a:t>
            </a:r>
          </a:p>
        </p:txBody>
      </p:sp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8555038" y="6126163"/>
          <a:ext cx="569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28" name="剪辑" r:id="rId3" imgW="18926175" imgH="28251150" progId="MS_ClipArt_Gallery.2">
                  <p:embed/>
                </p:oleObj>
              </mc:Choice>
              <mc:Fallback>
                <p:oleObj name="剪辑" r:id="rId3" imgW="18926175" imgH="28251150" progId="MS_ClipArt_Gallery.2">
                  <p:embed/>
                  <p:pic>
                    <p:nvPicPr>
                      <p:cNvPr id="474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6126163"/>
                        <a:ext cx="569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Rectangle 7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296025"/>
            <a:ext cx="12176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1EF42D-B2AD-48B4-8040-C5D5943AFF4B}"/>
              </a:ext>
            </a:extLst>
          </p:cNvPr>
          <p:cNvSpPr/>
          <p:nvPr/>
        </p:nvSpPr>
        <p:spPr>
          <a:xfrm>
            <a:off x="1145722" y="832935"/>
            <a:ext cx="64546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第五章 大数定律和中心极限定理</a:t>
            </a:r>
          </a:p>
        </p:txBody>
      </p:sp>
      <p:sp>
        <p:nvSpPr>
          <p:cNvPr id="14" name="WordArt 15">
            <a:extLst>
              <a:ext uri="{FF2B5EF4-FFF2-40B4-BE49-F238E27FC236}">
                <a16:creationId xmlns:a16="http://schemas.microsoft.com/office/drawing/2014/main" id="{89AC7E55-409A-4B78-8396-4CA6114E4D1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39047" y="4225261"/>
            <a:ext cx="6307091" cy="8039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中心极限定理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Grp="1" noUngrp="1" noChangeAspect="1"/>
          </p:cNvGrpSpPr>
          <p:nvPr/>
        </p:nvGrpSpPr>
        <p:grpSpPr>
          <a:xfrm>
            <a:off x="1198129" y="763418"/>
            <a:ext cx="6906637" cy="5439363"/>
            <a:chOff x="846138" y="685800"/>
            <a:chExt cx="7450137" cy="5867400"/>
          </a:xfrm>
        </p:grpSpPr>
        <p:pic>
          <p:nvPicPr>
            <p:cNvPr id="4" name="Picture 1" descr="FIGURE 6.03"/>
            <p:cNvPicPr>
              <a:picLocks noRot="1" noChangeAspect="1" noMove="1" noResize="1"/>
            </p:cNvPicPr>
            <p:nvPr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38" y="685800"/>
              <a:ext cx="745013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2"/>
            <p:cNvSpPr/>
            <p:nvPr/>
          </p:nvSpPr>
          <p:spPr>
            <a:xfrm>
              <a:off x="846138" y="6210300"/>
              <a:ext cx="745013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0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</p:grpSp>
      <p:sp>
        <p:nvSpPr>
          <p:cNvPr id="3" name="TextBox 4"/>
          <p:cNvSpPr txBox="1"/>
          <p:nvPr/>
        </p:nvSpPr>
        <p:spPr>
          <a:xfrm>
            <a:off x="1488338" y="6064282"/>
            <a:ext cx="642998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/>
              <a:t>Binomial probability mass functions converging to the normal density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8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4416425" y="4664075"/>
            <a:ext cx="3492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grpSp>
        <p:nvGrpSpPr>
          <p:cNvPr id="473092" name="Group 4"/>
          <p:cNvGrpSpPr>
            <a:grpSpLocks/>
          </p:cNvGrpSpPr>
          <p:nvPr/>
        </p:nvGrpSpPr>
        <p:grpSpPr bwMode="auto">
          <a:xfrm>
            <a:off x="1343025" y="806450"/>
            <a:ext cx="6880225" cy="4352925"/>
            <a:chOff x="920" y="836"/>
            <a:chExt cx="4334" cy="2742"/>
          </a:xfrm>
        </p:grpSpPr>
        <p:sp>
          <p:nvSpPr>
            <p:cNvPr id="473093" name="Line 5"/>
            <p:cNvSpPr>
              <a:spLocks noChangeShapeType="1"/>
            </p:cNvSpPr>
            <p:nvPr/>
          </p:nvSpPr>
          <p:spPr bwMode="auto">
            <a:xfrm flipV="1">
              <a:off x="2972" y="836"/>
              <a:ext cx="0" cy="24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>
              <a:off x="920" y="3328"/>
              <a:ext cx="4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5058" y="3100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b="1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473096" name="Rectangle 8"/>
            <p:cNvSpPr>
              <a:spLocks noChangeArrowheads="1"/>
            </p:cNvSpPr>
            <p:nvPr/>
          </p:nvSpPr>
          <p:spPr bwMode="auto">
            <a:xfrm>
              <a:off x="1183" y="3312"/>
              <a:ext cx="385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-8 -7</a:t>
              </a:r>
              <a:r>
                <a:rPr kumimoji="1" lang="en-US" altLang="zh-CN" b="1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-6</a:t>
              </a:r>
              <a:r>
                <a:rPr kumimoji="1" lang="en-US" altLang="zh-CN" b="1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-5</a:t>
              </a:r>
              <a:r>
                <a:rPr kumimoji="1" lang="en-US" altLang="zh-CN" b="1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-4</a:t>
              </a:r>
              <a:r>
                <a:rPr kumimoji="1" lang="en-US" altLang="zh-CN" b="1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-3</a:t>
              </a:r>
              <a:r>
                <a:rPr kumimoji="1" lang="en-US" altLang="zh-CN" b="1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-2</a:t>
              </a:r>
              <a:r>
                <a:rPr kumimoji="1" lang="en-US" altLang="zh-CN" b="1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-1</a:t>
              </a:r>
              <a:r>
                <a:rPr kumimoji="1" lang="en-US" altLang="zh-CN" b="1" i="1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1  2  3  4  5  6  7  8</a:t>
              </a:r>
            </a:p>
          </p:txBody>
        </p:sp>
      </p:grpSp>
      <p:sp>
        <p:nvSpPr>
          <p:cNvPr id="473097" name="Oval 9"/>
          <p:cNvSpPr>
            <a:spLocks noChangeArrowheads="1"/>
          </p:cNvSpPr>
          <p:nvPr/>
        </p:nvSpPr>
        <p:spPr bwMode="auto">
          <a:xfrm rot="17774865">
            <a:off x="4519613" y="1079500"/>
            <a:ext cx="150812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099" name="Oval 11"/>
          <p:cNvSpPr>
            <a:spLocks noChangeArrowheads="1"/>
          </p:cNvSpPr>
          <p:nvPr/>
        </p:nvSpPr>
        <p:spPr bwMode="auto">
          <a:xfrm rot="17774865">
            <a:off x="4521200" y="1077913"/>
            <a:ext cx="150813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0" name="Oval 12"/>
          <p:cNvSpPr>
            <a:spLocks noChangeArrowheads="1"/>
          </p:cNvSpPr>
          <p:nvPr/>
        </p:nvSpPr>
        <p:spPr bwMode="auto">
          <a:xfrm rot="17774865">
            <a:off x="4521200" y="1077913"/>
            <a:ext cx="150813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476250" y="5235575"/>
            <a:ext cx="7953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记</a:t>
            </a: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490538" y="6088063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</a:p>
        </p:txBody>
      </p:sp>
      <p:grpSp>
        <p:nvGrpSpPr>
          <p:cNvPr id="473104" name="Group 16"/>
          <p:cNvGrpSpPr>
            <a:grpSpLocks/>
          </p:cNvGrpSpPr>
          <p:nvPr/>
        </p:nvGrpSpPr>
        <p:grpSpPr bwMode="auto">
          <a:xfrm>
            <a:off x="3032125" y="5818188"/>
            <a:ext cx="1998663" cy="985837"/>
            <a:chOff x="1910" y="3721"/>
            <a:chExt cx="1259" cy="621"/>
          </a:xfrm>
        </p:grpSpPr>
        <p:graphicFrame>
          <p:nvGraphicFramePr>
            <p:cNvPr id="473105" name="Object 17"/>
            <p:cNvGraphicFramePr>
              <a:graphicFrameLocks noChangeAspect="1"/>
            </p:cNvGraphicFramePr>
            <p:nvPr/>
          </p:nvGraphicFramePr>
          <p:xfrm>
            <a:off x="1910" y="3740"/>
            <a:ext cx="595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2" name="Equation" r:id="rId3" imgW="380880" imgH="419040" progId="Equation.DSMT4">
                    <p:embed/>
                  </p:oleObj>
                </mc:Choice>
                <mc:Fallback>
                  <p:oleObj name="Equation" r:id="rId3" imgW="380880" imgH="419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740"/>
                          <a:ext cx="595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106" name="Rectangle 18"/>
            <p:cNvSpPr>
              <a:spLocks noChangeArrowheads="1"/>
            </p:cNvSpPr>
            <p:nvPr/>
          </p:nvSpPr>
          <p:spPr bwMode="auto">
            <a:xfrm>
              <a:off x="2349" y="3721"/>
              <a:ext cx="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73107" name="Object 19"/>
            <p:cNvGraphicFramePr>
              <a:graphicFrameLocks noChangeAspect="1"/>
            </p:cNvGraphicFramePr>
            <p:nvPr/>
          </p:nvGraphicFramePr>
          <p:xfrm>
            <a:off x="2428" y="3985"/>
            <a:ext cx="27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3" name="公式" r:id="rId5" imgW="203040" imgH="101520" progId="Equation.3">
                    <p:embed/>
                  </p:oleObj>
                </mc:Choice>
                <mc:Fallback>
                  <p:oleObj name="公式" r:id="rId5" imgW="203040" imgH="1015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3985"/>
                          <a:ext cx="278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3397" name="Group 309"/>
          <p:cNvGrpSpPr>
            <a:grpSpLocks/>
          </p:cNvGrpSpPr>
          <p:nvPr/>
        </p:nvGrpSpPr>
        <p:grpSpPr bwMode="auto">
          <a:xfrm>
            <a:off x="2014538" y="3565525"/>
            <a:ext cx="5200650" cy="1201738"/>
            <a:chOff x="1269" y="2294"/>
            <a:chExt cx="3276" cy="757"/>
          </a:xfrm>
        </p:grpSpPr>
        <p:sp>
          <p:nvSpPr>
            <p:cNvPr id="473317" name="Oval 229"/>
            <p:cNvSpPr>
              <a:spLocks noChangeArrowheads="1"/>
            </p:cNvSpPr>
            <p:nvPr/>
          </p:nvSpPr>
          <p:spPr bwMode="auto">
            <a:xfrm rot="17774865">
              <a:off x="2743" y="229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18" name="Oval 230"/>
            <p:cNvSpPr>
              <a:spLocks noChangeArrowheads="1"/>
            </p:cNvSpPr>
            <p:nvPr/>
          </p:nvSpPr>
          <p:spPr bwMode="auto">
            <a:xfrm rot="17774865">
              <a:off x="1268" y="2942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19" name="Oval 231"/>
            <p:cNvSpPr>
              <a:spLocks noChangeArrowheads="1"/>
            </p:cNvSpPr>
            <p:nvPr/>
          </p:nvSpPr>
          <p:spPr bwMode="auto">
            <a:xfrm rot="17774865">
              <a:off x="1483" y="285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0" name="Oval 232"/>
            <p:cNvSpPr>
              <a:spLocks noChangeArrowheads="1"/>
            </p:cNvSpPr>
            <p:nvPr/>
          </p:nvSpPr>
          <p:spPr bwMode="auto">
            <a:xfrm rot="17774865">
              <a:off x="2536" y="238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1" name="Oval 233"/>
            <p:cNvSpPr>
              <a:spLocks noChangeArrowheads="1"/>
            </p:cNvSpPr>
            <p:nvPr/>
          </p:nvSpPr>
          <p:spPr bwMode="auto">
            <a:xfrm rot="17774865">
              <a:off x="2955" y="286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2" name="Oval 234"/>
            <p:cNvSpPr>
              <a:spLocks noChangeArrowheads="1"/>
            </p:cNvSpPr>
            <p:nvPr/>
          </p:nvSpPr>
          <p:spPr bwMode="auto">
            <a:xfrm rot="17774865">
              <a:off x="2738" y="286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3" name="Oval 235"/>
            <p:cNvSpPr>
              <a:spLocks noChangeArrowheads="1"/>
            </p:cNvSpPr>
            <p:nvPr/>
          </p:nvSpPr>
          <p:spPr bwMode="auto">
            <a:xfrm rot="17774865">
              <a:off x="2738" y="2673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4" name="Oval 236"/>
            <p:cNvSpPr>
              <a:spLocks noChangeArrowheads="1"/>
            </p:cNvSpPr>
            <p:nvPr/>
          </p:nvSpPr>
          <p:spPr bwMode="auto">
            <a:xfrm rot="17774865">
              <a:off x="2738" y="276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5" name="Oval 237"/>
            <p:cNvSpPr>
              <a:spLocks noChangeArrowheads="1"/>
            </p:cNvSpPr>
            <p:nvPr/>
          </p:nvSpPr>
          <p:spPr bwMode="auto">
            <a:xfrm rot="17774865">
              <a:off x="3165" y="2863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6" name="Oval 238"/>
            <p:cNvSpPr>
              <a:spLocks noChangeArrowheads="1"/>
            </p:cNvSpPr>
            <p:nvPr/>
          </p:nvSpPr>
          <p:spPr bwMode="auto">
            <a:xfrm rot="17774865">
              <a:off x="2743" y="257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7" name="Oval 239"/>
            <p:cNvSpPr>
              <a:spLocks noChangeArrowheads="1"/>
            </p:cNvSpPr>
            <p:nvPr/>
          </p:nvSpPr>
          <p:spPr bwMode="auto">
            <a:xfrm rot="17774865">
              <a:off x="2743" y="239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8" name="Oval 240"/>
            <p:cNvSpPr>
              <a:spLocks noChangeArrowheads="1"/>
            </p:cNvSpPr>
            <p:nvPr/>
          </p:nvSpPr>
          <p:spPr bwMode="auto">
            <a:xfrm rot="17774865">
              <a:off x="2743" y="248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9" name="Oval 241"/>
            <p:cNvSpPr>
              <a:spLocks noChangeArrowheads="1"/>
            </p:cNvSpPr>
            <p:nvPr/>
          </p:nvSpPr>
          <p:spPr bwMode="auto">
            <a:xfrm rot="17774865">
              <a:off x="2960" y="229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0" name="Oval 242"/>
            <p:cNvSpPr>
              <a:spLocks noChangeArrowheads="1"/>
            </p:cNvSpPr>
            <p:nvPr/>
          </p:nvSpPr>
          <p:spPr bwMode="auto">
            <a:xfrm rot="17774865">
              <a:off x="2955" y="267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1" name="Oval 243"/>
            <p:cNvSpPr>
              <a:spLocks noChangeArrowheads="1"/>
            </p:cNvSpPr>
            <p:nvPr/>
          </p:nvSpPr>
          <p:spPr bwMode="auto">
            <a:xfrm rot="17774865">
              <a:off x="2955" y="277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2" name="Oval 244"/>
            <p:cNvSpPr>
              <a:spLocks noChangeArrowheads="1"/>
            </p:cNvSpPr>
            <p:nvPr/>
          </p:nvSpPr>
          <p:spPr bwMode="auto">
            <a:xfrm rot="17774865">
              <a:off x="2960" y="258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3" name="Oval 245"/>
            <p:cNvSpPr>
              <a:spLocks noChangeArrowheads="1"/>
            </p:cNvSpPr>
            <p:nvPr/>
          </p:nvSpPr>
          <p:spPr bwMode="auto">
            <a:xfrm rot="17774865">
              <a:off x="2960" y="2392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4" name="Oval 246"/>
            <p:cNvSpPr>
              <a:spLocks noChangeArrowheads="1"/>
            </p:cNvSpPr>
            <p:nvPr/>
          </p:nvSpPr>
          <p:spPr bwMode="auto">
            <a:xfrm rot="17774865">
              <a:off x="2960" y="248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5" name="Oval 247"/>
            <p:cNvSpPr>
              <a:spLocks noChangeArrowheads="1"/>
            </p:cNvSpPr>
            <p:nvPr/>
          </p:nvSpPr>
          <p:spPr bwMode="auto">
            <a:xfrm rot="17774865">
              <a:off x="3165" y="2772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6" name="Oval 248"/>
            <p:cNvSpPr>
              <a:spLocks noChangeArrowheads="1"/>
            </p:cNvSpPr>
            <p:nvPr/>
          </p:nvSpPr>
          <p:spPr bwMode="auto">
            <a:xfrm rot="17774865">
              <a:off x="3165" y="258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7" name="Oval 249"/>
            <p:cNvSpPr>
              <a:spLocks noChangeArrowheads="1"/>
            </p:cNvSpPr>
            <p:nvPr/>
          </p:nvSpPr>
          <p:spPr bwMode="auto">
            <a:xfrm rot="17774865">
              <a:off x="3165" y="268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8" name="Oval 250"/>
            <p:cNvSpPr>
              <a:spLocks noChangeArrowheads="1"/>
            </p:cNvSpPr>
            <p:nvPr/>
          </p:nvSpPr>
          <p:spPr bwMode="auto">
            <a:xfrm rot="17774865">
              <a:off x="3170" y="249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9" name="Oval 251"/>
            <p:cNvSpPr>
              <a:spLocks noChangeArrowheads="1"/>
            </p:cNvSpPr>
            <p:nvPr/>
          </p:nvSpPr>
          <p:spPr bwMode="auto">
            <a:xfrm rot="17774865">
              <a:off x="3170" y="239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0" name="Oval 252"/>
            <p:cNvSpPr>
              <a:spLocks noChangeArrowheads="1"/>
            </p:cNvSpPr>
            <p:nvPr/>
          </p:nvSpPr>
          <p:spPr bwMode="auto">
            <a:xfrm rot="17774865">
              <a:off x="2530" y="294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1" name="Oval 253"/>
            <p:cNvSpPr>
              <a:spLocks noChangeArrowheads="1"/>
            </p:cNvSpPr>
            <p:nvPr/>
          </p:nvSpPr>
          <p:spPr bwMode="auto">
            <a:xfrm rot="17774865">
              <a:off x="2530" y="285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2" name="Oval 254"/>
            <p:cNvSpPr>
              <a:spLocks noChangeArrowheads="1"/>
            </p:cNvSpPr>
            <p:nvPr/>
          </p:nvSpPr>
          <p:spPr bwMode="auto">
            <a:xfrm rot="17774865">
              <a:off x="2530" y="266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3" name="Oval 255"/>
            <p:cNvSpPr>
              <a:spLocks noChangeArrowheads="1"/>
            </p:cNvSpPr>
            <p:nvPr/>
          </p:nvSpPr>
          <p:spPr bwMode="auto">
            <a:xfrm rot="17774865">
              <a:off x="2530" y="2764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4" name="Oval 256"/>
            <p:cNvSpPr>
              <a:spLocks noChangeArrowheads="1"/>
            </p:cNvSpPr>
            <p:nvPr/>
          </p:nvSpPr>
          <p:spPr bwMode="auto">
            <a:xfrm rot="17774865">
              <a:off x="2535" y="2574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5" name="Oval 257"/>
            <p:cNvSpPr>
              <a:spLocks noChangeArrowheads="1"/>
            </p:cNvSpPr>
            <p:nvPr/>
          </p:nvSpPr>
          <p:spPr bwMode="auto">
            <a:xfrm rot="17774865">
              <a:off x="2535" y="248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6" name="Oval 258"/>
            <p:cNvSpPr>
              <a:spLocks noChangeArrowheads="1"/>
            </p:cNvSpPr>
            <p:nvPr/>
          </p:nvSpPr>
          <p:spPr bwMode="auto">
            <a:xfrm rot="17774865">
              <a:off x="2324" y="294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7" name="Oval 259"/>
            <p:cNvSpPr>
              <a:spLocks noChangeArrowheads="1"/>
            </p:cNvSpPr>
            <p:nvPr/>
          </p:nvSpPr>
          <p:spPr bwMode="auto">
            <a:xfrm rot="17774865">
              <a:off x="2324" y="285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8" name="Oval 260"/>
            <p:cNvSpPr>
              <a:spLocks noChangeArrowheads="1"/>
            </p:cNvSpPr>
            <p:nvPr/>
          </p:nvSpPr>
          <p:spPr bwMode="auto">
            <a:xfrm rot="17774865">
              <a:off x="2324" y="267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9" name="Oval 261"/>
            <p:cNvSpPr>
              <a:spLocks noChangeArrowheads="1"/>
            </p:cNvSpPr>
            <p:nvPr/>
          </p:nvSpPr>
          <p:spPr bwMode="auto">
            <a:xfrm rot="17774865">
              <a:off x="2324" y="276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0" name="Oval 262"/>
            <p:cNvSpPr>
              <a:spLocks noChangeArrowheads="1"/>
            </p:cNvSpPr>
            <p:nvPr/>
          </p:nvSpPr>
          <p:spPr bwMode="auto">
            <a:xfrm rot="17774865">
              <a:off x="2329" y="257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1" name="Oval 263"/>
            <p:cNvSpPr>
              <a:spLocks noChangeArrowheads="1"/>
            </p:cNvSpPr>
            <p:nvPr/>
          </p:nvSpPr>
          <p:spPr bwMode="auto">
            <a:xfrm rot="17774865">
              <a:off x="2111" y="294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2" name="Oval 264"/>
            <p:cNvSpPr>
              <a:spLocks noChangeArrowheads="1"/>
            </p:cNvSpPr>
            <p:nvPr/>
          </p:nvSpPr>
          <p:spPr bwMode="auto">
            <a:xfrm rot="17774865">
              <a:off x="2111" y="285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3" name="Oval 265"/>
            <p:cNvSpPr>
              <a:spLocks noChangeArrowheads="1"/>
            </p:cNvSpPr>
            <p:nvPr/>
          </p:nvSpPr>
          <p:spPr bwMode="auto">
            <a:xfrm rot="17774865">
              <a:off x="2111" y="267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4" name="Oval 266"/>
            <p:cNvSpPr>
              <a:spLocks noChangeArrowheads="1"/>
            </p:cNvSpPr>
            <p:nvPr/>
          </p:nvSpPr>
          <p:spPr bwMode="auto">
            <a:xfrm rot="17774865">
              <a:off x="2111" y="276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5" name="Oval 267"/>
            <p:cNvSpPr>
              <a:spLocks noChangeArrowheads="1"/>
            </p:cNvSpPr>
            <p:nvPr/>
          </p:nvSpPr>
          <p:spPr bwMode="auto">
            <a:xfrm rot="17774865">
              <a:off x="1909" y="295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6" name="Oval 268"/>
            <p:cNvSpPr>
              <a:spLocks noChangeArrowheads="1"/>
            </p:cNvSpPr>
            <p:nvPr/>
          </p:nvSpPr>
          <p:spPr bwMode="auto">
            <a:xfrm rot="17774865">
              <a:off x="1909" y="286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7" name="Oval 269"/>
            <p:cNvSpPr>
              <a:spLocks noChangeArrowheads="1"/>
            </p:cNvSpPr>
            <p:nvPr/>
          </p:nvSpPr>
          <p:spPr bwMode="auto">
            <a:xfrm rot="17774865">
              <a:off x="1909" y="277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8" name="Oval 270"/>
            <p:cNvSpPr>
              <a:spLocks noChangeArrowheads="1"/>
            </p:cNvSpPr>
            <p:nvPr/>
          </p:nvSpPr>
          <p:spPr bwMode="auto">
            <a:xfrm rot="17774865">
              <a:off x="1691" y="295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9" name="Oval 271"/>
            <p:cNvSpPr>
              <a:spLocks noChangeArrowheads="1"/>
            </p:cNvSpPr>
            <p:nvPr/>
          </p:nvSpPr>
          <p:spPr bwMode="auto">
            <a:xfrm rot="17774865">
              <a:off x="1691" y="285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0" name="Oval 272"/>
            <p:cNvSpPr>
              <a:spLocks noChangeArrowheads="1"/>
            </p:cNvSpPr>
            <p:nvPr/>
          </p:nvSpPr>
          <p:spPr bwMode="auto">
            <a:xfrm rot="17774865">
              <a:off x="1484" y="294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1" name="Oval 273"/>
            <p:cNvSpPr>
              <a:spLocks noChangeArrowheads="1"/>
            </p:cNvSpPr>
            <p:nvPr/>
          </p:nvSpPr>
          <p:spPr bwMode="auto">
            <a:xfrm rot="17774865">
              <a:off x="1691" y="276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2" name="Oval 274"/>
            <p:cNvSpPr>
              <a:spLocks noChangeArrowheads="1"/>
            </p:cNvSpPr>
            <p:nvPr/>
          </p:nvSpPr>
          <p:spPr bwMode="auto">
            <a:xfrm rot="17774865">
              <a:off x="3380" y="294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3" name="Oval 275"/>
            <p:cNvSpPr>
              <a:spLocks noChangeArrowheads="1"/>
            </p:cNvSpPr>
            <p:nvPr/>
          </p:nvSpPr>
          <p:spPr bwMode="auto">
            <a:xfrm rot="17774865">
              <a:off x="3380" y="285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4" name="Oval 276"/>
            <p:cNvSpPr>
              <a:spLocks noChangeArrowheads="1"/>
            </p:cNvSpPr>
            <p:nvPr/>
          </p:nvSpPr>
          <p:spPr bwMode="auto">
            <a:xfrm rot="17774865">
              <a:off x="3380" y="267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5" name="Oval 277"/>
            <p:cNvSpPr>
              <a:spLocks noChangeArrowheads="1"/>
            </p:cNvSpPr>
            <p:nvPr/>
          </p:nvSpPr>
          <p:spPr bwMode="auto">
            <a:xfrm rot="17774865">
              <a:off x="3380" y="276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6" name="Oval 278"/>
            <p:cNvSpPr>
              <a:spLocks noChangeArrowheads="1"/>
            </p:cNvSpPr>
            <p:nvPr/>
          </p:nvSpPr>
          <p:spPr bwMode="auto">
            <a:xfrm rot="17774865">
              <a:off x="3385" y="257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7" name="Oval 279"/>
            <p:cNvSpPr>
              <a:spLocks noChangeArrowheads="1"/>
            </p:cNvSpPr>
            <p:nvPr/>
          </p:nvSpPr>
          <p:spPr bwMode="auto">
            <a:xfrm rot="17774865">
              <a:off x="3593" y="294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8" name="Oval 280"/>
            <p:cNvSpPr>
              <a:spLocks noChangeArrowheads="1"/>
            </p:cNvSpPr>
            <p:nvPr/>
          </p:nvSpPr>
          <p:spPr bwMode="auto">
            <a:xfrm rot="17774865">
              <a:off x="3593" y="285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9" name="Oval 281"/>
            <p:cNvSpPr>
              <a:spLocks noChangeArrowheads="1"/>
            </p:cNvSpPr>
            <p:nvPr/>
          </p:nvSpPr>
          <p:spPr bwMode="auto">
            <a:xfrm rot="17774865">
              <a:off x="3593" y="267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0" name="Oval 282"/>
            <p:cNvSpPr>
              <a:spLocks noChangeArrowheads="1"/>
            </p:cNvSpPr>
            <p:nvPr/>
          </p:nvSpPr>
          <p:spPr bwMode="auto">
            <a:xfrm rot="17774865">
              <a:off x="3593" y="276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1" name="Oval 283"/>
            <p:cNvSpPr>
              <a:spLocks noChangeArrowheads="1"/>
            </p:cNvSpPr>
            <p:nvPr/>
          </p:nvSpPr>
          <p:spPr bwMode="auto">
            <a:xfrm rot="17774865">
              <a:off x="3802" y="295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2" name="Oval 284"/>
            <p:cNvSpPr>
              <a:spLocks noChangeArrowheads="1"/>
            </p:cNvSpPr>
            <p:nvPr/>
          </p:nvSpPr>
          <p:spPr bwMode="auto">
            <a:xfrm rot="17774865">
              <a:off x="3802" y="285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3" name="Oval 285"/>
            <p:cNvSpPr>
              <a:spLocks noChangeArrowheads="1"/>
            </p:cNvSpPr>
            <p:nvPr/>
          </p:nvSpPr>
          <p:spPr bwMode="auto">
            <a:xfrm rot="17774865">
              <a:off x="3802" y="2673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4" name="Oval 286"/>
            <p:cNvSpPr>
              <a:spLocks noChangeArrowheads="1"/>
            </p:cNvSpPr>
            <p:nvPr/>
          </p:nvSpPr>
          <p:spPr bwMode="auto">
            <a:xfrm rot="17774865">
              <a:off x="3802" y="276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5" name="Oval 287"/>
            <p:cNvSpPr>
              <a:spLocks noChangeArrowheads="1"/>
            </p:cNvSpPr>
            <p:nvPr/>
          </p:nvSpPr>
          <p:spPr bwMode="auto">
            <a:xfrm rot="17774865">
              <a:off x="4015" y="295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6" name="Oval 288"/>
            <p:cNvSpPr>
              <a:spLocks noChangeArrowheads="1"/>
            </p:cNvSpPr>
            <p:nvPr/>
          </p:nvSpPr>
          <p:spPr bwMode="auto">
            <a:xfrm rot="17774865">
              <a:off x="4015" y="285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7" name="Oval 289"/>
            <p:cNvSpPr>
              <a:spLocks noChangeArrowheads="1"/>
            </p:cNvSpPr>
            <p:nvPr/>
          </p:nvSpPr>
          <p:spPr bwMode="auto">
            <a:xfrm rot="17774865">
              <a:off x="4015" y="276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8" name="Oval 290"/>
            <p:cNvSpPr>
              <a:spLocks noChangeArrowheads="1"/>
            </p:cNvSpPr>
            <p:nvPr/>
          </p:nvSpPr>
          <p:spPr bwMode="auto">
            <a:xfrm rot="17774865">
              <a:off x="4228" y="294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9" name="Oval 291"/>
            <p:cNvSpPr>
              <a:spLocks noChangeArrowheads="1"/>
            </p:cNvSpPr>
            <p:nvPr/>
          </p:nvSpPr>
          <p:spPr bwMode="auto">
            <a:xfrm rot="17774865">
              <a:off x="4228" y="285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80" name="Oval 292"/>
            <p:cNvSpPr>
              <a:spLocks noChangeArrowheads="1"/>
            </p:cNvSpPr>
            <p:nvPr/>
          </p:nvSpPr>
          <p:spPr bwMode="auto">
            <a:xfrm rot="17774865">
              <a:off x="4451" y="294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3384" name="Oval 296"/>
          <p:cNvSpPr>
            <a:spLocks noChangeArrowheads="1"/>
          </p:cNvSpPr>
          <p:nvPr/>
        </p:nvSpPr>
        <p:spPr bwMode="auto">
          <a:xfrm rot="17774865">
            <a:off x="4514850" y="931863"/>
            <a:ext cx="150813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385" name="Oval 297"/>
          <p:cNvSpPr>
            <a:spLocks noChangeArrowheads="1"/>
          </p:cNvSpPr>
          <p:nvPr/>
        </p:nvSpPr>
        <p:spPr bwMode="auto">
          <a:xfrm rot="17774865">
            <a:off x="4648200" y="846138"/>
            <a:ext cx="150813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386" name="Oval 298"/>
          <p:cNvSpPr>
            <a:spLocks noChangeArrowheads="1"/>
          </p:cNvSpPr>
          <p:nvPr/>
        </p:nvSpPr>
        <p:spPr bwMode="auto">
          <a:xfrm rot="17774865">
            <a:off x="4373563" y="828675"/>
            <a:ext cx="150812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387" name="Oval 299"/>
          <p:cNvSpPr>
            <a:spLocks noChangeArrowheads="1"/>
          </p:cNvSpPr>
          <p:nvPr/>
        </p:nvSpPr>
        <p:spPr bwMode="auto">
          <a:xfrm rot="17774865">
            <a:off x="4510087" y="782638"/>
            <a:ext cx="150813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388" name="Oval 300"/>
          <p:cNvSpPr>
            <a:spLocks noChangeArrowheads="1"/>
          </p:cNvSpPr>
          <p:nvPr/>
        </p:nvSpPr>
        <p:spPr bwMode="auto">
          <a:xfrm rot="17774865">
            <a:off x="4767262" y="760413"/>
            <a:ext cx="150813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389" name="Oval 301"/>
          <p:cNvSpPr>
            <a:spLocks noChangeArrowheads="1"/>
          </p:cNvSpPr>
          <p:nvPr/>
        </p:nvSpPr>
        <p:spPr bwMode="auto">
          <a:xfrm rot="17774865">
            <a:off x="4254501" y="746125"/>
            <a:ext cx="150812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3391" name="Object 303"/>
          <p:cNvGraphicFramePr>
            <a:graphicFrameLocks noChangeAspect="1"/>
          </p:cNvGraphicFramePr>
          <p:nvPr/>
        </p:nvGraphicFramePr>
        <p:xfrm>
          <a:off x="4216400" y="6219825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14" name="Equation" r:id="rId7" imgW="634680" imgH="177480" progId="Equation.DSMT4">
                  <p:embed/>
                </p:oleObj>
              </mc:Choice>
              <mc:Fallback>
                <p:oleObj name="Equation" r:id="rId7" imgW="634680" imgH="177480" progId="Equation.DSMT4">
                  <p:embed/>
                  <p:pic>
                    <p:nvPicPr>
                      <p:cNvPr id="0" name="Objec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6219825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3423" name="Group 335"/>
          <p:cNvGrpSpPr>
            <a:grpSpLocks/>
          </p:cNvGrpSpPr>
          <p:nvPr/>
        </p:nvGrpSpPr>
        <p:grpSpPr bwMode="auto">
          <a:xfrm>
            <a:off x="1841500" y="758825"/>
            <a:ext cx="5537200" cy="4019550"/>
            <a:chOff x="1160" y="478"/>
            <a:chExt cx="3488" cy="2532"/>
          </a:xfrm>
        </p:grpSpPr>
        <p:sp>
          <p:nvSpPr>
            <p:cNvPr id="473111" name="Line 23"/>
            <p:cNvSpPr>
              <a:spLocks noChangeShapeType="1"/>
            </p:cNvSpPr>
            <p:nvPr/>
          </p:nvSpPr>
          <p:spPr bwMode="auto">
            <a:xfrm>
              <a:off x="1160" y="3007"/>
              <a:ext cx="3488" cy="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3422" name="Group 334"/>
            <p:cNvGrpSpPr>
              <a:grpSpLocks/>
            </p:cNvGrpSpPr>
            <p:nvPr/>
          </p:nvGrpSpPr>
          <p:grpSpPr bwMode="auto">
            <a:xfrm>
              <a:off x="1160" y="478"/>
              <a:ext cx="3488" cy="2531"/>
              <a:chOff x="1160" y="478"/>
              <a:chExt cx="3488" cy="2531"/>
            </a:xfrm>
          </p:grpSpPr>
          <p:grpSp>
            <p:nvGrpSpPr>
              <p:cNvPr id="473396" name="Group 308"/>
              <p:cNvGrpSpPr>
                <a:grpSpLocks/>
              </p:cNvGrpSpPr>
              <p:nvPr/>
            </p:nvGrpSpPr>
            <p:grpSpPr bwMode="auto">
              <a:xfrm>
                <a:off x="1393" y="772"/>
                <a:ext cx="3012" cy="1521"/>
                <a:chOff x="1393" y="820"/>
                <a:chExt cx="3012" cy="1521"/>
              </a:xfrm>
            </p:grpSpPr>
            <p:sp>
              <p:nvSpPr>
                <p:cNvPr id="473109" name="Oval 21"/>
                <p:cNvSpPr>
                  <a:spLocks noChangeArrowheads="1"/>
                </p:cNvSpPr>
                <p:nvPr/>
              </p:nvSpPr>
              <p:spPr bwMode="auto">
                <a:xfrm>
                  <a:off x="2871" y="207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10" name="Oval 22"/>
                <p:cNvSpPr>
                  <a:spLocks noChangeArrowheads="1"/>
                </p:cNvSpPr>
                <p:nvPr/>
              </p:nvSpPr>
              <p:spPr bwMode="auto">
                <a:xfrm>
                  <a:off x="2870" y="22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29" name="Oval 41"/>
                <p:cNvSpPr>
                  <a:spLocks noChangeArrowheads="1"/>
                </p:cNvSpPr>
                <p:nvPr/>
              </p:nvSpPr>
              <p:spPr bwMode="auto">
                <a:xfrm>
                  <a:off x="3080" y="22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0" name="Oval 42"/>
                <p:cNvSpPr>
                  <a:spLocks noChangeArrowheads="1"/>
                </p:cNvSpPr>
                <p:nvPr/>
              </p:nvSpPr>
              <p:spPr bwMode="auto">
                <a:xfrm>
                  <a:off x="3078" y="207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1" name="Oval 43"/>
                <p:cNvSpPr>
                  <a:spLocks noChangeArrowheads="1"/>
                </p:cNvSpPr>
                <p:nvPr/>
              </p:nvSpPr>
              <p:spPr bwMode="auto">
                <a:xfrm>
                  <a:off x="2869" y="186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2" name="Oval 44"/>
                <p:cNvSpPr>
                  <a:spLocks noChangeArrowheads="1"/>
                </p:cNvSpPr>
                <p:nvPr/>
              </p:nvSpPr>
              <p:spPr bwMode="auto">
                <a:xfrm>
                  <a:off x="3078" y="207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3" name="Oval 45"/>
                <p:cNvSpPr>
                  <a:spLocks noChangeArrowheads="1"/>
                </p:cNvSpPr>
                <p:nvPr/>
              </p:nvSpPr>
              <p:spPr bwMode="auto">
                <a:xfrm>
                  <a:off x="3076" y="186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4" name="Oval 46"/>
                <p:cNvSpPr>
                  <a:spLocks noChangeArrowheads="1"/>
                </p:cNvSpPr>
                <p:nvPr/>
              </p:nvSpPr>
              <p:spPr bwMode="auto">
                <a:xfrm>
                  <a:off x="2870" y="165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5" name="Oval 47"/>
                <p:cNvSpPr>
                  <a:spLocks noChangeArrowheads="1"/>
                </p:cNvSpPr>
                <p:nvPr/>
              </p:nvSpPr>
              <p:spPr bwMode="auto">
                <a:xfrm>
                  <a:off x="3079" y="186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6" name="Oval 48"/>
                <p:cNvSpPr>
                  <a:spLocks noChangeArrowheads="1"/>
                </p:cNvSpPr>
                <p:nvPr/>
              </p:nvSpPr>
              <p:spPr bwMode="auto">
                <a:xfrm>
                  <a:off x="3077" y="165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7" name="Oval 49"/>
                <p:cNvSpPr>
                  <a:spLocks noChangeArrowheads="1"/>
                </p:cNvSpPr>
                <p:nvPr/>
              </p:nvSpPr>
              <p:spPr bwMode="auto">
                <a:xfrm>
                  <a:off x="2868" y="144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8" name="Oval 50"/>
                <p:cNvSpPr>
                  <a:spLocks noChangeArrowheads="1"/>
                </p:cNvSpPr>
                <p:nvPr/>
              </p:nvSpPr>
              <p:spPr bwMode="auto">
                <a:xfrm>
                  <a:off x="3077" y="165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39" name="Oval 51"/>
                <p:cNvSpPr>
                  <a:spLocks noChangeArrowheads="1"/>
                </p:cNvSpPr>
                <p:nvPr/>
              </p:nvSpPr>
              <p:spPr bwMode="auto">
                <a:xfrm>
                  <a:off x="3075" y="144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0" name="Oval 52"/>
                <p:cNvSpPr>
                  <a:spLocks noChangeArrowheads="1"/>
                </p:cNvSpPr>
                <p:nvPr/>
              </p:nvSpPr>
              <p:spPr bwMode="auto">
                <a:xfrm>
                  <a:off x="3077" y="144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1" name="Oval 53"/>
                <p:cNvSpPr>
                  <a:spLocks noChangeArrowheads="1"/>
                </p:cNvSpPr>
                <p:nvPr/>
              </p:nvSpPr>
              <p:spPr bwMode="auto">
                <a:xfrm>
                  <a:off x="2868" y="123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2" name="Oval 54"/>
                <p:cNvSpPr>
                  <a:spLocks noChangeArrowheads="1"/>
                </p:cNvSpPr>
                <p:nvPr/>
              </p:nvSpPr>
              <p:spPr bwMode="auto">
                <a:xfrm>
                  <a:off x="3075" y="123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3" name="Oval 55"/>
                <p:cNvSpPr>
                  <a:spLocks noChangeArrowheads="1"/>
                </p:cNvSpPr>
                <p:nvPr/>
              </p:nvSpPr>
              <p:spPr bwMode="auto">
                <a:xfrm>
                  <a:off x="2869" y="102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4" name="Oval 56"/>
                <p:cNvSpPr>
                  <a:spLocks noChangeArrowheads="1"/>
                </p:cNvSpPr>
                <p:nvPr/>
              </p:nvSpPr>
              <p:spPr bwMode="auto">
                <a:xfrm>
                  <a:off x="3076" y="102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5" name="Oval 57"/>
                <p:cNvSpPr>
                  <a:spLocks noChangeArrowheads="1"/>
                </p:cNvSpPr>
                <p:nvPr/>
              </p:nvSpPr>
              <p:spPr bwMode="auto">
                <a:xfrm>
                  <a:off x="2867" y="82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6" name="Oval 58"/>
                <p:cNvSpPr>
                  <a:spLocks noChangeArrowheads="1"/>
                </p:cNvSpPr>
                <p:nvPr/>
              </p:nvSpPr>
              <p:spPr bwMode="auto">
                <a:xfrm>
                  <a:off x="2977" y="21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7" name="Oval 59"/>
                <p:cNvSpPr>
                  <a:spLocks noChangeArrowheads="1"/>
                </p:cNvSpPr>
                <p:nvPr/>
              </p:nvSpPr>
              <p:spPr bwMode="auto">
                <a:xfrm>
                  <a:off x="2975" y="19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8" name="Oval 60"/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49" name="Oval 61"/>
                <p:cNvSpPr>
                  <a:spLocks noChangeArrowheads="1"/>
                </p:cNvSpPr>
                <p:nvPr/>
              </p:nvSpPr>
              <p:spPr bwMode="auto">
                <a:xfrm>
                  <a:off x="2973" y="176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0" name="Oval 62"/>
                <p:cNvSpPr>
                  <a:spLocks noChangeArrowheads="1"/>
                </p:cNvSpPr>
                <p:nvPr/>
              </p:nvSpPr>
              <p:spPr bwMode="auto">
                <a:xfrm>
                  <a:off x="2976" y="176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1" name="Oval 63"/>
                <p:cNvSpPr>
                  <a:spLocks noChangeArrowheads="1"/>
                </p:cNvSpPr>
                <p:nvPr/>
              </p:nvSpPr>
              <p:spPr bwMode="auto">
                <a:xfrm>
                  <a:off x="2974" y="155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2" name="Oval 64"/>
                <p:cNvSpPr>
                  <a:spLocks noChangeArrowheads="1"/>
                </p:cNvSpPr>
                <p:nvPr/>
              </p:nvSpPr>
              <p:spPr bwMode="auto">
                <a:xfrm>
                  <a:off x="2974" y="155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3" name="Oval 65"/>
                <p:cNvSpPr>
                  <a:spLocks noChangeArrowheads="1"/>
                </p:cNvSpPr>
                <p:nvPr/>
              </p:nvSpPr>
              <p:spPr bwMode="auto">
                <a:xfrm>
                  <a:off x="2972" y="134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4" name="Oval 66"/>
                <p:cNvSpPr>
                  <a:spLocks noChangeArrowheads="1"/>
                </p:cNvSpPr>
                <p:nvPr/>
              </p:nvSpPr>
              <p:spPr bwMode="auto">
                <a:xfrm>
                  <a:off x="2974" y="134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5" name="Oval 67"/>
                <p:cNvSpPr>
                  <a:spLocks noChangeArrowheads="1"/>
                </p:cNvSpPr>
                <p:nvPr/>
              </p:nvSpPr>
              <p:spPr bwMode="auto">
                <a:xfrm>
                  <a:off x="2974" y="134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6" name="Oval 68"/>
                <p:cNvSpPr>
                  <a:spLocks noChangeArrowheads="1"/>
                </p:cNvSpPr>
                <p:nvPr/>
              </p:nvSpPr>
              <p:spPr bwMode="auto">
                <a:xfrm>
                  <a:off x="2972" y="113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7" name="Oval 69"/>
                <p:cNvSpPr>
                  <a:spLocks noChangeArrowheads="1"/>
                </p:cNvSpPr>
                <p:nvPr/>
              </p:nvSpPr>
              <p:spPr bwMode="auto">
                <a:xfrm>
                  <a:off x="2975" y="113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8" name="Oval 70"/>
                <p:cNvSpPr>
                  <a:spLocks noChangeArrowheads="1"/>
                </p:cNvSpPr>
                <p:nvPr/>
              </p:nvSpPr>
              <p:spPr bwMode="auto">
                <a:xfrm>
                  <a:off x="2973" y="92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59" name="Oval 71"/>
                <p:cNvSpPr>
                  <a:spLocks noChangeArrowheads="1"/>
                </p:cNvSpPr>
                <p:nvPr/>
              </p:nvSpPr>
              <p:spPr bwMode="auto">
                <a:xfrm>
                  <a:off x="2973" y="92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0" name="Oval 72"/>
                <p:cNvSpPr>
                  <a:spLocks noChangeArrowheads="1"/>
                </p:cNvSpPr>
                <p:nvPr/>
              </p:nvSpPr>
              <p:spPr bwMode="auto">
                <a:xfrm>
                  <a:off x="3285" y="186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1" name="Oval 73"/>
                <p:cNvSpPr>
                  <a:spLocks noChangeArrowheads="1"/>
                </p:cNvSpPr>
                <p:nvPr/>
              </p:nvSpPr>
              <p:spPr bwMode="auto">
                <a:xfrm>
                  <a:off x="3076" y="165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2" name="Oval 74"/>
                <p:cNvSpPr>
                  <a:spLocks noChangeArrowheads="1"/>
                </p:cNvSpPr>
                <p:nvPr/>
              </p:nvSpPr>
              <p:spPr bwMode="auto">
                <a:xfrm>
                  <a:off x="3285" y="186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3" name="Oval 75"/>
                <p:cNvSpPr>
                  <a:spLocks noChangeArrowheads="1"/>
                </p:cNvSpPr>
                <p:nvPr/>
              </p:nvSpPr>
              <p:spPr bwMode="auto">
                <a:xfrm>
                  <a:off x="3283" y="165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4" name="Oval 76"/>
                <p:cNvSpPr>
                  <a:spLocks noChangeArrowheads="1"/>
                </p:cNvSpPr>
                <p:nvPr/>
              </p:nvSpPr>
              <p:spPr bwMode="auto">
                <a:xfrm>
                  <a:off x="3285" y="165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5" name="Oval 77"/>
                <p:cNvSpPr>
                  <a:spLocks noChangeArrowheads="1"/>
                </p:cNvSpPr>
                <p:nvPr/>
              </p:nvSpPr>
              <p:spPr bwMode="auto">
                <a:xfrm>
                  <a:off x="3283" y="144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6" name="Oval 78"/>
                <p:cNvSpPr>
                  <a:spLocks noChangeArrowheads="1"/>
                </p:cNvSpPr>
                <p:nvPr/>
              </p:nvSpPr>
              <p:spPr bwMode="auto">
                <a:xfrm>
                  <a:off x="3284" y="123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7" name="Oval 79"/>
                <p:cNvSpPr>
                  <a:spLocks noChangeArrowheads="1"/>
                </p:cNvSpPr>
                <p:nvPr/>
              </p:nvSpPr>
              <p:spPr bwMode="auto">
                <a:xfrm>
                  <a:off x="3181" y="196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8" name="Oval 80"/>
                <p:cNvSpPr>
                  <a:spLocks noChangeArrowheads="1"/>
                </p:cNvSpPr>
                <p:nvPr/>
              </p:nvSpPr>
              <p:spPr bwMode="auto">
                <a:xfrm>
                  <a:off x="3184" y="19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69" name="Oval 81"/>
                <p:cNvSpPr>
                  <a:spLocks noChangeArrowheads="1"/>
                </p:cNvSpPr>
                <p:nvPr/>
              </p:nvSpPr>
              <p:spPr bwMode="auto">
                <a:xfrm>
                  <a:off x="3182" y="175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0" name="Oval 82"/>
                <p:cNvSpPr>
                  <a:spLocks noChangeArrowheads="1"/>
                </p:cNvSpPr>
                <p:nvPr/>
              </p:nvSpPr>
              <p:spPr bwMode="auto">
                <a:xfrm>
                  <a:off x="3182" y="176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1" name="Oval 83"/>
                <p:cNvSpPr>
                  <a:spLocks noChangeArrowheads="1"/>
                </p:cNvSpPr>
                <p:nvPr/>
              </p:nvSpPr>
              <p:spPr bwMode="auto">
                <a:xfrm>
                  <a:off x="3180" y="155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2" name="Oval 84"/>
                <p:cNvSpPr>
                  <a:spLocks noChangeArrowheads="1"/>
                </p:cNvSpPr>
                <p:nvPr/>
              </p:nvSpPr>
              <p:spPr bwMode="auto">
                <a:xfrm>
                  <a:off x="3182" y="155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3" name="Oval 85"/>
                <p:cNvSpPr>
                  <a:spLocks noChangeArrowheads="1"/>
                </p:cNvSpPr>
                <p:nvPr/>
              </p:nvSpPr>
              <p:spPr bwMode="auto">
                <a:xfrm>
                  <a:off x="3180" y="134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4" name="Oval 86"/>
                <p:cNvSpPr>
                  <a:spLocks noChangeArrowheads="1"/>
                </p:cNvSpPr>
                <p:nvPr/>
              </p:nvSpPr>
              <p:spPr bwMode="auto">
                <a:xfrm>
                  <a:off x="3181" y="113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5" name="Oval 87"/>
                <p:cNvSpPr>
                  <a:spLocks noChangeArrowheads="1"/>
                </p:cNvSpPr>
                <p:nvPr/>
              </p:nvSpPr>
              <p:spPr bwMode="auto">
                <a:xfrm>
                  <a:off x="3181" y="113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6" name="Oval 88"/>
                <p:cNvSpPr>
                  <a:spLocks noChangeArrowheads="1"/>
                </p:cNvSpPr>
                <p:nvPr/>
              </p:nvSpPr>
              <p:spPr bwMode="auto">
                <a:xfrm>
                  <a:off x="3504" y="207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7" name="Oval 89"/>
                <p:cNvSpPr>
                  <a:spLocks noChangeArrowheads="1"/>
                </p:cNvSpPr>
                <p:nvPr/>
              </p:nvSpPr>
              <p:spPr bwMode="auto">
                <a:xfrm>
                  <a:off x="3503" y="228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8" name="Oval 90"/>
                <p:cNvSpPr>
                  <a:spLocks noChangeArrowheads="1"/>
                </p:cNvSpPr>
                <p:nvPr/>
              </p:nvSpPr>
              <p:spPr bwMode="auto">
                <a:xfrm>
                  <a:off x="3502" y="186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79" name="Oval 91"/>
                <p:cNvSpPr>
                  <a:spLocks noChangeArrowheads="1"/>
                </p:cNvSpPr>
                <p:nvPr/>
              </p:nvSpPr>
              <p:spPr bwMode="auto">
                <a:xfrm>
                  <a:off x="3503" y="165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0" name="Oval 92"/>
                <p:cNvSpPr>
                  <a:spLocks noChangeArrowheads="1"/>
                </p:cNvSpPr>
                <p:nvPr/>
              </p:nvSpPr>
              <p:spPr bwMode="auto">
                <a:xfrm>
                  <a:off x="3501" y="144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1" name="Oval 93"/>
                <p:cNvSpPr>
                  <a:spLocks noChangeArrowheads="1"/>
                </p:cNvSpPr>
                <p:nvPr/>
              </p:nvSpPr>
              <p:spPr bwMode="auto">
                <a:xfrm>
                  <a:off x="3287" y="22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2" name="Oval 94"/>
                <p:cNvSpPr>
                  <a:spLocks noChangeArrowheads="1"/>
                </p:cNvSpPr>
                <p:nvPr/>
              </p:nvSpPr>
              <p:spPr bwMode="auto">
                <a:xfrm>
                  <a:off x="3288" y="207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3" name="Oval 95"/>
                <p:cNvSpPr>
                  <a:spLocks noChangeArrowheads="1"/>
                </p:cNvSpPr>
                <p:nvPr/>
              </p:nvSpPr>
              <p:spPr bwMode="auto">
                <a:xfrm>
                  <a:off x="3397" y="217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4" name="Oval 96"/>
                <p:cNvSpPr>
                  <a:spLocks noChangeArrowheads="1"/>
                </p:cNvSpPr>
                <p:nvPr/>
              </p:nvSpPr>
              <p:spPr bwMode="auto">
                <a:xfrm>
                  <a:off x="3395" y="19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5" name="Oval 97"/>
                <p:cNvSpPr>
                  <a:spLocks noChangeArrowheads="1"/>
                </p:cNvSpPr>
                <p:nvPr/>
              </p:nvSpPr>
              <p:spPr bwMode="auto">
                <a:xfrm>
                  <a:off x="3398" y="197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6" name="Oval 98"/>
                <p:cNvSpPr>
                  <a:spLocks noChangeArrowheads="1"/>
                </p:cNvSpPr>
                <p:nvPr/>
              </p:nvSpPr>
              <p:spPr bwMode="auto">
                <a:xfrm>
                  <a:off x="3396" y="176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7" name="Oval 99"/>
                <p:cNvSpPr>
                  <a:spLocks noChangeArrowheads="1"/>
                </p:cNvSpPr>
                <p:nvPr/>
              </p:nvSpPr>
              <p:spPr bwMode="auto">
                <a:xfrm>
                  <a:off x="3396" y="176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8" name="Oval 100"/>
                <p:cNvSpPr>
                  <a:spLocks noChangeArrowheads="1"/>
                </p:cNvSpPr>
                <p:nvPr/>
              </p:nvSpPr>
              <p:spPr bwMode="auto">
                <a:xfrm>
                  <a:off x="3394" y="155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89" name="Oval 101"/>
                <p:cNvSpPr>
                  <a:spLocks noChangeArrowheads="1"/>
                </p:cNvSpPr>
                <p:nvPr/>
              </p:nvSpPr>
              <p:spPr bwMode="auto">
                <a:xfrm>
                  <a:off x="3396" y="155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0" name="Oval 102"/>
                <p:cNvSpPr>
                  <a:spLocks noChangeArrowheads="1"/>
                </p:cNvSpPr>
                <p:nvPr/>
              </p:nvSpPr>
              <p:spPr bwMode="auto">
                <a:xfrm>
                  <a:off x="3394" y="134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1" name="Oval 103"/>
                <p:cNvSpPr>
                  <a:spLocks noChangeArrowheads="1"/>
                </p:cNvSpPr>
                <p:nvPr/>
              </p:nvSpPr>
              <p:spPr bwMode="auto">
                <a:xfrm>
                  <a:off x="3184" y="217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2" name="Oval 104"/>
                <p:cNvSpPr>
                  <a:spLocks noChangeArrowheads="1"/>
                </p:cNvSpPr>
                <p:nvPr/>
              </p:nvSpPr>
              <p:spPr bwMode="auto">
                <a:xfrm>
                  <a:off x="3713" y="22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3" name="Oval 105"/>
                <p:cNvSpPr>
                  <a:spLocks noChangeArrowheads="1"/>
                </p:cNvSpPr>
                <p:nvPr/>
              </p:nvSpPr>
              <p:spPr bwMode="auto">
                <a:xfrm>
                  <a:off x="3920" y="22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4" name="Oval 106"/>
                <p:cNvSpPr>
                  <a:spLocks noChangeArrowheads="1"/>
                </p:cNvSpPr>
                <p:nvPr/>
              </p:nvSpPr>
              <p:spPr bwMode="auto">
                <a:xfrm>
                  <a:off x="3714" y="207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5" name="Oval 107"/>
                <p:cNvSpPr>
                  <a:spLocks noChangeArrowheads="1"/>
                </p:cNvSpPr>
                <p:nvPr/>
              </p:nvSpPr>
              <p:spPr bwMode="auto">
                <a:xfrm>
                  <a:off x="3923" y="228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6" name="Oval 108"/>
                <p:cNvSpPr>
                  <a:spLocks noChangeArrowheads="1"/>
                </p:cNvSpPr>
                <p:nvPr/>
              </p:nvSpPr>
              <p:spPr bwMode="auto">
                <a:xfrm>
                  <a:off x="3921" y="207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7" name="Oval 109"/>
                <p:cNvSpPr>
                  <a:spLocks noChangeArrowheads="1"/>
                </p:cNvSpPr>
                <p:nvPr/>
              </p:nvSpPr>
              <p:spPr bwMode="auto">
                <a:xfrm>
                  <a:off x="3712" y="186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8" name="Oval 110"/>
                <p:cNvSpPr>
                  <a:spLocks noChangeArrowheads="1"/>
                </p:cNvSpPr>
                <p:nvPr/>
              </p:nvSpPr>
              <p:spPr bwMode="auto">
                <a:xfrm>
                  <a:off x="3921" y="207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199" name="Oval 111"/>
                <p:cNvSpPr>
                  <a:spLocks noChangeArrowheads="1"/>
                </p:cNvSpPr>
                <p:nvPr/>
              </p:nvSpPr>
              <p:spPr bwMode="auto">
                <a:xfrm>
                  <a:off x="3919" y="186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0" name="Oval 112"/>
                <p:cNvSpPr>
                  <a:spLocks noChangeArrowheads="1"/>
                </p:cNvSpPr>
                <p:nvPr/>
              </p:nvSpPr>
              <p:spPr bwMode="auto">
                <a:xfrm>
                  <a:off x="3921" y="186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1" name="Oval 113"/>
                <p:cNvSpPr>
                  <a:spLocks noChangeArrowheads="1"/>
                </p:cNvSpPr>
                <p:nvPr/>
              </p:nvSpPr>
              <p:spPr bwMode="auto">
                <a:xfrm>
                  <a:off x="3712" y="165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2" name="Oval 114"/>
                <p:cNvSpPr>
                  <a:spLocks noChangeArrowheads="1"/>
                </p:cNvSpPr>
                <p:nvPr/>
              </p:nvSpPr>
              <p:spPr bwMode="auto">
                <a:xfrm>
                  <a:off x="3921" y="186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3" name="Oval 115"/>
                <p:cNvSpPr>
                  <a:spLocks noChangeArrowheads="1"/>
                </p:cNvSpPr>
                <p:nvPr/>
              </p:nvSpPr>
              <p:spPr bwMode="auto">
                <a:xfrm>
                  <a:off x="4349" y="22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4" name="Oval 116"/>
                <p:cNvSpPr>
                  <a:spLocks noChangeArrowheads="1"/>
                </p:cNvSpPr>
                <p:nvPr/>
              </p:nvSpPr>
              <p:spPr bwMode="auto">
                <a:xfrm>
                  <a:off x="3817" y="21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5" name="Oval 117"/>
                <p:cNvSpPr>
                  <a:spLocks noChangeArrowheads="1"/>
                </p:cNvSpPr>
                <p:nvPr/>
              </p:nvSpPr>
              <p:spPr bwMode="auto">
                <a:xfrm>
                  <a:off x="3818" y="197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6" name="Oval 118"/>
                <p:cNvSpPr>
                  <a:spLocks noChangeArrowheads="1"/>
                </p:cNvSpPr>
                <p:nvPr/>
              </p:nvSpPr>
              <p:spPr bwMode="auto">
                <a:xfrm>
                  <a:off x="3818" y="197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7" name="Oval 119"/>
                <p:cNvSpPr>
                  <a:spLocks noChangeArrowheads="1"/>
                </p:cNvSpPr>
                <p:nvPr/>
              </p:nvSpPr>
              <p:spPr bwMode="auto">
                <a:xfrm>
                  <a:off x="3816" y="176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8" name="Oval 120"/>
                <p:cNvSpPr>
                  <a:spLocks noChangeArrowheads="1"/>
                </p:cNvSpPr>
                <p:nvPr/>
              </p:nvSpPr>
              <p:spPr bwMode="auto">
                <a:xfrm>
                  <a:off x="3818" y="176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09" name="Oval 121"/>
                <p:cNvSpPr>
                  <a:spLocks noChangeArrowheads="1"/>
                </p:cNvSpPr>
                <p:nvPr/>
              </p:nvSpPr>
              <p:spPr bwMode="auto">
                <a:xfrm>
                  <a:off x="3818" y="176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0" name="Oval 122"/>
                <p:cNvSpPr>
                  <a:spLocks noChangeArrowheads="1"/>
                </p:cNvSpPr>
                <p:nvPr/>
              </p:nvSpPr>
              <p:spPr bwMode="auto">
                <a:xfrm>
                  <a:off x="4129" y="227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1" name="Oval 123"/>
                <p:cNvSpPr>
                  <a:spLocks noChangeArrowheads="1"/>
                </p:cNvSpPr>
                <p:nvPr/>
              </p:nvSpPr>
              <p:spPr bwMode="auto">
                <a:xfrm>
                  <a:off x="3920" y="207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2" name="Oval 124"/>
                <p:cNvSpPr>
                  <a:spLocks noChangeArrowheads="1"/>
                </p:cNvSpPr>
                <p:nvPr/>
              </p:nvSpPr>
              <p:spPr bwMode="auto">
                <a:xfrm>
                  <a:off x="4129" y="22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3" name="Oval 125"/>
                <p:cNvSpPr>
                  <a:spLocks noChangeArrowheads="1"/>
                </p:cNvSpPr>
                <p:nvPr/>
              </p:nvSpPr>
              <p:spPr bwMode="auto">
                <a:xfrm>
                  <a:off x="4127" y="207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4" name="Oval 126"/>
                <p:cNvSpPr>
                  <a:spLocks noChangeArrowheads="1"/>
                </p:cNvSpPr>
                <p:nvPr/>
              </p:nvSpPr>
              <p:spPr bwMode="auto">
                <a:xfrm>
                  <a:off x="4129" y="20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5" name="Oval 127"/>
                <p:cNvSpPr>
                  <a:spLocks noChangeArrowheads="1"/>
                </p:cNvSpPr>
                <p:nvPr/>
              </p:nvSpPr>
              <p:spPr bwMode="auto">
                <a:xfrm>
                  <a:off x="4129" y="207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6" name="Oval 128"/>
                <p:cNvSpPr>
                  <a:spLocks noChangeArrowheads="1"/>
                </p:cNvSpPr>
                <p:nvPr/>
              </p:nvSpPr>
              <p:spPr bwMode="auto">
                <a:xfrm>
                  <a:off x="3609" y="21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7" name="Oval 129"/>
                <p:cNvSpPr>
                  <a:spLocks noChangeArrowheads="1"/>
                </p:cNvSpPr>
                <p:nvPr/>
              </p:nvSpPr>
              <p:spPr bwMode="auto">
                <a:xfrm>
                  <a:off x="3610" y="197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8" name="Oval 130"/>
                <p:cNvSpPr>
                  <a:spLocks noChangeArrowheads="1"/>
                </p:cNvSpPr>
                <p:nvPr/>
              </p:nvSpPr>
              <p:spPr bwMode="auto">
                <a:xfrm>
                  <a:off x="4026" y="217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19" name="Oval 131"/>
                <p:cNvSpPr>
                  <a:spLocks noChangeArrowheads="1"/>
                </p:cNvSpPr>
                <p:nvPr/>
              </p:nvSpPr>
              <p:spPr bwMode="auto">
                <a:xfrm>
                  <a:off x="4024" y="19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0" name="Oval 132"/>
                <p:cNvSpPr>
                  <a:spLocks noChangeArrowheads="1"/>
                </p:cNvSpPr>
                <p:nvPr/>
              </p:nvSpPr>
              <p:spPr bwMode="auto">
                <a:xfrm>
                  <a:off x="4026" y="196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1" name="Oval 133"/>
                <p:cNvSpPr>
                  <a:spLocks noChangeArrowheads="1"/>
                </p:cNvSpPr>
                <p:nvPr/>
              </p:nvSpPr>
              <p:spPr bwMode="auto">
                <a:xfrm>
                  <a:off x="4026" y="197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2" name="Oval 134"/>
                <p:cNvSpPr>
                  <a:spLocks noChangeArrowheads="1"/>
                </p:cNvSpPr>
                <p:nvPr/>
              </p:nvSpPr>
              <p:spPr bwMode="auto">
                <a:xfrm>
                  <a:off x="4240" y="217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3" name="Oval 135"/>
                <p:cNvSpPr>
                  <a:spLocks noChangeArrowheads="1"/>
                </p:cNvSpPr>
                <p:nvPr/>
              </p:nvSpPr>
              <p:spPr bwMode="auto">
                <a:xfrm>
                  <a:off x="4240" y="21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4" name="Oval 136"/>
                <p:cNvSpPr>
                  <a:spLocks noChangeArrowheads="1"/>
                </p:cNvSpPr>
                <p:nvPr/>
              </p:nvSpPr>
              <p:spPr bwMode="auto">
                <a:xfrm>
                  <a:off x="3609" y="176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5" name="Oval 137"/>
                <p:cNvSpPr>
                  <a:spLocks noChangeArrowheads="1"/>
                </p:cNvSpPr>
                <p:nvPr/>
              </p:nvSpPr>
              <p:spPr bwMode="auto">
                <a:xfrm>
                  <a:off x="3609" y="155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6" name="Oval 138"/>
                <p:cNvSpPr>
                  <a:spLocks noChangeArrowheads="1"/>
                </p:cNvSpPr>
                <p:nvPr/>
              </p:nvSpPr>
              <p:spPr bwMode="auto">
                <a:xfrm>
                  <a:off x="1393" y="228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7" name="Oval 139"/>
                <p:cNvSpPr>
                  <a:spLocks noChangeArrowheads="1"/>
                </p:cNvSpPr>
                <p:nvPr/>
              </p:nvSpPr>
              <p:spPr bwMode="auto">
                <a:xfrm>
                  <a:off x="1603" y="22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8" name="Oval 140"/>
                <p:cNvSpPr>
                  <a:spLocks noChangeArrowheads="1"/>
                </p:cNvSpPr>
                <p:nvPr/>
              </p:nvSpPr>
              <p:spPr bwMode="auto">
                <a:xfrm>
                  <a:off x="2026" y="22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29" name="Oval 141"/>
                <p:cNvSpPr>
                  <a:spLocks noChangeArrowheads="1"/>
                </p:cNvSpPr>
                <p:nvPr/>
              </p:nvSpPr>
              <p:spPr bwMode="auto">
                <a:xfrm>
                  <a:off x="1810" y="228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0" name="Oval 142"/>
                <p:cNvSpPr>
                  <a:spLocks noChangeArrowheads="1"/>
                </p:cNvSpPr>
                <p:nvPr/>
              </p:nvSpPr>
              <p:spPr bwMode="auto">
                <a:xfrm>
                  <a:off x="2443" y="22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1" name="Oval 143"/>
                <p:cNvSpPr>
                  <a:spLocks noChangeArrowheads="1"/>
                </p:cNvSpPr>
                <p:nvPr/>
              </p:nvSpPr>
              <p:spPr bwMode="auto">
                <a:xfrm>
                  <a:off x="2652" y="22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2" name="Oval 144"/>
                <p:cNvSpPr>
                  <a:spLocks noChangeArrowheads="1"/>
                </p:cNvSpPr>
                <p:nvPr/>
              </p:nvSpPr>
              <p:spPr bwMode="auto">
                <a:xfrm>
                  <a:off x="2237" y="207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3" name="Oval 145"/>
                <p:cNvSpPr>
                  <a:spLocks noChangeArrowheads="1"/>
                </p:cNvSpPr>
                <p:nvPr/>
              </p:nvSpPr>
              <p:spPr bwMode="auto">
                <a:xfrm>
                  <a:off x="2444" y="207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4" name="Oval 146"/>
                <p:cNvSpPr>
                  <a:spLocks noChangeArrowheads="1"/>
                </p:cNvSpPr>
                <p:nvPr/>
              </p:nvSpPr>
              <p:spPr bwMode="auto">
                <a:xfrm>
                  <a:off x="2235" y="18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5" name="Oval 147"/>
                <p:cNvSpPr>
                  <a:spLocks noChangeArrowheads="1"/>
                </p:cNvSpPr>
                <p:nvPr/>
              </p:nvSpPr>
              <p:spPr bwMode="auto">
                <a:xfrm>
                  <a:off x="2444" y="207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6" name="Oval 148"/>
                <p:cNvSpPr>
                  <a:spLocks noChangeArrowheads="1"/>
                </p:cNvSpPr>
                <p:nvPr/>
              </p:nvSpPr>
              <p:spPr bwMode="auto">
                <a:xfrm>
                  <a:off x="2442" y="186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7" name="Oval 149"/>
                <p:cNvSpPr>
                  <a:spLocks noChangeArrowheads="1"/>
                </p:cNvSpPr>
                <p:nvPr/>
              </p:nvSpPr>
              <p:spPr bwMode="auto">
                <a:xfrm>
                  <a:off x="2236" y="166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8" name="Oval 150"/>
                <p:cNvSpPr>
                  <a:spLocks noChangeArrowheads="1"/>
                </p:cNvSpPr>
                <p:nvPr/>
              </p:nvSpPr>
              <p:spPr bwMode="auto">
                <a:xfrm>
                  <a:off x="2445" y="186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39" name="Oval 151"/>
                <p:cNvSpPr>
                  <a:spLocks noChangeArrowheads="1"/>
                </p:cNvSpPr>
                <p:nvPr/>
              </p:nvSpPr>
              <p:spPr bwMode="auto">
                <a:xfrm>
                  <a:off x="2443" y="165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0" name="Oval 152"/>
                <p:cNvSpPr>
                  <a:spLocks noChangeArrowheads="1"/>
                </p:cNvSpPr>
                <p:nvPr/>
              </p:nvSpPr>
              <p:spPr bwMode="auto">
                <a:xfrm>
                  <a:off x="2234" y="145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1" name="Oval 153"/>
                <p:cNvSpPr>
                  <a:spLocks noChangeArrowheads="1"/>
                </p:cNvSpPr>
                <p:nvPr/>
              </p:nvSpPr>
              <p:spPr bwMode="auto">
                <a:xfrm>
                  <a:off x="2443" y="166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2" name="Oval 154"/>
                <p:cNvSpPr>
                  <a:spLocks noChangeArrowheads="1"/>
                </p:cNvSpPr>
                <p:nvPr/>
              </p:nvSpPr>
              <p:spPr bwMode="auto">
                <a:xfrm>
                  <a:off x="2441" y="145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3" name="Oval 155"/>
                <p:cNvSpPr>
                  <a:spLocks noChangeArrowheads="1"/>
                </p:cNvSpPr>
                <p:nvPr/>
              </p:nvSpPr>
              <p:spPr bwMode="auto">
                <a:xfrm>
                  <a:off x="2443" y="144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4" name="Oval 156"/>
                <p:cNvSpPr>
                  <a:spLocks noChangeArrowheads="1"/>
                </p:cNvSpPr>
                <p:nvPr/>
              </p:nvSpPr>
              <p:spPr bwMode="auto">
                <a:xfrm>
                  <a:off x="2441" y="124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5" name="Oval 157"/>
                <p:cNvSpPr>
                  <a:spLocks noChangeArrowheads="1"/>
                </p:cNvSpPr>
                <p:nvPr/>
              </p:nvSpPr>
              <p:spPr bwMode="auto">
                <a:xfrm>
                  <a:off x="2652" y="102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6" name="Oval 158"/>
                <p:cNvSpPr>
                  <a:spLocks noChangeArrowheads="1"/>
                </p:cNvSpPr>
                <p:nvPr/>
              </p:nvSpPr>
              <p:spPr bwMode="auto">
                <a:xfrm>
                  <a:off x="2343" y="218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7" name="Oval 159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8" name="Oval 160"/>
                <p:cNvSpPr>
                  <a:spLocks noChangeArrowheads="1"/>
                </p:cNvSpPr>
                <p:nvPr/>
              </p:nvSpPr>
              <p:spPr bwMode="auto">
                <a:xfrm>
                  <a:off x="2341" y="197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49" name="Oval 161"/>
                <p:cNvSpPr>
                  <a:spLocks noChangeArrowheads="1"/>
                </p:cNvSpPr>
                <p:nvPr/>
              </p:nvSpPr>
              <p:spPr bwMode="auto">
                <a:xfrm>
                  <a:off x="2339" y="176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0" name="Oval 162"/>
                <p:cNvSpPr>
                  <a:spLocks noChangeArrowheads="1"/>
                </p:cNvSpPr>
                <p:nvPr/>
              </p:nvSpPr>
              <p:spPr bwMode="auto">
                <a:xfrm>
                  <a:off x="2342" y="176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1" name="Oval 163"/>
                <p:cNvSpPr>
                  <a:spLocks noChangeArrowheads="1"/>
                </p:cNvSpPr>
                <p:nvPr/>
              </p:nvSpPr>
              <p:spPr bwMode="auto">
                <a:xfrm>
                  <a:off x="2340" y="155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2" name="Oval 164"/>
                <p:cNvSpPr>
                  <a:spLocks noChangeArrowheads="1"/>
                </p:cNvSpPr>
                <p:nvPr/>
              </p:nvSpPr>
              <p:spPr bwMode="auto">
                <a:xfrm>
                  <a:off x="2340" y="156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3" name="Oval 165"/>
                <p:cNvSpPr>
                  <a:spLocks noChangeArrowheads="1"/>
                </p:cNvSpPr>
                <p:nvPr/>
              </p:nvSpPr>
              <p:spPr bwMode="auto">
                <a:xfrm>
                  <a:off x="2338" y="134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4" name="Oval 166"/>
                <p:cNvSpPr>
                  <a:spLocks noChangeArrowheads="1"/>
                </p:cNvSpPr>
                <p:nvPr/>
              </p:nvSpPr>
              <p:spPr bwMode="auto">
                <a:xfrm>
                  <a:off x="2340" y="134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5" name="Oval 167"/>
                <p:cNvSpPr>
                  <a:spLocks noChangeArrowheads="1"/>
                </p:cNvSpPr>
                <p:nvPr/>
              </p:nvSpPr>
              <p:spPr bwMode="auto">
                <a:xfrm>
                  <a:off x="2340" y="135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6" name="Oval 168"/>
                <p:cNvSpPr>
                  <a:spLocks noChangeArrowheads="1"/>
                </p:cNvSpPr>
                <p:nvPr/>
              </p:nvSpPr>
              <p:spPr bwMode="auto">
                <a:xfrm>
                  <a:off x="2651" y="186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7" name="Oval 169"/>
                <p:cNvSpPr>
                  <a:spLocks noChangeArrowheads="1"/>
                </p:cNvSpPr>
                <p:nvPr/>
              </p:nvSpPr>
              <p:spPr bwMode="auto">
                <a:xfrm>
                  <a:off x="2442" y="165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8" name="Oval 170"/>
                <p:cNvSpPr>
                  <a:spLocks noChangeArrowheads="1"/>
                </p:cNvSpPr>
                <p:nvPr/>
              </p:nvSpPr>
              <p:spPr bwMode="auto">
                <a:xfrm>
                  <a:off x="2651" y="186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59" name="Oval 171"/>
                <p:cNvSpPr>
                  <a:spLocks noChangeArrowheads="1"/>
                </p:cNvSpPr>
                <p:nvPr/>
              </p:nvSpPr>
              <p:spPr bwMode="auto">
                <a:xfrm>
                  <a:off x="2649" y="165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0" name="Oval 172"/>
                <p:cNvSpPr>
                  <a:spLocks noChangeArrowheads="1"/>
                </p:cNvSpPr>
                <p:nvPr/>
              </p:nvSpPr>
              <p:spPr bwMode="auto">
                <a:xfrm>
                  <a:off x="2651" y="165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1" name="Oval 173"/>
                <p:cNvSpPr>
                  <a:spLocks noChangeArrowheads="1"/>
                </p:cNvSpPr>
                <p:nvPr/>
              </p:nvSpPr>
              <p:spPr bwMode="auto">
                <a:xfrm>
                  <a:off x="2649" y="144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2" name="Oval 174"/>
                <p:cNvSpPr>
                  <a:spLocks noChangeArrowheads="1"/>
                </p:cNvSpPr>
                <p:nvPr/>
              </p:nvSpPr>
              <p:spPr bwMode="auto">
                <a:xfrm>
                  <a:off x="2650" y="123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3" name="Oval 175"/>
                <p:cNvSpPr>
                  <a:spLocks noChangeArrowheads="1"/>
                </p:cNvSpPr>
                <p:nvPr/>
              </p:nvSpPr>
              <p:spPr bwMode="auto">
                <a:xfrm>
                  <a:off x="2547" y="197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4" name="Oval 176"/>
                <p:cNvSpPr>
                  <a:spLocks noChangeArrowheads="1"/>
                </p:cNvSpPr>
                <p:nvPr/>
              </p:nvSpPr>
              <p:spPr bwMode="auto">
                <a:xfrm>
                  <a:off x="2550" y="197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5" name="Oval 177"/>
                <p:cNvSpPr>
                  <a:spLocks noChangeArrowheads="1"/>
                </p:cNvSpPr>
                <p:nvPr/>
              </p:nvSpPr>
              <p:spPr bwMode="auto">
                <a:xfrm>
                  <a:off x="2548" y="176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6" name="Oval 178"/>
                <p:cNvSpPr>
                  <a:spLocks noChangeArrowheads="1"/>
                </p:cNvSpPr>
                <p:nvPr/>
              </p:nvSpPr>
              <p:spPr bwMode="auto">
                <a:xfrm>
                  <a:off x="2548" y="176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7" name="Oval 179"/>
                <p:cNvSpPr>
                  <a:spLocks noChangeArrowheads="1"/>
                </p:cNvSpPr>
                <p:nvPr/>
              </p:nvSpPr>
              <p:spPr bwMode="auto">
                <a:xfrm>
                  <a:off x="2546" y="155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8" name="Oval 180"/>
                <p:cNvSpPr>
                  <a:spLocks noChangeArrowheads="1"/>
                </p:cNvSpPr>
                <p:nvPr/>
              </p:nvSpPr>
              <p:spPr bwMode="auto">
                <a:xfrm>
                  <a:off x="2548" y="155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69" name="Oval 181"/>
                <p:cNvSpPr>
                  <a:spLocks noChangeArrowheads="1"/>
                </p:cNvSpPr>
                <p:nvPr/>
              </p:nvSpPr>
              <p:spPr bwMode="auto">
                <a:xfrm>
                  <a:off x="2546" y="134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0" name="Oval 182"/>
                <p:cNvSpPr>
                  <a:spLocks noChangeArrowheads="1"/>
                </p:cNvSpPr>
                <p:nvPr/>
              </p:nvSpPr>
              <p:spPr bwMode="auto">
                <a:xfrm>
                  <a:off x="2547" y="113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1" name="Oval 183"/>
                <p:cNvSpPr>
                  <a:spLocks noChangeArrowheads="1"/>
                </p:cNvSpPr>
                <p:nvPr/>
              </p:nvSpPr>
              <p:spPr bwMode="auto">
                <a:xfrm>
                  <a:off x="2547" y="114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2" name="Oval 184"/>
                <p:cNvSpPr>
                  <a:spLocks noChangeArrowheads="1"/>
                </p:cNvSpPr>
                <p:nvPr/>
              </p:nvSpPr>
              <p:spPr bwMode="auto">
                <a:xfrm>
                  <a:off x="2654" y="207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3" name="Oval 185"/>
                <p:cNvSpPr>
                  <a:spLocks noChangeArrowheads="1"/>
                </p:cNvSpPr>
                <p:nvPr/>
              </p:nvSpPr>
              <p:spPr bwMode="auto">
                <a:xfrm>
                  <a:off x="2550" y="218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4" name="Oval 186"/>
                <p:cNvSpPr>
                  <a:spLocks noChangeArrowheads="1"/>
                </p:cNvSpPr>
                <p:nvPr/>
              </p:nvSpPr>
              <p:spPr bwMode="auto">
                <a:xfrm>
                  <a:off x="2762" y="217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5" name="Oval 187"/>
                <p:cNvSpPr>
                  <a:spLocks noChangeArrowheads="1"/>
                </p:cNvSpPr>
                <p:nvPr/>
              </p:nvSpPr>
              <p:spPr bwMode="auto">
                <a:xfrm>
                  <a:off x="2760" y="1966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6" name="Oval 188"/>
                <p:cNvSpPr>
                  <a:spLocks noChangeArrowheads="1"/>
                </p:cNvSpPr>
                <p:nvPr/>
              </p:nvSpPr>
              <p:spPr bwMode="auto">
                <a:xfrm>
                  <a:off x="2760" y="196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7" name="Oval 189"/>
                <p:cNvSpPr>
                  <a:spLocks noChangeArrowheads="1"/>
                </p:cNvSpPr>
                <p:nvPr/>
              </p:nvSpPr>
              <p:spPr bwMode="auto">
                <a:xfrm>
                  <a:off x="2758" y="175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8" name="Oval 190"/>
                <p:cNvSpPr>
                  <a:spLocks noChangeArrowheads="1"/>
                </p:cNvSpPr>
                <p:nvPr/>
              </p:nvSpPr>
              <p:spPr bwMode="auto">
                <a:xfrm>
                  <a:off x="2761" y="175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79" name="Oval 191"/>
                <p:cNvSpPr>
                  <a:spLocks noChangeArrowheads="1"/>
                </p:cNvSpPr>
                <p:nvPr/>
              </p:nvSpPr>
              <p:spPr bwMode="auto">
                <a:xfrm>
                  <a:off x="2759" y="154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0" name="Oval 192"/>
                <p:cNvSpPr>
                  <a:spLocks noChangeArrowheads="1"/>
                </p:cNvSpPr>
                <p:nvPr/>
              </p:nvSpPr>
              <p:spPr bwMode="auto">
                <a:xfrm>
                  <a:off x="2759" y="155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1" name="Oval 193"/>
                <p:cNvSpPr>
                  <a:spLocks noChangeArrowheads="1"/>
                </p:cNvSpPr>
                <p:nvPr/>
              </p:nvSpPr>
              <p:spPr bwMode="auto">
                <a:xfrm>
                  <a:off x="2757" y="134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2" name="Oval 194"/>
                <p:cNvSpPr>
                  <a:spLocks noChangeArrowheads="1"/>
                </p:cNvSpPr>
                <p:nvPr/>
              </p:nvSpPr>
              <p:spPr bwMode="auto">
                <a:xfrm>
                  <a:off x="2759" y="133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3" name="Oval 195"/>
                <p:cNvSpPr>
                  <a:spLocks noChangeArrowheads="1"/>
                </p:cNvSpPr>
                <p:nvPr/>
              </p:nvSpPr>
              <p:spPr bwMode="auto">
                <a:xfrm>
                  <a:off x="2759" y="134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4" name="Oval 196"/>
                <p:cNvSpPr>
                  <a:spLocks noChangeArrowheads="1"/>
                </p:cNvSpPr>
                <p:nvPr/>
              </p:nvSpPr>
              <p:spPr bwMode="auto">
                <a:xfrm>
                  <a:off x="2757" y="113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5" name="Oval 197"/>
                <p:cNvSpPr>
                  <a:spLocks noChangeArrowheads="1"/>
                </p:cNvSpPr>
                <p:nvPr/>
              </p:nvSpPr>
              <p:spPr bwMode="auto">
                <a:xfrm>
                  <a:off x="2760" y="113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6" name="Oval 198"/>
                <p:cNvSpPr>
                  <a:spLocks noChangeArrowheads="1"/>
                </p:cNvSpPr>
                <p:nvPr/>
              </p:nvSpPr>
              <p:spPr bwMode="auto">
                <a:xfrm>
                  <a:off x="2758" y="92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7" name="Oval 199"/>
                <p:cNvSpPr>
                  <a:spLocks noChangeArrowheads="1"/>
                </p:cNvSpPr>
                <p:nvPr/>
              </p:nvSpPr>
              <p:spPr bwMode="auto">
                <a:xfrm>
                  <a:off x="2758" y="92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8" name="Oval 200"/>
                <p:cNvSpPr>
                  <a:spLocks noChangeArrowheads="1"/>
                </p:cNvSpPr>
                <p:nvPr/>
              </p:nvSpPr>
              <p:spPr bwMode="auto">
                <a:xfrm>
                  <a:off x="1604" y="208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89" name="Oval 201"/>
                <p:cNvSpPr>
                  <a:spLocks noChangeArrowheads="1"/>
                </p:cNvSpPr>
                <p:nvPr/>
              </p:nvSpPr>
              <p:spPr bwMode="auto">
                <a:xfrm>
                  <a:off x="1811" y="208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0" name="Oval 202"/>
                <p:cNvSpPr>
                  <a:spLocks noChangeArrowheads="1"/>
                </p:cNvSpPr>
                <p:nvPr/>
              </p:nvSpPr>
              <p:spPr bwMode="auto">
                <a:xfrm>
                  <a:off x="1813" y="20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1" name="Oval 203"/>
                <p:cNvSpPr>
                  <a:spLocks noChangeArrowheads="1"/>
                </p:cNvSpPr>
                <p:nvPr/>
              </p:nvSpPr>
              <p:spPr bwMode="auto">
                <a:xfrm>
                  <a:off x="1811" y="187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2" name="Oval 204"/>
                <p:cNvSpPr>
                  <a:spLocks noChangeArrowheads="1"/>
                </p:cNvSpPr>
                <p:nvPr/>
              </p:nvSpPr>
              <p:spPr bwMode="auto">
                <a:xfrm>
                  <a:off x="2022" y="166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3" name="Oval 205"/>
                <p:cNvSpPr>
                  <a:spLocks noChangeArrowheads="1"/>
                </p:cNvSpPr>
                <p:nvPr/>
              </p:nvSpPr>
              <p:spPr bwMode="auto">
                <a:xfrm>
                  <a:off x="1710" y="219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4" name="Oval 206"/>
                <p:cNvSpPr>
                  <a:spLocks noChangeArrowheads="1"/>
                </p:cNvSpPr>
                <p:nvPr/>
              </p:nvSpPr>
              <p:spPr bwMode="auto">
                <a:xfrm>
                  <a:off x="1710" y="219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5" name="Oval 207"/>
                <p:cNvSpPr>
                  <a:spLocks noChangeArrowheads="1"/>
                </p:cNvSpPr>
                <p:nvPr/>
              </p:nvSpPr>
              <p:spPr bwMode="auto">
                <a:xfrm>
                  <a:off x="1708" y="198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6" name="Oval 208"/>
                <p:cNvSpPr>
                  <a:spLocks noChangeArrowheads="1"/>
                </p:cNvSpPr>
                <p:nvPr/>
              </p:nvSpPr>
              <p:spPr bwMode="auto">
                <a:xfrm>
                  <a:off x="1710" y="19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7" name="Oval 209"/>
                <p:cNvSpPr>
                  <a:spLocks noChangeArrowheads="1"/>
                </p:cNvSpPr>
                <p:nvPr/>
              </p:nvSpPr>
              <p:spPr bwMode="auto">
                <a:xfrm>
                  <a:off x="1710" y="19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8" name="Oval 210"/>
                <p:cNvSpPr>
                  <a:spLocks noChangeArrowheads="1"/>
                </p:cNvSpPr>
                <p:nvPr/>
              </p:nvSpPr>
              <p:spPr bwMode="auto">
                <a:xfrm>
                  <a:off x="2019" y="20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299" name="Oval 211"/>
                <p:cNvSpPr>
                  <a:spLocks noChangeArrowheads="1"/>
                </p:cNvSpPr>
                <p:nvPr/>
              </p:nvSpPr>
              <p:spPr bwMode="auto">
                <a:xfrm>
                  <a:off x="2020" y="187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0" name="Oval 212"/>
                <p:cNvSpPr>
                  <a:spLocks noChangeArrowheads="1"/>
                </p:cNvSpPr>
                <p:nvPr/>
              </p:nvSpPr>
              <p:spPr bwMode="auto">
                <a:xfrm>
                  <a:off x="1916" y="2189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1" name="Oval 213"/>
                <p:cNvSpPr>
                  <a:spLocks noChangeArrowheads="1"/>
                </p:cNvSpPr>
                <p:nvPr/>
              </p:nvSpPr>
              <p:spPr bwMode="auto">
                <a:xfrm>
                  <a:off x="1918" y="2188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2" name="Oval 214"/>
                <p:cNvSpPr>
                  <a:spLocks noChangeArrowheads="1"/>
                </p:cNvSpPr>
                <p:nvPr/>
              </p:nvSpPr>
              <p:spPr bwMode="auto">
                <a:xfrm>
                  <a:off x="1916" y="198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3" name="Oval 215"/>
                <p:cNvSpPr>
                  <a:spLocks noChangeArrowheads="1"/>
                </p:cNvSpPr>
                <p:nvPr/>
              </p:nvSpPr>
              <p:spPr bwMode="auto">
                <a:xfrm>
                  <a:off x="1917" y="1770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4" name="Oval 216"/>
                <p:cNvSpPr>
                  <a:spLocks noChangeArrowheads="1"/>
                </p:cNvSpPr>
                <p:nvPr/>
              </p:nvSpPr>
              <p:spPr bwMode="auto">
                <a:xfrm>
                  <a:off x="1917" y="177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5" name="Oval 217"/>
                <p:cNvSpPr>
                  <a:spLocks noChangeArrowheads="1"/>
                </p:cNvSpPr>
                <p:nvPr/>
              </p:nvSpPr>
              <p:spPr bwMode="auto">
                <a:xfrm>
                  <a:off x="2129" y="2181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6" name="Oval 218"/>
                <p:cNvSpPr>
                  <a:spLocks noChangeArrowheads="1"/>
                </p:cNvSpPr>
                <p:nvPr/>
              </p:nvSpPr>
              <p:spPr bwMode="auto">
                <a:xfrm>
                  <a:off x="2129" y="21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7" name="Oval 219"/>
                <p:cNvSpPr>
                  <a:spLocks noChangeArrowheads="1"/>
                </p:cNvSpPr>
                <p:nvPr/>
              </p:nvSpPr>
              <p:spPr bwMode="auto">
                <a:xfrm>
                  <a:off x="2127" y="1973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8" name="Oval 220"/>
                <p:cNvSpPr>
                  <a:spLocks noChangeArrowheads="1"/>
                </p:cNvSpPr>
                <p:nvPr/>
              </p:nvSpPr>
              <p:spPr bwMode="auto">
                <a:xfrm>
                  <a:off x="2129" y="1972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09" name="Oval 221"/>
                <p:cNvSpPr>
                  <a:spLocks noChangeArrowheads="1"/>
                </p:cNvSpPr>
                <p:nvPr/>
              </p:nvSpPr>
              <p:spPr bwMode="auto">
                <a:xfrm>
                  <a:off x="2129" y="197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10" name="Oval 222"/>
                <p:cNvSpPr>
                  <a:spLocks noChangeArrowheads="1"/>
                </p:cNvSpPr>
                <p:nvPr/>
              </p:nvSpPr>
              <p:spPr bwMode="auto">
                <a:xfrm>
                  <a:off x="2127" y="176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11" name="Oval 223"/>
                <p:cNvSpPr>
                  <a:spLocks noChangeArrowheads="1"/>
                </p:cNvSpPr>
                <p:nvPr/>
              </p:nvSpPr>
              <p:spPr bwMode="auto">
                <a:xfrm>
                  <a:off x="2130" y="176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12" name="Oval 224"/>
                <p:cNvSpPr>
                  <a:spLocks noChangeArrowheads="1"/>
                </p:cNvSpPr>
                <p:nvPr/>
              </p:nvSpPr>
              <p:spPr bwMode="auto">
                <a:xfrm>
                  <a:off x="2128" y="155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13" name="Oval 225"/>
                <p:cNvSpPr>
                  <a:spLocks noChangeArrowheads="1"/>
                </p:cNvSpPr>
                <p:nvPr/>
              </p:nvSpPr>
              <p:spPr bwMode="auto">
                <a:xfrm>
                  <a:off x="2128" y="1557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14" name="Oval 226"/>
                <p:cNvSpPr>
                  <a:spLocks noChangeArrowheads="1"/>
                </p:cNvSpPr>
                <p:nvPr/>
              </p:nvSpPr>
              <p:spPr bwMode="auto">
                <a:xfrm>
                  <a:off x="1500" y="2184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315" name="Oval 227"/>
                <p:cNvSpPr>
                  <a:spLocks noChangeArrowheads="1"/>
                </p:cNvSpPr>
                <p:nvPr/>
              </p:nvSpPr>
              <p:spPr bwMode="auto">
                <a:xfrm>
                  <a:off x="2234" y="2285"/>
                  <a:ext cx="56" cy="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399" name="Group 311"/>
              <p:cNvGrpSpPr>
                <a:grpSpLocks/>
              </p:cNvGrpSpPr>
              <p:nvPr/>
            </p:nvGrpSpPr>
            <p:grpSpPr bwMode="auto">
              <a:xfrm>
                <a:off x="2541" y="478"/>
                <a:ext cx="702" cy="212"/>
                <a:chOff x="2541" y="534"/>
                <a:chExt cx="702" cy="212"/>
              </a:xfrm>
            </p:grpSpPr>
            <p:sp>
              <p:nvSpPr>
                <p:cNvPr id="473383" name="Freeform 295"/>
                <p:cNvSpPr>
                  <a:spLocks/>
                </p:cNvSpPr>
                <p:nvPr/>
              </p:nvSpPr>
              <p:spPr bwMode="auto">
                <a:xfrm>
                  <a:off x="2541" y="534"/>
                  <a:ext cx="297" cy="207"/>
                </a:xfrm>
                <a:custGeom>
                  <a:avLst/>
                  <a:gdLst>
                    <a:gd name="T0" fmla="*/ 51 w 297"/>
                    <a:gd name="T1" fmla="*/ 0 h 207"/>
                    <a:gd name="T2" fmla="*/ 297 w 297"/>
                    <a:gd name="T3" fmla="*/ 174 h 207"/>
                    <a:gd name="T4" fmla="*/ 297 w 297"/>
                    <a:gd name="T5" fmla="*/ 207 h 207"/>
                    <a:gd name="T6" fmla="*/ 0 w 297"/>
                    <a:gd name="T7" fmla="*/ 0 h 207"/>
                    <a:gd name="T8" fmla="*/ 51 w 297"/>
                    <a:gd name="T9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207">
                      <a:moveTo>
                        <a:pt x="51" y="0"/>
                      </a:moveTo>
                      <a:lnTo>
                        <a:pt x="297" y="174"/>
                      </a:lnTo>
                      <a:lnTo>
                        <a:pt x="297" y="207"/>
                      </a:lnTo>
                      <a:lnTo>
                        <a:pt x="0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390" name="Freeform 302"/>
                <p:cNvSpPr>
                  <a:spLocks/>
                </p:cNvSpPr>
                <p:nvPr/>
              </p:nvSpPr>
              <p:spPr bwMode="auto">
                <a:xfrm flipH="1">
                  <a:off x="2946" y="539"/>
                  <a:ext cx="297" cy="207"/>
                </a:xfrm>
                <a:custGeom>
                  <a:avLst/>
                  <a:gdLst>
                    <a:gd name="T0" fmla="*/ 51 w 297"/>
                    <a:gd name="T1" fmla="*/ 0 h 207"/>
                    <a:gd name="T2" fmla="*/ 297 w 297"/>
                    <a:gd name="T3" fmla="*/ 174 h 207"/>
                    <a:gd name="T4" fmla="*/ 297 w 297"/>
                    <a:gd name="T5" fmla="*/ 207 h 207"/>
                    <a:gd name="T6" fmla="*/ 0 w 297"/>
                    <a:gd name="T7" fmla="*/ 0 h 207"/>
                    <a:gd name="T8" fmla="*/ 51 w 297"/>
                    <a:gd name="T9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207">
                      <a:moveTo>
                        <a:pt x="51" y="0"/>
                      </a:moveTo>
                      <a:lnTo>
                        <a:pt x="297" y="174"/>
                      </a:lnTo>
                      <a:lnTo>
                        <a:pt x="297" y="207"/>
                      </a:lnTo>
                      <a:lnTo>
                        <a:pt x="0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5000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398" name="Group 310"/>
              <p:cNvGrpSpPr>
                <a:grpSpLocks/>
              </p:cNvGrpSpPr>
              <p:nvPr/>
            </p:nvGrpSpPr>
            <p:grpSpPr bwMode="auto">
              <a:xfrm>
                <a:off x="1160" y="2293"/>
                <a:ext cx="3488" cy="716"/>
                <a:chOff x="1160" y="2341"/>
                <a:chExt cx="3488" cy="716"/>
              </a:xfrm>
            </p:grpSpPr>
            <p:sp>
              <p:nvSpPr>
                <p:cNvPr id="473112" name="Rectangle 24"/>
                <p:cNvSpPr>
                  <a:spLocks noChangeArrowheads="1"/>
                </p:cNvSpPr>
                <p:nvPr/>
              </p:nvSpPr>
              <p:spPr bwMode="auto">
                <a:xfrm>
                  <a:off x="3267" y="2343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3" name="Rectangle 25"/>
                <p:cNvSpPr>
                  <a:spLocks noChangeArrowheads="1"/>
                </p:cNvSpPr>
                <p:nvPr/>
              </p:nvSpPr>
              <p:spPr bwMode="auto">
                <a:xfrm>
                  <a:off x="3057" y="2342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479" y="2342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5" name="Rectangle 27"/>
                <p:cNvSpPr>
                  <a:spLocks noChangeArrowheads="1"/>
                </p:cNvSpPr>
                <p:nvPr/>
              </p:nvSpPr>
              <p:spPr bwMode="auto">
                <a:xfrm>
                  <a:off x="3692" y="2345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6" name="Rectangle 28"/>
                <p:cNvSpPr>
                  <a:spLocks noChangeArrowheads="1"/>
                </p:cNvSpPr>
                <p:nvPr/>
              </p:nvSpPr>
              <p:spPr bwMode="auto">
                <a:xfrm>
                  <a:off x="3904" y="2341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7" name="Rectangle 29"/>
                <p:cNvSpPr>
                  <a:spLocks noChangeArrowheads="1"/>
                </p:cNvSpPr>
                <p:nvPr/>
              </p:nvSpPr>
              <p:spPr bwMode="auto">
                <a:xfrm>
                  <a:off x="4117" y="2341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330" y="2341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19" name="Rectangle 31"/>
                <p:cNvSpPr>
                  <a:spLocks noChangeArrowheads="1"/>
                </p:cNvSpPr>
                <p:nvPr/>
              </p:nvSpPr>
              <p:spPr bwMode="auto">
                <a:xfrm>
                  <a:off x="4545" y="2343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0" name="Rectangle 32"/>
                <p:cNvSpPr>
                  <a:spLocks noChangeArrowheads="1"/>
                </p:cNvSpPr>
                <p:nvPr/>
              </p:nvSpPr>
              <p:spPr bwMode="auto">
                <a:xfrm>
                  <a:off x="1791" y="2345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1" name="Rectangle 33"/>
                <p:cNvSpPr>
                  <a:spLocks noChangeArrowheads="1"/>
                </p:cNvSpPr>
                <p:nvPr/>
              </p:nvSpPr>
              <p:spPr bwMode="auto">
                <a:xfrm>
                  <a:off x="1581" y="2344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2" name="Rectangle 34"/>
                <p:cNvSpPr>
                  <a:spLocks noChangeArrowheads="1"/>
                </p:cNvSpPr>
                <p:nvPr/>
              </p:nvSpPr>
              <p:spPr bwMode="auto">
                <a:xfrm>
                  <a:off x="2003" y="2344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3" name="Rectangle 35"/>
                <p:cNvSpPr>
                  <a:spLocks noChangeArrowheads="1"/>
                </p:cNvSpPr>
                <p:nvPr/>
              </p:nvSpPr>
              <p:spPr bwMode="auto">
                <a:xfrm>
                  <a:off x="2210" y="2344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19" y="2343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629" y="2343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6" name="Rectangle 38"/>
                <p:cNvSpPr>
                  <a:spLocks noChangeArrowheads="1"/>
                </p:cNvSpPr>
                <p:nvPr/>
              </p:nvSpPr>
              <p:spPr bwMode="auto">
                <a:xfrm>
                  <a:off x="2845" y="2343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370" y="2344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1160" y="2343"/>
                  <a:ext cx="103" cy="712"/>
                </a:xfrm>
                <a:prstGeom prst="rect">
                  <a:avLst/>
                </a:prstGeom>
                <a:solidFill>
                  <a:schemeClr val="tx2">
                    <a:alpha val="38000"/>
                  </a:schemeClr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73400" name="WordArt 312"/>
          <p:cNvSpPr>
            <a:spLocks noChangeArrowheads="1" noChangeShapeType="1" noTextEdit="1"/>
          </p:cNvSpPr>
          <p:nvPr/>
        </p:nvSpPr>
        <p:spPr bwMode="auto">
          <a:xfrm>
            <a:off x="646113" y="730250"/>
            <a:ext cx="2284412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高尔顿钉板试验</a:t>
            </a:r>
          </a:p>
        </p:txBody>
      </p:sp>
      <p:grpSp>
        <p:nvGrpSpPr>
          <p:cNvPr id="473402" name="Group 314"/>
          <p:cNvGrpSpPr>
            <a:grpSpLocks/>
          </p:cNvGrpSpPr>
          <p:nvPr/>
        </p:nvGrpSpPr>
        <p:grpSpPr bwMode="auto">
          <a:xfrm>
            <a:off x="1638300" y="-342900"/>
            <a:ext cx="6096000" cy="5043488"/>
            <a:chOff x="1032" y="-216"/>
            <a:chExt cx="3840" cy="3177"/>
          </a:xfrm>
        </p:grpSpPr>
        <p:sp>
          <p:nvSpPr>
            <p:cNvPr id="473381" name="Freeform 293"/>
            <p:cNvSpPr>
              <a:spLocks/>
            </p:cNvSpPr>
            <p:nvPr/>
          </p:nvSpPr>
          <p:spPr bwMode="auto">
            <a:xfrm>
              <a:off x="1032" y="2231"/>
              <a:ext cx="3840" cy="730"/>
            </a:xfrm>
            <a:custGeom>
              <a:avLst/>
              <a:gdLst>
                <a:gd name="T0" fmla="*/ 0 w 3840"/>
                <a:gd name="T1" fmla="*/ 713 h 730"/>
                <a:gd name="T2" fmla="*/ 296 w 3840"/>
                <a:gd name="T3" fmla="*/ 657 h 730"/>
                <a:gd name="T4" fmla="*/ 640 w 3840"/>
                <a:gd name="T5" fmla="*/ 561 h 730"/>
                <a:gd name="T6" fmla="*/ 1032 w 3840"/>
                <a:gd name="T7" fmla="*/ 425 h 730"/>
                <a:gd name="T8" fmla="*/ 1448 w 3840"/>
                <a:gd name="T9" fmla="*/ 217 h 730"/>
                <a:gd name="T10" fmla="*/ 1896 w 3840"/>
                <a:gd name="T11" fmla="*/ 1 h 730"/>
                <a:gd name="T12" fmla="*/ 2320 w 3840"/>
                <a:gd name="T13" fmla="*/ 225 h 730"/>
                <a:gd name="T14" fmla="*/ 2715 w 3840"/>
                <a:gd name="T15" fmla="*/ 413 h 730"/>
                <a:gd name="T16" fmla="*/ 3176 w 3840"/>
                <a:gd name="T17" fmla="*/ 577 h 730"/>
                <a:gd name="T18" fmla="*/ 3552 w 3840"/>
                <a:gd name="T19" fmla="*/ 681 h 730"/>
                <a:gd name="T20" fmla="*/ 3840 w 3840"/>
                <a:gd name="T21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40" h="730">
                  <a:moveTo>
                    <a:pt x="0" y="713"/>
                  </a:moveTo>
                  <a:cubicBezTo>
                    <a:pt x="49" y="704"/>
                    <a:pt x="189" y="682"/>
                    <a:pt x="296" y="657"/>
                  </a:cubicBezTo>
                  <a:cubicBezTo>
                    <a:pt x="403" y="632"/>
                    <a:pt x="517" y="600"/>
                    <a:pt x="640" y="561"/>
                  </a:cubicBezTo>
                  <a:cubicBezTo>
                    <a:pt x="763" y="522"/>
                    <a:pt x="897" y="482"/>
                    <a:pt x="1032" y="425"/>
                  </a:cubicBezTo>
                  <a:cubicBezTo>
                    <a:pt x="1167" y="368"/>
                    <a:pt x="1309" y="296"/>
                    <a:pt x="1448" y="217"/>
                  </a:cubicBezTo>
                  <a:cubicBezTo>
                    <a:pt x="1587" y="138"/>
                    <a:pt x="1751" y="0"/>
                    <a:pt x="1896" y="1"/>
                  </a:cubicBezTo>
                  <a:cubicBezTo>
                    <a:pt x="2041" y="2"/>
                    <a:pt x="2190" y="150"/>
                    <a:pt x="2320" y="225"/>
                  </a:cubicBezTo>
                  <a:cubicBezTo>
                    <a:pt x="2450" y="300"/>
                    <a:pt x="2568" y="358"/>
                    <a:pt x="2715" y="413"/>
                  </a:cubicBezTo>
                  <a:cubicBezTo>
                    <a:pt x="2862" y="468"/>
                    <a:pt x="3032" y="535"/>
                    <a:pt x="3176" y="577"/>
                  </a:cubicBezTo>
                  <a:cubicBezTo>
                    <a:pt x="3320" y="619"/>
                    <a:pt x="3438" y="657"/>
                    <a:pt x="3552" y="681"/>
                  </a:cubicBezTo>
                  <a:cubicBezTo>
                    <a:pt x="3666" y="705"/>
                    <a:pt x="3780" y="720"/>
                    <a:pt x="3840" y="73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3401" name="Oval 313"/>
            <p:cNvSpPr>
              <a:spLocks noChangeArrowheads="1"/>
            </p:cNvSpPr>
            <p:nvPr/>
          </p:nvSpPr>
          <p:spPr bwMode="auto">
            <a:xfrm>
              <a:off x="2813" y="-216"/>
              <a:ext cx="148" cy="168"/>
            </a:xfrm>
            <a:prstGeom prst="ellipse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3406" name="Group 318"/>
          <p:cNvGrpSpPr>
            <a:grpSpLocks/>
          </p:cNvGrpSpPr>
          <p:nvPr/>
        </p:nvGrpSpPr>
        <p:grpSpPr bwMode="auto">
          <a:xfrm>
            <a:off x="6164263" y="3381375"/>
            <a:ext cx="2001837" cy="627063"/>
            <a:chOff x="3883" y="2170"/>
            <a:chExt cx="949" cy="355"/>
          </a:xfrm>
        </p:grpSpPr>
        <p:sp>
          <p:nvSpPr>
            <p:cNvPr id="473403" name="AutoShape 315"/>
            <p:cNvSpPr>
              <a:spLocks noChangeArrowheads="1"/>
            </p:cNvSpPr>
            <p:nvPr/>
          </p:nvSpPr>
          <p:spPr bwMode="auto">
            <a:xfrm>
              <a:off x="3883" y="2170"/>
              <a:ext cx="949" cy="355"/>
            </a:xfrm>
            <a:prstGeom prst="wedgeRectCallout">
              <a:avLst>
                <a:gd name="adj1" fmla="val -77398"/>
                <a:gd name="adj2" fmla="val 63523"/>
              </a:avLst>
            </a:prstGeom>
            <a:solidFill>
              <a:srgbClr val="0000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73404" name="WordArt 316"/>
            <p:cNvSpPr>
              <a:spLocks noChangeArrowheads="1" noChangeShapeType="1" noTextEdit="1"/>
            </p:cNvSpPr>
            <p:nvPr/>
          </p:nvSpPr>
          <p:spPr bwMode="auto">
            <a:xfrm>
              <a:off x="4620" y="2297"/>
              <a:ext cx="132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  <p:sp>
          <p:nvSpPr>
            <p:cNvPr id="473405" name="WordArt 317"/>
            <p:cNvSpPr>
              <a:spLocks noChangeArrowheads="1" noChangeShapeType="1" noTextEdit="1"/>
            </p:cNvSpPr>
            <p:nvPr/>
          </p:nvSpPr>
          <p:spPr bwMode="auto">
            <a:xfrm>
              <a:off x="3979" y="2265"/>
              <a:ext cx="590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/>
                  <a:ea typeface="华文新魏"/>
                </a:rPr>
                <a:t>什么曲线</a:t>
              </a:r>
            </a:p>
          </p:txBody>
        </p:sp>
      </p:grpSp>
      <p:sp>
        <p:nvSpPr>
          <p:cNvPr id="473407" name="AutoShape 319"/>
          <p:cNvSpPr>
            <a:spLocks noChangeArrowheads="1"/>
          </p:cNvSpPr>
          <p:nvPr/>
        </p:nvSpPr>
        <p:spPr bwMode="auto">
          <a:xfrm>
            <a:off x="6330950" y="2159000"/>
            <a:ext cx="2043113" cy="503238"/>
          </a:xfrm>
          <a:prstGeom prst="wedgeRectCallout">
            <a:avLst>
              <a:gd name="adj1" fmla="val -42694"/>
              <a:gd name="adj2" fmla="val 127917"/>
            </a:avLst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2700000" scaled="1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共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15</a:t>
            </a: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层小钉</a:t>
            </a:r>
          </a:p>
        </p:txBody>
      </p:sp>
      <p:grpSp>
        <p:nvGrpSpPr>
          <p:cNvPr id="473416" name="Group 328"/>
          <p:cNvGrpSpPr>
            <a:grpSpLocks/>
          </p:cNvGrpSpPr>
          <p:nvPr/>
        </p:nvGrpSpPr>
        <p:grpSpPr bwMode="auto">
          <a:xfrm>
            <a:off x="1665288" y="5146675"/>
            <a:ext cx="6731000" cy="881063"/>
            <a:chOff x="1474" y="3236"/>
            <a:chExt cx="4240" cy="555"/>
          </a:xfrm>
        </p:grpSpPr>
        <p:graphicFrame>
          <p:nvGraphicFramePr>
            <p:cNvPr id="473102" name="Object 14"/>
            <p:cNvGraphicFramePr>
              <a:graphicFrameLocks noChangeAspect="1"/>
            </p:cNvGraphicFramePr>
            <p:nvPr/>
          </p:nvGraphicFramePr>
          <p:xfrm>
            <a:off x="1474" y="3258"/>
            <a:ext cx="931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5" name="Equation" r:id="rId9" imgW="609480" imgH="368280" progId="Equation.DSMT4">
                    <p:embed/>
                  </p:oleObj>
                </mc:Choice>
                <mc:Fallback>
                  <p:oleObj name="Equation" r:id="rId9" imgW="609480" imgH="3682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258"/>
                          <a:ext cx="931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408" name="Object 320"/>
            <p:cNvGraphicFramePr>
              <a:graphicFrameLocks noChangeAspect="1"/>
            </p:cNvGraphicFramePr>
            <p:nvPr/>
          </p:nvGraphicFramePr>
          <p:xfrm>
            <a:off x="4434" y="3390"/>
            <a:ext cx="128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6" name="Equation" r:id="rId11" imgW="838080" imgH="177480" progId="Equation.DSMT4">
                    <p:embed/>
                  </p:oleObj>
                </mc:Choice>
                <mc:Fallback>
                  <p:oleObj name="Equation" r:id="rId11" imgW="838080" imgH="177480" progId="Equation.DSMT4">
                    <p:embed/>
                    <p:pic>
                      <p:nvPicPr>
                        <p:cNvPr id="0" name="Object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3390"/>
                          <a:ext cx="128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409" name="Object 321"/>
            <p:cNvGraphicFramePr>
              <a:graphicFrameLocks noChangeAspect="1"/>
            </p:cNvGraphicFramePr>
            <p:nvPr/>
          </p:nvGraphicFramePr>
          <p:xfrm>
            <a:off x="1956" y="3298"/>
            <a:ext cx="272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7" name="Equation" r:id="rId13" imgW="177480" imgH="419040" progId="Equation.DSMT4">
                    <p:embed/>
                  </p:oleObj>
                </mc:Choice>
                <mc:Fallback>
                  <p:oleObj name="Equation" r:id="rId13" imgW="177480" imgH="419040" progId="Equation.DSMT4">
                    <p:embed/>
                    <p:pic>
                      <p:nvPicPr>
                        <p:cNvPr id="0" name="Object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298"/>
                          <a:ext cx="272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410" name="Rectangle 322"/>
            <p:cNvSpPr>
              <a:spLocks noChangeArrowheads="1"/>
            </p:cNvSpPr>
            <p:nvPr/>
          </p:nvSpPr>
          <p:spPr bwMode="auto">
            <a:xfrm>
              <a:off x="2384" y="3236"/>
              <a:ext cx="23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小球碰第  层钉后向右落下</a:t>
              </a:r>
            </a:p>
          </p:txBody>
        </p:sp>
        <p:graphicFrame>
          <p:nvGraphicFramePr>
            <p:cNvPr id="473411" name="Object 323"/>
            <p:cNvGraphicFramePr>
              <a:graphicFrameLocks noChangeAspect="1"/>
            </p:cNvGraphicFramePr>
            <p:nvPr/>
          </p:nvGraphicFramePr>
          <p:xfrm>
            <a:off x="3094" y="3278"/>
            <a:ext cx="19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8" name="Equation" r:id="rId15" imgW="126720" imgH="152280" progId="Equation.DSMT4">
                    <p:embed/>
                  </p:oleObj>
                </mc:Choice>
                <mc:Fallback>
                  <p:oleObj name="Equation" r:id="rId15" imgW="126720" imgH="152280" progId="Equation.DSMT4">
                    <p:embed/>
                    <p:pic>
                      <p:nvPicPr>
                        <p:cNvPr id="0" name="Object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3278"/>
                          <a:ext cx="19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412" name="Rectangle 324"/>
            <p:cNvSpPr>
              <a:spLocks noChangeArrowheads="1"/>
            </p:cNvSpPr>
            <p:nvPr/>
          </p:nvSpPr>
          <p:spPr bwMode="auto">
            <a:xfrm>
              <a:off x="2373" y="3511"/>
              <a:ext cx="23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小球碰第  层钉后向左落下</a:t>
              </a:r>
            </a:p>
          </p:txBody>
        </p:sp>
        <p:graphicFrame>
          <p:nvGraphicFramePr>
            <p:cNvPr id="473413" name="Object 325"/>
            <p:cNvGraphicFramePr>
              <a:graphicFrameLocks noChangeAspect="1"/>
            </p:cNvGraphicFramePr>
            <p:nvPr/>
          </p:nvGraphicFramePr>
          <p:xfrm>
            <a:off x="3089" y="3548"/>
            <a:ext cx="19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9" name="Equation" r:id="rId17" imgW="126720" imgH="152280" progId="Equation.DSMT4">
                    <p:embed/>
                  </p:oleObj>
                </mc:Choice>
                <mc:Fallback>
                  <p:oleObj name="Equation" r:id="rId17" imgW="126720" imgH="152280" progId="Equation.DSMT4">
                    <p:embed/>
                    <p:pic>
                      <p:nvPicPr>
                        <p:cNvPr id="0" name="Object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3548"/>
                          <a:ext cx="19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4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3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3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3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3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3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3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3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C 0.00347 0.00301 0.01285 0.01481 0.01892 0.02199 C 0.025 0.02916 0.03646 0.03402 0.03646 0.04166 C 0.03646 0.0493 0.01927 0.05949 0.01945 0.06782 C 0.01962 0.07615 0.0316 0.08333 0.0375 0.09143 C 0.0434 0.09953 0.05538 0.10833 0.05521 0.11643 C 0.05504 0.12453 0.04254 0.1324 0.03663 0.14027 C 0.03073 0.14814 0.01927 0.15578 0.01945 0.16365 C 0.01962 0.17152 0.03195 0.18009 0.03802 0.18796 C 0.0441 0.19583 0.05035 0.20324 0.05625 0.21088 C 0.06215 0.21852 0.07361 0.22569 0.07361 0.23402 C 0.07361 0.24236 0.0559 0.25277 0.0559 0.26111 C 0.0559 0.26944 0.06736 0.27592 0.07344 0.28402 C 0.07951 0.29213 0.09271 0.30185 0.09271 0.31041 C 0.09271 0.31898 0.07934 0.32685 0.07344 0.33518 C 0.06754 0.34352 0.05972 0.34722 0.05677 0.36041 C 0.05382 0.37361 0.05608 0.38842 0.0559 0.41435 C 0.05573 0.44027 0.0559 0.49467 0.0559 0.51574 " pathEditMode="relative" rAng="0" ptsTypes="aaaaaaaaaaaaaaaaaa">
                                      <p:cBhvr>
                                        <p:cTn id="64" dur="20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15 C 0.00365 0.00463 0.01372 0.01527 0.01979 0.02222 C 0.02587 0.02916 0.03663 0.03518 0.03646 0.04282 C 0.03629 0.05046 0.02483 0.05972 0.01892 0.06782 C 0.01302 0.07592 0.00104 0.08356 0.00104 0.09166 C 0.00104 0.09977 0.01892 0.10856 0.01892 0.11666 C 0.01892 0.12477 0.0007 0.13217 0.0007 0.14004 C 0.0007 0.14791 0.01285 0.15648 0.01892 0.16458 C 0.025 0.17268 0.0316 0.18102 0.03767 0.18935 C 0.04375 0.19768 0.0559 0.20625 0.0559 0.21435 C 0.0559 0.22245 0.0441 0.22963 0.03802 0.2375 C 0.03195 0.24537 0.02517 0.25463 0.01892 0.26227 C 0.01267 0.2699 0.00035 0.27592 0.00052 0.28402 C 0.0007 0.29213 0.01389 0.30277 0.01997 0.31157 C 0.02604 0.32037 0.0375 0.3287 0.0375 0.33657 C 0.0375 0.34444 0.02344 0.34814 0.02049 0.35949 C 0.01754 0.37083 0.01962 0.37847 0.01945 0.40463 C 0.01927 0.43078 0.01945 0.49328 0.01945 0.51643 " pathEditMode="relative" rAng="0" ptsTypes="aaaaaaaaaaaaaaaaaa">
                                      <p:cBhvr>
                                        <p:cTn id="67" dur="20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9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C -0.00295 0.0037 -0.01823 0.01458 -0.01805 0.02199 C -0.01788 0.02939 -0.00538 0.03611 0.0007 0.04421 C 0.00677 0.05231 0.01823 0.06227 0.01823 0.07014 C 0.01823 0.07801 0.00677 0.08402 0.0007 0.09143 C -0.00538 0.09884 -0.0118 0.10694 -0.01805 0.11504 C -0.0243 0.12314 -0.03646 0.1324 -0.03646 0.14074 C -0.03646 0.14907 -0.02448 0.15694 -0.01823 0.16504 C -0.01198 0.17314 0.00104 0.18148 0.00104 0.18958 C 0.00104 0.19768 -0.0118 0.20509 -0.01805 0.21319 C -0.0243 0.22129 -0.0368 0.22939 -0.0368 0.2375 C -0.0368 0.2456 -0.01823 0.25324 -0.01823 0.26157 C -0.01823 0.2699 -0.03628 0.27939 -0.03628 0.28727 C -0.03628 0.29514 -0.02378 0.30139 -0.01771 0.30949 C -0.01163 0.31759 0.00052 0.32708 0.0007 0.33541 C 0.00087 0.34375 -0.01389 0.34583 -0.01701 0.36018 C -0.02014 0.37453 -0.01788 0.39629 -0.01805 0.42199 C -0.01823 0.44768 -0.01805 0.4956 -0.01805 0.51504 " pathEditMode="relative" rAng="0" ptsTypes="aaaaaaaaaaaaaaaaaa">
                                      <p:cBhvr>
                                        <p:cTn id="70" dur="20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473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73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73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473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473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73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47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7" dur="2000"/>
                                        <p:tgtEl>
                                          <p:spTgt spid="47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3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3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9" dur="1000"/>
                                        <p:tgtEl>
                                          <p:spTgt spid="4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473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7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7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/>
      <p:bldP spid="473097" grpId="0" animBg="1"/>
      <p:bldP spid="473097" grpId="1" animBg="1"/>
      <p:bldP spid="473099" grpId="0" animBg="1"/>
      <p:bldP spid="473099" grpId="1" animBg="1"/>
      <p:bldP spid="473100" grpId="0" animBg="1"/>
      <p:bldP spid="473100" grpId="1" animBg="1"/>
      <p:bldP spid="473103" grpId="0"/>
      <p:bldP spid="473384" grpId="0" animBg="1"/>
      <p:bldP spid="473384" grpId="1" animBg="1"/>
      <p:bldP spid="473385" grpId="0" animBg="1"/>
      <p:bldP spid="473385" grpId="1" animBg="1"/>
      <p:bldP spid="473386" grpId="0" animBg="1"/>
      <p:bldP spid="473386" grpId="1" animBg="1"/>
      <p:bldP spid="473387" grpId="0" animBg="1"/>
      <p:bldP spid="473387" grpId="1" animBg="1"/>
      <p:bldP spid="473388" grpId="0" animBg="1"/>
      <p:bldP spid="473388" grpId="1" animBg="1"/>
      <p:bldP spid="473389" grpId="0" animBg="1"/>
      <p:bldP spid="473389" grpId="1" animBg="1"/>
      <p:bldP spid="473400" grpId="0" animBg="1"/>
      <p:bldP spid="473407" grpId="0" animBg="1"/>
      <p:bldP spid="47340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1273175" y="223043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在任一时刻，记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0" y="506413"/>
            <a:ext cx="9144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某单位电话交换机接有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500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部电话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在所有通话中有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96%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次通话是在各分机内进行的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假定每部分机是否需要打外线是相互独立的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问要配备多少条外线才能以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95%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的概率保证每个分机要用外线时不必等候？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660400" y="4465638"/>
            <a:ext cx="5360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由独立同分布中心极限定理有</a:t>
            </a:r>
          </a:p>
        </p:txBody>
      </p:sp>
      <p:graphicFrame>
        <p:nvGraphicFramePr>
          <p:cNvPr id="469005" name="Object 13"/>
          <p:cNvGraphicFramePr>
            <a:graphicFrameLocks noChangeAspect="1"/>
          </p:cNvGraphicFramePr>
          <p:nvPr/>
        </p:nvGraphicFramePr>
        <p:xfrm>
          <a:off x="1957388" y="4079875"/>
          <a:ext cx="5207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86" name="Equation" r:id="rId3" imgW="2145960" imgH="190440" progId="Equation.DSMT4">
                  <p:embed/>
                </p:oleObj>
              </mc:Choice>
              <mc:Fallback>
                <p:oleObj name="Equation" r:id="rId3" imgW="2145960" imgH="1904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079875"/>
                        <a:ext cx="5207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23" name="Group 31"/>
          <p:cNvGrpSpPr>
            <a:grpSpLocks/>
          </p:cNvGrpSpPr>
          <p:nvPr/>
        </p:nvGrpSpPr>
        <p:grpSpPr bwMode="auto">
          <a:xfrm>
            <a:off x="2776538" y="4908550"/>
            <a:ext cx="3268662" cy="820738"/>
            <a:chOff x="1613" y="3236"/>
            <a:chExt cx="2059" cy="517"/>
          </a:xfrm>
        </p:grpSpPr>
        <p:graphicFrame>
          <p:nvGraphicFramePr>
            <p:cNvPr id="469009" name="Object 17"/>
            <p:cNvGraphicFramePr>
              <a:graphicFrameLocks noChangeAspect="1"/>
            </p:cNvGraphicFramePr>
            <p:nvPr/>
          </p:nvGraphicFramePr>
          <p:xfrm>
            <a:off x="1613" y="3236"/>
            <a:ext cx="2059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87" name="Equation" r:id="rId5" imgW="1206360" imgH="330120" progId="Equation.DSMT4">
                    <p:embed/>
                  </p:oleObj>
                </mc:Choice>
                <mc:Fallback>
                  <p:oleObj name="Equation" r:id="rId5" imgW="1206360" imgH="3301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236"/>
                          <a:ext cx="2059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0" name="Rectangle 18"/>
            <p:cNvSpPr>
              <a:spLocks noChangeArrowheads="1"/>
            </p:cNvSpPr>
            <p:nvPr/>
          </p:nvSpPr>
          <p:spPr bwMode="auto">
            <a:xfrm>
              <a:off x="2084" y="3238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69011" name="Object 19"/>
            <p:cNvGraphicFramePr>
              <a:graphicFrameLocks noChangeAspect="1"/>
            </p:cNvGraphicFramePr>
            <p:nvPr/>
          </p:nvGraphicFramePr>
          <p:xfrm>
            <a:off x="2163" y="3438"/>
            <a:ext cx="27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88" name="公式" r:id="rId7" imgW="203040" imgH="101520" progId="Equation.3">
                    <p:embed/>
                  </p:oleObj>
                </mc:Choice>
                <mc:Fallback>
                  <p:oleObj name="公式" r:id="rId7" imgW="203040" imgH="1015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438"/>
                          <a:ext cx="278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13" name="WordArt 21"/>
          <p:cNvSpPr>
            <a:spLocks noChangeArrowheads="1" noChangeShapeType="1" noTextEdit="1"/>
          </p:cNvSpPr>
          <p:nvPr/>
        </p:nvSpPr>
        <p:spPr bwMode="auto">
          <a:xfrm>
            <a:off x="796925" y="234632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6699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469014" name="WordArt 22"/>
          <p:cNvSpPr>
            <a:spLocks noChangeArrowheads="1" noChangeShapeType="1" noTextEdit="1"/>
          </p:cNvSpPr>
          <p:nvPr/>
        </p:nvSpPr>
        <p:spPr bwMode="auto">
          <a:xfrm>
            <a:off x="796925" y="647700"/>
            <a:ext cx="384175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隶书"/>
                <a:ea typeface="隶书"/>
              </a:rPr>
              <a:t>例</a:t>
            </a:r>
          </a:p>
        </p:txBody>
      </p:sp>
      <p:grpSp>
        <p:nvGrpSpPr>
          <p:cNvPr id="469020" name="Group 28"/>
          <p:cNvGrpSpPr>
            <a:grpSpLocks/>
          </p:cNvGrpSpPr>
          <p:nvPr/>
        </p:nvGrpSpPr>
        <p:grpSpPr bwMode="auto">
          <a:xfrm>
            <a:off x="1536700" y="2681288"/>
            <a:ext cx="7272338" cy="1000125"/>
            <a:chOff x="945" y="1796"/>
            <a:chExt cx="4581" cy="630"/>
          </a:xfrm>
        </p:grpSpPr>
        <p:graphicFrame>
          <p:nvGraphicFramePr>
            <p:cNvPr id="468995" name="Object 3"/>
            <p:cNvGraphicFramePr>
              <a:graphicFrameLocks noChangeAspect="1"/>
            </p:cNvGraphicFramePr>
            <p:nvPr/>
          </p:nvGraphicFramePr>
          <p:xfrm>
            <a:off x="945" y="1851"/>
            <a:ext cx="910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89" name="Equation" r:id="rId9" imgW="533160" imgH="368280" progId="Equation.DSMT4">
                    <p:embed/>
                  </p:oleObj>
                </mc:Choice>
                <mc:Fallback>
                  <p:oleObj name="Equation" r:id="rId9" imgW="533160" imgH="3682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851"/>
                          <a:ext cx="910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5" name="Rectangle 23"/>
            <p:cNvSpPr>
              <a:spLocks noChangeArrowheads="1"/>
            </p:cNvSpPr>
            <p:nvPr/>
          </p:nvSpPr>
          <p:spPr bwMode="auto">
            <a:xfrm>
              <a:off x="1812" y="1796"/>
              <a:ext cx="2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第 台分机要用外线</a:t>
              </a:r>
            </a:p>
          </p:txBody>
        </p:sp>
        <p:graphicFrame>
          <p:nvGraphicFramePr>
            <p:cNvPr id="469016" name="Object 24"/>
            <p:cNvGraphicFramePr>
              <a:graphicFrameLocks noChangeAspect="1"/>
            </p:cNvGraphicFramePr>
            <p:nvPr/>
          </p:nvGraphicFramePr>
          <p:xfrm>
            <a:off x="3966" y="1990"/>
            <a:ext cx="156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90" name="Equation" r:id="rId11" imgW="914400" imgH="177480" progId="Equation.DSMT4">
                    <p:embed/>
                  </p:oleObj>
                </mc:Choice>
                <mc:Fallback>
                  <p:oleObj name="Equation" r:id="rId11" imgW="91440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1990"/>
                          <a:ext cx="156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7" name="Object 25"/>
            <p:cNvGraphicFramePr>
              <a:graphicFrameLocks noChangeAspect="1"/>
            </p:cNvGraphicFramePr>
            <p:nvPr/>
          </p:nvGraphicFramePr>
          <p:xfrm>
            <a:off x="1448" y="1827"/>
            <a:ext cx="30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91" name="Equation" r:id="rId13" imgW="177480" imgH="419040" progId="Equation.DSMT4">
                    <p:embed/>
                  </p:oleObj>
                </mc:Choice>
                <mc:Fallback>
                  <p:oleObj name="Equation" r:id="rId13" imgW="177480" imgH="419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1827"/>
                          <a:ext cx="303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8" name="Object 26"/>
            <p:cNvGraphicFramePr>
              <a:graphicFrameLocks noChangeAspect="1"/>
            </p:cNvGraphicFramePr>
            <p:nvPr/>
          </p:nvGraphicFramePr>
          <p:xfrm>
            <a:off x="2051" y="1851"/>
            <a:ext cx="2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92" name="Equation" r:id="rId15" imgW="126720" imgH="152280" progId="Equation.DSMT4">
                    <p:embed/>
                  </p:oleObj>
                </mc:Choice>
                <mc:Fallback>
                  <p:oleObj name="Equation" r:id="rId15" imgW="126720" imgH="1522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1851"/>
                          <a:ext cx="21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2458" y="2088"/>
              <a:ext cx="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否则</a:t>
              </a:r>
            </a:p>
          </p:txBody>
        </p:sp>
      </p:grpSp>
      <p:grpSp>
        <p:nvGrpSpPr>
          <p:cNvPr id="469022" name="Group 30"/>
          <p:cNvGrpSpPr>
            <a:grpSpLocks/>
          </p:cNvGrpSpPr>
          <p:nvPr/>
        </p:nvGrpSpPr>
        <p:grpSpPr bwMode="auto">
          <a:xfrm>
            <a:off x="-12700" y="3571875"/>
            <a:ext cx="5870575" cy="527050"/>
            <a:chOff x="0" y="2322"/>
            <a:chExt cx="3698" cy="332"/>
          </a:xfrm>
        </p:grpSpPr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1614" y="2322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独立同分布，且</a:t>
              </a:r>
            </a:p>
          </p:txBody>
        </p:sp>
        <p:graphicFrame>
          <p:nvGraphicFramePr>
            <p:cNvPr id="469006" name="Object 14"/>
            <p:cNvGraphicFramePr>
              <a:graphicFrameLocks noChangeAspect="1"/>
            </p:cNvGraphicFramePr>
            <p:nvPr/>
          </p:nvGraphicFramePr>
          <p:xfrm>
            <a:off x="244" y="2371"/>
            <a:ext cx="145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93" name="Equation" r:id="rId17" imgW="850680" imgH="177480" progId="Equation.DSMT4">
                    <p:embed/>
                  </p:oleObj>
                </mc:Choice>
                <mc:Fallback>
                  <p:oleObj name="Equation" r:id="rId17" imgW="85068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2371"/>
                          <a:ext cx="145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0" y="2327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</a:t>
              </a:r>
            </a:p>
          </p:txBody>
        </p:sp>
      </p:grpSp>
      <p:graphicFrame>
        <p:nvGraphicFramePr>
          <p:cNvPr id="469026" name="Object 34"/>
          <p:cNvGraphicFramePr>
            <a:graphicFrameLocks noChangeAspect="1"/>
          </p:cNvGraphicFramePr>
          <p:nvPr/>
        </p:nvGraphicFramePr>
        <p:xfrm>
          <a:off x="2809875" y="5989638"/>
          <a:ext cx="31321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94" name="Equation" r:id="rId19" imgW="1155600" imgH="330120" progId="Equation.DSMT4">
                  <p:embed/>
                </p:oleObj>
              </mc:Choice>
              <mc:Fallback>
                <p:oleObj name="Equation" r:id="rId19" imgW="1155600" imgH="3301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989638"/>
                        <a:ext cx="31321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28" name="Group 36"/>
          <p:cNvGrpSpPr>
            <a:grpSpLocks/>
          </p:cNvGrpSpPr>
          <p:nvPr/>
        </p:nvGrpSpPr>
        <p:grpSpPr bwMode="auto">
          <a:xfrm>
            <a:off x="698500" y="5622920"/>
            <a:ext cx="7053263" cy="523875"/>
            <a:chOff x="0" y="3406"/>
            <a:chExt cx="4443" cy="330"/>
          </a:xfrm>
        </p:grpSpPr>
        <p:sp>
          <p:nvSpPr>
            <p:cNvPr id="469025" name="Rectangle 33"/>
            <p:cNvSpPr>
              <a:spLocks noChangeArrowheads="1"/>
            </p:cNvSpPr>
            <p:nvPr/>
          </p:nvSpPr>
          <p:spPr bwMode="auto">
            <a:xfrm>
              <a:off x="0" y="3406"/>
              <a:ext cx="44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设共需要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条外线才能满足要求，则应有</a:t>
              </a:r>
            </a:p>
          </p:txBody>
        </p:sp>
        <p:graphicFrame>
          <p:nvGraphicFramePr>
            <p:cNvPr id="46902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754900"/>
                </p:ext>
              </p:extLst>
            </p:nvPr>
          </p:nvGraphicFramePr>
          <p:xfrm>
            <a:off x="976" y="3461"/>
            <a:ext cx="28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95" name="Equation" r:id="rId21" imgW="164880" imgH="139680" progId="Equation.DSMT4">
                    <p:embed/>
                  </p:oleObj>
                </mc:Choice>
                <mc:Fallback>
                  <p:oleObj name="Equation" r:id="rId21" imgW="164880" imgH="1396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3461"/>
                          <a:ext cx="28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46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0023 " pathEditMode="relative" ptsTypes="AA">
                                      <p:cBhvr>
                                        <p:cTn id="80" dur="10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0023 " pathEditMode="relative" ptsTypes="AA">
                                      <p:cBhvr>
                                        <p:cTn id="82" dur="1000" fill="hold"/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0023 " pathEditMode="relative" ptsTypes="AA">
                                      <p:cBhvr>
                                        <p:cTn id="84" dur="10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/>
      <p:bldP spid="468994" grpId="1"/>
      <p:bldP spid="468996" grpId="0"/>
      <p:bldP spid="468999" grpId="0"/>
      <p:bldP spid="468999" grpId="1"/>
      <p:bldP spid="469013" grpId="0" animBg="1"/>
      <p:bldP spid="4690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1273175" y="223043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0" y="506413"/>
            <a:ext cx="9144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某单位电话交换机接有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500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部电话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在所有通话中有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96%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次通话是在各分机内进行的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假定每部分机是否需要打外线是相互独立的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问要配备多少条外线才能以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95%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的概率保证每个分机要用外线时不必等候？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660400" y="3163629"/>
            <a:ext cx="5360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由独立同分布中心极限定理有</a:t>
            </a:r>
          </a:p>
        </p:txBody>
      </p:sp>
      <p:graphicFrame>
        <p:nvGraphicFramePr>
          <p:cNvPr id="469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15352"/>
              </p:ext>
            </p:extLst>
          </p:nvPr>
        </p:nvGraphicFramePr>
        <p:xfrm>
          <a:off x="1957388" y="2777866"/>
          <a:ext cx="5207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2" name="Equation" r:id="rId3" imgW="2145960" imgH="190440" progId="Equation.DSMT4">
                  <p:embed/>
                </p:oleObj>
              </mc:Choice>
              <mc:Fallback>
                <p:oleObj name="Equation" r:id="rId3" imgW="2145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777866"/>
                        <a:ext cx="5207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23" name="Group 31"/>
          <p:cNvGrpSpPr>
            <a:grpSpLocks/>
          </p:cNvGrpSpPr>
          <p:nvPr/>
        </p:nvGrpSpPr>
        <p:grpSpPr bwMode="auto">
          <a:xfrm>
            <a:off x="2776538" y="3606541"/>
            <a:ext cx="3268662" cy="820738"/>
            <a:chOff x="1613" y="3236"/>
            <a:chExt cx="2059" cy="517"/>
          </a:xfrm>
        </p:grpSpPr>
        <p:graphicFrame>
          <p:nvGraphicFramePr>
            <p:cNvPr id="469009" name="Object 17"/>
            <p:cNvGraphicFramePr>
              <a:graphicFrameLocks noChangeAspect="1"/>
            </p:cNvGraphicFramePr>
            <p:nvPr/>
          </p:nvGraphicFramePr>
          <p:xfrm>
            <a:off x="1613" y="3236"/>
            <a:ext cx="2059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83" name="Equation" r:id="rId5" imgW="1206360" imgH="330120" progId="Equation.DSMT4">
                    <p:embed/>
                  </p:oleObj>
                </mc:Choice>
                <mc:Fallback>
                  <p:oleObj name="Equation" r:id="rId5" imgW="12063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236"/>
                          <a:ext cx="2059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0" name="Rectangle 18"/>
            <p:cNvSpPr>
              <a:spLocks noChangeArrowheads="1"/>
            </p:cNvSpPr>
            <p:nvPr/>
          </p:nvSpPr>
          <p:spPr bwMode="auto">
            <a:xfrm>
              <a:off x="2084" y="3238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69011" name="Object 19"/>
            <p:cNvGraphicFramePr>
              <a:graphicFrameLocks noChangeAspect="1"/>
            </p:cNvGraphicFramePr>
            <p:nvPr/>
          </p:nvGraphicFramePr>
          <p:xfrm>
            <a:off x="2163" y="3438"/>
            <a:ext cx="27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84" name="公式" r:id="rId7" imgW="203040" imgH="101520" progId="Equation.3">
                    <p:embed/>
                  </p:oleObj>
                </mc:Choice>
                <mc:Fallback>
                  <p:oleObj name="公式" r:id="rId7" imgW="203040" imgH="101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438"/>
                          <a:ext cx="278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13" name="WordArt 21"/>
          <p:cNvSpPr>
            <a:spLocks noChangeArrowheads="1" noChangeShapeType="1" noTextEdit="1"/>
          </p:cNvSpPr>
          <p:nvPr/>
        </p:nvSpPr>
        <p:spPr bwMode="auto">
          <a:xfrm>
            <a:off x="796925" y="234632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6699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469014" name="WordArt 22"/>
          <p:cNvSpPr>
            <a:spLocks noChangeArrowheads="1" noChangeShapeType="1" noTextEdit="1"/>
          </p:cNvSpPr>
          <p:nvPr/>
        </p:nvSpPr>
        <p:spPr bwMode="auto">
          <a:xfrm>
            <a:off x="796925" y="647700"/>
            <a:ext cx="384175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隶书"/>
                <a:ea typeface="隶书"/>
              </a:rPr>
              <a:t>例</a:t>
            </a:r>
          </a:p>
        </p:txBody>
      </p:sp>
      <p:graphicFrame>
        <p:nvGraphicFramePr>
          <p:cNvPr id="4690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298"/>
              </p:ext>
            </p:extLst>
          </p:nvPr>
        </p:nvGraphicFramePr>
        <p:xfrm>
          <a:off x="2809875" y="4687629"/>
          <a:ext cx="31321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5" name="Equation" r:id="rId9" imgW="1155600" imgH="330120" progId="Equation.DSMT4">
                  <p:embed/>
                </p:oleObj>
              </mc:Choice>
              <mc:Fallback>
                <p:oleObj name="Equation" r:id="rId9" imgW="115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687629"/>
                        <a:ext cx="31321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28" name="Group 36"/>
          <p:cNvGrpSpPr>
            <a:grpSpLocks/>
          </p:cNvGrpSpPr>
          <p:nvPr/>
        </p:nvGrpSpPr>
        <p:grpSpPr bwMode="auto">
          <a:xfrm>
            <a:off x="698500" y="4320911"/>
            <a:ext cx="7053263" cy="523875"/>
            <a:chOff x="0" y="3406"/>
            <a:chExt cx="4443" cy="330"/>
          </a:xfrm>
        </p:grpSpPr>
        <p:sp>
          <p:nvSpPr>
            <p:cNvPr id="469025" name="Rectangle 33"/>
            <p:cNvSpPr>
              <a:spLocks noChangeArrowheads="1"/>
            </p:cNvSpPr>
            <p:nvPr/>
          </p:nvSpPr>
          <p:spPr bwMode="auto">
            <a:xfrm>
              <a:off x="0" y="3406"/>
              <a:ext cx="44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设共需要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条外线才能满足要求，则应有</a:t>
              </a:r>
            </a:p>
          </p:txBody>
        </p:sp>
        <p:graphicFrame>
          <p:nvGraphicFramePr>
            <p:cNvPr id="46902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166186"/>
                </p:ext>
              </p:extLst>
            </p:nvPr>
          </p:nvGraphicFramePr>
          <p:xfrm>
            <a:off x="976" y="3461"/>
            <a:ext cx="28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86" name="Equation" r:id="rId11" imgW="164880" imgH="139680" progId="Equation.DSMT4">
                    <p:embed/>
                  </p:oleObj>
                </mc:Choice>
                <mc:Fallback>
                  <p:oleObj name="Equation" r:id="rId11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3461"/>
                          <a:ext cx="28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29" name="Oval 37"/>
          <p:cNvSpPr>
            <a:spLocks noChangeArrowheads="1"/>
          </p:cNvSpPr>
          <p:nvPr/>
        </p:nvSpPr>
        <p:spPr bwMode="auto">
          <a:xfrm>
            <a:off x="4051300" y="3727191"/>
            <a:ext cx="1943100" cy="4953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9024" name="Group 32"/>
          <p:cNvGrpSpPr>
            <a:grpSpLocks/>
          </p:cNvGrpSpPr>
          <p:nvPr/>
        </p:nvGrpSpPr>
        <p:grpSpPr bwMode="auto">
          <a:xfrm>
            <a:off x="6369050" y="3300154"/>
            <a:ext cx="2366963" cy="1760537"/>
            <a:chOff x="3971" y="2819"/>
            <a:chExt cx="1755" cy="1389"/>
          </a:xfrm>
        </p:grpSpPr>
        <p:sp>
          <p:nvSpPr>
            <p:cNvPr id="469002" name="AutoShape 10"/>
            <p:cNvSpPr>
              <a:spLocks noChangeArrowheads="1"/>
            </p:cNvSpPr>
            <p:nvPr/>
          </p:nvSpPr>
          <p:spPr bwMode="auto">
            <a:xfrm>
              <a:off x="3992" y="2972"/>
              <a:ext cx="1638" cy="1055"/>
            </a:xfrm>
            <a:prstGeom prst="wedgeRectCallout">
              <a:avLst>
                <a:gd name="adj1" fmla="val -64227"/>
                <a:gd name="adj2" fmla="val -13222"/>
              </a:avLst>
            </a:prstGeom>
            <a:solidFill>
              <a:srgbClr val="000099"/>
            </a:soli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69003" name="Object 11"/>
            <p:cNvGraphicFramePr>
              <a:graphicFrameLocks noChangeAspect="1"/>
            </p:cNvGraphicFramePr>
            <p:nvPr/>
          </p:nvGraphicFramePr>
          <p:xfrm>
            <a:off x="3971" y="2819"/>
            <a:ext cx="1755" cy="1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87" name="Equation" r:id="rId13" imgW="1028520" imgH="888840" progId="Equation.DSMT4">
                    <p:embed/>
                  </p:oleObj>
                </mc:Choice>
                <mc:Fallback>
                  <p:oleObj name="Equation" r:id="rId13" imgW="102852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2819"/>
                          <a:ext cx="1755" cy="1389"/>
                        </a:xfrm>
                        <a:prstGeom prst="rect">
                          <a:avLst/>
                        </a:prstGeom>
                        <a:solidFill>
                          <a:srgbClr val="0000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30" name="Rectangle 38"/>
          <p:cNvSpPr>
            <a:spLocks noChangeArrowheads="1"/>
          </p:cNvSpPr>
          <p:nvPr/>
        </p:nvSpPr>
        <p:spPr bwMode="auto">
          <a:xfrm>
            <a:off x="-12700" y="2827146"/>
            <a:ext cx="9144000" cy="3211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9031" name="Rectangle 39"/>
          <p:cNvSpPr>
            <a:spLocks noChangeArrowheads="1"/>
          </p:cNvSpPr>
          <p:nvPr/>
        </p:nvSpPr>
        <p:spPr bwMode="auto">
          <a:xfrm>
            <a:off x="36513" y="3029110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又</a:t>
            </a:r>
          </a:p>
        </p:txBody>
      </p:sp>
      <p:graphicFrame>
        <p:nvGraphicFramePr>
          <p:cNvPr id="4690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19648"/>
              </p:ext>
            </p:extLst>
          </p:nvPr>
        </p:nvGraphicFramePr>
        <p:xfrm>
          <a:off x="5969000" y="2860835"/>
          <a:ext cx="18192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8" name="Equation" r:id="rId15" imgW="749160" imgH="368280" progId="Equation.DSMT4">
                  <p:embed/>
                </p:oleObj>
              </mc:Choice>
              <mc:Fallback>
                <p:oleObj name="Equation" r:id="rId15" imgW="749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860835"/>
                        <a:ext cx="18192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43913"/>
              </p:ext>
            </p:extLst>
          </p:nvPr>
        </p:nvGraphicFramePr>
        <p:xfrm>
          <a:off x="7775575" y="3093779"/>
          <a:ext cx="1031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9" name="Equation" r:id="rId17" imgW="380880" imgH="152280" progId="Equation.DSMT4">
                  <p:embed/>
                </p:oleObj>
              </mc:Choice>
              <mc:Fallback>
                <p:oleObj name="Equation" r:id="rId17" imgW="3808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3093779"/>
                        <a:ext cx="10318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37" name="Group 45"/>
          <p:cNvGrpSpPr>
            <a:grpSpLocks/>
          </p:cNvGrpSpPr>
          <p:nvPr/>
        </p:nvGrpSpPr>
        <p:grpSpPr bwMode="auto">
          <a:xfrm>
            <a:off x="539750" y="2535397"/>
            <a:ext cx="5491163" cy="1374775"/>
            <a:chOff x="907" y="2372"/>
            <a:chExt cx="3660" cy="786"/>
          </a:xfrm>
        </p:grpSpPr>
        <p:graphicFrame>
          <p:nvGraphicFramePr>
            <p:cNvPr id="469032" name="Object 40"/>
            <p:cNvGraphicFramePr>
              <a:graphicFrameLocks noChangeAspect="1"/>
            </p:cNvGraphicFramePr>
            <p:nvPr/>
          </p:nvGraphicFramePr>
          <p:xfrm>
            <a:off x="907" y="2372"/>
            <a:ext cx="3510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90" name="Equation" r:id="rId19" imgW="2057400" imgH="482400" progId="Equation.DSMT4">
                    <p:embed/>
                  </p:oleObj>
                </mc:Choice>
                <mc:Fallback>
                  <p:oleObj name="Equation" r:id="rId19" imgW="20574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372"/>
                          <a:ext cx="3510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35" name="Object 43"/>
            <p:cNvGraphicFramePr>
              <a:graphicFrameLocks noChangeAspect="1"/>
            </p:cNvGraphicFramePr>
            <p:nvPr/>
          </p:nvGraphicFramePr>
          <p:xfrm>
            <a:off x="2447" y="2502"/>
            <a:ext cx="303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91" name="Equation" r:id="rId21" imgW="177480" imgH="419040" progId="Equation.DSMT4">
                    <p:embed/>
                  </p:oleObj>
                </mc:Choice>
                <mc:Fallback>
                  <p:oleObj name="Equation" r:id="rId21" imgW="1774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" y="2502"/>
                          <a:ext cx="303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36" name="Object 44"/>
            <p:cNvGraphicFramePr>
              <a:graphicFrameLocks noChangeAspect="1"/>
            </p:cNvGraphicFramePr>
            <p:nvPr/>
          </p:nvGraphicFramePr>
          <p:xfrm>
            <a:off x="4264" y="2503"/>
            <a:ext cx="303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92" name="Equation" r:id="rId23" imgW="177480" imgH="419040" progId="Equation.DSMT4">
                    <p:embed/>
                  </p:oleObj>
                </mc:Choice>
                <mc:Fallback>
                  <p:oleObj name="Equation" r:id="rId23" imgW="1774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503"/>
                          <a:ext cx="303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90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5001"/>
              </p:ext>
            </p:extLst>
          </p:nvPr>
        </p:nvGraphicFramePr>
        <p:xfrm>
          <a:off x="2687638" y="4135597"/>
          <a:ext cx="21669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3" name="Equation" r:id="rId25" imgW="799920" imgH="368280" progId="Equation.DSMT4">
                  <p:embed/>
                </p:oleObj>
              </mc:Choice>
              <mc:Fallback>
                <p:oleObj name="Equation" r:id="rId25" imgW="799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135597"/>
                        <a:ext cx="21669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40" name="Rectangle 48"/>
          <p:cNvSpPr>
            <a:spLocks noChangeArrowheads="1"/>
          </p:cNvSpPr>
          <p:nvPr/>
        </p:nvSpPr>
        <p:spPr bwMode="auto">
          <a:xfrm>
            <a:off x="-12700" y="4884897"/>
            <a:ext cx="6237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故至少应配备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28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条外线才能满足要求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4690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03957"/>
              </p:ext>
            </p:extLst>
          </p:nvPr>
        </p:nvGraphicFramePr>
        <p:xfrm>
          <a:off x="5354638" y="4351497"/>
          <a:ext cx="15827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4" name="Equation" r:id="rId27" imgW="583920" imgH="152280" progId="Equation.DSMT4">
                  <p:embed/>
                </p:oleObj>
              </mc:Choice>
              <mc:Fallback>
                <p:oleObj name="Equation" r:id="rId27" imgW="5839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4351497"/>
                        <a:ext cx="15827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42" name="AutoShape 50"/>
          <p:cNvSpPr>
            <a:spLocks noChangeArrowheads="1"/>
          </p:cNvSpPr>
          <p:nvPr/>
        </p:nvSpPr>
        <p:spPr bwMode="auto">
          <a:xfrm>
            <a:off x="4879975" y="4421347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9044" name="Group 52"/>
          <p:cNvGrpSpPr>
            <a:grpSpLocks/>
          </p:cNvGrpSpPr>
          <p:nvPr/>
        </p:nvGrpSpPr>
        <p:grpSpPr bwMode="auto">
          <a:xfrm>
            <a:off x="25400" y="3706972"/>
            <a:ext cx="4608513" cy="519113"/>
            <a:chOff x="31" y="3150"/>
            <a:chExt cx="2903" cy="327"/>
          </a:xfrm>
        </p:grpSpPr>
        <p:sp>
          <p:nvSpPr>
            <p:cNvPr id="469038" name="Rectangle 46"/>
            <p:cNvSpPr>
              <a:spLocks noChangeArrowheads="1"/>
            </p:cNvSpPr>
            <p:nvPr/>
          </p:nvSpPr>
          <p:spPr bwMode="auto">
            <a:xfrm>
              <a:off x="31" y="3150"/>
              <a:ext cx="2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查正态分布表得</a:t>
              </a:r>
            </a:p>
          </p:txBody>
        </p:sp>
        <p:graphicFrame>
          <p:nvGraphicFramePr>
            <p:cNvPr id="469043" name="Object 51"/>
            <p:cNvGraphicFramePr>
              <a:graphicFrameLocks noChangeAspect="1"/>
            </p:cNvGraphicFramePr>
            <p:nvPr/>
          </p:nvGraphicFramePr>
          <p:xfrm>
            <a:off x="1738" y="3216"/>
            <a:ext cx="11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95" name="Equation" r:id="rId29" imgW="749160" imgH="164880" progId="Equation.DSMT4">
                    <p:embed/>
                  </p:oleObj>
                </mc:Choice>
                <mc:Fallback>
                  <p:oleObj name="Equation" r:id="rId29" imgW="7491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3216"/>
                          <a:ext cx="119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46" name="Rectangle 54"/>
          <p:cNvSpPr>
            <a:spLocks noChangeArrowheads="1"/>
          </p:cNvSpPr>
          <p:nvPr/>
        </p:nvSpPr>
        <p:spPr bwMode="auto">
          <a:xfrm>
            <a:off x="4572000" y="3687504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故有</a:t>
            </a:r>
          </a:p>
        </p:txBody>
      </p:sp>
    </p:spTree>
    <p:extLst>
      <p:ext uri="{BB962C8B-B14F-4D97-AF65-F5344CB8AC3E}">
        <p14:creationId xmlns:p14="http://schemas.microsoft.com/office/powerpoint/2010/main" val="2543609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0023 " pathEditMode="relative" ptsTypes="AA">
                                      <p:cBhvr>
                                        <p:cTn id="90" dur="10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0023 " pathEditMode="relative" ptsTypes="AA">
                                      <p:cBhvr>
                                        <p:cTn id="92" dur="1000" fill="hold"/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0023 " pathEditMode="relative" ptsTypes="AA">
                                      <p:cBhvr>
                                        <p:cTn id="94" dur="10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1000"/>
                                        <p:tgtEl>
                                          <p:spTgt spid="4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6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/>
      <p:bldP spid="468994" grpId="1"/>
      <p:bldP spid="468996" grpId="0"/>
      <p:bldP spid="468999" grpId="0"/>
      <p:bldP spid="468999" grpId="1"/>
      <p:bldP spid="469013" grpId="0" animBg="1"/>
      <p:bldP spid="469014" grpId="0" animBg="1"/>
      <p:bldP spid="469029" grpId="0" animBg="1"/>
      <p:bldP spid="469029" grpId="1" animBg="1"/>
      <p:bldP spid="469030" grpId="0" animBg="1"/>
      <p:bldP spid="469030" grpId="1" animBg="1"/>
      <p:bldP spid="469031" grpId="0"/>
      <p:bldP spid="469040" grpId="0"/>
      <p:bldP spid="469042" grpId="0" animBg="1"/>
      <p:bldP spid="4690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>
            <a:extLst>
              <a:ext uri="{FF2B5EF4-FFF2-40B4-BE49-F238E27FC236}">
                <a16:creationId xmlns:a16="http://schemas.microsoft.com/office/drawing/2014/main" id="{7C813A27-A63A-4B4E-9F9D-29B07406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0"/>
            <a:ext cx="6858000" cy="155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  设有一批种子，其中良种占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1/6.  </a:t>
            </a:r>
          </a:p>
          <a:p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试估计在任选的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6000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粒种子中，良种</a:t>
            </a:r>
          </a:p>
          <a:p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比例与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1/6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比较上下不超过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1%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的概率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20163" name="Text Box 3">
            <a:extLst>
              <a:ext uri="{FF2B5EF4-FFF2-40B4-BE49-F238E27FC236}">
                <a16:creationId xmlns:a16="http://schemas.microsoft.com/office/drawing/2014/main" id="{DE3D3FD6-5B0E-4DB7-AD9C-E8F00A33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90800"/>
            <a:ext cx="6859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  设</a:t>
            </a:r>
            <a:r>
              <a:rPr kumimoji="1" lang="zh-CN" altLang="en-US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6000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粒种子中的良种数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6C5862FF-6207-429F-8923-47D05FDF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05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 ~ B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( 6000 , 1/6 )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20165" name="Group 5">
            <a:extLst>
              <a:ext uri="{FF2B5EF4-FFF2-40B4-BE49-F238E27FC236}">
                <a16:creationId xmlns:a16="http://schemas.microsoft.com/office/drawing/2014/main" id="{D138660E-1141-4C5F-AD78-2C1C978EA61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181600"/>
            <a:ext cx="3606800" cy="990600"/>
            <a:chOff x="1242" y="2784"/>
            <a:chExt cx="2200" cy="656"/>
          </a:xfrm>
        </p:grpSpPr>
        <p:grpSp>
          <p:nvGrpSpPr>
            <p:cNvPr id="220166" name="Group 6">
              <a:extLst>
                <a:ext uri="{FF2B5EF4-FFF2-40B4-BE49-F238E27FC236}">
                  <a16:creationId xmlns:a16="http://schemas.microsoft.com/office/drawing/2014/main" id="{CB62718A-7200-4434-AD6A-F8542518A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" y="2800"/>
              <a:ext cx="2200" cy="640"/>
              <a:chOff x="868" y="2640"/>
              <a:chExt cx="2200" cy="640"/>
            </a:xfrm>
          </p:grpSpPr>
          <p:graphicFrame>
            <p:nvGraphicFramePr>
              <p:cNvPr id="220167" name="Object 7">
                <a:extLst>
                  <a:ext uri="{FF2B5EF4-FFF2-40B4-BE49-F238E27FC236}">
                    <a16:creationId xmlns:a16="http://schemas.microsoft.com/office/drawing/2014/main" id="{D682CA15-0265-4987-A500-D20A3A24EC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8" y="2640"/>
              <a:ext cx="2080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513" name="Equation" r:id="rId3" imgW="3301920" imgH="1015920" progId="Equation.3">
                      <p:embed/>
                    </p:oleObj>
                  </mc:Choice>
                  <mc:Fallback>
                    <p:oleObj name="Equation" r:id="rId3" imgW="3301920" imgH="1015920" progId="Equation.3">
                      <p:embed/>
                      <p:pic>
                        <p:nvPicPr>
                          <p:cNvPr id="220167" name="Object 7">
                            <a:extLst>
                              <a:ext uri="{FF2B5EF4-FFF2-40B4-BE49-F238E27FC236}">
                                <a16:creationId xmlns:a16="http://schemas.microsoft.com/office/drawing/2014/main" id="{D682CA15-0265-4987-A500-D20A3A24EC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8" y="2640"/>
                            <a:ext cx="2080" cy="6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0168" name="Text Box 8">
                <a:extLst>
                  <a:ext uri="{FF2B5EF4-FFF2-40B4-BE49-F238E27FC236}">
                    <a16:creationId xmlns:a16="http://schemas.microsoft.com/office/drawing/2014/main" id="{53DE4409-279A-47FB-8811-E562255F9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5" y="2779"/>
                <a:ext cx="11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1" lang="zh-CN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0169" name="Text Box 9">
              <a:extLst>
                <a:ext uri="{FF2B5EF4-FFF2-40B4-BE49-F238E27FC236}">
                  <a16:creationId xmlns:a16="http://schemas.microsoft.com/office/drawing/2014/main" id="{2C0A23F9-8A05-4C72-B085-B5DB75CC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784"/>
              <a:ext cx="3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  <a:ea typeface="楷体_GB2312" pitchFamily="49" charset="-122"/>
                </a:rPr>
                <a:t>近似</a:t>
              </a:r>
            </a:p>
          </p:txBody>
        </p:sp>
      </p:grpSp>
      <p:sp>
        <p:nvSpPr>
          <p:cNvPr id="220170" name="Text Box 10">
            <a:extLst>
              <a:ext uri="{FF2B5EF4-FFF2-40B4-BE49-F238E27FC236}">
                <a16:creationId xmlns:a16="http://schemas.microsoft.com/office/drawing/2014/main" id="{76C3FE15-7DBD-4A34-9FCF-BDD959960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由德莫佛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拉普拉斯中心极限定理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40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0171" name="Text Box 11">
            <a:extLst>
              <a:ext uri="{FF2B5EF4-FFF2-40B4-BE49-F238E27FC236}">
                <a16:creationId xmlns:a16="http://schemas.microsoft.com/office/drawing/2014/main" id="{3124278A-A694-44C4-B4DA-BEE44C8F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9651A143-BF36-447F-B15E-4C2AD9A8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nimBg="1" autoUpdateAnimBg="0"/>
      <p:bldP spid="220163" grpId="0" autoUpdateAnimBg="0"/>
      <p:bldP spid="220164" grpId="0" autoUpdateAnimBg="0"/>
      <p:bldP spid="220170" grpId="0" autoUpdateAnimBg="0"/>
      <p:bldP spid="220171" grpId="0" autoUpdateAnimBg="0"/>
      <p:bldP spid="2201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>
            <a:extLst>
              <a:ext uri="{FF2B5EF4-FFF2-40B4-BE49-F238E27FC236}">
                <a16:creationId xmlns:a16="http://schemas.microsoft.com/office/drawing/2014/main" id="{B8B5FD8E-6111-4938-8357-DF7218FC6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362200"/>
          <a:ext cx="6477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2" name="Equation" r:id="rId3" imgW="5816520" imgH="1117440" progId="Equation.3">
                  <p:embed/>
                </p:oleObj>
              </mc:Choice>
              <mc:Fallback>
                <p:oleObj name="Equation" r:id="rId3" imgW="5816520" imgH="1117440" progId="Equation.3">
                  <p:embed/>
                  <p:pic>
                    <p:nvPicPr>
                      <p:cNvPr id="221186" name="Object 2">
                        <a:extLst>
                          <a:ext uri="{FF2B5EF4-FFF2-40B4-BE49-F238E27FC236}">
                            <a16:creationId xmlns:a16="http://schemas.microsoft.com/office/drawing/2014/main" id="{B8B5FD8E-6111-4938-8357-DF7218FC6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64770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BD121E6E-DC68-476F-BBB8-2F6D35B02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10000"/>
          <a:ext cx="54800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3" name="Equation" r:id="rId5" imgW="5041800" imgH="1117440" progId="Equation.3">
                  <p:embed/>
                </p:oleObj>
              </mc:Choice>
              <mc:Fallback>
                <p:oleObj name="Equation" r:id="rId5" imgW="5041800" imgH="1117440" progId="Equation.3">
                  <p:embed/>
                  <p:pic>
                    <p:nvPicPr>
                      <p:cNvPr id="221187" name="Object 3">
                        <a:extLst>
                          <a:ext uri="{FF2B5EF4-FFF2-40B4-BE49-F238E27FC236}">
                            <a16:creationId xmlns:a16="http://schemas.microsoft.com/office/drawing/2014/main" id="{BD121E6E-DC68-476F-BBB8-2F6D35B02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54800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>
            <a:extLst>
              <a:ext uri="{FF2B5EF4-FFF2-40B4-BE49-F238E27FC236}">
                <a16:creationId xmlns:a16="http://schemas.microsoft.com/office/drawing/2014/main" id="{88AAF071-62C5-4EC5-9DDF-2A36F911D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181600"/>
          <a:ext cx="33258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4" name="Equation" r:id="rId7" imgW="3213000" imgH="1117440" progId="Equation.3">
                  <p:embed/>
                </p:oleObj>
              </mc:Choice>
              <mc:Fallback>
                <p:oleObj name="Equation" r:id="rId7" imgW="3213000" imgH="1117440" progId="Equation.3">
                  <p:embed/>
                  <p:pic>
                    <p:nvPicPr>
                      <p:cNvPr id="221188" name="Object 4">
                        <a:extLst>
                          <a:ext uri="{FF2B5EF4-FFF2-40B4-BE49-F238E27FC236}">
                            <a16:creationId xmlns:a16="http://schemas.microsoft.com/office/drawing/2014/main" id="{88AAF071-62C5-4EC5-9DDF-2A36F911D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332581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>
            <a:extLst>
              <a:ext uri="{FF2B5EF4-FFF2-40B4-BE49-F238E27FC236}">
                <a16:creationId xmlns:a16="http://schemas.microsoft.com/office/drawing/2014/main" id="{BE3B1846-92B1-4F10-BBDB-ED8A52052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562600"/>
          <a:ext cx="1752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5" name="Equation" r:id="rId9" imgW="1460160" imgH="342720" progId="Equation.3">
                  <p:embed/>
                </p:oleObj>
              </mc:Choice>
              <mc:Fallback>
                <p:oleObj name="Equation" r:id="rId9" imgW="1460160" imgH="342720" progId="Equation.3">
                  <p:embed/>
                  <p:pic>
                    <p:nvPicPr>
                      <p:cNvPr id="221189" name="Object 5">
                        <a:extLst>
                          <a:ext uri="{FF2B5EF4-FFF2-40B4-BE49-F238E27FC236}">
                            <a16:creationId xmlns:a16="http://schemas.microsoft.com/office/drawing/2014/main" id="{BE3B1846-92B1-4F10-BBDB-ED8A52052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62600"/>
                        <a:ext cx="17526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>
            <a:extLst>
              <a:ext uri="{FF2B5EF4-FFF2-40B4-BE49-F238E27FC236}">
                <a16:creationId xmlns:a16="http://schemas.microsoft.com/office/drawing/2014/main" id="{E999A5B9-5EC8-4955-B2B9-8F8E054B0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914400"/>
          <a:ext cx="3581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6" name="Equation" r:id="rId11" imgW="3276360" imgH="1041120" progId="Equation.3">
                  <p:embed/>
                </p:oleObj>
              </mc:Choice>
              <mc:Fallback>
                <p:oleObj name="Equation" r:id="rId11" imgW="3276360" imgH="1041120" progId="Equation.3">
                  <p:embed/>
                  <p:pic>
                    <p:nvPicPr>
                      <p:cNvPr id="221190" name="Object 6">
                        <a:extLst>
                          <a:ext uri="{FF2B5EF4-FFF2-40B4-BE49-F238E27FC236}">
                            <a16:creationId xmlns:a16="http://schemas.microsoft.com/office/drawing/2014/main" id="{E999A5B9-5EC8-4955-B2B9-8F8E054B0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14400"/>
                        <a:ext cx="3581400" cy="1138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>
            <a:extLst>
              <a:ext uri="{FF2B5EF4-FFF2-40B4-BE49-F238E27FC236}">
                <a16:creationId xmlns:a16="http://schemas.microsoft.com/office/drawing/2014/main" id="{894C586B-7FF7-43CE-97D7-8D7C3F72D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219200"/>
          <a:ext cx="3276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7" name="Equation" r:id="rId13" imgW="3238200" imgH="507960" progId="Equation.3">
                  <p:embed/>
                </p:oleObj>
              </mc:Choice>
              <mc:Fallback>
                <p:oleObj name="Equation" r:id="rId13" imgW="3238200" imgH="507960" progId="Equation.3">
                  <p:embed/>
                  <p:pic>
                    <p:nvPicPr>
                      <p:cNvPr id="221191" name="Object 7">
                        <a:extLst>
                          <a:ext uri="{FF2B5EF4-FFF2-40B4-BE49-F238E27FC236}">
                            <a16:creationId xmlns:a16="http://schemas.microsoft.com/office/drawing/2014/main" id="{894C586B-7FF7-43CE-97D7-8D7C3F72D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3276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4A12F469-456A-45D1-940D-82CD509E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0"/>
            <a:ext cx="521335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比较几个近似计算的结果</a:t>
            </a: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B5242A4D-4564-4E20-8DEF-C3155AACB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中心极限定理</a:t>
            </a:r>
          </a:p>
        </p:txBody>
      </p:sp>
      <p:graphicFrame>
        <p:nvGraphicFramePr>
          <p:cNvPr id="222212" name="Object 4">
            <a:extLst>
              <a:ext uri="{FF2B5EF4-FFF2-40B4-BE49-F238E27FC236}">
                <a16:creationId xmlns:a16="http://schemas.microsoft.com/office/drawing/2014/main" id="{72987523-306B-46CF-91FB-7260BDEAF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971800"/>
          <a:ext cx="449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6" name="Equation" r:id="rId4" imgW="4787640" imgH="1041120" progId="Equation.3">
                  <p:embed/>
                </p:oleObj>
              </mc:Choice>
              <mc:Fallback>
                <p:oleObj name="Equation" r:id="rId4" imgW="4787640" imgH="1041120" progId="Equation.3">
                  <p:embed/>
                  <p:pic>
                    <p:nvPicPr>
                      <p:cNvPr id="222212" name="Object 4">
                        <a:extLst>
                          <a:ext uri="{FF2B5EF4-FFF2-40B4-BE49-F238E27FC236}">
                            <a16:creationId xmlns:a16="http://schemas.microsoft.com/office/drawing/2014/main" id="{72987523-306B-46CF-91FB-7260BDEAFA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449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3" name="Text Box 5">
            <a:extLst>
              <a:ext uri="{FF2B5EF4-FFF2-40B4-BE49-F238E27FC236}">
                <a16:creationId xmlns:a16="http://schemas.microsoft.com/office/drawing/2014/main" id="{36CF5BF2-05D9-4CCD-B081-7E5A9DDB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370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二项分布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200">
                <a:latin typeface="Times New Roman" panose="02020603050405020304" pitchFamily="18" charset="0"/>
              </a:rPr>
              <a:t>精确结果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22214" name="Object 6">
            <a:extLst>
              <a:ext uri="{FF2B5EF4-FFF2-40B4-BE49-F238E27FC236}">
                <a16:creationId xmlns:a16="http://schemas.microsoft.com/office/drawing/2014/main" id="{52817B1A-0DF2-45DD-90C1-F82E0CB6E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905000"/>
          <a:ext cx="4343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7" name="Equation" r:id="rId6" imgW="4787640" imgH="1041120" progId="Equation.DSMT4">
                  <p:embed/>
                </p:oleObj>
              </mc:Choice>
              <mc:Fallback>
                <p:oleObj name="Equation" r:id="rId6" imgW="4787640" imgH="1041120" progId="Equation.DSMT4">
                  <p:embed/>
                  <p:pic>
                    <p:nvPicPr>
                      <p:cNvPr id="222214" name="Object 6">
                        <a:extLst>
                          <a:ext uri="{FF2B5EF4-FFF2-40B4-BE49-F238E27FC236}">
                            <a16:creationId xmlns:a16="http://schemas.microsoft.com/office/drawing/2014/main" id="{52817B1A-0DF2-45DD-90C1-F82E0CB6E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4343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5" name="Text Box 7">
            <a:extLst>
              <a:ext uri="{FF2B5EF4-FFF2-40B4-BE49-F238E27FC236}">
                <a16:creationId xmlns:a16="http://schemas.microsoft.com/office/drawing/2014/main" id="{FC8178A0-9D8C-4BFC-AC26-F5F98B20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43400"/>
            <a:ext cx="236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Poisson </a:t>
            </a:r>
            <a:r>
              <a:rPr kumimoji="1"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</a:p>
        </p:txBody>
      </p:sp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id="{55F138DB-010C-4E1C-9E15-F77620905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191000"/>
          <a:ext cx="4343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8" name="Equation" r:id="rId8" imgW="4787640" imgH="1041120" progId="Equation.3">
                  <p:embed/>
                </p:oleObj>
              </mc:Choice>
              <mc:Fallback>
                <p:oleObj name="Equation" r:id="rId8" imgW="4787640" imgH="1041120" progId="Equation.3">
                  <p:embed/>
                  <p:pic>
                    <p:nvPicPr>
                      <p:cNvPr id="222216" name="Object 8">
                        <a:extLst>
                          <a:ext uri="{FF2B5EF4-FFF2-40B4-BE49-F238E27FC236}">
                            <a16:creationId xmlns:a16="http://schemas.microsoft.com/office/drawing/2014/main" id="{55F138DB-010C-4E1C-9E15-F77620905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4343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Text Box 9">
            <a:extLst>
              <a:ext uri="{FF2B5EF4-FFF2-40B4-BE49-F238E27FC236}">
                <a16:creationId xmlns:a16="http://schemas.microsoft.com/office/drawing/2014/main" id="{B9C268CD-8778-4A79-997C-A98D73AE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5689600"/>
            <a:ext cx="331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Chebyshev </a:t>
            </a:r>
            <a:r>
              <a:rPr kumimoji="1"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不等式</a:t>
            </a:r>
          </a:p>
        </p:txBody>
      </p:sp>
      <p:graphicFrame>
        <p:nvGraphicFramePr>
          <p:cNvPr id="222218" name="Object 10">
            <a:extLst>
              <a:ext uri="{FF2B5EF4-FFF2-40B4-BE49-F238E27FC236}">
                <a16:creationId xmlns:a16="http://schemas.microsoft.com/office/drawing/2014/main" id="{1B66480D-4473-4ADA-9CC4-FF8939688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562600"/>
          <a:ext cx="4343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9" name="Equation" r:id="rId10" imgW="4775040" imgH="1041120" progId="Equation.3">
                  <p:embed/>
                </p:oleObj>
              </mc:Choice>
              <mc:Fallback>
                <p:oleObj name="Equation" r:id="rId10" imgW="4775040" imgH="1041120" progId="Equation.3">
                  <p:embed/>
                  <p:pic>
                    <p:nvPicPr>
                      <p:cNvPr id="222218" name="Object 10">
                        <a:extLst>
                          <a:ext uri="{FF2B5EF4-FFF2-40B4-BE49-F238E27FC236}">
                            <a16:creationId xmlns:a16="http://schemas.microsoft.com/office/drawing/2014/main" id="{1B66480D-4473-4ADA-9CC4-FF8939688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4343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nimBg="1" autoUpdateAnimBg="0"/>
      <p:bldP spid="222211" grpId="0" autoUpdateAnimBg="0"/>
      <p:bldP spid="222213" grpId="0" autoUpdateAnimBg="0"/>
      <p:bldP spid="222215" grpId="0" autoUpdateAnimBg="0"/>
      <p:bldP spid="2222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3862388" y="6053138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Euclid Math One" pitchFamily="18" charset="2"/>
                <a:ea typeface="Gungsuh" pitchFamily="18" charset="-127"/>
              </a:rPr>
              <a:t>END</a:t>
            </a:r>
          </a:p>
        </p:txBody>
      </p:sp>
      <p:sp>
        <p:nvSpPr>
          <p:cNvPr id="474129" name="Rectangle 17"/>
          <p:cNvSpPr>
            <a:spLocks noChangeArrowheads="1"/>
          </p:cNvSpPr>
          <p:nvPr/>
        </p:nvSpPr>
        <p:spPr bwMode="auto">
          <a:xfrm>
            <a:off x="3741738" y="2057400"/>
            <a:ext cx="5110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为什么叫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华文新魏" pitchFamily="2" charset="-122"/>
              </a:rPr>
              <a:t>“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中心极限定理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华文新魏" pitchFamily="2" charset="-122"/>
              </a:rPr>
              <a:t>”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474132" name="Group 20"/>
          <p:cNvGrpSpPr>
            <a:grpSpLocks/>
          </p:cNvGrpSpPr>
          <p:nvPr/>
        </p:nvGrpSpPr>
        <p:grpSpPr bwMode="auto">
          <a:xfrm>
            <a:off x="2986088" y="2232025"/>
            <a:ext cx="763587" cy="400050"/>
            <a:chOff x="581" y="1694"/>
            <a:chExt cx="481" cy="252"/>
          </a:xfrm>
        </p:grpSpPr>
        <p:pic>
          <p:nvPicPr>
            <p:cNvPr id="474133" name="Picture 21" descr="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4134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474135" name="WordArt 23"/>
          <p:cNvSpPr>
            <a:spLocks noChangeArrowheads="1" noChangeShapeType="1" noTextEdit="1"/>
          </p:cNvSpPr>
          <p:nvPr/>
        </p:nvSpPr>
        <p:spPr bwMode="auto">
          <a:xfrm>
            <a:off x="8577449" y="2220166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grpSp>
        <p:nvGrpSpPr>
          <p:cNvPr id="474155" name="Group 43"/>
          <p:cNvGrpSpPr>
            <a:grpSpLocks/>
          </p:cNvGrpSpPr>
          <p:nvPr/>
        </p:nvGrpSpPr>
        <p:grpSpPr bwMode="auto">
          <a:xfrm>
            <a:off x="677863" y="800100"/>
            <a:ext cx="2130425" cy="1893888"/>
            <a:chOff x="427" y="504"/>
            <a:chExt cx="1342" cy="1193"/>
          </a:xfrm>
        </p:grpSpPr>
        <p:grpSp>
          <p:nvGrpSpPr>
            <p:cNvPr id="474149" name="Group 37"/>
            <p:cNvGrpSpPr>
              <a:grpSpLocks/>
            </p:cNvGrpSpPr>
            <p:nvPr/>
          </p:nvGrpSpPr>
          <p:grpSpPr bwMode="auto">
            <a:xfrm>
              <a:off x="427" y="504"/>
              <a:ext cx="797" cy="976"/>
              <a:chOff x="235" y="2192"/>
              <a:chExt cx="797" cy="976"/>
            </a:xfrm>
          </p:grpSpPr>
          <p:sp>
            <p:nvSpPr>
              <p:cNvPr id="474146" name="Rectangle 34"/>
              <p:cNvSpPr>
                <a:spLocks noChangeArrowheads="1"/>
              </p:cNvSpPr>
              <p:nvPr/>
            </p:nvSpPr>
            <p:spPr bwMode="auto">
              <a:xfrm>
                <a:off x="280" y="2248"/>
                <a:ext cx="752" cy="920"/>
              </a:xfrm>
              <a:prstGeom prst="rect">
                <a:avLst/>
              </a:prstGeom>
              <a:solidFill>
                <a:schemeClr val="bg2">
                  <a:alpha val="81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474143" name="Picture 31" descr="471px-Abraham_de_moivr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" y="2192"/>
                <a:ext cx="746" cy="92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4150" name="Group 38"/>
            <p:cNvGrpSpPr>
              <a:grpSpLocks/>
            </p:cNvGrpSpPr>
            <p:nvPr/>
          </p:nvGrpSpPr>
          <p:grpSpPr bwMode="auto">
            <a:xfrm>
              <a:off x="984" y="721"/>
              <a:ext cx="785" cy="976"/>
              <a:chOff x="1312" y="2937"/>
              <a:chExt cx="785" cy="976"/>
            </a:xfrm>
          </p:grpSpPr>
          <p:sp>
            <p:nvSpPr>
              <p:cNvPr id="474147" name="Rectangle 35"/>
              <p:cNvSpPr>
                <a:spLocks noChangeArrowheads="1"/>
              </p:cNvSpPr>
              <p:nvPr/>
            </p:nvSpPr>
            <p:spPr bwMode="auto">
              <a:xfrm>
                <a:off x="1345" y="2993"/>
                <a:ext cx="752" cy="920"/>
              </a:xfrm>
              <a:prstGeom prst="rect">
                <a:avLst/>
              </a:prstGeom>
              <a:solidFill>
                <a:schemeClr val="bg2">
                  <a:alpha val="81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474145" name="Picture 33" descr="6080011fd1ecdbdfa686696f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2" y="2937"/>
                <a:ext cx="736" cy="926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74156" name="Text Box 44"/>
          <p:cNvSpPr txBox="1">
            <a:spLocks noChangeArrowheads="1"/>
          </p:cNvSpPr>
          <p:nvPr/>
        </p:nvSpPr>
        <p:spPr bwMode="auto">
          <a:xfrm>
            <a:off x="228600" y="2679700"/>
            <a:ext cx="8699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棣莫弗</a:t>
            </a:r>
            <a:r>
              <a: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拉普拉斯中心极限定理是棣莫弗于</a:t>
            </a:r>
            <a:r>
              <a: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1730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年给出的概率论历史上第一个中心极限定理</a:t>
            </a:r>
            <a:r>
              <a: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. 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在此后的大约</a:t>
            </a:r>
            <a:r>
              <a: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年中，有关对独立随机变量和的极限分布的讨论一直是概率论研究的中心，故称为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/>
                <a:ea typeface="华文新魏" pitchFamily="2" charset="-122"/>
              </a:rPr>
              <a:t>“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中心极限定理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/>
                <a:ea typeface="华文新魏" pitchFamily="2" charset="-122"/>
              </a:rPr>
              <a:t>”</a:t>
            </a:r>
            <a:r>
              <a: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886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/>
      <p:bldP spid="474129" grpId="0"/>
      <p:bldP spid="474135" grpId="0" animBg="1"/>
      <p:bldP spid="474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 descr="1_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1" y="650806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Art 29"/>
          <p:cNvSpPr>
            <a:spLocks noChangeArrowheads="1" noChangeShapeType="1" noTextEdit="1"/>
          </p:cNvSpPr>
          <p:nvPr/>
        </p:nvSpPr>
        <p:spPr bwMode="auto">
          <a:xfrm>
            <a:off x="1900803" y="833686"/>
            <a:ext cx="5170557" cy="47445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课后作业：第</a:t>
            </a:r>
            <a:r>
              <a:rPr lang="en-US" altLang="zh-CN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130</a:t>
            </a:r>
            <a:r>
              <a:rPr lang="zh-CN" altLang="en-US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页 </a:t>
            </a:r>
            <a:r>
              <a:rPr lang="en-US" altLang="zh-CN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1</a:t>
            </a:r>
            <a:r>
              <a:rPr lang="zh-CN" altLang="en-US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、</a:t>
            </a:r>
            <a:r>
              <a:rPr lang="en-US" altLang="zh-CN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2</a:t>
            </a:r>
            <a:r>
              <a:rPr lang="zh-CN" altLang="en-US" sz="3600" kern="10" dirty="0">
                <a:ln w="1587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方正舒体"/>
                <a:ea typeface="方正舒体"/>
              </a:rPr>
              <a:t>、补充题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956227" y="1695726"/>
            <a:ext cx="7766050" cy="163988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Blip>
                <a:blip r:embed="rId3"/>
              </a:buBlip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、设某种电器元件的寿命服从均值为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小时的指数分布，现随机取得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只，设它们的寿命是相互独立的，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求这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只元件的寿命的总和大于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1920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小时的概率。</a:t>
            </a:r>
          </a:p>
          <a:p>
            <a:pPr marL="0" indent="0"/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3625" y="3906077"/>
            <a:ext cx="7862888" cy="25820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Blip>
                <a:blip r:embed="rId3"/>
              </a:buBlip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、某保险公司的老年人寿保险有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万人参加，每人每年交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元，若老人在该年内死亡，公司付给受益人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万元。设老年人死亡率为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0.017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，试求保险公司在一年内这项保险亏本的概率。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62388" y="6053138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latin typeface="Euclid Math One" pitchFamily="18" charset="2"/>
                <a:ea typeface="Gungsuh" pitchFamily="18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4344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>
            <a:extLst>
              <a:ext uri="{FF2B5EF4-FFF2-40B4-BE49-F238E27FC236}">
                <a16:creationId xmlns:a16="http://schemas.microsoft.com/office/drawing/2014/main" id="{EBB20DD2-4F5E-4828-873E-FD71ED19A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81075"/>
            <a:ext cx="3057207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中心极限定理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F8BFCEFA-42F3-439A-86EC-43DD89EC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05000"/>
            <a:ext cx="496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中心极限定理的客观背景</a:t>
            </a:r>
            <a:r>
              <a:rPr kumimoji="1" lang="en-US" altLang="zh-CN" sz="32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00708" name="Rectangle 4">
            <a:extLst>
              <a:ext uri="{FF2B5EF4-FFF2-40B4-BE49-F238E27FC236}">
                <a16:creationId xmlns:a16="http://schemas.microsoft.com/office/drawing/2014/main" id="{E27B5C65-365B-4AD8-B7E9-67EDA426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92375"/>
            <a:ext cx="80772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在实际问题中，常常需要考虑许多随机因素所产生总影响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0709" name="Text Box 5">
            <a:extLst>
              <a:ext uri="{FF2B5EF4-FFF2-40B4-BE49-F238E27FC236}">
                <a16:creationId xmlns:a16="http://schemas.microsoft.com/office/drawing/2014/main" id="{BFF0BC1F-2570-4208-9763-CE8038996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8153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观察表明，如果一个量是由大量相互独立的随机因素的影响所造成，而每一个别因素在总影响中所起的作用不大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则这种量一般都服从或近似服从正态分布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  <p:bldP spid="200707" grpId="0" autoUpdateAnimBg="0"/>
      <p:bldP spid="200708" grpId="0" autoUpdateAnimBg="0"/>
      <p:bldP spid="2007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0" name="Rectangle 180"/>
          <p:cNvSpPr>
            <a:spLocks noChangeArrowheads="1"/>
          </p:cNvSpPr>
          <p:nvPr/>
        </p:nvSpPr>
        <p:spPr bwMode="auto">
          <a:xfrm>
            <a:off x="2218018" y="1069864"/>
            <a:ext cx="6908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</a:rPr>
              <a:t>在现实中为什么很多数量指标都服从或近似服从正态分布</a:t>
            </a:r>
          </a:p>
        </p:txBody>
      </p:sp>
      <p:sp>
        <p:nvSpPr>
          <p:cNvPr id="348341" name="WordArt 181"/>
          <p:cNvSpPr>
            <a:spLocks noChangeArrowheads="1" noChangeShapeType="1" noTextEdit="1"/>
          </p:cNvSpPr>
          <p:nvPr/>
        </p:nvSpPr>
        <p:spPr bwMode="auto">
          <a:xfrm>
            <a:off x="3663950" y="604838"/>
            <a:ext cx="2174875" cy="425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实际背景</a:t>
            </a:r>
          </a:p>
        </p:txBody>
      </p:sp>
      <p:sp>
        <p:nvSpPr>
          <p:cNvPr id="348345" name="Rectangle 185"/>
          <p:cNvSpPr>
            <a:spLocks noChangeArrowheads="1"/>
          </p:cNvSpPr>
          <p:nvPr/>
        </p:nvSpPr>
        <p:spPr bwMode="auto">
          <a:xfrm>
            <a:off x="310122" y="2535687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研究发现这些指标通常是由大量相互独立的随机因素综合影响而成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即</a:t>
            </a:r>
          </a:p>
        </p:txBody>
      </p:sp>
      <p:grpSp>
        <p:nvGrpSpPr>
          <p:cNvPr id="348348" name="Group 188"/>
          <p:cNvGrpSpPr>
            <a:grpSpLocks/>
          </p:cNvGrpSpPr>
          <p:nvPr/>
        </p:nvGrpSpPr>
        <p:grpSpPr bwMode="auto">
          <a:xfrm>
            <a:off x="3687763" y="1946724"/>
            <a:ext cx="2587625" cy="638175"/>
            <a:chOff x="2267" y="1056"/>
            <a:chExt cx="1630" cy="402"/>
          </a:xfrm>
        </p:grpSpPr>
        <p:graphicFrame>
          <p:nvGraphicFramePr>
            <p:cNvPr id="348344" name="Object 184"/>
            <p:cNvGraphicFramePr>
              <a:graphicFrameLocks noChangeAspect="1"/>
            </p:cNvGraphicFramePr>
            <p:nvPr/>
          </p:nvGraphicFramePr>
          <p:xfrm>
            <a:off x="2267" y="1180"/>
            <a:ext cx="163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25" name="Equation" r:id="rId3" imgW="876240" imgH="177480" progId="Equation.DSMT4">
                    <p:embed/>
                  </p:oleObj>
                </mc:Choice>
                <mc:Fallback>
                  <p:oleObj name="Equation" r:id="rId3" imgW="876240" imgH="177480" progId="Equation.DSMT4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1180"/>
                          <a:ext cx="163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46" name="Rectangle 186"/>
            <p:cNvSpPr>
              <a:spLocks noChangeArrowheads="1"/>
            </p:cNvSpPr>
            <p:nvPr/>
          </p:nvSpPr>
          <p:spPr bwMode="auto">
            <a:xfrm>
              <a:off x="2448" y="1056"/>
              <a:ext cx="6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近似</a:t>
              </a:r>
            </a:p>
          </p:txBody>
        </p:sp>
        <p:graphicFrame>
          <p:nvGraphicFramePr>
            <p:cNvPr id="348347" name="Object 187"/>
            <p:cNvGraphicFramePr>
              <a:graphicFrameLocks noChangeAspect="1"/>
            </p:cNvGraphicFramePr>
            <p:nvPr/>
          </p:nvGraphicFramePr>
          <p:xfrm>
            <a:off x="2505" y="1232"/>
            <a:ext cx="38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26" name="Equation" r:id="rId5" imgW="139680" imgH="101520" progId="Equation.DSMT4">
                    <p:embed/>
                  </p:oleObj>
                </mc:Choice>
                <mc:Fallback>
                  <p:oleObj name="Equation" r:id="rId5" imgW="139680" imgH="101520" progId="Equation.DSMT4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1232"/>
                          <a:ext cx="38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53" name="Group 193"/>
          <p:cNvGrpSpPr>
            <a:grpSpLocks/>
          </p:cNvGrpSpPr>
          <p:nvPr/>
        </p:nvGrpSpPr>
        <p:grpSpPr bwMode="auto">
          <a:xfrm>
            <a:off x="857250" y="1300612"/>
            <a:ext cx="1277938" cy="644525"/>
            <a:chOff x="396" y="657"/>
            <a:chExt cx="805" cy="406"/>
          </a:xfrm>
        </p:grpSpPr>
        <p:sp>
          <p:nvSpPr>
            <p:cNvPr id="348349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633" y="657"/>
              <a:ext cx="568" cy="39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问</a:t>
              </a: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   题</a:t>
              </a:r>
            </a:p>
          </p:txBody>
        </p:sp>
        <p:grpSp>
          <p:nvGrpSpPr>
            <p:cNvPr id="348350" name="Group 190"/>
            <p:cNvGrpSpPr>
              <a:grpSpLocks/>
            </p:cNvGrpSpPr>
            <p:nvPr/>
          </p:nvGrpSpPr>
          <p:grpSpPr bwMode="auto">
            <a:xfrm>
              <a:off x="396" y="680"/>
              <a:ext cx="381" cy="383"/>
              <a:chOff x="531" y="3249"/>
              <a:chExt cx="381" cy="383"/>
            </a:xfrm>
          </p:grpSpPr>
          <p:sp>
            <p:nvSpPr>
              <p:cNvPr id="348351" name="Rectangle 191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48352" name="Picture 192" descr="COSMIC08H"/>
              <p:cNvPicPr>
                <a:picLocks noChangeAspect="1" noChangeArrowheads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348358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697724"/>
              </p:ext>
            </p:extLst>
          </p:nvPr>
        </p:nvGraphicFramePr>
        <p:xfrm>
          <a:off x="3235325" y="3364362"/>
          <a:ext cx="3246438" cy="46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7" name="Equation" r:id="rId8" imgW="1218960" imgH="177480" progId="Equation.DSMT4">
                  <p:embed/>
                </p:oleObj>
              </mc:Choice>
              <mc:Fallback>
                <p:oleObj name="Equation" r:id="rId8" imgW="1218960" imgH="177480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364362"/>
                        <a:ext cx="3246438" cy="462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9" name="WordArt 199"/>
          <p:cNvSpPr>
            <a:spLocks noChangeArrowheads="1" noChangeShapeType="1" noTextEdit="1"/>
          </p:cNvSpPr>
          <p:nvPr/>
        </p:nvSpPr>
        <p:spPr bwMode="auto">
          <a:xfrm>
            <a:off x="184150" y="3961262"/>
            <a:ext cx="3463925" cy="3492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中心极限定理研究的内容：</a:t>
            </a:r>
          </a:p>
        </p:txBody>
      </p:sp>
      <p:grpSp>
        <p:nvGrpSpPr>
          <p:cNvPr id="348371" name="Group 211"/>
          <p:cNvGrpSpPr>
            <a:grpSpLocks/>
          </p:cNvGrpSpPr>
          <p:nvPr/>
        </p:nvGrpSpPr>
        <p:grpSpPr bwMode="auto">
          <a:xfrm>
            <a:off x="3673475" y="3794574"/>
            <a:ext cx="4559300" cy="519113"/>
            <a:chOff x="2498" y="2476"/>
            <a:chExt cx="2872" cy="327"/>
          </a:xfrm>
        </p:grpSpPr>
        <p:sp>
          <p:nvSpPr>
            <p:cNvPr id="348360" name="Rectangle 200"/>
            <p:cNvSpPr>
              <a:spLocks noChangeArrowheads="1"/>
            </p:cNvSpPr>
            <p:nvPr/>
          </p:nvSpPr>
          <p:spPr bwMode="auto">
            <a:xfrm>
              <a:off x="2498" y="2476"/>
              <a:ext cx="2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      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在什么情况下</a:t>
              </a:r>
            </a:p>
          </p:txBody>
        </p:sp>
        <p:graphicFrame>
          <p:nvGraphicFramePr>
            <p:cNvPr id="348361" name="Object 2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857470"/>
                </p:ext>
              </p:extLst>
            </p:nvPr>
          </p:nvGraphicFramePr>
          <p:xfrm>
            <a:off x="2782" y="2564"/>
            <a:ext cx="64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28" name="Equation" r:id="rId10" imgW="406080" imgH="139680" progId="Equation.DSMT4">
                    <p:embed/>
                  </p:oleObj>
                </mc:Choice>
                <mc:Fallback>
                  <p:oleObj name="Equation" r:id="rId10" imgW="406080" imgH="139680" progId="Equation.DSMT4">
                    <p:embed/>
                    <p:pic>
                      <p:nvPicPr>
                        <p:cNvPr id="0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2564"/>
                          <a:ext cx="64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70" name="Group 210"/>
          <p:cNvGrpSpPr>
            <a:grpSpLocks/>
          </p:cNvGrpSpPr>
          <p:nvPr/>
        </p:nvGrpSpPr>
        <p:grpSpPr bwMode="auto">
          <a:xfrm>
            <a:off x="3752850" y="4177162"/>
            <a:ext cx="4787900" cy="849312"/>
            <a:chOff x="2700" y="2717"/>
            <a:chExt cx="3016" cy="535"/>
          </a:xfrm>
        </p:grpSpPr>
        <p:graphicFrame>
          <p:nvGraphicFramePr>
            <p:cNvPr id="348362" name="Object 202"/>
            <p:cNvGraphicFramePr>
              <a:graphicFrameLocks noChangeAspect="1"/>
            </p:cNvGraphicFramePr>
            <p:nvPr/>
          </p:nvGraphicFramePr>
          <p:xfrm>
            <a:off x="2700" y="2717"/>
            <a:ext cx="97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29" name="Equation" r:id="rId12" imgW="609480" imgH="342720" progId="Equation.DSMT4">
                    <p:embed/>
                  </p:oleObj>
                </mc:Choice>
                <mc:Fallback>
                  <p:oleObj name="Equation" r:id="rId12" imgW="609480" imgH="342720" progId="Equation.DSMT4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17"/>
                          <a:ext cx="97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63" name="Rectangle 203"/>
            <p:cNvSpPr>
              <a:spLocks noChangeArrowheads="1"/>
            </p:cNvSpPr>
            <p:nvPr/>
          </p:nvSpPr>
          <p:spPr bwMode="auto">
            <a:xfrm>
              <a:off x="3523" y="2797"/>
              <a:ext cx="1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的极限分布是</a:t>
              </a:r>
            </a:p>
          </p:txBody>
        </p:sp>
        <p:graphicFrame>
          <p:nvGraphicFramePr>
            <p:cNvPr id="348365" name="Object 2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382704"/>
                </p:ext>
              </p:extLst>
            </p:nvPr>
          </p:nvGraphicFramePr>
          <p:xfrm>
            <a:off x="4926" y="2877"/>
            <a:ext cx="7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0" name="Equation" r:id="rId14" imgW="431640" imgH="177480" progId="Equation.DSMT4">
                    <p:embed/>
                  </p:oleObj>
                </mc:Choice>
                <mc:Fallback>
                  <p:oleObj name="Equation" r:id="rId14" imgW="431640" imgH="177480" progId="Equation.DSMT4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2877"/>
                          <a:ext cx="7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72" name="WordArt 212"/>
          <p:cNvSpPr>
            <a:spLocks noChangeArrowheads="1" noChangeShapeType="1" noTextEdit="1"/>
          </p:cNvSpPr>
          <p:nvPr/>
        </p:nvSpPr>
        <p:spPr bwMode="auto">
          <a:xfrm>
            <a:off x="8472488" y="4472437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348373" name="AutoShape 213"/>
          <p:cNvSpPr>
            <a:spLocks noChangeArrowheads="1"/>
          </p:cNvSpPr>
          <p:nvPr/>
        </p:nvSpPr>
        <p:spPr bwMode="auto">
          <a:xfrm rot="5400000">
            <a:off x="6303169" y="4997106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48379" name="Group 219"/>
          <p:cNvGrpSpPr>
            <a:grpSpLocks/>
          </p:cNvGrpSpPr>
          <p:nvPr/>
        </p:nvGrpSpPr>
        <p:grpSpPr bwMode="auto">
          <a:xfrm>
            <a:off x="3638550" y="5112200"/>
            <a:ext cx="5286374" cy="1698625"/>
            <a:chOff x="2308" y="3250"/>
            <a:chExt cx="3330" cy="1070"/>
          </a:xfrm>
        </p:grpSpPr>
        <p:graphicFrame>
          <p:nvGraphicFramePr>
            <p:cNvPr id="348375" name="Object 2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544151"/>
                </p:ext>
              </p:extLst>
            </p:nvPr>
          </p:nvGraphicFramePr>
          <p:xfrm>
            <a:off x="2308" y="3250"/>
            <a:ext cx="1372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1" name="Equation" r:id="rId16" imgW="939600" imgH="685800" progId="Equation.DSMT4">
                    <p:embed/>
                  </p:oleObj>
                </mc:Choice>
                <mc:Fallback>
                  <p:oleObj name="Equation" r:id="rId16" imgW="939600" imgH="685800" progId="Equation.DSMT4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3250"/>
                          <a:ext cx="1372" cy="1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6" name="Rectangle 216"/>
            <p:cNvSpPr>
              <a:spLocks noChangeArrowheads="1"/>
            </p:cNvSpPr>
            <p:nvPr/>
          </p:nvSpPr>
          <p:spPr bwMode="auto">
            <a:xfrm>
              <a:off x="3596" y="3590"/>
              <a:ext cx="1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的极限分布是</a:t>
              </a:r>
            </a:p>
          </p:txBody>
        </p:sp>
        <p:graphicFrame>
          <p:nvGraphicFramePr>
            <p:cNvPr id="348377" name="Object 2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873691"/>
                </p:ext>
              </p:extLst>
            </p:nvPr>
          </p:nvGraphicFramePr>
          <p:xfrm>
            <a:off x="4969" y="3646"/>
            <a:ext cx="66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2" name="Equation" r:id="rId18" imgW="419040" imgH="177480" progId="Equation.DSMT4">
                    <p:embed/>
                  </p:oleObj>
                </mc:Choice>
                <mc:Fallback>
                  <p:oleObj name="Equation" r:id="rId18" imgW="419040" imgH="177480" progId="Equation.DSMT4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3646"/>
                          <a:ext cx="66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80" name="WordArt 220"/>
          <p:cNvSpPr>
            <a:spLocks noChangeArrowheads="1" noChangeShapeType="1" noTextEdit="1"/>
          </p:cNvSpPr>
          <p:nvPr/>
        </p:nvSpPr>
        <p:spPr bwMode="auto">
          <a:xfrm>
            <a:off x="8855075" y="5807524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8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40" grpId="0"/>
      <p:bldP spid="348341" grpId="0" animBg="1"/>
      <p:bldP spid="348345" grpId="0"/>
      <p:bldP spid="348359" grpId="0" animBg="1"/>
      <p:bldP spid="348372" grpId="0" animBg="1"/>
      <p:bldP spid="348373" grpId="0" animBg="1"/>
      <p:bldP spid="3483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3" name="Object 23"/>
          <p:cNvGraphicFramePr>
            <a:graphicFrameLocks noChangeAspect="1"/>
          </p:cNvGraphicFramePr>
          <p:nvPr/>
        </p:nvGraphicFramePr>
        <p:xfrm>
          <a:off x="1982788" y="1035050"/>
          <a:ext cx="5130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5" name="Equation" r:id="rId3" imgW="2108160" imgH="203040" progId="Equation.DSMT4">
                  <p:embed/>
                </p:oleObj>
              </mc:Choice>
              <mc:Fallback>
                <p:oleObj name="Equation" r:id="rId3" imgW="210816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1035050"/>
                        <a:ext cx="5130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95" name="Group 35"/>
          <p:cNvGrpSpPr>
            <a:grpSpLocks/>
          </p:cNvGrpSpPr>
          <p:nvPr/>
        </p:nvGrpSpPr>
        <p:grpSpPr bwMode="auto">
          <a:xfrm>
            <a:off x="739775" y="561975"/>
            <a:ext cx="6792913" cy="536575"/>
            <a:chOff x="474" y="499"/>
            <a:chExt cx="4279" cy="338"/>
          </a:xfrm>
        </p:grpSpPr>
        <p:sp>
          <p:nvSpPr>
            <p:cNvPr id="450585" name="Rectangle 25"/>
            <p:cNvSpPr>
              <a:spLocks noChangeArrowheads="1"/>
            </p:cNvSpPr>
            <p:nvPr/>
          </p:nvSpPr>
          <p:spPr bwMode="auto">
            <a:xfrm>
              <a:off x="474" y="499"/>
              <a:ext cx="4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是独立 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r.v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列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均值和方差都存在</a:t>
              </a:r>
            </a:p>
          </p:txBody>
        </p:sp>
        <p:graphicFrame>
          <p:nvGraphicFramePr>
            <p:cNvPr id="450586" name="Object 26"/>
            <p:cNvGraphicFramePr>
              <a:graphicFrameLocks noChangeAspect="1"/>
            </p:cNvGraphicFramePr>
            <p:nvPr/>
          </p:nvGraphicFramePr>
          <p:xfrm>
            <a:off x="769" y="539"/>
            <a:ext cx="45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06" name="Equation" r:id="rId5" imgW="304560" imgH="190440" progId="Equation.DSMT4">
                    <p:embed/>
                  </p:oleObj>
                </mc:Choice>
                <mc:Fallback>
                  <p:oleObj name="Equation" r:id="rId5" imgW="304560" imgH="1904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539"/>
                          <a:ext cx="45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87" name="Rectangle 27"/>
          <p:cNvSpPr>
            <a:spLocks noChangeArrowheads="1"/>
          </p:cNvSpPr>
          <p:nvPr/>
        </p:nvSpPr>
        <p:spPr bwMode="auto">
          <a:xfrm>
            <a:off x="749300" y="139700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graphicFrame>
        <p:nvGraphicFramePr>
          <p:cNvPr id="450588" name="Object 28"/>
          <p:cNvGraphicFramePr>
            <a:graphicFrameLocks noChangeAspect="1"/>
          </p:cNvGraphicFramePr>
          <p:nvPr/>
        </p:nvGraphicFramePr>
        <p:xfrm>
          <a:off x="1314450" y="1484313"/>
          <a:ext cx="3322638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7" name="Equation" r:id="rId7" imgW="1257120" imgH="672840" progId="Equation.DSMT4">
                  <p:embed/>
                </p:oleObj>
              </mc:Choice>
              <mc:Fallback>
                <p:oleObj name="Equation" r:id="rId7" imgW="1257120" imgH="6728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484313"/>
                        <a:ext cx="3322638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4" name="Object 44"/>
          <p:cNvGraphicFramePr>
            <a:graphicFrameLocks noChangeAspect="1"/>
          </p:cNvGraphicFramePr>
          <p:nvPr/>
        </p:nvGraphicFramePr>
        <p:xfrm>
          <a:off x="4562475" y="1484313"/>
          <a:ext cx="42957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8" name="Equation" r:id="rId9" imgW="1625400" imgH="672840" progId="Equation.DSMT4">
                  <p:embed/>
                </p:oleObj>
              </mc:Choice>
              <mc:Fallback>
                <p:oleObj name="Equation" r:id="rId9" imgW="1625400" imgH="6728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484313"/>
                        <a:ext cx="4295775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5" name="Rectangle 45"/>
          <p:cNvSpPr>
            <a:spLocks noChangeArrowheads="1"/>
          </p:cNvSpPr>
          <p:nvPr/>
        </p:nvSpPr>
        <p:spPr bwMode="auto">
          <a:xfrm>
            <a:off x="742950" y="2943225"/>
            <a:ext cx="96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</a:p>
        </p:txBody>
      </p:sp>
      <p:graphicFrame>
        <p:nvGraphicFramePr>
          <p:cNvPr id="450606" name="Object 46"/>
          <p:cNvGraphicFramePr>
            <a:graphicFrameLocks noChangeAspect="1"/>
          </p:cNvGraphicFramePr>
          <p:nvPr/>
        </p:nvGraphicFramePr>
        <p:xfrm>
          <a:off x="2105025" y="3333750"/>
          <a:ext cx="5078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9" name="Equation" r:id="rId11" imgW="1854000" imgH="190440" progId="Equation.DSMT4">
                  <p:embed/>
                </p:oleObj>
              </mc:Choice>
              <mc:Fallback>
                <p:oleObj name="Equation" r:id="rId11" imgW="1854000" imgH="1904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333750"/>
                        <a:ext cx="5078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21" name="Group 61"/>
          <p:cNvGrpSpPr>
            <a:grpSpLocks/>
          </p:cNvGrpSpPr>
          <p:nvPr/>
        </p:nvGrpSpPr>
        <p:grpSpPr bwMode="auto">
          <a:xfrm>
            <a:off x="869950" y="3860800"/>
            <a:ext cx="1354138" cy="608013"/>
            <a:chOff x="548" y="2496"/>
            <a:chExt cx="853" cy="383"/>
          </a:xfrm>
        </p:grpSpPr>
        <p:sp>
          <p:nvSpPr>
            <p:cNvPr id="450610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977" y="2673"/>
              <a:ext cx="424" cy="17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问题</a:t>
              </a:r>
            </a:p>
          </p:txBody>
        </p:sp>
        <p:grpSp>
          <p:nvGrpSpPr>
            <p:cNvPr id="450611" name="Group 51"/>
            <p:cNvGrpSpPr>
              <a:grpSpLocks/>
            </p:cNvGrpSpPr>
            <p:nvPr/>
          </p:nvGrpSpPr>
          <p:grpSpPr bwMode="auto">
            <a:xfrm>
              <a:off x="548" y="2496"/>
              <a:ext cx="381" cy="383"/>
              <a:chOff x="531" y="3249"/>
              <a:chExt cx="381" cy="383"/>
            </a:xfrm>
          </p:grpSpPr>
          <p:sp>
            <p:nvSpPr>
              <p:cNvPr id="450612" name="Rectangle 52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0613" name="Picture 53" descr="COSMIC08H"/>
              <p:cNvPicPr>
                <a:picLocks noChangeAspect="1" noChangeArrowheads="1" noCrop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0620" name="Group 60"/>
          <p:cNvGrpSpPr>
            <a:grpSpLocks/>
          </p:cNvGrpSpPr>
          <p:nvPr/>
        </p:nvGrpSpPr>
        <p:grpSpPr bwMode="auto">
          <a:xfrm>
            <a:off x="2403475" y="4024313"/>
            <a:ext cx="4657725" cy="519112"/>
            <a:chOff x="2074" y="2583"/>
            <a:chExt cx="2934" cy="327"/>
          </a:xfrm>
        </p:grpSpPr>
        <p:graphicFrame>
          <p:nvGraphicFramePr>
            <p:cNvPr id="450615" name="Object 55"/>
            <p:cNvGraphicFramePr>
              <a:graphicFrameLocks noChangeAspect="1"/>
            </p:cNvGraphicFramePr>
            <p:nvPr/>
          </p:nvGraphicFramePr>
          <p:xfrm>
            <a:off x="2074" y="2605"/>
            <a:ext cx="50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0" name="Equation" r:id="rId14" imgW="291960" imgH="190440" progId="Equation.DSMT4">
                    <p:embed/>
                  </p:oleObj>
                </mc:Choice>
                <mc:Fallback>
                  <p:oleObj name="Equation" r:id="rId14" imgW="291960" imgH="19044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2605"/>
                          <a:ext cx="50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16" name="Rectangle 56"/>
            <p:cNvSpPr>
              <a:spLocks noChangeArrowheads="1"/>
            </p:cNvSpPr>
            <p:nvPr/>
          </p:nvSpPr>
          <p:spPr bwMode="auto">
            <a:xfrm>
              <a:off x="2469" y="2583"/>
              <a:ext cx="21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的极限分布是否为</a:t>
              </a:r>
            </a:p>
          </p:txBody>
        </p:sp>
        <p:graphicFrame>
          <p:nvGraphicFramePr>
            <p:cNvPr id="450617" name="Object 57"/>
            <p:cNvGraphicFramePr>
              <a:graphicFrameLocks noChangeAspect="1"/>
            </p:cNvGraphicFramePr>
            <p:nvPr/>
          </p:nvGraphicFramePr>
          <p:xfrm>
            <a:off x="4286" y="2631"/>
            <a:ext cx="72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1" name="Equation" r:id="rId16" imgW="419040" imgH="177480" progId="Equation.DSMT4">
                    <p:embed/>
                  </p:oleObj>
                </mc:Choice>
                <mc:Fallback>
                  <p:oleObj name="Equation" r:id="rId16" imgW="419040" imgH="1774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631"/>
                          <a:ext cx="72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2" name="WordArt 62"/>
          <p:cNvSpPr>
            <a:spLocks noChangeArrowheads="1" noChangeShapeType="1" noTextEdit="1"/>
          </p:cNvSpPr>
          <p:nvPr/>
        </p:nvSpPr>
        <p:spPr bwMode="auto">
          <a:xfrm>
            <a:off x="7050088" y="41767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450623" name="Rectangle 63"/>
          <p:cNvSpPr>
            <a:spLocks noChangeArrowheads="1"/>
          </p:cNvSpPr>
          <p:nvPr/>
        </p:nvSpPr>
        <p:spPr bwMode="auto">
          <a:xfrm>
            <a:off x="768350" y="4487863"/>
            <a:ext cx="4237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一般地，答案是否定的！</a:t>
            </a:r>
          </a:p>
        </p:txBody>
      </p:sp>
      <p:graphicFrame>
        <p:nvGraphicFramePr>
          <p:cNvPr id="450627" name="Object 67"/>
          <p:cNvGraphicFramePr>
            <a:graphicFrameLocks noChangeAspect="1"/>
          </p:cNvGraphicFramePr>
          <p:nvPr/>
        </p:nvGraphicFramePr>
        <p:xfrm>
          <a:off x="3017838" y="5461000"/>
          <a:ext cx="39274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2" name="Equation" r:id="rId18" imgW="1485720" imgH="342720" progId="Equation.DSMT4">
                  <p:embed/>
                </p:oleObj>
              </mc:Choice>
              <mc:Fallback>
                <p:oleObj name="Equation" r:id="rId18" imgW="1485720" imgH="34272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461000"/>
                        <a:ext cx="39274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5" name="Group 75"/>
          <p:cNvGrpSpPr>
            <a:grpSpLocks/>
          </p:cNvGrpSpPr>
          <p:nvPr/>
        </p:nvGrpSpPr>
        <p:grpSpPr bwMode="auto">
          <a:xfrm>
            <a:off x="0" y="6169025"/>
            <a:ext cx="6927850" cy="519113"/>
            <a:chOff x="164" y="3870"/>
            <a:chExt cx="4364" cy="327"/>
          </a:xfrm>
        </p:grpSpPr>
        <p:sp>
          <p:nvSpPr>
            <p:cNvPr id="450629" name="Rectangle 69"/>
            <p:cNvSpPr>
              <a:spLocks noChangeArrowheads="1"/>
            </p:cNvSpPr>
            <p:nvPr/>
          </p:nvSpPr>
          <p:spPr bwMode="auto">
            <a:xfrm>
              <a:off x="164" y="3870"/>
              <a:ext cx="4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除非   服从正态分布，否则结论就不真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50630" name="Object 70"/>
            <p:cNvGraphicFramePr>
              <a:graphicFrameLocks noChangeAspect="1"/>
            </p:cNvGraphicFramePr>
            <p:nvPr/>
          </p:nvGraphicFramePr>
          <p:xfrm>
            <a:off x="702" y="3917"/>
            <a:ext cx="31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3" name="Equation" r:id="rId20" imgW="190440" imgH="177480" progId="Equation.DSMT4">
                    <p:embed/>
                  </p:oleObj>
                </mc:Choice>
                <mc:Fallback>
                  <p:oleObj name="Equation" r:id="rId20" imgW="190440" imgH="17748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3917"/>
                          <a:ext cx="31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32" name="WordArt 72"/>
          <p:cNvSpPr>
            <a:spLocks noChangeArrowheads="1" noChangeShapeType="1" noTextEdit="1"/>
          </p:cNvSpPr>
          <p:nvPr/>
        </p:nvSpPr>
        <p:spPr bwMode="auto">
          <a:xfrm>
            <a:off x="858838" y="5116513"/>
            <a:ext cx="760412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例如</a:t>
            </a:r>
          </a:p>
        </p:txBody>
      </p:sp>
      <p:grpSp>
        <p:nvGrpSpPr>
          <p:cNvPr id="450634" name="Group 74"/>
          <p:cNvGrpSpPr>
            <a:grpSpLocks/>
          </p:cNvGrpSpPr>
          <p:nvPr/>
        </p:nvGrpSpPr>
        <p:grpSpPr bwMode="auto">
          <a:xfrm>
            <a:off x="1792288" y="4959350"/>
            <a:ext cx="4000500" cy="565150"/>
            <a:chOff x="1129" y="3156"/>
            <a:chExt cx="2520" cy="356"/>
          </a:xfrm>
        </p:grpSpPr>
        <p:sp>
          <p:nvSpPr>
            <p:cNvPr id="450625" name="Rectangle 65"/>
            <p:cNvSpPr>
              <a:spLocks noChangeArrowheads="1"/>
            </p:cNvSpPr>
            <p:nvPr/>
          </p:nvSpPr>
          <p:spPr bwMode="auto">
            <a:xfrm>
              <a:off x="1129" y="3171"/>
              <a:ext cx="5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取</a:t>
              </a:r>
            </a:p>
          </p:txBody>
        </p:sp>
        <p:graphicFrame>
          <p:nvGraphicFramePr>
            <p:cNvPr id="450626" name="Object 66"/>
            <p:cNvGraphicFramePr>
              <a:graphicFrameLocks noChangeAspect="1"/>
            </p:cNvGraphicFramePr>
            <p:nvPr/>
          </p:nvGraphicFramePr>
          <p:xfrm>
            <a:off x="1396" y="3214"/>
            <a:ext cx="175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4" name="Equation" r:id="rId22" imgW="1143000" imgH="190440" progId="Equation.DSMT4">
                    <p:embed/>
                  </p:oleObj>
                </mc:Choice>
                <mc:Fallback>
                  <p:oleObj name="Equation" r:id="rId22" imgW="1143000" imgH="19044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3214"/>
                          <a:ext cx="175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33" name="Rectangle 73"/>
            <p:cNvSpPr>
              <a:spLocks noChangeArrowheads="1"/>
            </p:cNvSpPr>
            <p:nvPr/>
          </p:nvSpPr>
          <p:spPr bwMode="auto">
            <a:xfrm>
              <a:off x="3106" y="3156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0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0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5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7" grpId="0"/>
      <p:bldP spid="450605" grpId="0"/>
      <p:bldP spid="450622" grpId="0" animBg="1"/>
      <p:bldP spid="450623" grpId="0"/>
      <p:bldP spid="4506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906428" y="4231926"/>
            <a:ext cx="763587" cy="400050"/>
            <a:chOff x="581" y="1694"/>
            <a:chExt cx="481" cy="252"/>
          </a:xfrm>
        </p:grpSpPr>
        <p:pic>
          <p:nvPicPr>
            <p:cNvPr id="476163" name="Picture 3" descr="4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6164" name="WordArt 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76212" name="Group 52"/>
          <p:cNvGrpSpPr>
            <a:grpSpLocks/>
          </p:cNvGrpSpPr>
          <p:nvPr/>
        </p:nvGrpSpPr>
        <p:grpSpPr bwMode="auto">
          <a:xfrm>
            <a:off x="1901790" y="4143026"/>
            <a:ext cx="6415088" cy="471488"/>
            <a:chOff x="1160" y="430"/>
            <a:chExt cx="4041" cy="297"/>
          </a:xfrm>
        </p:grpSpPr>
        <p:graphicFrame>
          <p:nvGraphicFramePr>
            <p:cNvPr id="476166" name="Object 6"/>
            <p:cNvGraphicFramePr>
              <a:graphicFrameLocks noChangeAspect="1"/>
            </p:cNvGraphicFramePr>
            <p:nvPr/>
          </p:nvGraphicFramePr>
          <p:xfrm>
            <a:off x="1160" y="430"/>
            <a:ext cx="44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05" name="Equation" r:id="rId4" imgW="304560" imgH="190440" progId="Equation.DSMT4">
                    <p:embed/>
                  </p:oleObj>
                </mc:Choice>
                <mc:Fallback>
                  <p:oleObj name="Equation" r:id="rId4" imgW="304560" imgH="1904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430"/>
                          <a:ext cx="44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167" name="Text Box 7"/>
            <p:cNvSpPr txBox="1">
              <a:spLocks noChangeArrowheads="1"/>
            </p:cNvSpPr>
            <p:nvPr/>
          </p:nvSpPr>
          <p:spPr bwMode="auto">
            <a:xfrm>
              <a:off x="1621" y="435"/>
              <a:ext cx="35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服从中心极限定理的条件是什么</a:t>
              </a:r>
            </a:p>
          </p:txBody>
        </p:sp>
      </p:grpSp>
      <p:sp>
        <p:nvSpPr>
          <p:cNvPr id="476168" name="WordArt 8"/>
          <p:cNvSpPr>
            <a:spLocks noChangeArrowheads="1" noChangeShapeType="1" noTextEdit="1"/>
          </p:cNvSpPr>
          <p:nvPr/>
        </p:nvSpPr>
        <p:spPr bwMode="auto">
          <a:xfrm>
            <a:off x="1006440" y="4835176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①</a:t>
            </a:r>
          </a:p>
        </p:txBody>
      </p:sp>
      <p:sp>
        <p:nvSpPr>
          <p:cNvPr id="476169" name="WordArt 9"/>
          <p:cNvSpPr>
            <a:spLocks noChangeArrowheads="1" noChangeShapeType="1" noTextEdit="1"/>
          </p:cNvSpPr>
          <p:nvPr/>
        </p:nvSpPr>
        <p:spPr bwMode="auto">
          <a:xfrm>
            <a:off x="996915" y="5397151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②</a:t>
            </a:r>
          </a:p>
        </p:txBody>
      </p:sp>
      <p:grpSp>
        <p:nvGrpSpPr>
          <p:cNvPr id="476215" name="Group 55"/>
          <p:cNvGrpSpPr>
            <a:grpSpLocks/>
          </p:cNvGrpSpPr>
          <p:nvPr/>
        </p:nvGrpSpPr>
        <p:grpSpPr bwMode="auto">
          <a:xfrm>
            <a:off x="1452528" y="4735164"/>
            <a:ext cx="4754562" cy="460375"/>
            <a:chOff x="877" y="771"/>
            <a:chExt cx="2995" cy="290"/>
          </a:xfrm>
        </p:grpSpPr>
        <p:sp>
          <p:nvSpPr>
            <p:cNvPr id="476171" name="Text Box 11"/>
            <p:cNvSpPr txBox="1">
              <a:spLocks noChangeArrowheads="1"/>
            </p:cNvSpPr>
            <p:nvPr/>
          </p:nvSpPr>
          <p:spPr bwMode="auto">
            <a:xfrm>
              <a:off x="2380" y="771"/>
              <a:ext cx="14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相互独立</a:t>
              </a:r>
            </a:p>
          </p:txBody>
        </p:sp>
        <p:graphicFrame>
          <p:nvGraphicFramePr>
            <p:cNvPr id="476172" name="Object 12"/>
            <p:cNvGraphicFramePr>
              <a:graphicFrameLocks noChangeAspect="1"/>
            </p:cNvGraphicFramePr>
            <p:nvPr/>
          </p:nvGraphicFramePr>
          <p:xfrm>
            <a:off x="877" y="783"/>
            <a:ext cx="150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06" name="Equation" r:id="rId6" imgW="952200" imgH="177480" progId="Equation.DSMT4">
                    <p:embed/>
                  </p:oleObj>
                </mc:Choice>
                <mc:Fallback>
                  <p:oleObj name="Equation" r:id="rId6" imgW="95220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783"/>
                          <a:ext cx="150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6176" name="WordArt 16"/>
          <p:cNvSpPr>
            <a:spLocks noChangeArrowheads="1" noChangeShapeType="1" noTextEdit="1"/>
          </p:cNvSpPr>
          <p:nvPr/>
        </p:nvSpPr>
        <p:spPr bwMode="auto">
          <a:xfrm>
            <a:off x="985803" y="5970239"/>
            <a:ext cx="325437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③</a:t>
            </a:r>
          </a:p>
        </p:txBody>
      </p:sp>
      <p:graphicFrame>
        <p:nvGraphicFramePr>
          <p:cNvPr id="4761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06694"/>
              </p:ext>
            </p:extLst>
          </p:nvPr>
        </p:nvGraphicFramePr>
        <p:xfrm>
          <a:off x="1546190" y="6030564"/>
          <a:ext cx="700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07" name="Equation" r:id="rId8" imgW="279360" imgH="101520" progId="Equation.DSMT4">
                  <p:embed/>
                </p:oleObj>
              </mc:Choice>
              <mc:Fallback>
                <p:oleObj name="Equation" r:id="rId8" imgW="279360" imgH="1015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190" y="6030564"/>
                        <a:ext cx="700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8" name="WordArt 18"/>
          <p:cNvSpPr>
            <a:spLocks noChangeArrowheads="1" noChangeShapeType="1" noTextEdit="1"/>
          </p:cNvSpPr>
          <p:nvPr/>
        </p:nvSpPr>
        <p:spPr bwMode="auto">
          <a:xfrm>
            <a:off x="2347878" y="5986114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476195" name="WordArt 35"/>
          <p:cNvSpPr>
            <a:spLocks noChangeArrowheads="1" noChangeShapeType="1" noTextEdit="1"/>
          </p:cNvSpPr>
          <p:nvPr/>
        </p:nvSpPr>
        <p:spPr bwMode="auto">
          <a:xfrm>
            <a:off x="7696165" y="4209701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grpSp>
        <p:nvGrpSpPr>
          <p:cNvPr id="476218" name="Group 58"/>
          <p:cNvGrpSpPr>
            <a:grpSpLocks/>
          </p:cNvGrpSpPr>
          <p:nvPr/>
        </p:nvGrpSpPr>
        <p:grpSpPr bwMode="auto">
          <a:xfrm>
            <a:off x="1450940" y="5335239"/>
            <a:ext cx="4983163" cy="484187"/>
            <a:chOff x="2788" y="1093"/>
            <a:chExt cx="3139" cy="305"/>
          </a:xfrm>
        </p:grpSpPr>
        <p:sp>
          <p:nvSpPr>
            <p:cNvPr id="476174" name="Text Box 14"/>
            <p:cNvSpPr txBox="1">
              <a:spLocks noChangeArrowheads="1"/>
            </p:cNvSpPr>
            <p:nvPr/>
          </p:nvSpPr>
          <p:spPr bwMode="auto">
            <a:xfrm>
              <a:off x="4125" y="1100"/>
              <a:ext cx="10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都存在</a:t>
              </a:r>
            </a:p>
          </p:txBody>
        </p:sp>
        <p:graphicFrame>
          <p:nvGraphicFramePr>
            <p:cNvPr id="476213" name="Object 53"/>
            <p:cNvGraphicFramePr>
              <a:graphicFrameLocks noChangeAspect="1"/>
            </p:cNvGraphicFramePr>
            <p:nvPr/>
          </p:nvGraphicFramePr>
          <p:xfrm>
            <a:off x="2788" y="1093"/>
            <a:ext cx="136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08" name="Equation" r:id="rId10" imgW="812520" imgH="190440" progId="Equation.DSMT4">
                    <p:embed/>
                  </p:oleObj>
                </mc:Choice>
                <mc:Fallback>
                  <p:oleObj name="Equation" r:id="rId10" imgW="812520" imgH="19044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1093"/>
                          <a:ext cx="136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217" name="Object 57"/>
            <p:cNvGraphicFramePr>
              <a:graphicFrameLocks noChangeAspect="1"/>
            </p:cNvGraphicFramePr>
            <p:nvPr/>
          </p:nvGraphicFramePr>
          <p:xfrm>
            <a:off x="4795" y="1120"/>
            <a:ext cx="113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09" name="Equation" r:id="rId12" imgW="672840" imgH="177480" progId="Equation.DSMT4">
                    <p:embed/>
                  </p:oleObj>
                </mc:Choice>
                <mc:Fallback>
                  <p:oleObj name="Equation" r:id="rId12" imgW="672840" imgH="1774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1120"/>
                          <a:ext cx="113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05736"/>
              </p:ext>
            </p:extLst>
          </p:nvPr>
        </p:nvGraphicFramePr>
        <p:xfrm>
          <a:off x="3357318" y="2371486"/>
          <a:ext cx="33543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10" name="Equation" r:id="rId14" imgW="1269720" imgH="355320" progId="Equation.DSMT4">
                  <p:embed/>
                </p:oleObj>
              </mc:Choice>
              <mc:Fallback>
                <p:oleObj name="Equation" r:id="rId14" imgW="1269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18" y="2371486"/>
                        <a:ext cx="335438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WordArt 78"/>
          <p:cNvSpPr>
            <a:spLocks noChangeArrowheads="1" noChangeShapeType="1" noTextEdit="1"/>
          </p:cNvSpPr>
          <p:nvPr/>
        </p:nvSpPr>
        <p:spPr bwMode="auto">
          <a:xfrm>
            <a:off x="1249118" y="83954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23" name="Group 88"/>
          <p:cNvGrpSpPr>
            <a:grpSpLocks/>
          </p:cNvGrpSpPr>
          <p:nvPr/>
        </p:nvGrpSpPr>
        <p:grpSpPr bwMode="auto">
          <a:xfrm>
            <a:off x="423618" y="3204928"/>
            <a:ext cx="5175250" cy="584201"/>
            <a:chOff x="164" y="3798"/>
            <a:chExt cx="3260" cy="368"/>
          </a:xfrm>
        </p:grpSpPr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64" y="3798"/>
              <a:ext cx="3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则称     </a:t>
              </a:r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服从中心极限定理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5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5857688"/>
                </p:ext>
              </p:extLst>
            </p:nvPr>
          </p:nvGraphicFramePr>
          <p:xfrm>
            <a:off x="692" y="3858"/>
            <a:ext cx="53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1" name="Equation" r:id="rId16" imgW="304560" imgH="190440" progId="Equation.DSMT4">
                    <p:embed/>
                  </p:oleObj>
                </mc:Choice>
                <mc:Fallback>
                  <p:oleObj name="Equation" r:id="rId16" imgW="3045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3858"/>
                          <a:ext cx="53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94"/>
          <p:cNvGrpSpPr>
            <a:grpSpLocks/>
          </p:cNvGrpSpPr>
          <p:nvPr/>
        </p:nvGrpSpPr>
        <p:grpSpPr bwMode="auto">
          <a:xfrm>
            <a:off x="2125418" y="737948"/>
            <a:ext cx="6242050" cy="520700"/>
            <a:chOff x="1092" y="2372"/>
            <a:chExt cx="3932" cy="328"/>
          </a:xfrm>
        </p:grpSpPr>
        <p:sp>
          <p:nvSpPr>
            <p:cNvPr id="27" name="Rectangle 80"/>
            <p:cNvSpPr>
              <a:spLocks noChangeArrowheads="1"/>
            </p:cNvSpPr>
            <p:nvPr/>
          </p:nvSpPr>
          <p:spPr bwMode="auto">
            <a:xfrm>
              <a:off x="1092" y="2372"/>
              <a:ext cx="3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   的分布函数     对任意</a:t>
              </a:r>
              <a:r>
                <a:rPr kumimoji="1" lang="zh-CN" alt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满足</a:t>
              </a:r>
            </a:p>
          </p:txBody>
        </p:sp>
        <p:graphicFrame>
          <p:nvGraphicFramePr>
            <p:cNvPr id="28" name="Object 91"/>
            <p:cNvGraphicFramePr>
              <a:graphicFrameLocks noChangeAspect="1"/>
            </p:cNvGraphicFramePr>
            <p:nvPr/>
          </p:nvGraphicFramePr>
          <p:xfrm>
            <a:off x="2846" y="2403"/>
            <a:ext cx="56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2" name="Equation" r:id="rId18" imgW="355320" imgH="190440" progId="Equation.DSMT4">
                    <p:embed/>
                  </p:oleObj>
                </mc:Choice>
                <mc:Fallback>
                  <p:oleObj name="Equation" r:id="rId18" imgW="3553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2403"/>
                          <a:ext cx="56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2"/>
            <p:cNvGraphicFramePr>
              <a:graphicFrameLocks noChangeAspect="1"/>
            </p:cNvGraphicFramePr>
            <p:nvPr/>
          </p:nvGraphicFramePr>
          <p:xfrm>
            <a:off x="4085" y="2453"/>
            <a:ext cx="20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3" name="Equation" r:id="rId20" imgW="126720" imgH="126720" progId="Equation.DSMT4">
                    <p:embed/>
                  </p:oleObj>
                </mc:Choice>
                <mc:Fallback>
                  <p:oleObj name="Equation" r:id="rId20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2453"/>
                          <a:ext cx="20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93"/>
            <p:cNvGraphicFramePr>
              <a:graphicFrameLocks noChangeAspect="1"/>
            </p:cNvGraphicFramePr>
            <p:nvPr/>
          </p:nvGraphicFramePr>
          <p:xfrm>
            <a:off x="1394" y="2413"/>
            <a:ext cx="30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4" name="Equation" r:id="rId22" imgW="190440" imgH="177480" progId="Equation.DSMT4">
                    <p:embed/>
                  </p:oleObj>
                </mc:Choice>
                <mc:Fallback>
                  <p:oleObj name="Equation" r:id="rId22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413"/>
                          <a:ext cx="30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98"/>
          <p:cNvGrpSpPr>
            <a:grpSpLocks/>
          </p:cNvGrpSpPr>
          <p:nvPr/>
        </p:nvGrpSpPr>
        <p:grpSpPr bwMode="auto">
          <a:xfrm>
            <a:off x="2000006" y="985598"/>
            <a:ext cx="5619750" cy="1601788"/>
            <a:chOff x="1189" y="2544"/>
            <a:chExt cx="3540" cy="1009"/>
          </a:xfrm>
        </p:grpSpPr>
        <p:graphicFrame>
          <p:nvGraphicFramePr>
            <p:cNvPr id="32" name="Object 95"/>
            <p:cNvGraphicFramePr>
              <a:graphicFrameLocks noChangeAspect="1"/>
            </p:cNvGraphicFramePr>
            <p:nvPr/>
          </p:nvGraphicFramePr>
          <p:xfrm>
            <a:off x="1189" y="2544"/>
            <a:ext cx="3375" cy="1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5" name="Equation" r:id="rId24" imgW="1815840" imgH="647640" progId="Equation.DSMT4">
                    <p:embed/>
                  </p:oleObj>
                </mc:Choice>
                <mc:Fallback>
                  <p:oleObj name="Equation" r:id="rId24" imgW="181584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2544"/>
                          <a:ext cx="3375" cy="1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6"/>
            <p:cNvGraphicFramePr>
              <a:graphicFrameLocks noChangeAspect="1"/>
            </p:cNvGraphicFramePr>
            <p:nvPr/>
          </p:nvGraphicFramePr>
          <p:xfrm>
            <a:off x="3106" y="3026"/>
            <a:ext cx="70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6" name="Equation" r:id="rId26" imgW="380880" imgH="317160" progId="Equation.DSMT4">
                    <p:embed/>
                  </p:oleObj>
                </mc:Choice>
                <mc:Fallback>
                  <p:oleObj name="Equation" r:id="rId26" imgW="3808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026"/>
                          <a:ext cx="708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87"/>
            <p:cNvGraphicFramePr>
              <a:graphicFrameLocks/>
            </p:cNvGraphicFramePr>
            <p:nvPr/>
          </p:nvGraphicFramePr>
          <p:xfrm>
            <a:off x="4433" y="2754"/>
            <a:ext cx="296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7" name="Equation" r:id="rId28" imgW="177480" imgH="419040" progId="Equation.DSMT4">
                    <p:embed/>
                  </p:oleObj>
                </mc:Choice>
                <mc:Fallback>
                  <p:oleObj name="Equation" r:id="rId28" imgW="177480" imgH="419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754"/>
                          <a:ext cx="296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86"/>
            <p:cNvGraphicFramePr>
              <a:graphicFrameLocks/>
            </p:cNvGraphicFramePr>
            <p:nvPr/>
          </p:nvGraphicFramePr>
          <p:xfrm>
            <a:off x="2786" y="2754"/>
            <a:ext cx="296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18" name="Equation" r:id="rId30" imgW="177480" imgH="419040" progId="Equation.DSMT4">
                    <p:embed/>
                  </p:oleObj>
                </mc:Choice>
                <mc:Fallback>
                  <p:oleObj name="Equation" r:id="rId30" imgW="177480" imgH="419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" y="2754"/>
                          <a:ext cx="296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8" grpId="0" animBg="1"/>
      <p:bldP spid="476169" grpId="0" animBg="1"/>
      <p:bldP spid="476176" grpId="0" animBg="1"/>
      <p:bldP spid="476178" grpId="0" animBg="1"/>
      <p:bldP spid="47619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63500" y="1076325"/>
            <a:ext cx="7289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同分布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r.v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列，其数学期望和方差分别为</a:t>
            </a:r>
          </a:p>
        </p:txBody>
      </p:sp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2338388" y="1528763"/>
          <a:ext cx="5969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00" name="Equation" r:id="rId3" imgW="2234880" imgH="203040" progId="Equation.DSMT4">
                  <p:embed/>
                </p:oleObj>
              </mc:Choice>
              <mc:Fallback>
                <p:oleObj name="Equation" r:id="rId3" imgW="223488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528763"/>
                        <a:ext cx="5969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526" name="Group 62"/>
          <p:cNvGrpSpPr>
            <a:grpSpLocks/>
          </p:cNvGrpSpPr>
          <p:nvPr/>
        </p:nvGrpSpPr>
        <p:grpSpPr bwMode="auto">
          <a:xfrm>
            <a:off x="-28575" y="2001838"/>
            <a:ext cx="4708525" cy="528637"/>
            <a:chOff x="-18" y="1253"/>
            <a:chExt cx="2966" cy="333"/>
          </a:xfrm>
        </p:grpSpPr>
        <p:sp>
          <p:nvSpPr>
            <p:cNvPr id="446502" name="Rectangle 38"/>
            <p:cNvSpPr>
              <a:spLocks noChangeArrowheads="1"/>
            </p:cNvSpPr>
            <p:nvPr/>
          </p:nvSpPr>
          <p:spPr bwMode="auto">
            <a:xfrm>
              <a:off x="-18" y="1253"/>
              <a:ext cx="29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    服从中心极限定理</a:t>
              </a:r>
            </a:p>
          </p:txBody>
        </p:sp>
        <p:graphicFrame>
          <p:nvGraphicFramePr>
            <p:cNvPr id="446503" name="Object 39"/>
            <p:cNvGraphicFramePr>
              <a:graphicFrameLocks noChangeAspect="1"/>
            </p:cNvGraphicFramePr>
            <p:nvPr/>
          </p:nvGraphicFramePr>
          <p:xfrm>
            <a:off x="266" y="1289"/>
            <a:ext cx="44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01" name="Equation" r:id="rId5" imgW="304560" imgH="190440" progId="Equation.DSMT4">
                    <p:embed/>
                  </p:oleObj>
                </mc:Choice>
                <mc:Fallback>
                  <p:oleObj name="Equation" r:id="rId5" imgW="304560" imgH="1904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289"/>
                          <a:ext cx="44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6504" name="Object 40"/>
          <p:cNvGraphicFramePr>
            <a:graphicFrameLocks noChangeAspect="1"/>
          </p:cNvGraphicFramePr>
          <p:nvPr/>
        </p:nvGraphicFramePr>
        <p:xfrm>
          <a:off x="1239838" y="2355850"/>
          <a:ext cx="3424237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02" name="Equation" r:id="rId7" imgW="1295280" imgH="672840" progId="Equation.DSMT4">
                  <p:embed/>
                </p:oleObj>
              </mc:Choice>
              <mc:Fallback>
                <p:oleObj name="Equation" r:id="rId7" imgW="1295280" imgH="6728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355850"/>
                        <a:ext cx="3424237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521" name="Group 57"/>
          <p:cNvGrpSpPr>
            <a:grpSpLocks/>
          </p:cNvGrpSpPr>
          <p:nvPr/>
        </p:nvGrpSpPr>
        <p:grpSpPr bwMode="auto">
          <a:xfrm>
            <a:off x="-15875" y="3992563"/>
            <a:ext cx="5734050" cy="538162"/>
            <a:chOff x="-10" y="2571"/>
            <a:chExt cx="3612" cy="339"/>
          </a:xfrm>
        </p:grpSpPr>
        <p:sp>
          <p:nvSpPr>
            <p:cNvPr id="446505" name="Rectangle 41"/>
            <p:cNvSpPr>
              <a:spLocks noChangeArrowheads="1"/>
            </p:cNvSpPr>
            <p:nvPr/>
          </p:nvSpPr>
          <p:spPr bwMode="auto">
            <a:xfrm>
              <a:off x="-10" y="2571"/>
              <a:ext cx="3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的分布函数     对任意  满足</a:t>
              </a:r>
            </a:p>
          </p:txBody>
        </p:sp>
        <p:graphicFrame>
          <p:nvGraphicFramePr>
            <p:cNvPr id="446506" name="Object 42"/>
            <p:cNvGraphicFramePr>
              <a:graphicFrameLocks noChangeAspect="1"/>
            </p:cNvGraphicFramePr>
            <p:nvPr/>
          </p:nvGraphicFramePr>
          <p:xfrm>
            <a:off x="1147" y="2627"/>
            <a:ext cx="59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03" name="Equation" r:id="rId9" imgW="355320" imgH="190440" progId="Equation.DSMT4">
                    <p:embed/>
                  </p:oleObj>
                </mc:Choice>
                <mc:Fallback>
                  <p:oleObj name="Equation" r:id="rId9" imgW="355320" imgH="1904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627"/>
                          <a:ext cx="59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0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721669"/>
                </p:ext>
              </p:extLst>
            </p:nvPr>
          </p:nvGraphicFramePr>
          <p:xfrm>
            <a:off x="2434" y="2684"/>
            <a:ext cx="21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04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" y="2684"/>
                          <a:ext cx="21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6510" name="Object 46"/>
          <p:cNvGraphicFramePr>
            <a:graphicFrameLocks noChangeAspect="1"/>
          </p:cNvGraphicFramePr>
          <p:nvPr/>
        </p:nvGraphicFramePr>
        <p:xfrm>
          <a:off x="3100388" y="5532438"/>
          <a:ext cx="3354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05" name="Equation" r:id="rId13" imgW="1269720" imgH="355320" progId="Equation.DSMT4">
                  <p:embed/>
                </p:oleObj>
              </mc:Choice>
              <mc:Fallback>
                <p:oleObj name="Equation" r:id="rId13" imgW="1269720" imgH="3553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532438"/>
                        <a:ext cx="33543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514" name="WordArt 50"/>
          <p:cNvSpPr>
            <a:spLocks noChangeArrowheads="1" noChangeShapeType="1" noTextEdit="1"/>
          </p:cNvSpPr>
          <p:nvPr/>
        </p:nvSpPr>
        <p:spPr bwMode="auto">
          <a:xfrm>
            <a:off x="842963" y="657225"/>
            <a:ext cx="76041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定理</a:t>
            </a:r>
          </a:p>
        </p:txBody>
      </p:sp>
      <p:sp>
        <p:nvSpPr>
          <p:cNvPr id="446515" name="WordArt 51"/>
          <p:cNvSpPr>
            <a:spLocks noChangeArrowheads="1" noChangeShapeType="1" noTextEdit="1"/>
          </p:cNvSpPr>
          <p:nvPr/>
        </p:nvSpPr>
        <p:spPr bwMode="auto">
          <a:xfrm>
            <a:off x="1741488" y="669925"/>
            <a:ext cx="470852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(</a:t>
            </a:r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独立同分布的中心极限定理</a:t>
            </a:r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)</a:t>
            </a:r>
            <a:endParaRPr lang="zh-CN" altLang="en-US" sz="3600" kern="1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隶书"/>
              <a:ea typeface="隶书"/>
            </a:endParaRPr>
          </a:p>
        </p:txBody>
      </p:sp>
      <p:grpSp>
        <p:nvGrpSpPr>
          <p:cNvPr id="446518" name="Group 54"/>
          <p:cNvGrpSpPr>
            <a:grpSpLocks/>
          </p:cNvGrpSpPr>
          <p:nvPr/>
        </p:nvGrpSpPr>
        <p:grpSpPr bwMode="auto">
          <a:xfrm>
            <a:off x="6767513" y="606425"/>
            <a:ext cx="2503487" cy="471488"/>
            <a:chOff x="4183" y="374"/>
            <a:chExt cx="1577" cy="297"/>
          </a:xfrm>
        </p:grpSpPr>
        <p:sp>
          <p:nvSpPr>
            <p:cNvPr id="446516" name="Text Box 52"/>
            <p:cNvSpPr txBox="1">
              <a:spLocks noChangeArrowheads="1"/>
            </p:cNvSpPr>
            <p:nvPr/>
          </p:nvSpPr>
          <p:spPr bwMode="auto">
            <a:xfrm>
              <a:off x="4183" y="390"/>
              <a:ext cx="157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为独立</a:t>
              </a:r>
            </a:p>
          </p:txBody>
        </p:sp>
        <p:graphicFrame>
          <p:nvGraphicFramePr>
            <p:cNvPr id="446517" name="Object 53"/>
            <p:cNvGraphicFramePr>
              <a:graphicFrameLocks noChangeAspect="1"/>
            </p:cNvGraphicFramePr>
            <p:nvPr/>
          </p:nvGraphicFramePr>
          <p:xfrm>
            <a:off x="4409" y="374"/>
            <a:ext cx="44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06" name="Equation" r:id="rId15" imgW="304560" imgH="190440" progId="Equation.DSMT4">
                    <p:embed/>
                  </p:oleObj>
                </mc:Choice>
                <mc:Fallback>
                  <p:oleObj name="Equation" r:id="rId15" imgW="304560" imgH="19044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374"/>
                          <a:ext cx="44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6520" name="Object 56"/>
          <p:cNvGraphicFramePr>
            <a:graphicFrameLocks noChangeAspect="1"/>
          </p:cNvGraphicFramePr>
          <p:nvPr/>
        </p:nvGraphicFramePr>
        <p:xfrm>
          <a:off x="4627563" y="2352675"/>
          <a:ext cx="402748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07" name="Equation" r:id="rId17" imgW="1523880" imgH="495000" progId="Equation.DSMT4">
                  <p:embed/>
                </p:oleObj>
              </mc:Choice>
              <mc:Fallback>
                <p:oleObj name="Equation" r:id="rId17" imgW="1523880" imgH="4950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352675"/>
                        <a:ext cx="4027487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524" name="Group 60"/>
          <p:cNvGrpSpPr>
            <a:grpSpLocks/>
          </p:cNvGrpSpPr>
          <p:nvPr/>
        </p:nvGrpSpPr>
        <p:grpSpPr bwMode="auto">
          <a:xfrm>
            <a:off x="1681163" y="4337050"/>
            <a:ext cx="5143500" cy="1220788"/>
            <a:chOff x="1190" y="2908"/>
            <a:chExt cx="3240" cy="769"/>
          </a:xfrm>
        </p:grpSpPr>
        <p:graphicFrame>
          <p:nvGraphicFramePr>
            <p:cNvPr id="446509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5844442"/>
                </p:ext>
              </p:extLst>
            </p:nvPr>
          </p:nvGraphicFramePr>
          <p:xfrm>
            <a:off x="1190" y="2908"/>
            <a:ext cx="3174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08" name="Equation" r:id="rId19" imgW="1904760" imgH="495000" progId="Equation.DSMT4">
                    <p:embed/>
                  </p:oleObj>
                </mc:Choice>
                <mc:Fallback>
                  <p:oleObj name="Equation" r:id="rId19" imgW="1904760" imgH="495000" progId="Equation.DSMT4">
                    <p:embed/>
                    <p:pic>
                      <p:nvPicPr>
                        <p:cNvPr id="0" name="Object 4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2908"/>
                          <a:ext cx="3174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22" name="Object 58"/>
            <p:cNvGraphicFramePr>
              <a:graphicFrameLocks/>
            </p:cNvGraphicFramePr>
            <p:nvPr/>
          </p:nvGraphicFramePr>
          <p:xfrm>
            <a:off x="2783" y="3077"/>
            <a:ext cx="29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09" name="Equation" r:id="rId21" imgW="177480" imgH="419040" progId="Equation.DSMT4">
                    <p:embed/>
                  </p:oleObj>
                </mc:Choice>
                <mc:Fallback>
                  <p:oleObj name="Equation" r:id="rId21" imgW="177480" imgH="419040" progId="Equation.DSMT4">
                    <p:embed/>
                    <p:pic>
                      <p:nvPicPr>
                        <p:cNvPr id="0" name="Object 5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3077"/>
                          <a:ext cx="29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23" name="Object 59"/>
            <p:cNvGraphicFramePr>
              <a:graphicFrameLocks/>
            </p:cNvGraphicFramePr>
            <p:nvPr/>
          </p:nvGraphicFramePr>
          <p:xfrm>
            <a:off x="4134" y="3077"/>
            <a:ext cx="29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10" name="Equation" r:id="rId23" imgW="177480" imgH="419040" progId="Equation.DSMT4">
                    <p:embed/>
                  </p:oleObj>
                </mc:Choice>
                <mc:Fallback>
                  <p:oleObj name="Equation" r:id="rId23" imgW="177480" imgH="419040" progId="Equation.DSMT4">
                    <p:embed/>
                    <p:pic>
                      <p:nvPicPr>
                        <p:cNvPr id="0" name="Object 5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3077"/>
                          <a:ext cx="29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6525" name="Rectangle 61"/>
          <p:cNvSpPr>
            <a:spLocks noChangeArrowheads="1"/>
          </p:cNvSpPr>
          <p:nvPr/>
        </p:nvSpPr>
        <p:spPr bwMode="auto">
          <a:xfrm>
            <a:off x="3940175" y="1989138"/>
            <a:ext cx="2725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即标准化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r.v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  <p:bldP spid="446514" grpId="0" animBg="1"/>
      <p:bldP spid="446515" grpId="0" animBg="1"/>
      <p:bldP spid="4465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621" name="Group 37"/>
          <p:cNvGrpSpPr>
            <a:grpSpLocks/>
          </p:cNvGrpSpPr>
          <p:nvPr/>
        </p:nvGrpSpPr>
        <p:grpSpPr bwMode="auto">
          <a:xfrm>
            <a:off x="795338" y="973138"/>
            <a:ext cx="8207375" cy="525462"/>
            <a:chOff x="589" y="661"/>
            <a:chExt cx="5170" cy="331"/>
          </a:xfrm>
        </p:grpSpPr>
        <p:sp>
          <p:nvSpPr>
            <p:cNvPr id="451586" name="Rectangle 2"/>
            <p:cNvSpPr>
              <a:spLocks noChangeArrowheads="1"/>
            </p:cNvSpPr>
            <p:nvPr/>
          </p:nvSpPr>
          <p:spPr bwMode="auto">
            <a:xfrm>
              <a:off x="589" y="661"/>
              <a:ext cx="51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对于均值为  方差     的独立同分布的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r.v</a:t>
              </a:r>
              <a:r>
                <a:rPr kumimoji="1"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列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1591" name="Object 7"/>
            <p:cNvGraphicFramePr>
              <a:graphicFrameLocks noChangeAspect="1"/>
            </p:cNvGraphicFramePr>
            <p:nvPr/>
          </p:nvGraphicFramePr>
          <p:xfrm>
            <a:off x="1752" y="754"/>
            <a:ext cx="27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2" name="Equation" r:id="rId3" imgW="164880" imgH="152280" progId="Equation.DSMT4">
                    <p:embed/>
                  </p:oleObj>
                </mc:Choice>
                <mc:Fallback>
                  <p:oleObj name="Equation" r:id="rId3" imgW="164880" imgH="152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754"/>
                          <a:ext cx="27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2" name="Object 8"/>
            <p:cNvGraphicFramePr>
              <a:graphicFrameLocks noChangeAspect="1"/>
            </p:cNvGraphicFramePr>
            <p:nvPr/>
          </p:nvGraphicFramePr>
          <p:xfrm>
            <a:off x="2464" y="674"/>
            <a:ext cx="53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3" name="Equation" r:id="rId5" imgW="393480" imgH="203040" progId="Equation.DSMT4">
                    <p:embed/>
                  </p:oleObj>
                </mc:Choice>
                <mc:Fallback>
                  <p:oleObj name="Equation" r:id="rId5" imgW="3934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674"/>
                          <a:ext cx="53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594" name="Object 10"/>
          <p:cNvGraphicFramePr>
            <a:graphicFrameLocks noChangeAspect="1"/>
          </p:cNvGraphicFramePr>
          <p:nvPr/>
        </p:nvGraphicFramePr>
        <p:xfrm>
          <a:off x="3397250" y="1482725"/>
          <a:ext cx="25431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4" name="Equation" r:id="rId7" imgW="952200" imgH="177480" progId="Equation.DSMT4">
                  <p:embed/>
                </p:oleObj>
              </mc:Choice>
              <mc:Fallback>
                <p:oleObj name="Equation" r:id="rId7" imgW="95220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482725"/>
                        <a:ext cx="25431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85725" y="1722438"/>
            <a:ext cx="82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</a:p>
        </p:txBody>
      </p:sp>
      <p:grpSp>
        <p:nvGrpSpPr>
          <p:cNvPr id="451622" name="Group 38"/>
          <p:cNvGrpSpPr>
            <a:grpSpLocks/>
          </p:cNvGrpSpPr>
          <p:nvPr/>
        </p:nvGrpSpPr>
        <p:grpSpPr bwMode="auto">
          <a:xfrm>
            <a:off x="2940050" y="1941513"/>
            <a:ext cx="3687763" cy="1166812"/>
            <a:chOff x="1852" y="1303"/>
            <a:chExt cx="2323" cy="735"/>
          </a:xfrm>
        </p:grpSpPr>
        <p:graphicFrame>
          <p:nvGraphicFramePr>
            <p:cNvPr id="451596" name="Object 12"/>
            <p:cNvGraphicFramePr>
              <a:graphicFrameLocks noChangeAspect="1"/>
            </p:cNvGraphicFramePr>
            <p:nvPr/>
          </p:nvGraphicFramePr>
          <p:xfrm>
            <a:off x="1852" y="1303"/>
            <a:ext cx="2323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5" name="Equation" r:id="rId9" imgW="1396800" imgH="495000" progId="Equation.DSMT4">
                    <p:embed/>
                  </p:oleObj>
                </mc:Choice>
                <mc:Fallback>
                  <p:oleObj name="Equation" r:id="rId9" imgW="1396800" imgH="495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1303"/>
                          <a:ext cx="2323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599" name="Rectangle 15"/>
            <p:cNvSpPr>
              <a:spLocks noChangeArrowheads="1"/>
            </p:cNvSpPr>
            <p:nvPr/>
          </p:nvSpPr>
          <p:spPr bwMode="auto">
            <a:xfrm>
              <a:off x="2977" y="1471"/>
              <a:ext cx="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</p:grpSp>
      <p:sp>
        <p:nvSpPr>
          <p:cNvPr id="451601" name="Rectangle 17"/>
          <p:cNvSpPr>
            <a:spLocks noChangeArrowheads="1"/>
          </p:cNvSpPr>
          <p:nvPr/>
        </p:nvSpPr>
        <p:spPr bwMode="auto">
          <a:xfrm>
            <a:off x="111125" y="2924175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即或</a:t>
            </a:r>
          </a:p>
        </p:txBody>
      </p:sp>
      <p:grpSp>
        <p:nvGrpSpPr>
          <p:cNvPr id="451628" name="Group 44"/>
          <p:cNvGrpSpPr>
            <a:grpSpLocks/>
          </p:cNvGrpSpPr>
          <p:nvPr/>
        </p:nvGrpSpPr>
        <p:grpSpPr bwMode="auto">
          <a:xfrm>
            <a:off x="2254250" y="3324225"/>
            <a:ext cx="4756150" cy="650875"/>
            <a:chOff x="1412" y="2302"/>
            <a:chExt cx="2996" cy="410"/>
          </a:xfrm>
        </p:grpSpPr>
        <p:graphicFrame>
          <p:nvGraphicFramePr>
            <p:cNvPr id="451603" name="Object 19"/>
            <p:cNvGraphicFramePr>
              <a:graphicFrameLocks noChangeAspect="1"/>
            </p:cNvGraphicFramePr>
            <p:nvPr/>
          </p:nvGraphicFramePr>
          <p:xfrm>
            <a:off x="1412" y="2405"/>
            <a:ext cx="299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6" name="Equation" r:id="rId11" imgW="1803240" imgH="190440" progId="Equation.DSMT4">
                    <p:embed/>
                  </p:oleObj>
                </mc:Choice>
                <mc:Fallback>
                  <p:oleObj name="Equation" r:id="rId11" imgW="1803240" imgH="1904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2405"/>
                          <a:ext cx="299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04" name="Rectangle 20"/>
            <p:cNvSpPr>
              <a:spLocks noChangeArrowheads="1"/>
            </p:cNvSpPr>
            <p:nvPr/>
          </p:nvSpPr>
          <p:spPr bwMode="auto">
            <a:xfrm>
              <a:off x="2838" y="2302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51605" name="Object 21"/>
            <p:cNvGraphicFramePr>
              <a:graphicFrameLocks noChangeAspect="1"/>
            </p:cNvGraphicFramePr>
            <p:nvPr/>
          </p:nvGraphicFramePr>
          <p:xfrm>
            <a:off x="2911" y="2494"/>
            <a:ext cx="31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7" name="公式" r:id="rId13" imgW="190440" imgH="101520" progId="Equation.3">
                    <p:embed/>
                  </p:oleObj>
                </mc:Choice>
                <mc:Fallback>
                  <p:oleObj name="公式" r:id="rId13" imgW="190440" imgH="1015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2494"/>
                          <a:ext cx="31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620" name="WordArt 36"/>
          <p:cNvSpPr>
            <a:spLocks noChangeArrowheads="1" noChangeShapeType="1" noTextEdit="1"/>
          </p:cNvSpPr>
          <p:nvPr/>
        </p:nvSpPr>
        <p:spPr bwMode="auto">
          <a:xfrm>
            <a:off x="2663825" y="661988"/>
            <a:ext cx="3852863" cy="3460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黑体"/>
                <a:ea typeface="黑体"/>
              </a:rPr>
              <a:t>中心极限定理的实际含义</a:t>
            </a:r>
          </a:p>
        </p:txBody>
      </p:sp>
      <p:grpSp>
        <p:nvGrpSpPr>
          <p:cNvPr id="451652" name="Group 68"/>
          <p:cNvGrpSpPr>
            <a:grpSpLocks/>
          </p:cNvGrpSpPr>
          <p:nvPr/>
        </p:nvGrpSpPr>
        <p:grpSpPr bwMode="auto">
          <a:xfrm>
            <a:off x="2749175" y="4501356"/>
            <a:ext cx="5324475" cy="1441450"/>
            <a:chOff x="930" y="2633"/>
            <a:chExt cx="2738" cy="828"/>
          </a:xfrm>
        </p:grpSpPr>
        <p:sp>
          <p:nvSpPr>
            <p:cNvPr id="451629" name="AutoShape 45"/>
            <p:cNvSpPr>
              <a:spLocks noChangeArrowheads="1"/>
            </p:cNvSpPr>
            <p:nvPr/>
          </p:nvSpPr>
          <p:spPr bwMode="auto">
            <a:xfrm>
              <a:off x="930" y="2633"/>
              <a:ext cx="2738" cy="828"/>
            </a:xfrm>
            <a:prstGeom prst="wedgeRectCallout">
              <a:avLst>
                <a:gd name="adj1" fmla="val -20417"/>
                <a:gd name="adj2" fmla="val -73551"/>
              </a:avLst>
            </a:prstGeom>
            <a:solidFill>
              <a:schemeClr val="accent2"/>
            </a:solidFill>
            <a:ln w="9525" algn="ctr">
              <a:solidFill>
                <a:srgbClr val="FF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1636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016" y="2973"/>
              <a:ext cx="2512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故每个因素都是微小的、没有一个因</a:t>
              </a:r>
            </a:p>
          </p:txBody>
        </p:sp>
        <p:grpSp>
          <p:nvGrpSpPr>
            <p:cNvPr id="451650" name="Group 66"/>
            <p:cNvGrpSpPr>
              <a:grpSpLocks/>
            </p:cNvGrpSpPr>
            <p:nvPr/>
          </p:nvGrpSpPr>
          <p:grpSpPr bwMode="auto">
            <a:xfrm>
              <a:off x="1330" y="2726"/>
              <a:ext cx="2207" cy="168"/>
              <a:chOff x="1322" y="2734"/>
              <a:chExt cx="2207" cy="168"/>
            </a:xfrm>
          </p:grpSpPr>
          <p:sp>
            <p:nvSpPr>
              <p:cNvPr id="451637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45" y="2734"/>
                <a:ext cx="784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12700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独立同分布</a:t>
                </a:r>
                <a:r>
                  <a:rPr lang="en-US" altLang="zh-CN" sz="3600" b="1" kern="10" dirty="0">
                    <a:ln w="12700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,</a:t>
                </a:r>
                <a:endParaRPr lang="zh-CN" altLang="en-US" sz="3600" b="1" kern="10" dirty="0">
                  <a:ln w="12700">
                    <a:solidFill>
                      <a:srgbClr val="FFCC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endParaRPr>
              </a:p>
            </p:txBody>
          </p:sp>
          <p:grpSp>
            <p:nvGrpSpPr>
              <p:cNvPr id="451648" name="Group 64"/>
              <p:cNvGrpSpPr>
                <a:grpSpLocks/>
              </p:cNvGrpSpPr>
              <p:nvPr/>
            </p:nvGrpSpPr>
            <p:grpSpPr bwMode="auto">
              <a:xfrm>
                <a:off x="1706" y="2758"/>
                <a:ext cx="958" cy="137"/>
                <a:chOff x="1122" y="2729"/>
                <a:chExt cx="958" cy="137"/>
              </a:xfrm>
            </p:grpSpPr>
            <p:sp>
              <p:nvSpPr>
                <p:cNvPr id="451638" name="WordArt 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2" y="2729"/>
                  <a:ext cx="128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1639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50" y="2810"/>
                  <a:ext cx="46" cy="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/>
                      <a:cs typeface="Times New Roman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1640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14" y="2730"/>
                  <a:ext cx="128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1641" name="WordArt 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2813"/>
                  <a:ext cx="46" cy="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/>
                      <a:cs typeface="Times New Roman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1642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31" y="2824"/>
                  <a:ext cx="31" cy="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宋体"/>
                      <a:ea typeface="宋体"/>
                    </a:rPr>
                    <a:t>、</a:t>
                  </a:r>
                </a:p>
              </p:txBody>
            </p:sp>
            <p:sp>
              <p:nvSpPr>
                <p:cNvPr id="451643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18" y="2823"/>
                  <a:ext cx="31" cy="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宋体"/>
                      <a:ea typeface="宋体"/>
                    </a:rPr>
                    <a:t>、</a:t>
                  </a:r>
                </a:p>
              </p:txBody>
            </p:sp>
            <p:sp>
              <p:nvSpPr>
                <p:cNvPr id="451644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3" y="2731"/>
                  <a:ext cx="128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1645" name="WordArt 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34" y="2814"/>
                  <a:ext cx="46" cy="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1646" name="WordArt 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79" y="2773"/>
                  <a:ext cx="128" cy="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宋体"/>
                      <a:ea typeface="宋体"/>
                    </a:rPr>
                    <a:t>...</a:t>
                  </a:r>
                  <a:endParaRPr lang="zh-CN" altLang="en-US" sz="3600" kern="10">
                    <a:ln w="9525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宋体"/>
                    <a:ea typeface="宋体"/>
                  </a:endParaRPr>
                </a:p>
              </p:txBody>
            </p:sp>
            <p:sp>
              <p:nvSpPr>
                <p:cNvPr id="451647" name="WordArt 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46" y="2831"/>
                  <a:ext cx="31" cy="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CC00"/>
                        </a:solidFill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宋体"/>
                      <a:ea typeface="宋体"/>
                    </a:rPr>
                    <a:t>、</a:t>
                  </a:r>
                </a:p>
              </p:txBody>
            </p:sp>
          </p:grpSp>
          <p:sp>
            <p:nvSpPr>
              <p:cNvPr id="451649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22" y="2743"/>
                <a:ext cx="280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CC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因为</a:t>
                </a:r>
              </a:p>
            </p:txBody>
          </p:sp>
        </p:grpSp>
        <p:sp>
          <p:nvSpPr>
            <p:cNvPr id="45165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009" y="3214"/>
              <a:ext cx="112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CC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素起到突出作用</a:t>
              </a:r>
            </a:p>
          </p:txBody>
        </p:sp>
      </p:grpSp>
      <p:sp>
        <p:nvSpPr>
          <p:cNvPr id="451654" name="Rectangle 70"/>
          <p:cNvSpPr>
            <a:spLocks noChangeArrowheads="1"/>
          </p:cNvSpPr>
          <p:nvPr/>
        </p:nvSpPr>
        <p:spPr bwMode="auto">
          <a:xfrm>
            <a:off x="5603" y="3997173"/>
            <a:ext cx="9142412" cy="2881312"/>
          </a:xfrm>
          <a:prstGeom prst="rect">
            <a:avLst/>
          </a:prstGeom>
          <a:solidFill>
            <a:schemeClr val="bg1">
              <a:alpha val="99001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55" name="Rectangle 71"/>
          <p:cNvSpPr>
            <a:spLocks noChangeArrowheads="1"/>
          </p:cNvSpPr>
          <p:nvPr/>
        </p:nvSpPr>
        <p:spPr bwMode="auto">
          <a:xfrm>
            <a:off x="1360488" y="4938713"/>
            <a:ext cx="782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这些随机因素都是微小的、没有一个因素起到</a:t>
            </a:r>
          </a:p>
        </p:txBody>
      </p:sp>
      <p:sp>
        <p:nvSpPr>
          <p:cNvPr id="451656" name="Rectangle 72"/>
          <p:cNvSpPr>
            <a:spLocks noChangeArrowheads="1"/>
          </p:cNvSpPr>
          <p:nvPr/>
        </p:nvSpPr>
        <p:spPr bwMode="auto">
          <a:xfrm>
            <a:off x="814388" y="3962400"/>
            <a:ext cx="616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在实际问题中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如果某数量指标满足</a:t>
            </a:r>
          </a:p>
        </p:txBody>
      </p:sp>
      <p:sp>
        <p:nvSpPr>
          <p:cNvPr id="451657" name="Rectangle 73"/>
          <p:cNvSpPr>
            <a:spLocks noChangeArrowheads="1"/>
          </p:cNvSpPr>
          <p:nvPr/>
        </p:nvSpPr>
        <p:spPr bwMode="auto">
          <a:xfrm>
            <a:off x="1349375" y="4445000"/>
            <a:ext cx="7805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该指标是由大量相互独立的随机因素迭加而成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1658" name="Rectangle 74"/>
          <p:cNvSpPr>
            <a:spLocks noChangeArrowheads="1"/>
          </p:cNvSpPr>
          <p:nvPr/>
        </p:nvSpPr>
        <p:spPr bwMode="auto">
          <a:xfrm>
            <a:off x="815975" y="5892800"/>
            <a:ext cx="634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则这个数量指标近似地服从正态分布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51659" name="Picture 75" descr="f12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5894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660" name="Picture 76" descr="f126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50800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61" name="Rectangle 77"/>
          <p:cNvSpPr>
            <a:spLocks noChangeArrowheads="1"/>
          </p:cNvSpPr>
          <p:nvPr/>
        </p:nvSpPr>
        <p:spPr bwMode="auto">
          <a:xfrm>
            <a:off x="50800" y="5435600"/>
            <a:ext cx="242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突出的作用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4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4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1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1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5" grpId="0"/>
      <p:bldP spid="451601" grpId="0"/>
      <p:bldP spid="451620" grpId="0" animBg="1"/>
      <p:bldP spid="451654" grpId="0" animBg="1"/>
      <p:bldP spid="451654" grpId="1" animBg="1"/>
      <p:bldP spid="451655" grpId="0"/>
      <p:bldP spid="451656" grpId="0"/>
      <p:bldP spid="451657" grpId="0"/>
      <p:bldP spid="451658" grpId="0"/>
      <p:bldP spid="451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622" name="Object 14"/>
          <p:cNvGraphicFramePr>
            <a:graphicFrameLocks/>
          </p:cNvGraphicFramePr>
          <p:nvPr/>
        </p:nvGraphicFramePr>
        <p:xfrm>
          <a:off x="1316038" y="1446213"/>
          <a:ext cx="69103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3" name="Equation" r:id="rId3" imgW="2527200" imgH="393480" progId="Equation.DSMT4">
                  <p:embed/>
                </p:oleObj>
              </mc:Choice>
              <mc:Fallback>
                <p:oleObj name="Equation" r:id="rId3" imgW="2527200" imgH="393480" progId="Equation.DSMT4">
                  <p:embed/>
                  <p:pic>
                    <p:nvPicPr>
                      <p:cNvPr id="0" name="Object 1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446213"/>
                        <a:ext cx="69103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27" name="Object 19"/>
          <p:cNvGraphicFramePr>
            <a:graphicFrameLocks noChangeAspect="1"/>
          </p:cNvGraphicFramePr>
          <p:nvPr/>
        </p:nvGraphicFramePr>
        <p:xfrm>
          <a:off x="3016250" y="2882900"/>
          <a:ext cx="3086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4" name="Equation" r:id="rId5" imgW="1231560" imgH="190440" progId="Equation.DSMT4">
                  <p:embed/>
                </p:oleObj>
              </mc:Choice>
              <mc:Fallback>
                <p:oleObj name="Equation" r:id="rId5" imgW="1231560" imgH="1904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882900"/>
                        <a:ext cx="3086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3" name="Rectangle 25"/>
          <p:cNvSpPr>
            <a:spLocks noChangeArrowheads="1"/>
          </p:cNvSpPr>
          <p:nvPr/>
        </p:nvSpPr>
        <p:spPr bwMode="auto">
          <a:xfrm>
            <a:off x="0" y="4341813"/>
            <a:ext cx="574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由独立同分布的中心极限定理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</a:p>
        </p:txBody>
      </p:sp>
      <p:graphicFrame>
        <p:nvGraphicFramePr>
          <p:cNvPr id="452636" name="Object 28"/>
          <p:cNvGraphicFramePr>
            <a:graphicFrameLocks noChangeAspect="1"/>
          </p:cNvGraphicFramePr>
          <p:nvPr/>
        </p:nvGraphicFramePr>
        <p:xfrm>
          <a:off x="2047875" y="3881438"/>
          <a:ext cx="5778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5" name="Equation" r:id="rId7" imgW="2311200" imgH="190440" progId="Equation.DSMT4">
                  <p:embed/>
                </p:oleObj>
              </mc:Choice>
              <mc:Fallback>
                <p:oleObj name="Equation" r:id="rId7" imgW="2311200" imgH="1904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881438"/>
                        <a:ext cx="5778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40" name="Object 32"/>
          <p:cNvGraphicFramePr>
            <a:graphicFrameLocks/>
          </p:cNvGraphicFramePr>
          <p:nvPr/>
        </p:nvGraphicFramePr>
        <p:xfrm>
          <a:off x="4222750" y="5851525"/>
          <a:ext cx="33575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6" name="Equation" r:id="rId9" imgW="1269720" imgH="342720" progId="Equation.DSMT4">
                  <p:embed/>
                </p:oleObj>
              </mc:Choice>
              <mc:Fallback>
                <p:oleObj name="Equation" r:id="rId9" imgW="1269720" imgH="342720" progId="Equation.DSMT4">
                  <p:embed/>
                  <p:pic>
                    <p:nvPicPr>
                      <p:cNvPr id="0" name="Object 3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851525"/>
                        <a:ext cx="33575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43" name="WordArt 35"/>
          <p:cNvSpPr>
            <a:spLocks noChangeArrowheads="1" noChangeShapeType="1" noTextEdit="1"/>
          </p:cNvSpPr>
          <p:nvPr/>
        </p:nvSpPr>
        <p:spPr bwMode="auto">
          <a:xfrm>
            <a:off x="804863" y="682625"/>
            <a:ext cx="76041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定理</a:t>
            </a:r>
          </a:p>
        </p:txBody>
      </p:sp>
      <p:sp>
        <p:nvSpPr>
          <p:cNvPr id="452644" name="WordArt 36"/>
          <p:cNvSpPr>
            <a:spLocks noChangeArrowheads="1" noChangeShapeType="1" noTextEdit="1"/>
          </p:cNvSpPr>
          <p:nvPr/>
        </p:nvSpPr>
        <p:spPr bwMode="auto">
          <a:xfrm>
            <a:off x="1728788" y="669925"/>
            <a:ext cx="504031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(</a:t>
            </a:r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棣莫弗</a:t>
            </a:r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-</a:t>
            </a:r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拉普拉斯中心极限定理</a:t>
            </a:r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)</a:t>
            </a:r>
            <a:endParaRPr lang="zh-CN" altLang="en-US" sz="3600" kern="1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隶书"/>
              <a:ea typeface="隶书"/>
            </a:endParaRPr>
          </a:p>
        </p:txBody>
      </p:sp>
      <p:grpSp>
        <p:nvGrpSpPr>
          <p:cNvPr id="452647" name="Group 39"/>
          <p:cNvGrpSpPr>
            <a:grpSpLocks/>
          </p:cNvGrpSpPr>
          <p:nvPr/>
        </p:nvGrpSpPr>
        <p:grpSpPr bwMode="auto">
          <a:xfrm>
            <a:off x="6985000" y="547688"/>
            <a:ext cx="2184400" cy="565150"/>
            <a:chOff x="4384" y="337"/>
            <a:chExt cx="1376" cy="356"/>
          </a:xfrm>
        </p:grpSpPr>
        <p:sp>
          <p:nvSpPr>
            <p:cNvPr id="452645" name="Text Box 37"/>
            <p:cNvSpPr txBox="1">
              <a:spLocks noChangeArrowheads="1"/>
            </p:cNvSpPr>
            <p:nvPr/>
          </p:nvSpPr>
          <p:spPr bwMode="auto">
            <a:xfrm>
              <a:off x="4384" y="382"/>
              <a:ext cx="13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为服从</a:t>
              </a:r>
            </a:p>
          </p:txBody>
        </p:sp>
        <p:graphicFrame>
          <p:nvGraphicFramePr>
            <p:cNvPr id="452646" name="Object 38"/>
            <p:cNvGraphicFramePr>
              <a:graphicFrameLocks noChangeAspect="1"/>
            </p:cNvGraphicFramePr>
            <p:nvPr/>
          </p:nvGraphicFramePr>
          <p:xfrm>
            <a:off x="4588" y="337"/>
            <a:ext cx="39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77" name="Equation" r:id="rId11" imgW="266400" imgH="228600" progId="Equation.DSMT4">
                    <p:embed/>
                  </p:oleObj>
                </mc:Choice>
                <mc:Fallback>
                  <p:oleObj name="Equation" r:id="rId11" imgW="26640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37"/>
                          <a:ext cx="39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50" name="Group 42"/>
          <p:cNvGrpSpPr>
            <a:grpSpLocks/>
          </p:cNvGrpSpPr>
          <p:nvPr/>
        </p:nvGrpSpPr>
        <p:grpSpPr bwMode="auto">
          <a:xfrm>
            <a:off x="50800" y="1052513"/>
            <a:ext cx="8913813" cy="476250"/>
            <a:chOff x="0" y="655"/>
            <a:chExt cx="5615" cy="300"/>
          </a:xfrm>
        </p:grpSpPr>
        <p:sp>
          <p:nvSpPr>
            <p:cNvPr id="452611" name="Text Box 3"/>
            <p:cNvSpPr txBox="1">
              <a:spLocks noChangeArrowheads="1"/>
            </p:cNvSpPr>
            <p:nvPr/>
          </p:nvSpPr>
          <p:spPr bwMode="auto">
            <a:xfrm>
              <a:off x="0" y="655"/>
              <a:ext cx="9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参数为</a:t>
              </a:r>
            </a:p>
          </p:txBody>
        </p:sp>
        <p:graphicFrame>
          <p:nvGraphicFramePr>
            <p:cNvPr id="45262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952513"/>
                </p:ext>
              </p:extLst>
            </p:nvPr>
          </p:nvGraphicFramePr>
          <p:xfrm>
            <a:off x="687" y="677"/>
            <a:ext cx="13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78" name="Equation" r:id="rId13" imgW="876240" imgH="177480" progId="Equation.DSMT4">
                    <p:embed/>
                  </p:oleObj>
                </mc:Choice>
                <mc:Fallback>
                  <p:oleObj name="Equation" r:id="rId13" imgW="87624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677"/>
                          <a:ext cx="131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48" name="Text Box 40"/>
            <p:cNvSpPr txBox="1">
              <a:spLocks noChangeArrowheads="1"/>
            </p:cNvSpPr>
            <p:nvPr/>
          </p:nvSpPr>
          <p:spPr bwMode="auto">
            <a:xfrm>
              <a:off x="2016" y="659"/>
              <a:ext cx="359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的二项分布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r.v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列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则对任意  有</a:t>
              </a:r>
            </a:p>
          </p:txBody>
        </p:sp>
        <p:graphicFrame>
          <p:nvGraphicFramePr>
            <p:cNvPr id="45264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410895"/>
                </p:ext>
              </p:extLst>
            </p:nvPr>
          </p:nvGraphicFramePr>
          <p:xfrm>
            <a:off x="4670" y="716"/>
            <a:ext cx="21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79" name="Equation" r:id="rId15" imgW="126720" imgH="126720" progId="Equation.DSMT4">
                    <p:embed/>
                  </p:oleObj>
                </mc:Choice>
                <mc:Fallback>
                  <p:oleObj name="Equation" r:id="rId15" imgW="126720" imgH="12672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716"/>
                          <a:ext cx="21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2651" name="WordArt 43"/>
          <p:cNvSpPr>
            <a:spLocks noChangeArrowheads="1" noChangeShapeType="1" noTextEdit="1"/>
          </p:cNvSpPr>
          <p:nvPr/>
        </p:nvSpPr>
        <p:spPr bwMode="auto">
          <a:xfrm>
            <a:off x="830263" y="2505075"/>
            <a:ext cx="347662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黑体"/>
                <a:ea typeface="黑体"/>
              </a:rPr>
              <a:t>证</a:t>
            </a:r>
          </a:p>
        </p:txBody>
      </p:sp>
      <p:grpSp>
        <p:nvGrpSpPr>
          <p:cNvPr id="452655" name="Group 47"/>
          <p:cNvGrpSpPr>
            <a:grpSpLocks/>
          </p:cNvGrpSpPr>
          <p:nvPr/>
        </p:nvGrpSpPr>
        <p:grpSpPr bwMode="auto">
          <a:xfrm>
            <a:off x="-12700" y="3292475"/>
            <a:ext cx="8712200" cy="544513"/>
            <a:chOff x="124" y="2208"/>
            <a:chExt cx="5488" cy="343"/>
          </a:xfrm>
        </p:grpSpPr>
        <p:sp>
          <p:nvSpPr>
            <p:cNvPr id="452635" name="Rectangle 27"/>
            <p:cNvSpPr>
              <a:spLocks noChangeArrowheads="1"/>
            </p:cNvSpPr>
            <p:nvPr/>
          </p:nvSpPr>
          <p:spPr bwMode="auto">
            <a:xfrm>
              <a:off x="124" y="2208"/>
              <a:ext cx="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其中</a:t>
              </a:r>
            </a:p>
          </p:txBody>
        </p:sp>
        <p:graphicFrame>
          <p:nvGraphicFramePr>
            <p:cNvPr id="452653" name="Object 45"/>
            <p:cNvGraphicFramePr>
              <a:graphicFrameLocks noChangeAspect="1"/>
            </p:cNvGraphicFramePr>
            <p:nvPr/>
          </p:nvGraphicFramePr>
          <p:xfrm>
            <a:off x="584" y="2253"/>
            <a:ext cx="138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0" name="Equation" r:id="rId17" imgW="876240" imgH="190440" progId="Equation.DSMT4">
                    <p:embed/>
                  </p:oleObj>
                </mc:Choice>
                <mc:Fallback>
                  <p:oleObj name="Equation" r:id="rId17" imgW="876240" imgH="1904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2253"/>
                          <a:ext cx="138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54" name="Rectangle 46"/>
            <p:cNvSpPr>
              <a:spLocks noChangeArrowheads="1"/>
            </p:cNvSpPr>
            <p:nvPr/>
          </p:nvSpPr>
          <p:spPr bwMode="auto">
            <a:xfrm>
              <a:off x="1888" y="2224"/>
              <a:ext cx="3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为独立同分布的</a:t>
              </a:r>
              <a:r>
                <a:rPr kumimoji="1"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(0-1)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分布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r.v,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且</a:t>
              </a:r>
            </a:p>
          </p:txBody>
        </p:sp>
      </p:grpSp>
      <p:grpSp>
        <p:nvGrpSpPr>
          <p:cNvPr id="452658" name="Group 50"/>
          <p:cNvGrpSpPr>
            <a:grpSpLocks/>
          </p:cNvGrpSpPr>
          <p:nvPr/>
        </p:nvGrpSpPr>
        <p:grpSpPr bwMode="auto">
          <a:xfrm>
            <a:off x="966788" y="4643438"/>
            <a:ext cx="6862762" cy="1211262"/>
            <a:chOff x="683" y="3006"/>
            <a:chExt cx="4249" cy="754"/>
          </a:xfrm>
        </p:grpSpPr>
        <p:graphicFrame>
          <p:nvGraphicFramePr>
            <p:cNvPr id="452638" name="Object 30"/>
            <p:cNvGraphicFramePr>
              <a:graphicFrameLocks/>
            </p:cNvGraphicFramePr>
            <p:nvPr/>
          </p:nvGraphicFramePr>
          <p:xfrm>
            <a:off x="683" y="3006"/>
            <a:ext cx="4146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1" name="Equation" r:id="rId19" imgW="2577960" imgH="533160" progId="Equation.DSMT4">
                    <p:embed/>
                  </p:oleObj>
                </mc:Choice>
                <mc:Fallback>
                  <p:oleObj name="Equation" r:id="rId19" imgW="2577960" imgH="533160" progId="Equation.DSMT4">
                    <p:embed/>
                    <p:pic>
                      <p:nvPicPr>
                        <p:cNvPr id="0" name="Object 3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3006"/>
                          <a:ext cx="4146" cy="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56" name="Object 48"/>
            <p:cNvGraphicFramePr>
              <a:graphicFrameLocks/>
            </p:cNvGraphicFramePr>
            <p:nvPr/>
          </p:nvGraphicFramePr>
          <p:xfrm>
            <a:off x="3359" y="3161"/>
            <a:ext cx="297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2" name="Equation" r:id="rId21" imgW="177480" imgH="419040" progId="Equation.DSMT4">
                    <p:embed/>
                  </p:oleObj>
                </mc:Choice>
                <mc:Fallback>
                  <p:oleObj name="Equation" r:id="rId21" imgW="177480" imgH="419040" progId="Equation.DSMT4">
                    <p:embed/>
                    <p:pic>
                      <p:nvPicPr>
                        <p:cNvPr id="0" name="Object 4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" y="3161"/>
                          <a:ext cx="297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57" name="Object 49"/>
            <p:cNvGraphicFramePr>
              <a:graphicFrameLocks/>
            </p:cNvGraphicFramePr>
            <p:nvPr/>
          </p:nvGraphicFramePr>
          <p:xfrm>
            <a:off x="4635" y="3161"/>
            <a:ext cx="297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3" name="Equation" r:id="rId23" imgW="177480" imgH="419040" progId="Equation.DSMT4">
                    <p:embed/>
                  </p:oleObj>
                </mc:Choice>
                <mc:Fallback>
                  <p:oleObj name="Equation" r:id="rId23" imgW="177480" imgH="419040" progId="Equation.DSMT4">
                    <p:embed/>
                    <p:pic>
                      <p:nvPicPr>
                        <p:cNvPr id="0" name="Object 4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3161"/>
                          <a:ext cx="297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61" name="Group 53"/>
          <p:cNvGrpSpPr>
            <a:grpSpLocks/>
          </p:cNvGrpSpPr>
          <p:nvPr/>
        </p:nvGrpSpPr>
        <p:grpSpPr bwMode="auto">
          <a:xfrm>
            <a:off x="1274763" y="2368550"/>
            <a:ext cx="8034337" cy="568325"/>
            <a:chOff x="835" y="1492"/>
            <a:chExt cx="5061" cy="358"/>
          </a:xfrm>
        </p:grpSpPr>
        <p:sp>
          <p:nvSpPr>
            <p:cNvPr id="452626" name="Rectangle 18"/>
            <p:cNvSpPr>
              <a:spLocks noChangeArrowheads="1"/>
            </p:cNvSpPr>
            <p:nvPr/>
          </p:nvSpPr>
          <p:spPr bwMode="auto">
            <a:xfrm>
              <a:off x="835" y="1498"/>
              <a:ext cx="50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因二项分布产生于</a:t>
              </a:r>
              <a:r>
                <a:rPr kumimoji="1"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重伯努利试验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可分解为</a:t>
              </a:r>
            </a:p>
          </p:txBody>
        </p:sp>
        <p:graphicFrame>
          <p:nvGraphicFramePr>
            <p:cNvPr id="452631" name="Object 23"/>
            <p:cNvGraphicFramePr>
              <a:graphicFrameLocks noChangeAspect="1"/>
            </p:cNvGraphicFramePr>
            <p:nvPr/>
          </p:nvGraphicFramePr>
          <p:xfrm>
            <a:off x="4540" y="1492"/>
            <a:ext cx="28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4" name="Equation" r:id="rId25" imgW="177480" imgH="228600" progId="Equation.DSMT4">
                    <p:embed/>
                  </p:oleObj>
                </mc:Choice>
                <mc:Fallback>
                  <p:oleObj name="Equation" r:id="rId25" imgW="17748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492"/>
                          <a:ext cx="28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60" name="Object 52"/>
            <p:cNvGraphicFramePr>
              <a:graphicFrameLocks noChangeAspect="1"/>
            </p:cNvGraphicFramePr>
            <p:nvPr/>
          </p:nvGraphicFramePr>
          <p:xfrm>
            <a:off x="2687" y="1596"/>
            <a:ext cx="1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5" name="Equation" r:id="rId27" imgW="114120" imgH="126720" progId="Equation.DSMT4">
                    <p:embed/>
                  </p:oleObj>
                </mc:Choice>
                <mc:Fallback>
                  <p:oleObj name="Equation" r:id="rId27" imgW="114120" imgH="12672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7" y="1596"/>
                          <a:ext cx="1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45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5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3" grpId="0"/>
      <p:bldP spid="452633" grpId="1"/>
      <p:bldP spid="452643" grpId="0" animBg="1"/>
      <p:bldP spid="452644" grpId="0" animBg="1"/>
      <p:bldP spid="452651" grpId="0" animBg="1"/>
      <p:bldP spid="4526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663" name="Group 31"/>
          <p:cNvGrpSpPr>
            <a:grpSpLocks/>
          </p:cNvGrpSpPr>
          <p:nvPr/>
        </p:nvGrpSpPr>
        <p:grpSpPr bwMode="auto">
          <a:xfrm>
            <a:off x="765175" y="912814"/>
            <a:ext cx="7997825" cy="604838"/>
            <a:chOff x="722" y="767"/>
            <a:chExt cx="5038" cy="381"/>
          </a:xfrm>
        </p:grpSpPr>
        <p:sp>
          <p:nvSpPr>
            <p:cNvPr id="453636" name="Rectangle 4"/>
            <p:cNvSpPr>
              <a:spLocks noChangeArrowheads="1"/>
            </p:cNvSpPr>
            <p:nvPr/>
          </p:nvSpPr>
          <p:spPr bwMode="auto">
            <a:xfrm>
              <a:off x="722" y="767"/>
              <a:ext cx="503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对于一列二项分布 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r.v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  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，有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536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4013234"/>
                </p:ext>
              </p:extLst>
            </p:nvPr>
          </p:nvGraphicFramePr>
          <p:xfrm>
            <a:off x="2968" y="825"/>
            <a:ext cx="21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3" name="Equation" r:id="rId3" imgW="1269720" imgH="177480" progId="Equation.DSMT4">
                    <p:embed/>
                  </p:oleObj>
                </mc:Choice>
                <mc:Fallback>
                  <p:oleObj name="Equation" r:id="rId3" imgW="12697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825"/>
                          <a:ext cx="21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3699" name="Group 67"/>
          <p:cNvGrpSpPr>
            <a:grpSpLocks/>
          </p:cNvGrpSpPr>
          <p:nvPr/>
        </p:nvGrpSpPr>
        <p:grpSpPr bwMode="auto">
          <a:xfrm>
            <a:off x="2869423" y="2760772"/>
            <a:ext cx="3392352" cy="733837"/>
            <a:chOff x="1995" y="1810"/>
            <a:chExt cx="1950" cy="346"/>
          </a:xfrm>
        </p:grpSpPr>
        <p:graphicFrame>
          <p:nvGraphicFramePr>
            <p:cNvPr id="4536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3269911"/>
                </p:ext>
              </p:extLst>
            </p:nvPr>
          </p:nvGraphicFramePr>
          <p:xfrm>
            <a:off x="1995" y="1887"/>
            <a:ext cx="195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4" name="Equation" r:id="rId5" imgW="1117440" imgH="177480" progId="Equation.DSMT4">
                    <p:embed/>
                  </p:oleObj>
                </mc:Choice>
                <mc:Fallback>
                  <p:oleObj name="Equation" r:id="rId5" imgW="111744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887"/>
                          <a:ext cx="195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2202" y="1810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5364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077736"/>
                </p:ext>
              </p:extLst>
            </p:nvPr>
          </p:nvGraphicFramePr>
          <p:xfrm>
            <a:off x="2256" y="1952"/>
            <a:ext cx="31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5" name="公式" r:id="rId7" imgW="190440" imgH="101520" progId="Equation.3">
                    <p:embed/>
                  </p:oleObj>
                </mc:Choice>
                <mc:Fallback>
                  <p:oleObj name="公式" r:id="rId7" imgW="190440" imgH="1015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52"/>
                          <a:ext cx="31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3700" name="Group 68"/>
          <p:cNvGrpSpPr>
            <a:grpSpLocks/>
          </p:cNvGrpSpPr>
          <p:nvPr/>
        </p:nvGrpSpPr>
        <p:grpSpPr bwMode="auto">
          <a:xfrm>
            <a:off x="3001963" y="1406525"/>
            <a:ext cx="3686175" cy="1017588"/>
            <a:chOff x="1883" y="886"/>
            <a:chExt cx="2322" cy="641"/>
          </a:xfrm>
        </p:grpSpPr>
        <p:graphicFrame>
          <p:nvGraphicFramePr>
            <p:cNvPr id="453642" name="Object 10"/>
            <p:cNvGraphicFramePr>
              <a:graphicFrameLocks noChangeAspect="1"/>
            </p:cNvGraphicFramePr>
            <p:nvPr/>
          </p:nvGraphicFramePr>
          <p:xfrm>
            <a:off x="1883" y="886"/>
            <a:ext cx="2322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6" name="Equation" r:id="rId9" imgW="1396800" imgH="431640" progId="Equation.DSMT4">
                    <p:embed/>
                  </p:oleObj>
                </mc:Choice>
                <mc:Fallback>
                  <p:oleObj name="Equation" r:id="rId9" imgW="1396800" imgH="431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886"/>
                          <a:ext cx="2322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43" name="Rectangle 11"/>
            <p:cNvSpPr>
              <a:spLocks noChangeArrowheads="1"/>
            </p:cNvSpPr>
            <p:nvPr/>
          </p:nvSpPr>
          <p:spPr bwMode="auto">
            <a:xfrm>
              <a:off x="2961" y="903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53657" name="Object 25"/>
            <p:cNvGraphicFramePr>
              <a:graphicFrameLocks noChangeAspect="1"/>
            </p:cNvGraphicFramePr>
            <p:nvPr/>
          </p:nvGraphicFramePr>
          <p:xfrm>
            <a:off x="3030" y="1143"/>
            <a:ext cx="31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7" name="公式" r:id="rId11" imgW="190440" imgH="101520" progId="Equation.3">
                    <p:embed/>
                  </p:oleObj>
                </mc:Choice>
                <mc:Fallback>
                  <p:oleObj name="公式" r:id="rId11" imgW="190440" imgH="1015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143"/>
                          <a:ext cx="31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3695" name="Group 63"/>
          <p:cNvGrpSpPr>
            <a:grpSpLocks/>
          </p:cNvGrpSpPr>
          <p:nvPr/>
        </p:nvGrpSpPr>
        <p:grpSpPr bwMode="auto">
          <a:xfrm>
            <a:off x="1846263" y="3382963"/>
            <a:ext cx="4127500" cy="576262"/>
            <a:chOff x="1307" y="2251"/>
            <a:chExt cx="2600" cy="363"/>
          </a:xfrm>
        </p:grpSpPr>
        <p:sp>
          <p:nvSpPr>
            <p:cNvPr id="453660" name="Rectangle 28"/>
            <p:cNvSpPr>
              <a:spLocks noChangeArrowheads="1"/>
            </p:cNvSpPr>
            <p:nvPr/>
          </p:nvSpPr>
          <p:spPr bwMode="auto">
            <a:xfrm>
              <a:off x="2634" y="2251"/>
              <a:ext cx="1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的图形为</a:t>
              </a:r>
            </a:p>
          </p:txBody>
        </p:sp>
        <p:graphicFrame>
          <p:nvGraphicFramePr>
            <p:cNvPr id="453661" name="Object 29"/>
            <p:cNvGraphicFramePr>
              <a:graphicFrameLocks noChangeAspect="1"/>
            </p:cNvGraphicFramePr>
            <p:nvPr/>
          </p:nvGraphicFramePr>
          <p:xfrm>
            <a:off x="1307" y="2256"/>
            <a:ext cx="141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8" name="Equation" r:id="rId13" imgW="838080" imgH="228600" progId="Equation.DSMT4">
                    <p:embed/>
                  </p:oleObj>
                </mc:Choice>
                <mc:Fallback>
                  <p:oleObj name="Equation" r:id="rId13" imgW="8380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2256"/>
                          <a:ext cx="141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3671" name="Line 39"/>
          <p:cNvSpPr>
            <a:spLocks noChangeShapeType="1"/>
          </p:cNvSpPr>
          <p:nvPr/>
        </p:nvSpPr>
        <p:spPr bwMode="auto">
          <a:xfrm flipV="1">
            <a:off x="2763838" y="5983288"/>
            <a:ext cx="0" cy="150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693" name="WordArt 61"/>
          <p:cNvSpPr>
            <a:spLocks noChangeArrowheads="1" noChangeShapeType="1" noTextEdit="1"/>
          </p:cNvSpPr>
          <p:nvPr/>
        </p:nvSpPr>
        <p:spPr bwMode="auto">
          <a:xfrm>
            <a:off x="1682750" y="608013"/>
            <a:ext cx="5980113" cy="366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棣莫弗</a:t>
            </a:r>
            <a:r>
              <a:rPr lang="en-US" altLang="zh-CN" sz="3600" b="1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-</a:t>
            </a:r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拉普拉斯中心极限定理的应用</a:t>
            </a:r>
          </a:p>
        </p:txBody>
      </p:sp>
      <p:sp>
        <p:nvSpPr>
          <p:cNvPr id="453694" name="WordArt 62"/>
          <p:cNvSpPr>
            <a:spLocks noChangeArrowheads="1" noChangeShapeType="1" noTextEdit="1"/>
          </p:cNvSpPr>
          <p:nvPr/>
        </p:nvSpPr>
        <p:spPr bwMode="auto">
          <a:xfrm>
            <a:off x="946150" y="3525838"/>
            <a:ext cx="733425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隶书"/>
                <a:ea typeface="隶书"/>
              </a:rPr>
              <a:t>例如</a:t>
            </a:r>
          </a:p>
        </p:txBody>
      </p:sp>
      <p:grpSp>
        <p:nvGrpSpPr>
          <p:cNvPr id="453698" name="Group 66"/>
          <p:cNvGrpSpPr>
            <a:grpSpLocks/>
          </p:cNvGrpSpPr>
          <p:nvPr/>
        </p:nvGrpSpPr>
        <p:grpSpPr bwMode="auto">
          <a:xfrm>
            <a:off x="58738" y="2333625"/>
            <a:ext cx="5211762" cy="541338"/>
            <a:chOff x="61" y="1526"/>
            <a:chExt cx="3283" cy="341"/>
          </a:xfrm>
        </p:grpSpPr>
        <p:sp>
          <p:nvSpPr>
            <p:cNvPr id="453644" name="Rectangle 12"/>
            <p:cNvSpPr>
              <a:spLocks noChangeArrowheads="1"/>
            </p:cNvSpPr>
            <p:nvPr/>
          </p:nvSpPr>
          <p:spPr bwMode="auto">
            <a:xfrm>
              <a:off x="61" y="1526"/>
              <a:ext cx="3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于是当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充分大时，可以认为</a:t>
              </a:r>
            </a:p>
          </p:txBody>
        </p:sp>
        <p:graphicFrame>
          <p:nvGraphicFramePr>
            <p:cNvPr id="453696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4457090"/>
                </p:ext>
              </p:extLst>
            </p:nvPr>
          </p:nvGraphicFramePr>
          <p:xfrm>
            <a:off x="799" y="1604"/>
            <a:ext cx="28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19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604"/>
                          <a:ext cx="28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3703" name="Line 71"/>
          <p:cNvSpPr>
            <a:spLocks noChangeShapeType="1"/>
          </p:cNvSpPr>
          <p:nvPr/>
        </p:nvSpPr>
        <p:spPr bwMode="auto">
          <a:xfrm flipV="1">
            <a:off x="3041650" y="5727700"/>
            <a:ext cx="0" cy="400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53718" name="Group 86"/>
          <p:cNvGrpSpPr>
            <a:grpSpLocks/>
          </p:cNvGrpSpPr>
          <p:nvPr/>
        </p:nvGrpSpPr>
        <p:grpSpPr bwMode="auto">
          <a:xfrm>
            <a:off x="2528888" y="3986213"/>
            <a:ext cx="5292725" cy="2432050"/>
            <a:chOff x="1593" y="2511"/>
            <a:chExt cx="3334" cy="1532"/>
          </a:xfrm>
        </p:grpSpPr>
        <p:grpSp>
          <p:nvGrpSpPr>
            <p:cNvPr id="453702" name="Group 70"/>
            <p:cNvGrpSpPr>
              <a:grpSpLocks/>
            </p:cNvGrpSpPr>
            <p:nvPr/>
          </p:nvGrpSpPr>
          <p:grpSpPr bwMode="auto">
            <a:xfrm>
              <a:off x="1593" y="2511"/>
              <a:ext cx="3334" cy="1532"/>
              <a:chOff x="1593" y="2511"/>
              <a:chExt cx="3334" cy="1532"/>
            </a:xfrm>
          </p:grpSpPr>
          <p:sp>
            <p:nvSpPr>
              <p:cNvPr id="453664" name="Line 32"/>
              <p:cNvSpPr>
                <a:spLocks noChangeShapeType="1"/>
              </p:cNvSpPr>
              <p:nvPr/>
            </p:nvSpPr>
            <p:spPr bwMode="auto">
              <a:xfrm>
                <a:off x="1742" y="3861"/>
                <a:ext cx="3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3665" name="Line 33"/>
              <p:cNvSpPr>
                <a:spLocks noChangeShapeType="1"/>
              </p:cNvSpPr>
              <p:nvPr/>
            </p:nvSpPr>
            <p:spPr bwMode="auto">
              <a:xfrm flipV="1">
                <a:off x="1734" y="2643"/>
                <a:ext cx="0" cy="12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53666" name="Object 34"/>
              <p:cNvGraphicFramePr>
                <a:graphicFrameLocks/>
              </p:cNvGraphicFramePr>
              <p:nvPr/>
            </p:nvGraphicFramePr>
            <p:xfrm>
              <a:off x="1593" y="3843"/>
              <a:ext cx="21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20" name="Equation" r:id="rId17" imgW="126720" imgH="139680" progId="Equation.DSMT4">
                      <p:embed/>
                    </p:oleObj>
                  </mc:Choice>
                  <mc:Fallback>
                    <p:oleObj name="Equation" r:id="rId17" imgW="126720" imgH="139680" progId="Equation.DSMT4">
                      <p:embed/>
                      <p:pic>
                        <p:nvPicPr>
                          <p:cNvPr id="0" name="Object 3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3" y="3843"/>
                            <a:ext cx="21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667" name="Object 35"/>
              <p:cNvGraphicFramePr>
                <a:graphicFrameLocks/>
              </p:cNvGraphicFramePr>
              <p:nvPr/>
            </p:nvGraphicFramePr>
            <p:xfrm>
              <a:off x="4718" y="3759"/>
              <a:ext cx="209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21" name="Equation" r:id="rId19" imgW="101520" imgH="126720" progId="Equation.DSMT4">
                      <p:embed/>
                    </p:oleObj>
                  </mc:Choice>
                  <mc:Fallback>
                    <p:oleObj name="Equation" r:id="rId19" imgW="101520" imgH="126720" progId="Equation.DSMT4">
                      <p:embed/>
                      <p:pic>
                        <p:nvPicPr>
                          <p:cNvPr id="0" name="Object 3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8" y="3759"/>
                            <a:ext cx="209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668" name="Object 36"/>
              <p:cNvGraphicFramePr>
                <a:graphicFrameLocks/>
              </p:cNvGraphicFramePr>
              <p:nvPr/>
            </p:nvGraphicFramePr>
            <p:xfrm>
              <a:off x="1712" y="2511"/>
              <a:ext cx="929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22" name="Equation" r:id="rId21" imgW="558720" imgH="228600" progId="Equation.DSMT4">
                      <p:embed/>
                    </p:oleObj>
                  </mc:Choice>
                  <mc:Fallback>
                    <p:oleObj name="Equation" r:id="rId21" imgW="558720" imgH="228600" progId="Equation.DSMT4">
                      <p:embed/>
                      <p:pic>
                        <p:nvPicPr>
                          <p:cNvPr id="0" name="Object 3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2" y="2511"/>
                            <a:ext cx="929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3704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61420"/>
                </p:ext>
              </p:extLst>
            </p:nvPr>
          </p:nvGraphicFramePr>
          <p:xfrm>
            <a:off x="1858" y="3835"/>
            <a:ext cx="1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3" name="Equation" r:id="rId23" imgW="88560" imgH="114120" progId="Equation.DSMT4">
                    <p:embed/>
                  </p:oleObj>
                </mc:Choice>
                <mc:Fallback>
                  <p:oleObj name="Equation" r:id="rId23" imgW="88560" imgH="11412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3835"/>
                          <a:ext cx="1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5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209671"/>
                </p:ext>
              </p:extLst>
            </p:nvPr>
          </p:nvGraphicFramePr>
          <p:xfrm>
            <a:off x="2056" y="3835"/>
            <a:ext cx="1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4" name="Equation" r:id="rId25" imgW="88560" imgH="114120" progId="Equation.DSMT4">
                    <p:embed/>
                  </p:oleObj>
                </mc:Choice>
                <mc:Fallback>
                  <p:oleObj name="Equation" r:id="rId25" imgW="88560" imgH="11412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3835"/>
                          <a:ext cx="1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197337"/>
                </p:ext>
              </p:extLst>
            </p:nvPr>
          </p:nvGraphicFramePr>
          <p:xfrm>
            <a:off x="2273" y="3835"/>
            <a:ext cx="1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5" name="Equation" r:id="rId27" imgW="88560" imgH="126720" progId="Equation.DSMT4">
                    <p:embed/>
                  </p:oleObj>
                </mc:Choice>
                <mc:Fallback>
                  <p:oleObj name="Equation" r:id="rId27" imgW="88560" imgH="12672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3835"/>
                          <a:ext cx="1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7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987131"/>
                </p:ext>
              </p:extLst>
            </p:nvPr>
          </p:nvGraphicFramePr>
          <p:xfrm>
            <a:off x="2474" y="3846"/>
            <a:ext cx="14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6" name="Equation" r:id="rId29" imgW="88560" imgH="114120" progId="Equation.DSMT4">
                    <p:embed/>
                  </p:oleObj>
                </mc:Choice>
                <mc:Fallback>
                  <p:oleObj name="Equation" r:id="rId29" imgW="88560" imgH="11412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3846"/>
                          <a:ext cx="14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8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635711"/>
                </p:ext>
              </p:extLst>
            </p:nvPr>
          </p:nvGraphicFramePr>
          <p:xfrm>
            <a:off x="2683" y="3843"/>
            <a:ext cx="1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7" name="Equation" r:id="rId31" imgW="88560" imgH="126720" progId="Equation.DSMT4">
                    <p:embed/>
                  </p:oleObj>
                </mc:Choice>
                <mc:Fallback>
                  <p:oleObj name="Equation" r:id="rId31" imgW="88560" imgH="12672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3843"/>
                          <a:ext cx="1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9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40018"/>
                </p:ext>
              </p:extLst>
            </p:nvPr>
          </p:nvGraphicFramePr>
          <p:xfrm>
            <a:off x="2881" y="3843"/>
            <a:ext cx="1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8" name="Equation" r:id="rId33" imgW="88560" imgH="126720" progId="Equation.DSMT4">
                    <p:embed/>
                  </p:oleObj>
                </mc:Choice>
                <mc:Fallback>
                  <p:oleObj name="Equation" r:id="rId33" imgW="88560" imgH="12672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3843"/>
                          <a:ext cx="1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0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897392"/>
                </p:ext>
              </p:extLst>
            </p:nvPr>
          </p:nvGraphicFramePr>
          <p:xfrm>
            <a:off x="3098" y="3854"/>
            <a:ext cx="14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9" name="Equation" r:id="rId35" imgW="88560" imgH="114120" progId="Equation.DSMT4">
                    <p:embed/>
                  </p:oleObj>
                </mc:Choice>
                <mc:Fallback>
                  <p:oleObj name="Equation" r:id="rId35" imgW="88560" imgH="11412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3854"/>
                          <a:ext cx="14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1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521484"/>
                </p:ext>
              </p:extLst>
            </p:nvPr>
          </p:nvGraphicFramePr>
          <p:xfrm>
            <a:off x="3315" y="3845"/>
            <a:ext cx="1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30" name="Equation" r:id="rId37" imgW="88560" imgH="126720" progId="Equation.DSMT4">
                    <p:embed/>
                  </p:oleObj>
                </mc:Choice>
                <mc:Fallback>
                  <p:oleObj name="Equation" r:id="rId37" imgW="88560" imgH="12672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3845"/>
                          <a:ext cx="1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2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707705"/>
                </p:ext>
              </p:extLst>
            </p:nvPr>
          </p:nvGraphicFramePr>
          <p:xfrm>
            <a:off x="3522" y="3844"/>
            <a:ext cx="1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31" name="Equation" r:id="rId39" imgW="88560" imgH="126720" progId="Equation.DSMT4">
                    <p:embed/>
                  </p:oleObj>
                </mc:Choice>
                <mc:Fallback>
                  <p:oleObj name="Equation" r:id="rId39" imgW="88560" imgH="12672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844"/>
                          <a:ext cx="1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3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3298201"/>
                </p:ext>
              </p:extLst>
            </p:nvPr>
          </p:nvGraphicFramePr>
          <p:xfrm>
            <a:off x="3701" y="3845"/>
            <a:ext cx="20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32" name="Equation" r:id="rId41" imgW="126720" imgH="126720" progId="Equation.DSMT4">
                    <p:embed/>
                  </p:oleObj>
                </mc:Choice>
                <mc:Fallback>
                  <p:oleObj name="Equation" r:id="rId41" imgW="126720" imgH="12672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" y="3845"/>
                          <a:ext cx="20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4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56103"/>
                </p:ext>
              </p:extLst>
            </p:nvPr>
          </p:nvGraphicFramePr>
          <p:xfrm>
            <a:off x="3910" y="3848"/>
            <a:ext cx="20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33" name="Equation" r:id="rId43" imgW="126720" imgH="114120" progId="Equation.DSMT4">
                    <p:embed/>
                  </p:oleObj>
                </mc:Choice>
                <mc:Fallback>
                  <p:oleObj name="Equation" r:id="rId43" imgW="126720" imgH="11412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3848"/>
                          <a:ext cx="20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3719" name="Line 87"/>
          <p:cNvSpPr>
            <a:spLocks noChangeShapeType="1"/>
          </p:cNvSpPr>
          <p:nvPr/>
        </p:nvSpPr>
        <p:spPr bwMode="auto">
          <a:xfrm flipV="1">
            <a:off x="3373438" y="5319713"/>
            <a:ext cx="0" cy="806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23" name="Line 91"/>
          <p:cNvSpPr>
            <a:spLocks noChangeShapeType="1"/>
          </p:cNvSpPr>
          <p:nvPr/>
        </p:nvSpPr>
        <p:spPr bwMode="auto">
          <a:xfrm flipV="1">
            <a:off x="3703638" y="4810125"/>
            <a:ext cx="0" cy="1316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27" name="Line 95"/>
          <p:cNvSpPr>
            <a:spLocks noChangeShapeType="1"/>
          </p:cNvSpPr>
          <p:nvPr/>
        </p:nvSpPr>
        <p:spPr bwMode="auto">
          <a:xfrm flipV="1">
            <a:off x="4035425" y="4657725"/>
            <a:ext cx="0" cy="147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31" name="Line 99"/>
          <p:cNvSpPr>
            <a:spLocks noChangeShapeType="1"/>
          </p:cNvSpPr>
          <p:nvPr/>
        </p:nvSpPr>
        <p:spPr bwMode="auto">
          <a:xfrm flipV="1">
            <a:off x="4364038" y="4979988"/>
            <a:ext cx="0" cy="1149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36" name="Line 104"/>
          <p:cNvSpPr>
            <a:spLocks noChangeShapeType="1"/>
          </p:cNvSpPr>
          <p:nvPr/>
        </p:nvSpPr>
        <p:spPr bwMode="auto">
          <a:xfrm flipV="1">
            <a:off x="4695825" y="5329238"/>
            <a:ext cx="0" cy="795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0" name="Line 108"/>
          <p:cNvSpPr>
            <a:spLocks noChangeShapeType="1"/>
          </p:cNvSpPr>
          <p:nvPr/>
        </p:nvSpPr>
        <p:spPr bwMode="auto">
          <a:xfrm flipV="1">
            <a:off x="5026025" y="5719763"/>
            <a:ext cx="0" cy="404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4" name="Line 112"/>
          <p:cNvSpPr>
            <a:spLocks noChangeShapeType="1"/>
          </p:cNvSpPr>
          <p:nvPr/>
        </p:nvSpPr>
        <p:spPr bwMode="auto">
          <a:xfrm flipV="1">
            <a:off x="5357813" y="5900738"/>
            <a:ext cx="0" cy="225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5" name="Line 113"/>
          <p:cNvSpPr>
            <a:spLocks noChangeShapeType="1"/>
          </p:cNvSpPr>
          <p:nvPr/>
        </p:nvSpPr>
        <p:spPr bwMode="auto">
          <a:xfrm flipV="1">
            <a:off x="5684838" y="598328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6" name="Line 114"/>
          <p:cNvSpPr>
            <a:spLocks noChangeShapeType="1"/>
          </p:cNvSpPr>
          <p:nvPr/>
        </p:nvSpPr>
        <p:spPr bwMode="auto">
          <a:xfrm flipV="1">
            <a:off x="6007100" y="6027738"/>
            <a:ext cx="0" cy="96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7" name="Line 115"/>
          <p:cNvSpPr>
            <a:spLocks noChangeShapeType="1"/>
          </p:cNvSpPr>
          <p:nvPr/>
        </p:nvSpPr>
        <p:spPr bwMode="auto">
          <a:xfrm flipV="1">
            <a:off x="6329363" y="6042025"/>
            <a:ext cx="0" cy="84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8" name="Line 116"/>
          <p:cNvSpPr>
            <a:spLocks noChangeShapeType="1"/>
          </p:cNvSpPr>
          <p:nvPr/>
        </p:nvSpPr>
        <p:spPr bwMode="auto">
          <a:xfrm flipV="1">
            <a:off x="6653213" y="6051550"/>
            <a:ext cx="0" cy="74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49" name="Line 117"/>
          <p:cNvSpPr>
            <a:spLocks noChangeShapeType="1"/>
          </p:cNvSpPr>
          <p:nvPr/>
        </p:nvSpPr>
        <p:spPr bwMode="auto">
          <a:xfrm flipH="1" flipV="1">
            <a:off x="6964363" y="6075363"/>
            <a:ext cx="1587" cy="49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50" name="Line 118"/>
          <p:cNvSpPr>
            <a:spLocks noChangeShapeType="1"/>
          </p:cNvSpPr>
          <p:nvPr/>
        </p:nvSpPr>
        <p:spPr bwMode="auto">
          <a:xfrm flipV="1">
            <a:off x="7259638" y="6078538"/>
            <a:ext cx="0" cy="46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54" name="Freeform 122"/>
          <p:cNvSpPr>
            <a:spLocks/>
          </p:cNvSpPr>
          <p:nvPr/>
        </p:nvSpPr>
        <p:spPr bwMode="auto">
          <a:xfrm>
            <a:off x="2247900" y="4633913"/>
            <a:ext cx="4765675" cy="1512887"/>
          </a:xfrm>
          <a:custGeom>
            <a:avLst/>
            <a:gdLst>
              <a:gd name="T0" fmla="*/ 0 w 3002"/>
              <a:gd name="T1" fmla="*/ 953 h 953"/>
              <a:gd name="T2" fmla="*/ 200 w 3002"/>
              <a:gd name="T3" fmla="*/ 881 h 953"/>
              <a:gd name="T4" fmla="*/ 456 w 3002"/>
              <a:gd name="T5" fmla="*/ 697 h 953"/>
              <a:gd name="T6" fmla="*/ 656 w 3002"/>
              <a:gd name="T7" fmla="*/ 473 h 953"/>
              <a:gd name="T8" fmla="*/ 834 w 3002"/>
              <a:gd name="T9" fmla="*/ 240 h 953"/>
              <a:gd name="T10" fmla="*/ 987 w 3002"/>
              <a:gd name="T11" fmla="*/ 53 h 953"/>
              <a:gd name="T12" fmla="*/ 1122 w 3002"/>
              <a:gd name="T13" fmla="*/ 2 h 953"/>
              <a:gd name="T14" fmla="*/ 1274 w 3002"/>
              <a:gd name="T15" fmla="*/ 102 h 953"/>
              <a:gd name="T16" fmla="*/ 1487 w 3002"/>
              <a:gd name="T17" fmla="*/ 347 h 953"/>
              <a:gd name="T18" fmla="*/ 1751 w 3002"/>
              <a:gd name="T19" fmla="*/ 611 h 953"/>
              <a:gd name="T20" fmla="*/ 2024 w 3002"/>
              <a:gd name="T21" fmla="*/ 777 h 953"/>
              <a:gd name="T22" fmla="*/ 2432 w 3002"/>
              <a:gd name="T23" fmla="*/ 881 h 953"/>
              <a:gd name="T24" fmla="*/ 3002 w 3002"/>
              <a:gd name="T25" fmla="*/ 90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2" h="953">
                <a:moveTo>
                  <a:pt x="0" y="953"/>
                </a:moveTo>
                <a:cubicBezTo>
                  <a:pt x="33" y="941"/>
                  <a:pt x="124" y="924"/>
                  <a:pt x="200" y="881"/>
                </a:cubicBezTo>
                <a:cubicBezTo>
                  <a:pt x="276" y="838"/>
                  <a:pt x="380" y="765"/>
                  <a:pt x="456" y="697"/>
                </a:cubicBezTo>
                <a:cubicBezTo>
                  <a:pt x="532" y="629"/>
                  <a:pt x="593" y="549"/>
                  <a:pt x="656" y="473"/>
                </a:cubicBezTo>
                <a:cubicBezTo>
                  <a:pt x="719" y="397"/>
                  <a:pt x="778" y="312"/>
                  <a:pt x="834" y="240"/>
                </a:cubicBezTo>
                <a:cubicBezTo>
                  <a:pt x="890" y="168"/>
                  <a:pt x="936" y="92"/>
                  <a:pt x="987" y="53"/>
                </a:cubicBezTo>
                <a:cubicBezTo>
                  <a:pt x="1038" y="14"/>
                  <a:pt x="1058" y="0"/>
                  <a:pt x="1122" y="2"/>
                </a:cubicBezTo>
                <a:cubicBezTo>
                  <a:pt x="1186" y="4"/>
                  <a:pt x="1210" y="42"/>
                  <a:pt x="1274" y="102"/>
                </a:cubicBezTo>
                <a:cubicBezTo>
                  <a:pt x="1338" y="162"/>
                  <a:pt x="1408" y="262"/>
                  <a:pt x="1487" y="347"/>
                </a:cubicBezTo>
                <a:cubicBezTo>
                  <a:pt x="1566" y="432"/>
                  <a:pt x="1662" y="539"/>
                  <a:pt x="1751" y="611"/>
                </a:cubicBezTo>
                <a:cubicBezTo>
                  <a:pt x="1840" y="683"/>
                  <a:pt x="1911" y="732"/>
                  <a:pt x="2024" y="777"/>
                </a:cubicBezTo>
                <a:cubicBezTo>
                  <a:pt x="2137" y="822"/>
                  <a:pt x="2269" y="860"/>
                  <a:pt x="2432" y="881"/>
                </a:cubicBezTo>
                <a:cubicBezTo>
                  <a:pt x="2595" y="902"/>
                  <a:pt x="2883" y="898"/>
                  <a:pt x="3002" y="90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53757" name="Group 125"/>
          <p:cNvGrpSpPr>
            <a:grpSpLocks/>
          </p:cNvGrpSpPr>
          <p:nvPr/>
        </p:nvGrpSpPr>
        <p:grpSpPr bwMode="auto">
          <a:xfrm>
            <a:off x="5037138" y="4184650"/>
            <a:ext cx="2447925" cy="736600"/>
            <a:chOff x="3173" y="2636"/>
            <a:chExt cx="1542" cy="464"/>
          </a:xfrm>
        </p:grpSpPr>
        <p:sp>
          <p:nvSpPr>
            <p:cNvPr id="453755" name="AutoShape 123"/>
            <p:cNvSpPr>
              <a:spLocks noChangeArrowheads="1"/>
            </p:cNvSpPr>
            <p:nvPr/>
          </p:nvSpPr>
          <p:spPr bwMode="auto">
            <a:xfrm>
              <a:off x="3173" y="2636"/>
              <a:ext cx="1542" cy="464"/>
            </a:xfrm>
            <a:prstGeom prst="wedgeRectCallout">
              <a:avLst>
                <a:gd name="adj1" fmla="val -73931"/>
                <a:gd name="adj2" fmla="val 54093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zh-CN" altLang="en-US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近似</a:t>
              </a:r>
            </a:p>
          </p:txBody>
        </p:sp>
        <p:graphicFrame>
          <p:nvGraphicFramePr>
            <p:cNvPr id="453756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974580"/>
                </p:ext>
              </p:extLst>
            </p:nvPr>
          </p:nvGraphicFramePr>
          <p:xfrm>
            <a:off x="3242" y="2792"/>
            <a:ext cx="144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34" name="Equation" r:id="rId45" imgW="914400" imgH="190440" progId="Equation.DSMT4">
                    <p:embed/>
                  </p:oleObj>
                </mc:Choice>
                <mc:Fallback>
                  <p:oleObj name="Equation" r:id="rId45" imgW="914400" imgH="1904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2792"/>
                          <a:ext cx="144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4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3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3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3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3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3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3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3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3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3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3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3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3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3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3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4" dur="1000"/>
                                        <p:tgtEl>
                                          <p:spTgt spid="45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3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3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71" grpId="0" animBg="1"/>
      <p:bldP spid="453693" grpId="0" animBg="1"/>
      <p:bldP spid="453694" grpId="0" animBg="1"/>
      <p:bldP spid="453703" grpId="0" animBg="1"/>
      <p:bldP spid="453719" grpId="0" animBg="1"/>
      <p:bldP spid="453723" grpId="0" animBg="1"/>
      <p:bldP spid="453727" grpId="0" animBg="1"/>
      <p:bldP spid="453731" grpId="0" animBg="1"/>
      <p:bldP spid="453736" grpId="0" animBg="1"/>
      <p:bldP spid="453740" grpId="0" animBg="1"/>
      <p:bldP spid="453744" grpId="0" animBg="1"/>
      <p:bldP spid="453745" grpId="0" animBg="1"/>
      <p:bldP spid="453746" grpId="0" animBg="1"/>
      <p:bldP spid="453747" grpId="0" animBg="1"/>
      <p:bldP spid="453748" grpId="0" animBg="1"/>
      <p:bldP spid="453749" grpId="0" animBg="1"/>
      <p:bldP spid="453750" grpId="0" animBg="1"/>
      <p:bldP spid="45375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17896</TotalTime>
  <Words>940</Words>
  <Application>Microsoft Office PowerPoint</Application>
  <PresentationFormat>全屏显示(4:3)</PresentationFormat>
  <Paragraphs>150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方正舒体</vt:lpstr>
      <vt:lpstr>黑体</vt:lpstr>
      <vt:lpstr>华文新魏</vt:lpstr>
      <vt:lpstr>楷体_GB2312</vt:lpstr>
      <vt:lpstr>隶书</vt:lpstr>
      <vt:lpstr>宋体</vt:lpstr>
      <vt:lpstr>Arial</vt:lpstr>
      <vt:lpstr>Euclid Math One</vt:lpstr>
      <vt:lpstr>Times New Roman</vt:lpstr>
      <vt:lpstr>默认设计模板</vt:lpstr>
      <vt:lpstr>剪辑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Wen Jiaqiang</cp:lastModifiedBy>
  <cp:revision>1242</cp:revision>
  <dcterms:created xsi:type="dcterms:W3CDTF">1999-06-22T01:41:39Z</dcterms:created>
  <dcterms:modified xsi:type="dcterms:W3CDTF">2021-11-24T08:31:12Z</dcterms:modified>
</cp:coreProperties>
</file>