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548" r:id="rId2"/>
    <p:sldId id="527" r:id="rId3"/>
    <p:sldId id="521" r:id="rId4"/>
    <p:sldId id="409" r:id="rId5"/>
    <p:sldId id="501" r:id="rId6"/>
    <p:sldId id="492" r:id="rId7"/>
    <p:sldId id="410" r:id="rId8"/>
    <p:sldId id="411" r:id="rId9"/>
    <p:sldId id="523" r:id="rId10"/>
    <p:sldId id="522" r:id="rId11"/>
    <p:sldId id="494" r:id="rId12"/>
    <p:sldId id="484" r:id="rId13"/>
    <p:sldId id="417" r:id="rId14"/>
    <p:sldId id="497" r:id="rId15"/>
    <p:sldId id="499" r:id="rId16"/>
    <p:sldId id="513" r:id="rId17"/>
    <p:sldId id="510" r:id="rId18"/>
    <p:sldId id="511" r:id="rId19"/>
    <p:sldId id="517" r:id="rId20"/>
    <p:sldId id="518" r:id="rId21"/>
    <p:sldId id="532" r:id="rId22"/>
    <p:sldId id="533" r:id="rId23"/>
    <p:sldId id="534" r:id="rId24"/>
    <p:sldId id="535" r:id="rId25"/>
    <p:sldId id="536" r:id="rId26"/>
    <p:sldId id="540" r:id="rId27"/>
    <p:sldId id="547" r:id="rId28"/>
    <p:sldId id="541" r:id="rId29"/>
    <p:sldId id="542" r:id="rId30"/>
    <p:sldId id="260" r:id="rId31"/>
    <p:sldId id="262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531" r:id="rId40"/>
    <p:sldId id="504" r:id="rId41"/>
    <p:sldId id="524" r:id="rId42"/>
    <p:sldId id="506" r:id="rId43"/>
    <p:sldId id="520" r:id="rId44"/>
    <p:sldId id="507" r:id="rId45"/>
    <p:sldId id="508" r:id="rId46"/>
    <p:sldId id="525" r:id="rId47"/>
    <p:sldId id="509" r:id="rId48"/>
    <p:sldId id="526" r:id="rId4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9933"/>
    <a:srgbClr val="FFCC00"/>
    <a:srgbClr val="FFFF00"/>
    <a:srgbClr val="FF0000"/>
    <a:srgbClr val="000000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0" autoAdjust="0"/>
    <p:restoredTop sz="90114" autoAdjust="0"/>
  </p:normalViewPr>
  <p:slideViewPr>
    <p:cSldViewPr snapToGrid="0" showGuides="1">
      <p:cViewPr varScale="1">
        <p:scale>
          <a:sx n="56" d="100"/>
          <a:sy n="56" d="100"/>
        </p:scale>
        <p:origin x="1660" y="5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23EF5F41-41F1-48CA-AEBB-9C8FE4C89C6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5F41-41F1-48CA-AEBB-9C8FE4C89C64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5F41-41F1-48CA-AEBB-9C8FE4C89C64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F5F41-41F1-48CA-AEBB-9C8FE4C89C64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F5F41-41F1-48CA-AEBB-9C8FE4C89C64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../&#12298;&#27010;&#29575;&#35770;&#19982;&#25968;&#29702;&#32479;&#35745;&#12299;&#35838;&#20214;/&#12298;&#27010;&#29575;&#35770;&#12299;&#31532;1&#31456;&#167;2&#26679;&#26412;&#31354;&#38388;&#12289;&#38543;&#26426;&#20107;&#20214;.ppt#-1,1,&#24187;&#28783;&#29255;%201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84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kumimoji="0" sz="1400" b="0">
                <a:effectLst/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84360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84361" name="Picture 9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65" name="Rectangle 13"/>
          <p:cNvSpPr>
            <a:spLocks noChangeArrowheads="1"/>
          </p:cNvSpPr>
          <p:nvPr userDrawn="1"/>
        </p:nvSpPr>
        <p:spPr bwMode="auto">
          <a:xfrm>
            <a:off x="7531100" y="2286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60174D48-54CE-4F54-8C34-5D24E3EF8842}" type="slidenum">
              <a:rPr lang="en-US" altLang="zh-CN" sz="1000" smtClean="0">
                <a:solidFill>
                  <a:schemeClr val="folHlink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84366" name="Group 14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484367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4368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4369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4370" name="AutoShape 18">
              <a:hlinkClick r:id="rId14" action="ppaction://hlinkpres?slideindex=1&amp;slidetitle=幻灯片%20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4371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2.e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3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9.e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24.GIF"/><Relationship Id="rId21" Type="http://schemas.openxmlformats.org/officeDocument/2006/relationships/image" Target="../media/image33.e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1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9.e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34.emf"/><Relationship Id="rId21" Type="http://schemas.openxmlformats.org/officeDocument/2006/relationships/image" Target="../media/image43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41.emf"/><Relationship Id="rId25" Type="http://schemas.openxmlformats.org/officeDocument/2006/relationships/image" Target="../media/image45.e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8.e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35.wmf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42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3.e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60.GI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12" Type="http://schemas.openxmlformats.org/officeDocument/2006/relationships/image" Target="../media/image59.GIF"/><Relationship Id="rId17" Type="http://schemas.openxmlformats.org/officeDocument/2006/relationships/image" Target="../media/image63.emf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8.emf"/><Relationship Id="rId5" Type="http://schemas.openxmlformats.org/officeDocument/2006/relationships/image" Target="../media/image55.wmf"/><Relationship Id="rId15" Type="http://schemas.openxmlformats.org/officeDocument/2006/relationships/image" Target="../media/image62.GI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64.e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7.emf"/><Relationship Id="rId14" Type="http://schemas.openxmlformats.org/officeDocument/2006/relationships/image" Target="../media/image61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GI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73.emf"/><Relationship Id="rId3" Type="http://schemas.openxmlformats.org/officeDocument/2006/relationships/image" Target="../media/image65.wmf"/><Relationship Id="rId21" Type="http://schemas.openxmlformats.org/officeDocument/2006/relationships/oleObject" Target="../embeddings/oleObject61.bin"/><Relationship Id="rId7" Type="http://schemas.openxmlformats.org/officeDocument/2006/relationships/image" Target="../media/image67.wmf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59.bin"/><Relationship Id="rId2" Type="http://schemas.openxmlformats.org/officeDocument/2006/relationships/oleObject" Target="../embeddings/oleObject52.bin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6.bin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0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71.wmf"/><Relationship Id="rId22" Type="http://schemas.openxmlformats.org/officeDocument/2006/relationships/image" Target="../media/image7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73.bin"/><Relationship Id="rId3" Type="http://schemas.openxmlformats.org/officeDocument/2006/relationships/image" Target="../media/image92.e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96.wmf"/><Relationship Id="rId2" Type="http://schemas.openxmlformats.org/officeDocument/2006/relationships/oleObject" Target="../embeddings/oleObject68.bin"/><Relationship Id="rId16" Type="http://schemas.openxmlformats.org/officeDocument/2006/relationships/image" Target="../media/image9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GIF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93.emf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95.wmf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97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9.emf"/><Relationship Id="rId26" Type="http://schemas.openxmlformats.org/officeDocument/2006/relationships/image" Target="../media/image103.emf"/><Relationship Id="rId39" Type="http://schemas.openxmlformats.org/officeDocument/2006/relationships/oleObject" Target="../embeddings/oleObject93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107.e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109.emf"/><Relationship Id="rId2" Type="http://schemas.openxmlformats.org/officeDocument/2006/relationships/oleObject" Target="../embeddings/oleObject75.bin"/><Relationship Id="rId16" Type="http://schemas.openxmlformats.org/officeDocument/2006/relationships/image" Target="../media/image98.wmf"/><Relationship Id="rId20" Type="http://schemas.openxmlformats.org/officeDocument/2006/relationships/image" Target="../media/image100.emf"/><Relationship Id="rId29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GI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102.emf"/><Relationship Id="rId32" Type="http://schemas.openxmlformats.org/officeDocument/2006/relationships/image" Target="../media/image106.e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110.emf"/><Relationship Id="rId5" Type="http://schemas.openxmlformats.org/officeDocument/2006/relationships/image" Target="../media/image93.emf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104.emf"/><Relationship Id="rId36" Type="http://schemas.openxmlformats.org/officeDocument/2006/relationships/image" Target="../media/image108.wmf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7.wmf"/><Relationship Id="rId22" Type="http://schemas.openxmlformats.org/officeDocument/2006/relationships/image" Target="../media/image101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105.emf"/><Relationship Id="rId35" Type="http://schemas.openxmlformats.org/officeDocument/2006/relationships/oleObject" Target="../embeddings/oleObject91.bin"/><Relationship Id="rId8" Type="http://schemas.openxmlformats.org/officeDocument/2006/relationships/image" Target="../media/image94.wmf"/><Relationship Id="rId3" Type="http://schemas.openxmlformats.org/officeDocument/2006/relationships/image" Target="../media/image9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16.emf"/><Relationship Id="rId18" Type="http://schemas.openxmlformats.org/officeDocument/2006/relationships/oleObject" Target="../embeddings/oleObject102.bin"/><Relationship Id="rId3" Type="http://schemas.openxmlformats.org/officeDocument/2006/relationships/image" Target="../media/image111.emf"/><Relationship Id="rId21" Type="http://schemas.openxmlformats.org/officeDocument/2006/relationships/image" Target="../media/image120.emf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18.emf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15.emf"/><Relationship Id="rId5" Type="http://schemas.openxmlformats.org/officeDocument/2006/relationships/image" Target="../media/image112.emf"/><Relationship Id="rId15" Type="http://schemas.openxmlformats.org/officeDocument/2006/relationships/image" Target="../media/image117.emf"/><Relationship Id="rId23" Type="http://schemas.openxmlformats.org/officeDocument/2006/relationships/image" Target="../media/image121.e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19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14.e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28.emf"/><Relationship Id="rId18" Type="http://schemas.openxmlformats.org/officeDocument/2006/relationships/slide" Target="slide43.xml"/><Relationship Id="rId26" Type="http://schemas.openxmlformats.org/officeDocument/2006/relationships/image" Target="../media/image134.wmf"/><Relationship Id="rId3" Type="http://schemas.openxmlformats.org/officeDocument/2006/relationships/image" Target="../media/image123.emf"/><Relationship Id="rId21" Type="http://schemas.openxmlformats.org/officeDocument/2006/relationships/oleObject" Target="../embeddings/oleObject114.bin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30.emf"/><Relationship Id="rId25" Type="http://schemas.openxmlformats.org/officeDocument/2006/relationships/oleObject" Target="../embeddings/oleObject116.bin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image" Target="../media/image13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27.emf"/><Relationship Id="rId24" Type="http://schemas.openxmlformats.org/officeDocument/2006/relationships/image" Target="../media/image133.emf"/><Relationship Id="rId5" Type="http://schemas.openxmlformats.org/officeDocument/2006/relationships/image" Target="../media/image124.emf"/><Relationship Id="rId15" Type="http://schemas.openxmlformats.org/officeDocument/2006/relationships/image" Target="../media/image129.emf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35.emf"/><Relationship Id="rId10" Type="http://schemas.openxmlformats.org/officeDocument/2006/relationships/oleObject" Target="../embeddings/oleObject109.bin"/><Relationship Id="rId19" Type="http://schemas.openxmlformats.org/officeDocument/2006/relationships/oleObject" Target="../embeddings/oleObject113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11.bin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17.bin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emf"/><Relationship Id="rId18" Type="http://schemas.openxmlformats.org/officeDocument/2006/relationships/oleObject" Target="../embeddings/oleObject126.bin"/><Relationship Id="rId26" Type="http://schemas.openxmlformats.org/officeDocument/2006/relationships/oleObject" Target="../embeddings/oleObject130.bin"/><Relationship Id="rId21" Type="http://schemas.openxmlformats.org/officeDocument/2006/relationships/image" Target="../media/image145.emf"/><Relationship Id="rId34" Type="http://schemas.openxmlformats.org/officeDocument/2006/relationships/oleObject" Target="../embeddings/oleObject134.bin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43.emf"/><Relationship Id="rId25" Type="http://schemas.openxmlformats.org/officeDocument/2006/relationships/image" Target="../media/image147.emf"/><Relationship Id="rId33" Type="http://schemas.openxmlformats.org/officeDocument/2006/relationships/image" Target="../media/image151.emf"/><Relationship Id="rId2" Type="http://schemas.openxmlformats.org/officeDocument/2006/relationships/oleObject" Target="../embeddings/oleObject118.bin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29" Type="http://schemas.openxmlformats.org/officeDocument/2006/relationships/image" Target="../media/image14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40.emf"/><Relationship Id="rId24" Type="http://schemas.openxmlformats.org/officeDocument/2006/relationships/oleObject" Target="../embeddings/oleObject129.bin"/><Relationship Id="rId32" Type="http://schemas.openxmlformats.org/officeDocument/2006/relationships/oleObject" Target="../embeddings/oleObject133.bin"/><Relationship Id="rId37" Type="http://schemas.openxmlformats.org/officeDocument/2006/relationships/image" Target="../media/image153.emf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23" Type="http://schemas.openxmlformats.org/officeDocument/2006/relationships/image" Target="../media/image146.emf"/><Relationship Id="rId28" Type="http://schemas.openxmlformats.org/officeDocument/2006/relationships/oleObject" Target="../embeddings/oleObject131.bin"/><Relationship Id="rId36" Type="http://schemas.openxmlformats.org/officeDocument/2006/relationships/oleObject" Target="../embeddings/oleObject135.bin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44.emf"/><Relationship Id="rId31" Type="http://schemas.openxmlformats.org/officeDocument/2006/relationships/image" Target="../media/image150.e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24.bin"/><Relationship Id="rId22" Type="http://schemas.openxmlformats.org/officeDocument/2006/relationships/oleObject" Target="../embeddings/oleObject128.bin"/><Relationship Id="rId27" Type="http://schemas.openxmlformats.org/officeDocument/2006/relationships/image" Target="../media/image148.emf"/><Relationship Id="rId30" Type="http://schemas.openxmlformats.org/officeDocument/2006/relationships/oleObject" Target="../embeddings/oleObject132.bin"/><Relationship Id="rId35" Type="http://schemas.openxmlformats.org/officeDocument/2006/relationships/image" Target="../media/image152.emf"/><Relationship Id="rId8" Type="http://schemas.openxmlformats.org/officeDocument/2006/relationships/oleObject" Target="../embeddings/oleObject121.bin"/><Relationship Id="rId3" Type="http://schemas.openxmlformats.org/officeDocument/2006/relationships/image" Target="../media/image136.emf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emf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21" Type="http://schemas.openxmlformats.org/officeDocument/2006/relationships/image" Target="../media/image145.emf"/><Relationship Id="rId34" Type="http://schemas.openxmlformats.org/officeDocument/2006/relationships/oleObject" Target="../embeddings/oleObject152.bin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43.emf"/><Relationship Id="rId25" Type="http://schemas.openxmlformats.org/officeDocument/2006/relationships/image" Target="../media/image147.emf"/><Relationship Id="rId33" Type="http://schemas.openxmlformats.org/officeDocument/2006/relationships/image" Target="../media/image155.emf"/><Relationship Id="rId2" Type="http://schemas.openxmlformats.org/officeDocument/2006/relationships/oleObject" Target="../embeddings/oleObject136.bin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29" Type="http://schemas.openxmlformats.org/officeDocument/2006/relationships/image" Target="../media/image15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40.emf"/><Relationship Id="rId24" Type="http://schemas.openxmlformats.org/officeDocument/2006/relationships/oleObject" Target="../embeddings/oleObject147.bin"/><Relationship Id="rId32" Type="http://schemas.openxmlformats.org/officeDocument/2006/relationships/oleObject" Target="../embeddings/oleObject151.bin"/><Relationship Id="rId37" Type="http://schemas.openxmlformats.org/officeDocument/2006/relationships/image" Target="../media/image157.emf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23" Type="http://schemas.openxmlformats.org/officeDocument/2006/relationships/image" Target="../media/image146.emf"/><Relationship Id="rId28" Type="http://schemas.openxmlformats.org/officeDocument/2006/relationships/oleObject" Target="../embeddings/oleObject149.bin"/><Relationship Id="rId36" Type="http://schemas.openxmlformats.org/officeDocument/2006/relationships/oleObject" Target="../embeddings/oleObject153.bin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44.emf"/><Relationship Id="rId31" Type="http://schemas.openxmlformats.org/officeDocument/2006/relationships/image" Target="../media/image154.e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148.emf"/><Relationship Id="rId30" Type="http://schemas.openxmlformats.org/officeDocument/2006/relationships/oleObject" Target="../embeddings/oleObject150.bin"/><Relationship Id="rId35" Type="http://schemas.openxmlformats.org/officeDocument/2006/relationships/image" Target="../media/image156.emf"/><Relationship Id="rId8" Type="http://schemas.openxmlformats.org/officeDocument/2006/relationships/oleObject" Target="../embeddings/oleObject139.bin"/><Relationship Id="rId3" Type="http://schemas.openxmlformats.org/officeDocument/2006/relationships/image" Target="../media/image136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63.emf"/><Relationship Id="rId3" Type="http://schemas.openxmlformats.org/officeDocument/2006/relationships/image" Target="../media/image158.emf"/><Relationship Id="rId7" Type="http://schemas.openxmlformats.org/officeDocument/2006/relationships/image" Target="../media/image160.emf"/><Relationship Id="rId12" Type="http://schemas.openxmlformats.org/officeDocument/2006/relationships/oleObject" Target="../embeddings/oleObject159.bin"/><Relationship Id="rId2" Type="http://schemas.openxmlformats.org/officeDocument/2006/relationships/oleObject" Target="../embeddings/oleObject154.bin"/><Relationship Id="rId16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62.emf"/><Relationship Id="rId5" Type="http://schemas.openxmlformats.org/officeDocument/2006/relationships/image" Target="../media/image159.emf"/><Relationship Id="rId15" Type="http://schemas.openxmlformats.org/officeDocument/2006/relationships/image" Target="../media/image164.e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61.emf"/><Relationship Id="rId14" Type="http://schemas.openxmlformats.org/officeDocument/2006/relationships/oleObject" Target="../embeddings/oleObject16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GI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0451" y="1174156"/>
            <a:ext cx="893434" cy="40792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数理统计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426465" y="952014"/>
                <a:ext cx="4588524" cy="419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6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6000" i="0">
                                  <a:latin typeface="Cambria Math" panose="02040503050406030204" pitchFamily="18" charset="0"/>
                                </a:rPr>
                                <m:t>抽样分布</m:t>
                              </m:r>
                            </m:e>
                            <m:e>
                              <m:r>
                                <a:rPr lang="zh-CN" altLang="en-US" sz="6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6000" i="0">
                                  <a:latin typeface="Cambria Math" panose="02040503050406030204" pitchFamily="18" charset="0"/>
                                </a:rPr>
                                <m:t>参数估计</m:t>
                              </m:r>
                            </m:e>
                            <m:e>
                              <m:r>
                                <a:rPr lang="zh-CN" altLang="en-US" sz="6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6000" i="0">
                                  <a:latin typeface="Cambria Math" panose="02040503050406030204" pitchFamily="18" charset="0"/>
                                </a:rPr>
                                <m:t>假设检验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6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65" y="952014"/>
                <a:ext cx="4588524" cy="4195059"/>
              </a:xfrm>
              <a:prstGeom prst="rect">
                <a:avLst/>
              </a:prstGeom>
              <a:blipFill rotWithShape="1">
                <a:blip r:embed="rId2"/>
                <a:stretch>
                  <a:fillRect l="-3" t="-4" r="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4" name="Rectangle 10"/>
          <p:cNvSpPr>
            <a:spLocks noChangeArrowheads="1"/>
          </p:cNvSpPr>
          <p:nvPr/>
        </p:nvSpPr>
        <p:spPr bwMode="auto">
          <a:xfrm>
            <a:off x="1636713" y="1127125"/>
            <a:ext cx="4573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研究对象的全体称为总体</a:t>
            </a:r>
            <a:endParaRPr lang="zh-CN" alt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614363" y="4497388"/>
            <a:ext cx="80724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这样定义的总体和个体是具体的对象，不符合数学研究的特点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抽象</a:t>
            </a:r>
          </a:p>
        </p:txBody>
      </p:sp>
      <p:sp>
        <p:nvSpPr>
          <p:cNvPr id="451599" name="Rectangle 15"/>
          <p:cNvSpPr>
            <a:spLocks noChangeArrowheads="1"/>
          </p:cNvSpPr>
          <p:nvPr/>
        </p:nvSpPr>
        <p:spPr bwMode="auto">
          <a:xfrm>
            <a:off x="0" y="2143125"/>
            <a:ext cx="909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考察某班级学生的英语课程学习成绩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则全体学生构成了一个总体，每个同学就是一个个体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451601" name="Rectangle 17"/>
          <p:cNvSpPr>
            <a:spLocks noChangeArrowheads="1"/>
          </p:cNvSpPr>
          <p:nvPr/>
        </p:nvSpPr>
        <p:spPr bwMode="auto">
          <a:xfrm>
            <a:off x="0" y="3122613"/>
            <a:ext cx="9094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考察某工厂生产的某批灯泡的寿命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则该厂生产的该批灯泡构成了一个总体，每个灯泡就是一个个体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451605" name="WordArt 21"/>
          <p:cNvSpPr>
            <a:spLocks noChangeArrowheads="1" noChangeShapeType="1" noTextEdit="1"/>
          </p:cNvSpPr>
          <p:nvPr/>
        </p:nvSpPr>
        <p:spPr bwMode="auto">
          <a:xfrm>
            <a:off x="2686050" y="658813"/>
            <a:ext cx="3821113" cy="3921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数理统计的几个基本概念</a:t>
            </a:r>
          </a:p>
        </p:txBody>
      </p:sp>
      <p:sp>
        <p:nvSpPr>
          <p:cNvPr id="451606" name="WordArt 22"/>
          <p:cNvSpPr>
            <a:spLocks noChangeArrowheads="1" noChangeShapeType="1" noTextEdit="1"/>
          </p:cNvSpPr>
          <p:nvPr/>
        </p:nvSpPr>
        <p:spPr bwMode="auto">
          <a:xfrm>
            <a:off x="833438" y="1268413"/>
            <a:ext cx="671512" cy="298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总体</a:t>
            </a:r>
          </a:p>
        </p:txBody>
      </p:sp>
      <p:sp>
        <p:nvSpPr>
          <p:cNvPr id="451607" name="WordArt 23"/>
          <p:cNvSpPr>
            <a:spLocks noChangeArrowheads="1" noChangeShapeType="1" noTextEdit="1"/>
          </p:cNvSpPr>
          <p:nvPr/>
        </p:nvSpPr>
        <p:spPr bwMode="auto">
          <a:xfrm>
            <a:off x="835025" y="1765300"/>
            <a:ext cx="708025" cy="285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个体</a:t>
            </a:r>
          </a:p>
        </p:txBody>
      </p:sp>
      <p:sp>
        <p:nvSpPr>
          <p:cNvPr id="451608" name="Rectangle 24"/>
          <p:cNvSpPr>
            <a:spLocks noChangeArrowheads="1"/>
          </p:cNvSpPr>
          <p:nvPr/>
        </p:nvSpPr>
        <p:spPr bwMode="auto">
          <a:xfrm>
            <a:off x="1625600" y="1624013"/>
            <a:ext cx="5576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总体中的一个具体对象称为个体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1609" name="WordArt 25"/>
          <p:cNvSpPr>
            <a:spLocks noChangeArrowheads="1" noChangeShapeType="1" noTextEdit="1"/>
          </p:cNvSpPr>
          <p:nvPr/>
        </p:nvSpPr>
        <p:spPr bwMode="auto">
          <a:xfrm>
            <a:off x="822325" y="22701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51610" name="WordArt 26"/>
          <p:cNvSpPr>
            <a:spLocks noChangeArrowheads="1" noChangeShapeType="1" noTextEdit="1"/>
          </p:cNvSpPr>
          <p:nvPr/>
        </p:nvSpPr>
        <p:spPr bwMode="auto">
          <a:xfrm>
            <a:off x="823913" y="32496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51620" name="Group 36"/>
          <p:cNvGrpSpPr/>
          <p:nvPr/>
        </p:nvGrpSpPr>
        <p:grpSpPr bwMode="auto">
          <a:xfrm>
            <a:off x="806450" y="4330700"/>
            <a:ext cx="1404938" cy="608013"/>
            <a:chOff x="228" y="2800"/>
            <a:chExt cx="885" cy="383"/>
          </a:xfrm>
        </p:grpSpPr>
        <p:sp>
          <p:nvSpPr>
            <p:cNvPr id="45161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65" y="2969"/>
              <a:ext cx="44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</a:p>
          </p:txBody>
        </p:sp>
        <p:grpSp>
          <p:nvGrpSpPr>
            <p:cNvPr id="451617" name="Group 33"/>
            <p:cNvGrpSpPr/>
            <p:nvPr/>
          </p:nvGrpSpPr>
          <p:grpSpPr bwMode="auto">
            <a:xfrm>
              <a:off x="228" y="2800"/>
              <a:ext cx="381" cy="383"/>
              <a:chOff x="531" y="3249"/>
              <a:chExt cx="381" cy="383"/>
            </a:xfrm>
          </p:grpSpPr>
          <p:sp>
            <p:nvSpPr>
              <p:cNvPr id="451618" name="Rectangle 34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1619" name="Picture 35" descr="COSMIC08H"/>
              <p:cNvPicPr>
                <a:picLocks noChangeAspect="1" noChangeArrowheads="1" noCrop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1623" name="Group 39"/>
          <p:cNvGrpSpPr/>
          <p:nvPr/>
        </p:nvGrpSpPr>
        <p:grpSpPr bwMode="auto">
          <a:xfrm>
            <a:off x="6254750" y="5189538"/>
            <a:ext cx="2305050" cy="787400"/>
            <a:chOff x="1028" y="3579"/>
            <a:chExt cx="993" cy="341"/>
          </a:xfrm>
        </p:grpSpPr>
        <p:sp>
          <p:nvSpPr>
            <p:cNvPr id="451593" name="AutoShape 9"/>
            <p:cNvSpPr>
              <a:spLocks noChangeArrowheads="1"/>
            </p:cNvSpPr>
            <p:nvPr/>
          </p:nvSpPr>
          <p:spPr bwMode="auto">
            <a:xfrm>
              <a:off x="1124" y="3579"/>
              <a:ext cx="759" cy="341"/>
            </a:xfrm>
            <a:prstGeom prst="cloudCallout">
              <a:avLst>
                <a:gd name="adj1" fmla="val -48551"/>
                <a:gd name="adj2" fmla="val 86366"/>
              </a:avLst>
            </a:prstGeom>
            <a:solidFill>
              <a:schemeClr val="accent2">
                <a:alpha val="52000"/>
              </a:schemeClr>
            </a:solidFill>
            <a:ln w="12700">
              <a:solidFill>
                <a:schemeClr val="folHlink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51621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1028" y="3669"/>
              <a:ext cx="814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0033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如何改进</a:t>
              </a:r>
            </a:p>
          </p:txBody>
        </p:sp>
        <p:sp>
          <p:nvSpPr>
            <p:cNvPr id="451622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1889" y="3671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0033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451624" name="Rectangle 40"/>
          <p:cNvSpPr>
            <a:spLocks noChangeArrowheads="1"/>
          </p:cNvSpPr>
          <p:nvPr/>
        </p:nvSpPr>
        <p:spPr bwMode="auto">
          <a:xfrm>
            <a:off x="0" y="4114800"/>
            <a:ext cx="9144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1639" name="AutoShape 55"/>
          <p:cNvSpPr>
            <a:spLocks noChangeArrowheads="1"/>
          </p:cNvSpPr>
          <p:nvPr/>
        </p:nvSpPr>
        <p:spPr bwMode="auto">
          <a:xfrm>
            <a:off x="2438400" y="5308600"/>
            <a:ext cx="5994400" cy="623888"/>
          </a:xfrm>
          <a:prstGeom prst="wedgeRectCallout">
            <a:avLst>
              <a:gd name="adj1" fmla="val 27889"/>
              <a:gd name="adj2" fmla="val -111833"/>
            </a:avLst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这些数量指标是服从某种分布的</a:t>
            </a:r>
            <a:r>
              <a:rPr lang="en-US" altLang="zh-CN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endParaRPr lang="en-US" altLang="zh-CN" dirty="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1640" name="Rectangle 56"/>
          <p:cNvSpPr>
            <a:spLocks noChangeArrowheads="1"/>
          </p:cNvSpPr>
          <p:nvPr/>
        </p:nvSpPr>
        <p:spPr bwMode="auto">
          <a:xfrm>
            <a:off x="0" y="4114800"/>
            <a:ext cx="9144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51641" name="Group 57"/>
          <p:cNvGrpSpPr/>
          <p:nvPr/>
        </p:nvGrpSpPr>
        <p:grpSpPr bwMode="auto">
          <a:xfrm>
            <a:off x="762000" y="4403725"/>
            <a:ext cx="6845300" cy="617538"/>
            <a:chOff x="696" y="3400"/>
            <a:chExt cx="4312" cy="389"/>
          </a:xfrm>
        </p:grpSpPr>
        <p:sp>
          <p:nvSpPr>
            <p:cNvPr id="451642" name="Freeform 58"/>
            <p:cNvSpPr/>
            <p:nvPr/>
          </p:nvSpPr>
          <p:spPr bwMode="auto">
            <a:xfrm>
              <a:off x="696" y="3464"/>
              <a:ext cx="4312" cy="304"/>
            </a:xfrm>
            <a:custGeom>
              <a:avLst/>
              <a:gdLst>
                <a:gd name="T0" fmla="*/ 0 w 4568"/>
                <a:gd name="T1" fmla="*/ 224 h 224"/>
                <a:gd name="T2" fmla="*/ 224 w 4568"/>
                <a:gd name="T3" fmla="*/ 0 h 224"/>
                <a:gd name="T4" fmla="*/ 4568 w 4568"/>
                <a:gd name="T5" fmla="*/ 0 h 224"/>
                <a:gd name="T6" fmla="*/ 4344 w 4568"/>
                <a:gd name="T7" fmla="*/ 224 h 224"/>
                <a:gd name="T8" fmla="*/ 0 w 4568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8" h="224">
                  <a:moveTo>
                    <a:pt x="0" y="224"/>
                  </a:moveTo>
                  <a:lnTo>
                    <a:pt x="224" y="0"/>
                  </a:lnTo>
                  <a:lnTo>
                    <a:pt x="4568" y="0"/>
                  </a:lnTo>
                  <a:lnTo>
                    <a:pt x="4344" y="224"/>
                  </a:lnTo>
                  <a:lnTo>
                    <a:pt x="0" y="22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7001">
                  <a:srgbClr val="E6E6E6">
                    <a:alpha val="92999"/>
                  </a:srgbClr>
                </a:gs>
                <a:gs pos="32001">
                  <a:srgbClr val="7D8496">
                    <a:alpha val="67999"/>
                  </a:srgbClr>
                </a:gs>
                <a:gs pos="47000">
                  <a:srgbClr val="E6E6E6">
                    <a:alpha val="53000"/>
                  </a:srgbClr>
                </a:gs>
                <a:gs pos="85001">
                  <a:srgbClr val="7D8496">
                    <a:alpha val="14999"/>
                  </a:srgbClr>
                </a:gs>
                <a:gs pos="100000">
                  <a:srgbClr val="E6E6E6">
                    <a:alpha val="0"/>
                  </a:srgbClr>
                </a:gs>
              </a:gsLst>
              <a:lin ang="2700000" scaled="1"/>
            </a:gradFill>
            <a:ln w="19050" cap="flat" cmpd="sng">
              <a:solidFill>
                <a:schemeClr val="accent2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43" name="Rectangle 59"/>
            <p:cNvSpPr>
              <a:spLocks noChangeArrowheads="1"/>
            </p:cNvSpPr>
            <p:nvPr/>
          </p:nvSpPr>
          <p:spPr bwMode="auto">
            <a:xfrm>
              <a:off x="1007" y="3400"/>
              <a:ext cx="348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总体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：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研究对象的数量指标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graphicFrame>
          <p:nvGraphicFramePr>
            <p:cNvPr id="451644" name="Object 60"/>
            <p:cNvGraphicFramePr>
              <a:graphicFrameLocks noChangeAspect="1"/>
            </p:cNvGraphicFramePr>
            <p:nvPr/>
          </p:nvGraphicFramePr>
          <p:xfrm>
            <a:off x="3715" y="3472"/>
            <a:ext cx="97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25500" imgH="254000" progId="Equation.DSMT4">
                    <p:embed/>
                  </p:oleObj>
                </mc:Choice>
                <mc:Fallback>
                  <p:oleObj name="Equation" r:id="rId3" imgW="825500" imgH="254000" progId="Equation.DSMT4">
                    <p:embed/>
                    <p:pic>
                      <p:nvPicPr>
                        <p:cNvPr id="0" name="图片 481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3472"/>
                          <a:ext cx="97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654" name="Group 70"/>
          <p:cNvGrpSpPr/>
          <p:nvPr/>
        </p:nvGrpSpPr>
        <p:grpSpPr bwMode="auto">
          <a:xfrm>
            <a:off x="776288" y="5183188"/>
            <a:ext cx="3833812" cy="519112"/>
            <a:chOff x="489" y="3185"/>
            <a:chExt cx="2415" cy="327"/>
          </a:xfrm>
        </p:grpSpPr>
        <p:sp>
          <p:nvSpPr>
            <p:cNvPr id="451646" name="Freeform 62"/>
            <p:cNvSpPr/>
            <p:nvPr/>
          </p:nvSpPr>
          <p:spPr bwMode="auto">
            <a:xfrm>
              <a:off x="489" y="3200"/>
              <a:ext cx="2415" cy="305"/>
            </a:xfrm>
            <a:custGeom>
              <a:avLst/>
              <a:gdLst>
                <a:gd name="T0" fmla="*/ 0 w 2415"/>
                <a:gd name="T1" fmla="*/ 313 h 313"/>
                <a:gd name="T2" fmla="*/ 223 w 2415"/>
                <a:gd name="T3" fmla="*/ 0 h 313"/>
                <a:gd name="T4" fmla="*/ 2415 w 2415"/>
                <a:gd name="T5" fmla="*/ 0 h 313"/>
                <a:gd name="T6" fmla="*/ 2206 w 2415"/>
                <a:gd name="T7" fmla="*/ 313 h 313"/>
                <a:gd name="T8" fmla="*/ 0 w 2415"/>
                <a:gd name="T9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5" h="313">
                  <a:moveTo>
                    <a:pt x="0" y="313"/>
                  </a:moveTo>
                  <a:lnTo>
                    <a:pt x="223" y="0"/>
                  </a:lnTo>
                  <a:lnTo>
                    <a:pt x="2415" y="0"/>
                  </a:lnTo>
                  <a:lnTo>
                    <a:pt x="2206" y="313"/>
                  </a:lnTo>
                  <a:lnTo>
                    <a:pt x="0" y="313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7001">
                  <a:srgbClr val="E6E6E6">
                    <a:alpha val="92999"/>
                  </a:srgbClr>
                </a:gs>
                <a:gs pos="32001">
                  <a:srgbClr val="7D8496">
                    <a:alpha val="67999"/>
                  </a:srgbClr>
                </a:gs>
                <a:gs pos="47000">
                  <a:srgbClr val="E6E6E6">
                    <a:alpha val="53000"/>
                  </a:srgbClr>
                </a:gs>
                <a:gs pos="85001">
                  <a:srgbClr val="7D8496">
                    <a:alpha val="14999"/>
                  </a:srgbClr>
                </a:gs>
                <a:gs pos="100000">
                  <a:srgbClr val="E6E6E6">
                    <a:alpha val="0"/>
                  </a:srgbClr>
                </a:gs>
              </a:gsLst>
              <a:lin ang="2700000" scaled="1"/>
            </a:gradFill>
            <a:ln w="19050" cap="flat" cmpd="sng">
              <a:solidFill>
                <a:schemeClr val="accent2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51652" name="Group 68"/>
            <p:cNvGrpSpPr/>
            <p:nvPr/>
          </p:nvGrpSpPr>
          <p:grpSpPr bwMode="auto">
            <a:xfrm>
              <a:off x="792" y="3185"/>
              <a:ext cx="1953" cy="327"/>
              <a:chOff x="800" y="3241"/>
              <a:chExt cx="1953" cy="327"/>
            </a:xfrm>
          </p:grpSpPr>
          <p:sp>
            <p:nvSpPr>
              <p:cNvPr id="451647" name="Rectangle 63"/>
              <p:cNvSpPr>
                <a:spLocks noChangeArrowheads="1"/>
              </p:cNvSpPr>
              <p:nvPr/>
            </p:nvSpPr>
            <p:spPr bwMode="auto">
              <a:xfrm>
                <a:off x="800" y="3241"/>
                <a:ext cx="19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个体</a:t>
                </a:r>
                <a:r>
                  <a:rPr lang="zh-CN" altLang="en-US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：</a:t>
                </a:r>
                <a:r>
                  <a:rPr lang="zh-CN" altLang="en-US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</a:t>
                </a:r>
                <a:r>
                  <a:rPr lang="zh-CN" altLang="en-US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</a:t>
                </a:r>
                <a:r>
                  <a:rPr lang="zh-CN" altLang="en-US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的值</a:t>
                </a:r>
              </a:p>
            </p:txBody>
          </p:sp>
          <p:graphicFrame>
            <p:nvGraphicFramePr>
              <p:cNvPr id="451651" name="Object 67"/>
              <p:cNvGraphicFramePr>
                <a:graphicFrameLocks noChangeAspect="1"/>
              </p:cNvGraphicFramePr>
              <p:nvPr/>
            </p:nvGraphicFramePr>
            <p:xfrm>
              <a:off x="1513" y="3289"/>
              <a:ext cx="51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44500" imgH="203200" progId="Equation.DSMT4">
                      <p:embed/>
                    </p:oleObj>
                  </mc:Choice>
                  <mc:Fallback>
                    <p:oleObj name="Equation" r:id="rId5" imgW="444500" imgH="203200" progId="Equation.DSMT4">
                      <p:embed/>
                      <p:pic>
                        <p:nvPicPr>
                          <p:cNvPr id="0" name="图片 4813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3" y="3289"/>
                            <a:ext cx="519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1660" name="Rectangle 76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4" grpId="0"/>
      <p:bldP spid="451596" grpId="0"/>
      <p:bldP spid="451596" grpId="1"/>
      <p:bldP spid="451599" grpId="0"/>
      <p:bldP spid="451605" grpId="0" animBg="1"/>
      <p:bldP spid="451606" grpId="0" animBg="1"/>
      <p:bldP spid="451607" grpId="0" animBg="1"/>
      <p:bldP spid="451608" grpId="0"/>
      <p:bldP spid="451609" grpId="0" animBg="1"/>
      <p:bldP spid="451610" grpId="0" animBg="1"/>
      <p:bldP spid="451624" grpId="0" animBg="1"/>
      <p:bldP spid="451624" grpId="1" animBg="1"/>
      <p:bldP spid="451639" grpId="0" animBg="1"/>
      <p:bldP spid="451639" grpId="1" animBg="1"/>
      <p:bldP spid="451640" grpId="0" animBg="1"/>
      <p:bldP spid="45164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70" name="Rectangle 14"/>
          <p:cNvSpPr>
            <a:spLocks noChangeArrowheads="1"/>
          </p:cNvSpPr>
          <p:nvPr/>
        </p:nvSpPr>
        <p:spPr bwMode="auto">
          <a:xfrm>
            <a:off x="1284288" y="3848100"/>
            <a:ext cx="613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考察某工厂生产的零件是否合格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记</a:t>
            </a:r>
            <a:endParaRPr lang="zh-CN" altLang="zh-CN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54692" name="Group 36"/>
          <p:cNvGrpSpPr/>
          <p:nvPr/>
        </p:nvGrpSpPr>
        <p:grpSpPr bwMode="auto">
          <a:xfrm>
            <a:off x="38100" y="708025"/>
            <a:ext cx="9093200" cy="1444625"/>
            <a:chOff x="0" y="542"/>
            <a:chExt cx="5728" cy="910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0" y="542"/>
              <a:ext cx="572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en-US" altLang="zh-CN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考察某班级学生的英语课程学习成绩</a:t>
              </a:r>
              <a:r>
                <a:rPr lang="zh-CN" altLang="en-US" sz="1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因为每个学生的成绩都在全班平均成绩</a:t>
              </a:r>
              <a:r>
                <a:rPr lang="zh-CN" altLang="en-US" sz="1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b="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的附近波动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所以总体可视为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54669" name="Object 13"/>
            <p:cNvGraphicFramePr>
              <a:graphicFrameLocks noChangeAspect="1"/>
            </p:cNvGraphicFramePr>
            <p:nvPr/>
          </p:nvGraphicFramePr>
          <p:xfrm>
            <a:off x="443" y="1072"/>
            <a:ext cx="143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19200" imgH="304800" progId="Equation.DSMT4">
                    <p:embed/>
                  </p:oleObj>
                </mc:Choice>
                <mc:Fallback>
                  <p:oleObj name="Equation" r:id="rId2" imgW="1219200" imgH="304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1072"/>
                          <a:ext cx="143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90" name="Object 34"/>
            <p:cNvGraphicFramePr>
              <a:graphicFrameLocks noChangeAspect="1"/>
            </p:cNvGraphicFramePr>
            <p:nvPr/>
          </p:nvGraphicFramePr>
          <p:xfrm>
            <a:off x="4427" y="591"/>
            <a:ext cx="30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4000" imgH="215900" progId="Equation.DSMT4">
                    <p:embed/>
                  </p:oleObj>
                </mc:Choice>
                <mc:Fallback>
                  <p:oleObj name="Equation" r:id="rId4" imgW="254000" imgH="2159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591"/>
                          <a:ext cx="30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91" name="Object 35"/>
            <p:cNvGraphicFramePr>
              <a:graphicFrameLocks noChangeAspect="1"/>
            </p:cNvGraphicFramePr>
            <p:nvPr/>
          </p:nvGraphicFramePr>
          <p:xfrm>
            <a:off x="3012" y="896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500" imgH="203200" progId="Equation.DSMT4">
                    <p:embed/>
                  </p:oleObj>
                </mc:Choice>
                <mc:Fallback>
                  <p:oleObj name="Equation" r:id="rId6" imgW="190500" imgH="203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896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693" name="WordArt 37"/>
          <p:cNvSpPr>
            <a:spLocks noChangeArrowheads="1" noChangeShapeType="1" noTextEdit="1"/>
          </p:cNvSpPr>
          <p:nvPr/>
        </p:nvSpPr>
        <p:spPr bwMode="auto">
          <a:xfrm>
            <a:off x="809625" y="8096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54696" name="Group 40"/>
          <p:cNvGrpSpPr/>
          <p:nvPr/>
        </p:nvGrpSpPr>
        <p:grpSpPr bwMode="auto">
          <a:xfrm>
            <a:off x="0" y="2259013"/>
            <a:ext cx="9144000" cy="1431925"/>
            <a:chOff x="0" y="1383"/>
            <a:chExt cx="5760" cy="902"/>
          </a:xfrm>
        </p:grpSpPr>
        <p:sp>
          <p:nvSpPr>
            <p:cNvPr id="454664" name="Rectangle 8"/>
            <p:cNvSpPr>
              <a:spLocks noChangeArrowheads="1"/>
            </p:cNvSpPr>
            <p:nvPr/>
          </p:nvSpPr>
          <p:spPr bwMode="auto">
            <a:xfrm>
              <a:off x="0" y="1383"/>
              <a:ext cx="576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en-US" altLang="zh-CN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考察某工厂生产的某批灯泡的寿命</a:t>
              </a:r>
              <a:r>
                <a:rPr lang="zh-CN" altLang="en-US" sz="1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因为每个灯泡的寿命都在该批灯泡平均寿命</a:t>
              </a:r>
              <a:r>
                <a:rPr lang="zh-CN" altLang="en-US" b="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的附近波动，所以总体可视为</a:t>
              </a:r>
              <a:endParaRPr lang="zh-CN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54667" name="Object 11"/>
            <p:cNvGraphicFramePr>
              <a:graphicFrameLocks noChangeAspect="1"/>
            </p:cNvGraphicFramePr>
            <p:nvPr/>
          </p:nvGraphicFramePr>
          <p:xfrm>
            <a:off x="693" y="1905"/>
            <a:ext cx="131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17600" imgH="304800" progId="Equation.DSMT4">
                    <p:embed/>
                  </p:oleObj>
                </mc:Choice>
                <mc:Fallback>
                  <p:oleObj name="Equation" r:id="rId8" imgW="1117600" imgH="304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1905"/>
                          <a:ext cx="131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94" name="Object 38"/>
            <p:cNvGraphicFramePr>
              <a:graphicFrameLocks noChangeAspect="1"/>
            </p:cNvGraphicFramePr>
            <p:nvPr/>
          </p:nvGraphicFramePr>
          <p:xfrm>
            <a:off x="4200" y="1441"/>
            <a:ext cx="29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4000" imgH="215900" progId="Equation.DSMT4">
                    <p:embed/>
                  </p:oleObj>
                </mc:Choice>
                <mc:Fallback>
                  <p:oleObj name="Equation" r:id="rId10" imgW="254000" imgH="2159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441"/>
                          <a:ext cx="29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95" name="Object 39"/>
            <p:cNvGraphicFramePr>
              <a:graphicFrameLocks noChangeAspect="1"/>
            </p:cNvGraphicFramePr>
            <p:nvPr/>
          </p:nvGraphicFramePr>
          <p:xfrm>
            <a:off x="3218" y="1729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500" imgH="203200" progId="Equation.DSMT4">
                    <p:embed/>
                  </p:oleObj>
                </mc:Choice>
                <mc:Fallback>
                  <p:oleObj name="Equation" r:id="rId12" imgW="190500" imgH="2032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8" y="1729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697" name="WordArt 41"/>
          <p:cNvSpPr>
            <a:spLocks noChangeArrowheads="1" noChangeShapeType="1" noTextEdit="1"/>
          </p:cNvSpPr>
          <p:nvPr/>
        </p:nvSpPr>
        <p:spPr bwMode="auto">
          <a:xfrm>
            <a:off x="811213" y="23733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54699" name="WordArt 43"/>
          <p:cNvSpPr>
            <a:spLocks noChangeArrowheads="1" noChangeShapeType="1" noTextEdit="1"/>
          </p:cNvSpPr>
          <p:nvPr/>
        </p:nvSpPr>
        <p:spPr bwMode="auto">
          <a:xfrm>
            <a:off x="812800" y="39751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54704" name="Group 48"/>
          <p:cNvGrpSpPr/>
          <p:nvPr/>
        </p:nvGrpSpPr>
        <p:grpSpPr bwMode="auto">
          <a:xfrm>
            <a:off x="3011488" y="4283075"/>
            <a:ext cx="3709987" cy="1031875"/>
            <a:chOff x="793" y="2466"/>
            <a:chExt cx="2337" cy="650"/>
          </a:xfrm>
        </p:grpSpPr>
        <p:sp>
          <p:nvSpPr>
            <p:cNvPr id="454700" name="Rectangle 44"/>
            <p:cNvSpPr>
              <a:spLocks noChangeArrowheads="1"/>
            </p:cNvSpPr>
            <p:nvPr/>
          </p:nvSpPr>
          <p:spPr bwMode="auto">
            <a:xfrm>
              <a:off x="1609" y="2466"/>
              <a:ext cx="1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零件合格</a:t>
              </a:r>
            </a:p>
          </p:txBody>
        </p:sp>
        <p:graphicFrame>
          <p:nvGraphicFramePr>
            <p:cNvPr id="454701" name="Object 45"/>
            <p:cNvGraphicFramePr>
              <a:graphicFrameLocks noChangeAspect="1"/>
            </p:cNvGraphicFramePr>
            <p:nvPr/>
          </p:nvGraphicFramePr>
          <p:xfrm>
            <a:off x="793" y="2505"/>
            <a:ext cx="800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73100" imgH="495300" progId="Equation.DSMT4">
                    <p:embed/>
                  </p:oleObj>
                </mc:Choice>
                <mc:Fallback>
                  <p:oleObj name="Equation" r:id="rId14" imgW="673100" imgH="4953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505"/>
                          <a:ext cx="800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702" name="Rectangle 46"/>
            <p:cNvSpPr>
              <a:spLocks noChangeArrowheads="1"/>
            </p:cNvSpPr>
            <p:nvPr/>
          </p:nvSpPr>
          <p:spPr bwMode="auto">
            <a:xfrm>
              <a:off x="1602" y="2771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零件不合格</a:t>
              </a:r>
            </a:p>
          </p:txBody>
        </p:sp>
        <p:graphicFrame>
          <p:nvGraphicFramePr>
            <p:cNvPr id="454703" name="Object 47"/>
            <p:cNvGraphicFramePr>
              <a:graphicFrameLocks noChangeAspect="1"/>
            </p:cNvGraphicFramePr>
            <p:nvPr/>
          </p:nvGraphicFramePr>
          <p:xfrm>
            <a:off x="1206" y="2520"/>
            <a:ext cx="28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300" imgH="558800" progId="Equation.DSMT4">
                    <p:embed/>
                  </p:oleObj>
                </mc:Choice>
                <mc:Fallback>
                  <p:oleObj name="Equation" r:id="rId16" imgW="241300" imgH="5588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" y="2520"/>
                          <a:ext cx="280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4706" name="Group 50"/>
          <p:cNvGrpSpPr/>
          <p:nvPr/>
        </p:nvGrpSpPr>
        <p:grpSpPr bwMode="auto">
          <a:xfrm>
            <a:off x="12700" y="5232400"/>
            <a:ext cx="7389813" cy="523875"/>
            <a:chOff x="104" y="3096"/>
            <a:chExt cx="4655" cy="330"/>
          </a:xfrm>
        </p:grpSpPr>
        <p:sp>
          <p:nvSpPr>
            <p:cNvPr id="454673" name="Rectangle 17"/>
            <p:cNvSpPr>
              <a:spLocks noChangeArrowheads="1"/>
            </p:cNvSpPr>
            <p:nvPr/>
          </p:nvSpPr>
          <p:spPr bwMode="auto">
            <a:xfrm>
              <a:off x="2728" y="3096"/>
              <a:ext cx="2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为零件的次品率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sp>
          <p:nvSpPr>
            <p:cNvPr id="454698" name="Rectangle 42"/>
            <p:cNvSpPr>
              <a:spLocks noChangeArrowheads="1"/>
            </p:cNvSpPr>
            <p:nvPr/>
          </p:nvSpPr>
          <p:spPr bwMode="auto">
            <a:xfrm>
              <a:off x="104" y="3097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总体可视为</a:t>
              </a: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54705" name="Object 49"/>
            <p:cNvGraphicFramePr>
              <a:graphicFrameLocks noChangeAspect="1"/>
            </p:cNvGraphicFramePr>
            <p:nvPr/>
          </p:nvGraphicFramePr>
          <p:xfrm>
            <a:off x="1487" y="3149"/>
            <a:ext cx="133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16000" imgH="241300" progId="Equation.DSMT4">
                    <p:embed/>
                  </p:oleObj>
                </mc:Choice>
                <mc:Fallback>
                  <p:oleObj name="Equation" r:id="rId18" imgW="1016000" imgH="2413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3149"/>
                          <a:ext cx="133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710" name="Rectangle 54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4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4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4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0" grpId="0"/>
      <p:bldP spid="454693" grpId="0" animBg="1"/>
      <p:bldP spid="454697" grpId="0" animBg="1"/>
      <p:bldP spid="4546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1828800" y="587375"/>
            <a:ext cx="29083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如何收集数据</a:t>
            </a:r>
          </a:p>
        </p:txBody>
      </p:sp>
      <p:sp>
        <p:nvSpPr>
          <p:cNvPr id="443458" name="Rectangle 66"/>
          <p:cNvSpPr>
            <a:spLocks noChangeArrowheads="1"/>
          </p:cNvSpPr>
          <p:nvPr/>
        </p:nvSpPr>
        <p:spPr bwMode="auto">
          <a:xfrm>
            <a:off x="49213" y="1973263"/>
            <a:ext cx="3316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fontAlgn="b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这一过程称为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抽样</a:t>
            </a:r>
          </a:p>
        </p:txBody>
      </p:sp>
      <p:grpSp>
        <p:nvGrpSpPr>
          <p:cNvPr id="443479" name="Group 87"/>
          <p:cNvGrpSpPr/>
          <p:nvPr/>
        </p:nvGrpSpPr>
        <p:grpSpPr bwMode="auto">
          <a:xfrm>
            <a:off x="896938" y="720725"/>
            <a:ext cx="763587" cy="400050"/>
            <a:chOff x="581" y="1694"/>
            <a:chExt cx="481" cy="252"/>
          </a:xfrm>
        </p:grpSpPr>
        <p:pic>
          <p:nvPicPr>
            <p:cNvPr id="443480" name="Picture 88" descr="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348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aphicFrame>
        <p:nvGraphicFramePr>
          <p:cNvPr id="443482" name="Object 90"/>
          <p:cNvGraphicFramePr>
            <a:graphicFrameLocks noChangeAspect="1"/>
          </p:cNvGraphicFramePr>
          <p:nvPr/>
        </p:nvGraphicFramePr>
        <p:xfrm>
          <a:off x="3625850" y="1570038"/>
          <a:ext cx="21653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700" imgH="241300" progId="Equation.DSMT4">
                  <p:embed/>
                </p:oleObj>
              </mc:Choice>
              <mc:Fallback>
                <p:oleObj name="Equation" r:id="rId4" imgW="1028700" imgH="2413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570038"/>
                        <a:ext cx="21653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3484" name="Group 92"/>
          <p:cNvGrpSpPr/>
          <p:nvPr/>
        </p:nvGrpSpPr>
        <p:grpSpPr bwMode="auto">
          <a:xfrm>
            <a:off x="407989" y="1106489"/>
            <a:ext cx="8836026" cy="523875"/>
            <a:chOff x="329" y="697"/>
            <a:chExt cx="5566" cy="330"/>
          </a:xfrm>
        </p:grpSpPr>
        <p:sp>
          <p:nvSpPr>
            <p:cNvPr id="443453" name="Rectangle 61"/>
            <p:cNvSpPr>
              <a:spLocks noChangeArrowheads="1"/>
            </p:cNvSpPr>
            <p:nvPr/>
          </p:nvSpPr>
          <p:spPr bwMode="auto">
            <a:xfrm>
              <a:off x="329" y="697"/>
              <a:ext cx="55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从研究对象中任取</a:t>
              </a:r>
              <a:r>
                <a:rPr lang="zh-CN" altLang="en-US" sz="1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b="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个“个体”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观察它们的数量指标</a:t>
              </a:r>
            </a:p>
          </p:txBody>
        </p:sp>
        <p:graphicFrame>
          <p:nvGraphicFramePr>
            <p:cNvPr id="443483" name="Object 91"/>
            <p:cNvGraphicFramePr>
              <a:graphicFrameLocks noChangeAspect="1"/>
            </p:cNvGraphicFramePr>
            <p:nvPr/>
          </p:nvGraphicFramePr>
          <p:xfrm>
            <a:off x="2198" y="773"/>
            <a:ext cx="21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400" imgH="165100" progId="Equation.DSMT4">
                    <p:embed/>
                  </p:oleObj>
                </mc:Choice>
                <mc:Fallback>
                  <p:oleObj name="Equation" r:id="rId6" imgW="152400" imgH="1651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773"/>
                          <a:ext cx="213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3488" name="WordArt 96"/>
          <p:cNvSpPr>
            <a:spLocks noChangeArrowheads="1" noChangeShapeType="1" noTextEdit="1"/>
          </p:cNvSpPr>
          <p:nvPr/>
        </p:nvSpPr>
        <p:spPr bwMode="auto">
          <a:xfrm>
            <a:off x="3767138" y="2513013"/>
            <a:ext cx="1657350" cy="3270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抽样的特点</a:t>
            </a:r>
          </a:p>
        </p:txBody>
      </p:sp>
      <p:sp>
        <p:nvSpPr>
          <p:cNvPr id="443455" name="Rectangle 63"/>
          <p:cNvSpPr>
            <a:spLocks noChangeArrowheads="1"/>
          </p:cNvSpPr>
          <p:nvPr/>
        </p:nvSpPr>
        <p:spPr bwMode="auto">
          <a:xfrm>
            <a:off x="1968500" y="3802063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每次取出的样品与总体有相同的分布</a:t>
            </a:r>
          </a:p>
        </p:txBody>
      </p:sp>
      <p:sp>
        <p:nvSpPr>
          <p:cNvPr id="443494" name="WordArt 102"/>
          <p:cNvSpPr>
            <a:spLocks noChangeArrowheads="1" noChangeShapeType="1" noTextEdit="1"/>
          </p:cNvSpPr>
          <p:nvPr/>
        </p:nvSpPr>
        <p:spPr bwMode="auto">
          <a:xfrm>
            <a:off x="3830638" y="4381500"/>
            <a:ext cx="1684337" cy="3270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样本的特点</a:t>
            </a:r>
          </a:p>
        </p:txBody>
      </p:sp>
      <p:sp>
        <p:nvSpPr>
          <p:cNvPr id="443498" name="WordArt 106"/>
          <p:cNvSpPr>
            <a:spLocks noChangeArrowheads="1" noChangeShapeType="1" noTextEdit="1"/>
          </p:cNvSpPr>
          <p:nvPr/>
        </p:nvSpPr>
        <p:spPr bwMode="auto">
          <a:xfrm>
            <a:off x="4412852" y="7223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443517" name="Group 125"/>
          <p:cNvGrpSpPr/>
          <p:nvPr/>
        </p:nvGrpSpPr>
        <p:grpSpPr bwMode="auto">
          <a:xfrm>
            <a:off x="2957513" y="1949450"/>
            <a:ext cx="5827715" cy="522288"/>
            <a:chOff x="1855" y="1324"/>
            <a:chExt cx="3671" cy="329"/>
          </a:xfrm>
        </p:grpSpPr>
        <p:graphicFrame>
          <p:nvGraphicFramePr>
            <p:cNvPr id="443485" name="Object 93"/>
            <p:cNvGraphicFramePr>
              <a:graphicFrameLocks noChangeAspect="1"/>
            </p:cNvGraphicFramePr>
            <p:nvPr/>
          </p:nvGraphicFramePr>
          <p:xfrm>
            <a:off x="1855" y="1376"/>
            <a:ext cx="145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04900" imgH="241300" progId="Equation.DSMT4">
                    <p:embed/>
                  </p:oleObj>
                </mc:Choice>
                <mc:Fallback>
                  <p:oleObj name="Equation" r:id="rId8" imgW="1104900" imgH="2413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1376"/>
                          <a:ext cx="145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486" name="Rectangle 94"/>
            <p:cNvSpPr>
              <a:spLocks noChangeArrowheads="1"/>
            </p:cNvSpPr>
            <p:nvPr/>
          </p:nvSpPr>
          <p:spPr bwMode="auto">
            <a:xfrm>
              <a:off x="3213" y="1324"/>
              <a:ext cx="2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称为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容量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  的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</a:t>
              </a: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43502" name="Object 110"/>
            <p:cNvGraphicFramePr>
              <a:graphicFrameLocks noChangeAspect="1"/>
            </p:cNvGraphicFramePr>
            <p:nvPr/>
          </p:nvGraphicFramePr>
          <p:xfrm>
            <a:off x="4381" y="1418"/>
            <a:ext cx="20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400" imgH="165100" progId="Equation.DSMT4">
                    <p:embed/>
                  </p:oleObj>
                </mc:Choice>
                <mc:Fallback>
                  <p:oleObj name="Equation" r:id="rId10" imgW="152400" imgH="1651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1418"/>
                          <a:ext cx="20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3505" name="Oval 113"/>
          <p:cNvSpPr>
            <a:spLocks noChangeArrowheads="1"/>
          </p:cNvSpPr>
          <p:nvPr/>
        </p:nvSpPr>
        <p:spPr bwMode="auto">
          <a:xfrm>
            <a:off x="2171700" y="1968500"/>
            <a:ext cx="977900" cy="5080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3506" name="Oval 114"/>
          <p:cNvSpPr>
            <a:spLocks noChangeArrowheads="1"/>
          </p:cNvSpPr>
          <p:nvPr/>
        </p:nvSpPr>
        <p:spPr bwMode="auto">
          <a:xfrm>
            <a:off x="7573632" y="1984684"/>
            <a:ext cx="977900" cy="4699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3525" name="Group 133"/>
          <p:cNvGrpSpPr/>
          <p:nvPr/>
        </p:nvGrpSpPr>
        <p:grpSpPr bwMode="auto">
          <a:xfrm>
            <a:off x="2019300" y="4743450"/>
            <a:ext cx="7208840" cy="519113"/>
            <a:chOff x="1264" y="2476"/>
            <a:chExt cx="4541" cy="327"/>
          </a:xfrm>
        </p:grpSpPr>
        <p:sp>
          <p:nvSpPr>
            <p:cNvPr id="443460" name="Rectangle 68"/>
            <p:cNvSpPr>
              <a:spLocks noChangeArrowheads="1"/>
            </p:cNvSpPr>
            <p:nvPr/>
          </p:nvSpPr>
          <p:spPr bwMode="auto">
            <a:xfrm>
              <a:off x="2406" y="2476"/>
              <a:ext cx="33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是相互独立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与总体同分布的</a:t>
              </a:r>
              <a:r>
                <a:rPr lang="en-US" altLang="zh-CN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r.v</a:t>
              </a:r>
              <a:endPara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43495" name="Object 103"/>
            <p:cNvGraphicFramePr>
              <a:graphicFrameLocks noChangeAspect="1"/>
            </p:cNvGraphicFramePr>
            <p:nvPr/>
          </p:nvGraphicFramePr>
          <p:xfrm>
            <a:off x="1264" y="2526"/>
            <a:ext cx="12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28700" imgH="241300" progId="Equation.DSMT4">
                    <p:embed/>
                  </p:oleObj>
                </mc:Choice>
                <mc:Fallback>
                  <p:oleObj name="Equation" r:id="rId12" imgW="1028700" imgH="2413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2526"/>
                          <a:ext cx="123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3509" name="Rectangle 117"/>
          <p:cNvSpPr>
            <a:spLocks noChangeArrowheads="1"/>
          </p:cNvSpPr>
          <p:nvPr/>
        </p:nvSpPr>
        <p:spPr bwMode="auto">
          <a:xfrm>
            <a:off x="698500" y="4770438"/>
            <a:ext cx="171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观察前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sp>
        <p:nvSpPr>
          <p:cNvPr id="443518" name="Rectangle 126"/>
          <p:cNvSpPr>
            <a:spLocks noChangeArrowheads="1"/>
          </p:cNvSpPr>
          <p:nvPr/>
        </p:nvSpPr>
        <p:spPr bwMode="auto">
          <a:xfrm>
            <a:off x="700088" y="5292725"/>
            <a:ext cx="171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观察后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grpSp>
        <p:nvGrpSpPr>
          <p:cNvPr id="443526" name="Group 134"/>
          <p:cNvGrpSpPr/>
          <p:nvPr/>
        </p:nvGrpSpPr>
        <p:grpSpPr bwMode="auto">
          <a:xfrm>
            <a:off x="2112963" y="5311779"/>
            <a:ext cx="6765925" cy="474663"/>
            <a:chOff x="1339" y="2850"/>
            <a:chExt cx="4262" cy="299"/>
          </a:xfrm>
        </p:grpSpPr>
        <p:sp>
          <p:nvSpPr>
            <p:cNvPr id="443520" name="Text Box 128"/>
            <p:cNvSpPr txBox="1">
              <a:spLocks noChangeArrowheads="1"/>
            </p:cNvSpPr>
            <p:nvPr/>
          </p:nvSpPr>
          <p:spPr bwMode="auto">
            <a:xfrm>
              <a:off x="1339" y="2850"/>
              <a:ext cx="426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样本值            个具体的观察数据</a:t>
              </a:r>
            </a:p>
          </p:txBody>
        </p:sp>
        <p:graphicFrame>
          <p:nvGraphicFramePr>
            <p:cNvPr id="443521" name="Object 129"/>
            <p:cNvGraphicFramePr>
              <a:graphicFrameLocks noChangeAspect="1"/>
            </p:cNvGraphicFramePr>
            <p:nvPr/>
          </p:nvGraphicFramePr>
          <p:xfrm>
            <a:off x="1962" y="2852"/>
            <a:ext cx="112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77900" imgH="241300" progId="Equation.DSMT4">
                    <p:embed/>
                  </p:oleObj>
                </mc:Choice>
                <mc:Fallback>
                  <p:oleObj name="Equation" r:id="rId14" imgW="977900" imgH="241300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2852"/>
                          <a:ext cx="112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522" name="Object 130"/>
            <p:cNvGraphicFramePr>
              <a:graphicFrameLocks noChangeAspect="1"/>
            </p:cNvGraphicFramePr>
            <p:nvPr/>
          </p:nvGraphicFramePr>
          <p:xfrm>
            <a:off x="3238" y="2911"/>
            <a:ext cx="17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400" imgH="165100" progId="Equation.DSMT4">
                    <p:embed/>
                  </p:oleObj>
                </mc:Choice>
                <mc:Fallback>
                  <p:oleObj name="Equation" r:id="rId16" imgW="152400" imgH="16510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2911"/>
                          <a:ext cx="17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3530" name="Freeform 138"/>
          <p:cNvSpPr/>
          <p:nvPr/>
        </p:nvSpPr>
        <p:spPr bwMode="auto">
          <a:xfrm>
            <a:off x="863600" y="5240338"/>
            <a:ext cx="7937500" cy="30162"/>
          </a:xfrm>
          <a:custGeom>
            <a:avLst/>
            <a:gdLst>
              <a:gd name="T0" fmla="*/ 0 w 5000"/>
              <a:gd name="T1" fmla="*/ 3 h 19"/>
              <a:gd name="T2" fmla="*/ 928 w 5000"/>
              <a:gd name="T3" fmla="*/ 3 h 19"/>
              <a:gd name="T4" fmla="*/ 1992 w 5000"/>
              <a:gd name="T5" fmla="*/ 19 h 19"/>
              <a:gd name="T6" fmla="*/ 3472 w 5000"/>
              <a:gd name="T7" fmla="*/ 3 h 19"/>
              <a:gd name="T8" fmla="*/ 4448 w 5000"/>
              <a:gd name="T9" fmla="*/ 11 h 19"/>
              <a:gd name="T10" fmla="*/ 5000 w 5000"/>
              <a:gd name="T11" fmla="*/ 1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0" h="19">
                <a:moveTo>
                  <a:pt x="0" y="3"/>
                </a:moveTo>
                <a:cubicBezTo>
                  <a:pt x="298" y="1"/>
                  <a:pt x="596" y="0"/>
                  <a:pt x="928" y="3"/>
                </a:cubicBezTo>
                <a:cubicBezTo>
                  <a:pt x="1260" y="6"/>
                  <a:pt x="1568" y="19"/>
                  <a:pt x="1992" y="19"/>
                </a:cubicBezTo>
                <a:cubicBezTo>
                  <a:pt x="2416" y="19"/>
                  <a:pt x="3063" y="4"/>
                  <a:pt x="3472" y="3"/>
                </a:cubicBezTo>
                <a:cubicBezTo>
                  <a:pt x="3881" y="2"/>
                  <a:pt x="4193" y="10"/>
                  <a:pt x="4448" y="11"/>
                </a:cubicBezTo>
                <a:cubicBezTo>
                  <a:pt x="4703" y="12"/>
                  <a:pt x="4908" y="11"/>
                  <a:pt x="5000" y="1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43531" name="Freeform 139"/>
          <p:cNvSpPr/>
          <p:nvPr/>
        </p:nvSpPr>
        <p:spPr bwMode="auto">
          <a:xfrm>
            <a:off x="877888" y="5788025"/>
            <a:ext cx="7937500" cy="30163"/>
          </a:xfrm>
          <a:custGeom>
            <a:avLst/>
            <a:gdLst>
              <a:gd name="T0" fmla="*/ 0 w 5000"/>
              <a:gd name="T1" fmla="*/ 3 h 19"/>
              <a:gd name="T2" fmla="*/ 928 w 5000"/>
              <a:gd name="T3" fmla="*/ 3 h 19"/>
              <a:gd name="T4" fmla="*/ 1992 w 5000"/>
              <a:gd name="T5" fmla="*/ 19 h 19"/>
              <a:gd name="T6" fmla="*/ 3472 w 5000"/>
              <a:gd name="T7" fmla="*/ 3 h 19"/>
              <a:gd name="T8" fmla="*/ 4448 w 5000"/>
              <a:gd name="T9" fmla="*/ 11 h 19"/>
              <a:gd name="T10" fmla="*/ 5000 w 5000"/>
              <a:gd name="T11" fmla="*/ 1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0" h="19">
                <a:moveTo>
                  <a:pt x="0" y="3"/>
                </a:moveTo>
                <a:cubicBezTo>
                  <a:pt x="298" y="1"/>
                  <a:pt x="596" y="0"/>
                  <a:pt x="928" y="3"/>
                </a:cubicBezTo>
                <a:cubicBezTo>
                  <a:pt x="1260" y="6"/>
                  <a:pt x="1568" y="19"/>
                  <a:pt x="1992" y="19"/>
                </a:cubicBezTo>
                <a:cubicBezTo>
                  <a:pt x="2416" y="19"/>
                  <a:pt x="3063" y="4"/>
                  <a:pt x="3472" y="3"/>
                </a:cubicBezTo>
                <a:cubicBezTo>
                  <a:pt x="3881" y="2"/>
                  <a:pt x="4193" y="10"/>
                  <a:pt x="4448" y="11"/>
                </a:cubicBezTo>
                <a:cubicBezTo>
                  <a:pt x="4703" y="12"/>
                  <a:pt x="4908" y="11"/>
                  <a:pt x="5000" y="1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443551" name="Group 159"/>
          <p:cNvGrpSpPr/>
          <p:nvPr/>
        </p:nvGrpSpPr>
        <p:grpSpPr bwMode="auto">
          <a:xfrm>
            <a:off x="701675" y="6148388"/>
            <a:ext cx="2289175" cy="549275"/>
            <a:chOff x="362" y="3905"/>
            <a:chExt cx="1442" cy="277"/>
          </a:xfrm>
        </p:grpSpPr>
        <p:sp>
          <p:nvSpPr>
            <p:cNvPr id="443532" name="AutoShape 140"/>
            <p:cNvSpPr>
              <a:spLocks noChangeArrowheads="1"/>
            </p:cNvSpPr>
            <p:nvPr/>
          </p:nvSpPr>
          <p:spPr bwMode="auto">
            <a:xfrm>
              <a:off x="362" y="3905"/>
              <a:ext cx="1442" cy="277"/>
            </a:xfrm>
            <a:prstGeom prst="wedgeRectCallout">
              <a:avLst>
                <a:gd name="adj1" fmla="val -21014"/>
                <a:gd name="adj2" fmla="val -126171"/>
              </a:avLst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3533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489" y="3977"/>
              <a:ext cx="1184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样本的二重性</a:t>
              </a:r>
            </a:p>
          </p:txBody>
        </p:sp>
      </p:grpSp>
      <p:sp>
        <p:nvSpPr>
          <p:cNvPr id="443536" name="Oval 144"/>
          <p:cNvSpPr>
            <a:spLocks noChangeArrowheads="1"/>
          </p:cNvSpPr>
          <p:nvPr/>
        </p:nvSpPr>
        <p:spPr bwMode="auto">
          <a:xfrm>
            <a:off x="3141971" y="5363523"/>
            <a:ext cx="1739900" cy="4064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3541" name="WordArt 149"/>
          <p:cNvSpPr>
            <a:spLocks noChangeArrowheads="1" noChangeShapeType="1" noTextEdit="1"/>
          </p:cNvSpPr>
          <p:nvPr/>
        </p:nvSpPr>
        <p:spPr bwMode="auto">
          <a:xfrm>
            <a:off x="444500" y="3360738"/>
            <a:ext cx="1423988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独立性：</a:t>
            </a:r>
          </a:p>
        </p:txBody>
      </p:sp>
      <p:sp>
        <p:nvSpPr>
          <p:cNvPr id="443543" name="Rectangle 151"/>
          <p:cNvSpPr>
            <a:spLocks noChangeArrowheads="1"/>
          </p:cNvSpPr>
          <p:nvPr/>
        </p:nvSpPr>
        <p:spPr bwMode="auto">
          <a:xfrm>
            <a:off x="1982788" y="3308350"/>
            <a:ext cx="519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要求各次取样的结果互不影响</a:t>
            </a:r>
          </a:p>
        </p:txBody>
      </p:sp>
      <p:sp>
        <p:nvSpPr>
          <p:cNvPr id="443546" name="WordArt 154"/>
          <p:cNvSpPr>
            <a:spLocks noChangeArrowheads="1" noChangeShapeType="1" noTextEdit="1"/>
          </p:cNvSpPr>
          <p:nvPr/>
        </p:nvSpPr>
        <p:spPr bwMode="auto">
          <a:xfrm>
            <a:off x="407988" y="3908425"/>
            <a:ext cx="1471612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代表性：</a:t>
            </a:r>
          </a:p>
        </p:txBody>
      </p:sp>
      <p:grpSp>
        <p:nvGrpSpPr>
          <p:cNvPr id="443547" name="Group 155"/>
          <p:cNvGrpSpPr/>
          <p:nvPr/>
        </p:nvGrpSpPr>
        <p:grpSpPr bwMode="auto">
          <a:xfrm>
            <a:off x="801688" y="2838447"/>
            <a:ext cx="8102600" cy="523875"/>
            <a:chOff x="0" y="1811"/>
            <a:chExt cx="5104" cy="330"/>
          </a:xfrm>
        </p:grpSpPr>
        <p:sp>
          <p:nvSpPr>
            <p:cNvPr id="443548" name="Rectangle 156"/>
            <p:cNvSpPr>
              <a:spLocks noChangeArrowheads="1"/>
            </p:cNvSpPr>
            <p:nvPr/>
          </p:nvSpPr>
          <p:spPr bwMode="auto">
            <a:xfrm>
              <a:off x="0" y="1811"/>
              <a:ext cx="5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在相同条件下对总体</a:t>
              </a:r>
              <a:r>
                <a:rPr lang="zh-CN" altLang="en-US" sz="1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进行</a:t>
              </a:r>
              <a:r>
                <a:rPr lang="zh-CN" altLang="en-US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b="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次重复、独立观察</a:t>
              </a:r>
            </a:p>
          </p:txBody>
        </p:sp>
        <p:graphicFrame>
          <p:nvGraphicFramePr>
            <p:cNvPr id="443549" name="Object 157"/>
            <p:cNvGraphicFramePr>
              <a:graphicFrameLocks noChangeAspect="1"/>
            </p:cNvGraphicFramePr>
            <p:nvPr/>
          </p:nvGraphicFramePr>
          <p:xfrm>
            <a:off x="2093" y="1878"/>
            <a:ext cx="29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62400" imgH="3352800" progId="Equation.DSMT4">
                    <p:embed/>
                  </p:oleObj>
                </mc:Choice>
                <mc:Fallback>
                  <p:oleObj name="Equation" r:id="rId18" imgW="3962400" imgH="3352800" progId="Equation.DSMT4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3" y="1878"/>
                          <a:ext cx="29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550" name="Object 158"/>
            <p:cNvGraphicFramePr>
              <a:graphicFrameLocks noChangeAspect="1"/>
            </p:cNvGraphicFramePr>
            <p:nvPr/>
          </p:nvGraphicFramePr>
          <p:xfrm>
            <a:off x="2835" y="1905"/>
            <a:ext cx="20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400" imgH="165100" progId="Equation.DSMT4">
                    <p:embed/>
                  </p:oleObj>
                </mc:Choice>
                <mc:Fallback>
                  <p:oleObj name="Equation" r:id="rId20" imgW="152400" imgH="165100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1905"/>
                          <a:ext cx="20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3552" name="Group 160"/>
          <p:cNvGrpSpPr/>
          <p:nvPr/>
        </p:nvGrpSpPr>
        <p:grpSpPr bwMode="auto">
          <a:xfrm>
            <a:off x="3382963" y="6099175"/>
            <a:ext cx="2098675" cy="563563"/>
            <a:chOff x="2139" y="3882"/>
            <a:chExt cx="1322" cy="285"/>
          </a:xfrm>
        </p:grpSpPr>
        <p:sp>
          <p:nvSpPr>
            <p:cNvPr id="443538" name="AutoShape 146"/>
            <p:cNvSpPr>
              <a:spLocks noChangeArrowheads="1"/>
            </p:cNvSpPr>
            <p:nvPr/>
          </p:nvSpPr>
          <p:spPr bwMode="auto">
            <a:xfrm>
              <a:off x="2139" y="3882"/>
              <a:ext cx="1322" cy="285"/>
            </a:xfrm>
            <a:prstGeom prst="wedgeRectCallout">
              <a:avLst>
                <a:gd name="adj1" fmla="val -20801"/>
                <a:gd name="adj2" fmla="val -121227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3539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2274" y="3962"/>
              <a:ext cx="104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样本观察值</a:t>
              </a:r>
            </a:p>
          </p:txBody>
        </p:sp>
      </p:grpSp>
      <p:sp>
        <p:nvSpPr>
          <p:cNvPr id="443556" name="Rectangle 164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3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3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3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3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3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3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3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3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3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3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3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3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3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3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4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43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3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3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3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3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3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3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4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3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3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4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3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3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3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3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443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443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43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43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4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43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43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4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3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3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3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43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/>
      <p:bldP spid="443458" grpId="0"/>
      <p:bldP spid="443488" grpId="0" animBg="1"/>
      <p:bldP spid="443455" grpId="0"/>
      <p:bldP spid="443494" grpId="0" animBg="1"/>
      <p:bldP spid="443498" grpId="0" animBg="1"/>
      <p:bldP spid="443505" grpId="0" animBg="1"/>
      <p:bldP spid="443505" grpId="1" animBg="1"/>
      <p:bldP spid="443506" grpId="0" animBg="1"/>
      <p:bldP spid="443506" grpId="1" animBg="1"/>
      <p:bldP spid="443509" grpId="0"/>
      <p:bldP spid="443518" grpId="0"/>
      <p:bldP spid="443530" grpId="0" animBg="1"/>
      <p:bldP spid="443531" grpId="0" animBg="1"/>
      <p:bldP spid="443536" grpId="0" animBg="1"/>
      <p:bldP spid="443536" grpId="1" animBg="1"/>
      <p:bldP spid="443541" grpId="0" animBg="1"/>
      <p:bldP spid="443543" grpId="0"/>
      <p:bldP spid="4435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78525" y="693811"/>
            <a:ext cx="7259638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</a:rPr>
              <a:t>简单随机抽样：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要求抽取的样本满足下面两点</a:t>
            </a: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2546350" y="3506370"/>
            <a:ext cx="640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 b="1">
                <a:solidFill>
                  <a:schemeClr val="tx1"/>
                </a:solidFill>
              </a:rPr>
              <a:t>由简单随机抽样抽得的样本： </a:t>
            </a:r>
            <a:r>
              <a:rPr kumimoji="1" lang="en-US" altLang="zh-CN" sz="2400" b="1" i="1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>
                <a:solidFill>
                  <a:schemeClr val="tx1"/>
                </a:solidFill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</a:rPr>
              <a:t>,</a:t>
            </a:r>
            <a:r>
              <a:rPr kumimoji="1" lang="en-US" altLang="zh-CN" sz="2400" b="1" i="1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>
                <a:solidFill>
                  <a:schemeClr val="tx1"/>
                </a:solidFill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</a:rPr>
              <a:t>,…,</a:t>
            </a:r>
            <a:r>
              <a:rPr kumimoji="1" lang="en-US" altLang="zh-CN" sz="2400" b="1" i="1">
                <a:solidFill>
                  <a:schemeClr val="tx1"/>
                </a:solidFill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</a:rPr>
              <a:t>称为</a:t>
            </a:r>
            <a:r>
              <a:rPr kumimoji="1" lang="zh-CN" altLang="en-US" sz="2400" b="1">
                <a:solidFill>
                  <a:srgbClr val="FF0000"/>
                </a:solidFill>
              </a:rPr>
              <a:t>简单随机样本。 </a:t>
            </a:r>
            <a:r>
              <a:rPr kumimoji="1" lang="zh-CN" altLang="en-US" sz="2400" b="1">
                <a:solidFill>
                  <a:schemeClr val="tx1"/>
                </a:solidFill>
              </a:rPr>
              <a:t>（样本）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301625" y="349367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 b="1">
                <a:solidFill>
                  <a:srgbClr val="FF0000"/>
                </a:solidFill>
              </a:rPr>
              <a:t>简单随机样本：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0" y="4365207"/>
            <a:ext cx="9144000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en-US" altLang="zh-CN" sz="2400" b="1" dirty="0">
                <a:solidFill>
                  <a:schemeClr val="tx1"/>
                </a:solidFill>
              </a:rPr>
              <a:t>  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显然，样本就是来自总体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X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的 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个相互独立的且与总体同分布的随机变量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,…,</a:t>
            </a:r>
            <a:r>
              <a:rPr kumimoji="1" lang="en-US" altLang="zh-CN" sz="2400" b="1" i="1" dirty="0" err="1">
                <a:solidFill>
                  <a:schemeClr val="tx1"/>
                </a:solidFill>
              </a:rPr>
              <a:t>X</a:t>
            </a:r>
            <a:r>
              <a:rPr kumimoji="1" lang="en-US" altLang="zh-CN" sz="2400" b="1" i="1" baseline="-25000" dirty="0" err="1">
                <a:solidFill>
                  <a:schemeClr val="tx1"/>
                </a:solidFill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。可看成 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维随机向量（ 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,…,</a:t>
            </a:r>
            <a:r>
              <a:rPr kumimoji="1" lang="en-US" altLang="zh-CN" sz="2400" b="1" i="1" dirty="0" err="1">
                <a:solidFill>
                  <a:schemeClr val="tx1"/>
                </a:solidFill>
              </a:rPr>
              <a:t>X</a:t>
            </a:r>
            <a:r>
              <a:rPr kumimoji="1" lang="en-US" altLang="zh-CN" sz="2400" b="1" i="1" baseline="-25000" dirty="0" err="1">
                <a:solidFill>
                  <a:schemeClr val="tx1"/>
                </a:solidFill>
              </a:rPr>
              <a:t>n</a:t>
            </a:r>
            <a:r>
              <a:rPr kumimoji="1" lang="en-US" altLang="zh-CN" sz="2400" b="1" i="1" baseline="-30000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）。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0" y="2363370"/>
            <a:ext cx="9144000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</a:rPr>
              <a:t>   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简单随机抽样即为随机地独立地抽取，如：有放回抽样；无放回抽样当总体很大，样本容量较小时，认为是近似的简单随机抽样。 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863600" y="1744570"/>
            <a:ext cx="754380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en-US" altLang="zh-CN" sz="2400" b="1" dirty="0">
                <a:solidFill>
                  <a:schemeClr val="tx1"/>
                </a:solidFill>
              </a:rPr>
              <a:t>2. 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独立性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： 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,…,</a:t>
            </a:r>
            <a:r>
              <a:rPr kumimoji="1" lang="en-US" altLang="zh-CN" sz="2400" b="1" i="1" dirty="0" err="1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 dirty="0" err="1">
                <a:solidFill>
                  <a:schemeClr val="tx1"/>
                </a:solidFill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是相互独立的随机变量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831850" y="1175328"/>
            <a:ext cx="8112125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tx1"/>
                </a:solidFill>
              </a:rPr>
              <a:t>1. 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代表性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： 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,…,</a:t>
            </a:r>
            <a:r>
              <a:rPr kumimoji="1" lang="en-US" altLang="zh-CN" sz="2400" b="1" i="1" dirty="0" err="1">
                <a:solidFill>
                  <a:schemeClr val="tx1"/>
                </a:solidFill>
              </a:rPr>
              <a:t>X</a:t>
            </a:r>
            <a:r>
              <a:rPr kumimoji="1" lang="en-US" altLang="zh-CN" sz="2400" b="1" i="1" baseline="-25000" dirty="0" err="1">
                <a:solidFill>
                  <a:schemeClr val="tx1"/>
                </a:solidFill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中每一个与总体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X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有相同的分布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332684" y="5433595"/>
            <a:ext cx="80470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400" b="1">
                <a:solidFill>
                  <a:schemeClr val="tx1"/>
                </a:solidFill>
              </a:rPr>
              <a:t>若总体的分布函数为</a:t>
            </a:r>
            <a:r>
              <a:rPr kumimoji="1" lang="en-US" altLang="zh-CN" sz="2400" b="1" i="1">
                <a:solidFill>
                  <a:schemeClr val="tx1"/>
                </a:solidFill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</a:rPr>
              <a:t>)</a:t>
            </a:r>
            <a:r>
              <a:rPr kumimoji="1" lang="zh-CN" altLang="en-US" sz="2400" b="1">
                <a:solidFill>
                  <a:schemeClr val="tx1"/>
                </a:solidFill>
              </a:rPr>
              <a:t>，则简单样本的联合分布函数为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2474687" y="6048070"/>
            <a:ext cx="3953326" cy="633187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200" b="1" i="1" dirty="0">
                <a:solidFill>
                  <a:schemeClr val="bg1"/>
                </a:solidFill>
              </a:rPr>
              <a:t>F</a:t>
            </a:r>
            <a:r>
              <a:rPr kumimoji="1" lang="en-US" altLang="zh-CN" sz="3200" b="1" dirty="0">
                <a:solidFill>
                  <a:schemeClr val="bg1"/>
                </a:solidFill>
              </a:rPr>
              <a:t>(</a:t>
            </a:r>
            <a:r>
              <a:rPr kumimoji="1" lang="en-US" altLang="zh-CN" sz="3200" b="1" i="1" dirty="0">
                <a:solidFill>
                  <a:schemeClr val="bg1"/>
                </a:solidFill>
              </a:rPr>
              <a:t>x</a:t>
            </a:r>
            <a:r>
              <a:rPr kumimoji="1" lang="en-US" altLang="zh-CN" sz="3200" b="1" baseline="-25000" dirty="0">
                <a:solidFill>
                  <a:schemeClr val="bg1"/>
                </a:solidFill>
              </a:rPr>
              <a:t>1</a:t>
            </a:r>
            <a:r>
              <a:rPr kumimoji="1" lang="en-US" altLang="zh-CN" sz="3200" b="1" dirty="0">
                <a:solidFill>
                  <a:schemeClr val="bg1"/>
                </a:solidFill>
              </a:rPr>
              <a:t>) </a:t>
            </a:r>
            <a:r>
              <a:rPr kumimoji="1" lang="en-US" altLang="zh-CN" sz="3200" b="1" i="1" dirty="0">
                <a:solidFill>
                  <a:schemeClr val="bg1"/>
                </a:solidFill>
              </a:rPr>
              <a:t>F</a:t>
            </a:r>
            <a:r>
              <a:rPr kumimoji="1" lang="en-US" altLang="zh-CN" sz="3200" b="1" dirty="0">
                <a:solidFill>
                  <a:schemeClr val="bg1"/>
                </a:solidFill>
              </a:rPr>
              <a:t>(</a:t>
            </a:r>
            <a:r>
              <a:rPr kumimoji="1" lang="en-US" altLang="zh-CN" sz="3200" b="1" i="1" dirty="0">
                <a:solidFill>
                  <a:schemeClr val="bg1"/>
                </a:solidFill>
              </a:rPr>
              <a:t>x</a:t>
            </a:r>
            <a:r>
              <a:rPr kumimoji="1" lang="en-US" altLang="zh-CN" sz="3200" b="1" baseline="-25000" dirty="0">
                <a:solidFill>
                  <a:schemeClr val="bg1"/>
                </a:solidFill>
              </a:rPr>
              <a:t>2</a:t>
            </a:r>
            <a:r>
              <a:rPr kumimoji="1" lang="en-US" altLang="zh-CN" sz="3200" b="1" dirty="0">
                <a:solidFill>
                  <a:schemeClr val="bg1"/>
                </a:solidFill>
              </a:rPr>
              <a:t>) …</a:t>
            </a:r>
            <a:r>
              <a:rPr kumimoji="1" lang="en-US" altLang="zh-CN" sz="3200" b="1" i="1" dirty="0">
                <a:solidFill>
                  <a:schemeClr val="bg1"/>
                </a:solidFill>
              </a:rPr>
              <a:t> F</a:t>
            </a:r>
            <a:r>
              <a:rPr kumimoji="1" lang="en-US" altLang="zh-CN" sz="3200" b="1" dirty="0">
                <a:solidFill>
                  <a:schemeClr val="bg1"/>
                </a:solidFill>
              </a:rPr>
              <a:t>(</a:t>
            </a:r>
            <a:r>
              <a:rPr kumimoji="1" lang="en-US" altLang="zh-CN" sz="3200" b="1" i="1" dirty="0" err="1">
                <a:solidFill>
                  <a:schemeClr val="bg1"/>
                </a:solidFill>
              </a:rPr>
              <a:t>x</a:t>
            </a:r>
            <a:r>
              <a:rPr kumimoji="1" lang="en-US" altLang="zh-CN" sz="3200" b="1" i="1" baseline="-25000" dirty="0" err="1">
                <a:solidFill>
                  <a:schemeClr val="bg1"/>
                </a:solidFill>
              </a:rPr>
              <a:t>n</a:t>
            </a:r>
            <a:r>
              <a:rPr kumimoji="1" lang="en-US" altLang="zh-CN" sz="3200" b="1" dirty="0">
                <a:solidFill>
                  <a:schemeClr val="bg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/>
      <p:bldP spid="194563" grpId="0" autoUpdateAnimBg="0"/>
      <p:bldP spid="194564" grpId="0" autoUpdateAnimBg="0"/>
      <p:bldP spid="194565" grpId="0" autoUpdateAnimBg="0"/>
      <p:bldP spid="194566" grpId="0" autoUpdateAnimBg="0"/>
      <p:bldP spid="194567" grpId="0" autoUpdateAnimBg="0"/>
      <p:bldP spid="194568" grpId="0" autoUpdateAnimBg="0"/>
      <p:bldP spid="194569" grpId="0" autoUpdateAnimBg="0"/>
      <p:bldP spid="19457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5" name="Rectangle 7"/>
          <p:cNvSpPr>
            <a:spLocks noChangeArrowheads="1"/>
          </p:cNvSpPr>
          <p:nvPr/>
        </p:nvSpPr>
        <p:spPr bwMode="auto">
          <a:xfrm>
            <a:off x="12700" y="5588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某厂生产了一大批灯泡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现从中随机抽取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只进行检测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测得其寿命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小时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分别为</a:t>
            </a:r>
          </a:p>
        </p:txBody>
      </p:sp>
      <p:sp>
        <p:nvSpPr>
          <p:cNvPr id="457739" name="Rectangle 11"/>
          <p:cNvSpPr>
            <a:spLocks noChangeArrowheads="1"/>
          </p:cNvSpPr>
          <p:nvPr/>
        </p:nvSpPr>
        <p:spPr bwMode="auto">
          <a:xfrm>
            <a:off x="1677988" y="1881188"/>
            <a:ext cx="344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总体为灯泡的寿命</a:t>
            </a:r>
          </a:p>
        </p:txBody>
      </p:sp>
      <p:graphicFrame>
        <p:nvGraphicFramePr>
          <p:cNvPr id="457740" name="Object 12"/>
          <p:cNvGraphicFramePr>
            <a:graphicFrameLocks noChangeAspect="1"/>
          </p:cNvGraphicFramePr>
          <p:nvPr/>
        </p:nvGraphicFramePr>
        <p:xfrm>
          <a:off x="3552825" y="2336800"/>
          <a:ext cx="2105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9200" imgH="304800" progId="Equation.DSMT4">
                  <p:embed/>
                </p:oleObj>
              </mc:Choice>
              <mc:Fallback>
                <p:oleObj name="Equation" r:id="rId2" imgW="1219200" imgH="304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336800"/>
                        <a:ext cx="2105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57" name="Group 29"/>
          <p:cNvGrpSpPr/>
          <p:nvPr/>
        </p:nvGrpSpPr>
        <p:grpSpPr bwMode="auto">
          <a:xfrm>
            <a:off x="612775" y="2746375"/>
            <a:ext cx="5986466" cy="588963"/>
            <a:chOff x="370" y="1786"/>
            <a:chExt cx="3771" cy="371"/>
          </a:xfrm>
        </p:grpSpPr>
        <p:sp>
          <p:nvSpPr>
            <p:cNvPr id="457741" name="Rectangle 13"/>
            <p:cNvSpPr>
              <a:spLocks noChangeArrowheads="1"/>
            </p:cNvSpPr>
            <p:nvPr/>
          </p:nvSpPr>
          <p:spPr bwMode="auto">
            <a:xfrm>
              <a:off x="370" y="1786"/>
              <a:ext cx="2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样本容量为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样本为</a:t>
              </a:r>
            </a:p>
          </p:txBody>
        </p:sp>
        <p:graphicFrame>
          <p:nvGraphicFramePr>
            <p:cNvPr id="457742" name="Object 14"/>
            <p:cNvGraphicFramePr>
              <a:graphicFrameLocks noChangeAspect="1"/>
            </p:cNvGraphicFramePr>
            <p:nvPr/>
          </p:nvGraphicFramePr>
          <p:xfrm>
            <a:off x="2437" y="1801"/>
            <a:ext cx="170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908000" imgH="5486400" progId="Equation.DSMT4">
                    <p:embed/>
                  </p:oleObj>
                </mc:Choice>
                <mc:Fallback>
                  <p:oleObj name="Equation" r:id="rId4" imgW="25908000" imgH="54864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1801"/>
                          <a:ext cx="170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7745" name="Object 17"/>
          <p:cNvGraphicFramePr>
            <a:graphicFrameLocks noChangeAspect="1"/>
          </p:cNvGraphicFramePr>
          <p:nvPr/>
        </p:nvGraphicFramePr>
        <p:xfrm>
          <a:off x="6305550" y="2797175"/>
          <a:ext cx="5080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700" imgH="596900" progId="Equation.DSMT4">
                  <p:embed/>
                </p:oleObj>
              </mc:Choice>
              <mc:Fallback>
                <p:oleObj name="Equation" r:id="rId6" imgW="266700" imgH="596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2797175"/>
                        <a:ext cx="5080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52" name="WordArt 24"/>
          <p:cNvSpPr>
            <a:spLocks noChangeArrowheads="1" noChangeShapeType="1" noTextEdit="1"/>
          </p:cNvSpPr>
          <p:nvPr/>
        </p:nvSpPr>
        <p:spPr bwMode="auto">
          <a:xfrm>
            <a:off x="768350" y="20304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aphicFrame>
        <p:nvGraphicFramePr>
          <p:cNvPr id="457753" name="Object 25"/>
          <p:cNvGraphicFramePr>
            <a:graphicFrameLocks noChangeAspect="1"/>
          </p:cNvGraphicFramePr>
          <p:nvPr/>
        </p:nvGraphicFramePr>
        <p:xfrm>
          <a:off x="2981325" y="1538288"/>
          <a:ext cx="3467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500" imgH="215900" progId="Equation.DSMT4">
                  <p:embed/>
                </p:oleObj>
              </mc:Choice>
              <mc:Fallback>
                <p:oleObj name="Equation" r:id="rId8" imgW="1841500" imgH="215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1538288"/>
                        <a:ext cx="34671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54" name="WordArt 26"/>
          <p:cNvSpPr>
            <a:spLocks noChangeArrowheads="1" noChangeShapeType="1" noTextEdit="1"/>
          </p:cNvSpPr>
          <p:nvPr/>
        </p:nvSpPr>
        <p:spPr bwMode="auto">
          <a:xfrm>
            <a:off x="784225" y="6826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57758" name="Group 30"/>
          <p:cNvGrpSpPr/>
          <p:nvPr/>
        </p:nvGrpSpPr>
        <p:grpSpPr bwMode="auto">
          <a:xfrm>
            <a:off x="601663" y="3230563"/>
            <a:ext cx="5784850" cy="534987"/>
            <a:chOff x="363" y="2131"/>
            <a:chExt cx="3644" cy="337"/>
          </a:xfrm>
        </p:grpSpPr>
        <p:sp>
          <p:nvSpPr>
            <p:cNvPr id="457743" name="Rectangle 15"/>
            <p:cNvSpPr>
              <a:spLocks noChangeArrowheads="1"/>
            </p:cNvSpPr>
            <p:nvPr/>
          </p:nvSpPr>
          <p:spPr bwMode="auto">
            <a:xfrm>
              <a:off x="363" y="2131"/>
              <a:ext cx="16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样本观察值为</a:t>
              </a:r>
            </a:p>
          </p:txBody>
        </p:sp>
        <p:graphicFrame>
          <p:nvGraphicFramePr>
            <p:cNvPr id="457756" name="Object 28"/>
            <p:cNvGraphicFramePr>
              <a:graphicFrameLocks noChangeAspect="1"/>
            </p:cNvGraphicFramePr>
            <p:nvPr/>
          </p:nvGraphicFramePr>
          <p:xfrm>
            <a:off x="1823" y="2210"/>
            <a:ext cx="21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41500" imgH="215900" progId="Equation.DSMT4">
                    <p:embed/>
                  </p:oleObj>
                </mc:Choice>
                <mc:Fallback>
                  <p:oleObj name="Equation" r:id="rId10" imgW="1841500" imgH="2159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2210"/>
                          <a:ext cx="218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7759" name="WordArt 31"/>
          <p:cNvSpPr>
            <a:spLocks noChangeArrowheads="1" noChangeShapeType="1" noTextEdit="1"/>
          </p:cNvSpPr>
          <p:nvPr/>
        </p:nvSpPr>
        <p:spPr bwMode="auto">
          <a:xfrm>
            <a:off x="6840538" y="3135313"/>
            <a:ext cx="1674812" cy="333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solidFill>
                  <a:srgbClr val="CC0000"/>
                </a:solidFill>
                <a:effectLst/>
                <a:latin typeface="隶书" panose="02010509060101010101" charset="-122"/>
                <a:ea typeface="隶书" panose="02010509060101010101" charset="-122"/>
              </a:rPr>
              <a:t>样本二重性</a:t>
            </a:r>
          </a:p>
        </p:txBody>
      </p:sp>
      <p:sp>
        <p:nvSpPr>
          <p:cNvPr id="457761" name="Rectangle 33"/>
          <p:cNvSpPr>
            <a:spLocks noChangeArrowheads="1"/>
          </p:cNvSpPr>
          <p:nvPr/>
        </p:nvSpPr>
        <p:spPr bwMode="auto">
          <a:xfrm>
            <a:off x="1679575" y="4676775"/>
            <a:ext cx="3440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总体为工件长度</a:t>
            </a:r>
          </a:p>
        </p:txBody>
      </p:sp>
      <p:graphicFrame>
        <p:nvGraphicFramePr>
          <p:cNvPr id="457762" name="Object 34"/>
          <p:cNvGraphicFramePr>
            <a:graphicFrameLocks noChangeAspect="1"/>
          </p:cNvGraphicFramePr>
          <p:nvPr/>
        </p:nvGraphicFramePr>
        <p:xfrm>
          <a:off x="3643313" y="5240338"/>
          <a:ext cx="6683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600" imgH="190500" progId="Equation.DSMT4">
                  <p:embed/>
                </p:oleObj>
              </mc:Choice>
              <mc:Fallback>
                <p:oleObj name="Equation" r:id="rId12" imgW="355600" imgH="1905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5240338"/>
                        <a:ext cx="6683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80" name="Group 52"/>
          <p:cNvGrpSpPr/>
          <p:nvPr/>
        </p:nvGrpSpPr>
        <p:grpSpPr bwMode="auto">
          <a:xfrm>
            <a:off x="639763" y="5580063"/>
            <a:ext cx="6362698" cy="519112"/>
            <a:chOff x="403" y="3515"/>
            <a:chExt cx="4008" cy="327"/>
          </a:xfrm>
        </p:grpSpPr>
        <p:sp>
          <p:nvSpPr>
            <p:cNvPr id="457764" name="Rectangle 36"/>
            <p:cNvSpPr>
              <a:spLocks noChangeArrowheads="1"/>
            </p:cNvSpPr>
            <p:nvPr/>
          </p:nvSpPr>
          <p:spPr bwMode="auto">
            <a:xfrm>
              <a:off x="403" y="3515"/>
              <a:ext cx="2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样本容量为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样本为</a:t>
              </a:r>
            </a:p>
          </p:txBody>
        </p:sp>
        <p:graphicFrame>
          <p:nvGraphicFramePr>
            <p:cNvPr id="457765" name="Object 37"/>
            <p:cNvGraphicFramePr>
              <a:graphicFrameLocks noChangeAspect="1"/>
            </p:cNvGraphicFramePr>
            <p:nvPr/>
          </p:nvGraphicFramePr>
          <p:xfrm>
            <a:off x="2467" y="3560"/>
            <a:ext cx="19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38300" imgH="241300" progId="Equation.DSMT4">
                    <p:embed/>
                  </p:oleObj>
                </mc:Choice>
                <mc:Fallback>
                  <p:oleObj name="Equation" r:id="rId14" imgW="1638300" imgH="2413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" y="3560"/>
                          <a:ext cx="19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7766" name="Object 38"/>
          <p:cNvGraphicFramePr>
            <a:graphicFrameLocks noChangeAspect="1"/>
          </p:cNvGraphicFramePr>
          <p:nvPr/>
        </p:nvGraphicFramePr>
        <p:xfrm>
          <a:off x="6713538" y="5603875"/>
          <a:ext cx="5080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700" imgH="622300" progId="Equation.DSMT4">
                  <p:embed/>
                </p:oleObj>
              </mc:Choice>
              <mc:Fallback>
                <p:oleObj name="Equation" r:id="rId16" imgW="266700" imgH="622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603875"/>
                        <a:ext cx="5080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67" name="WordArt 39"/>
          <p:cNvSpPr>
            <a:spLocks noChangeArrowheads="1" noChangeShapeType="1" noTextEdit="1"/>
          </p:cNvSpPr>
          <p:nvPr/>
        </p:nvSpPr>
        <p:spPr bwMode="auto">
          <a:xfrm>
            <a:off x="769938" y="4826000"/>
            <a:ext cx="785812" cy="2778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aphicFrame>
        <p:nvGraphicFramePr>
          <p:cNvPr id="457768" name="Object 40"/>
          <p:cNvGraphicFramePr>
            <a:graphicFrameLocks noChangeAspect="1"/>
          </p:cNvGraphicFramePr>
          <p:nvPr/>
        </p:nvGraphicFramePr>
        <p:xfrm>
          <a:off x="2484438" y="4346575"/>
          <a:ext cx="42624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73300" imgH="215900" progId="Equation.DSMT4">
                  <p:embed/>
                </p:oleObj>
              </mc:Choice>
              <mc:Fallback>
                <p:oleObj name="Equation" r:id="rId18" imgW="2273300" imgH="2159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46575"/>
                        <a:ext cx="42624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69" name="WordArt 41"/>
          <p:cNvSpPr>
            <a:spLocks noChangeArrowheads="1" noChangeShapeType="1" noTextEdit="1"/>
          </p:cNvSpPr>
          <p:nvPr/>
        </p:nvSpPr>
        <p:spPr bwMode="auto">
          <a:xfrm>
            <a:off x="785813" y="39100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57773" name="WordArt 45"/>
          <p:cNvSpPr>
            <a:spLocks noChangeArrowheads="1" noChangeShapeType="1" noTextEdit="1"/>
          </p:cNvSpPr>
          <p:nvPr/>
        </p:nvSpPr>
        <p:spPr bwMode="auto">
          <a:xfrm>
            <a:off x="7185025" y="5969000"/>
            <a:ext cx="1674813" cy="3460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solidFill>
                  <a:srgbClr val="CC0000"/>
                </a:solidFill>
                <a:effectLst/>
                <a:latin typeface="隶书" panose="02010509060101010101" charset="-122"/>
                <a:ea typeface="隶书" panose="02010509060101010101" charset="-122"/>
              </a:rPr>
              <a:t>样本二重性</a:t>
            </a:r>
          </a:p>
        </p:txBody>
      </p:sp>
      <p:grpSp>
        <p:nvGrpSpPr>
          <p:cNvPr id="457775" name="Group 47"/>
          <p:cNvGrpSpPr/>
          <p:nvPr/>
        </p:nvGrpSpPr>
        <p:grpSpPr bwMode="auto">
          <a:xfrm>
            <a:off x="1335088" y="3773488"/>
            <a:ext cx="7340600" cy="523875"/>
            <a:chOff x="841" y="2369"/>
            <a:chExt cx="4624" cy="330"/>
          </a:xfrm>
        </p:grpSpPr>
        <p:sp>
          <p:nvSpPr>
            <p:cNvPr id="457760" name="Rectangle 32"/>
            <p:cNvSpPr>
              <a:spLocks noChangeArrowheads="1"/>
            </p:cNvSpPr>
            <p:nvPr/>
          </p:nvSpPr>
          <p:spPr bwMode="auto">
            <a:xfrm>
              <a:off x="841" y="2369"/>
              <a:ext cx="4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对长度为  的工件进行了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次测量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测量值为</a:t>
              </a:r>
            </a:p>
          </p:txBody>
        </p:sp>
        <p:graphicFrame>
          <p:nvGraphicFramePr>
            <p:cNvPr id="457774" name="Object 46"/>
            <p:cNvGraphicFramePr>
              <a:graphicFrameLocks noChangeAspect="1"/>
            </p:cNvGraphicFramePr>
            <p:nvPr/>
          </p:nvGraphicFramePr>
          <p:xfrm>
            <a:off x="1806" y="2461"/>
            <a:ext cx="22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0500" imgH="203200" progId="Equation.DSMT4">
                    <p:embed/>
                  </p:oleObj>
                </mc:Choice>
                <mc:Fallback>
                  <p:oleObj name="Equation" r:id="rId20" imgW="190500" imgH="2032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2461"/>
                          <a:ext cx="22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7776" name="Object 48"/>
          <p:cNvGraphicFramePr>
            <a:graphicFrameLocks noChangeAspect="1"/>
          </p:cNvGraphicFramePr>
          <p:nvPr/>
        </p:nvGraphicFramePr>
        <p:xfrm>
          <a:off x="4327525" y="5176838"/>
          <a:ext cx="13350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11200" imgH="266700" progId="Equation.DSMT4">
                  <p:embed/>
                </p:oleObj>
              </mc:Choice>
              <mc:Fallback>
                <p:oleObj name="Equation" r:id="rId22" imgW="711200" imgH="2667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5176838"/>
                        <a:ext cx="13350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82" name="Group 54"/>
          <p:cNvGrpSpPr/>
          <p:nvPr/>
        </p:nvGrpSpPr>
        <p:grpSpPr bwMode="auto">
          <a:xfrm>
            <a:off x="628650" y="6064250"/>
            <a:ext cx="6221413" cy="547688"/>
            <a:chOff x="396" y="3820"/>
            <a:chExt cx="3919" cy="345"/>
          </a:xfrm>
        </p:grpSpPr>
        <p:sp>
          <p:nvSpPr>
            <p:cNvPr id="457771" name="Rectangle 43"/>
            <p:cNvSpPr>
              <a:spLocks noChangeArrowheads="1"/>
            </p:cNvSpPr>
            <p:nvPr/>
          </p:nvSpPr>
          <p:spPr bwMode="auto">
            <a:xfrm>
              <a:off x="396" y="3820"/>
              <a:ext cx="16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样本观察值为</a:t>
              </a:r>
            </a:p>
          </p:txBody>
        </p:sp>
        <p:graphicFrame>
          <p:nvGraphicFramePr>
            <p:cNvPr id="457781" name="Object 53"/>
            <p:cNvGraphicFramePr>
              <a:graphicFrameLocks noChangeAspect="1"/>
            </p:cNvGraphicFramePr>
            <p:nvPr/>
          </p:nvGraphicFramePr>
          <p:xfrm>
            <a:off x="1806" y="3907"/>
            <a:ext cx="250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273300" imgH="215900" progId="Equation.DSMT4">
                    <p:embed/>
                  </p:oleObj>
                </mc:Choice>
                <mc:Fallback>
                  <p:oleObj name="Equation" r:id="rId24" imgW="2273300" imgH="2159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3907"/>
                          <a:ext cx="250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7792" name="Group 64"/>
          <p:cNvGrpSpPr/>
          <p:nvPr/>
        </p:nvGrpSpPr>
        <p:grpSpPr bwMode="auto">
          <a:xfrm>
            <a:off x="6548438" y="1733550"/>
            <a:ext cx="2301875" cy="803275"/>
            <a:chOff x="4421" y="1188"/>
            <a:chExt cx="1154" cy="382"/>
          </a:xfrm>
        </p:grpSpPr>
        <p:sp>
          <p:nvSpPr>
            <p:cNvPr id="457789" name="AutoShape 61"/>
            <p:cNvSpPr>
              <a:spLocks noChangeArrowheads="1"/>
            </p:cNvSpPr>
            <p:nvPr/>
          </p:nvSpPr>
          <p:spPr bwMode="auto">
            <a:xfrm>
              <a:off x="4421" y="1188"/>
              <a:ext cx="1154" cy="382"/>
            </a:xfrm>
            <a:prstGeom prst="wedgeRectCallout">
              <a:avLst>
                <a:gd name="adj1" fmla="val -27731"/>
                <a:gd name="adj2" fmla="val 86648"/>
              </a:avLst>
            </a:prstGeom>
            <a:solidFill>
              <a:schemeClr val="accent2"/>
            </a:solidFill>
            <a:ln w="19050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57791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4513" y="1297"/>
              <a:ext cx="97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连续型总体</a:t>
              </a:r>
            </a:p>
          </p:txBody>
        </p:sp>
      </p:grpSp>
      <p:sp>
        <p:nvSpPr>
          <p:cNvPr id="457796" name="Rectangle 68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  <p:sp>
        <p:nvSpPr>
          <p:cNvPr id="44" name="Oval 113"/>
          <p:cNvSpPr>
            <a:spLocks noChangeArrowheads="1"/>
          </p:cNvSpPr>
          <p:nvPr/>
        </p:nvSpPr>
        <p:spPr bwMode="auto">
          <a:xfrm>
            <a:off x="3163248" y="569927"/>
            <a:ext cx="1173163" cy="5080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7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7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7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7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7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7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99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7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7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7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7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5" grpId="0"/>
      <p:bldP spid="457739" grpId="0"/>
      <p:bldP spid="457752" grpId="0" animBg="1"/>
      <p:bldP spid="457754" grpId="0" animBg="1"/>
      <p:bldP spid="457759" grpId="0" animBg="1"/>
      <p:bldP spid="457761" grpId="0"/>
      <p:bldP spid="457767" grpId="0" animBg="1"/>
      <p:bldP spid="457769" grpId="0" animBg="1"/>
      <p:bldP spid="457773" grpId="0" animBg="1"/>
      <p:bldP spid="44" grpId="0" animBg="1"/>
      <p:bldP spid="4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50" name="Group 2"/>
          <p:cNvGrpSpPr/>
          <p:nvPr/>
        </p:nvGrpSpPr>
        <p:grpSpPr bwMode="auto">
          <a:xfrm>
            <a:off x="1801813" y="2010392"/>
            <a:ext cx="1555750" cy="519113"/>
            <a:chOff x="868" y="1559"/>
            <a:chExt cx="980" cy="327"/>
          </a:xfrm>
        </p:grpSpPr>
        <p:sp>
          <p:nvSpPr>
            <p:cNvPr id="462851" name="Rectangle 3"/>
            <p:cNvSpPr>
              <a:spLocks noChangeArrowheads="1"/>
            </p:cNvSpPr>
            <p:nvPr/>
          </p:nvSpPr>
          <p:spPr bwMode="auto">
            <a:xfrm>
              <a:off x="868" y="1559"/>
              <a:ext cx="9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总体</a:t>
              </a:r>
            </a:p>
          </p:txBody>
        </p:sp>
        <p:graphicFrame>
          <p:nvGraphicFramePr>
            <p:cNvPr id="462852" name="Object 4"/>
            <p:cNvGraphicFramePr>
              <a:graphicFrameLocks noChangeAspect="1"/>
            </p:cNvGraphicFramePr>
            <p:nvPr/>
          </p:nvGraphicFramePr>
          <p:xfrm>
            <a:off x="1405" y="1604"/>
            <a:ext cx="25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5900" imgH="190500" progId="Equation.DSMT4">
                    <p:embed/>
                  </p:oleObj>
                </mc:Choice>
                <mc:Fallback>
                  <p:oleObj name="Equation" r:id="rId2" imgW="215900" imgH="190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1604"/>
                          <a:ext cx="25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853" name="WordArt 5"/>
          <p:cNvSpPr>
            <a:spLocks noChangeArrowheads="1" noChangeShapeType="1" noTextEdit="1"/>
          </p:cNvSpPr>
          <p:nvPr/>
        </p:nvSpPr>
        <p:spPr bwMode="auto">
          <a:xfrm>
            <a:off x="785813" y="2146917"/>
            <a:ext cx="836612" cy="290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4443413" y="2021505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零件合格或不合格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62855" name="AutoShape 7"/>
          <p:cNvSpPr/>
          <p:nvPr/>
        </p:nvSpPr>
        <p:spPr bwMode="auto">
          <a:xfrm>
            <a:off x="1668463" y="4202730"/>
            <a:ext cx="76200" cy="735012"/>
          </a:xfrm>
          <a:prstGeom prst="leftBrace">
            <a:avLst>
              <a:gd name="adj1" fmla="val 80382"/>
              <a:gd name="adj2" fmla="val 50000"/>
            </a:avLst>
          </a:prstGeom>
          <a:noFill/>
          <a:ln w="254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56" name="WordArt 8"/>
          <p:cNvSpPr>
            <a:spLocks noChangeArrowheads="1" noChangeShapeType="1" noTextEdit="1"/>
          </p:cNvSpPr>
          <p:nvPr/>
        </p:nvSpPr>
        <p:spPr bwMode="auto">
          <a:xfrm>
            <a:off x="531813" y="4390055"/>
            <a:ext cx="1003300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二重性</a:t>
            </a:r>
          </a:p>
        </p:txBody>
      </p:sp>
      <p:sp>
        <p:nvSpPr>
          <p:cNvPr id="462857" name="Rectangle 9"/>
          <p:cNvSpPr>
            <a:spLocks noChangeArrowheads="1"/>
          </p:cNvSpPr>
          <p:nvPr/>
        </p:nvSpPr>
        <p:spPr bwMode="auto">
          <a:xfrm>
            <a:off x="1804988" y="2521567"/>
            <a:ext cx="343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总体频率函数为</a:t>
            </a:r>
          </a:p>
        </p:txBody>
      </p:sp>
      <p:graphicFrame>
        <p:nvGraphicFramePr>
          <p:cNvPr id="462858" name="Object 10"/>
          <p:cNvGraphicFramePr>
            <a:graphicFrameLocks noChangeAspect="1"/>
          </p:cNvGraphicFramePr>
          <p:nvPr/>
        </p:nvGraphicFramePr>
        <p:xfrm>
          <a:off x="2603500" y="3062905"/>
          <a:ext cx="42624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241300" progId="Equation.DSMT4">
                  <p:embed/>
                </p:oleObj>
              </mc:Choice>
              <mc:Fallback>
                <p:oleObj name="Equation" r:id="rId4" imgW="22860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062905"/>
                        <a:ext cx="426243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2" name="Object 14"/>
          <p:cNvGraphicFramePr>
            <a:graphicFrameLocks noChangeAspect="1"/>
          </p:cNvGraphicFramePr>
          <p:nvPr/>
        </p:nvGraphicFramePr>
        <p:xfrm>
          <a:off x="3022600" y="2181842"/>
          <a:ext cx="315913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100" imgH="139700" progId="Equation.DSMT4">
                  <p:embed/>
                </p:oleObj>
              </mc:Choice>
              <mc:Fallback>
                <p:oleObj name="Equation" r:id="rId6" imgW="165100" imgH="139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181842"/>
                        <a:ext cx="315913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3" name="Object 15"/>
          <p:cNvGraphicFramePr>
            <a:graphicFrameLocks noChangeAspect="1"/>
          </p:cNvGraphicFramePr>
          <p:nvPr/>
        </p:nvGraphicFramePr>
        <p:xfrm>
          <a:off x="3321050" y="2065955"/>
          <a:ext cx="11223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700" imgH="241300" progId="Equation.DSMT4">
                  <p:embed/>
                </p:oleObj>
              </mc:Choice>
              <mc:Fallback>
                <p:oleObj name="Equation" r:id="rId8" imgW="5207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2065955"/>
                        <a:ext cx="11223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4" name="Rectangle 16"/>
          <p:cNvSpPr>
            <a:spLocks noChangeArrowheads="1"/>
          </p:cNvSpPr>
          <p:nvPr/>
        </p:nvSpPr>
        <p:spPr bwMode="auto">
          <a:xfrm>
            <a:off x="65088" y="604838"/>
            <a:ext cx="89789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考察某工厂生产的零件是否合格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从该厂生产的一批产品中随机抽检了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若合格则记为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0,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若不合格则记为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1,  100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个产品的检查结果为</a:t>
            </a:r>
            <a:endParaRPr lang="zh-CN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62865" name="Group 17"/>
          <p:cNvGrpSpPr/>
          <p:nvPr/>
        </p:nvGrpSpPr>
        <p:grpSpPr bwMode="auto">
          <a:xfrm>
            <a:off x="76200" y="3458195"/>
            <a:ext cx="4824413" cy="609601"/>
            <a:chOff x="8" y="2264"/>
            <a:chExt cx="3039" cy="384"/>
          </a:xfrm>
        </p:grpSpPr>
        <p:sp>
          <p:nvSpPr>
            <p:cNvPr id="462866" name="Rectangle 18"/>
            <p:cNvSpPr>
              <a:spLocks noChangeArrowheads="1"/>
            </p:cNvSpPr>
            <p:nvPr/>
          </p:nvSpPr>
          <p:spPr bwMode="auto">
            <a:xfrm>
              <a:off x="8" y="2264"/>
              <a:ext cx="303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</a:t>
              </a:r>
              <a:r>
                <a:rPr lang="zh-CN" altLang="en-US" b="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为零件的次品率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2867" name="Object 19"/>
            <p:cNvGraphicFramePr>
              <a:graphicFrameLocks noChangeAspect="1"/>
            </p:cNvGraphicFramePr>
            <p:nvPr/>
          </p:nvGraphicFramePr>
          <p:xfrm>
            <a:off x="485" y="2371"/>
            <a:ext cx="19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5100" imgH="203200" progId="Equation.DSMT4">
                    <p:embed/>
                  </p:oleObj>
                </mc:Choice>
                <mc:Fallback>
                  <p:oleObj name="Equation" r:id="rId10" imgW="165100" imgH="203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2371"/>
                          <a:ext cx="19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868" name="WordArt 20"/>
          <p:cNvSpPr>
            <a:spLocks noChangeArrowheads="1" noChangeShapeType="1" noTextEdit="1"/>
          </p:cNvSpPr>
          <p:nvPr/>
        </p:nvSpPr>
        <p:spPr bwMode="auto">
          <a:xfrm>
            <a:off x="846138" y="7413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62869" name="Object 21"/>
          <p:cNvGraphicFramePr>
            <a:graphicFrameLocks noChangeAspect="1"/>
          </p:cNvGraphicFramePr>
          <p:nvPr/>
        </p:nvGraphicFramePr>
        <p:xfrm>
          <a:off x="5489575" y="1487488"/>
          <a:ext cx="19970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66800" imgH="241300" progId="Equation.DSMT4">
                  <p:embed/>
                </p:oleObj>
              </mc:Choice>
              <mc:Fallback>
                <p:oleObj name="Equation" r:id="rId12" imgW="1066800" imgH="241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1487488"/>
                        <a:ext cx="19970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2870" name="Group 22"/>
          <p:cNvGrpSpPr/>
          <p:nvPr/>
        </p:nvGrpSpPr>
        <p:grpSpPr bwMode="auto">
          <a:xfrm>
            <a:off x="1782763" y="4039221"/>
            <a:ext cx="7270750" cy="550863"/>
            <a:chOff x="883" y="2590"/>
            <a:chExt cx="4580" cy="347"/>
          </a:xfrm>
        </p:grpSpPr>
        <p:sp>
          <p:nvSpPr>
            <p:cNvPr id="462871" name="Rectangle 23"/>
            <p:cNvSpPr>
              <a:spLocks noChangeArrowheads="1"/>
            </p:cNvSpPr>
            <p:nvPr/>
          </p:nvSpPr>
          <p:spPr bwMode="auto">
            <a:xfrm>
              <a:off x="883" y="2590"/>
              <a:ext cx="9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</a:t>
              </a:r>
            </a:p>
          </p:txBody>
        </p:sp>
        <p:graphicFrame>
          <p:nvGraphicFramePr>
            <p:cNvPr id="462872" name="Object 24"/>
            <p:cNvGraphicFramePr>
              <a:graphicFrameLocks noChangeAspect="1"/>
            </p:cNvGraphicFramePr>
            <p:nvPr/>
          </p:nvGraphicFramePr>
          <p:xfrm>
            <a:off x="1378" y="2629"/>
            <a:ext cx="128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17600" imgH="241300" progId="Equation.DSMT4">
                    <p:embed/>
                  </p:oleObj>
                </mc:Choice>
                <mc:Fallback>
                  <p:oleObj name="Equation" r:id="rId14" imgW="1117600" imgH="2413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2629"/>
                          <a:ext cx="128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74" name="Rectangle 26"/>
            <p:cNvSpPr>
              <a:spLocks noChangeArrowheads="1"/>
            </p:cNvSpPr>
            <p:nvPr/>
          </p:nvSpPr>
          <p:spPr bwMode="auto">
            <a:xfrm>
              <a:off x="2646" y="2607"/>
              <a:ext cx="28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独立同分布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(0-1)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lang="en-US" altLang="zh-CN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r.v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462877" name="Group 29"/>
          <p:cNvGrpSpPr/>
          <p:nvPr/>
        </p:nvGrpSpPr>
        <p:grpSpPr bwMode="auto">
          <a:xfrm>
            <a:off x="1782763" y="4585317"/>
            <a:ext cx="3825875" cy="519113"/>
            <a:chOff x="883" y="2918"/>
            <a:chExt cx="2410" cy="327"/>
          </a:xfrm>
        </p:grpSpPr>
        <p:sp>
          <p:nvSpPr>
            <p:cNvPr id="462878" name="Rectangle 30"/>
            <p:cNvSpPr>
              <a:spLocks noChangeArrowheads="1"/>
            </p:cNvSpPr>
            <p:nvPr/>
          </p:nvSpPr>
          <p:spPr bwMode="auto">
            <a:xfrm>
              <a:off x="883" y="2918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样本观察值</a:t>
              </a:r>
            </a:p>
          </p:txBody>
        </p:sp>
        <p:graphicFrame>
          <p:nvGraphicFramePr>
            <p:cNvPr id="462879" name="Object 31"/>
            <p:cNvGraphicFramePr>
              <a:graphicFrameLocks noChangeAspect="1"/>
            </p:cNvGraphicFramePr>
            <p:nvPr/>
          </p:nvGraphicFramePr>
          <p:xfrm>
            <a:off x="2035" y="2942"/>
            <a:ext cx="125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66800" imgH="241300" progId="Equation.DSMT4">
                    <p:embed/>
                  </p:oleObj>
                </mc:Choice>
                <mc:Fallback>
                  <p:oleObj name="Equation" r:id="rId16" imgW="1066800" imgH="2413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" y="2942"/>
                          <a:ext cx="125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2888" name="Group 40"/>
          <p:cNvGrpSpPr/>
          <p:nvPr/>
        </p:nvGrpSpPr>
        <p:grpSpPr bwMode="auto">
          <a:xfrm>
            <a:off x="5489575" y="5320330"/>
            <a:ext cx="2560638" cy="766762"/>
            <a:chOff x="509" y="3548"/>
            <a:chExt cx="1154" cy="382"/>
          </a:xfrm>
        </p:grpSpPr>
        <p:sp>
          <p:nvSpPr>
            <p:cNvPr id="462886" name="AutoShape 38"/>
            <p:cNvSpPr>
              <a:spLocks noChangeArrowheads="1"/>
            </p:cNvSpPr>
            <p:nvPr/>
          </p:nvSpPr>
          <p:spPr bwMode="auto">
            <a:xfrm>
              <a:off x="509" y="3548"/>
              <a:ext cx="1154" cy="382"/>
            </a:xfrm>
            <a:prstGeom prst="wedgeRectCallout">
              <a:avLst>
                <a:gd name="adj1" fmla="val 21491"/>
                <a:gd name="adj2" fmla="val -93454"/>
              </a:avLst>
            </a:prstGeom>
            <a:solidFill>
              <a:schemeClr val="accent2"/>
            </a:solidFill>
            <a:ln w="19050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62887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601" y="3657"/>
              <a:ext cx="97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离散型总体</a:t>
              </a:r>
            </a:p>
          </p:txBody>
        </p:sp>
      </p:grpSp>
      <p:sp>
        <p:nvSpPr>
          <p:cNvPr id="462892" name="Rectangle 44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  <p:bldP spid="462854" grpId="0"/>
      <p:bldP spid="462855" grpId="0" animBg="1"/>
      <p:bldP spid="462856" grpId="0" animBg="1"/>
      <p:bldP spid="462857" grpId="0"/>
      <p:bldP spid="462864" grpId="0"/>
      <p:bldP spid="4628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874" name="Group 2"/>
          <p:cNvGrpSpPr/>
          <p:nvPr/>
        </p:nvGrpSpPr>
        <p:grpSpPr bwMode="auto">
          <a:xfrm>
            <a:off x="1249363" y="1867691"/>
            <a:ext cx="6713537" cy="604837"/>
            <a:chOff x="939" y="1235"/>
            <a:chExt cx="4229" cy="381"/>
          </a:xfrm>
        </p:grpSpPr>
        <p:graphicFrame>
          <p:nvGraphicFramePr>
            <p:cNvPr id="463875" name="Object 3"/>
            <p:cNvGraphicFramePr>
              <a:graphicFrameLocks noChangeAspect="1"/>
            </p:cNvGraphicFramePr>
            <p:nvPr/>
          </p:nvGraphicFramePr>
          <p:xfrm>
            <a:off x="939" y="1295"/>
            <a:ext cx="1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04900" imgH="241300" progId="Equation.DSMT4">
                    <p:embed/>
                  </p:oleObj>
                </mc:Choice>
                <mc:Fallback>
                  <p:oleObj name="Equation" r:id="rId2" imgW="1104900" imgH="241300" progId="Equation.DSMT4">
                    <p:embed/>
                    <p:pic>
                      <p:nvPicPr>
                        <p:cNvPr id="0" name="图片 477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1295"/>
                          <a:ext cx="1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3876" name="Rectangle 4"/>
            <p:cNvSpPr>
              <a:spLocks noChangeArrowheads="1"/>
            </p:cNvSpPr>
            <p:nvPr/>
          </p:nvSpPr>
          <p:spPr bwMode="auto">
            <a:xfrm>
              <a:off x="2114" y="1235"/>
              <a:ext cx="305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是一堆“杂乱无章”的数据</a:t>
              </a:r>
            </a:p>
          </p:txBody>
        </p:sp>
      </p:grpSp>
      <p:grpSp>
        <p:nvGrpSpPr>
          <p:cNvPr id="463938" name="Group 66"/>
          <p:cNvGrpSpPr/>
          <p:nvPr/>
        </p:nvGrpSpPr>
        <p:grpSpPr bwMode="auto">
          <a:xfrm>
            <a:off x="784225" y="1213401"/>
            <a:ext cx="7172325" cy="576263"/>
            <a:chOff x="654" y="641"/>
            <a:chExt cx="4518" cy="363"/>
          </a:xfrm>
        </p:grpSpPr>
        <p:sp>
          <p:nvSpPr>
            <p:cNvPr id="463878" name="Text Box 6"/>
            <p:cNvSpPr txBox="1">
              <a:spLocks noChangeArrowheads="1"/>
            </p:cNvSpPr>
            <p:nvPr/>
          </p:nvSpPr>
          <p:spPr bwMode="auto">
            <a:xfrm>
              <a:off x="654" y="667"/>
              <a:ext cx="451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 是来自总体        的样本</a:t>
              </a:r>
            </a:p>
          </p:txBody>
        </p:sp>
        <p:graphicFrame>
          <p:nvGraphicFramePr>
            <p:cNvPr id="463879" name="Object 7"/>
            <p:cNvGraphicFramePr>
              <a:graphicFrameLocks noChangeAspect="1"/>
            </p:cNvGraphicFramePr>
            <p:nvPr/>
          </p:nvGraphicFramePr>
          <p:xfrm>
            <a:off x="843" y="641"/>
            <a:ext cx="127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031200" imgH="5486400" progId="Equation.DSMT4">
                    <p:embed/>
                  </p:oleObj>
                </mc:Choice>
                <mc:Fallback>
                  <p:oleObj name="Equation" r:id="rId4" imgW="21031200" imgH="5486400" progId="Equation.DSMT4">
                    <p:embed/>
                    <p:pic>
                      <p:nvPicPr>
                        <p:cNvPr id="0" name="图片 477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641"/>
                          <a:ext cx="127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3880" name="Object 8"/>
            <p:cNvGraphicFramePr>
              <a:graphicFrameLocks noChangeAspect="1"/>
            </p:cNvGraphicFramePr>
            <p:nvPr/>
          </p:nvGraphicFramePr>
          <p:xfrm>
            <a:off x="3256" y="717"/>
            <a:ext cx="90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62000" imgH="241300" progId="Equation.DSMT4">
                    <p:embed/>
                  </p:oleObj>
                </mc:Choice>
                <mc:Fallback>
                  <p:oleObj name="Equation" r:id="rId6" imgW="762000" imgH="241300" progId="Equation.DSMT4">
                    <p:embed/>
                    <p:pic>
                      <p:nvPicPr>
                        <p:cNvPr id="0" name="图片 477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717"/>
                          <a:ext cx="90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3883" name="WordArt 11"/>
          <p:cNvSpPr>
            <a:spLocks noChangeArrowheads="1" noChangeShapeType="1" noTextEdit="1"/>
          </p:cNvSpPr>
          <p:nvPr/>
        </p:nvSpPr>
        <p:spPr bwMode="auto">
          <a:xfrm>
            <a:off x="3096406" y="733711"/>
            <a:ext cx="3130645" cy="4048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对样本的一些认识</a:t>
            </a:r>
          </a:p>
        </p:txBody>
      </p:sp>
      <p:grpSp>
        <p:nvGrpSpPr>
          <p:cNvPr id="463885" name="Group 13"/>
          <p:cNvGrpSpPr/>
          <p:nvPr/>
        </p:nvGrpSpPr>
        <p:grpSpPr bwMode="auto">
          <a:xfrm>
            <a:off x="1227138" y="3128361"/>
            <a:ext cx="6711950" cy="604837"/>
            <a:chOff x="1341" y="1237"/>
            <a:chExt cx="4228" cy="381"/>
          </a:xfrm>
        </p:grpSpPr>
        <p:sp>
          <p:nvSpPr>
            <p:cNvPr id="463886" name="Rectangle 14"/>
            <p:cNvSpPr>
              <a:spLocks noChangeArrowheads="1"/>
            </p:cNvSpPr>
            <p:nvPr/>
          </p:nvSpPr>
          <p:spPr bwMode="auto">
            <a:xfrm>
              <a:off x="2536" y="1237"/>
              <a:ext cx="303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是对总体进行推断的依据</a:t>
              </a:r>
            </a:p>
          </p:txBody>
        </p:sp>
        <p:graphicFrame>
          <p:nvGraphicFramePr>
            <p:cNvPr id="463887" name="Object 15"/>
            <p:cNvGraphicFramePr>
              <a:graphicFrameLocks noChangeAspect="1"/>
            </p:cNvGraphicFramePr>
            <p:nvPr/>
          </p:nvGraphicFramePr>
          <p:xfrm>
            <a:off x="1341" y="1297"/>
            <a:ext cx="1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04900" imgH="241300" progId="Equation.DSMT4">
                    <p:embed/>
                  </p:oleObj>
                </mc:Choice>
                <mc:Fallback>
                  <p:oleObj name="Equation" r:id="rId8" imgW="1104900" imgH="241300" progId="Equation.DSMT4">
                    <p:embed/>
                    <p:pic>
                      <p:nvPicPr>
                        <p:cNvPr id="0" name="图片 477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1297"/>
                          <a:ext cx="1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888" name="Group 16"/>
          <p:cNvGrpSpPr/>
          <p:nvPr/>
        </p:nvGrpSpPr>
        <p:grpSpPr bwMode="auto">
          <a:xfrm>
            <a:off x="1249363" y="2478502"/>
            <a:ext cx="6715125" cy="604838"/>
            <a:chOff x="939" y="1532"/>
            <a:chExt cx="4230" cy="381"/>
          </a:xfrm>
        </p:grpSpPr>
        <p:sp>
          <p:nvSpPr>
            <p:cNvPr id="463889" name="Rectangle 17"/>
            <p:cNvSpPr>
              <a:spLocks noChangeArrowheads="1"/>
            </p:cNvSpPr>
            <p:nvPr/>
          </p:nvSpPr>
          <p:spPr bwMode="auto">
            <a:xfrm>
              <a:off x="2115" y="1532"/>
              <a:ext cx="305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包含了有关总体的“信息”</a:t>
              </a:r>
            </a:p>
          </p:txBody>
        </p:sp>
        <p:graphicFrame>
          <p:nvGraphicFramePr>
            <p:cNvPr id="463890" name="Object 18"/>
            <p:cNvGraphicFramePr>
              <a:graphicFrameLocks noChangeAspect="1"/>
            </p:cNvGraphicFramePr>
            <p:nvPr/>
          </p:nvGraphicFramePr>
          <p:xfrm>
            <a:off x="939" y="1593"/>
            <a:ext cx="1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04900" imgH="241300" progId="Equation.DSMT4">
                    <p:embed/>
                  </p:oleObj>
                </mc:Choice>
                <mc:Fallback>
                  <p:oleObj name="Equation" r:id="rId10" imgW="1104900" imgH="241300" progId="Equation.DSMT4">
                    <p:embed/>
                    <p:pic>
                      <p:nvPicPr>
                        <p:cNvPr id="0" name="图片 477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1593"/>
                          <a:ext cx="1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63933" name="Picture 61" descr="f125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4700" y="2058191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934" name="Picture 62" descr="f126"/>
          <p:cNvPicPr>
            <a:picLocks noChangeAspect="1" noChangeArrowheads="1" noCrop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5175" y="2703596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935" name="Picture 63" descr="f127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6763" y="3335993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936" name="Picture 64" descr="f128"/>
          <p:cNvPicPr>
            <a:picLocks noChangeAspect="1" noChangeArrowheads="1" noCrop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73113" y="4017911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3944" name="Group 72"/>
          <p:cNvGrpSpPr/>
          <p:nvPr/>
        </p:nvGrpSpPr>
        <p:grpSpPr bwMode="auto">
          <a:xfrm>
            <a:off x="1160463" y="3882334"/>
            <a:ext cx="7362825" cy="527050"/>
            <a:chOff x="971" y="2132"/>
            <a:chExt cx="4638" cy="332"/>
          </a:xfrm>
        </p:grpSpPr>
        <p:sp>
          <p:nvSpPr>
            <p:cNvPr id="463941" name="Rectangle 69"/>
            <p:cNvSpPr>
              <a:spLocks noChangeArrowheads="1"/>
            </p:cNvSpPr>
            <p:nvPr/>
          </p:nvSpPr>
          <p:spPr bwMode="auto">
            <a:xfrm>
              <a:off x="971" y="2132"/>
              <a:ext cx="46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在观察前           是一组独立同分布</a:t>
              </a:r>
              <a:r>
                <a:rPr lang="en-US" altLang="zh-CN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r.v</a:t>
              </a:r>
              <a:endPara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63943" name="Object 71"/>
            <p:cNvGraphicFramePr>
              <a:graphicFrameLocks noChangeAspect="1"/>
            </p:cNvGraphicFramePr>
            <p:nvPr/>
          </p:nvGraphicFramePr>
          <p:xfrm>
            <a:off x="1933" y="2168"/>
            <a:ext cx="126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04900" imgH="241300" progId="Equation.DSMT4">
                    <p:embed/>
                  </p:oleObj>
                </mc:Choice>
                <mc:Fallback>
                  <p:oleObj name="Equation" r:id="rId16" imgW="1104900" imgH="241300" progId="Equation.DSMT4">
                    <p:embed/>
                    <p:pic>
                      <p:nvPicPr>
                        <p:cNvPr id="0" name="图片 477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2168"/>
                          <a:ext cx="126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3948" name="Group 76"/>
          <p:cNvGrpSpPr/>
          <p:nvPr/>
        </p:nvGrpSpPr>
        <p:grpSpPr bwMode="auto">
          <a:xfrm>
            <a:off x="1162050" y="4466798"/>
            <a:ext cx="6486525" cy="519112"/>
            <a:chOff x="892" y="2453"/>
            <a:chExt cx="4086" cy="327"/>
          </a:xfrm>
        </p:grpSpPr>
        <p:sp>
          <p:nvSpPr>
            <p:cNvPr id="463946" name="Rectangle 74"/>
            <p:cNvSpPr>
              <a:spLocks noChangeArrowheads="1"/>
            </p:cNvSpPr>
            <p:nvPr/>
          </p:nvSpPr>
          <p:spPr bwMode="auto">
            <a:xfrm>
              <a:off x="892" y="2453"/>
              <a:ext cx="40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在观察后          是一组具体的数据</a:t>
              </a:r>
            </a:p>
          </p:txBody>
        </p:sp>
        <p:graphicFrame>
          <p:nvGraphicFramePr>
            <p:cNvPr id="463947" name="Object 75"/>
            <p:cNvGraphicFramePr>
              <a:graphicFrameLocks noChangeAspect="1"/>
            </p:cNvGraphicFramePr>
            <p:nvPr/>
          </p:nvGraphicFramePr>
          <p:xfrm>
            <a:off x="1818" y="2473"/>
            <a:ext cx="112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77900" imgH="241300" progId="Equation.DSMT4">
                    <p:embed/>
                  </p:oleObj>
                </mc:Choice>
                <mc:Fallback>
                  <p:oleObj name="Equation" r:id="rId18" imgW="977900" imgH="241300" progId="Equation.DSMT4">
                    <p:embed/>
                    <p:pic>
                      <p:nvPicPr>
                        <p:cNvPr id="0" name="图片 477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473"/>
                          <a:ext cx="112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3991" name="Rectangle 119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3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3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3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3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3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3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3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3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223" name="Object 87"/>
          <p:cNvGraphicFramePr>
            <a:graphicFrameLocks noChangeAspect="1"/>
          </p:cNvGraphicFramePr>
          <p:nvPr/>
        </p:nvGraphicFramePr>
        <p:xfrm>
          <a:off x="995851" y="2329496"/>
          <a:ext cx="26590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12800" imgH="4876800" progId="Equation.DSMT4">
                  <p:embed/>
                </p:oleObj>
              </mc:Choice>
              <mc:Fallback>
                <p:oleObj name="Equation" r:id="rId2" imgW="26212800" imgH="48768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851" y="2329496"/>
                        <a:ext cx="26590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225" name="Text Box 89"/>
          <p:cNvSpPr txBox="1">
            <a:spLocks noChangeArrowheads="1"/>
          </p:cNvSpPr>
          <p:nvPr/>
        </p:nvSpPr>
        <p:spPr bwMode="auto">
          <a:xfrm>
            <a:off x="4559300" y="1899283"/>
            <a:ext cx="416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fontAlgn="ctr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，则样本联合分布函数为</a:t>
            </a:r>
          </a:p>
        </p:txBody>
      </p:sp>
      <p:graphicFrame>
        <p:nvGraphicFramePr>
          <p:cNvPr id="475229" name="Object 93"/>
          <p:cNvGraphicFramePr>
            <a:graphicFrameLocks noChangeAspect="1"/>
          </p:cNvGraphicFramePr>
          <p:nvPr/>
        </p:nvGraphicFramePr>
        <p:xfrm>
          <a:off x="3453127" y="2144393"/>
          <a:ext cx="15049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106400" imgH="8229600" progId="Equation.DSMT4">
                  <p:embed/>
                </p:oleObj>
              </mc:Choice>
              <mc:Fallback>
                <p:oleObj name="Equation" r:id="rId4" imgW="13106400" imgH="82296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127" y="2144393"/>
                        <a:ext cx="15049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5232" name="Group 96"/>
          <p:cNvGrpSpPr/>
          <p:nvPr/>
        </p:nvGrpSpPr>
        <p:grpSpPr bwMode="auto">
          <a:xfrm>
            <a:off x="1031875" y="1888171"/>
            <a:ext cx="3822700" cy="530225"/>
            <a:chOff x="890" y="859"/>
            <a:chExt cx="2408" cy="334"/>
          </a:xfrm>
        </p:grpSpPr>
        <p:sp>
          <p:nvSpPr>
            <p:cNvPr id="475233" name="Text Box 97"/>
            <p:cNvSpPr txBox="1">
              <a:spLocks noChangeArrowheads="1"/>
            </p:cNvSpPr>
            <p:nvPr/>
          </p:nvSpPr>
          <p:spPr bwMode="auto">
            <a:xfrm>
              <a:off x="890" y="859"/>
              <a:ext cx="240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若总体分布函数为</a:t>
              </a:r>
            </a:p>
          </p:txBody>
        </p:sp>
        <p:graphicFrame>
          <p:nvGraphicFramePr>
            <p:cNvPr id="475234" name="Object 98"/>
            <p:cNvGraphicFramePr>
              <a:graphicFrameLocks noChangeAspect="1"/>
            </p:cNvGraphicFramePr>
            <p:nvPr/>
          </p:nvGraphicFramePr>
          <p:xfrm>
            <a:off x="2642" y="916"/>
            <a:ext cx="5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620000" imgH="4267200" progId="Equation.DSMT4">
                    <p:embed/>
                  </p:oleObj>
                </mc:Choice>
                <mc:Fallback>
                  <p:oleObj name="Equation" r:id="rId6" imgW="7620000" imgH="42672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916"/>
                          <a:ext cx="5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5237" name="Group 101"/>
          <p:cNvGrpSpPr/>
          <p:nvPr/>
        </p:nvGrpSpPr>
        <p:grpSpPr bwMode="auto">
          <a:xfrm>
            <a:off x="1649412" y="1410807"/>
            <a:ext cx="7358109" cy="399290"/>
            <a:chOff x="815" y="703"/>
            <a:chExt cx="3958" cy="159"/>
          </a:xfrm>
        </p:grpSpPr>
        <p:sp>
          <p:nvSpPr>
            <p:cNvPr id="475210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190" y="703"/>
              <a:ext cx="2583" cy="14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作为多维随机变量，服从什么分布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475211" name="Group 75"/>
            <p:cNvGrpSpPr/>
            <p:nvPr/>
          </p:nvGrpSpPr>
          <p:grpSpPr bwMode="auto">
            <a:xfrm>
              <a:off x="1158" y="713"/>
              <a:ext cx="981" cy="149"/>
              <a:chOff x="2750" y="2197"/>
              <a:chExt cx="981" cy="169"/>
            </a:xfrm>
          </p:grpSpPr>
          <p:sp>
            <p:nvSpPr>
              <p:cNvPr id="475212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77" y="2273"/>
                <a:ext cx="41" cy="7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5213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50" y="2197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5214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1" y="2277"/>
                <a:ext cx="41" cy="7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5215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2" y="2275"/>
                <a:ext cx="69" cy="7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5216" name="WordArt 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27" y="219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5217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8" y="219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5218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45" y="2322"/>
                <a:ext cx="30" cy="4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5219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9" y="2322"/>
                <a:ext cx="30" cy="4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5220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75" y="2322"/>
                <a:ext cx="30" cy="4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5221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5" y="2260"/>
                <a:ext cx="127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effectLst/>
                    <a:latin typeface="Times New Roman" panose="02020603050405020304"/>
                    <a:cs typeface="Times New Roman" panose="02020603050405020304"/>
                  </a:rPr>
                  <a:t>...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47523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815" y="704"/>
              <a:ext cx="303" cy="14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样本</a:t>
              </a:r>
            </a:p>
          </p:txBody>
        </p:sp>
      </p:grpSp>
      <p:grpSp>
        <p:nvGrpSpPr>
          <p:cNvPr id="475241" name="Group 105"/>
          <p:cNvGrpSpPr/>
          <p:nvPr/>
        </p:nvGrpSpPr>
        <p:grpSpPr bwMode="auto">
          <a:xfrm>
            <a:off x="287338" y="1381472"/>
            <a:ext cx="1233487" cy="584200"/>
            <a:chOff x="359" y="407"/>
            <a:chExt cx="583" cy="250"/>
          </a:xfrm>
        </p:grpSpPr>
        <p:pic>
          <p:nvPicPr>
            <p:cNvPr id="475239" name="Picture 103" descr="k021"/>
            <p:cNvPicPr>
              <a:picLocks noChangeAspect="1" noChangeArrowheads="1" noCrop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59" y="407"/>
              <a:ext cx="255" cy="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5240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527" y="460"/>
              <a:ext cx="415" cy="13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CC0000"/>
                    </a:solidFill>
                    <a:round/>
                  </a:ln>
                  <a:solidFill>
                    <a:srgbClr val="CC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问题</a:t>
              </a:r>
            </a:p>
          </p:txBody>
        </p:sp>
      </p:grpSp>
      <p:grpSp>
        <p:nvGrpSpPr>
          <p:cNvPr id="475243" name="Group 107"/>
          <p:cNvGrpSpPr/>
          <p:nvPr/>
        </p:nvGrpSpPr>
        <p:grpSpPr bwMode="auto">
          <a:xfrm>
            <a:off x="1033463" y="3008878"/>
            <a:ext cx="3822700" cy="530225"/>
            <a:chOff x="890" y="859"/>
            <a:chExt cx="2408" cy="334"/>
          </a:xfrm>
        </p:grpSpPr>
        <p:sp>
          <p:nvSpPr>
            <p:cNvPr id="475244" name="Text Box 108"/>
            <p:cNvSpPr txBox="1">
              <a:spLocks noChangeArrowheads="1"/>
            </p:cNvSpPr>
            <p:nvPr/>
          </p:nvSpPr>
          <p:spPr bwMode="auto">
            <a:xfrm>
              <a:off x="890" y="859"/>
              <a:ext cx="240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若总体密度函数为</a:t>
              </a:r>
            </a:p>
          </p:txBody>
        </p:sp>
        <p:graphicFrame>
          <p:nvGraphicFramePr>
            <p:cNvPr id="475245" name="Object 109"/>
            <p:cNvGraphicFramePr>
              <a:graphicFrameLocks noChangeAspect="1"/>
            </p:cNvGraphicFramePr>
            <p:nvPr/>
          </p:nvGraphicFramePr>
          <p:xfrm>
            <a:off x="2642" y="916"/>
            <a:ext cx="5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620000" imgH="4267200" progId="Equation.DSMT4">
                    <p:embed/>
                  </p:oleObj>
                </mc:Choice>
                <mc:Fallback>
                  <p:oleObj name="Equation" r:id="rId9" imgW="7620000" imgH="42672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916"/>
                          <a:ext cx="5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5246" name="Text Box 110"/>
          <p:cNvSpPr txBox="1">
            <a:spLocks noChangeArrowheads="1"/>
          </p:cNvSpPr>
          <p:nvPr/>
        </p:nvSpPr>
        <p:spPr bwMode="auto">
          <a:xfrm>
            <a:off x="4560888" y="3019991"/>
            <a:ext cx="416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fontAlgn="ctr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，则样本联合密度函数为</a:t>
            </a:r>
          </a:p>
        </p:txBody>
      </p:sp>
      <p:graphicFrame>
        <p:nvGraphicFramePr>
          <p:cNvPr id="475252" name="Object 116"/>
          <p:cNvGraphicFramePr>
            <a:graphicFrameLocks noChangeAspect="1"/>
          </p:cNvGraphicFramePr>
          <p:nvPr/>
        </p:nvGraphicFramePr>
        <p:xfrm>
          <a:off x="4014787" y="3409881"/>
          <a:ext cx="14700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01600" imgH="8229600" progId="Equation.DSMT4">
                  <p:embed/>
                </p:oleObj>
              </mc:Choice>
              <mc:Fallback>
                <p:oleObj name="Equation" r:id="rId11" imgW="12801600" imgH="822960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7" y="3409881"/>
                        <a:ext cx="14700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259" name="Object 123"/>
          <p:cNvGraphicFramePr>
            <a:graphicFrameLocks noChangeAspect="1"/>
          </p:cNvGraphicFramePr>
          <p:nvPr/>
        </p:nvGraphicFramePr>
        <p:xfrm>
          <a:off x="1527175" y="3523228"/>
          <a:ext cx="2657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212800" imgH="4876800" progId="Equation.DSMT4">
                  <p:embed/>
                </p:oleObj>
              </mc:Choice>
              <mc:Fallback>
                <p:oleObj name="Equation" r:id="rId13" imgW="26212800" imgH="487680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523228"/>
                        <a:ext cx="26574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276" name="WordArt 140"/>
          <p:cNvSpPr>
            <a:spLocks noChangeArrowheads="1" noChangeShapeType="1" noTextEdit="1"/>
          </p:cNvSpPr>
          <p:nvPr/>
        </p:nvSpPr>
        <p:spPr bwMode="auto">
          <a:xfrm>
            <a:off x="528638" y="2048508"/>
            <a:ext cx="357187" cy="263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endParaRPr lang="zh-CN" altLang="en-US" sz="3600" kern="1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5277" name="WordArt 141"/>
          <p:cNvSpPr>
            <a:spLocks noChangeArrowheads="1" noChangeShapeType="1" noTextEdit="1"/>
          </p:cNvSpPr>
          <p:nvPr/>
        </p:nvSpPr>
        <p:spPr bwMode="auto">
          <a:xfrm>
            <a:off x="530225" y="3181916"/>
            <a:ext cx="357188" cy="238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endParaRPr lang="zh-CN" altLang="en-US" sz="3600" kern="1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5296" name="Rectangle 160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  <p:sp>
        <p:nvSpPr>
          <p:cNvPr id="63" name="WordArt 11"/>
          <p:cNvSpPr>
            <a:spLocks noChangeArrowheads="1" noChangeShapeType="1" noTextEdit="1"/>
          </p:cNvSpPr>
          <p:nvPr/>
        </p:nvSpPr>
        <p:spPr bwMode="auto">
          <a:xfrm>
            <a:off x="3370262" y="742737"/>
            <a:ext cx="2114550" cy="4048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样本的分布</a:t>
            </a:r>
          </a:p>
        </p:txBody>
      </p:sp>
      <p:sp>
        <p:nvSpPr>
          <p:cNvPr id="64" name="WordArt 16"/>
          <p:cNvSpPr>
            <a:spLocks noChangeArrowheads="1" noChangeShapeType="1" noTextEdit="1"/>
          </p:cNvSpPr>
          <p:nvPr/>
        </p:nvSpPr>
        <p:spPr bwMode="auto">
          <a:xfrm>
            <a:off x="821482" y="448025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65" name="Group 17"/>
          <p:cNvGrpSpPr/>
          <p:nvPr/>
        </p:nvGrpSpPr>
        <p:grpSpPr bwMode="auto">
          <a:xfrm>
            <a:off x="1434257" y="4343739"/>
            <a:ext cx="7586663" cy="576263"/>
            <a:chOff x="800" y="2840"/>
            <a:chExt cx="4779" cy="363"/>
          </a:xfrm>
        </p:grpSpPr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800" y="2840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2191" y="2853"/>
              <a:ext cx="14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为来自总体</a:t>
              </a:r>
            </a:p>
          </p:txBody>
        </p:sp>
        <p:graphicFrame>
          <p:nvGraphicFramePr>
            <p:cNvPr id="68" name="Object 20"/>
            <p:cNvGraphicFramePr>
              <a:graphicFrameLocks noChangeAspect="1"/>
            </p:cNvGraphicFramePr>
            <p:nvPr/>
          </p:nvGraphicFramePr>
          <p:xfrm>
            <a:off x="1057" y="2881"/>
            <a:ext cx="122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028700" imgH="241300" progId="Equation.DSMT4">
                    <p:embed/>
                  </p:oleObj>
                </mc:Choice>
                <mc:Fallback>
                  <p:oleObj name="Equation" r:id="rId15" imgW="1028700" imgH="241300" progId="Equation.DSMT4">
                    <p:embed/>
                    <p:pic>
                      <p:nvPicPr>
                        <p:cNvPr id="0" name="图片 476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881"/>
                          <a:ext cx="122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21"/>
            <p:cNvGraphicFramePr>
              <a:graphicFrameLocks noChangeAspect="1"/>
            </p:cNvGraphicFramePr>
            <p:nvPr/>
          </p:nvGraphicFramePr>
          <p:xfrm>
            <a:off x="3355" y="2846"/>
            <a:ext cx="126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66800" imgH="304800" progId="Equation.DSMT4">
                    <p:embed/>
                  </p:oleObj>
                </mc:Choice>
                <mc:Fallback>
                  <p:oleObj name="Equation" r:id="rId17" imgW="1066800" imgH="304800" progId="Equation.DSMT4">
                    <p:embed/>
                    <p:pic>
                      <p:nvPicPr>
                        <p:cNvPr id="0" name="图片 476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5" y="2846"/>
                          <a:ext cx="126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4548" y="2852"/>
              <a:ext cx="1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</p:grp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11857" y="4769181"/>
            <a:ext cx="418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则样本分布密度函数为</a:t>
            </a:r>
          </a:p>
        </p:txBody>
      </p:sp>
      <p:graphicFrame>
        <p:nvGraphicFramePr>
          <p:cNvPr id="72" name="Object 24"/>
          <p:cNvGraphicFramePr>
            <a:graphicFrameLocks noChangeAspect="1"/>
          </p:cNvGraphicFramePr>
          <p:nvPr/>
        </p:nvGraphicFramePr>
        <p:xfrm>
          <a:off x="926257" y="5086681"/>
          <a:ext cx="462121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74900" imgH="546100" progId="Equation.DSMT4">
                  <p:embed/>
                </p:oleObj>
              </mc:Choice>
              <mc:Fallback>
                <p:oleObj name="Equation" r:id="rId19" imgW="2374900" imgH="546100" progId="Equation.DSMT4">
                  <p:embed/>
                  <p:pic>
                    <p:nvPicPr>
                      <p:cNvPr id="0" name="图片 476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257" y="5086681"/>
                        <a:ext cx="4621213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5"/>
          <p:cNvGraphicFramePr>
            <a:graphicFrameLocks noChangeAspect="1"/>
          </p:cNvGraphicFramePr>
          <p:nvPr/>
        </p:nvGraphicFramePr>
        <p:xfrm>
          <a:off x="5310932" y="4989844"/>
          <a:ext cx="33464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27200" imgH="622300" progId="Equation.DSMT4">
                  <p:embed/>
                </p:oleObj>
              </mc:Choice>
              <mc:Fallback>
                <p:oleObj name="Equation" r:id="rId21" imgW="1727200" imgH="622300" progId="Equation.DSMT4">
                  <p:embed/>
                  <p:pic>
                    <p:nvPicPr>
                      <p:cNvPr id="0" name="图片 476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932" y="4989844"/>
                        <a:ext cx="33464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Freeform 40"/>
          <p:cNvSpPr/>
          <p:nvPr/>
        </p:nvSpPr>
        <p:spPr bwMode="auto">
          <a:xfrm>
            <a:off x="5563345" y="6094744"/>
            <a:ext cx="3067050" cy="55562"/>
          </a:xfrm>
          <a:custGeom>
            <a:avLst/>
            <a:gdLst>
              <a:gd name="T0" fmla="*/ 0 w 1688"/>
              <a:gd name="T1" fmla="*/ 17 h 26"/>
              <a:gd name="T2" fmla="*/ 352 w 1688"/>
              <a:gd name="T3" fmla="*/ 17 h 26"/>
              <a:gd name="T4" fmla="*/ 832 w 1688"/>
              <a:gd name="T5" fmla="*/ 17 h 26"/>
              <a:gd name="T6" fmla="*/ 1280 w 1688"/>
              <a:gd name="T7" fmla="*/ 1 h 26"/>
              <a:gd name="T8" fmla="*/ 1560 w 1688"/>
              <a:gd name="T9" fmla="*/ 25 h 26"/>
              <a:gd name="T10" fmla="*/ 1688 w 1688"/>
              <a:gd name="T11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26">
                <a:moveTo>
                  <a:pt x="0" y="17"/>
                </a:moveTo>
                <a:cubicBezTo>
                  <a:pt x="106" y="17"/>
                  <a:pt x="213" y="17"/>
                  <a:pt x="352" y="17"/>
                </a:cubicBezTo>
                <a:cubicBezTo>
                  <a:pt x="491" y="17"/>
                  <a:pt x="677" y="20"/>
                  <a:pt x="832" y="17"/>
                </a:cubicBezTo>
                <a:cubicBezTo>
                  <a:pt x="987" y="14"/>
                  <a:pt x="1159" y="0"/>
                  <a:pt x="1280" y="1"/>
                </a:cubicBezTo>
                <a:cubicBezTo>
                  <a:pt x="1401" y="2"/>
                  <a:pt x="1492" y="24"/>
                  <a:pt x="1560" y="25"/>
                </a:cubicBezTo>
                <a:cubicBezTo>
                  <a:pt x="1628" y="26"/>
                  <a:pt x="1658" y="17"/>
                  <a:pt x="1688" y="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5" name="Group 39"/>
          <p:cNvGrpSpPr/>
          <p:nvPr/>
        </p:nvGrpSpPr>
        <p:grpSpPr bwMode="auto">
          <a:xfrm>
            <a:off x="6379320" y="6340806"/>
            <a:ext cx="2205037" cy="474663"/>
            <a:chOff x="3971" y="1882"/>
            <a:chExt cx="1210" cy="260"/>
          </a:xfrm>
        </p:grpSpPr>
        <p:sp>
          <p:nvSpPr>
            <p:cNvPr id="76" name="AutoShape 27"/>
            <p:cNvSpPr>
              <a:spLocks noChangeArrowheads="1"/>
            </p:cNvSpPr>
            <p:nvPr/>
          </p:nvSpPr>
          <p:spPr bwMode="auto">
            <a:xfrm>
              <a:off x="3971" y="1882"/>
              <a:ext cx="1210" cy="260"/>
            </a:xfrm>
            <a:prstGeom prst="wedgeRectCallout">
              <a:avLst>
                <a:gd name="adj1" fmla="val 20250"/>
                <a:gd name="adj2" fmla="val -109616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7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4027" y="1963"/>
              <a:ext cx="112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78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194" y="1914"/>
              <a:ext cx="92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维正态分布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5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5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5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5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7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225" grpId="0"/>
      <p:bldP spid="475246" grpId="0"/>
      <p:bldP spid="475276" grpId="0" animBg="1"/>
      <p:bldP spid="475277" grpId="0" animBg="1"/>
      <p:bldP spid="63" grpId="0" animBg="1"/>
      <p:bldP spid="64" grpId="0" animBg="1"/>
      <p:bldP spid="71" grpId="0"/>
      <p:bldP spid="74" grpId="0" animBg="1"/>
      <p:bldP spid="7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226" name="Rectangle 66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  <p:sp>
        <p:nvSpPr>
          <p:cNvPr id="36" name="WordArt 99"/>
          <p:cNvSpPr>
            <a:spLocks noChangeArrowheads="1" noChangeShapeType="1" noTextEdit="1"/>
          </p:cNvSpPr>
          <p:nvPr/>
        </p:nvSpPr>
        <p:spPr bwMode="auto">
          <a:xfrm>
            <a:off x="619125" y="773113"/>
            <a:ext cx="384175" cy="28257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71450" y="649288"/>
            <a:ext cx="8528050" cy="1082020"/>
            <a:chOff x="171450" y="649288"/>
            <a:chExt cx="8528050" cy="1082020"/>
          </a:xfrm>
        </p:grpSpPr>
        <p:grpSp>
          <p:nvGrpSpPr>
            <p:cNvPr id="38" name="组合 37"/>
            <p:cNvGrpSpPr/>
            <p:nvPr/>
          </p:nvGrpSpPr>
          <p:grpSpPr>
            <a:xfrm>
              <a:off x="1079500" y="649288"/>
              <a:ext cx="7620000" cy="569912"/>
              <a:chOff x="1079500" y="649288"/>
              <a:chExt cx="7620000" cy="569912"/>
            </a:xfrm>
          </p:grpSpPr>
          <p:graphicFrame>
            <p:nvGraphicFramePr>
              <p:cNvPr id="40" name="Object 90"/>
              <p:cNvGraphicFramePr>
                <a:graphicFrameLocks noChangeAspect="1"/>
              </p:cNvGraphicFramePr>
              <p:nvPr/>
            </p:nvGraphicFramePr>
            <p:xfrm>
              <a:off x="1544638" y="709613"/>
              <a:ext cx="1884362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8592800" imgH="4267200" progId="Equation.DSMT4">
                      <p:embed/>
                    </p:oleObj>
                  </mc:Choice>
                  <mc:Fallback>
                    <p:oleObj name="Equation" r:id="rId2" imgW="18592800" imgH="4267200" progId="Equation.DSMT4">
                      <p:embed/>
                      <p:pic>
                        <p:nvPicPr>
                          <p:cNvPr id="0" name="图片 4766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4638" y="709613"/>
                            <a:ext cx="1884362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Rectangle 101"/>
              <p:cNvSpPr>
                <a:spLocks noChangeArrowheads="1"/>
              </p:cNvSpPr>
              <p:nvPr/>
            </p:nvSpPr>
            <p:spPr bwMode="auto">
              <a:xfrm>
                <a:off x="1079500" y="649288"/>
                <a:ext cx="863600" cy="51911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设</a:t>
                </a: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3352800" y="649288"/>
                <a:ext cx="1993900" cy="51911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为来自总体</a:t>
                </a:r>
              </a:p>
            </p:txBody>
          </p:sp>
          <p:graphicFrame>
            <p:nvGraphicFramePr>
              <p:cNvPr id="43" name="Object 90"/>
              <p:cNvGraphicFramePr>
                <a:graphicFrameLocks noChangeAspect="1"/>
              </p:cNvGraphicFramePr>
              <p:nvPr/>
            </p:nvGraphicFramePr>
            <p:xfrm>
              <a:off x="5278438" y="749300"/>
              <a:ext cx="2903537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8651200" imgH="4267200" progId="Equation.DSMT4">
                      <p:embed/>
                    </p:oleObj>
                  </mc:Choice>
                  <mc:Fallback>
                    <p:oleObj name="Equation" r:id="rId4" imgW="28651200" imgH="4267200" progId="Equation.DSMT4">
                      <p:embed/>
                      <p:pic>
                        <p:nvPicPr>
                          <p:cNvPr id="0" name="图片 4766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8438" y="749300"/>
                            <a:ext cx="2903537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Rectangle 101"/>
              <p:cNvSpPr>
                <a:spLocks noChangeArrowheads="1"/>
              </p:cNvSpPr>
              <p:nvPr/>
            </p:nvSpPr>
            <p:spPr bwMode="auto">
              <a:xfrm>
                <a:off x="8096250" y="661988"/>
                <a:ext cx="603250" cy="51911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的</a:t>
                </a:r>
              </a:p>
            </p:txBody>
          </p:sp>
        </p:grpSp>
        <p:sp>
          <p:nvSpPr>
            <p:cNvPr id="39" name="Rectangle 101"/>
            <p:cNvSpPr>
              <a:spLocks noChangeArrowheads="1"/>
            </p:cNvSpPr>
            <p:nvPr/>
          </p:nvSpPr>
          <p:spPr bwMode="auto">
            <a:xfrm>
              <a:off x="171450" y="1208088"/>
              <a:ext cx="3143250" cy="52322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样本，求样本分布</a:t>
              </a:r>
              <a:r>
                <a:rPr lang="en-US" altLang="zh-CN" dirty="0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5" name="WordArt 23"/>
          <p:cNvSpPr>
            <a:spLocks noChangeArrowheads="1" noChangeShapeType="1" noTextEdit="1"/>
          </p:cNvSpPr>
          <p:nvPr/>
        </p:nvSpPr>
        <p:spPr bwMode="auto">
          <a:xfrm>
            <a:off x="666751" y="1955800"/>
            <a:ext cx="374649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6" name="Rectangle 102"/>
          <p:cNvSpPr>
            <a:spLocks noChangeArrowheads="1"/>
          </p:cNvSpPr>
          <p:nvPr/>
        </p:nvSpPr>
        <p:spPr bwMode="auto">
          <a:xfrm>
            <a:off x="1109663" y="1860550"/>
            <a:ext cx="3297084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总体的频率函数为</a:t>
            </a:r>
          </a:p>
        </p:txBody>
      </p:sp>
      <p:graphicFrame>
        <p:nvGraphicFramePr>
          <p:cNvPr id="47" name="Object 90"/>
          <p:cNvGraphicFramePr>
            <a:graphicFrameLocks noChangeAspect="1"/>
          </p:cNvGraphicFramePr>
          <p:nvPr/>
        </p:nvGraphicFramePr>
        <p:xfrm>
          <a:off x="2227263" y="2563813"/>
          <a:ext cx="42021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452800" imgH="4267200" progId="Equation.DSMT4">
                  <p:embed/>
                </p:oleObj>
              </mc:Choice>
              <mc:Fallback>
                <p:oleObj name="Equation" r:id="rId6" imgW="41452800" imgH="4267200" progId="Equation.DSMT4">
                  <p:embed/>
                  <p:pic>
                    <p:nvPicPr>
                      <p:cNvPr id="0" name="图片 4766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563813"/>
                        <a:ext cx="42021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347663" y="3079750"/>
            <a:ext cx="8605837" cy="548620"/>
            <a:chOff x="347663" y="3079750"/>
            <a:chExt cx="8605837" cy="548620"/>
          </a:xfrm>
        </p:grpSpPr>
        <p:sp>
          <p:nvSpPr>
            <p:cNvPr id="49" name="Rectangle 102"/>
            <p:cNvSpPr>
              <a:spLocks noChangeArrowheads="1"/>
            </p:cNvSpPr>
            <p:nvPr/>
          </p:nvSpPr>
          <p:spPr bwMode="auto">
            <a:xfrm>
              <a:off x="347663" y="3079750"/>
              <a:ext cx="960437" cy="52322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样本</a:t>
              </a:r>
            </a:p>
          </p:txBody>
        </p:sp>
        <p:sp>
          <p:nvSpPr>
            <p:cNvPr id="50" name="Rectangle 102"/>
            <p:cNvSpPr>
              <a:spLocks noChangeArrowheads="1"/>
            </p:cNvSpPr>
            <p:nvPr/>
          </p:nvSpPr>
          <p:spPr bwMode="auto">
            <a:xfrm>
              <a:off x="2938463" y="3105150"/>
              <a:ext cx="6015037" cy="52322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是独立同服从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(0-1)</a:t>
              </a:r>
              <a:r>
                <a:rPr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分布的随机变量，</a:t>
              </a:r>
            </a:p>
          </p:txBody>
        </p:sp>
        <p:graphicFrame>
          <p:nvGraphicFramePr>
            <p:cNvPr id="51" name="Object 90"/>
            <p:cNvGraphicFramePr>
              <a:graphicFrameLocks noChangeAspect="1"/>
            </p:cNvGraphicFramePr>
            <p:nvPr/>
          </p:nvGraphicFramePr>
          <p:xfrm>
            <a:off x="1165225" y="3149600"/>
            <a:ext cx="188436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592800" imgH="4267200" progId="Equation.DSMT4">
                    <p:embed/>
                  </p:oleObj>
                </mc:Choice>
                <mc:Fallback>
                  <p:oleObj name="Equation" r:id="rId8" imgW="18592800" imgH="4267200" progId="Equation.DSMT4">
                    <p:embed/>
                    <p:pic>
                      <p:nvPicPr>
                        <p:cNvPr id="0" name="图片 476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225" y="3149600"/>
                          <a:ext cx="188436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Rectangle 102"/>
          <p:cNvSpPr>
            <a:spLocks noChangeArrowheads="1"/>
          </p:cNvSpPr>
          <p:nvPr/>
        </p:nvSpPr>
        <p:spPr bwMode="auto">
          <a:xfrm>
            <a:off x="347663" y="3663950"/>
            <a:ext cx="3195637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因此样本分布为</a:t>
            </a:r>
          </a:p>
        </p:txBody>
      </p:sp>
      <p:graphicFrame>
        <p:nvGraphicFramePr>
          <p:cNvPr id="53" name="Object 90"/>
          <p:cNvGraphicFramePr>
            <a:graphicFrameLocks noChangeAspect="1"/>
          </p:cNvGraphicFramePr>
          <p:nvPr/>
        </p:nvGraphicFramePr>
        <p:xfrm>
          <a:off x="1246187" y="4416425"/>
          <a:ext cx="6704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141600" imgH="8229600" progId="Equation.DSMT4">
                  <p:embed/>
                </p:oleObj>
              </mc:Choice>
              <mc:Fallback>
                <p:oleObj name="Equation" r:id="rId10" imgW="66141600" imgH="8229600" progId="Equation.DSMT4">
                  <p:embed/>
                  <p:pic>
                    <p:nvPicPr>
                      <p:cNvPr id="0" name="图片 476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7" y="4416425"/>
                        <a:ext cx="6704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9"/>
          <p:cNvGraphicFramePr>
            <a:graphicFrameLocks noChangeAspect="1"/>
          </p:cNvGraphicFramePr>
          <p:nvPr/>
        </p:nvGraphicFramePr>
        <p:xfrm>
          <a:off x="5527675" y="5476875"/>
          <a:ext cx="25638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298400" imgH="8839200" progId="Equation.DSMT4">
                  <p:embed/>
                </p:oleObj>
              </mc:Choice>
              <mc:Fallback>
                <p:oleObj name="Equation" r:id="rId12" imgW="25298400" imgH="8839200" progId="Equation.DSMT4">
                  <p:embed/>
                  <p:pic>
                    <p:nvPicPr>
                      <p:cNvPr id="0" name="图片 476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5476875"/>
                        <a:ext cx="256381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323850" y="1628775"/>
            <a:ext cx="8280400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事实上我们抽样后得到的资料都是具体的、确定的值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如我们从某班大学生中抽取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人测量身高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得到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个数，它们是样本取到的值而不是样本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  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我们只能观察到随机变量取的值而见不到随机变量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50825" y="820766"/>
            <a:ext cx="5873750" cy="6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hlink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总体、样本、样本值的关系</a:t>
            </a:r>
          </a:p>
        </p:txBody>
      </p:sp>
      <p:pic>
        <p:nvPicPr>
          <p:cNvPr id="96268" name="Picture 12" descr="PEOPL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4221163"/>
            <a:ext cx="3733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" y="1116118"/>
            <a:ext cx="8876500" cy="41810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02" name="Group 22"/>
          <p:cNvGrpSpPr/>
          <p:nvPr/>
        </p:nvGrpSpPr>
        <p:grpSpPr bwMode="auto">
          <a:xfrm>
            <a:off x="2574925" y="700900"/>
            <a:ext cx="3459163" cy="2386013"/>
            <a:chOff x="1802" y="-39"/>
            <a:chExt cx="2179" cy="1503"/>
          </a:xfrm>
        </p:grpSpPr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1881" y="-39"/>
              <a:ext cx="1934" cy="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总体</a:t>
              </a: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（理论分布）</a:t>
              </a:r>
            </a:p>
            <a:p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             ？      </a:t>
              </a:r>
            </a:p>
          </p:txBody>
        </p:sp>
        <p:sp>
          <p:nvSpPr>
            <p:cNvPr id="97304" name="Rectangle 24"/>
            <p:cNvSpPr>
              <a:spLocks noChangeArrowheads="1"/>
            </p:cNvSpPr>
            <p:nvPr/>
          </p:nvSpPr>
          <p:spPr bwMode="auto">
            <a:xfrm>
              <a:off x="1802" y="1063"/>
              <a:ext cx="57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样本</a:t>
              </a:r>
            </a:p>
          </p:txBody>
        </p:sp>
        <p:sp>
          <p:nvSpPr>
            <p:cNvPr id="97305" name="Rectangle 25"/>
            <p:cNvSpPr>
              <a:spLocks noChangeArrowheads="1"/>
            </p:cNvSpPr>
            <p:nvPr/>
          </p:nvSpPr>
          <p:spPr bwMode="auto">
            <a:xfrm>
              <a:off x="3127" y="1111"/>
              <a:ext cx="854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样本值</a:t>
              </a:r>
            </a:p>
          </p:txBody>
        </p:sp>
        <p:sp>
          <p:nvSpPr>
            <p:cNvPr id="97306" name="AutoShape 26"/>
            <p:cNvSpPr>
              <a:spLocks noChangeArrowheads="1"/>
            </p:cNvSpPr>
            <p:nvPr/>
          </p:nvSpPr>
          <p:spPr bwMode="auto">
            <a:xfrm rot="5365079" flipV="1">
              <a:off x="2685" y="864"/>
              <a:ext cx="144" cy="816"/>
            </a:xfrm>
            <a:prstGeom prst="downArrow">
              <a:avLst>
                <a:gd name="adj1" fmla="val 50000"/>
                <a:gd name="adj2" fmla="val 1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307" name="AutoShape 27"/>
            <p:cNvSpPr>
              <a:spLocks noChangeArrowheads="1"/>
            </p:cNvSpPr>
            <p:nvPr/>
          </p:nvSpPr>
          <p:spPr bwMode="auto">
            <a:xfrm rot="10765079" flipV="1">
              <a:off x="2016" y="432"/>
              <a:ext cx="143" cy="576"/>
            </a:xfrm>
            <a:prstGeom prst="downArrow">
              <a:avLst>
                <a:gd name="adj1" fmla="val 50000"/>
                <a:gd name="adj2" fmla="val 1006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308" name="AutoShape 28"/>
            <p:cNvSpPr>
              <a:spLocks noChangeArrowheads="1"/>
            </p:cNvSpPr>
            <p:nvPr/>
          </p:nvSpPr>
          <p:spPr bwMode="auto">
            <a:xfrm rot="-34564131">
              <a:off x="2966" y="398"/>
              <a:ext cx="105" cy="782"/>
            </a:xfrm>
            <a:prstGeom prst="downArrow">
              <a:avLst>
                <a:gd name="adj1" fmla="val 50000"/>
                <a:gd name="adj2" fmla="val 1861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323850" y="3242488"/>
            <a:ext cx="7975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统计是从手中已有的资料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样本值，去推断总体的情况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总体分布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的性质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323849" y="5366101"/>
            <a:ext cx="8629081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总体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分布决定了样本取值的概率规律，也就是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样本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取到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样本值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的规律，因而可以由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样本值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去推断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总体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   </a:t>
            </a: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2166701" y="4451471"/>
            <a:ext cx="379142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样本是联系二者的桥梁</a:t>
            </a: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9" grpId="0" autoUpdateAnimBg="0"/>
      <p:bldP spid="97310" grpId="0" autoUpdateAnimBg="0"/>
      <p:bldP spid="973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7" y="805715"/>
            <a:ext cx="8948708" cy="458609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4" y="1052938"/>
            <a:ext cx="8808764" cy="42652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9" y="819016"/>
            <a:ext cx="8820722" cy="41103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4" y="1692165"/>
            <a:ext cx="8696072" cy="34215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8" y="1397809"/>
            <a:ext cx="8471484" cy="39099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1" y="831810"/>
            <a:ext cx="8368581" cy="224772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1" y="831810"/>
            <a:ext cx="8368581" cy="2247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42" y="3322761"/>
            <a:ext cx="8355515" cy="238322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1" y="1446748"/>
            <a:ext cx="8907898" cy="39645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6" y="1812761"/>
            <a:ext cx="8526387" cy="3232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487488"/>
            <a:ext cx="9180513" cy="714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WordArt 9"/>
          <p:cNvSpPr>
            <a:spLocks noChangeArrowheads="1" noChangeShapeType="1" noTextEdit="1"/>
          </p:cNvSpPr>
          <p:nvPr/>
        </p:nvSpPr>
        <p:spPr bwMode="auto">
          <a:xfrm>
            <a:off x="887413" y="727075"/>
            <a:ext cx="7707312" cy="550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36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第六章  数理统计的基本概念与抽样分布</a:t>
            </a:r>
          </a:p>
        </p:txBody>
      </p:sp>
      <p:sp>
        <p:nvSpPr>
          <p:cNvPr id="7" name="WordArt 13"/>
          <p:cNvSpPr>
            <a:spLocks noChangeArrowheads="1" noChangeShapeType="1" noTextEdit="1"/>
          </p:cNvSpPr>
          <p:nvPr/>
        </p:nvSpPr>
        <p:spPr bwMode="auto">
          <a:xfrm>
            <a:off x="2786612" y="2071875"/>
            <a:ext cx="3556000" cy="579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600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    言</a:t>
            </a:r>
          </a:p>
        </p:txBody>
      </p:sp>
      <p:sp>
        <p:nvSpPr>
          <p:cNvPr id="8" name="WordArt 14"/>
          <p:cNvSpPr>
            <a:spLocks noChangeArrowheads="1" noChangeShapeType="1" noTextEdit="1"/>
          </p:cNvSpPr>
          <p:nvPr/>
        </p:nvSpPr>
        <p:spPr bwMode="auto">
          <a:xfrm>
            <a:off x="2786612" y="3031030"/>
            <a:ext cx="3498850" cy="579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600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</a:t>
            </a:r>
            <a:r>
              <a:rPr lang="zh-CN" altLang="en-US" sz="3600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基本概念</a:t>
            </a:r>
          </a:p>
        </p:txBody>
      </p:sp>
      <p:sp>
        <p:nvSpPr>
          <p:cNvPr id="9" name="WordArt 15"/>
          <p:cNvSpPr>
            <a:spLocks noChangeArrowheads="1" noChangeShapeType="1" noTextEdit="1"/>
          </p:cNvSpPr>
          <p:nvPr/>
        </p:nvSpPr>
        <p:spPr bwMode="auto">
          <a:xfrm>
            <a:off x="2786612" y="3990185"/>
            <a:ext cx="3475037" cy="579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600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</a:t>
            </a:r>
            <a:r>
              <a:rPr lang="zh-CN" altLang="en-US" sz="3600" kern="1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抽样分布</a:t>
            </a:r>
          </a:p>
        </p:txBody>
      </p:sp>
      <p:pic>
        <p:nvPicPr>
          <p:cNvPr id="481282" name="Picture 2" descr="c:\users\nbkuser\appdata\roaming\360se6\User Data\temp\2-1203161012163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528" y="5059306"/>
            <a:ext cx="3149021" cy="17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284" name="Picture 4" descr="c:\users\nbkuser\appdata\roaming\360se6\User Data\temp\958-130GG64Ha2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5068634"/>
            <a:ext cx="2603732" cy="17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286" name="Picture 6" descr="c:\users\nbkuser\appdata\roaming\360se6\User Data\temp\47-1105141A3393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33" y="5075131"/>
            <a:ext cx="2528248" cy="172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7200" y="641350"/>
            <a:ext cx="7924800" cy="570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4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4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4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4400" b="1" dirty="0">
                <a:latin typeface="Times New Roman" panose="02020603050405020304" pitchFamily="18" charset="0"/>
              </a:rPr>
              <a:t> </a:t>
            </a:r>
            <a:r>
              <a:rPr lang="zh-CN" altLang="en-US" sz="4400" b="1" dirty="0">
                <a:latin typeface="Times New Roman" panose="02020603050405020304" pitchFamily="18" charset="0"/>
              </a:rPr>
              <a:t>为了解某区八年级学生的身高，有关部门从八年级中抽</a:t>
            </a:r>
            <a:r>
              <a:rPr lang="en-US" altLang="zh-CN" sz="4400" b="1" dirty="0">
                <a:latin typeface="Times New Roman" panose="02020603050405020304" pitchFamily="18" charset="0"/>
              </a:rPr>
              <a:t>200</a:t>
            </a:r>
            <a:r>
              <a:rPr lang="zh-CN" altLang="en-US" sz="4400" b="1" dirty="0">
                <a:latin typeface="Times New Roman" panose="02020603050405020304" pitchFamily="18" charset="0"/>
              </a:rPr>
              <a:t>名学生测量他们的身高，然后根据这一部分学生的身高去估计此  区所有八学生的平均身高。说出总体、个体、样本和样本容量。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153400" cy="407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400" b="1" dirty="0">
                <a:latin typeface="Times New Roman" panose="02020603050405020304" pitchFamily="18" charset="0"/>
              </a:rPr>
              <a:t>  </a:t>
            </a:r>
            <a:r>
              <a:rPr lang="zh-CN" altLang="en-US" sz="4400" b="1" dirty="0">
                <a:latin typeface="Times New Roman" panose="02020603050405020304" pitchFamily="18" charset="0"/>
              </a:rPr>
              <a:t>要了解一片水稻田里所有单株水稻的产量情况，从中抽取</a:t>
            </a:r>
            <a:r>
              <a:rPr lang="en-US" altLang="zh-CN" sz="4400" b="1" dirty="0">
                <a:latin typeface="Times New Roman" panose="02020603050405020304" pitchFamily="18" charset="0"/>
              </a:rPr>
              <a:t>500</a:t>
            </a:r>
            <a:r>
              <a:rPr lang="zh-CN" altLang="en-US" sz="4400" b="1" dirty="0">
                <a:latin typeface="Times New Roman" panose="02020603050405020304" pitchFamily="18" charset="0"/>
              </a:rPr>
              <a:t>株水稻单株产量去估计这片田里所有水稻的单株产量。说出总体、个体、样本和样本容量。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95288" y="521300"/>
            <a:ext cx="8424862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</a:rPr>
              <a:t>、为了考察某商店一年中每天的营业额，从中抽查了</a:t>
            </a:r>
            <a:r>
              <a:rPr lang="en-US" altLang="zh-CN" sz="3600" b="1" dirty="0">
                <a:latin typeface="Times New Roman" panose="02020603050405020304" pitchFamily="18" charset="0"/>
              </a:rPr>
              <a:t>30</a:t>
            </a:r>
            <a:r>
              <a:rPr lang="zh-CN" altLang="en-US" sz="3600" b="1" dirty="0">
                <a:latin typeface="Times New Roman" panose="02020603050405020304" pitchFamily="18" charset="0"/>
              </a:rPr>
              <a:t>天的每天的营业额。在这个问题中</a:t>
            </a:r>
            <a:r>
              <a:rPr lang="en-US" altLang="zh-CN" sz="3600" b="1" dirty="0">
                <a:latin typeface="Times New Roman" panose="02020603050405020304" pitchFamily="18" charset="0"/>
              </a:rPr>
              <a:t>,</a:t>
            </a:r>
            <a:r>
              <a:rPr lang="zh-CN" altLang="en-US" sz="3600" b="1" dirty="0">
                <a:latin typeface="Times New Roman" panose="02020603050405020304" pitchFamily="18" charset="0"/>
              </a:rPr>
              <a:t>总体是</a:t>
            </a:r>
            <a:r>
              <a:rPr lang="en-US" altLang="zh-CN" sz="3600" b="1" dirty="0">
                <a:latin typeface="Times New Roman" panose="02020603050405020304" pitchFamily="18" charset="0"/>
              </a:rPr>
              <a:t>___________________,</a:t>
            </a:r>
            <a:r>
              <a:rPr lang="zh-CN" altLang="en-US" sz="3600" b="1" dirty="0">
                <a:latin typeface="Times New Roman" panose="02020603050405020304" pitchFamily="18" charset="0"/>
              </a:rPr>
              <a:t>样本是</a:t>
            </a:r>
            <a:r>
              <a:rPr lang="en-US" altLang="zh-CN" sz="3600" b="1" dirty="0">
                <a:latin typeface="Times New Roman" panose="02020603050405020304" pitchFamily="18" charset="0"/>
              </a:rPr>
              <a:t>_____________________,</a:t>
            </a:r>
            <a:r>
              <a:rPr lang="zh-CN" altLang="en-US" sz="3600" b="1" dirty="0">
                <a:latin typeface="Times New Roman" panose="02020603050405020304" pitchFamily="18" charset="0"/>
              </a:rPr>
              <a:t>个体是</a:t>
            </a:r>
            <a:r>
              <a:rPr lang="en-US" altLang="zh-CN" sz="3600" b="1" dirty="0">
                <a:latin typeface="Times New Roman" panose="02020603050405020304" pitchFamily="18" charset="0"/>
              </a:rPr>
              <a:t>____________________,</a:t>
            </a:r>
            <a:r>
              <a:rPr lang="zh-CN" altLang="en-US" sz="3600" b="1" dirty="0">
                <a:latin typeface="Times New Roman" panose="02020603050405020304" pitchFamily="18" charset="0"/>
              </a:rPr>
              <a:t>样本容量</a:t>
            </a:r>
            <a:r>
              <a:rPr lang="en-US" altLang="zh-CN" sz="3600" b="1" dirty="0">
                <a:latin typeface="Times New Roman" panose="02020603050405020304" pitchFamily="18" charset="0"/>
              </a:rPr>
              <a:t>__________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13" name="矩形 21512"/>
          <p:cNvSpPr>
            <a:spLocks noChangeArrowheads="1"/>
          </p:cNvSpPr>
          <p:nvPr/>
        </p:nvSpPr>
        <p:spPr bwMode="auto">
          <a:xfrm>
            <a:off x="4083050" y="196850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某商店一年中每天的营业额</a:t>
            </a:r>
          </a:p>
        </p:txBody>
      </p:sp>
      <p:sp>
        <p:nvSpPr>
          <p:cNvPr id="21514" name="矩形 21513"/>
          <p:cNvSpPr>
            <a:spLocks noChangeArrowheads="1"/>
          </p:cNvSpPr>
          <p:nvPr/>
        </p:nvSpPr>
        <p:spPr bwMode="auto">
          <a:xfrm>
            <a:off x="2124075" y="2492375"/>
            <a:ext cx="413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商店</a:t>
            </a:r>
            <a:r>
              <a:rPr lang="en-US" altLang="zh-CN" sz="2800" b="1">
                <a:solidFill>
                  <a:srgbClr val="FF0000"/>
                </a:solidFill>
              </a:rPr>
              <a:t>30</a:t>
            </a:r>
            <a:r>
              <a:rPr lang="zh-CN" altLang="en-US" sz="2800" b="1">
                <a:solidFill>
                  <a:srgbClr val="FF0000"/>
                </a:solidFill>
              </a:rPr>
              <a:t>天的每天的营业额</a:t>
            </a:r>
          </a:p>
        </p:txBody>
      </p:sp>
      <p:sp>
        <p:nvSpPr>
          <p:cNvPr id="21515" name="矩形 21514"/>
          <p:cNvSpPr>
            <a:spLocks noChangeArrowheads="1"/>
          </p:cNvSpPr>
          <p:nvPr/>
        </p:nvSpPr>
        <p:spPr bwMode="auto">
          <a:xfrm>
            <a:off x="971550" y="314166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商店每天的营业额</a:t>
            </a:r>
          </a:p>
        </p:txBody>
      </p:sp>
      <p:sp>
        <p:nvSpPr>
          <p:cNvPr id="21516" name="文本框 21515"/>
          <p:cNvSpPr txBox="1">
            <a:spLocks noChangeArrowheads="1"/>
          </p:cNvSpPr>
          <p:nvPr/>
        </p:nvSpPr>
        <p:spPr bwMode="auto">
          <a:xfrm>
            <a:off x="1042988" y="3716338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21513" grpId="0"/>
      <p:bldP spid="21514" grpId="0"/>
      <p:bldP spid="21515" grpId="0"/>
      <p:bldP spid="215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22536"/>
          <p:cNvSpPr txBox="1">
            <a:spLocks noChangeArrowheads="1"/>
          </p:cNvSpPr>
          <p:nvPr/>
        </p:nvSpPr>
        <p:spPr bwMode="auto">
          <a:xfrm>
            <a:off x="1021084" y="726152"/>
            <a:ext cx="80645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</a:rPr>
              <a:t>2</a:t>
            </a:r>
            <a:r>
              <a:rPr lang="zh-CN" altLang="en-US" sz="4000" b="1" dirty="0">
                <a:solidFill>
                  <a:srgbClr val="0000FF"/>
                </a:solidFill>
              </a:rPr>
              <a:t>、为了了解参加某运动会的</a:t>
            </a:r>
            <a:r>
              <a:rPr lang="en-US" altLang="zh-CN" sz="4000" b="1" dirty="0">
                <a:solidFill>
                  <a:srgbClr val="0000FF"/>
                </a:solidFill>
              </a:rPr>
              <a:t>2000</a:t>
            </a:r>
            <a:r>
              <a:rPr lang="zh-CN" altLang="en-US" sz="4000" b="1" dirty="0">
                <a:solidFill>
                  <a:srgbClr val="0000FF"/>
                </a:solidFill>
              </a:rPr>
              <a:t>名运动员的年龄情况，从中抽取了</a:t>
            </a:r>
            <a:r>
              <a:rPr lang="en-US" altLang="zh-CN" sz="4000" b="1" dirty="0">
                <a:solidFill>
                  <a:srgbClr val="0000FF"/>
                </a:solidFill>
              </a:rPr>
              <a:t>100</a:t>
            </a:r>
            <a:r>
              <a:rPr lang="zh-CN" altLang="en-US" sz="4000" b="1" dirty="0">
                <a:solidFill>
                  <a:srgbClr val="0000FF"/>
                </a:solidFill>
              </a:rPr>
              <a:t>名运动员的年龄。在这个问题中，总体是</a:t>
            </a:r>
            <a:r>
              <a:rPr lang="en-US" altLang="zh-CN" sz="4000" b="1" dirty="0">
                <a:solidFill>
                  <a:srgbClr val="0000FF"/>
                </a:solidFill>
              </a:rPr>
              <a:t>__________________,</a:t>
            </a:r>
            <a:r>
              <a:rPr lang="zh-CN" altLang="en-US" sz="4000" b="1" dirty="0">
                <a:solidFill>
                  <a:srgbClr val="0000FF"/>
                </a:solidFill>
              </a:rPr>
              <a:t>样本是</a:t>
            </a:r>
            <a:r>
              <a:rPr lang="en-US" altLang="zh-CN" sz="4000" b="1" dirty="0">
                <a:solidFill>
                  <a:srgbClr val="0000FF"/>
                </a:solidFill>
              </a:rPr>
              <a:t>____________________,</a:t>
            </a:r>
            <a:r>
              <a:rPr lang="zh-CN" altLang="en-US" sz="4000" b="1" dirty="0">
                <a:solidFill>
                  <a:srgbClr val="0000FF"/>
                </a:solidFill>
              </a:rPr>
              <a:t>个体是</a:t>
            </a:r>
            <a:r>
              <a:rPr lang="en-US" altLang="zh-CN" sz="4000" b="1" dirty="0">
                <a:solidFill>
                  <a:srgbClr val="0000FF"/>
                </a:solidFill>
              </a:rPr>
              <a:t>____________________,</a:t>
            </a:r>
            <a:r>
              <a:rPr lang="zh-CN" altLang="en-US" sz="4000" b="1" dirty="0">
                <a:solidFill>
                  <a:srgbClr val="0000FF"/>
                </a:solidFill>
              </a:rPr>
              <a:t>样本容量</a:t>
            </a:r>
            <a:r>
              <a:rPr lang="en-US" altLang="zh-CN" sz="4000" b="1" dirty="0">
                <a:solidFill>
                  <a:srgbClr val="0000FF"/>
                </a:solidFill>
              </a:rPr>
              <a:t>_________</a:t>
            </a:r>
          </a:p>
        </p:txBody>
      </p:sp>
      <p:sp>
        <p:nvSpPr>
          <p:cNvPr id="22538" name="文本框 22537"/>
          <p:cNvSpPr txBox="1">
            <a:spLocks noChangeArrowheads="1"/>
          </p:cNvSpPr>
          <p:nvPr/>
        </p:nvSpPr>
        <p:spPr bwMode="auto">
          <a:xfrm>
            <a:off x="3203575" y="3068638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某运动会的</a:t>
            </a:r>
            <a:r>
              <a:rPr lang="en-US" altLang="zh-CN" sz="2800" b="1" dirty="0">
                <a:solidFill>
                  <a:srgbClr val="FF0000"/>
                </a:solidFill>
              </a:rPr>
              <a:t>2000</a:t>
            </a:r>
            <a:r>
              <a:rPr lang="zh-CN" altLang="en-US" sz="2800" b="1" dirty="0">
                <a:solidFill>
                  <a:srgbClr val="FF0000"/>
                </a:solidFill>
              </a:rPr>
              <a:t>名运动员的年龄</a:t>
            </a:r>
          </a:p>
        </p:txBody>
      </p:sp>
      <p:sp>
        <p:nvSpPr>
          <p:cNvPr id="22539" name="文本框 22538"/>
          <p:cNvSpPr txBox="1">
            <a:spLocks noChangeArrowheads="1"/>
          </p:cNvSpPr>
          <p:nvPr/>
        </p:nvSpPr>
        <p:spPr bwMode="auto">
          <a:xfrm>
            <a:off x="2268538" y="3716338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某运动会的</a:t>
            </a:r>
            <a:r>
              <a:rPr lang="en-US" altLang="zh-CN" sz="2800" b="1">
                <a:solidFill>
                  <a:srgbClr val="FF0000"/>
                </a:solidFill>
              </a:rPr>
              <a:t>100</a:t>
            </a:r>
            <a:r>
              <a:rPr lang="zh-CN" altLang="en-US" sz="2800" b="1">
                <a:solidFill>
                  <a:srgbClr val="FF0000"/>
                </a:solidFill>
              </a:rPr>
              <a:t>名运动员的年龄</a:t>
            </a:r>
          </a:p>
        </p:txBody>
      </p:sp>
      <p:sp>
        <p:nvSpPr>
          <p:cNvPr id="22540" name="文本框 22539"/>
          <p:cNvSpPr txBox="1">
            <a:spLocks noChangeArrowheads="1"/>
          </p:cNvSpPr>
          <p:nvPr/>
        </p:nvSpPr>
        <p:spPr bwMode="auto">
          <a:xfrm>
            <a:off x="1908175" y="4292600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每名运动员的年龄</a:t>
            </a:r>
          </a:p>
        </p:txBody>
      </p:sp>
      <p:sp>
        <p:nvSpPr>
          <p:cNvPr id="22541" name="文本框 22540"/>
          <p:cNvSpPr txBox="1">
            <a:spLocks noChangeArrowheads="1"/>
          </p:cNvSpPr>
          <p:nvPr/>
        </p:nvSpPr>
        <p:spPr bwMode="auto">
          <a:xfrm>
            <a:off x="4470564" y="5322629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22539" grpId="0"/>
      <p:bldP spid="22540" grpId="0"/>
      <p:bldP spid="225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3883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、为了解初三年级</a:t>
            </a:r>
            <a:r>
              <a:rPr lang="en-US" altLang="zh-CN" sz="2800" b="1">
                <a:latin typeface="Times New Roman" panose="02020603050405020304" pitchFamily="18" charset="0"/>
              </a:rPr>
              <a:t>400</a:t>
            </a:r>
            <a:r>
              <a:rPr lang="zh-CN" altLang="en-US" sz="2800" b="1">
                <a:latin typeface="Times New Roman" panose="02020603050405020304" pitchFamily="18" charset="0"/>
              </a:rPr>
              <a:t>名学生的身高情况，从中抽取</a:t>
            </a:r>
            <a:r>
              <a:rPr lang="en-US" altLang="zh-CN" sz="2800" b="1">
                <a:latin typeface="Times New Roman" panose="02020603050405020304" pitchFamily="18" charset="0"/>
              </a:rPr>
              <a:t>40</a:t>
            </a:r>
            <a:r>
              <a:rPr lang="zh-CN" altLang="en-US" sz="2800" b="1">
                <a:latin typeface="Times New Roman" panose="02020603050405020304" pitchFamily="18" charset="0"/>
              </a:rPr>
              <a:t>名学生进行测量，这</a:t>
            </a:r>
            <a:r>
              <a:rPr lang="en-US" altLang="zh-CN" sz="2800" b="1">
                <a:latin typeface="Times New Roman" panose="02020603050405020304" pitchFamily="18" charset="0"/>
              </a:rPr>
              <a:t>40</a:t>
            </a:r>
            <a:r>
              <a:rPr lang="zh-CN" altLang="en-US" sz="2800" b="1">
                <a:latin typeface="Times New Roman" panose="02020603050405020304" pitchFamily="18" charset="0"/>
              </a:rPr>
              <a:t>名学生的身高是（     ）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．总体的一个样本；                 </a:t>
            </a:r>
            <a:r>
              <a:rPr lang="en-US" altLang="zh-CN" sz="2800" b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．个体；       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．总体；                                     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</a:rPr>
              <a:t>．样本容量。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50825" y="3141663"/>
            <a:ext cx="8675688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、为了解我省中考数学考试的情况，抽取</a:t>
            </a:r>
            <a:r>
              <a:rPr lang="en-US" altLang="zh-CN" sz="3200" b="1">
                <a:latin typeface="Times New Roman" panose="02020603050405020304" pitchFamily="18" charset="0"/>
              </a:rPr>
              <a:t>2000</a:t>
            </a:r>
            <a:r>
              <a:rPr lang="zh-CN" altLang="en-US" sz="3200" b="1">
                <a:latin typeface="Times New Roman" panose="02020603050405020304" pitchFamily="18" charset="0"/>
              </a:rPr>
              <a:t>名考生的数学试卷进行分析，</a:t>
            </a:r>
            <a:r>
              <a:rPr lang="en-US" altLang="zh-CN" sz="3200" b="1">
                <a:latin typeface="Times New Roman" panose="02020603050405020304" pitchFamily="18" charset="0"/>
              </a:rPr>
              <a:t>2000</a:t>
            </a:r>
            <a:r>
              <a:rPr lang="zh-CN" altLang="en-US" sz="3200" b="1">
                <a:latin typeface="Times New Roman" panose="02020603050405020304" pitchFamily="18" charset="0"/>
              </a:rPr>
              <a:t>叫做（    ）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latin typeface="Times New Roman" panose="02020603050405020304" pitchFamily="18" charset="0"/>
              </a:rPr>
              <a:t>．个体；                                     </a:t>
            </a:r>
            <a:r>
              <a:rPr lang="en-US" altLang="zh-CN" sz="3200" b="1">
                <a:latin typeface="Times New Roman" panose="02020603050405020304" pitchFamily="18" charset="0"/>
              </a:rPr>
              <a:t>B</a:t>
            </a:r>
            <a:r>
              <a:rPr lang="zh-CN" altLang="en-US" sz="3200" b="1">
                <a:latin typeface="Times New Roman" panose="02020603050405020304" pitchFamily="18" charset="0"/>
              </a:rPr>
              <a:t>．样本；      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C</a:t>
            </a:r>
            <a:r>
              <a:rPr lang="zh-CN" altLang="en-US" sz="3200" b="1">
                <a:latin typeface="Times New Roman" panose="02020603050405020304" pitchFamily="18" charset="0"/>
              </a:rPr>
              <a:t>．样本容量；                             </a:t>
            </a:r>
            <a:r>
              <a:rPr lang="en-US" altLang="zh-CN" sz="3200" b="1">
                <a:latin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</a:rPr>
              <a:t>．总体．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719300" y="11255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722310" y="404517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12293" grpId="0" build="p"/>
      <p:bldP spid="12294" grpId="0" build="p"/>
      <p:bldP spid="122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6"/>
          <p:cNvSpPr txBox="1">
            <a:spLocks noChangeArrowheads="1"/>
          </p:cNvSpPr>
          <p:nvPr/>
        </p:nvSpPr>
        <p:spPr bwMode="auto">
          <a:xfrm>
            <a:off x="287338" y="404813"/>
            <a:ext cx="8856662" cy="516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</a:rPr>
              <a:t>、为了考察某班学生的身高情况，从中抽取</a:t>
            </a:r>
            <a:r>
              <a:rPr lang="en-US" altLang="zh-CN" sz="3200" b="1" dirty="0">
                <a:latin typeface="Times New Roman" panose="02020603050405020304" pitchFamily="18" charset="0"/>
              </a:rPr>
              <a:t>20</a:t>
            </a:r>
            <a:r>
              <a:rPr lang="zh-CN" altLang="en-US" sz="3200" b="1" dirty="0">
                <a:latin typeface="Times New Roman" panose="02020603050405020304" pitchFamily="18" charset="0"/>
              </a:rPr>
              <a:t>名学生进行身高测算，下列说法正确的是（      ）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．这个班级的学生是总体； 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．抽测的</a:t>
            </a:r>
            <a:r>
              <a:rPr lang="en-US" altLang="zh-CN" sz="3200" b="1" dirty="0">
                <a:latin typeface="Times New Roman" panose="02020603050405020304" pitchFamily="18" charset="0"/>
              </a:rPr>
              <a:t>20</a:t>
            </a:r>
            <a:r>
              <a:rPr lang="zh-CN" altLang="en-US" sz="3200" b="1" dirty="0">
                <a:latin typeface="Times New Roman" panose="02020603050405020304" pitchFamily="18" charset="0"/>
              </a:rPr>
              <a:t>名学生是样本；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</a:rPr>
              <a:t>．抽测的</a:t>
            </a:r>
            <a:r>
              <a:rPr lang="en-US" altLang="zh-CN" sz="3200" b="1" dirty="0">
                <a:latin typeface="Times New Roman" panose="02020603050405020304" pitchFamily="18" charset="0"/>
              </a:rPr>
              <a:t>20</a:t>
            </a:r>
            <a:r>
              <a:rPr lang="zh-CN" altLang="en-US" sz="3200" b="1" dirty="0">
                <a:latin typeface="Times New Roman" panose="02020603050405020304" pitchFamily="18" charset="0"/>
              </a:rPr>
              <a:t>名学生的身高的全体就是总体；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．样本容量是</a:t>
            </a:r>
            <a:r>
              <a:rPr lang="en-US" altLang="zh-CN" sz="3200" b="1" dirty="0">
                <a:latin typeface="Times New Roman" panose="02020603050405020304" pitchFamily="18" charset="0"/>
              </a:rPr>
              <a:t>20</a:t>
            </a:r>
            <a:r>
              <a:rPr lang="zh-CN" altLang="en-US" sz="3200" b="1" dirty="0">
                <a:latin typeface="Times New Roman" panose="02020603050405020304" pitchFamily="18" charset="0"/>
              </a:rPr>
              <a:t>． 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159808" y="1225826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8064500" cy="615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6</a:t>
            </a:r>
            <a:r>
              <a:rPr lang="zh-CN" altLang="en-US" sz="3200" b="1" dirty="0">
                <a:latin typeface="Times New Roman" panose="02020603050405020304" pitchFamily="18" charset="0"/>
              </a:rPr>
              <a:t>、为了解</a:t>
            </a:r>
            <a:r>
              <a:rPr lang="en-US" altLang="zh-CN" sz="3200" b="1" dirty="0">
                <a:latin typeface="Times New Roman" panose="02020603050405020304" pitchFamily="18" charset="0"/>
              </a:rPr>
              <a:t>1000</a:t>
            </a:r>
            <a:r>
              <a:rPr lang="zh-CN" altLang="en-US" sz="3200" b="1" dirty="0">
                <a:latin typeface="Times New Roman" panose="02020603050405020304" pitchFamily="18" charset="0"/>
              </a:rPr>
              <a:t>台新型电风扇的寿命，从中抽取</a:t>
            </a:r>
            <a:r>
              <a:rPr lang="en-US" altLang="zh-CN" sz="3200" b="1" dirty="0">
                <a:latin typeface="Times New Roman" panose="02020603050405020304" pitchFamily="18" charset="0"/>
              </a:rPr>
              <a:t>10</a:t>
            </a:r>
            <a:r>
              <a:rPr lang="zh-CN" altLang="en-US" sz="3200" b="1" dirty="0">
                <a:latin typeface="Times New Roman" panose="02020603050405020304" pitchFamily="18" charset="0"/>
              </a:rPr>
              <a:t>台作连续运转实验，在这个问题中，下列说法正确的是（    ）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．</a:t>
            </a:r>
            <a:r>
              <a:rPr lang="en-US" altLang="zh-CN" sz="3200" b="1" dirty="0">
                <a:latin typeface="Times New Roman" panose="02020603050405020304" pitchFamily="18" charset="0"/>
              </a:rPr>
              <a:t>1000</a:t>
            </a:r>
            <a:r>
              <a:rPr lang="zh-CN" altLang="en-US" sz="3200" b="1" dirty="0">
                <a:latin typeface="Times New Roman" panose="02020603050405020304" pitchFamily="18" charset="0"/>
              </a:rPr>
              <a:t>台电扇是总体；       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．每台电扇是个体；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</a:rPr>
              <a:t>．抽取的</a:t>
            </a:r>
            <a:r>
              <a:rPr lang="en-US" altLang="zh-CN" sz="3200" b="1" dirty="0">
                <a:latin typeface="Times New Roman" panose="02020603050405020304" pitchFamily="18" charset="0"/>
              </a:rPr>
              <a:t>10</a:t>
            </a:r>
            <a:r>
              <a:rPr lang="zh-CN" altLang="en-US" sz="3200" b="1" dirty="0">
                <a:latin typeface="Times New Roman" panose="02020603050405020304" pitchFamily="18" charset="0"/>
              </a:rPr>
              <a:t>台电扇是样本容量； 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．抽取的</a:t>
            </a:r>
            <a:r>
              <a:rPr lang="en-US" altLang="zh-CN" sz="3200" b="1" dirty="0">
                <a:latin typeface="Times New Roman" panose="02020603050405020304" pitchFamily="18" charset="0"/>
              </a:rPr>
              <a:t>10</a:t>
            </a:r>
            <a:r>
              <a:rPr lang="zh-CN" altLang="en-US" sz="3200" b="1" dirty="0">
                <a:latin typeface="Times New Roman" panose="02020603050405020304" pitchFamily="18" charset="0"/>
              </a:rPr>
              <a:t>台电扇的使用寿命是样本．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788186" y="190505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468313" y="65820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小结：</a:t>
            </a:r>
          </a:p>
        </p:txBody>
      </p:sp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838200" y="1929791"/>
            <a:ext cx="7543800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一般地，我们要考察的对象的全体叫做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，其中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                 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叫做个体，从总体中被抽取的考察对象的集体叫做总体的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，样本中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叫做样本容量． 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762000" y="1575409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、总体、个体、样本和样本容量的概念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705600" y="2005991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总体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371600" y="253939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每一个考察对象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010805" y="3072791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一个样本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776248" y="3680804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个体的数目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8313" y="4258452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、总体和样本是相对而言的． 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8100" y="4885145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、样本的特性反映了总体的相应特性。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  <p:bldP spid="15367" grpId="0" build="p"/>
      <p:bldP spid="15368" grpId="0" build="p"/>
      <p:bldP spid="1536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84212" y="604228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想一想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为什么需要用样本的特性去估计总体的相应特性？</a:t>
            </a:r>
          </a:p>
        </p:txBody>
      </p:sp>
      <p:sp>
        <p:nvSpPr>
          <p:cNvPr id="16386" name="Text Box 7"/>
          <p:cNvSpPr txBox="1">
            <a:spLocks noChangeArrowheads="1"/>
          </p:cNvSpPr>
          <p:nvPr/>
        </p:nvSpPr>
        <p:spPr bwMode="auto">
          <a:xfrm>
            <a:off x="990600" y="254574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0" y="1659645"/>
            <a:ext cx="79914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答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：因为在工农业生产和科学研究等领域里，将研究对象全体进行鉴定是不可能的。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5469" y="2837660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第一，在许多情况下，总体包含的个体数很多；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827088" y="3395053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第二，有时从总体中抽取个体是破坏性的试验。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755650" y="3898290"/>
            <a:ext cx="7842250" cy="219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在这种情况下，不允许逐个抽取，并且抽取的数量不可能太多，而样本是总体的一部分，它的特性在某种程度上能反映总体的特性，所以需要用样本的特性去估计总体的相应特性。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  <p:bldP spid="16392" grpId="0" build="p"/>
      <p:bldP spid="16393" grpId="0" build="p"/>
      <p:bldP spid="16394" grpId="0" build="p"/>
      <p:bldP spid="163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2"/>
          <p:cNvSpPr>
            <a:spLocks noChangeArrowheads="1" noChangeShapeType="1" noTextEdit="1"/>
          </p:cNvSpPr>
          <p:nvPr/>
        </p:nvSpPr>
        <p:spPr bwMode="auto">
          <a:xfrm>
            <a:off x="1303282" y="2060025"/>
            <a:ext cx="6589986" cy="269064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统计量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1026"/>
          <p:cNvSpPr txBox="1">
            <a:spLocks noChangeArrowheads="1"/>
          </p:cNvSpPr>
          <p:nvPr/>
        </p:nvSpPr>
        <p:spPr bwMode="auto">
          <a:xfrm>
            <a:off x="304801" y="315645"/>
            <a:ext cx="8453610" cy="612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                                                                                               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概率论与数理统计的关系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   概率论是数理统计的理论基础；数理统计是概率论的应用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数理统计概论</a:t>
            </a:r>
            <a:endParaRPr kumimoji="1"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概率论是在（总体）Ｘ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分布已知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的情况下，研究Ｘ的性质及统计规律性．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   数理统计是在（总体）Ｘ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分布未知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（或部分未知）的情况下，对总体Ｘ的分布作出推断和预测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kumimoji="1"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数理统计的研究方法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   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通过从总体抽取部分个体（样本），通过对样本的研究，对总体作出推断或预测．是一种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由部分推测整体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的方法．</a:t>
            </a:r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781050" y="5914"/>
            <a:ext cx="6332538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b="1" dirty="0">
                <a:solidFill>
                  <a:schemeClr val="folHlink"/>
                </a:solidFill>
              </a:rPr>
              <a:t>绪言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Oval 2"/>
          <p:cNvSpPr>
            <a:spLocks noChangeArrowheads="1"/>
          </p:cNvSpPr>
          <p:nvPr/>
        </p:nvSpPr>
        <p:spPr bwMode="auto">
          <a:xfrm>
            <a:off x="863600" y="727075"/>
            <a:ext cx="266700" cy="265113"/>
          </a:xfrm>
          <a:prstGeom prst="ellipse">
            <a:avLst/>
          </a:prstGeom>
          <a:gradFill rotWithShape="1">
            <a:gsLst>
              <a:gs pos="0">
                <a:srgbClr val="FFF200"/>
              </a:gs>
              <a:gs pos="45000">
                <a:srgbClr val="FF7A00">
                  <a:alpha val="86500"/>
                </a:srgbClr>
              </a:gs>
              <a:gs pos="70000">
                <a:srgbClr val="FF0300">
                  <a:alpha val="79000"/>
                </a:srgbClr>
              </a:gs>
              <a:gs pos="100000">
                <a:srgbClr val="4D0808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8995" name="Object 3"/>
          <p:cNvGraphicFramePr>
            <a:graphicFrameLocks noChangeAspect="1"/>
          </p:cNvGraphicFramePr>
          <p:nvPr/>
        </p:nvGraphicFramePr>
        <p:xfrm>
          <a:off x="3556000" y="156845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241300" progId="Equation.DSMT4">
                  <p:embed/>
                </p:oleObj>
              </mc:Choice>
              <mc:Fallback>
                <p:oleObj name="Equation" r:id="rId2" imgW="11049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568450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8996" name="Group 4"/>
          <p:cNvGrpSpPr/>
          <p:nvPr/>
        </p:nvGrpSpPr>
        <p:grpSpPr bwMode="auto">
          <a:xfrm>
            <a:off x="863600" y="1073150"/>
            <a:ext cx="4548188" cy="492125"/>
            <a:chOff x="919" y="676"/>
            <a:chExt cx="2865" cy="310"/>
          </a:xfrm>
        </p:grpSpPr>
        <p:sp>
          <p:nvSpPr>
            <p:cNvPr id="468997" name="Text Box 5"/>
            <p:cNvSpPr txBox="1">
              <a:spLocks noChangeArrowheads="1"/>
            </p:cNvSpPr>
            <p:nvPr/>
          </p:nvSpPr>
          <p:spPr bwMode="auto">
            <a:xfrm>
              <a:off x="919" y="676"/>
              <a:ext cx="286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从总体        抽取样本</a:t>
              </a:r>
            </a:p>
          </p:txBody>
        </p:sp>
        <p:graphicFrame>
          <p:nvGraphicFramePr>
            <p:cNvPr id="468998" name="Object 6"/>
            <p:cNvGraphicFramePr>
              <a:graphicFrameLocks noChangeAspect="1"/>
            </p:cNvGraphicFramePr>
            <p:nvPr/>
          </p:nvGraphicFramePr>
          <p:xfrm>
            <a:off x="1591" y="708"/>
            <a:ext cx="92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4700" imgH="241300" progId="Equation.DSMT4">
                    <p:embed/>
                  </p:oleObj>
                </mc:Choice>
                <mc:Fallback>
                  <p:oleObj name="Equation" r:id="rId4" imgW="7747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708"/>
                          <a:ext cx="92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1876425" y="2967038"/>
            <a:ext cx="50863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fontAlgn="ctr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怎样集中、提炼出有用的信息</a:t>
            </a:r>
          </a:p>
        </p:txBody>
      </p:sp>
      <p:sp>
        <p:nvSpPr>
          <p:cNvPr id="469000" name="WordArt 8"/>
          <p:cNvSpPr>
            <a:spLocks noChangeArrowheads="1" noChangeShapeType="1" noTextEdit="1"/>
          </p:cNvSpPr>
          <p:nvPr/>
        </p:nvSpPr>
        <p:spPr bwMode="auto">
          <a:xfrm>
            <a:off x="1352550" y="727075"/>
            <a:ext cx="2527300" cy="3016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solidFill>
                  <a:srgbClr val="CC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统计推断的基础：</a:t>
            </a:r>
          </a:p>
        </p:txBody>
      </p:sp>
      <p:sp>
        <p:nvSpPr>
          <p:cNvPr id="469001" name="WordArt 9"/>
          <p:cNvSpPr>
            <a:spLocks noChangeArrowheads="1" noChangeShapeType="1" noTextEdit="1"/>
          </p:cNvSpPr>
          <p:nvPr/>
        </p:nvSpPr>
        <p:spPr bwMode="auto">
          <a:xfrm>
            <a:off x="4033838" y="720725"/>
            <a:ext cx="1516062" cy="2778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收集数据</a:t>
            </a:r>
          </a:p>
        </p:txBody>
      </p:sp>
      <p:sp>
        <p:nvSpPr>
          <p:cNvPr id="469002" name="Oval 10"/>
          <p:cNvSpPr>
            <a:spLocks noChangeArrowheads="1"/>
          </p:cNvSpPr>
          <p:nvPr/>
        </p:nvSpPr>
        <p:spPr bwMode="auto">
          <a:xfrm>
            <a:off x="3406775" y="1530350"/>
            <a:ext cx="2270125" cy="4953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03" name="AutoShape 11"/>
          <p:cNvSpPr>
            <a:spLocks noChangeArrowheads="1"/>
          </p:cNvSpPr>
          <p:nvPr/>
        </p:nvSpPr>
        <p:spPr bwMode="auto">
          <a:xfrm>
            <a:off x="784225" y="2244725"/>
            <a:ext cx="3063875" cy="590550"/>
          </a:xfrm>
          <a:prstGeom prst="wedgeRectCallout">
            <a:avLst>
              <a:gd name="adj1" fmla="val 40468"/>
              <a:gd name="adj2" fmla="val -103764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杂乱无章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的数据</a:t>
            </a:r>
          </a:p>
        </p:txBody>
      </p:sp>
      <p:sp>
        <p:nvSpPr>
          <p:cNvPr id="469004" name="AutoShape 12"/>
          <p:cNvSpPr>
            <a:spLocks noChangeArrowheads="1"/>
          </p:cNvSpPr>
          <p:nvPr/>
        </p:nvSpPr>
        <p:spPr bwMode="auto">
          <a:xfrm>
            <a:off x="4621213" y="2259013"/>
            <a:ext cx="4152900" cy="590550"/>
          </a:xfrm>
          <a:prstGeom prst="wedgeRectCallout">
            <a:avLst>
              <a:gd name="adj1" fmla="val -35245"/>
              <a:gd name="adj2" fmla="val -93009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包含了各种有用的“信息”</a:t>
            </a:r>
          </a:p>
        </p:txBody>
      </p:sp>
      <p:grpSp>
        <p:nvGrpSpPr>
          <p:cNvPr id="469005" name="Group 13"/>
          <p:cNvGrpSpPr/>
          <p:nvPr/>
        </p:nvGrpSpPr>
        <p:grpSpPr bwMode="auto">
          <a:xfrm>
            <a:off x="833438" y="3070225"/>
            <a:ext cx="763587" cy="400050"/>
            <a:chOff x="581" y="1694"/>
            <a:chExt cx="481" cy="252"/>
          </a:xfrm>
        </p:grpSpPr>
        <p:pic>
          <p:nvPicPr>
            <p:cNvPr id="469006" name="Picture 14" descr="4"/>
            <p:cNvPicPr>
              <a:picLocks noChangeAspect="1" noChangeArrowheads="1" noCrop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9007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469008" name="WordArt 16"/>
          <p:cNvSpPr>
            <a:spLocks noChangeArrowheads="1" noChangeShapeType="1" noTextEdit="1"/>
          </p:cNvSpPr>
          <p:nvPr/>
        </p:nvSpPr>
        <p:spPr bwMode="auto">
          <a:xfrm>
            <a:off x="6592888" y="30845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69009" name="Rectangle 17"/>
          <p:cNvSpPr>
            <a:spLocks noChangeArrowheads="1"/>
          </p:cNvSpPr>
          <p:nvPr/>
        </p:nvSpPr>
        <p:spPr bwMode="auto">
          <a:xfrm>
            <a:off x="1816100" y="4408488"/>
            <a:ext cx="732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下面的量能较好地反映全班整体学习情况</a:t>
            </a:r>
          </a:p>
        </p:txBody>
      </p:sp>
      <p:grpSp>
        <p:nvGrpSpPr>
          <p:cNvPr id="469010" name="Group 18"/>
          <p:cNvGrpSpPr/>
          <p:nvPr/>
        </p:nvGrpSpPr>
        <p:grpSpPr bwMode="auto">
          <a:xfrm>
            <a:off x="0" y="3505202"/>
            <a:ext cx="9118600" cy="954088"/>
            <a:chOff x="0" y="2216"/>
            <a:chExt cx="5744" cy="601"/>
          </a:xfrm>
        </p:grpSpPr>
        <p:sp>
          <p:nvSpPr>
            <p:cNvPr id="469011" name="Rectangle 19"/>
            <p:cNvSpPr>
              <a:spLocks noChangeArrowheads="1"/>
            </p:cNvSpPr>
            <p:nvPr/>
          </p:nvSpPr>
          <p:spPr bwMode="auto">
            <a:xfrm>
              <a:off x="0" y="2216"/>
              <a:ext cx="574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en-US" altLang="zh-CN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某班级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《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高等数学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》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课程考试成绩单列出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个学生成绩分别为           如何评价全班整体学习情况？</a:t>
              </a:r>
            </a:p>
          </p:txBody>
        </p:sp>
        <p:graphicFrame>
          <p:nvGraphicFramePr>
            <p:cNvPr id="469012" name="Object 20"/>
            <p:cNvGraphicFramePr>
              <a:graphicFrameLocks noChangeAspect="1"/>
            </p:cNvGraphicFramePr>
            <p:nvPr/>
          </p:nvGraphicFramePr>
          <p:xfrm>
            <a:off x="1373" y="2518"/>
            <a:ext cx="132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726400" imgH="4267200" progId="Equation.DSMT4">
                    <p:embed/>
                  </p:oleObj>
                </mc:Choice>
                <mc:Fallback>
                  <p:oleObj name="Equation" r:id="rId7" imgW="20726400" imgH="4267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518"/>
                          <a:ext cx="132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3" name="Object 21"/>
            <p:cNvGraphicFramePr>
              <a:graphicFrameLocks noChangeAspect="1"/>
            </p:cNvGraphicFramePr>
            <p:nvPr/>
          </p:nvGraphicFramePr>
          <p:xfrm>
            <a:off x="4989" y="2299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43200" imgH="3048000" progId="Equation.DSMT4">
                    <p:embed/>
                  </p:oleObj>
                </mc:Choice>
                <mc:Fallback>
                  <p:oleObj name="Equation" r:id="rId9" imgW="2743200" imgH="30480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2299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14" name="WordArt 22"/>
          <p:cNvSpPr>
            <a:spLocks noChangeArrowheads="1" noChangeShapeType="1" noTextEdit="1"/>
          </p:cNvSpPr>
          <p:nvPr/>
        </p:nvSpPr>
        <p:spPr bwMode="auto">
          <a:xfrm>
            <a:off x="838200" y="3616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9015" name="WordArt 23"/>
          <p:cNvSpPr>
            <a:spLocks noChangeArrowheads="1" noChangeShapeType="1" noTextEdit="1"/>
          </p:cNvSpPr>
          <p:nvPr/>
        </p:nvSpPr>
        <p:spPr bwMode="auto">
          <a:xfrm>
            <a:off x="857250" y="45577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graphicFrame>
        <p:nvGraphicFramePr>
          <p:cNvPr id="469016" name="Object 24"/>
          <p:cNvGraphicFramePr>
            <a:graphicFrameLocks noChangeAspect="1"/>
          </p:cNvGraphicFramePr>
          <p:nvPr/>
        </p:nvGraphicFramePr>
        <p:xfrm>
          <a:off x="2617788" y="4846638"/>
          <a:ext cx="11699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363200" imgH="8229600" progId="Equation.DSMT4">
                  <p:embed/>
                </p:oleObj>
              </mc:Choice>
              <mc:Fallback>
                <p:oleObj name="Equation" r:id="rId11" imgW="10363200" imgH="8229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846638"/>
                        <a:ext cx="11699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7" name="Object 25"/>
          <p:cNvGraphicFramePr>
            <a:graphicFrameLocks noChangeAspect="1"/>
          </p:cNvGraphicFramePr>
          <p:nvPr/>
        </p:nvGraphicFramePr>
        <p:xfrm>
          <a:off x="3641725" y="4986338"/>
          <a:ext cx="14525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801600" imgH="5791200" progId="Equation.DSMT4">
                  <p:embed/>
                </p:oleObj>
              </mc:Choice>
              <mc:Fallback>
                <p:oleObj name="Equation" r:id="rId13" imgW="12801600" imgH="579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4986338"/>
                        <a:ext cx="14525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8" name="Object 26"/>
          <p:cNvGraphicFramePr>
            <a:graphicFrameLocks noChangeAspect="1"/>
          </p:cNvGraphicFramePr>
          <p:nvPr/>
        </p:nvGraphicFramePr>
        <p:xfrm>
          <a:off x="5051425" y="4987925"/>
          <a:ext cx="13541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192000" imgH="5791200" progId="Equation.DSMT4">
                  <p:embed/>
                </p:oleObj>
              </mc:Choice>
              <mc:Fallback>
                <p:oleObj name="Equation" r:id="rId15" imgW="12192000" imgH="579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4987925"/>
                        <a:ext cx="13541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64" name="WordArt 72"/>
          <p:cNvSpPr>
            <a:spLocks noChangeArrowheads="1" noChangeShapeType="1" noTextEdit="1"/>
          </p:cNvSpPr>
          <p:nvPr/>
        </p:nvSpPr>
        <p:spPr bwMode="auto">
          <a:xfrm>
            <a:off x="7469188" y="58912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zh-CN" altLang="en-US" sz="3600" kern="10" dirty="0">
              <a:ln w="12700">
                <a:solidFill>
                  <a:srgbClr val="CC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9085" name="Rectangle 93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9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9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469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 animBg="1"/>
      <p:bldP spid="468999" grpId="0"/>
      <p:bldP spid="468999" grpId="1"/>
      <p:bldP spid="469000" grpId="0" animBg="1"/>
      <p:bldP spid="469001" grpId="0" animBg="1"/>
      <p:bldP spid="469002" grpId="0" animBg="1"/>
      <p:bldP spid="469002" grpId="1" animBg="1"/>
      <p:bldP spid="469003" grpId="0" animBg="1"/>
      <p:bldP spid="469003" grpId="1" animBg="1"/>
      <p:bldP spid="469004" grpId="0" animBg="1"/>
      <p:bldP spid="469004" grpId="1" animBg="1"/>
      <p:bldP spid="469008" grpId="0" animBg="1"/>
      <p:bldP spid="469008" grpId="1" animBg="1"/>
      <p:bldP spid="469009" grpId="0"/>
      <p:bldP spid="469009" grpId="1"/>
      <p:bldP spid="469014" grpId="0" animBg="1"/>
      <p:bldP spid="469014" grpId="1" animBg="1"/>
      <p:bldP spid="469015" grpId="0" animBg="1"/>
      <p:bldP spid="469015" grpId="1" animBg="1"/>
      <p:bldP spid="469064" grpId="0" animBg="1"/>
      <p:bldP spid="46906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Oval 2"/>
          <p:cNvSpPr>
            <a:spLocks noChangeArrowheads="1"/>
          </p:cNvSpPr>
          <p:nvPr/>
        </p:nvSpPr>
        <p:spPr bwMode="auto">
          <a:xfrm>
            <a:off x="863600" y="727075"/>
            <a:ext cx="266700" cy="265113"/>
          </a:xfrm>
          <a:prstGeom prst="ellipse">
            <a:avLst/>
          </a:prstGeom>
          <a:gradFill rotWithShape="1">
            <a:gsLst>
              <a:gs pos="0">
                <a:srgbClr val="FFF200"/>
              </a:gs>
              <a:gs pos="45000">
                <a:srgbClr val="FF7A00">
                  <a:alpha val="86500"/>
                </a:srgbClr>
              </a:gs>
              <a:gs pos="70000">
                <a:srgbClr val="FF0300">
                  <a:alpha val="79000"/>
                </a:srgbClr>
              </a:gs>
              <a:gs pos="100000">
                <a:srgbClr val="4D0808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8995" name="Object 3"/>
          <p:cNvGraphicFramePr>
            <a:graphicFrameLocks noChangeAspect="1"/>
          </p:cNvGraphicFramePr>
          <p:nvPr/>
        </p:nvGraphicFramePr>
        <p:xfrm>
          <a:off x="3556000" y="156845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241300" progId="Equation.DSMT4">
                  <p:embed/>
                </p:oleObj>
              </mc:Choice>
              <mc:Fallback>
                <p:oleObj name="Equation" r:id="rId2" imgW="1104900" imgH="241300" progId="Equation.DSMT4">
                  <p:embed/>
                  <p:pic>
                    <p:nvPicPr>
                      <p:cNvPr id="0" name="图片 482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568450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8996" name="Group 4"/>
          <p:cNvGrpSpPr/>
          <p:nvPr/>
        </p:nvGrpSpPr>
        <p:grpSpPr bwMode="auto">
          <a:xfrm>
            <a:off x="863600" y="1073150"/>
            <a:ext cx="4548188" cy="492125"/>
            <a:chOff x="919" y="676"/>
            <a:chExt cx="2865" cy="310"/>
          </a:xfrm>
        </p:grpSpPr>
        <p:sp>
          <p:nvSpPr>
            <p:cNvPr id="468997" name="Text Box 5"/>
            <p:cNvSpPr txBox="1">
              <a:spLocks noChangeArrowheads="1"/>
            </p:cNvSpPr>
            <p:nvPr/>
          </p:nvSpPr>
          <p:spPr bwMode="auto">
            <a:xfrm>
              <a:off x="919" y="676"/>
              <a:ext cx="286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从总体        抽取样本</a:t>
              </a:r>
            </a:p>
          </p:txBody>
        </p:sp>
        <p:graphicFrame>
          <p:nvGraphicFramePr>
            <p:cNvPr id="468998" name="Object 6"/>
            <p:cNvGraphicFramePr>
              <a:graphicFrameLocks noChangeAspect="1"/>
            </p:cNvGraphicFramePr>
            <p:nvPr/>
          </p:nvGraphicFramePr>
          <p:xfrm>
            <a:off x="1591" y="708"/>
            <a:ext cx="92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4700" imgH="241300" progId="Equation.DSMT4">
                    <p:embed/>
                  </p:oleObj>
                </mc:Choice>
                <mc:Fallback>
                  <p:oleObj name="Equation" r:id="rId4" imgW="774700" imgH="241300" progId="Equation.DSMT4">
                    <p:embed/>
                    <p:pic>
                      <p:nvPicPr>
                        <p:cNvPr id="0" name="图片 482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708"/>
                          <a:ext cx="92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1876425" y="2967038"/>
            <a:ext cx="50863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fontAlgn="ctr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怎样集中、提炼出有用的信息</a:t>
            </a:r>
          </a:p>
        </p:txBody>
      </p:sp>
      <p:sp>
        <p:nvSpPr>
          <p:cNvPr id="469000" name="WordArt 8"/>
          <p:cNvSpPr>
            <a:spLocks noChangeArrowheads="1" noChangeShapeType="1" noTextEdit="1"/>
          </p:cNvSpPr>
          <p:nvPr/>
        </p:nvSpPr>
        <p:spPr bwMode="auto">
          <a:xfrm>
            <a:off x="1352550" y="727075"/>
            <a:ext cx="2527300" cy="3016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solidFill>
                  <a:srgbClr val="CC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统计推断的基础：</a:t>
            </a:r>
          </a:p>
        </p:txBody>
      </p:sp>
      <p:sp>
        <p:nvSpPr>
          <p:cNvPr id="469001" name="WordArt 9"/>
          <p:cNvSpPr>
            <a:spLocks noChangeArrowheads="1" noChangeShapeType="1" noTextEdit="1"/>
          </p:cNvSpPr>
          <p:nvPr/>
        </p:nvSpPr>
        <p:spPr bwMode="auto">
          <a:xfrm>
            <a:off x="4033838" y="720725"/>
            <a:ext cx="1516062" cy="2778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收集数据</a:t>
            </a:r>
          </a:p>
        </p:txBody>
      </p:sp>
      <p:grpSp>
        <p:nvGrpSpPr>
          <p:cNvPr id="469005" name="Group 13"/>
          <p:cNvGrpSpPr/>
          <p:nvPr/>
        </p:nvGrpSpPr>
        <p:grpSpPr bwMode="auto">
          <a:xfrm>
            <a:off x="833438" y="3070225"/>
            <a:ext cx="763587" cy="400050"/>
            <a:chOff x="581" y="1694"/>
            <a:chExt cx="481" cy="252"/>
          </a:xfrm>
        </p:grpSpPr>
        <p:pic>
          <p:nvPicPr>
            <p:cNvPr id="469006" name="Picture 14" descr="4"/>
            <p:cNvPicPr>
              <a:picLocks noChangeAspect="1" noChangeArrowheads="1" noCrop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9007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469008" name="WordArt 16"/>
          <p:cNvSpPr>
            <a:spLocks noChangeArrowheads="1" noChangeShapeType="1" noTextEdit="1"/>
          </p:cNvSpPr>
          <p:nvPr/>
        </p:nvSpPr>
        <p:spPr bwMode="auto">
          <a:xfrm>
            <a:off x="6592888" y="30845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69009" name="Rectangle 17"/>
          <p:cNvSpPr>
            <a:spLocks noChangeArrowheads="1"/>
          </p:cNvSpPr>
          <p:nvPr/>
        </p:nvSpPr>
        <p:spPr bwMode="auto">
          <a:xfrm>
            <a:off x="1816100" y="4408488"/>
            <a:ext cx="732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下面的量能较好地反映全班整体学习情况</a:t>
            </a:r>
          </a:p>
        </p:txBody>
      </p:sp>
      <p:grpSp>
        <p:nvGrpSpPr>
          <p:cNvPr id="469010" name="Group 18"/>
          <p:cNvGrpSpPr/>
          <p:nvPr/>
        </p:nvGrpSpPr>
        <p:grpSpPr bwMode="auto">
          <a:xfrm>
            <a:off x="0" y="3505202"/>
            <a:ext cx="9118600" cy="954088"/>
            <a:chOff x="0" y="2216"/>
            <a:chExt cx="5744" cy="601"/>
          </a:xfrm>
        </p:grpSpPr>
        <p:sp>
          <p:nvSpPr>
            <p:cNvPr id="469011" name="Rectangle 19"/>
            <p:cNvSpPr>
              <a:spLocks noChangeArrowheads="1"/>
            </p:cNvSpPr>
            <p:nvPr/>
          </p:nvSpPr>
          <p:spPr bwMode="auto">
            <a:xfrm>
              <a:off x="0" y="2216"/>
              <a:ext cx="574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en-US" altLang="zh-CN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某班级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《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高等数学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》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课程考试成绩单列出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个学生成绩分别为           如何评价全班整体学习情况？</a:t>
              </a:r>
            </a:p>
          </p:txBody>
        </p:sp>
        <p:graphicFrame>
          <p:nvGraphicFramePr>
            <p:cNvPr id="469012" name="Object 20"/>
            <p:cNvGraphicFramePr>
              <a:graphicFrameLocks noChangeAspect="1"/>
            </p:cNvGraphicFramePr>
            <p:nvPr/>
          </p:nvGraphicFramePr>
          <p:xfrm>
            <a:off x="1373" y="2518"/>
            <a:ext cx="132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726400" imgH="4267200" progId="Equation.DSMT4">
                    <p:embed/>
                  </p:oleObj>
                </mc:Choice>
                <mc:Fallback>
                  <p:oleObj name="Equation" r:id="rId7" imgW="20726400" imgH="4267200" progId="Equation.DSMT4">
                    <p:embed/>
                    <p:pic>
                      <p:nvPicPr>
                        <p:cNvPr id="0" name="图片 482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518"/>
                          <a:ext cx="132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3" name="Object 21"/>
            <p:cNvGraphicFramePr>
              <a:graphicFrameLocks noChangeAspect="1"/>
            </p:cNvGraphicFramePr>
            <p:nvPr/>
          </p:nvGraphicFramePr>
          <p:xfrm>
            <a:off x="4989" y="2299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43200" imgH="3048000" progId="Equation.DSMT4">
                    <p:embed/>
                  </p:oleObj>
                </mc:Choice>
                <mc:Fallback>
                  <p:oleObj name="Equation" r:id="rId9" imgW="2743200" imgH="3048000" progId="Equation.DSMT4">
                    <p:embed/>
                    <p:pic>
                      <p:nvPicPr>
                        <p:cNvPr id="0" name="图片 4828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2299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14" name="WordArt 22"/>
          <p:cNvSpPr>
            <a:spLocks noChangeArrowheads="1" noChangeShapeType="1" noTextEdit="1"/>
          </p:cNvSpPr>
          <p:nvPr/>
        </p:nvSpPr>
        <p:spPr bwMode="auto">
          <a:xfrm>
            <a:off x="838200" y="3616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9015" name="WordArt 23"/>
          <p:cNvSpPr>
            <a:spLocks noChangeArrowheads="1" noChangeShapeType="1" noTextEdit="1"/>
          </p:cNvSpPr>
          <p:nvPr/>
        </p:nvSpPr>
        <p:spPr bwMode="auto">
          <a:xfrm>
            <a:off x="857250" y="45577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graphicFrame>
        <p:nvGraphicFramePr>
          <p:cNvPr id="469016" name="Object 24"/>
          <p:cNvGraphicFramePr>
            <a:graphicFrameLocks noChangeAspect="1"/>
          </p:cNvGraphicFramePr>
          <p:nvPr/>
        </p:nvGraphicFramePr>
        <p:xfrm>
          <a:off x="2617788" y="4846638"/>
          <a:ext cx="11699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363200" imgH="8229600" progId="Equation.DSMT4">
                  <p:embed/>
                </p:oleObj>
              </mc:Choice>
              <mc:Fallback>
                <p:oleObj name="Equation" r:id="rId11" imgW="10363200" imgH="8229600" progId="Equation.DSMT4">
                  <p:embed/>
                  <p:pic>
                    <p:nvPicPr>
                      <p:cNvPr id="0" name="图片 482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846638"/>
                        <a:ext cx="11699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7" name="Object 25"/>
          <p:cNvGraphicFramePr>
            <a:graphicFrameLocks noChangeAspect="1"/>
          </p:cNvGraphicFramePr>
          <p:nvPr/>
        </p:nvGraphicFramePr>
        <p:xfrm>
          <a:off x="3641725" y="4986338"/>
          <a:ext cx="14525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801600" imgH="5791200" progId="Equation.DSMT4">
                  <p:embed/>
                </p:oleObj>
              </mc:Choice>
              <mc:Fallback>
                <p:oleObj name="Equation" r:id="rId13" imgW="12801600" imgH="5791200" progId="Equation.DSMT4">
                  <p:embed/>
                  <p:pic>
                    <p:nvPicPr>
                      <p:cNvPr id="0" name="图片 482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4986338"/>
                        <a:ext cx="14525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8" name="Object 26"/>
          <p:cNvGraphicFramePr>
            <a:graphicFrameLocks noChangeAspect="1"/>
          </p:cNvGraphicFramePr>
          <p:nvPr/>
        </p:nvGraphicFramePr>
        <p:xfrm>
          <a:off x="5051425" y="4987925"/>
          <a:ext cx="13541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192000" imgH="5791200" progId="Equation.DSMT4">
                  <p:embed/>
                </p:oleObj>
              </mc:Choice>
              <mc:Fallback>
                <p:oleObj name="Equation" r:id="rId15" imgW="12192000" imgH="5791200" progId="Equation.DSMT4">
                  <p:embed/>
                  <p:pic>
                    <p:nvPicPr>
                      <p:cNvPr id="0" name="图片 482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4987925"/>
                        <a:ext cx="13541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19" name="Freeform 27"/>
          <p:cNvSpPr/>
          <p:nvPr/>
        </p:nvSpPr>
        <p:spPr bwMode="auto">
          <a:xfrm>
            <a:off x="2560638" y="5530850"/>
            <a:ext cx="3890962" cy="46038"/>
          </a:xfrm>
          <a:custGeom>
            <a:avLst/>
            <a:gdLst>
              <a:gd name="T0" fmla="*/ 75 w 2451"/>
              <a:gd name="T1" fmla="*/ 28 h 29"/>
              <a:gd name="T2" fmla="*/ 123 w 2451"/>
              <a:gd name="T3" fmla="*/ 12 h 29"/>
              <a:gd name="T4" fmla="*/ 811 w 2451"/>
              <a:gd name="T5" fmla="*/ 12 h 29"/>
              <a:gd name="T6" fmla="*/ 1475 w 2451"/>
              <a:gd name="T7" fmla="*/ 28 h 29"/>
              <a:gd name="T8" fmla="*/ 2083 w 2451"/>
              <a:gd name="T9" fmla="*/ 4 h 29"/>
              <a:gd name="T10" fmla="*/ 2451 w 2451"/>
              <a:gd name="T1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1" h="29">
                <a:moveTo>
                  <a:pt x="75" y="28"/>
                </a:moveTo>
                <a:cubicBezTo>
                  <a:pt x="37" y="21"/>
                  <a:pt x="0" y="15"/>
                  <a:pt x="123" y="12"/>
                </a:cubicBezTo>
                <a:cubicBezTo>
                  <a:pt x="246" y="9"/>
                  <a:pt x="586" y="9"/>
                  <a:pt x="811" y="12"/>
                </a:cubicBezTo>
                <a:cubicBezTo>
                  <a:pt x="1036" y="15"/>
                  <a:pt x="1263" y="29"/>
                  <a:pt x="1475" y="28"/>
                </a:cubicBezTo>
                <a:cubicBezTo>
                  <a:pt x="1687" y="27"/>
                  <a:pt x="1920" y="8"/>
                  <a:pt x="2083" y="4"/>
                </a:cubicBezTo>
                <a:cubicBezTo>
                  <a:pt x="2246" y="0"/>
                  <a:pt x="2348" y="2"/>
                  <a:pt x="2451" y="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9020" name="AutoShape 28"/>
          <p:cNvSpPr>
            <a:spLocks noChangeArrowheads="1"/>
          </p:cNvSpPr>
          <p:nvPr/>
        </p:nvSpPr>
        <p:spPr bwMode="auto">
          <a:xfrm>
            <a:off x="558800" y="5829300"/>
            <a:ext cx="3505200" cy="857250"/>
          </a:xfrm>
          <a:prstGeom prst="wedgeRectCallout">
            <a:avLst>
              <a:gd name="adj1" fmla="val 23644"/>
              <a:gd name="adj2" fmla="val -79630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通过构造样本函数，加工提炼出有用信息</a:t>
            </a:r>
          </a:p>
        </p:txBody>
      </p:sp>
      <p:sp>
        <p:nvSpPr>
          <p:cNvPr id="469021" name="Rectangle 29"/>
          <p:cNvSpPr>
            <a:spLocks noChangeArrowheads="1"/>
          </p:cNvSpPr>
          <p:nvPr/>
        </p:nvSpPr>
        <p:spPr bwMode="auto">
          <a:xfrm>
            <a:off x="-15722" y="2052638"/>
            <a:ext cx="9142413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22" name="Oval 30"/>
          <p:cNvSpPr>
            <a:spLocks noChangeArrowheads="1"/>
          </p:cNvSpPr>
          <p:nvPr/>
        </p:nvSpPr>
        <p:spPr bwMode="auto">
          <a:xfrm>
            <a:off x="868363" y="2173288"/>
            <a:ext cx="266700" cy="265112"/>
          </a:xfrm>
          <a:prstGeom prst="ellipse">
            <a:avLst/>
          </a:prstGeom>
          <a:gradFill rotWithShape="1">
            <a:gsLst>
              <a:gs pos="0">
                <a:srgbClr val="FFF200"/>
              </a:gs>
              <a:gs pos="45000">
                <a:srgbClr val="FF7A00">
                  <a:alpha val="86500"/>
                </a:srgbClr>
              </a:gs>
              <a:gs pos="70000">
                <a:srgbClr val="FF0300">
                  <a:alpha val="79000"/>
                </a:srgbClr>
              </a:gs>
              <a:gs pos="100000">
                <a:srgbClr val="4D0808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9023" name="WordArt 31"/>
          <p:cNvSpPr>
            <a:spLocks noChangeArrowheads="1" noChangeShapeType="1" noTextEdit="1"/>
          </p:cNvSpPr>
          <p:nvPr/>
        </p:nvSpPr>
        <p:spPr bwMode="auto">
          <a:xfrm>
            <a:off x="1358900" y="2200275"/>
            <a:ext cx="2540000" cy="290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solidFill>
                  <a:srgbClr val="CC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数据的加工整理：</a:t>
            </a:r>
          </a:p>
        </p:txBody>
      </p:sp>
      <p:sp>
        <p:nvSpPr>
          <p:cNvPr id="469024" name="WordArt 32"/>
          <p:cNvSpPr>
            <a:spLocks noChangeArrowheads="1" noChangeShapeType="1" noTextEdit="1"/>
          </p:cNvSpPr>
          <p:nvPr/>
        </p:nvSpPr>
        <p:spPr bwMode="auto">
          <a:xfrm>
            <a:off x="4070350" y="2187575"/>
            <a:ext cx="1252538" cy="2778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统计量</a:t>
            </a:r>
          </a:p>
        </p:txBody>
      </p:sp>
      <p:grpSp>
        <p:nvGrpSpPr>
          <p:cNvPr id="469025" name="Group 33"/>
          <p:cNvGrpSpPr/>
          <p:nvPr/>
        </p:nvGrpSpPr>
        <p:grpSpPr bwMode="auto">
          <a:xfrm>
            <a:off x="876300" y="2541588"/>
            <a:ext cx="8255000" cy="512762"/>
            <a:chOff x="544" y="881"/>
            <a:chExt cx="5200" cy="323"/>
          </a:xfrm>
        </p:grpSpPr>
        <p:graphicFrame>
          <p:nvGraphicFramePr>
            <p:cNvPr id="469026" name="Object 34"/>
            <p:cNvGraphicFramePr>
              <a:graphicFrameLocks noChangeAspect="1"/>
            </p:cNvGraphicFramePr>
            <p:nvPr/>
          </p:nvGraphicFramePr>
          <p:xfrm>
            <a:off x="758" y="908"/>
            <a:ext cx="118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28700" imgH="241300" progId="Equation.DSMT4">
                    <p:embed/>
                  </p:oleObj>
                </mc:Choice>
                <mc:Fallback>
                  <p:oleObj name="Equation" r:id="rId17" imgW="1028700" imgH="241300" progId="Equation.DSMT4">
                    <p:embed/>
                    <p:pic>
                      <p:nvPicPr>
                        <p:cNvPr id="0" name="图片 482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908"/>
                          <a:ext cx="118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27" name="Object 35"/>
            <p:cNvGraphicFramePr>
              <a:graphicFrameLocks noChangeAspect="1"/>
            </p:cNvGraphicFramePr>
            <p:nvPr/>
          </p:nvGraphicFramePr>
          <p:xfrm>
            <a:off x="2990" y="934"/>
            <a:ext cx="81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23900" imgH="215900" progId="Equation.DSMT4">
                    <p:embed/>
                  </p:oleObj>
                </mc:Choice>
                <mc:Fallback>
                  <p:oleObj name="Equation" r:id="rId19" imgW="723900" imgH="215900" progId="Equation.DSMT4">
                    <p:embed/>
                    <p:pic>
                      <p:nvPicPr>
                        <p:cNvPr id="0" name="图片 4828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934"/>
                          <a:ext cx="81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28" name="Object 36"/>
            <p:cNvGraphicFramePr>
              <a:graphicFrameLocks noChangeAspect="1"/>
            </p:cNvGraphicFramePr>
            <p:nvPr/>
          </p:nvGraphicFramePr>
          <p:xfrm>
            <a:off x="4440" y="881"/>
            <a:ext cx="1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130300" imgH="241300" progId="Equation.DSMT4">
                    <p:embed/>
                  </p:oleObj>
                </mc:Choice>
                <mc:Fallback>
                  <p:oleObj name="Equation" r:id="rId21" imgW="1130300" imgH="241300" progId="Equation.DSMT4">
                    <p:embed/>
                    <p:pic>
                      <p:nvPicPr>
                        <p:cNvPr id="0" name="图片 482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881"/>
                          <a:ext cx="1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29" name="Text Box 37"/>
            <p:cNvSpPr txBox="1">
              <a:spLocks noChangeArrowheads="1"/>
            </p:cNvSpPr>
            <p:nvPr/>
          </p:nvSpPr>
          <p:spPr bwMode="auto">
            <a:xfrm>
              <a:off x="544" y="908"/>
              <a:ext cx="6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469030" name="Text Box 38"/>
            <p:cNvSpPr txBox="1">
              <a:spLocks noChangeArrowheads="1"/>
            </p:cNvSpPr>
            <p:nvPr/>
          </p:nvSpPr>
          <p:spPr bwMode="auto">
            <a:xfrm>
              <a:off x="1889" y="892"/>
              <a:ext cx="14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为来自总体</a:t>
              </a:r>
            </a:p>
          </p:txBody>
        </p:sp>
        <p:sp>
          <p:nvSpPr>
            <p:cNvPr id="469031" name="Text Box 39"/>
            <p:cNvSpPr txBox="1">
              <a:spLocks noChangeArrowheads="1"/>
            </p:cNvSpPr>
            <p:nvPr/>
          </p:nvSpPr>
          <p:spPr bwMode="auto">
            <a:xfrm>
              <a:off x="3777" y="892"/>
              <a:ext cx="10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</a:p>
          </p:txBody>
        </p:sp>
      </p:grpSp>
      <p:grpSp>
        <p:nvGrpSpPr>
          <p:cNvPr id="469032" name="Group 40"/>
          <p:cNvGrpSpPr/>
          <p:nvPr/>
        </p:nvGrpSpPr>
        <p:grpSpPr bwMode="auto">
          <a:xfrm>
            <a:off x="192088" y="3011488"/>
            <a:ext cx="9066212" cy="503237"/>
            <a:chOff x="97" y="1183"/>
            <a:chExt cx="5711" cy="317"/>
          </a:xfrm>
        </p:grpSpPr>
        <p:graphicFrame>
          <p:nvGraphicFramePr>
            <p:cNvPr id="469033" name="Object 41"/>
            <p:cNvGraphicFramePr>
              <a:graphicFrameLocks noChangeAspect="1"/>
            </p:cNvGraphicFramePr>
            <p:nvPr/>
          </p:nvGraphicFramePr>
          <p:xfrm>
            <a:off x="1658" y="1183"/>
            <a:ext cx="173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511300" imgH="254000" progId="Equation.DSMT4">
                    <p:embed/>
                  </p:oleObj>
                </mc:Choice>
                <mc:Fallback>
                  <p:oleObj name="Equation" r:id="rId23" imgW="1511300" imgH="254000" progId="Equation.DSMT4">
                    <p:embed/>
                    <p:pic>
                      <p:nvPicPr>
                        <p:cNvPr id="0" name="图片 482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1183"/>
                          <a:ext cx="173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34" name="Text Box 42"/>
            <p:cNvSpPr txBox="1">
              <a:spLocks noChangeArrowheads="1"/>
            </p:cNvSpPr>
            <p:nvPr/>
          </p:nvSpPr>
          <p:spPr bwMode="auto">
            <a:xfrm>
              <a:off x="97" y="1191"/>
              <a:ext cx="18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lang="zh-CN" altLang="en-US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元函数，若</a:t>
              </a:r>
            </a:p>
          </p:txBody>
        </p:sp>
        <p:graphicFrame>
          <p:nvGraphicFramePr>
            <p:cNvPr id="469035" name="Object 43"/>
            <p:cNvGraphicFramePr>
              <a:graphicFrameLocks noChangeAspect="1"/>
            </p:cNvGraphicFramePr>
            <p:nvPr/>
          </p:nvGraphicFramePr>
          <p:xfrm>
            <a:off x="335" y="1252"/>
            <a:ext cx="21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52400" imgH="165100" progId="Equation.DSMT4">
                    <p:embed/>
                  </p:oleObj>
                </mc:Choice>
                <mc:Fallback>
                  <p:oleObj name="Equation" r:id="rId25" imgW="152400" imgH="165100" progId="Equation.DSMT4">
                    <p:embed/>
                    <p:pic>
                      <p:nvPicPr>
                        <p:cNvPr id="0" name="图片 4828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" y="1252"/>
                          <a:ext cx="21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36" name="Text Box 44"/>
            <p:cNvSpPr txBox="1">
              <a:spLocks noChangeArrowheads="1"/>
            </p:cNvSpPr>
            <p:nvPr/>
          </p:nvSpPr>
          <p:spPr bwMode="auto">
            <a:xfrm>
              <a:off x="3384" y="1183"/>
              <a:ext cx="24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不含任何未知参数，则</a:t>
              </a:r>
            </a:p>
          </p:txBody>
        </p:sp>
      </p:grpSp>
      <p:grpSp>
        <p:nvGrpSpPr>
          <p:cNvPr id="469037" name="Group 45"/>
          <p:cNvGrpSpPr/>
          <p:nvPr/>
        </p:nvGrpSpPr>
        <p:grpSpPr bwMode="auto">
          <a:xfrm>
            <a:off x="177800" y="3463925"/>
            <a:ext cx="4749800" cy="503238"/>
            <a:chOff x="96" y="1455"/>
            <a:chExt cx="2992" cy="317"/>
          </a:xfrm>
        </p:grpSpPr>
        <p:sp>
          <p:nvSpPr>
            <p:cNvPr id="469038" name="Text Box 46"/>
            <p:cNvSpPr txBox="1">
              <a:spLocks noChangeArrowheads="1"/>
            </p:cNvSpPr>
            <p:nvPr/>
          </p:nvSpPr>
          <p:spPr bwMode="auto">
            <a:xfrm>
              <a:off x="96" y="146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</a:t>
              </a:r>
            </a:p>
          </p:txBody>
        </p:sp>
        <p:sp>
          <p:nvSpPr>
            <p:cNvPr id="469039" name="Text Box 47"/>
            <p:cNvSpPr txBox="1">
              <a:spLocks noChangeArrowheads="1"/>
            </p:cNvSpPr>
            <p:nvPr/>
          </p:nvSpPr>
          <p:spPr bwMode="auto">
            <a:xfrm>
              <a:off x="1784" y="1464"/>
              <a:ext cx="13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统计量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69040" name="Object 48"/>
            <p:cNvGraphicFramePr>
              <a:graphicFrameLocks noChangeAspect="1"/>
            </p:cNvGraphicFramePr>
            <p:nvPr/>
          </p:nvGraphicFramePr>
          <p:xfrm>
            <a:off x="330" y="1455"/>
            <a:ext cx="14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270000" imgH="254000" progId="Equation.DSMT4">
                    <p:embed/>
                  </p:oleObj>
                </mc:Choice>
                <mc:Fallback>
                  <p:oleObj name="Equation" r:id="rId27" imgW="1270000" imgH="254000" progId="Equation.DSMT4">
                    <p:embed/>
                    <p:pic>
                      <p:nvPicPr>
                        <p:cNvPr id="0" name="图片 4828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" y="1455"/>
                          <a:ext cx="146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41" name="WordArt 49"/>
          <p:cNvSpPr>
            <a:spLocks noChangeArrowheads="1" noChangeShapeType="1" noTextEdit="1"/>
          </p:cNvSpPr>
          <p:nvPr/>
        </p:nvSpPr>
        <p:spPr bwMode="auto">
          <a:xfrm>
            <a:off x="860425" y="3997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9042" name="Group 50"/>
          <p:cNvGrpSpPr/>
          <p:nvPr/>
        </p:nvGrpSpPr>
        <p:grpSpPr bwMode="auto">
          <a:xfrm>
            <a:off x="1373188" y="3859213"/>
            <a:ext cx="7948612" cy="569912"/>
            <a:chOff x="833" y="2607"/>
            <a:chExt cx="5007" cy="359"/>
          </a:xfrm>
        </p:grpSpPr>
        <p:graphicFrame>
          <p:nvGraphicFramePr>
            <p:cNvPr id="469043" name="Object 51"/>
            <p:cNvGraphicFramePr>
              <a:graphicFrameLocks noChangeAspect="1"/>
            </p:cNvGraphicFramePr>
            <p:nvPr/>
          </p:nvGraphicFramePr>
          <p:xfrm>
            <a:off x="1073" y="2639"/>
            <a:ext cx="11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028700" imgH="241300" progId="Equation.DSMT4">
                    <p:embed/>
                  </p:oleObj>
                </mc:Choice>
                <mc:Fallback>
                  <p:oleObj name="Equation" r:id="rId29" imgW="1028700" imgH="241300" progId="Equation.DSMT4">
                    <p:embed/>
                    <p:pic>
                      <p:nvPicPr>
                        <p:cNvPr id="0" name="图片 4828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639"/>
                          <a:ext cx="11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44" name="Object 52"/>
            <p:cNvGraphicFramePr>
              <a:graphicFrameLocks noChangeAspect="1"/>
            </p:cNvGraphicFramePr>
            <p:nvPr/>
          </p:nvGraphicFramePr>
          <p:xfrm>
            <a:off x="3348" y="2610"/>
            <a:ext cx="126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066800" imgH="304800" progId="Equation.DSMT4">
                    <p:embed/>
                  </p:oleObj>
                </mc:Choice>
                <mc:Fallback>
                  <p:oleObj name="Equation" r:id="rId31" imgW="1066800" imgH="304800" progId="Equation.DSMT4">
                    <p:embed/>
                    <p:pic>
                      <p:nvPicPr>
                        <p:cNvPr id="0" name="图片 4828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2610"/>
                          <a:ext cx="126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45" name="Rectangle 53"/>
            <p:cNvSpPr>
              <a:spLocks noChangeArrowheads="1"/>
            </p:cNvSpPr>
            <p:nvPr/>
          </p:nvSpPr>
          <p:spPr bwMode="auto">
            <a:xfrm>
              <a:off x="833" y="2607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9046" name="Rectangle 54"/>
            <p:cNvSpPr>
              <a:spLocks noChangeArrowheads="1"/>
            </p:cNvSpPr>
            <p:nvPr/>
          </p:nvSpPr>
          <p:spPr bwMode="auto">
            <a:xfrm>
              <a:off x="2193" y="2607"/>
              <a:ext cx="1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为来自总体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9047" name="Rectangle 55"/>
            <p:cNvSpPr>
              <a:spLocks noChangeArrowheads="1"/>
            </p:cNvSpPr>
            <p:nvPr/>
          </p:nvSpPr>
          <p:spPr bwMode="auto">
            <a:xfrm>
              <a:off x="4520" y="2607"/>
              <a:ext cx="1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69048" name="Group 56"/>
          <p:cNvGrpSpPr/>
          <p:nvPr/>
        </p:nvGrpSpPr>
        <p:grpSpPr bwMode="auto">
          <a:xfrm>
            <a:off x="50800" y="4329113"/>
            <a:ext cx="6756400" cy="519112"/>
            <a:chOff x="0" y="2671"/>
            <a:chExt cx="4256" cy="327"/>
          </a:xfrm>
        </p:grpSpPr>
        <p:sp>
          <p:nvSpPr>
            <p:cNvPr id="469049" name="Rectangle 57"/>
            <p:cNvSpPr>
              <a:spLocks noChangeArrowheads="1"/>
            </p:cNvSpPr>
            <p:nvPr/>
          </p:nvSpPr>
          <p:spPr bwMode="auto">
            <a:xfrm>
              <a:off x="0" y="2671"/>
              <a:ext cx="4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中    均未知，判断下列哪些是统计量：</a:t>
              </a:r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graphicFrame>
          <p:nvGraphicFramePr>
            <p:cNvPr id="469050" name="Object 58"/>
            <p:cNvGraphicFramePr>
              <a:graphicFrameLocks noChangeAspect="1"/>
            </p:cNvGraphicFramePr>
            <p:nvPr/>
          </p:nvGraphicFramePr>
          <p:xfrm>
            <a:off x="262" y="2676"/>
            <a:ext cx="5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419100" imgH="266700" progId="Equation.DSMT4">
                    <p:embed/>
                  </p:oleObj>
                </mc:Choice>
                <mc:Fallback>
                  <p:oleObj name="Equation" r:id="rId33" imgW="419100" imgH="266700" progId="Equation.DSMT4">
                    <p:embed/>
                    <p:pic>
                      <p:nvPicPr>
                        <p:cNvPr id="0" name="图片 4828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" y="2676"/>
                          <a:ext cx="5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9051" name="Object 59"/>
          <p:cNvGraphicFramePr>
            <a:graphicFrameLocks noChangeAspect="1"/>
          </p:cNvGraphicFramePr>
          <p:nvPr/>
        </p:nvGraphicFramePr>
        <p:xfrm>
          <a:off x="1832130" y="4720432"/>
          <a:ext cx="65151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4312800" imgH="8229600" progId="Equation.DSMT4">
                  <p:embed/>
                </p:oleObj>
              </mc:Choice>
              <mc:Fallback>
                <p:oleObj name="Equation" r:id="rId35" imgW="64312800" imgH="8229600" progId="Equation.DSMT4">
                  <p:embed/>
                  <p:pic>
                    <p:nvPicPr>
                      <p:cNvPr id="0" name="图片 482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130" y="4720432"/>
                        <a:ext cx="65151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52" name="Freeform 60"/>
          <p:cNvSpPr/>
          <p:nvPr/>
        </p:nvSpPr>
        <p:spPr bwMode="auto">
          <a:xfrm>
            <a:off x="7523163" y="5073650"/>
            <a:ext cx="495300" cy="565150"/>
          </a:xfrm>
          <a:custGeom>
            <a:avLst/>
            <a:gdLst>
              <a:gd name="T0" fmla="*/ 0 w 312"/>
              <a:gd name="T1" fmla="*/ 168 h 356"/>
              <a:gd name="T2" fmla="*/ 112 w 312"/>
              <a:gd name="T3" fmla="*/ 328 h 356"/>
              <a:gd name="T4" fmla="*/ 312 w 312"/>
              <a:gd name="T5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356">
                <a:moveTo>
                  <a:pt x="0" y="168"/>
                </a:moveTo>
                <a:cubicBezTo>
                  <a:pt x="30" y="262"/>
                  <a:pt x="60" y="356"/>
                  <a:pt x="112" y="328"/>
                </a:cubicBezTo>
                <a:cubicBezTo>
                  <a:pt x="164" y="300"/>
                  <a:pt x="238" y="150"/>
                  <a:pt x="31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69053" name="Group 61"/>
          <p:cNvGrpSpPr/>
          <p:nvPr/>
        </p:nvGrpSpPr>
        <p:grpSpPr bwMode="auto">
          <a:xfrm>
            <a:off x="4043363" y="5173663"/>
            <a:ext cx="355600" cy="495300"/>
            <a:chOff x="792" y="3808"/>
            <a:chExt cx="224" cy="312"/>
          </a:xfrm>
        </p:grpSpPr>
        <p:sp>
          <p:nvSpPr>
            <p:cNvPr id="469054" name="Freeform 62"/>
            <p:cNvSpPr/>
            <p:nvPr/>
          </p:nvSpPr>
          <p:spPr bwMode="auto">
            <a:xfrm>
              <a:off x="792" y="3808"/>
              <a:ext cx="224" cy="312"/>
            </a:xfrm>
            <a:custGeom>
              <a:avLst/>
              <a:gdLst>
                <a:gd name="T0" fmla="*/ 0 w 224"/>
                <a:gd name="T1" fmla="*/ 0 h 312"/>
                <a:gd name="T2" fmla="*/ 144 w 224"/>
                <a:gd name="T3" fmla="*/ 192 h 312"/>
                <a:gd name="T4" fmla="*/ 224 w 224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" h="312">
                  <a:moveTo>
                    <a:pt x="0" y="0"/>
                  </a:moveTo>
                  <a:cubicBezTo>
                    <a:pt x="53" y="70"/>
                    <a:pt x="107" y="140"/>
                    <a:pt x="144" y="192"/>
                  </a:cubicBezTo>
                  <a:cubicBezTo>
                    <a:pt x="181" y="244"/>
                    <a:pt x="202" y="278"/>
                    <a:pt x="224" y="31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9055" name="Line 63"/>
            <p:cNvSpPr>
              <a:spLocks noChangeShapeType="1"/>
            </p:cNvSpPr>
            <p:nvPr/>
          </p:nvSpPr>
          <p:spPr bwMode="auto">
            <a:xfrm flipH="1">
              <a:off x="792" y="3831"/>
              <a:ext cx="224" cy="2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9056" name="Freeform 64"/>
          <p:cNvSpPr/>
          <p:nvPr/>
        </p:nvSpPr>
        <p:spPr bwMode="auto">
          <a:xfrm>
            <a:off x="1941513" y="5148263"/>
            <a:ext cx="495300" cy="565150"/>
          </a:xfrm>
          <a:custGeom>
            <a:avLst/>
            <a:gdLst>
              <a:gd name="T0" fmla="*/ 0 w 312"/>
              <a:gd name="T1" fmla="*/ 168 h 356"/>
              <a:gd name="T2" fmla="*/ 112 w 312"/>
              <a:gd name="T3" fmla="*/ 328 h 356"/>
              <a:gd name="T4" fmla="*/ 312 w 312"/>
              <a:gd name="T5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356">
                <a:moveTo>
                  <a:pt x="0" y="168"/>
                </a:moveTo>
                <a:cubicBezTo>
                  <a:pt x="30" y="262"/>
                  <a:pt x="60" y="356"/>
                  <a:pt x="112" y="328"/>
                </a:cubicBezTo>
                <a:cubicBezTo>
                  <a:pt x="164" y="300"/>
                  <a:pt x="238" y="150"/>
                  <a:pt x="31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69057" name="Group 65"/>
          <p:cNvGrpSpPr/>
          <p:nvPr/>
        </p:nvGrpSpPr>
        <p:grpSpPr bwMode="auto">
          <a:xfrm>
            <a:off x="5918200" y="5146675"/>
            <a:ext cx="355600" cy="495300"/>
            <a:chOff x="792" y="3808"/>
            <a:chExt cx="224" cy="312"/>
          </a:xfrm>
        </p:grpSpPr>
        <p:sp>
          <p:nvSpPr>
            <p:cNvPr id="469058" name="Freeform 66"/>
            <p:cNvSpPr/>
            <p:nvPr/>
          </p:nvSpPr>
          <p:spPr bwMode="auto">
            <a:xfrm>
              <a:off x="792" y="3808"/>
              <a:ext cx="224" cy="312"/>
            </a:xfrm>
            <a:custGeom>
              <a:avLst/>
              <a:gdLst>
                <a:gd name="T0" fmla="*/ 0 w 224"/>
                <a:gd name="T1" fmla="*/ 0 h 312"/>
                <a:gd name="T2" fmla="*/ 144 w 224"/>
                <a:gd name="T3" fmla="*/ 192 h 312"/>
                <a:gd name="T4" fmla="*/ 224 w 224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" h="312">
                  <a:moveTo>
                    <a:pt x="0" y="0"/>
                  </a:moveTo>
                  <a:cubicBezTo>
                    <a:pt x="53" y="70"/>
                    <a:pt x="107" y="140"/>
                    <a:pt x="144" y="192"/>
                  </a:cubicBezTo>
                  <a:cubicBezTo>
                    <a:pt x="181" y="244"/>
                    <a:pt x="202" y="278"/>
                    <a:pt x="224" y="31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9059" name="Line 67"/>
            <p:cNvSpPr>
              <a:spLocks noChangeShapeType="1"/>
            </p:cNvSpPr>
            <p:nvPr/>
          </p:nvSpPr>
          <p:spPr bwMode="auto">
            <a:xfrm flipH="1">
              <a:off x="792" y="3831"/>
              <a:ext cx="224" cy="2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9060" name="Group 68"/>
          <p:cNvGrpSpPr/>
          <p:nvPr/>
        </p:nvGrpSpPr>
        <p:grpSpPr bwMode="auto">
          <a:xfrm>
            <a:off x="681038" y="5876925"/>
            <a:ext cx="763587" cy="400050"/>
            <a:chOff x="581" y="1694"/>
            <a:chExt cx="481" cy="252"/>
          </a:xfrm>
        </p:grpSpPr>
        <p:pic>
          <p:nvPicPr>
            <p:cNvPr id="469061" name="Picture 69" descr="4"/>
            <p:cNvPicPr>
              <a:picLocks noChangeAspect="1" noChangeArrowheads="1" noCrop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9062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469063" name="Rectangle 71"/>
          <p:cNvSpPr>
            <a:spLocks noChangeArrowheads="1"/>
          </p:cNvSpPr>
          <p:nvPr/>
        </p:nvSpPr>
        <p:spPr bwMode="auto">
          <a:xfrm>
            <a:off x="1595438" y="5757863"/>
            <a:ext cx="617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accent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为什么要求统计量不含任何未知参数</a:t>
            </a:r>
          </a:p>
        </p:txBody>
      </p:sp>
      <p:sp>
        <p:nvSpPr>
          <p:cNvPr id="469064" name="WordArt 72"/>
          <p:cNvSpPr>
            <a:spLocks noChangeArrowheads="1" noChangeShapeType="1" noTextEdit="1"/>
          </p:cNvSpPr>
          <p:nvPr/>
        </p:nvSpPr>
        <p:spPr bwMode="auto">
          <a:xfrm>
            <a:off x="7469188" y="58912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69068" name="Oval 76"/>
          <p:cNvSpPr>
            <a:spLocks noChangeArrowheads="1"/>
          </p:cNvSpPr>
          <p:nvPr/>
        </p:nvSpPr>
        <p:spPr bwMode="auto">
          <a:xfrm>
            <a:off x="3941763" y="2052638"/>
            <a:ext cx="1546225" cy="4953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9069" name="Group 77"/>
          <p:cNvGrpSpPr/>
          <p:nvPr/>
        </p:nvGrpSpPr>
        <p:grpSpPr bwMode="auto">
          <a:xfrm>
            <a:off x="5641975" y="1658938"/>
            <a:ext cx="3562350" cy="790575"/>
            <a:chOff x="3546" y="1297"/>
            <a:chExt cx="1953" cy="381"/>
          </a:xfrm>
        </p:grpSpPr>
        <p:sp>
          <p:nvSpPr>
            <p:cNvPr id="469066" name="AutoShape 74"/>
            <p:cNvSpPr>
              <a:spLocks noChangeArrowheads="1"/>
            </p:cNvSpPr>
            <p:nvPr/>
          </p:nvSpPr>
          <p:spPr bwMode="auto">
            <a:xfrm>
              <a:off x="3546" y="1297"/>
              <a:ext cx="1953" cy="381"/>
            </a:xfrm>
            <a:prstGeom prst="wedgeRectCallout">
              <a:avLst>
                <a:gd name="adj1" fmla="val -59472"/>
                <a:gd name="adj2" fmla="val 22704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9067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3646" y="1339"/>
              <a:ext cx="1778" cy="2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“好”统计量能够有效地提</a:t>
              </a:r>
            </a:p>
            <a:p>
              <a:pPr>
                <a:spcBef>
                  <a:spcPts val="0"/>
                </a:spcBef>
              </a:pPr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炼出数据中包含的有用信息</a:t>
              </a:r>
            </a:p>
          </p:txBody>
        </p:sp>
      </p:grpSp>
      <p:sp>
        <p:nvSpPr>
          <p:cNvPr id="469070" name="Rectangle 78"/>
          <p:cNvSpPr>
            <a:spLocks noChangeArrowheads="1"/>
          </p:cNvSpPr>
          <p:nvPr/>
        </p:nvSpPr>
        <p:spPr bwMode="auto">
          <a:xfrm>
            <a:off x="-7219" y="3905251"/>
            <a:ext cx="9142412" cy="2933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71" name="Oval 79"/>
          <p:cNvSpPr>
            <a:spLocks noChangeArrowheads="1"/>
          </p:cNvSpPr>
          <p:nvPr/>
        </p:nvSpPr>
        <p:spPr bwMode="auto">
          <a:xfrm>
            <a:off x="906463" y="4102100"/>
            <a:ext cx="266700" cy="265113"/>
          </a:xfrm>
          <a:prstGeom prst="ellipse">
            <a:avLst/>
          </a:prstGeom>
          <a:gradFill rotWithShape="1">
            <a:gsLst>
              <a:gs pos="0">
                <a:srgbClr val="FFF200"/>
              </a:gs>
              <a:gs pos="45000">
                <a:srgbClr val="FF7A00">
                  <a:alpha val="86500"/>
                </a:srgbClr>
              </a:gs>
              <a:gs pos="70000">
                <a:srgbClr val="FF0300">
                  <a:alpha val="79000"/>
                </a:srgbClr>
              </a:gs>
              <a:gs pos="100000">
                <a:srgbClr val="4D0808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9072" name="WordArt 80"/>
          <p:cNvSpPr>
            <a:spLocks noChangeArrowheads="1" noChangeShapeType="1" noTextEdit="1"/>
          </p:cNvSpPr>
          <p:nvPr/>
        </p:nvSpPr>
        <p:spPr bwMode="auto">
          <a:xfrm>
            <a:off x="1419225" y="4073525"/>
            <a:ext cx="2486025" cy="3016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CC0000"/>
                  </a:solidFill>
                  <a:round/>
                </a:ln>
                <a:solidFill>
                  <a:srgbClr val="CC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统计量的二重性</a:t>
            </a:r>
          </a:p>
        </p:txBody>
      </p:sp>
      <p:sp>
        <p:nvSpPr>
          <p:cNvPr id="469073" name="WordArt 81"/>
          <p:cNvSpPr>
            <a:spLocks noChangeArrowheads="1" noChangeShapeType="1" noTextEdit="1"/>
          </p:cNvSpPr>
          <p:nvPr/>
        </p:nvSpPr>
        <p:spPr bwMode="auto">
          <a:xfrm>
            <a:off x="1349375" y="4559300"/>
            <a:ext cx="325438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69074" name="WordArt 82"/>
          <p:cNvSpPr>
            <a:spLocks noChangeArrowheads="1" noChangeShapeType="1" noTextEdit="1"/>
          </p:cNvSpPr>
          <p:nvPr/>
        </p:nvSpPr>
        <p:spPr bwMode="auto">
          <a:xfrm>
            <a:off x="1322388" y="4973638"/>
            <a:ext cx="325437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69075" name="Group 83"/>
          <p:cNvGrpSpPr/>
          <p:nvPr/>
        </p:nvGrpSpPr>
        <p:grpSpPr bwMode="auto">
          <a:xfrm>
            <a:off x="1778000" y="4330700"/>
            <a:ext cx="5970588" cy="604838"/>
            <a:chOff x="952" y="1888"/>
            <a:chExt cx="3761" cy="381"/>
          </a:xfrm>
        </p:grpSpPr>
        <p:sp>
          <p:nvSpPr>
            <p:cNvPr id="469076" name="Rectangle 84"/>
            <p:cNvSpPr>
              <a:spLocks noChangeArrowheads="1"/>
            </p:cNvSpPr>
            <p:nvPr/>
          </p:nvSpPr>
          <p:spPr bwMode="auto">
            <a:xfrm>
              <a:off x="952" y="1888"/>
              <a:ext cx="376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试验前             是随机变量</a:t>
              </a:r>
            </a:p>
          </p:txBody>
        </p:sp>
        <p:graphicFrame>
          <p:nvGraphicFramePr>
            <p:cNvPr id="469077" name="Object 85"/>
            <p:cNvGraphicFramePr>
              <a:graphicFrameLocks noChangeAspect="1"/>
            </p:cNvGraphicFramePr>
            <p:nvPr/>
          </p:nvGraphicFramePr>
          <p:xfrm>
            <a:off x="1652" y="1965"/>
            <a:ext cx="15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270000" imgH="254000" progId="Equation.DSMT4">
                    <p:embed/>
                  </p:oleObj>
                </mc:Choice>
                <mc:Fallback>
                  <p:oleObj name="Equation" r:id="rId37" imgW="1270000" imgH="254000" progId="Equation.DSMT4">
                    <p:embed/>
                    <p:pic>
                      <p:nvPicPr>
                        <p:cNvPr id="0" name="图片 4828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1965"/>
                          <a:ext cx="15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078" name="Group 86"/>
          <p:cNvGrpSpPr/>
          <p:nvPr/>
        </p:nvGrpSpPr>
        <p:grpSpPr bwMode="auto">
          <a:xfrm>
            <a:off x="1789977" y="4796361"/>
            <a:ext cx="5970588" cy="604837"/>
            <a:chOff x="952" y="1888"/>
            <a:chExt cx="3761" cy="381"/>
          </a:xfrm>
        </p:grpSpPr>
        <p:sp>
          <p:nvSpPr>
            <p:cNvPr id="469079" name="Rectangle 87"/>
            <p:cNvSpPr>
              <a:spLocks noChangeArrowheads="1"/>
            </p:cNvSpPr>
            <p:nvPr/>
          </p:nvSpPr>
          <p:spPr bwMode="auto">
            <a:xfrm>
              <a:off x="952" y="1888"/>
              <a:ext cx="376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试验后             是具体的数值</a:t>
              </a:r>
            </a:p>
          </p:txBody>
        </p:sp>
        <p:graphicFrame>
          <p:nvGraphicFramePr>
            <p:cNvPr id="469080" name="Object 88"/>
            <p:cNvGraphicFramePr>
              <a:graphicFrameLocks noChangeAspect="1"/>
            </p:cNvGraphicFramePr>
            <p:nvPr/>
          </p:nvGraphicFramePr>
          <p:xfrm>
            <a:off x="1722" y="1965"/>
            <a:ext cx="13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155700" imgH="254000" progId="Equation.DSMT4">
                    <p:embed/>
                  </p:oleObj>
                </mc:Choice>
                <mc:Fallback>
                  <p:oleObj name="Equation" r:id="rId39" imgW="1155700" imgH="254000" progId="Equation.DSMT4">
                    <p:embed/>
                    <p:pic>
                      <p:nvPicPr>
                        <p:cNvPr id="0" name="图片 4828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1965"/>
                          <a:ext cx="13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85" name="Rectangle 93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7" dur="1000"/>
                                        <p:tgtEl>
                                          <p:spTgt spid="46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469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6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6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6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69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69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6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46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69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69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69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69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69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69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6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469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469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000"/>
                                        <p:tgtEl>
                                          <p:spTgt spid="469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469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1000"/>
                                        <p:tgtEl>
                                          <p:spTgt spid="469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1000"/>
                                        <p:tgtEl>
                                          <p:spTgt spid="469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1000"/>
                                        <p:tgtEl>
                                          <p:spTgt spid="469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1000"/>
                                        <p:tgtEl>
                                          <p:spTgt spid="469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469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69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46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469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469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46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500"/>
                            </p:stCondLst>
                            <p:childTnLst>
                              <p:par>
                                <p:cTn id="3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469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69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46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000"/>
                            </p:stCondLst>
                            <p:childTnLst>
                              <p:par>
                                <p:cTn id="3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6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500"/>
                            </p:stCondLst>
                            <p:childTnLst>
                              <p:par>
                                <p:cTn id="3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69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69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4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000"/>
                            </p:stCondLst>
                            <p:childTnLst>
                              <p:par>
                                <p:cTn id="3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46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 animBg="1"/>
      <p:bldP spid="468999" grpId="0"/>
      <p:bldP spid="468999" grpId="1"/>
      <p:bldP spid="469000" grpId="0" animBg="1"/>
      <p:bldP spid="469001" grpId="0" animBg="1"/>
      <p:bldP spid="469008" grpId="0" animBg="1"/>
      <p:bldP spid="469008" grpId="1" animBg="1"/>
      <p:bldP spid="469009" grpId="0"/>
      <p:bldP spid="469009" grpId="1"/>
      <p:bldP spid="469014" grpId="0" animBg="1"/>
      <p:bldP spid="469014" grpId="1" animBg="1"/>
      <p:bldP spid="469015" grpId="0" animBg="1"/>
      <p:bldP spid="469015" grpId="1" animBg="1"/>
      <p:bldP spid="469019" grpId="0" animBg="1"/>
      <p:bldP spid="469019" grpId="1" animBg="1"/>
      <p:bldP spid="469020" grpId="0" animBg="1"/>
      <p:bldP spid="469020" grpId="1" animBg="1"/>
      <p:bldP spid="469021" grpId="0" animBg="1"/>
      <p:bldP spid="469022" grpId="0" animBg="1"/>
      <p:bldP spid="469023" grpId="0" animBg="1"/>
      <p:bldP spid="469024" grpId="0" animBg="1"/>
      <p:bldP spid="469041" grpId="0" animBg="1"/>
      <p:bldP spid="469041" grpId="1" animBg="1"/>
      <p:bldP spid="469052" grpId="0" animBg="1"/>
      <p:bldP spid="469052" grpId="1" animBg="1"/>
      <p:bldP spid="469056" grpId="0" animBg="1"/>
      <p:bldP spid="469056" grpId="1" animBg="1"/>
      <p:bldP spid="469063" grpId="0"/>
      <p:bldP spid="469063" grpId="1"/>
      <p:bldP spid="469064" grpId="0" animBg="1"/>
      <p:bldP spid="469064" grpId="1" animBg="1"/>
      <p:bldP spid="469068" grpId="0" animBg="1"/>
      <p:bldP spid="469068" grpId="1" animBg="1"/>
      <p:bldP spid="469070" grpId="0" animBg="1"/>
      <p:bldP spid="469071" grpId="0" animBg="1"/>
      <p:bldP spid="469072" grpId="0" animBg="1"/>
      <p:bldP spid="469073" grpId="0" animBg="1"/>
      <p:bldP spid="4690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2" name="Object 2"/>
          <p:cNvGraphicFramePr>
            <a:graphicFrameLocks noChangeAspect="1"/>
          </p:cNvGraphicFramePr>
          <p:nvPr/>
        </p:nvGraphicFramePr>
        <p:xfrm>
          <a:off x="3865563" y="984250"/>
          <a:ext cx="16986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457200" progId="Equation.DSMT4">
                  <p:embed/>
                </p:oleObj>
              </mc:Choice>
              <mc:Fallback>
                <p:oleObj name="Equation" r:id="rId2" imgW="9271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984250"/>
                        <a:ext cx="16986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3" name="WordArt 3"/>
          <p:cNvSpPr>
            <a:spLocks noChangeArrowheads="1" noChangeShapeType="1" noTextEdit="1"/>
          </p:cNvSpPr>
          <p:nvPr/>
        </p:nvSpPr>
        <p:spPr bwMode="auto">
          <a:xfrm>
            <a:off x="2284413" y="1285875"/>
            <a:ext cx="1255712" cy="3063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样本均值</a:t>
            </a:r>
          </a:p>
        </p:txBody>
      </p:sp>
      <p:sp>
        <p:nvSpPr>
          <p:cNvPr id="471044" name="Line 4"/>
          <p:cNvSpPr>
            <a:spLocks noChangeShapeType="1"/>
          </p:cNvSpPr>
          <p:nvPr/>
        </p:nvSpPr>
        <p:spPr bwMode="auto">
          <a:xfrm>
            <a:off x="3371850" y="1006475"/>
            <a:ext cx="2454275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45" name="WordArt 5"/>
          <p:cNvSpPr>
            <a:spLocks noChangeArrowheads="1" noChangeShapeType="1" noTextEdit="1"/>
          </p:cNvSpPr>
          <p:nvPr/>
        </p:nvSpPr>
        <p:spPr bwMode="auto">
          <a:xfrm>
            <a:off x="2284413" y="1954213"/>
            <a:ext cx="1255712" cy="2936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样本方差</a:t>
            </a:r>
          </a:p>
        </p:txBody>
      </p:sp>
      <p:sp>
        <p:nvSpPr>
          <p:cNvPr id="471046" name="WordArt 6"/>
          <p:cNvSpPr>
            <a:spLocks noChangeArrowheads="1" noChangeShapeType="1" noTextEdit="1"/>
          </p:cNvSpPr>
          <p:nvPr/>
        </p:nvSpPr>
        <p:spPr bwMode="auto">
          <a:xfrm>
            <a:off x="1985963" y="2698750"/>
            <a:ext cx="1554162" cy="292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样本标准差</a:t>
            </a:r>
          </a:p>
        </p:txBody>
      </p:sp>
      <p:sp>
        <p:nvSpPr>
          <p:cNvPr id="471047" name="WordArt 7"/>
          <p:cNvSpPr>
            <a:spLocks noChangeArrowheads="1" noChangeShapeType="1" noTextEdit="1"/>
          </p:cNvSpPr>
          <p:nvPr/>
        </p:nvSpPr>
        <p:spPr bwMode="auto">
          <a:xfrm>
            <a:off x="2125663" y="3389313"/>
            <a:ext cx="1417637" cy="2936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</a:t>
            </a:r>
            <a:r>
              <a:rPr lang="en-US" altLang="zh-CN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阶矩</a:t>
            </a:r>
          </a:p>
        </p:txBody>
      </p:sp>
      <p:sp>
        <p:nvSpPr>
          <p:cNvPr id="471048" name="WordArt 8"/>
          <p:cNvSpPr>
            <a:spLocks noChangeArrowheads="1" noChangeShapeType="1" noTextEdit="1"/>
          </p:cNvSpPr>
          <p:nvPr/>
        </p:nvSpPr>
        <p:spPr bwMode="auto">
          <a:xfrm>
            <a:off x="1474788" y="4071938"/>
            <a:ext cx="2071687" cy="3175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</a:t>
            </a:r>
            <a:r>
              <a:rPr lang="en-US" altLang="zh-CN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阶中心矩</a:t>
            </a:r>
          </a:p>
        </p:txBody>
      </p:sp>
      <p:graphicFrame>
        <p:nvGraphicFramePr>
          <p:cNvPr id="471049" name="Object 9"/>
          <p:cNvGraphicFramePr>
            <a:graphicFrameLocks noChangeAspect="1"/>
          </p:cNvGraphicFramePr>
          <p:nvPr/>
        </p:nvGraphicFramePr>
        <p:xfrm>
          <a:off x="3851275" y="1692275"/>
          <a:ext cx="30591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" imgH="457200" progId="Equation.DSMT4">
                  <p:embed/>
                </p:oleObj>
              </mc:Choice>
              <mc:Fallback>
                <p:oleObj name="Equation" r:id="rId4" imgW="16764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692275"/>
                        <a:ext cx="305911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0" name="Object 10"/>
          <p:cNvGraphicFramePr>
            <a:graphicFrameLocks noChangeAspect="1"/>
          </p:cNvGraphicFramePr>
          <p:nvPr/>
        </p:nvGraphicFramePr>
        <p:xfrm>
          <a:off x="3784600" y="3095625"/>
          <a:ext cx="3736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700" imgH="457200" progId="Equation.DSMT4">
                  <p:embed/>
                </p:oleObj>
              </mc:Choice>
              <mc:Fallback>
                <p:oleObj name="Equation" r:id="rId6" imgW="20447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095625"/>
                        <a:ext cx="37369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1" name="Object 11"/>
          <p:cNvGraphicFramePr>
            <a:graphicFrameLocks noChangeAspect="1"/>
          </p:cNvGraphicFramePr>
          <p:nvPr/>
        </p:nvGraphicFramePr>
        <p:xfrm>
          <a:off x="3767138" y="3773488"/>
          <a:ext cx="46021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457200" progId="Equation.DSMT4">
                  <p:embed/>
                </p:oleObj>
              </mc:Choice>
              <mc:Fallback>
                <p:oleObj name="Equation" r:id="rId8" imgW="25273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773488"/>
                        <a:ext cx="46021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2" name="WordArt 12"/>
          <p:cNvSpPr>
            <a:spLocks noChangeArrowheads="1" noChangeShapeType="1" noTextEdit="1"/>
          </p:cNvSpPr>
          <p:nvPr/>
        </p:nvSpPr>
        <p:spPr bwMode="auto">
          <a:xfrm>
            <a:off x="2566988" y="5784850"/>
            <a:ext cx="976312" cy="292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极小值</a:t>
            </a:r>
          </a:p>
        </p:txBody>
      </p:sp>
      <p:sp>
        <p:nvSpPr>
          <p:cNvPr id="471053" name="WordArt 13"/>
          <p:cNvSpPr>
            <a:spLocks noChangeArrowheads="1" noChangeShapeType="1" noTextEdit="1"/>
          </p:cNvSpPr>
          <p:nvPr/>
        </p:nvSpPr>
        <p:spPr bwMode="auto">
          <a:xfrm>
            <a:off x="2566988" y="6308725"/>
            <a:ext cx="976312" cy="3190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极大值</a:t>
            </a:r>
          </a:p>
        </p:txBody>
      </p:sp>
      <p:graphicFrame>
        <p:nvGraphicFramePr>
          <p:cNvPr id="471054" name="Object 14"/>
          <p:cNvGraphicFramePr>
            <a:graphicFrameLocks noChangeAspect="1"/>
          </p:cNvGraphicFramePr>
          <p:nvPr/>
        </p:nvGraphicFramePr>
        <p:xfrm>
          <a:off x="3744913" y="5661025"/>
          <a:ext cx="3397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66900" imgH="254000" progId="Equation.DSMT4">
                  <p:embed/>
                </p:oleObj>
              </mc:Choice>
              <mc:Fallback>
                <p:oleObj name="Equation" r:id="rId10" imgW="18669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5661025"/>
                        <a:ext cx="3397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5" name="Object 15"/>
          <p:cNvGraphicFramePr>
            <a:graphicFrameLocks noChangeAspect="1"/>
          </p:cNvGraphicFramePr>
          <p:nvPr/>
        </p:nvGraphicFramePr>
        <p:xfrm>
          <a:off x="3705225" y="6199188"/>
          <a:ext cx="348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17700" imgH="254000" progId="Equation.DSMT4">
                  <p:embed/>
                </p:oleObj>
              </mc:Choice>
              <mc:Fallback>
                <p:oleObj name="Equation" r:id="rId12" imgW="19177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6199188"/>
                        <a:ext cx="348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56" name="Group 16"/>
          <p:cNvGrpSpPr/>
          <p:nvPr/>
        </p:nvGrpSpPr>
        <p:grpSpPr bwMode="auto">
          <a:xfrm>
            <a:off x="3848100" y="2454275"/>
            <a:ext cx="3983038" cy="904875"/>
            <a:chOff x="2512" y="1642"/>
            <a:chExt cx="2509" cy="570"/>
          </a:xfrm>
        </p:grpSpPr>
        <p:graphicFrame>
          <p:nvGraphicFramePr>
            <p:cNvPr id="471057" name="Object 17"/>
            <p:cNvGraphicFramePr>
              <a:graphicFrameLocks noChangeAspect="1"/>
            </p:cNvGraphicFramePr>
            <p:nvPr/>
          </p:nvGraphicFramePr>
          <p:xfrm>
            <a:off x="2512" y="1667"/>
            <a:ext cx="2492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71700" imgH="393700" progId="Equation.DSMT4">
                    <p:embed/>
                  </p:oleObj>
                </mc:Choice>
                <mc:Fallback>
                  <p:oleObj name="Equation" r:id="rId14" imgW="2171700" imgH="3937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1667"/>
                          <a:ext cx="2492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58" name="Object 18"/>
            <p:cNvGraphicFramePr>
              <a:graphicFrameLocks noChangeAspect="1"/>
            </p:cNvGraphicFramePr>
            <p:nvPr/>
          </p:nvGraphicFramePr>
          <p:xfrm>
            <a:off x="3503" y="1642"/>
            <a:ext cx="151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20800" imgH="457200" progId="Equation.DSMT4">
                    <p:embed/>
                  </p:oleObj>
                </mc:Choice>
                <mc:Fallback>
                  <p:oleObj name="Equation" r:id="rId16" imgW="1320800" imgH="457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1642"/>
                          <a:ext cx="151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059" name="WordArt 19"/>
          <p:cNvSpPr>
            <a:spLocks noChangeArrowheads="1" noChangeShapeType="1" noTextEdit="1"/>
          </p:cNvSpPr>
          <p:nvPr/>
        </p:nvSpPr>
        <p:spPr bwMode="auto">
          <a:xfrm>
            <a:off x="3444875" y="619125"/>
            <a:ext cx="2309813" cy="3508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常用的统计量</a:t>
            </a:r>
          </a:p>
        </p:txBody>
      </p:sp>
      <p:sp>
        <p:nvSpPr>
          <p:cNvPr id="471062" name="Oval 22"/>
          <p:cNvSpPr>
            <a:spLocks noChangeArrowheads="1"/>
          </p:cNvSpPr>
          <p:nvPr/>
        </p:nvSpPr>
        <p:spPr bwMode="auto">
          <a:xfrm>
            <a:off x="4457700" y="1828800"/>
            <a:ext cx="784225" cy="6477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71079" name="Group 39"/>
          <p:cNvGrpSpPr/>
          <p:nvPr/>
        </p:nvGrpSpPr>
        <p:grpSpPr bwMode="auto">
          <a:xfrm>
            <a:off x="0" y="1416050"/>
            <a:ext cx="1981200" cy="804863"/>
            <a:chOff x="24" y="986"/>
            <a:chExt cx="961" cy="397"/>
          </a:xfrm>
        </p:grpSpPr>
        <p:sp>
          <p:nvSpPr>
            <p:cNvPr id="471076" name="AutoShape 36"/>
            <p:cNvSpPr>
              <a:spLocks noChangeArrowheads="1"/>
            </p:cNvSpPr>
            <p:nvPr/>
          </p:nvSpPr>
          <p:spPr bwMode="auto">
            <a:xfrm>
              <a:off x="24" y="986"/>
              <a:ext cx="961" cy="397"/>
            </a:xfrm>
            <a:prstGeom prst="wedgeRectCallout">
              <a:avLst>
                <a:gd name="adj1" fmla="val 60616"/>
                <a:gd name="adj2" fmla="val -20528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ts val="0"/>
                </a:spcBef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1077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60" y="1036"/>
              <a:ext cx="866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与均值和方差</a:t>
              </a:r>
            </a:p>
            <a:p>
              <a:pPr>
                <a:spcBef>
                  <a:spcPts val="0"/>
                </a:spcBef>
              </a:pP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有什么不同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71078" name="AutoShape 38"/>
          <p:cNvSpPr/>
          <p:nvPr/>
        </p:nvSpPr>
        <p:spPr bwMode="auto">
          <a:xfrm>
            <a:off x="2120900" y="1384300"/>
            <a:ext cx="88900" cy="787400"/>
          </a:xfrm>
          <a:prstGeom prst="leftBrace">
            <a:avLst>
              <a:gd name="adj1" fmla="val 7381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71099" name="Group 59"/>
          <p:cNvGrpSpPr/>
          <p:nvPr/>
        </p:nvGrpSpPr>
        <p:grpSpPr bwMode="auto">
          <a:xfrm>
            <a:off x="5526088" y="1304925"/>
            <a:ext cx="3579812" cy="549275"/>
            <a:chOff x="3361" y="875"/>
            <a:chExt cx="1585" cy="253"/>
          </a:xfrm>
        </p:grpSpPr>
        <p:sp>
          <p:nvSpPr>
            <p:cNvPr id="471081" name="AutoShape 41"/>
            <p:cNvSpPr>
              <a:spLocks noChangeArrowheads="1"/>
            </p:cNvSpPr>
            <p:nvPr/>
          </p:nvSpPr>
          <p:spPr bwMode="auto">
            <a:xfrm>
              <a:off x="3361" y="875"/>
              <a:ext cx="1585" cy="253"/>
            </a:xfrm>
            <a:prstGeom prst="wedgeRectCallout">
              <a:avLst>
                <a:gd name="adj1" fmla="val -63185"/>
                <a:gd name="adj2" fmla="val 62648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108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389" y="917"/>
              <a:ext cx="1490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为什么不是  </a:t>
              </a:r>
              <a:r>
                <a:rPr lang="en-US" altLang="zh-CN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后续说明</a:t>
              </a:r>
              <a:r>
                <a:rPr lang="en-US" altLang="zh-CN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471098" name="Group 58"/>
            <p:cNvGrpSpPr/>
            <p:nvPr/>
          </p:nvGrpSpPr>
          <p:grpSpPr bwMode="auto">
            <a:xfrm>
              <a:off x="4112" y="902"/>
              <a:ext cx="92" cy="182"/>
              <a:chOff x="5168" y="662"/>
              <a:chExt cx="92" cy="182"/>
            </a:xfrm>
          </p:grpSpPr>
          <p:sp>
            <p:nvSpPr>
              <p:cNvPr id="471085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68" y="756"/>
                <a:ext cx="92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28575">
                      <a:solidFill>
                        <a:srgbClr val="FFFF00"/>
                      </a:solidFill>
                      <a:round/>
                    </a:ln>
                    <a:solidFill>
                      <a:srgbClr val="FFCC00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28575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71096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74" y="775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solidFill>
                      <a:srgbClr val="FFCC00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71097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0" y="662"/>
                <a:ext cx="33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solidFill>
                      <a:srgbClr val="FFCC00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471104" name="Group 64"/>
          <p:cNvGrpSpPr/>
          <p:nvPr/>
        </p:nvGrpSpPr>
        <p:grpSpPr bwMode="auto">
          <a:xfrm>
            <a:off x="0" y="3198813"/>
            <a:ext cx="1995488" cy="687387"/>
            <a:chOff x="105" y="2107"/>
            <a:chExt cx="929" cy="341"/>
          </a:xfrm>
        </p:grpSpPr>
        <p:sp>
          <p:nvSpPr>
            <p:cNvPr id="471102" name="AutoShape 62"/>
            <p:cNvSpPr>
              <a:spLocks noChangeArrowheads="1"/>
            </p:cNvSpPr>
            <p:nvPr/>
          </p:nvSpPr>
          <p:spPr bwMode="auto">
            <a:xfrm>
              <a:off x="105" y="2107"/>
              <a:ext cx="929" cy="341"/>
            </a:xfrm>
            <a:prstGeom prst="wedgeRectCallout">
              <a:avLst>
                <a:gd name="adj1" fmla="val 60981"/>
                <a:gd name="adj2" fmla="val -20380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ts val="0"/>
                </a:spcBef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1103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133" y="2141"/>
              <a:ext cx="858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与第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章介绍的</a:t>
              </a:r>
            </a:p>
            <a:p>
              <a:pPr>
                <a:spcBef>
                  <a:spcPts val="0"/>
                </a:spcBef>
              </a:pP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矩有什么不同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71121" name="WordArt 81"/>
          <p:cNvSpPr>
            <a:spLocks noChangeArrowheads="1" noChangeShapeType="1" noTextEdit="1"/>
          </p:cNvSpPr>
          <p:nvPr/>
        </p:nvSpPr>
        <p:spPr bwMode="auto">
          <a:xfrm>
            <a:off x="2000250" y="5253038"/>
            <a:ext cx="1554163" cy="30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顺序统计量</a:t>
            </a:r>
          </a:p>
        </p:txBody>
      </p:sp>
      <p:sp>
        <p:nvSpPr>
          <p:cNvPr id="471126" name="Rectangle 86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  <p:graphicFrame>
        <p:nvGraphicFramePr>
          <p:cNvPr id="471127" name="Object 87"/>
          <p:cNvGraphicFramePr>
            <a:graphicFrameLocks noChangeAspect="1"/>
          </p:cNvGraphicFramePr>
          <p:nvPr/>
        </p:nvGraphicFramePr>
        <p:xfrm>
          <a:off x="3778250" y="5146675"/>
          <a:ext cx="25003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71600" imgH="254000" progId="Equation.DSMT4">
                  <p:embed/>
                </p:oleObj>
              </mc:Choice>
              <mc:Fallback>
                <p:oleObj name="Equation" r:id="rId18" imgW="1371600" imgH="2540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146675"/>
                        <a:ext cx="25003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32" name="Group 92"/>
          <p:cNvGrpSpPr/>
          <p:nvPr/>
        </p:nvGrpSpPr>
        <p:grpSpPr bwMode="auto">
          <a:xfrm>
            <a:off x="230188" y="4641850"/>
            <a:ext cx="8228012" cy="508000"/>
            <a:chOff x="145" y="2956"/>
            <a:chExt cx="5183" cy="320"/>
          </a:xfrm>
        </p:grpSpPr>
        <p:sp>
          <p:nvSpPr>
            <p:cNvPr id="471111" name="Text Box 71"/>
            <p:cNvSpPr txBox="1">
              <a:spLocks noChangeArrowheads="1"/>
            </p:cNvSpPr>
            <p:nvPr/>
          </p:nvSpPr>
          <p:spPr bwMode="auto">
            <a:xfrm>
              <a:off x="145" y="2956"/>
              <a:ext cx="404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将样本          由小到大排列为</a:t>
              </a:r>
            </a:p>
          </p:txBody>
        </p:sp>
        <p:graphicFrame>
          <p:nvGraphicFramePr>
            <p:cNvPr id="471128" name="Object 88"/>
            <p:cNvGraphicFramePr>
              <a:graphicFrameLocks noChangeAspect="1"/>
            </p:cNvGraphicFramePr>
            <p:nvPr/>
          </p:nvGraphicFramePr>
          <p:xfrm>
            <a:off x="824" y="2966"/>
            <a:ext cx="109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03300" imgH="241300" progId="Equation.DSMT4">
                    <p:embed/>
                  </p:oleObj>
                </mc:Choice>
                <mc:Fallback>
                  <p:oleObj name="Equation" r:id="rId20" imgW="1003300" imgH="24130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966"/>
                          <a:ext cx="109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31" name="Object 91"/>
            <p:cNvGraphicFramePr>
              <a:graphicFrameLocks noChangeAspect="1"/>
            </p:cNvGraphicFramePr>
            <p:nvPr/>
          </p:nvGraphicFramePr>
          <p:xfrm>
            <a:off x="3540" y="2966"/>
            <a:ext cx="178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87500" imgH="254000" progId="Equation.DSMT4">
                    <p:embed/>
                  </p:oleObj>
                </mc:Choice>
                <mc:Fallback>
                  <p:oleObj name="Equation" r:id="rId22" imgW="1587500" imgH="2540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2966"/>
                          <a:ext cx="178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1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1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7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7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7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7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7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1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1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7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7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animBg="1"/>
      <p:bldP spid="471044" grpId="0" animBg="1"/>
      <p:bldP spid="471045" grpId="0" animBg="1"/>
      <p:bldP spid="471046" grpId="0" animBg="1"/>
      <p:bldP spid="471047" grpId="0" animBg="1"/>
      <p:bldP spid="471048" grpId="0" animBg="1"/>
      <p:bldP spid="471052" grpId="0" animBg="1"/>
      <p:bldP spid="471053" grpId="0" animBg="1"/>
      <p:bldP spid="471059" grpId="0" animBg="1"/>
      <p:bldP spid="471062" grpId="0" animBg="1"/>
      <p:bldP spid="471062" grpId="1" animBg="1"/>
      <p:bldP spid="471078" grpId="0" animBg="1"/>
      <p:bldP spid="471078" grpId="1" animBg="1"/>
      <p:bldP spid="4711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2176463"/>
            <a:ext cx="9278938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066" name="Object 2"/>
          <p:cNvGraphicFramePr>
            <a:graphicFrameLocks noChangeAspect="1"/>
          </p:cNvGraphicFramePr>
          <p:nvPr/>
        </p:nvGraphicFramePr>
        <p:xfrm>
          <a:off x="1279525" y="3384550"/>
          <a:ext cx="27479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457200" progId="Equation.DSMT4">
                  <p:embed/>
                </p:oleObj>
              </mc:Choice>
              <mc:Fallback>
                <p:oleObj name="Equation" r:id="rId2" imgW="15113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384550"/>
                        <a:ext cx="27479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3198527" y="1401432"/>
          <a:ext cx="33940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00" imgH="495300" progId="Equation.DSMT4">
                  <p:embed/>
                </p:oleObj>
              </mc:Choice>
              <mc:Fallback>
                <p:oleObj name="Equation" r:id="rId4" imgW="18669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527" y="1401432"/>
                        <a:ext cx="33940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3978275" y="3386138"/>
          <a:ext cx="44180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5700" imgH="457200" progId="Equation.DSMT4">
                  <p:embed/>
                </p:oleObj>
              </mc:Choice>
              <mc:Fallback>
                <p:oleObj name="Equation" r:id="rId6" imgW="2425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3386138"/>
                        <a:ext cx="44180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2069" name="Group 5"/>
          <p:cNvGrpSpPr/>
          <p:nvPr/>
        </p:nvGrpSpPr>
        <p:grpSpPr bwMode="auto">
          <a:xfrm>
            <a:off x="1376363" y="2470150"/>
            <a:ext cx="5867400" cy="473075"/>
            <a:chOff x="731" y="1548"/>
            <a:chExt cx="3696" cy="298"/>
          </a:xfrm>
        </p:grpSpPr>
        <p:sp>
          <p:nvSpPr>
            <p:cNvPr id="472070" name="Text Box 6"/>
            <p:cNvSpPr txBox="1">
              <a:spLocks noChangeArrowheads="1"/>
            </p:cNvSpPr>
            <p:nvPr/>
          </p:nvSpPr>
          <p:spPr bwMode="auto">
            <a:xfrm>
              <a:off x="2246" y="1548"/>
              <a:ext cx="21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与总体同分布</a:t>
              </a:r>
            </a:p>
          </p:txBody>
        </p:sp>
        <p:graphicFrame>
          <p:nvGraphicFramePr>
            <p:cNvPr id="472071" name="Object 7"/>
            <p:cNvGraphicFramePr>
              <a:graphicFrameLocks noChangeAspect="1"/>
            </p:cNvGraphicFramePr>
            <p:nvPr/>
          </p:nvGraphicFramePr>
          <p:xfrm>
            <a:off x="731" y="1550"/>
            <a:ext cx="155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58900" imgH="241300" progId="Equation.DSMT4">
                    <p:embed/>
                  </p:oleObj>
                </mc:Choice>
                <mc:Fallback>
                  <p:oleObj name="Equation" r:id="rId8" imgW="1358900" imgH="241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" y="1550"/>
                          <a:ext cx="155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2072" name="Group 8"/>
          <p:cNvGrpSpPr/>
          <p:nvPr/>
        </p:nvGrpSpPr>
        <p:grpSpPr bwMode="auto">
          <a:xfrm>
            <a:off x="1327150" y="2913063"/>
            <a:ext cx="6057900" cy="539750"/>
            <a:chOff x="812" y="1835"/>
            <a:chExt cx="3816" cy="340"/>
          </a:xfrm>
        </p:grpSpPr>
        <p:graphicFrame>
          <p:nvGraphicFramePr>
            <p:cNvPr id="472073" name="Object 9"/>
            <p:cNvGraphicFramePr>
              <a:graphicFrameLocks noChangeAspect="1"/>
            </p:cNvGraphicFramePr>
            <p:nvPr/>
          </p:nvGraphicFramePr>
          <p:xfrm>
            <a:off x="812" y="1858"/>
            <a:ext cx="15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84300" imgH="254000" progId="Equation.DSMT4">
                    <p:embed/>
                  </p:oleObj>
                </mc:Choice>
                <mc:Fallback>
                  <p:oleObj name="Equation" r:id="rId10" imgW="1384300" imgH="254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858"/>
                          <a:ext cx="15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4" name="Text Box 10"/>
            <p:cNvSpPr txBox="1">
              <a:spLocks noChangeArrowheads="1"/>
            </p:cNvSpPr>
            <p:nvPr/>
          </p:nvSpPr>
          <p:spPr bwMode="auto">
            <a:xfrm>
              <a:off x="2375" y="1857"/>
              <a:ext cx="225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与   同分布</a:t>
              </a:r>
            </a:p>
          </p:txBody>
        </p:sp>
        <p:graphicFrame>
          <p:nvGraphicFramePr>
            <p:cNvPr id="472075" name="Object 11"/>
            <p:cNvGraphicFramePr>
              <a:graphicFrameLocks noChangeAspect="1"/>
            </p:cNvGraphicFramePr>
            <p:nvPr/>
          </p:nvGraphicFramePr>
          <p:xfrm>
            <a:off x="3216" y="1835"/>
            <a:ext cx="3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700" imgH="254000" progId="Equation.DSMT4">
                    <p:embed/>
                  </p:oleObj>
                </mc:Choice>
                <mc:Fallback>
                  <p:oleObj name="Equation" r:id="rId12" imgW="266700" imgH="254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835"/>
                          <a:ext cx="3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2076" name="Object 12"/>
          <p:cNvGraphicFramePr>
            <a:graphicFrameLocks noChangeAspect="1"/>
          </p:cNvGraphicFramePr>
          <p:nvPr/>
        </p:nvGraphicFramePr>
        <p:xfrm>
          <a:off x="2103438" y="4686300"/>
          <a:ext cx="46593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0" imgH="457200" progId="Equation.DSMT4">
                  <p:embed/>
                </p:oleObj>
              </mc:Choice>
              <mc:Fallback>
                <p:oleObj name="Equation" r:id="rId14" imgW="22860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4686300"/>
                        <a:ext cx="46593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7" name="Object 13"/>
          <p:cNvGraphicFramePr>
            <a:graphicFrameLocks noChangeAspect="1"/>
          </p:cNvGraphicFramePr>
          <p:nvPr/>
        </p:nvGraphicFramePr>
        <p:xfrm>
          <a:off x="1673225" y="5308600"/>
          <a:ext cx="69342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03600" imgH="355600" progId="Equation.DSMT4">
                  <p:embed/>
                </p:oleObj>
              </mc:Choice>
              <mc:Fallback>
                <p:oleObj name="Equation" r:id="rId16" imgW="34036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5308600"/>
                        <a:ext cx="69342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2078" name="Group 14"/>
          <p:cNvGrpSpPr/>
          <p:nvPr/>
        </p:nvGrpSpPr>
        <p:grpSpPr bwMode="auto">
          <a:xfrm>
            <a:off x="1349375" y="4246563"/>
            <a:ext cx="4926013" cy="530225"/>
            <a:chOff x="458" y="2651"/>
            <a:chExt cx="3103" cy="334"/>
          </a:xfrm>
        </p:grpSpPr>
        <p:sp>
          <p:nvSpPr>
            <p:cNvPr id="472079" name="Rectangle 15"/>
            <p:cNvSpPr>
              <a:spLocks noChangeArrowheads="1"/>
            </p:cNvSpPr>
            <p:nvPr/>
          </p:nvSpPr>
          <p:spPr bwMode="auto">
            <a:xfrm>
              <a:off x="458" y="2651"/>
              <a:ext cx="20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</a:t>
              </a:r>
              <a:r>
                <a:rPr lang="zh-CN" altLang="en-US" u="sng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辛钦</a:t>
              </a:r>
              <a:r>
                <a:rPr lang="zh-CN" altLang="en-US" u="sng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hlinkClick r:id="rId18" action="ppaction://hlinksldjump"/>
                </a:rPr>
                <a:t>大数定律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知</a:t>
              </a:r>
            </a:p>
          </p:txBody>
        </p:sp>
        <p:graphicFrame>
          <p:nvGraphicFramePr>
            <p:cNvPr id="472080" name="Object 16"/>
            <p:cNvGraphicFramePr>
              <a:graphicFrameLocks noChangeAspect="1"/>
            </p:cNvGraphicFramePr>
            <p:nvPr/>
          </p:nvGraphicFramePr>
          <p:xfrm>
            <a:off x="2343" y="2710"/>
            <a:ext cx="121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52500" imgH="215900" progId="Equation.DSMT4">
                    <p:embed/>
                  </p:oleObj>
                </mc:Choice>
                <mc:Fallback>
                  <p:oleObj name="Equation" r:id="rId19" imgW="952500" imgH="2159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2710"/>
                          <a:ext cx="121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2081" name="WordArt 17"/>
          <p:cNvSpPr>
            <a:spLocks noChangeArrowheads="1" noChangeShapeType="1" noTextEdit="1"/>
          </p:cNvSpPr>
          <p:nvPr/>
        </p:nvSpPr>
        <p:spPr bwMode="auto">
          <a:xfrm>
            <a:off x="3097213" y="635000"/>
            <a:ext cx="2838450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样本矩的特性</a:t>
            </a:r>
          </a:p>
        </p:txBody>
      </p:sp>
      <p:sp>
        <p:nvSpPr>
          <p:cNvPr id="472082" name="Text Box 18"/>
          <p:cNvSpPr txBox="1">
            <a:spLocks noChangeArrowheads="1"/>
          </p:cNvSpPr>
          <p:nvPr/>
        </p:nvSpPr>
        <p:spPr bwMode="auto">
          <a:xfrm>
            <a:off x="241300" y="2017713"/>
            <a:ext cx="15636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fontAlgn="ctr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都存在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72083" name="Group 19"/>
          <p:cNvGrpSpPr/>
          <p:nvPr/>
        </p:nvGrpSpPr>
        <p:grpSpPr bwMode="auto">
          <a:xfrm>
            <a:off x="555384" y="1094405"/>
            <a:ext cx="8242300" cy="495300"/>
            <a:chOff x="480" y="671"/>
            <a:chExt cx="5192" cy="312"/>
          </a:xfrm>
        </p:grpSpPr>
        <p:graphicFrame>
          <p:nvGraphicFramePr>
            <p:cNvPr id="472084" name="Object 20"/>
            <p:cNvGraphicFramePr>
              <a:graphicFrameLocks noChangeAspect="1"/>
            </p:cNvGraphicFramePr>
            <p:nvPr/>
          </p:nvGraphicFramePr>
          <p:xfrm>
            <a:off x="696" y="687"/>
            <a:ext cx="11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28700" imgH="241300" progId="Equation.DSMT4">
                    <p:embed/>
                  </p:oleObj>
                </mc:Choice>
                <mc:Fallback>
                  <p:oleObj name="Equation" r:id="rId21" imgW="1028700" imgH="2413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687"/>
                          <a:ext cx="118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085" name="Object 21"/>
            <p:cNvGraphicFramePr>
              <a:graphicFrameLocks noChangeAspect="1"/>
            </p:cNvGraphicFramePr>
            <p:nvPr/>
          </p:nvGraphicFramePr>
          <p:xfrm>
            <a:off x="2933" y="704"/>
            <a:ext cx="86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23900" imgH="215900" progId="Equation.DSMT4">
                    <p:embed/>
                  </p:oleObj>
                </mc:Choice>
                <mc:Fallback>
                  <p:oleObj name="Equation" r:id="rId23" imgW="723900" imgH="2159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704"/>
                          <a:ext cx="86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86" name="Text Box 22"/>
            <p:cNvSpPr txBox="1">
              <a:spLocks noChangeArrowheads="1"/>
            </p:cNvSpPr>
            <p:nvPr/>
          </p:nvSpPr>
          <p:spPr bwMode="auto">
            <a:xfrm>
              <a:off x="480" y="679"/>
              <a:ext cx="46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472087" name="Text Box 23"/>
            <p:cNvSpPr txBox="1">
              <a:spLocks noChangeArrowheads="1"/>
            </p:cNvSpPr>
            <p:nvPr/>
          </p:nvSpPr>
          <p:spPr bwMode="auto">
            <a:xfrm>
              <a:off x="1824" y="671"/>
              <a:ext cx="13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为来自总体</a:t>
              </a:r>
            </a:p>
          </p:txBody>
        </p:sp>
        <p:sp>
          <p:nvSpPr>
            <p:cNvPr id="472088" name="Text Box 24"/>
            <p:cNvSpPr txBox="1">
              <a:spLocks noChangeArrowheads="1"/>
            </p:cNvSpPr>
            <p:nvPr/>
          </p:nvSpPr>
          <p:spPr bwMode="auto">
            <a:xfrm>
              <a:off x="3752" y="679"/>
              <a:ext cx="19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总体  阶矩</a:t>
              </a:r>
            </a:p>
          </p:txBody>
        </p:sp>
        <p:graphicFrame>
          <p:nvGraphicFramePr>
            <p:cNvPr id="472089" name="Object 25"/>
            <p:cNvGraphicFramePr>
              <a:graphicFrameLocks noChangeAspect="1"/>
            </p:cNvGraphicFramePr>
            <p:nvPr/>
          </p:nvGraphicFramePr>
          <p:xfrm>
            <a:off x="4989" y="692"/>
            <a:ext cx="19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048000" imgH="3657600" progId="Equation.DSMT4">
                    <p:embed/>
                  </p:oleObj>
                </mc:Choice>
                <mc:Fallback>
                  <p:oleObj name="Equation" r:id="rId25" imgW="3048000" imgH="3657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692"/>
                          <a:ext cx="19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2090" name="Group 26"/>
          <p:cNvGrpSpPr/>
          <p:nvPr/>
        </p:nvGrpSpPr>
        <p:grpSpPr bwMode="auto">
          <a:xfrm>
            <a:off x="158750" y="6051544"/>
            <a:ext cx="3651250" cy="523875"/>
            <a:chOff x="220" y="3868"/>
            <a:chExt cx="2300" cy="330"/>
          </a:xfrm>
        </p:grpSpPr>
        <p:sp>
          <p:nvSpPr>
            <p:cNvPr id="472091" name="Rectangle 27"/>
            <p:cNvSpPr>
              <a:spLocks noChangeArrowheads="1"/>
            </p:cNvSpPr>
            <p:nvPr/>
          </p:nvSpPr>
          <p:spPr bwMode="auto">
            <a:xfrm>
              <a:off x="220" y="3868"/>
              <a:ext cx="23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 </a:t>
              </a:r>
              <a:r>
                <a:rPr lang="zh-CN" altLang="en-US" b="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为连续函数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72092" name="Object 28"/>
            <p:cNvGraphicFramePr>
              <a:graphicFrameLocks noChangeAspect="1"/>
            </p:cNvGraphicFramePr>
            <p:nvPr/>
          </p:nvGraphicFramePr>
          <p:xfrm>
            <a:off x="746" y="3930"/>
            <a:ext cx="21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5100" imgH="203200" progId="Equation.DSMT4">
                    <p:embed/>
                  </p:oleObj>
                </mc:Choice>
                <mc:Fallback>
                  <p:oleObj name="Equation" r:id="rId27" imgW="165100" imgH="2032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" y="3930"/>
                          <a:ext cx="21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2093" name="WordArt 29"/>
          <p:cNvSpPr>
            <a:spLocks noChangeArrowheads="1" noChangeShapeType="1" noTextEdit="1"/>
          </p:cNvSpPr>
          <p:nvPr/>
        </p:nvSpPr>
        <p:spPr bwMode="auto">
          <a:xfrm>
            <a:off x="814388" y="2568575"/>
            <a:ext cx="325437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72094" name="WordArt 30"/>
          <p:cNvSpPr>
            <a:spLocks noChangeArrowheads="1" noChangeShapeType="1" noTextEdit="1"/>
          </p:cNvSpPr>
          <p:nvPr/>
        </p:nvSpPr>
        <p:spPr bwMode="auto">
          <a:xfrm>
            <a:off x="817563" y="3663950"/>
            <a:ext cx="325437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72095" name="WordArt 31"/>
          <p:cNvSpPr>
            <a:spLocks noChangeArrowheads="1" noChangeShapeType="1" noTextEdit="1"/>
          </p:cNvSpPr>
          <p:nvPr/>
        </p:nvSpPr>
        <p:spPr bwMode="auto">
          <a:xfrm>
            <a:off x="819150" y="4402138"/>
            <a:ext cx="325438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sp>
        <p:nvSpPr>
          <p:cNvPr id="472099" name="Rectangle 35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2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2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2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10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10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1" grpId="0" animBg="1"/>
      <p:bldP spid="472082" grpId="0"/>
      <p:bldP spid="472093" grpId="0" animBg="1"/>
      <p:bldP spid="472094" grpId="0" animBg="1"/>
      <p:bldP spid="4720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090" name="Group 2"/>
          <p:cNvGrpSpPr/>
          <p:nvPr/>
        </p:nvGrpSpPr>
        <p:grpSpPr bwMode="auto">
          <a:xfrm>
            <a:off x="850900" y="995363"/>
            <a:ext cx="4203700" cy="469900"/>
            <a:chOff x="648" y="651"/>
            <a:chExt cx="2648" cy="296"/>
          </a:xfrm>
        </p:grpSpPr>
        <p:sp>
          <p:nvSpPr>
            <p:cNvPr id="473091" name="Text Box 3"/>
            <p:cNvSpPr txBox="1">
              <a:spLocks noChangeArrowheads="1"/>
            </p:cNvSpPr>
            <p:nvPr/>
          </p:nvSpPr>
          <p:spPr bwMode="auto">
            <a:xfrm>
              <a:off x="648" y="651"/>
              <a:ext cx="264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设总体   的均值和方差</a:t>
              </a:r>
            </a:p>
          </p:txBody>
        </p:sp>
        <p:graphicFrame>
          <p:nvGraphicFramePr>
            <p:cNvPr id="473092" name="Object 4"/>
            <p:cNvGraphicFramePr>
              <a:graphicFrameLocks noChangeAspect="1"/>
            </p:cNvGraphicFramePr>
            <p:nvPr/>
          </p:nvGraphicFramePr>
          <p:xfrm>
            <a:off x="1364" y="685"/>
            <a:ext cx="25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5900" imgH="190500" progId="Equation.DSMT4">
                    <p:embed/>
                  </p:oleObj>
                </mc:Choice>
                <mc:Fallback>
                  <p:oleObj name="Equation" r:id="rId2" imgW="215900" imgH="190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685"/>
                          <a:ext cx="25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093" name="WordArt 5"/>
          <p:cNvSpPr>
            <a:spLocks noChangeArrowheads="1" noChangeShapeType="1" noTextEdit="1"/>
          </p:cNvSpPr>
          <p:nvPr/>
        </p:nvSpPr>
        <p:spPr bwMode="auto">
          <a:xfrm>
            <a:off x="2135188" y="623888"/>
            <a:ext cx="5311775" cy="3889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样本均值与样本方差的数字特征</a:t>
            </a:r>
          </a:p>
        </p:txBody>
      </p:sp>
      <p:grpSp>
        <p:nvGrpSpPr>
          <p:cNvPr id="473094" name="Group 6"/>
          <p:cNvGrpSpPr/>
          <p:nvPr/>
        </p:nvGrpSpPr>
        <p:grpSpPr bwMode="auto">
          <a:xfrm>
            <a:off x="1277938" y="1911350"/>
            <a:ext cx="6297610" cy="490538"/>
            <a:chOff x="813" y="1244"/>
            <a:chExt cx="3967" cy="309"/>
          </a:xfrm>
        </p:grpSpPr>
        <p:sp>
          <p:nvSpPr>
            <p:cNvPr id="473097" name="Text Box 9"/>
            <p:cNvSpPr txBox="1">
              <a:spLocks noChangeArrowheads="1"/>
            </p:cNvSpPr>
            <p:nvPr/>
          </p:nvSpPr>
          <p:spPr bwMode="auto">
            <a:xfrm>
              <a:off x="2068" y="1244"/>
              <a:ext cx="27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是来自总体   的样本，则</a:t>
              </a:r>
            </a:p>
          </p:txBody>
        </p:sp>
        <p:graphicFrame>
          <p:nvGraphicFramePr>
            <p:cNvPr id="473095" name="Object 7"/>
            <p:cNvGraphicFramePr>
              <a:graphicFrameLocks noChangeAspect="1"/>
            </p:cNvGraphicFramePr>
            <p:nvPr/>
          </p:nvGraphicFramePr>
          <p:xfrm>
            <a:off x="813" y="1270"/>
            <a:ext cx="12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700" imgH="241300" progId="Equation.DSMT4">
                    <p:embed/>
                  </p:oleObj>
                </mc:Choice>
                <mc:Fallback>
                  <p:oleObj name="Equation" r:id="rId4" imgW="1028700" imgH="241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1270"/>
                          <a:ext cx="12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096" name="Object 8"/>
            <p:cNvGraphicFramePr>
              <a:graphicFrameLocks noChangeAspect="1"/>
            </p:cNvGraphicFramePr>
            <p:nvPr/>
          </p:nvGraphicFramePr>
          <p:xfrm>
            <a:off x="3229" y="1290"/>
            <a:ext cx="25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62400" imgH="3352800" progId="Equation.DSMT4">
                    <p:embed/>
                  </p:oleObj>
                </mc:Choice>
                <mc:Fallback>
                  <p:oleObj name="Equation" r:id="rId6" imgW="3962400" imgH="3352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1290"/>
                          <a:ext cx="25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098" name="Text Box 10"/>
          <p:cNvSpPr txBox="1">
            <a:spLocks noChangeArrowheads="1"/>
          </p:cNvSpPr>
          <p:nvPr/>
        </p:nvSpPr>
        <p:spPr bwMode="auto">
          <a:xfrm>
            <a:off x="88900" y="1925638"/>
            <a:ext cx="1562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fontAlgn="ctr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都存在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473099" name="WordArt 11"/>
          <p:cNvSpPr>
            <a:spLocks noChangeArrowheads="1" noChangeShapeType="1" noTextEdit="1"/>
          </p:cNvSpPr>
          <p:nvPr/>
        </p:nvSpPr>
        <p:spPr bwMode="auto">
          <a:xfrm>
            <a:off x="869950" y="3063875"/>
            <a:ext cx="347663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473100" name="Object 12"/>
          <p:cNvGraphicFramePr>
            <a:graphicFrameLocks noChangeAspect="1"/>
          </p:cNvGraphicFramePr>
          <p:nvPr/>
        </p:nvGraphicFramePr>
        <p:xfrm>
          <a:off x="1670050" y="2278063"/>
          <a:ext cx="56626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79700" imgH="406400" progId="Equation.DSMT4">
                  <p:embed/>
                </p:oleObj>
              </mc:Choice>
              <mc:Fallback>
                <p:oleObj name="Equation" r:id="rId8" imgW="2679700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278063"/>
                        <a:ext cx="566261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1" name="Object 13"/>
          <p:cNvGraphicFramePr>
            <a:graphicFrameLocks noChangeAspect="1"/>
          </p:cNvGraphicFramePr>
          <p:nvPr/>
        </p:nvGraphicFramePr>
        <p:xfrm>
          <a:off x="1408113" y="2830513"/>
          <a:ext cx="2847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400" imgH="457200" progId="Equation.DSMT4">
                  <p:embed/>
                </p:oleObj>
              </mc:Choice>
              <mc:Fallback>
                <p:oleObj name="Equation" r:id="rId10" imgW="14224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830513"/>
                        <a:ext cx="28479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2" name="Object 14"/>
          <p:cNvGraphicFramePr>
            <a:graphicFrameLocks noChangeAspect="1"/>
          </p:cNvGraphicFramePr>
          <p:nvPr/>
        </p:nvGraphicFramePr>
        <p:xfrm>
          <a:off x="4167188" y="2832100"/>
          <a:ext cx="2498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70000" imgH="457200" progId="Equation.DSMT4">
                  <p:embed/>
                </p:oleObj>
              </mc:Choice>
              <mc:Fallback>
                <p:oleObj name="Equation" r:id="rId12" imgW="12700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2832100"/>
                        <a:ext cx="2498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3" name="Object 15"/>
          <p:cNvGraphicFramePr>
            <a:graphicFrameLocks noChangeAspect="1"/>
          </p:cNvGraphicFramePr>
          <p:nvPr/>
        </p:nvGraphicFramePr>
        <p:xfrm>
          <a:off x="1420813" y="3479800"/>
          <a:ext cx="2825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22400" imgH="457200" progId="Equation.DSMT4">
                  <p:embed/>
                </p:oleObj>
              </mc:Choice>
              <mc:Fallback>
                <p:oleObj name="Equation" r:id="rId14" imgW="14224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3479800"/>
                        <a:ext cx="2825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4" name="Object 16"/>
          <p:cNvGraphicFramePr>
            <a:graphicFrameLocks noChangeAspect="1"/>
          </p:cNvGraphicFramePr>
          <p:nvPr/>
        </p:nvGraphicFramePr>
        <p:xfrm>
          <a:off x="4149725" y="3481388"/>
          <a:ext cx="20081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100" imgH="457200" progId="Equation.DSMT4">
                  <p:embed/>
                </p:oleObj>
              </mc:Choice>
              <mc:Fallback>
                <p:oleObj name="Equation" r:id="rId16" imgW="10541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3481388"/>
                        <a:ext cx="20081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5" name="Object 17"/>
          <p:cNvGraphicFramePr>
            <a:graphicFrameLocks noChangeAspect="1"/>
          </p:cNvGraphicFramePr>
          <p:nvPr/>
        </p:nvGraphicFramePr>
        <p:xfrm>
          <a:off x="6064250" y="3516313"/>
          <a:ext cx="8969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100" imgH="406400" progId="Equation.DSMT4">
                  <p:embed/>
                </p:oleObj>
              </mc:Choice>
              <mc:Fallback>
                <p:oleObj name="Equation" r:id="rId18" imgW="419100" imgH="406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3516313"/>
                        <a:ext cx="89693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6" name="Object 18"/>
          <p:cNvGraphicFramePr>
            <a:graphicFrameLocks noChangeAspect="1"/>
          </p:cNvGraphicFramePr>
          <p:nvPr/>
        </p:nvGraphicFramePr>
        <p:xfrm>
          <a:off x="876300" y="4262438"/>
          <a:ext cx="1795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14400" imgH="266700" progId="Equation.DSMT4">
                  <p:embed/>
                </p:oleObj>
              </mc:Choice>
              <mc:Fallback>
                <p:oleObj name="Equation" r:id="rId20" imgW="914400" imgH="266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262438"/>
                        <a:ext cx="1795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3107" name="Group 19"/>
          <p:cNvGrpSpPr/>
          <p:nvPr/>
        </p:nvGrpSpPr>
        <p:grpSpPr bwMode="auto">
          <a:xfrm>
            <a:off x="2820988" y="1433513"/>
            <a:ext cx="3405187" cy="531812"/>
            <a:chOff x="1737" y="919"/>
            <a:chExt cx="2145" cy="335"/>
          </a:xfrm>
        </p:grpSpPr>
        <p:graphicFrame>
          <p:nvGraphicFramePr>
            <p:cNvPr id="473108" name="Object 20"/>
            <p:cNvGraphicFramePr>
              <a:graphicFrameLocks noChangeAspect="1"/>
            </p:cNvGraphicFramePr>
            <p:nvPr/>
          </p:nvGraphicFramePr>
          <p:xfrm>
            <a:off x="1737" y="937"/>
            <a:ext cx="214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612900" imgH="266700" progId="Equation.DSMT4">
                    <p:embed/>
                  </p:oleObj>
                </mc:Choice>
                <mc:Fallback>
                  <p:oleObj name="Equation" r:id="rId22" imgW="1612900" imgH="2667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937"/>
                          <a:ext cx="214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109" name="Object 21"/>
            <p:cNvGraphicFramePr>
              <a:graphicFrameLocks noChangeAspect="1"/>
            </p:cNvGraphicFramePr>
            <p:nvPr/>
          </p:nvGraphicFramePr>
          <p:xfrm>
            <a:off x="3368" y="919"/>
            <a:ext cx="18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700" imgH="152400" progId="Equation.DSMT4">
                    <p:embed/>
                  </p:oleObj>
                </mc:Choice>
                <mc:Fallback>
                  <p:oleObj name="Equation" r:id="rId24" imgW="139700" imgH="152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919"/>
                          <a:ext cx="181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110" name="Object 22"/>
            <p:cNvGraphicFramePr>
              <a:graphicFrameLocks noChangeAspect="1"/>
            </p:cNvGraphicFramePr>
            <p:nvPr/>
          </p:nvGraphicFramePr>
          <p:xfrm>
            <a:off x="2345" y="920"/>
            <a:ext cx="18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9700" imgH="152400" progId="Equation.DSMT4">
                    <p:embed/>
                  </p:oleObj>
                </mc:Choice>
                <mc:Fallback>
                  <p:oleObj name="Equation" r:id="rId26" imgW="139700" imgH="1524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" y="920"/>
                          <a:ext cx="181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3111" name="Object 23"/>
          <p:cNvGraphicFramePr>
            <a:graphicFrameLocks noChangeAspect="1"/>
          </p:cNvGraphicFramePr>
          <p:nvPr/>
        </p:nvGraphicFramePr>
        <p:xfrm>
          <a:off x="4541838" y="4117975"/>
          <a:ext cx="35861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28800" imgH="457200" progId="Equation.DSMT4">
                  <p:embed/>
                </p:oleObj>
              </mc:Choice>
              <mc:Fallback>
                <p:oleObj name="Equation" r:id="rId28" imgW="1828800" imgH="45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4117975"/>
                        <a:ext cx="358616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2" name="Object 24"/>
          <p:cNvGraphicFramePr>
            <a:graphicFrameLocks noChangeAspect="1"/>
          </p:cNvGraphicFramePr>
          <p:nvPr/>
        </p:nvGraphicFramePr>
        <p:xfrm>
          <a:off x="2571750" y="4117975"/>
          <a:ext cx="21256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79500" imgH="457200" progId="Equation.DSMT4">
                  <p:embed/>
                </p:oleObj>
              </mc:Choice>
              <mc:Fallback>
                <p:oleObj name="Equation" r:id="rId30" imgW="10795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117975"/>
                        <a:ext cx="21256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3" name="Object 25"/>
          <p:cNvGraphicFramePr>
            <a:graphicFrameLocks noChangeAspect="1"/>
          </p:cNvGraphicFramePr>
          <p:nvPr/>
        </p:nvGraphicFramePr>
        <p:xfrm>
          <a:off x="2574925" y="4741863"/>
          <a:ext cx="65071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441700" imgH="457200" progId="Equation.DSMT4">
                  <p:embed/>
                </p:oleObj>
              </mc:Choice>
              <mc:Fallback>
                <p:oleObj name="Equation" r:id="rId32" imgW="3441700" imgH="457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741863"/>
                        <a:ext cx="65071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4" name="Object 26"/>
          <p:cNvGraphicFramePr>
            <a:graphicFrameLocks noChangeAspect="1"/>
          </p:cNvGraphicFramePr>
          <p:nvPr/>
        </p:nvGraphicFramePr>
        <p:xfrm>
          <a:off x="2624138" y="6021388"/>
          <a:ext cx="35893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892300" imgH="457200" progId="Equation.DSMT4">
                  <p:embed/>
                </p:oleObj>
              </mc:Choice>
              <mc:Fallback>
                <p:oleObj name="Equation" r:id="rId34" imgW="1892300" imgH="457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6021388"/>
                        <a:ext cx="35893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5" name="Object 27"/>
          <p:cNvGraphicFramePr>
            <a:graphicFrameLocks noChangeAspect="1"/>
          </p:cNvGraphicFramePr>
          <p:nvPr/>
        </p:nvGraphicFramePr>
        <p:xfrm>
          <a:off x="2608263" y="5403850"/>
          <a:ext cx="5384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844800" imgH="457200" progId="Equation.DSMT4">
                  <p:embed/>
                </p:oleObj>
              </mc:Choice>
              <mc:Fallback>
                <p:oleObj name="Equation" r:id="rId36" imgW="2844800" imgH="45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5403850"/>
                        <a:ext cx="5384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24" name="Rectangle 36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73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473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73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4.81481E-6 L 2.77778E-7 -0.27824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animBg="1"/>
      <p:bldP spid="473098" grpId="0"/>
      <p:bldP spid="47309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090" name="Group 2"/>
          <p:cNvGrpSpPr/>
          <p:nvPr/>
        </p:nvGrpSpPr>
        <p:grpSpPr bwMode="auto">
          <a:xfrm>
            <a:off x="850900" y="995363"/>
            <a:ext cx="4203700" cy="469900"/>
            <a:chOff x="648" y="651"/>
            <a:chExt cx="2648" cy="296"/>
          </a:xfrm>
        </p:grpSpPr>
        <p:sp>
          <p:nvSpPr>
            <p:cNvPr id="473091" name="Text Box 3"/>
            <p:cNvSpPr txBox="1">
              <a:spLocks noChangeArrowheads="1"/>
            </p:cNvSpPr>
            <p:nvPr/>
          </p:nvSpPr>
          <p:spPr bwMode="auto">
            <a:xfrm>
              <a:off x="648" y="651"/>
              <a:ext cx="264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设总体   的均值和方差</a:t>
              </a:r>
            </a:p>
          </p:txBody>
        </p:sp>
        <p:graphicFrame>
          <p:nvGraphicFramePr>
            <p:cNvPr id="473092" name="Object 4"/>
            <p:cNvGraphicFramePr>
              <a:graphicFrameLocks noChangeAspect="1"/>
            </p:cNvGraphicFramePr>
            <p:nvPr/>
          </p:nvGraphicFramePr>
          <p:xfrm>
            <a:off x="1364" y="685"/>
            <a:ext cx="25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5900" imgH="190500" progId="Equation.DSMT4">
                    <p:embed/>
                  </p:oleObj>
                </mc:Choice>
                <mc:Fallback>
                  <p:oleObj name="Equation" r:id="rId2" imgW="215900" imgH="190500" progId="Equation.DSMT4">
                    <p:embed/>
                    <p:pic>
                      <p:nvPicPr>
                        <p:cNvPr id="0" name="图片 483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685"/>
                          <a:ext cx="25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093" name="WordArt 5"/>
          <p:cNvSpPr>
            <a:spLocks noChangeArrowheads="1" noChangeShapeType="1" noTextEdit="1"/>
          </p:cNvSpPr>
          <p:nvPr/>
        </p:nvSpPr>
        <p:spPr bwMode="auto">
          <a:xfrm>
            <a:off x="2135188" y="623888"/>
            <a:ext cx="5311775" cy="3889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样本均值与样本方差的数字特征</a:t>
            </a:r>
          </a:p>
        </p:txBody>
      </p:sp>
      <p:grpSp>
        <p:nvGrpSpPr>
          <p:cNvPr id="473094" name="Group 6"/>
          <p:cNvGrpSpPr/>
          <p:nvPr/>
        </p:nvGrpSpPr>
        <p:grpSpPr bwMode="auto">
          <a:xfrm>
            <a:off x="1277938" y="1911350"/>
            <a:ext cx="6297610" cy="490538"/>
            <a:chOff x="813" y="1244"/>
            <a:chExt cx="3967" cy="309"/>
          </a:xfrm>
        </p:grpSpPr>
        <p:sp>
          <p:nvSpPr>
            <p:cNvPr id="473097" name="Text Box 9"/>
            <p:cNvSpPr txBox="1">
              <a:spLocks noChangeArrowheads="1"/>
            </p:cNvSpPr>
            <p:nvPr/>
          </p:nvSpPr>
          <p:spPr bwMode="auto">
            <a:xfrm>
              <a:off x="2068" y="1244"/>
              <a:ext cx="27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是来自总体   的样本，则</a:t>
              </a:r>
            </a:p>
          </p:txBody>
        </p:sp>
        <p:graphicFrame>
          <p:nvGraphicFramePr>
            <p:cNvPr id="473095" name="Object 7"/>
            <p:cNvGraphicFramePr>
              <a:graphicFrameLocks noChangeAspect="1"/>
            </p:cNvGraphicFramePr>
            <p:nvPr/>
          </p:nvGraphicFramePr>
          <p:xfrm>
            <a:off x="813" y="1270"/>
            <a:ext cx="12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700" imgH="241300" progId="Equation.DSMT4">
                    <p:embed/>
                  </p:oleObj>
                </mc:Choice>
                <mc:Fallback>
                  <p:oleObj name="Equation" r:id="rId4" imgW="1028700" imgH="241300" progId="Equation.DSMT4">
                    <p:embed/>
                    <p:pic>
                      <p:nvPicPr>
                        <p:cNvPr id="0" name="图片 483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1270"/>
                          <a:ext cx="12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096" name="Object 8"/>
            <p:cNvGraphicFramePr>
              <a:graphicFrameLocks noChangeAspect="1"/>
            </p:cNvGraphicFramePr>
            <p:nvPr/>
          </p:nvGraphicFramePr>
          <p:xfrm>
            <a:off x="3229" y="1290"/>
            <a:ext cx="25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62400" imgH="3352800" progId="Equation.DSMT4">
                    <p:embed/>
                  </p:oleObj>
                </mc:Choice>
                <mc:Fallback>
                  <p:oleObj name="Equation" r:id="rId6" imgW="3962400" imgH="3352800" progId="Equation.DSMT4">
                    <p:embed/>
                    <p:pic>
                      <p:nvPicPr>
                        <p:cNvPr id="0" name="图片 483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1290"/>
                          <a:ext cx="25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098" name="Text Box 10"/>
          <p:cNvSpPr txBox="1">
            <a:spLocks noChangeArrowheads="1"/>
          </p:cNvSpPr>
          <p:nvPr/>
        </p:nvSpPr>
        <p:spPr bwMode="auto">
          <a:xfrm>
            <a:off x="88900" y="1925638"/>
            <a:ext cx="1562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fontAlgn="ctr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都存在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473099" name="WordArt 11"/>
          <p:cNvSpPr>
            <a:spLocks noChangeArrowheads="1" noChangeShapeType="1" noTextEdit="1"/>
          </p:cNvSpPr>
          <p:nvPr/>
        </p:nvSpPr>
        <p:spPr bwMode="auto">
          <a:xfrm>
            <a:off x="869950" y="3063875"/>
            <a:ext cx="347663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473100" name="Object 12"/>
          <p:cNvGraphicFramePr>
            <a:graphicFrameLocks noChangeAspect="1"/>
          </p:cNvGraphicFramePr>
          <p:nvPr/>
        </p:nvGraphicFramePr>
        <p:xfrm>
          <a:off x="1670050" y="2278063"/>
          <a:ext cx="56626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79700" imgH="406400" progId="Equation.DSMT4">
                  <p:embed/>
                </p:oleObj>
              </mc:Choice>
              <mc:Fallback>
                <p:oleObj name="Equation" r:id="rId8" imgW="2679700" imgH="406400" progId="Equation.DSMT4">
                  <p:embed/>
                  <p:pic>
                    <p:nvPicPr>
                      <p:cNvPr id="0" name="图片 483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278063"/>
                        <a:ext cx="566261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1" name="Object 13"/>
          <p:cNvGraphicFramePr>
            <a:graphicFrameLocks noChangeAspect="1"/>
          </p:cNvGraphicFramePr>
          <p:nvPr/>
        </p:nvGraphicFramePr>
        <p:xfrm>
          <a:off x="1408113" y="2830513"/>
          <a:ext cx="2847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400" imgH="457200" progId="Equation.DSMT4">
                  <p:embed/>
                </p:oleObj>
              </mc:Choice>
              <mc:Fallback>
                <p:oleObj name="Equation" r:id="rId10" imgW="1422400" imgH="457200" progId="Equation.DSMT4">
                  <p:embed/>
                  <p:pic>
                    <p:nvPicPr>
                      <p:cNvPr id="0" name="图片 483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830513"/>
                        <a:ext cx="28479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2" name="Object 14"/>
          <p:cNvGraphicFramePr>
            <a:graphicFrameLocks noChangeAspect="1"/>
          </p:cNvGraphicFramePr>
          <p:nvPr/>
        </p:nvGraphicFramePr>
        <p:xfrm>
          <a:off x="4167188" y="2832100"/>
          <a:ext cx="2498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70000" imgH="457200" progId="Equation.DSMT4">
                  <p:embed/>
                </p:oleObj>
              </mc:Choice>
              <mc:Fallback>
                <p:oleObj name="Equation" r:id="rId12" imgW="1270000" imgH="457200" progId="Equation.DSMT4">
                  <p:embed/>
                  <p:pic>
                    <p:nvPicPr>
                      <p:cNvPr id="0" name="图片 483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2832100"/>
                        <a:ext cx="2498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3" name="Object 15"/>
          <p:cNvGraphicFramePr>
            <a:graphicFrameLocks noChangeAspect="1"/>
          </p:cNvGraphicFramePr>
          <p:nvPr/>
        </p:nvGraphicFramePr>
        <p:xfrm>
          <a:off x="1420813" y="3479800"/>
          <a:ext cx="2825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22400" imgH="457200" progId="Equation.DSMT4">
                  <p:embed/>
                </p:oleObj>
              </mc:Choice>
              <mc:Fallback>
                <p:oleObj name="Equation" r:id="rId14" imgW="1422400" imgH="457200" progId="Equation.DSMT4">
                  <p:embed/>
                  <p:pic>
                    <p:nvPicPr>
                      <p:cNvPr id="0" name="图片 483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3479800"/>
                        <a:ext cx="2825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4" name="Object 16"/>
          <p:cNvGraphicFramePr>
            <a:graphicFrameLocks noChangeAspect="1"/>
          </p:cNvGraphicFramePr>
          <p:nvPr/>
        </p:nvGraphicFramePr>
        <p:xfrm>
          <a:off x="4149725" y="3481388"/>
          <a:ext cx="20081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100" imgH="457200" progId="Equation.DSMT4">
                  <p:embed/>
                </p:oleObj>
              </mc:Choice>
              <mc:Fallback>
                <p:oleObj name="Equation" r:id="rId16" imgW="1054100" imgH="457200" progId="Equation.DSMT4">
                  <p:embed/>
                  <p:pic>
                    <p:nvPicPr>
                      <p:cNvPr id="0" name="图片 483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3481388"/>
                        <a:ext cx="20081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5" name="Object 17"/>
          <p:cNvGraphicFramePr>
            <a:graphicFrameLocks noChangeAspect="1"/>
          </p:cNvGraphicFramePr>
          <p:nvPr/>
        </p:nvGraphicFramePr>
        <p:xfrm>
          <a:off x="6064250" y="3516313"/>
          <a:ext cx="8969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100" imgH="406400" progId="Equation.DSMT4">
                  <p:embed/>
                </p:oleObj>
              </mc:Choice>
              <mc:Fallback>
                <p:oleObj name="Equation" r:id="rId18" imgW="419100" imgH="406400" progId="Equation.DSMT4">
                  <p:embed/>
                  <p:pic>
                    <p:nvPicPr>
                      <p:cNvPr id="0" name="图片 483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3516313"/>
                        <a:ext cx="89693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6" name="Object 18"/>
          <p:cNvGraphicFramePr>
            <a:graphicFrameLocks noChangeAspect="1"/>
          </p:cNvGraphicFramePr>
          <p:nvPr/>
        </p:nvGraphicFramePr>
        <p:xfrm>
          <a:off x="876300" y="4293260"/>
          <a:ext cx="1795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14400" imgH="266700" progId="Equation.DSMT4">
                  <p:embed/>
                </p:oleObj>
              </mc:Choice>
              <mc:Fallback>
                <p:oleObj name="Equation" r:id="rId20" imgW="914400" imgH="266700" progId="Equation.DSMT4">
                  <p:embed/>
                  <p:pic>
                    <p:nvPicPr>
                      <p:cNvPr id="0" name="图片 483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293260"/>
                        <a:ext cx="17954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3107" name="Group 19"/>
          <p:cNvGrpSpPr/>
          <p:nvPr/>
        </p:nvGrpSpPr>
        <p:grpSpPr bwMode="auto">
          <a:xfrm>
            <a:off x="2820988" y="1433513"/>
            <a:ext cx="3405187" cy="531812"/>
            <a:chOff x="1737" y="919"/>
            <a:chExt cx="2145" cy="335"/>
          </a:xfrm>
        </p:grpSpPr>
        <p:graphicFrame>
          <p:nvGraphicFramePr>
            <p:cNvPr id="473108" name="Object 20"/>
            <p:cNvGraphicFramePr>
              <a:graphicFrameLocks noChangeAspect="1"/>
            </p:cNvGraphicFramePr>
            <p:nvPr/>
          </p:nvGraphicFramePr>
          <p:xfrm>
            <a:off x="1737" y="937"/>
            <a:ext cx="214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612900" imgH="266700" progId="Equation.DSMT4">
                    <p:embed/>
                  </p:oleObj>
                </mc:Choice>
                <mc:Fallback>
                  <p:oleObj name="Equation" r:id="rId22" imgW="1612900" imgH="266700" progId="Equation.DSMT4">
                    <p:embed/>
                    <p:pic>
                      <p:nvPicPr>
                        <p:cNvPr id="0" name="图片 483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937"/>
                          <a:ext cx="214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109" name="Object 21"/>
            <p:cNvGraphicFramePr>
              <a:graphicFrameLocks noChangeAspect="1"/>
            </p:cNvGraphicFramePr>
            <p:nvPr/>
          </p:nvGraphicFramePr>
          <p:xfrm>
            <a:off x="3368" y="919"/>
            <a:ext cx="18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700" imgH="152400" progId="Equation.DSMT4">
                    <p:embed/>
                  </p:oleObj>
                </mc:Choice>
                <mc:Fallback>
                  <p:oleObj name="Equation" r:id="rId24" imgW="139700" imgH="152400" progId="Equation.DSMT4">
                    <p:embed/>
                    <p:pic>
                      <p:nvPicPr>
                        <p:cNvPr id="0" name="图片 483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919"/>
                          <a:ext cx="181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110" name="Object 22"/>
            <p:cNvGraphicFramePr>
              <a:graphicFrameLocks noChangeAspect="1"/>
            </p:cNvGraphicFramePr>
            <p:nvPr/>
          </p:nvGraphicFramePr>
          <p:xfrm>
            <a:off x="2345" y="920"/>
            <a:ext cx="18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9700" imgH="152400" progId="Equation.DSMT4">
                    <p:embed/>
                  </p:oleObj>
                </mc:Choice>
                <mc:Fallback>
                  <p:oleObj name="Equation" r:id="rId26" imgW="139700" imgH="152400" progId="Equation.DSMT4">
                    <p:embed/>
                    <p:pic>
                      <p:nvPicPr>
                        <p:cNvPr id="0" name="图片 4837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" y="920"/>
                          <a:ext cx="181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3114" name="Object 26"/>
          <p:cNvGraphicFramePr>
            <a:graphicFrameLocks noChangeAspect="1"/>
          </p:cNvGraphicFramePr>
          <p:nvPr/>
        </p:nvGraphicFramePr>
        <p:xfrm>
          <a:off x="2644686" y="4130942"/>
          <a:ext cx="35893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92300" imgH="457200" progId="Equation.DSMT4">
                  <p:embed/>
                </p:oleObj>
              </mc:Choice>
              <mc:Fallback>
                <p:oleObj name="Equation" r:id="rId28" imgW="1892300" imgH="457200" progId="Equation.DSMT4">
                  <p:embed/>
                  <p:pic>
                    <p:nvPicPr>
                      <p:cNvPr id="0" name="图片 483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686" y="4130942"/>
                        <a:ext cx="35893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24" name="Rectangle 36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77888" y="4829175"/>
          <a:ext cx="63769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365500" imgH="457200" progId="Equation.DSMT4">
                  <p:embed/>
                </p:oleObj>
              </mc:Choice>
              <mc:Fallback>
                <p:oleObj name="Equation" r:id="rId30" imgW="3365500" imgH="457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829175"/>
                        <a:ext cx="63769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71825" y="5453063"/>
          <a:ext cx="20208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66800" imgH="457200" progId="Equation.DSMT4">
                  <p:embed/>
                </p:oleObj>
              </mc:Choice>
              <mc:Fallback>
                <p:oleObj name="Equation" r:id="rId32" imgW="1066800" imgH="45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453063"/>
                        <a:ext cx="20208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86350" y="5602288"/>
          <a:ext cx="1571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825500" imgH="266700" progId="Equation.DSMT4">
                  <p:embed/>
                </p:oleObj>
              </mc:Choice>
              <mc:Fallback>
                <p:oleObj name="Equation" r:id="rId34" imgW="825500" imgH="2667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5602288"/>
                        <a:ext cx="15716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25525" y="6169025"/>
          <a:ext cx="2147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130300" imgH="266700" progId="Equation.DSMT4">
                  <p:embed/>
                </p:oleObj>
              </mc:Choice>
              <mc:Fallback>
                <p:oleObj name="Equation" r:id="rId36" imgW="1130300" imgH="266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6169025"/>
                        <a:ext cx="2147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3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4.81481E-6 L 2.77778E-7 -0.27824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animBg="1"/>
      <p:bldP spid="473098" grpId="0"/>
      <p:bldP spid="47309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114" name="Object 2"/>
          <p:cNvGraphicFramePr>
            <a:graphicFrameLocks noChangeAspect="1"/>
          </p:cNvGraphicFramePr>
          <p:nvPr/>
        </p:nvGraphicFramePr>
        <p:xfrm>
          <a:off x="1160154" y="1096963"/>
          <a:ext cx="1663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57200" progId="Equation.DSMT4">
                  <p:embed/>
                </p:oleObj>
              </mc:Choice>
              <mc:Fallback>
                <p:oleObj name="Equation" r:id="rId2" imgW="914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154" y="1096963"/>
                        <a:ext cx="16637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37792" y="2185988"/>
          <a:ext cx="28194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457200" progId="Equation.DSMT4">
                  <p:embed/>
                </p:oleObj>
              </mc:Choice>
              <mc:Fallback>
                <p:oleObj name="Equation" r:id="rId4" imgW="16637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2" y="2185988"/>
                        <a:ext cx="28194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4116" name="Group 4"/>
          <p:cNvGrpSpPr/>
          <p:nvPr/>
        </p:nvGrpSpPr>
        <p:grpSpPr bwMode="auto">
          <a:xfrm>
            <a:off x="2053917" y="3817938"/>
            <a:ext cx="6961187" cy="806450"/>
            <a:chOff x="1471" y="2605"/>
            <a:chExt cx="4385" cy="508"/>
          </a:xfrm>
        </p:grpSpPr>
        <p:graphicFrame>
          <p:nvGraphicFramePr>
            <p:cNvPr id="474117" name="Object 5"/>
            <p:cNvGraphicFramePr>
              <a:graphicFrameLocks noChangeAspect="1"/>
            </p:cNvGraphicFramePr>
            <p:nvPr/>
          </p:nvGraphicFramePr>
          <p:xfrm>
            <a:off x="1471" y="2605"/>
            <a:ext cx="2971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90800" imgH="406400" progId="Equation.DSMT4">
                    <p:embed/>
                  </p:oleObj>
                </mc:Choice>
                <mc:Fallback>
                  <p:oleObj name="Equation" r:id="rId6" imgW="2590800" imgH="406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" y="2605"/>
                          <a:ext cx="2971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118" name="Text Box 6"/>
            <p:cNvSpPr txBox="1">
              <a:spLocks noChangeArrowheads="1"/>
            </p:cNvSpPr>
            <p:nvPr/>
          </p:nvSpPr>
          <p:spPr bwMode="auto">
            <a:xfrm>
              <a:off x="4433" y="2681"/>
              <a:ext cx="142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说明了什么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474119" name="WordArt 7"/>
          <p:cNvSpPr>
            <a:spLocks noChangeArrowheads="1" noChangeShapeType="1" noTextEdit="1"/>
          </p:cNvSpPr>
          <p:nvPr/>
        </p:nvSpPr>
        <p:spPr bwMode="auto">
          <a:xfrm>
            <a:off x="1925329" y="665163"/>
            <a:ext cx="5254625" cy="381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样本均值与样本方差的实际意义</a:t>
            </a:r>
          </a:p>
        </p:txBody>
      </p:sp>
      <p:grpSp>
        <p:nvGrpSpPr>
          <p:cNvPr id="474120" name="Group 8"/>
          <p:cNvGrpSpPr/>
          <p:nvPr/>
        </p:nvGrpSpPr>
        <p:grpSpPr bwMode="auto">
          <a:xfrm>
            <a:off x="3220729" y="1282700"/>
            <a:ext cx="6391275" cy="520700"/>
            <a:chOff x="1902" y="856"/>
            <a:chExt cx="4026" cy="328"/>
          </a:xfrm>
        </p:grpSpPr>
        <p:sp>
          <p:nvSpPr>
            <p:cNvPr id="474121" name="Rectangle 9"/>
            <p:cNvSpPr>
              <a:spLocks noChangeArrowheads="1"/>
            </p:cNvSpPr>
            <p:nvPr/>
          </p:nvSpPr>
          <p:spPr bwMode="auto">
            <a:xfrm>
              <a:off x="1902" y="856"/>
              <a:ext cx="19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是全体实验数据</a:t>
              </a:r>
            </a:p>
          </p:txBody>
        </p:sp>
        <p:graphicFrame>
          <p:nvGraphicFramePr>
            <p:cNvPr id="474122" name="Object 10"/>
            <p:cNvGraphicFramePr>
              <a:graphicFrameLocks noChangeAspect="1"/>
            </p:cNvGraphicFramePr>
            <p:nvPr/>
          </p:nvGraphicFramePr>
          <p:xfrm>
            <a:off x="3524" y="884"/>
            <a:ext cx="11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28700" imgH="241300" progId="Equation.DSMT4">
                    <p:embed/>
                  </p:oleObj>
                </mc:Choice>
                <mc:Fallback>
                  <p:oleObj name="Equation" r:id="rId8" imgW="10287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884"/>
                          <a:ext cx="118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123" name="Rectangle 11"/>
            <p:cNvSpPr>
              <a:spLocks noChangeArrowheads="1"/>
            </p:cNvSpPr>
            <p:nvPr/>
          </p:nvSpPr>
          <p:spPr bwMode="auto">
            <a:xfrm>
              <a:off x="4599" y="857"/>
              <a:ext cx="1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的平均值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endPara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74124" name="Group 12"/>
          <p:cNvGrpSpPr/>
          <p:nvPr/>
        </p:nvGrpSpPr>
        <p:grpSpPr bwMode="auto">
          <a:xfrm>
            <a:off x="3222317" y="1768475"/>
            <a:ext cx="4651375" cy="530225"/>
            <a:chOff x="1974" y="1378"/>
            <a:chExt cx="2930" cy="334"/>
          </a:xfrm>
        </p:grpSpPr>
        <p:sp>
          <p:nvSpPr>
            <p:cNvPr id="474125" name="Rectangle 13"/>
            <p:cNvSpPr>
              <a:spLocks noChangeArrowheads="1"/>
            </p:cNvSpPr>
            <p:nvPr/>
          </p:nvSpPr>
          <p:spPr bwMode="auto">
            <a:xfrm>
              <a:off x="1974" y="1385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华文新魏" panose="02010800040101010101" pitchFamily="2" charset="-122"/>
                </a:rPr>
                <a:t>是</a:t>
              </a: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数据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74126" name="Object 14"/>
            <p:cNvGraphicFramePr>
              <a:graphicFrameLocks noChangeAspect="1"/>
            </p:cNvGraphicFramePr>
            <p:nvPr/>
          </p:nvGraphicFramePr>
          <p:xfrm>
            <a:off x="2716" y="1413"/>
            <a:ext cx="11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28700" imgH="241300" progId="Equation.DSMT4">
                    <p:embed/>
                  </p:oleObj>
                </mc:Choice>
                <mc:Fallback>
                  <p:oleObj name="Equation" r:id="rId10" imgW="1028700" imgH="241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1413"/>
                          <a:ext cx="11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127" name="Rectangle 15"/>
            <p:cNvSpPr>
              <a:spLocks noChangeArrowheads="1"/>
            </p:cNvSpPr>
            <p:nvPr/>
          </p:nvSpPr>
          <p:spPr bwMode="auto">
            <a:xfrm>
              <a:off x="3799" y="1378"/>
              <a:ext cx="11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的中心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endParaRPr>
            </a:p>
          </p:txBody>
        </p:sp>
      </p:grpSp>
      <p:sp>
        <p:nvSpPr>
          <p:cNvPr id="474128" name="Line 16"/>
          <p:cNvSpPr>
            <a:spLocks noChangeShapeType="1"/>
          </p:cNvSpPr>
          <p:nvPr/>
        </p:nvSpPr>
        <p:spPr bwMode="auto">
          <a:xfrm>
            <a:off x="2780992" y="1549400"/>
            <a:ext cx="469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29" name="Line 17"/>
          <p:cNvSpPr>
            <a:spLocks noChangeShapeType="1"/>
          </p:cNvSpPr>
          <p:nvPr/>
        </p:nvSpPr>
        <p:spPr bwMode="auto">
          <a:xfrm>
            <a:off x="2782579" y="2630488"/>
            <a:ext cx="469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4130" name="Group 18"/>
          <p:cNvGrpSpPr/>
          <p:nvPr/>
        </p:nvGrpSpPr>
        <p:grpSpPr bwMode="auto">
          <a:xfrm>
            <a:off x="3300104" y="2346325"/>
            <a:ext cx="5597525" cy="1436688"/>
            <a:chOff x="2056" y="1990"/>
            <a:chExt cx="3526" cy="905"/>
          </a:xfrm>
        </p:grpSpPr>
        <p:sp>
          <p:nvSpPr>
            <p:cNvPr id="474131" name="Text Box 19"/>
            <p:cNvSpPr txBox="1">
              <a:spLocks noChangeArrowheads="1"/>
            </p:cNvSpPr>
            <p:nvPr/>
          </p:nvSpPr>
          <p:spPr bwMode="auto">
            <a:xfrm>
              <a:off x="2056" y="1990"/>
              <a:ext cx="3526" cy="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反映了实验数据                     与数据中心的偏离程度，反映了全体实验数据                     的离散程度</a:t>
              </a:r>
            </a:p>
          </p:txBody>
        </p:sp>
        <p:graphicFrame>
          <p:nvGraphicFramePr>
            <p:cNvPr id="474132" name="Object 20"/>
            <p:cNvGraphicFramePr>
              <a:graphicFrameLocks noChangeAspect="1"/>
            </p:cNvGraphicFramePr>
            <p:nvPr/>
          </p:nvGraphicFramePr>
          <p:xfrm>
            <a:off x="3646" y="2006"/>
            <a:ext cx="11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28700" imgH="241300" progId="Equation.DSMT4">
                    <p:embed/>
                  </p:oleObj>
                </mc:Choice>
                <mc:Fallback>
                  <p:oleObj name="Equation" r:id="rId12" imgW="1028700" imgH="2413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2006"/>
                          <a:ext cx="118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4133" name="Object 21"/>
            <p:cNvGraphicFramePr>
              <a:graphicFrameLocks noChangeAspect="1"/>
            </p:cNvGraphicFramePr>
            <p:nvPr/>
          </p:nvGraphicFramePr>
          <p:xfrm>
            <a:off x="2511" y="2599"/>
            <a:ext cx="11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28700" imgH="241300" progId="Equation.DSMT4">
                    <p:embed/>
                  </p:oleObj>
                </mc:Choice>
                <mc:Fallback>
                  <p:oleObj name="Equation" r:id="rId14" imgW="1028700" imgH="2413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2599"/>
                          <a:ext cx="118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4134" name="Group 22"/>
          <p:cNvGrpSpPr/>
          <p:nvPr/>
        </p:nvGrpSpPr>
        <p:grpSpPr bwMode="auto">
          <a:xfrm>
            <a:off x="882342" y="4048125"/>
            <a:ext cx="1004887" cy="476250"/>
            <a:chOff x="661" y="2774"/>
            <a:chExt cx="633" cy="300"/>
          </a:xfrm>
        </p:grpSpPr>
        <p:pic>
          <p:nvPicPr>
            <p:cNvPr id="474135" name="Picture 23" descr="4"/>
            <p:cNvPicPr>
              <a:picLocks noChangeAspect="1" noChangeArrowheads="1" noCrop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661" y="2843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4136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864" y="2774"/>
              <a:ext cx="430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思考</a:t>
              </a:r>
            </a:p>
          </p:txBody>
        </p:sp>
      </p:grpSp>
      <p:sp>
        <p:nvSpPr>
          <p:cNvPr id="474140" name="Rectangle 28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4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9" grpId="0" animBg="1"/>
      <p:bldP spid="474128" grpId="0" animBg="1"/>
      <p:bldP spid="4741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0489" y="1086673"/>
            <a:ext cx="4385752" cy="10050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Home Work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0489" y="2926490"/>
            <a:ext cx="877164" cy="10050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5992" name="Picture 72" descr="f08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8" y="685800"/>
            <a:ext cx="457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5993" name="WordArt 73"/>
          <p:cNvSpPr>
            <a:spLocks noChangeArrowheads="1" noChangeShapeType="1" noTextEdit="1"/>
          </p:cNvSpPr>
          <p:nvPr/>
        </p:nvSpPr>
        <p:spPr bwMode="auto">
          <a:xfrm>
            <a:off x="87313" y="803275"/>
            <a:ext cx="1614487" cy="620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什么叫数理统计</a:t>
            </a:r>
          </a:p>
        </p:txBody>
      </p:sp>
      <p:sp>
        <p:nvSpPr>
          <p:cNvPr id="465995" name="Rectangle 75"/>
          <p:cNvSpPr>
            <a:spLocks noChangeArrowheads="1"/>
          </p:cNvSpPr>
          <p:nvPr/>
        </p:nvSpPr>
        <p:spPr bwMode="auto">
          <a:xfrm>
            <a:off x="54592" y="2946400"/>
            <a:ext cx="89646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要求某种元件的平均使用寿命不得低于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现从这批元件中随机抽取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件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测得其寿命的平均值为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9500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试问该批元件是否达到了要求？</a:t>
            </a:r>
          </a:p>
        </p:txBody>
      </p:sp>
      <p:sp>
        <p:nvSpPr>
          <p:cNvPr id="465996" name="WordArt 76"/>
          <p:cNvSpPr>
            <a:spLocks noChangeArrowheads="1" noChangeShapeType="1" noTextEdit="1"/>
          </p:cNvSpPr>
          <p:nvPr/>
        </p:nvSpPr>
        <p:spPr bwMode="auto">
          <a:xfrm>
            <a:off x="3486150" y="1601788"/>
            <a:ext cx="2185988" cy="3952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/>
                <a:latin typeface="隶书" panose="02010509060101010101" charset="-122"/>
                <a:ea typeface="隶书" panose="02010509060101010101" charset="-122"/>
              </a:rPr>
              <a:t>实际背景</a:t>
            </a:r>
          </a:p>
        </p:txBody>
      </p:sp>
      <p:grpSp>
        <p:nvGrpSpPr>
          <p:cNvPr id="465997" name="Group 77"/>
          <p:cNvGrpSpPr/>
          <p:nvPr/>
        </p:nvGrpSpPr>
        <p:grpSpPr bwMode="auto">
          <a:xfrm>
            <a:off x="-12700" y="2030413"/>
            <a:ext cx="9093200" cy="946150"/>
            <a:chOff x="0" y="1655"/>
            <a:chExt cx="5728" cy="596"/>
          </a:xfrm>
        </p:grpSpPr>
        <p:sp>
          <p:nvSpPr>
            <p:cNvPr id="465998" name="Rectangle 78"/>
            <p:cNvSpPr>
              <a:spLocks noChangeArrowheads="1"/>
            </p:cNvSpPr>
            <p:nvPr/>
          </p:nvSpPr>
          <p:spPr bwMode="auto">
            <a:xfrm>
              <a:off x="0" y="1655"/>
              <a:ext cx="57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en-US" altLang="zh-CN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某工厂生产了一大批产品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从中随机抽检了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件产品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发现有</a:t>
              </a:r>
              <a:r>
                <a:rPr lang="zh-CN" altLang="en-US" sz="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件次品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如何估计整批产品的次品率</a:t>
              </a:r>
              <a:r>
                <a:rPr lang="zh-CN" altLang="en-US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  <p:graphicFrame>
          <p:nvGraphicFramePr>
            <p:cNvPr id="465999" name="Object 79"/>
            <p:cNvGraphicFramePr>
              <a:graphicFrameLocks noChangeAspect="1"/>
            </p:cNvGraphicFramePr>
            <p:nvPr/>
          </p:nvGraphicFramePr>
          <p:xfrm>
            <a:off x="1295" y="2002"/>
            <a:ext cx="28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200" imgH="165100" progId="Equation.DSMT4">
                    <p:embed/>
                  </p:oleObj>
                </mc:Choice>
                <mc:Fallback>
                  <p:oleObj name="Equation" r:id="rId4" imgW="203200" imgH="1651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2002"/>
                          <a:ext cx="283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000" name="Object 80"/>
            <p:cNvGraphicFramePr>
              <a:graphicFrameLocks noChangeAspect="1"/>
            </p:cNvGraphicFramePr>
            <p:nvPr/>
          </p:nvGraphicFramePr>
          <p:xfrm>
            <a:off x="5014" y="1997"/>
            <a:ext cx="2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5100" imgH="203200" progId="Equation.DSMT4">
                    <p:embed/>
                  </p:oleObj>
                </mc:Choice>
                <mc:Fallback>
                  <p:oleObj name="Equation" r:id="rId6" imgW="165100" imgH="2032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4" y="1997"/>
                          <a:ext cx="2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001" name="Object 81"/>
            <p:cNvGraphicFramePr>
              <a:graphicFrameLocks noChangeAspect="1"/>
            </p:cNvGraphicFramePr>
            <p:nvPr/>
          </p:nvGraphicFramePr>
          <p:xfrm>
            <a:off x="4944" y="1749"/>
            <a:ext cx="21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400" imgH="165100" progId="Equation.DSMT4">
                    <p:embed/>
                  </p:oleObj>
                </mc:Choice>
                <mc:Fallback>
                  <p:oleObj name="Equation" r:id="rId8" imgW="152400" imgH="16510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749"/>
                          <a:ext cx="21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6002" name="WordArt 82"/>
          <p:cNvSpPr>
            <a:spLocks noChangeArrowheads="1" noChangeShapeType="1" noTextEdit="1"/>
          </p:cNvSpPr>
          <p:nvPr/>
        </p:nvSpPr>
        <p:spPr bwMode="auto">
          <a:xfrm>
            <a:off x="727075" y="21494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6003" name="WordArt 83"/>
          <p:cNvSpPr>
            <a:spLocks noChangeArrowheads="1" noChangeShapeType="1" noTextEdit="1"/>
          </p:cNvSpPr>
          <p:nvPr/>
        </p:nvSpPr>
        <p:spPr bwMode="auto">
          <a:xfrm>
            <a:off x="739775" y="30654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66006" name="WordArt 86"/>
          <p:cNvSpPr>
            <a:spLocks noChangeArrowheads="1" noChangeShapeType="1" noTextEdit="1"/>
          </p:cNvSpPr>
          <p:nvPr/>
        </p:nvSpPr>
        <p:spPr bwMode="auto">
          <a:xfrm>
            <a:off x="2236788" y="681038"/>
            <a:ext cx="6727825" cy="3413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9933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数理统计是以概率论为理论基础</a:t>
            </a:r>
            <a:r>
              <a:rPr lang="en-US" altLang="zh-CN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9933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9933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关于实验数据</a:t>
            </a:r>
          </a:p>
        </p:txBody>
      </p:sp>
      <p:sp>
        <p:nvSpPr>
          <p:cNvPr id="466007" name="WordArt 87"/>
          <p:cNvSpPr>
            <a:spLocks noChangeArrowheads="1" noChangeShapeType="1" noTextEdit="1"/>
          </p:cNvSpPr>
          <p:nvPr/>
        </p:nvSpPr>
        <p:spPr bwMode="auto">
          <a:xfrm>
            <a:off x="1835150" y="1111250"/>
            <a:ext cx="6591300" cy="33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solidFill>
                  <a:srgbClr val="FF9933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的收集、整理、分析、推断的一门数学学科</a:t>
            </a:r>
          </a:p>
        </p:txBody>
      </p:sp>
      <p:sp>
        <p:nvSpPr>
          <p:cNvPr id="466015" name="WordArt 95"/>
          <p:cNvSpPr>
            <a:spLocks noChangeArrowheads="1" noChangeShapeType="1" noTextEdit="1"/>
          </p:cNvSpPr>
          <p:nvPr/>
        </p:nvSpPr>
        <p:spPr bwMode="auto">
          <a:xfrm>
            <a:off x="485775" y="5195888"/>
            <a:ext cx="3165475" cy="3889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统计推断的基本内容</a:t>
            </a:r>
          </a:p>
        </p:txBody>
      </p:sp>
      <p:sp>
        <p:nvSpPr>
          <p:cNvPr id="466016" name="WordArt 96"/>
          <p:cNvSpPr>
            <a:spLocks noChangeArrowheads="1" noChangeShapeType="1" noTextEdit="1"/>
          </p:cNvSpPr>
          <p:nvPr/>
        </p:nvSpPr>
        <p:spPr bwMode="auto">
          <a:xfrm>
            <a:off x="4095750" y="4529138"/>
            <a:ext cx="1251502" cy="3921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点估计</a:t>
            </a:r>
          </a:p>
        </p:txBody>
      </p:sp>
      <p:sp>
        <p:nvSpPr>
          <p:cNvPr id="466017" name="WordArt 97"/>
          <p:cNvSpPr>
            <a:spLocks noChangeArrowheads="1" noChangeShapeType="1" noTextEdit="1"/>
          </p:cNvSpPr>
          <p:nvPr/>
        </p:nvSpPr>
        <p:spPr bwMode="auto">
          <a:xfrm>
            <a:off x="4094163" y="5233988"/>
            <a:ext cx="1525587" cy="3667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区间估计</a:t>
            </a:r>
          </a:p>
        </p:txBody>
      </p:sp>
      <p:sp>
        <p:nvSpPr>
          <p:cNvPr id="466018" name="WordArt 98"/>
          <p:cNvSpPr>
            <a:spLocks noChangeArrowheads="1" noChangeShapeType="1" noTextEdit="1"/>
          </p:cNvSpPr>
          <p:nvPr/>
        </p:nvSpPr>
        <p:spPr bwMode="auto">
          <a:xfrm>
            <a:off x="4022725" y="5951538"/>
            <a:ext cx="2058988" cy="403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参数假设检验</a:t>
            </a:r>
          </a:p>
        </p:txBody>
      </p:sp>
      <p:sp>
        <p:nvSpPr>
          <p:cNvPr id="466019" name="WordArt 99"/>
          <p:cNvSpPr>
            <a:spLocks noChangeArrowheads="1" noChangeShapeType="1" noTextEdit="1"/>
          </p:cNvSpPr>
          <p:nvPr/>
        </p:nvSpPr>
        <p:spPr bwMode="auto">
          <a:xfrm>
            <a:off x="6494463" y="4543425"/>
            <a:ext cx="2282825" cy="417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非参数假设检验</a:t>
            </a:r>
          </a:p>
        </p:txBody>
      </p:sp>
      <p:sp>
        <p:nvSpPr>
          <p:cNvPr id="466020" name="WordArt 100"/>
          <p:cNvSpPr>
            <a:spLocks noChangeArrowheads="1" noChangeShapeType="1" noTextEdit="1"/>
          </p:cNvSpPr>
          <p:nvPr/>
        </p:nvSpPr>
        <p:spPr bwMode="auto">
          <a:xfrm>
            <a:off x="6689725" y="5219700"/>
            <a:ext cx="1514475" cy="3921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方差分析</a:t>
            </a:r>
          </a:p>
        </p:txBody>
      </p:sp>
      <p:sp>
        <p:nvSpPr>
          <p:cNvPr id="466021" name="WordArt 101"/>
          <p:cNvSpPr>
            <a:spLocks noChangeArrowheads="1" noChangeShapeType="1" noTextEdit="1"/>
          </p:cNvSpPr>
          <p:nvPr/>
        </p:nvSpPr>
        <p:spPr bwMode="auto">
          <a:xfrm>
            <a:off x="6694488" y="5951538"/>
            <a:ext cx="1538287" cy="377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回归分析</a:t>
            </a:r>
          </a:p>
        </p:txBody>
      </p:sp>
      <p:sp>
        <p:nvSpPr>
          <p:cNvPr id="466022" name="AutoShape 102"/>
          <p:cNvSpPr/>
          <p:nvPr/>
        </p:nvSpPr>
        <p:spPr bwMode="auto">
          <a:xfrm>
            <a:off x="3797300" y="4457700"/>
            <a:ext cx="76200" cy="2184400"/>
          </a:xfrm>
          <a:prstGeom prst="leftBrace">
            <a:avLst>
              <a:gd name="adj1" fmla="val 238889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6027" name="Rectangle 107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§1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引言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659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6599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599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6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6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6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93" grpId="0" animBg="1"/>
      <p:bldP spid="465995" grpId="0"/>
      <p:bldP spid="465996" grpId="0" animBg="1"/>
      <p:bldP spid="466002" grpId="0" animBg="1"/>
      <p:bldP spid="466003" grpId="0" animBg="1"/>
      <p:bldP spid="466006" grpId="0" animBg="1"/>
      <p:bldP spid="466007" grpId="0" animBg="1"/>
      <p:bldP spid="466015" grpId="0" animBg="1"/>
      <p:bldP spid="466016" grpId="0" animBg="1"/>
      <p:bldP spid="466017" grpId="0" animBg="1"/>
      <p:bldP spid="466018" grpId="0" animBg="1"/>
      <p:bldP spid="466019" grpId="0" animBg="1"/>
      <p:bldP spid="466020" grpId="0" animBg="1"/>
      <p:bldP spid="466021" grpId="0" animBg="1"/>
      <p:bldP spid="4660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237591" y="1104238"/>
            <a:ext cx="87725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fontAlgn="b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科学试验，或对某事物、现象进行观察获得的数据称为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实验数据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2620" name="Rectangle 12"/>
          <p:cNvSpPr>
            <a:spLocks noChangeArrowheads="1"/>
          </p:cNvSpPr>
          <p:nvPr/>
        </p:nvSpPr>
        <p:spPr bwMode="auto">
          <a:xfrm>
            <a:off x="677863" y="3430784"/>
            <a:ext cx="507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收集、整理、分析、推断</a:t>
            </a:r>
          </a:p>
        </p:txBody>
      </p:sp>
      <p:sp>
        <p:nvSpPr>
          <p:cNvPr id="452621" name="AutoShape 13"/>
          <p:cNvSpPr>
            <a:spLocks noChangeArrowheads="1"/>
          </p:cNvSpPr>
          <p:nvPr/>
        </p:nvSpPr>
        <p:spPr bwMode="auto">
          <a:xfrm>
            <a:off x="5245100" y="3419671"/>
            <a:ext cx="3505200" cy="1000125"/>
          </a:xfrm>
          <a:prstGeom prst="wedgeRectCallout">
            <a:avLst>
              <a:gd name="adj1" fmla="val -63815"/>
              <a:gd name="adj2" fmla="val -19046"/>
            </a:avLst>
          </a:prstGeom>
          <a:solidFill>
            <a:schemeClr val="accent2"/>
          </a:solidFill>
          <a:ln w="12700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数理统计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围绕这四个过程来进行研究</a:t>
            </a:r>
          </a:p>
        </p:txBody>
      </p:sp>
      <p:sp>
        <p:nvSpPr>
          <p:cNvPr id="452625" name="Rectangle 17"/>
          <p:cNvSpPr>
            <a:spLocks noChangeArrowheads="1"/>
          </p:cNvSpPr>
          <p:nvPr/>
        </p:nvSpPr>
        <p:spPr bwMode="auto">
          <a:xfrm>
            <a:off x="690562" y="4937321"/>
            <a:ext cx="7866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本章将研究“收集”和“整理”数据的数学含义</a:t>
            </a:r>
          </a:p>
        </p:txBody>
      </p:sp>
      <p:sp>
        <p:nvSpPr>
          <p:cNvPr id="452630" name="Rectangle 22"/>
          <p:cNvSpPr>
            <a:spLocks noChangeArrowheads="1"/>
          </p:cNvSpPr>
          <p:nvPr/>
        </p:nvSpPr>
        <p:spPr bwMode="auto">
          <a:xfrm>
            <a:off x="1597025" y="2011626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数据受随机因素的影响</a:t>
            </a:r>
          </a:p>
        </p:txBody>
      </p:sp>
      <p:grpSp>
        <p:nvGrpSpPr>
          <p:cNvPr id="452639" name="Group 31"/>
          <p:cNvGrpSpPr/>
          <p:nvPr/>
        </p:nvGrpSpPr>
        <p:grpSpPr bwMode="auto">
          <a:xfrm>
            <a:off x="800100" y="812138"/>
            <a:ext cx="669925" cy="260350"/>
            <a:chOff x="408" y="2484"/>
            <a:chExt cx="422" cy="164"/>
          </a:xfrm>
        </p:grpSpPr>
        <p:sp>
          <p:nvSpPr>
            <p:cNvPr id="452640" name="Oval 32"/>
            <p:cNvSpPr>
              <a:spLocks noChangeArrowheads="1"/>
            </p:cNvSpPr>
            <p:nvPr/>
          </p:nvSpPr>
          <p:spPr bwMode="auto">
            <a:xfrm>
              <a:off x="408" y="2488"/>
              <a:ext cx="152" cy="160"/>
            </a:xfrm>
            <a:prstGeom prst="ellipse">
              <a:avLst/>
            </a:prstGeom>
            <a:solidFill>
              <a:srgbClr val="990033">
                <a:alpha val="70000"/>
              </a:srgbClr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264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614" y="2484"/>
              <a:ext cx="216" cy="1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</a:ln>
                  <a:solidFill>
                    <a:srgbClr val="990033">
                      <a:alpha val="70000"/>
                    </a:srgbClr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452642" name="WordArt 34"/>
          <p:cNvSpPr>
            <a:spLocks noChangeArrowheads="1" noChangeShapeType="1" noTextEdit="1"/>
          </p:cNvSpPr>
          <p:nvPr/>
        </p:nvSpPr>
        <p:spPr bwMode="auto">
          <a:xfrm>
            <a:off x="1747838" y="764704"/>
            <a:ext cx="2876016" cy="36017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什么是实验数据</a:t>
            </a:r>
            <a:r>
              <a:rPr lang="en-US" altLang="zh-CN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2643" name="WordArt 35"/>
          <p:cNvSpPr>
            <a:spLocks noChangeArrowheads="1" noChangeShapeType="1" noTextEdit="1"/>
          </p:cNvSpPr>
          <p:nvPr/>
        </p:nvSpPr>
        <p:spPr bwMode="auto">
          <a:xfrm>
            <a:off x="787400" y="2168789"/>
            <a:ext cx="6842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特点</a:t>
            </a:r>
          </a:p>
        </p:txBody>
      </p:sp>
      <p:grpSp>
        <p:nvGrpSpPr>
          <p:cNvPr id="452644" name="Group 36"/>
          <p:cNvGrpSpPr/>
          <p:nvPr/>
        </p:nvGrpSpPr>
        <p:grpSpPr bwMode="auto">
          <a:xfrm>
            <a:off x="788988" y="3081534"/>
            <a:ext cx="669925" cy="260350"/>
            <a:chOff x="408" y="2484"/>
            <a:chExt cx="422" cy="164"/>
          </a:xfrm>
        </p:grpSpPr>
        <p:sp>
          <p:nvSpPr>
            <p:cNvPr id="452645" name="Oval 37"/>
            <p:cNvSpPr>
              <a:spLocks noChangeArrowheads="1"/>
            </p:cNvSpPr>
            <p:nvPr/>
          </p:nvSpPr>
          <p:spPr bwMode="auto">
            <a:xfrm>
              <a:off x="408" y="2488"/>
              <a:ext cx="152" cy="160"/>
            </a:xfrm>
            <a:prstGeom prst="ellipse">
              <a:avLst/>
            </a:prstGeom>
            <a:solidFill>
              <a:srgbClr val="990033">
                <a:alpha val="70000"/>
              </a:srgbClr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2646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614" y="2484"/>
              <a:ext cx="216" cy="1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</a:ln>
                  <a:solidFill>
                    <a:srgbClr val="990033">
                      <a:alpha val="70000"/>
                    </a:srgbClr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452647" name="WordArt 39"/>
          <p:cNvSpPr>
            <a:spLocks noChangeArrowheads="1" noChangeShapeType="1" noTextEdit="1"/>
          </p:cNvSpPr>
          <p:nvPr/>
        </p:nvSpPr>
        <p:spPr bwMode="auto">
          <a:xfrm>
            <a:off x="1674813" y="2996952"/>
            <a:ext cx="3388506" cy="38620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处理实验数据的过程</a:t>
            </a:r>
            <a:r>
              <a:rPr lang="en-US" altLang="zh-CN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2649" name="Group 41"/>
          <p:cNvGrpSpPr/>
          <p:nvPr/>
        </p:nvGrpSpPr>
        <p:grpSpPr bwMode="auto">
          <a:xfrm>
            <a:off x="790575" y="4594421"/>
            <a:ext cx="669925" cy="260350"/>
            <a:chOff x="408" y="2484"/>
            <a:chExt cx="422" cy="164"/>
          </a:xfrm>
        </p:grpSpPr>
        <p:sp>
          <p:nvSpPr>
            <p:cNvPr id="452650" name="Oval 42"/>
            <p:cNvSpPr>
              <a:spLocks noChangeArrowheads="1"/>
            </p:cNvSpPr>
            <p:nvPr/>
          </p:nvSpPr>
          <p:spPr bwMode="auto">
            <a:xfrm>
              <a:off x="408" y="2488"/>
              <a:ext cx="152" cy="160"/>
            </a:xfrm>
            <a:prstGeom prst="ellipse">
              <a:avLst/>
            </a:prstGeom>
            <a:solidFill>
              <a:srgbClr val="990033">
                <a:alpha val="70000"/>
              </a:srgbClr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265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614" y="2484"/>
              <a:ext cx="216" cy="1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</a:ln>
                  <a:solidFill>
                    <a:srgbClr val="990033">
                      <a:alpha val="70000"/>
                    </a:srgbClr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452652" name="WordArt 44"/>
          <p:cNvSpPr>
            <a:spLocks noChangeArrowheads="1" noChangeShapeType="1" noTextEdit="1"/>
          </p:cNvSpPr>
          <p:nvPr/>
        </p:nvSpPr>
        <p:spPr bwMode="auto">
          <a:xfrm>
            <a:off x="1712912" y="4509120"/>
            <a:ext cx="3532187" cy="3726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如何收集和整理数据</a:t>
            </a:r>
            <a:r>
              <a:rPr lang="en-US" altLang="zh-CN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 dirty="0">
              <a:ln w="12700">
                <a:solidFill>
                  <a:schemeClr val="accent2"/>
                </a:solidFill>
                <a:round/>
              </a:ln>
              <a:solidFill>
                <a:schemeClr val="accent2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2660" name="Rectangle 52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§1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引言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/>
      <p:bldP spid="452620" grpId="0"/>
      <p:bldP spid="452621" grpId="0" animBg="1"/>
      <p:bldP spid="452625" grpId="0"/>
      <p:bldP spid="452630" grpId="0"/>
      <p:bldP spid="452642" grpId="0" animBg="1"/>
      <p:bldP spid="452643" grpId="0" animBg="1"/>
      <p:bldP spid="452647" grpId="0" animBg="1"/>
      <p:bldP spid="4526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050"/>
          <p:cNvSpPr txBox="1">
            <a:spLocks noChangeArrowheads="1"/>
          </p:cNvSpPr>
          <p:nvPr/>
        </p:nvSpPr>
        <p:spPr bwMode="auto">
          <a:xfrm>
            <a:off x="787261" y="721146"/>
            <a:ext cx="36766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folHlink"/>
                </a:solidFill>
              </a:rPr>
              <a:t>数理统计研究方法流程图：</a:t>
            </a:r>
          </a:p>
        </p:txBody>
      </p:sp>
      <p:sp>
        <p:nvSpPr>
          <p:cNvPr id="187406" name="Rectangle 2062"/>
          <p:cNvSpPr>
            <a:spLocks noChangeArrowheads="1"/>
          </p:cNvSpPr>
          <p:nvPr/>
        </p:nvSpPr>
        <p:spPr bwMode="auto">
          <a:xfrm>
            <a:off x="244666" y="1202445"/>
            <a:ext cx="8477250" cy="3429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87409" name="AutoShape 2065"/>
          <p:cNvSpPr>
            <a:spLocks noChangeArrowheads="1"/>
          </p:cNvSpPr>
          <p:nvPr/>
        </p:nvSpPr>
        <p:spPr bwMode="auto">
          <a:xfrm>
            <a:off x="624079" y="1984796"/>
            <a:ext cx="1108075" cy="741363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总体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7410" name="AutoShape 2066"/>
          <p:cNvSpPr>
            <a:spLocks noChangeArrowheads="1"/>
          </p:cNvSpPr>
          <p:nvPr/>
        </p:nvSpPr>
        <p:spPr bwMode="auto">
          <a:xfrm>
            <a:off x="3451416" y="1989559"/>
            <a:ext cx="1108075" cy="741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样本</a:t>
            </a:r>
            <a:endParaRPr lang="zh-CN" altLang="en-US" b="1" i="1">
              <a:solidFill>
                <a:schemeClr val="tx1"/>
              </a:solidFill>
            </a:endParaRPr>
          </a:p>
        </p:txBody>
      </p:sp>
      <p:sp>
        <p:nvSpPr>
          <p:cNvPr id="187411" name="AutoShape 2067"/>
          <p:cNvSpPr>
            <a:spLocks noChangeArrowheads="1"/>
          </p:cNvSpPr>
          <p:nvPr/>
        </p:nvSpPr>
        <p:spPr bwMode="auto">
          <a:xfrm>
            <a:off x="6158104" y="1987971"/>
            <a:ext cx="1108075" cy="741363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统计量</a:t>
            </a:r>
            <a:endParaRPr lang="zh-CN" altLang="en-US" b="1" i="1">
              <a:solidFill>
                <a:schemeClr val="tx1"/>
              </a:solidFill>
            </a:endParaRPr>
          </a:p>
        </p:txBody>
      </p:sp>
      <p:sp>
        <p:nvSpPr>
          <p:cNvPr id="187412" name="AutoShape 2068"/>
          <p:cNvSpPr>
            <a:spLocks noChangeArrowheads="1"/>
          </p:cNvSpPr>
          <p:nvPr/>
        </p:nvSpPr>
        <p:spPr bwMode="auto">
          <a:xfrm>
            <a:off x="3299016" y="3216696"/>
            <a:ext cx="1506538" cy="741363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对总体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作出推断</a:t>
            </a:r>
          </a:p>
        </p:txBody>
      </p:sp>
      <p:cxnSp>
        <p:nvCxnSpPr>
          <p:cNvPr id="187415" name="AutoShape 2071"/>
          <p:cNvCxnSpPr>
            <a:cxnSpLocks noChangeShapeType="1"/>
            <a:stCxn id="187409" idx="3"/>
            <a:endCxn id="187410" idx="1"/>
          </p:cNvCxnSpPr>
          <p:nvPr/>
        </p:nvCxnSpPr>
        <p:spPr bwMode="auto">
          <a:xfrm>
            <a:off x="1732154" y="2356271"/>
            <a:ext cx="1719262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6" name="AutoShape 2072"/>
          <p:cNvCxnSpPr>
            <a:cxnSpLocks noChangeShapeType="1"/>
            <a:stCxn id="187410" idx="3"/>
            <a:endCxn id="187411" idx="1"/>
          </p:cNvCxnSpPr>
          <p:nvPr/>
        </p:nvCxnSpPr>
        <p:spPr bwMode="auto">
          <a:xfrm flipV="1">
            <a:off x="4559491" y="2359446"/>
            <a:ext cx="15986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7" name="AutoShape 2073"/>
          <p:cNvCxnSpPr>
            <a:cxnSpLocks noChangeShapeType="1"/>
            <a:stCxn id="187411" idx="3"/>
            <a:endCxn id="187412" idx="3"/>
          </p:cNvCxnSpPr>
          <p:nvPr/>
        </p:nvCxnSpPr>
        <p:spPr bwMode="auto">
          <a:xfrm flipH="1">
            <a:off x="4805554" y="2359446"/>
            <a:ext cx="2460625" cy="1228725"/>
          </a:xfrm>
          <a:prstGeom prst="bentConnector3">
            <a:avLst>
              <a:gd name="adj1" fmla="val -9292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8" name="AutoShape 2074"/>
          <p:cNvSpPr>
            <a:spLocks noChangeArrowheads="1"/>
          </p:cNvSpPr>
          <p:nvPr/>
        </p:nvSpPr>
        <p:spPr bwMode="auto">
          <a:xfrm>
            <a:off x="2173479" y="1425996"/>
            <a:ext cx="1000125" cy="484188"/>
          </a:xfrm>
          <a:prstGeom prst="wedgeRoundRectCallout">
            <a:avLst>
              <a:gd name="adj1" fmla="val -79208"/>
              <a:gd name="adj2" fmla="val 108032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b="1">
                <a:solidFill>
                  <a:schemeClr val="tx1"/>
                </a:solidFill>
              </a:rPr>
              <a:t>采集数据</a:t>
            </a:r>
          </a:p>
        </p:txBody>
      </p:sp>
      <p:sp>
        <p:nvSpPr>
          <p:cNvPr id="187419" name="AutoShape 2075"/>
          <p:cNvSpPr>
            <a:spLocks noChangeArrowheads="1"/>
          </p:cNvSpPr>
          <p:nvPr/>
        </p:nvSpPr>
        <p:spPr bwMode="auto">
          <a:xfrm>
            <a:off x="4970654" y="1395834"/>
            <a:ext cx="1000125" cy="484187"/>
          </a:xfrm>
          <a:prstGeom prst="wedgeRoundRectCallout">
            <a:avLst>
              <a:gd name="adj1" fmla="val -75236"/>
              <a:gd name="adj2" fmla="val 86065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b="1">
                <a:solidFill>
                  <a:schemeClr val="tx1"/>
                </a:solidFill>
              </a:rPr>
              <a:t>加工处理</a:t>
            </a:r>
          </a:p>
        </p:txBody>
      </p:sp>
      <p:sp>
        <p:nvSpPr>
          <p:cNvPr id="187420" name="AutoShape 2076"/>
          <p:cNvSpPr>
            <a:spLocks noChangeArrowheads="1"/>
          </p:cNvSpPr>
          <p:nvPr/>
        </p:nvSpPr>
        <p:spPr bwMode="auto">
          <a:xfrm>
            <a:off x="5262754" y="4010446"/>
            <a:ext cx="1720850" cy="484188"/>
          </a:xfrm>
          <a:prstGeom prst="wedgeRoundRectCallout">
            <a:avLst>
              <a:gd name="adj1" fmla="val 38468"/>
              <a:gd name="adj2" fmla="val -300819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b="1">
                <a:solidFill>
                  <a:schemeClr val="tx1"/>
                </a:solidFill>
              </a:rPr>
              <a:t>对统计量分析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9" grpId="0" animBg="1"/>
      <p:bldP spid="187410" grpId="0" animBg="1"/>
      <p:bldP spid="187411" grpId="0" animBg="1"/>
      <p:bldP spid="187412" grpId="0" animBg="1"/>
      <p:bldP spid="187418" grpId="0" animBg="1"/>
      <p:bldP spid="187419" grpId="0" animBg="1"/>
      <p:bldP spid="1874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1028"/>
          <p:cNvSpPr>
            <a:spLocks noChangeArrowheads="1"/>
          </p:cNvSpPr>
          <p:nvPr/>
        </p:nvSpPr>
        <p:spPr bwMode="auto">
          <a:xfrm>
            <a:off x="0" y="1457325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 b="1">
                <a:solidFill>
                  <a:schemeClr val="folHlink"/>
                </a:solidFill>
              </a:rPr>
              <a:t>一 、 总体、个体与样本</a:t>
            </a:r>
          </a:p>
        </p:txBody>
      </p:sp>
      <p:sp>
        <p:nvSpPr>
          <p:cNvPr id="188421" name="Text Box 1029"/>
          <p:cNvSpPr txBox="1">
            <a:spLocks noChangeArrowheads="1"/>
          </p:cNvSpPr>
          <p:nvPr/>
        </p:nvSpPr>
        <p:spPr bwMode="auto">
          <a:xfrm>
            <a:off x="382588" y="19018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</a:rPr>
              <a:t> </a:t>
            </a:r>
            <a:r>
              <a:rPr kumimoji="1" lang="zh-CN" altLang="en-US" sz="2400">
                <a:solidFill>
                  <a:srgbClr val="FF0000"/>
                </a:solidFill>
              </a:rPr>
              <a:t>总体：</a:t>
            </a:r>
          </a:p>
        </p:txBody>
      </p:sp>
      <p:sp>
        <p:nvSpPr>
          <p:cNvPr id="188422" name="Rectangle 1030"/>
          <p:cNvSpPr>
            <a:spLocks noChangeArrowheads="1"/>
          </p:cNvSpPr>
          <p:nvPr/>
        </p:nvSpPr>
        <p:spPr bwMode="auto">
          <a:xfrm>
            <a:off x="1423988" y="1890713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 b="1">
                <a:solidFill>
                  <a:schemeClr val="tx1"/>
                </a:solidFill>
              </a:rPr>
              <a:t>研究对象的全体称为总体（母体）</a:t>
            </a:r>
            <a:r>
              <a:rPr kumimoji="1" lang="en-US" altLang="zh-CN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8423" name="Rectangle 1031"/>
          <p:cNvSpPr>
            <a:spLocks noChangeArrowheads="1"/>
          </p:cNvSpPr>
          <p:nvPr/>
        </p:nvSpPr>
        <p:spPr bwMode="auto">
          <a:xfrm>
            <a:off x="458788" y="26924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>
                <a:solidFill>
                  <a:srgbClr val="FF0000"/>
                </a:solidFill>
              </a:rPr>
              <a:t>个体：</a:t>
            </a:r>
          </a:p>
        </p:txBody>
      </p:sp>
      <p:sp>
        <p:nvSpPr>
          <p:cNvPr id="188424" name="Rectangle 1032"/>
          <p:cNvSpPr>
            <a:spLocks noChangeArrowheads="1"/>
          </p:cNvSpPr>
          <p:nvPr/>
        </p:nvSpPr>
        <p:spPr bwMode="auto">
          <a:xfrm>
            <a:off x="1423988" y="2698750"/>
            <a:ext cx="512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 b="1">
                <a:solidFill>
                  <a:schemeClr val="tx1"/>
                </a:solidFill>
              </a:rPr>
              <a:t>组成总体的每个研究对象称为个体</a:t>
            </a:r>
            <a:r>
              <a:rPr kumimoji="1" lang="en-US" altLang="zh-CN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8425" name="Rectangle 1033"/>
          <p:cNvSpPr>
            <a:spLocks noChangeArrowheads="1"/>
          </p:cNvSpPr>
          <p:nvPr/>
        </p:nvSpPr>
        <p:spPr bwMode="auto">
          <a:xfrm>
            <a:off x="2735263" y="2297113"/>
            <a:ext cx="459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400" b="1">
                <a:solidFill>
                  <a:schemeClr val="tx1"/>
                </a:solidFill>
              </a:rPr>
              <a:t>总体分为有限总体和无限总体</a:t>
            </a:r>
            <a:r>
              <a:rPr kumimoji="1" lang="en-US" altLang="zh-CN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8426" name="Rectangle 1034"/>
          <p:cNvSpPr>
            <a:spLocks noChangeArrowheads="1"/>
          </p:cNvSpPr>
          <p:nvPr/>
        </p:nvSpPr>
        <p:spPr bwMode="auto">
          <a:xfrm>
            <a:off x="620110" y="536021"/>
            <a:ext cx="837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400" b="1" dirty="0">
                <a:solidFill>
                  <a:schemeClr val="tx1"/>
                </a:solidFill>
              </a:rPr>
              <a:t>数理统计的核心问题是由样本推断总体，即统计推断问题</a:t>
            </a:r>
            <a:r>
              <a:rPr kumimoji="1" lang="en-US" altLang="zh-CN" b="1" dirty="0">
                <a:solidFill>
                  <a:schemeClr val="tx1"/>
                </a:solidFill>
              </a:rPr>
              <a:t>.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427" name="Text Box 1035"/>
          <p:cNvSpPr txBox="1">
            <a:spLocks noChangeArrowheads="1"/>
          </p:cNvSpPr>
          <p:nvPr/>
        </p:nvSpPr>
        <p:spPr bwMode="auto">
          <a:xfrm>
            <a:off x="461962" y="3255963"/>
            <a:ext cx="8533797" cy="166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</a:rPr>
              <a:t>注：在研究中，往往关心每个个体的一个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或几个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数量指标和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</a:rPr>
              <a:t>该数量指标在总体中的分布情况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.  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这时，每个个体具有的数量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</a:rPr>
              <a:t>指标的全体就是总体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.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grpSp>
        <p:nvGrpSpPr>
          <p:cNvPr id="188437" name="Group 1045"/>
          <p:cNvGrpSpPr/>
          <p:nvPr/>
        </p:nvGrpSpPr>
        <p:grpSpPr bwMode="auto">
          <a:xfrm>
            <a:off x="1603375" y="5121275"/>
            <a:ext cx="2130425" cy="1397000"/>
            <a:chOff x="1010" y="3226"/>
            <a:chExt cx="1342" cy="880"/>
          </a:xfrm>
        </p:grpSpPr>
        <p:sp>
          <p:nvSpPr>
            <p:cNvPr id="188429" name="Rectangle 1037"/>
            <p:cNvSpPr>
              <a:spLocks noChangeArrowheads="1"/>
            </p:cNvSpPr>
            <p:nvPr/>
          </p:nvSpPr>
          <p:spPr bwMode="auto">
            <a:xfrm>
              <a:off x="1010" y="3226"/>
              <a:ext cx="1342" cy="88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kumimoji="1" lang="zh-CN" altLang="zh-CN" sz="24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188430" name="Object 1038"/>
            <p:cNvGraphicFramePr>
              <a:graphicFrameLocks noChangeAspect="1"/>
            </p:cNvGraphicFramePr>
            <p:nvPr/>
          </p:nvGraphicFramePr>
          <p:xfrm>
            <a:off x="1129" y="3551"/>
            <a:ext cx="27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2" imgW="2478405" imgH="4460875" progId="MS_ClipArt_Gallery.2">
                    <p:embed/>
                  </p:oleObj>
                </mc:Choice>
                <mc:Fallback>
                  <p:oleObj name="剪辑" r:id="rId2" imgW="2478405" imgH="4460875" progId="MS_ClipArt_Gallery.2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3551"/>
                          <a:ext cx="271" cy="397"/>
                        </a:xfrm>
                        <a:prstGeom prst="rect">
                          <a:avLst/>
                        </a:prstGeom>
                        <a:solidFill>
                          <a:srgbClr val="6600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31" name="Rectangle 1039"/>
            <p:cNvSpPr>
              <a:spLocks noChangeArrowheads="1"/>
            </p:cNvSpPr>
            <p:nvPr/>
          </p:nvSpPr>
          <p:spPr bwMode="auto">
            <a:xfrm>
              <a:off x="1485" y="3272"/>
              <a:ext cx="687" cy="833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2000" b="1" dirty="0">
                  <a:solidFill>
                    <a:schemeClr val="bg1"/>
                  </a:solidFill>
                </a:rPr>
                <a:t>某批</a:t>
              </a:r>
            </a:p>
            <a:p>
              <a:pPr eaLnBrk="1" hangingPunct="1"/>
              <a:r>
                <a:rPr kumimoji="1" lang="zh-CN" altLang="en-US" sz="2000" b="1" dirty="0">
                  <a:solidFill>
                    <a:schemeClr val="bg1"/>
                  </a:solidFill>
                </a:rPr>
                <a:t>灯泡的寿命</a:t>
              </a:r>
            </a:p>
          </p:txBody>
        </p:sp>
      </p:grpSp>
      <p:sp>
        <p:nvSpPr>
          <p:cNvPr id="188432" name="Rectangle 1040"/>
          <p:cNvSpPr>
            <a:spLocks noChangeArrowheads="1"/>
          </p:cNvSpPr>
          <p:nvPr/>
        </p:nvSpPr>
        <p:spPr bwMode="auto">
          <a:xfrm>
            <a:off x="4437063" y="5224466"/>
            <a:ext cx="2895600" cy="1082669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bg1"/>
                </a:solidFill>
              </a:rPr>
              <a:t>该批灯泡寿命的全体就是总体</a:t>
            </a:r>
          </a:p>
        </p:txBody>
      </p:sp>
      <p:sp>
        <p:nvSpPr>
          <p:cNvPr id="188436" name="Rectangle 1044"/>
          <p:cNvSpPr>
            <a:spLocks noChangeArrowheads="1"/>
          </p:cNvSpPr>
          <p:nvPr/>
        </p:nvSpPr>
        <p:spPr bwMode="auto">
          <a:xfrm>
            <a:off x="2675862" y="4603203"/>
            <a:ext cx="7199313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0033"/>
                </a:solidFill>
              </a:rPr>
              <a:t>总体：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研究对象的某项数量指标的值的全体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.</a:t>
            </a:r>
            <a:endParaRPr kumimoji="1"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88438" name="AutoShape 1046"/>
          <p:cNvSpPr>
            <a:spLocks noChangeArrowheads="1"/>
          </p:cNvSpPr>
          <p:nvPr/>
        </p:nvSpPr>
        <p:spPr bwMode="auto">
          <a:xfrm>
            <a:off x="6443663" y="1035050"/>
            <a:ext cx="1892300" cy="666750"/>
          </a:xfrm>
          <a:prstGeom prst="wedgeRoundRectCallout">
            <a:avLst>
              <a:gd name="adj1" fmla="val -42032"/>
              <a:gd name="adj2" fmla="val 90713"/>
              <a:gd name="adj3" fmla="val 16667"/>
            </a:avLst>
          </a:prstGeom>
          <a:solidFill>
            <a:srgbClr val="008000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sz="1600"/>
              <a:t>由于个体的出现是随机的，所以总体</a:t>
            </a:r>
          </a:p>
        </p:txBody>
      </p:sp>
      <p:sp>
        <p:nvSpPr>
          <p:cNvPr id="188441" name="Rectangle 1049"/>
          <p:cNvSpPr>
            <a:spLocks noChangeArrowheads="1"/>
          </p:cNvSpPr>
          <p:nvPr/>
        </p:nvSpPr>
        <p:spPr bwMode="auto">
          <a:xfrm>
            <a:off x="6384925" y="1935163"/>
            <a:ext cx="2201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1" lang="zh-CN" altLang="en-US" sz="2400" b="1">
                <a:solidFill>
                  <a:schemeClr val="tx1"/>
                </a:solidFill>
              </a:rPr>
              <a:t>是一个随机变量</a:t>
            </a:r>
            <a:r>
              <a:rPr kumimoji="1" lang="en-US" altLang="zh-CN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8443" name="Rectangle 1051"/>
          <p:cNvSpPr>
            <a:spLocks noChangeArrowheads="1"/>
          </p:cNvSpPr>
          <p:nvPr/>
        </p:nvSpPr>
        <p:spPr bwMode="auto">
          <a:xfrm>
            <a:off x="1414463" y="2365375"/>
            <a:ext cx="14128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400" b="1">
                <a:solidFill>
                  <a:schemeClr val="tx1"/>
                </a:solidFill>
              </a:rPr>
              <a:t>用</a:t>
            </a:r>
            <a:r>
              <a:rPr kumimoji="1" lang="en-US" altLang="zh-CN" sz="2400" b="1">
                <a:solidFill>
                  <a:schemeClr val="tx1"/>
                </a:solidFill>
              </a:rPr>
              <a:t>X</a:t>
            </a:r>
            <a:r>
              <a:rPr kumimoji="1" lang="zh-CN" altLang="en-US" sz="2400" b="1">
                <a:solidFill>
                  <a:schemeClr val="tx1"/>
                </a:solidFill>
              </a:rPr>
              <a:t>表示</a:t>
            </a:r>
            <a:r>
              <a:rPr kumimoji="1" lang="en-US" altLang="zh-CN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188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18843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utoUpdateAnimBg="0"/>
      <p:bldP spid="188421" grpId="0" autoUpdateAnimBg="0"/>
      <p:bldP spid="188422" grpId="0" autoUpdateAnimBg="0"/>
      <p:bldP spid="188423" grpId="0" autoUpdateAnimBg="0"/>
      <p:bldP spid="188424" grpId="0" autoUpdateAnimBg="0"/>
      <p:bldP spid="188425" grpId="0" autoUpdateAnimBg="0"/>
      <p:bldP spid="188426" grpId="0" autoUpdateAnimBg="0"/>
      <p:bldP spid="188427" grpId="0" autoUpdateAnimBg="0"/>
      <p:bldP spid="188432" grpId="0" animBg="1" autoUpdateAnimBg="0"/>
      <p:bldP spid="188436" grpId="0"/>
      <p:bldP spid="188438" grpId="0" animBg="1"/>
      <p:bldP spid="188441" grpId="0"/>
      <p:bldP spid="1884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4" name="Rectangle 10"/>
          <p:cNvSpPr>
            <a:spLocks noChangeArrowheads="1"/>
          </p:cNvSpPr>
          <p:nvPr/>
        </p:nvSpPr>
        <p:spPr bwMode="auto">
          <a:xfrm>
            <a:off x="1636713" y="1127125"/>
            <a:ext cx="4573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研究对象的全体称为总体</a:t>
            </a:r>
            <a:endParaRPr lang="zh-CN" alt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614363" y="4497388"/>
            <a:ext cx="80724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这样定义的总体和个体是具体的对象，不符合数学研究的特点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抽象</a:t>
            </a:r>
          </a:p>
        </p:txBody>
      </p:sp>
      <p:sp>
        <p:nvSpPr>
          <p:cNvPr id="451599" name="Rectangle 15"/>
          <p:cNvSpPr>
            <a:spLocks noChangeArrowheads="1"/>
          </p:cNvSpPr>
          <p:nvPr/>
        </p:nvSpPr>
        <p:spPr bwMode="auto">
          <a:xfrm>
            <a:off x="0" y="2143125"/>
            <a:ext cx="909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考察某班级学生的英语课程学习成绩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则全体学生构成了一个总体，每个同学就是一个个体？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1601" name="Rectangle 17"/>
          <p:cNvSpPr>
            <a:spLocks noChangeArrowheads="1"/>
          </p:cNvSpPr>
          <p:nvPr/>
        </p:nvSpPr>
        <p:spPr bwMode="auto">
          <a:xfrm>
            <a:off x="0" y="3122613"/>
            <a:ext cx="9094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考察某工厂生产的某批灯泡的寿命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则该厂生产的该批灯泡构成了一个总体，每个灯泡就是一个个体？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1605" name="WordArt 21"/>
          <p:cNvSpPr>
            <a:spLocks noChangeArrowheads="1" noChangeShapeType="1" noTextEdit="1"/>
          </p:cNvSpPr>
          <p:nvPr/>
        </p:nvSpPr>
        <p:spPr bwMode="auto">
          <a:xfrm>
            <a:off x="2686050" y="658813"/>
            <a:ext cx="3821113" cy="3921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数理统计的几个基本概念</a:t>
            </a:r>
          </a:p>
        </p:txBody>
      </p:sp>
      <p:sp>
        <p:nvSpPr>
          <p:cNvPr id="451606" name="WordArt 22"/>
          <p:cNvSpPr>
            <a:spLocks noChangeArrowheads="1" noChangeShapeType="1" noTextEdit="1"/>
          </p:cNvSpPr>
          <p:nvPr/>
        </p:nvSpPr>
        <p:spPr bwMode="auto">
          <a:xfrm>
            <a:off x="833438" y="1268413"/>
            <a:ext cx="671512" cy="298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总体</a:t>
            </a:r>
          </a:p>
        </p:txBody>
      </p:sp>
      <p:sp>
        <p:nvSpPr>
          <p:cNvPr id="451607" name="WordArt 23"/>
          <p:cNvSpPr>
            <a:spLocks noChangeArrowheads="1" noChangeShapeType="1" noTextEdit="1"/>
          </p:cNvSpPr>
          <p:nvPr/>
        </p:nvSpPr>
        <p:spPr bwMode="auto">
          <a:xfrm>
            <a:off x="835025" y="1765300"/>
            <a:ext cx="708025" cy="285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个体</a:t>
            </a:r>
          </a:p>
        </p:txBody>
      </p:sp>
      <p:sp>
        <p:nvSpPr>
          <p:cNvPr id="451608" name="Rectangle 24"/>
          <p:cNvSpPr>
            <a:spLocks noChangeArrowheads="1"/>
          </p:cNvSpPr>
          <p:nvPr/>
        </p:nvSpPr>
        <p:spPr bwMode="auto">
          <a:xfrm>
            <a:off x="1625600" y="1624013"/>
            <a:ext cx="5576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总体中的一个具体对象称为个体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1609" name="WordArt 25"/>
          <p:cNvSpPr>
            <a:spLocks noChangeArrowheads="1" noChangeShapeType="1" noTextEdit="1"/>
          </p:cNvSpPr>
          <p:nvPr/>
        </p:nvSpPr>
        <p:spPr bwMode="auto">
          <a:xfrm>
            <a:off x="822325" y="22701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51610" name="WordArt 26"/>
          <p:cNvSpPr>
            <a:spLocks noChangeArrowheads="1" noChangeShapeType="1" noTextEdit="1"/>
          </p:cNvSpPr>
          <p:nvPr/>
        </p:nvSpPr>
        <p:spPr bwMode="auto">
          <a:xfrm>
            <a:off x="823913" y="32496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51620" name="Group 36"/>
          <p:cNvGrpSpPr/>
          <p:nvPr/>
        </p:nvGrpSpPr>
        <p:grpSpPr bwMode="auto">
          <a:xfrm>
            <a:off x="806450" y="4330700"/>
            <a:ext cx="1404938" cy="608013"/>
            <a:chOff x="228" y="2800"/>
            <a:chExt cx="885" cy="383"/>
          </a:xfrm>
        </p:grpSpPr>
        <p:sp>
          <p:nvSpPr>
            <p:cNvPr id="45161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65" y="2969"/>
              <a:ext cx="44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</a:p>
          </p:txBody>
        </p:sp>
        <p:grpSp>
          <p:nvGrpSpPr>
            <p:cNvPr id="451617" name="Group 33"/>
            <p:cNvGrpSpPr/>
            <p:nvPr/>
          </p:nvGrpSpPr>
          <p:grpSpPr bwMode="auto">
            <a:xfrm>
              <a:off x="228" y="2800"/>
              <a:ext cx="381" cy="383"/>
              <a:chOff x="531" y="3249"/>
              <a:chExt cx="381" cy="383"/>
            </a:xfrm>
          </p:grpSpPr>
          <p:sp>
            <p:nvSpPr>
              <p:cNvPr id="451618" name="Rectangle 34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1619" name="Picture 35" descr="COSMIC08H"/>
              <p:cNvPicPr>
                <a:picLocks noChangeAspect="1" noChangeArrowheads="1" noCrop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1623" name="Group 39"/>
          <p:cNvGrpSpPr/>
          <p:nvPr/>
        </p:nvGrpSpPr>
        <p:grpSpPr bwMode="auto">
          <a:xfrm>
            <a:off x="6254750" y="5189538"/>
            <a:ext cx="2305050" cy="787400"/>
            <a:chOff x="1028" y="3579"/>
            <a:chExt cx="993" cy="341"/>
          </a:xfrm>
        </p:grpSpPr>
        <p:sp>
          <p:nvSpPr>
            <p:cNvPr id="451593" name="AutoShape 9"/>
            <p:cNvSpPr>
              <a:spLocks noChangeArrowheads="1"/>
            </p:cNvSpPr>
            <p:nvPr/>
          </p:nvSpPr>
          <p:spPr bwMode="auto">
            <a:xfrm>
              <a:off x="1124" y="3579"/>
              <a:ext cx="759" cy="341"/>
            </a:xfrm>
            <a:prstGeom prst="cloudCallout">
              <a:avLst>
                <a:gd name="adj1" fmla="val -48551"/>
                <a:gd name="adj2" fmla="val 86366"/>
              </a:avLst>
            </a:prstGeom>
            <a:solidFill>
              <a:schemeClr val="accent2">
                <a:alpha val="52000"/>
              </a:schemeClr>
            </a:solidFill>
            <a:ln w="12700">
              <a:solidFill>
                <a:schemeClr val="folHlink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51621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1028" y="3669"/>
              <a:ext cx="814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0033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如何改进</a:t>
              </a:r>
            </a:p>
          </p:txBody>
        </p:sp>
        <p:sp>
          <p:nvSpPr>
            <p:cNvPr id="451622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1889" y="3671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0033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451624" name="Rectangle 40"/>
          <p:cNvSpPr>
            <a:spLocks noChangeArrowheads="1"/>
          </p:cNvSpPr>
          <p:nvPr/>
        </p:nvSpPr>
        <p:spPr bwMode="auto">
          <a:xfrm>
            <a:off x="0" y="4114800"/>
            <a:ext cx="9144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51630" name="Group 46"/>
          <p:cNvGrpSpPr/>
          <p:nvPr/>
        </p:nvGrpSpPr>
        <p:grpSpPr bwMode="auto">
          <a:xfrm>
            <a:off x="1017588" y="2157413"/>
            <a:ext cx="3205162" cy="2984500"/>
            <a:chOff x="641" y="1352"/>
            <a:chExt cx="2019" cy="1880"/>
          </a:xfrm>
        </p:grpSpPr>
        <p:sp>
          <p:nvSpPr>
            <p:cNvPr id="451625" name="Oval 41"/>
            <p:cNvSpPr>
              <a:spLocks noChangeArrowheads="1"/>
            </p:cNvSpPr>
            <p:nvPr/>
          </p:nvSpPr>
          <p:spPr bwMode="auto">
            <a:xfrm>
              <a:off x="2024" y="1352"/>
              <a:ext cx="616" cy="312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26" name="Oval 42"/>
            <p:cNvSpPr>
              <a:spLocks noChangeArrowheads="1"/>
            </p:cNvSpPr>
            <p:nvPr/>
          </p:nvSpPr>
          <p:spPr bwMode="auto">
            <a:xfrm>
              <a:off x="641" y="2241"/>
              <a:ext cx="616" cy="312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27" name="Line 43"/>
            <p:cNvSpPr>
              <a:spLocks noChangeShapeType="1"/>
            </p:cNvSpPr>
            <p:nvPr/>
          </p:nvSpPr>
          <p:spPr bwMode="auto">
            <a:xfrm flipV="1">
              <a:off x="1392" y="1656"/>
              <a:ext cx="816" cy="14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28" name="Line 44"/>
            <p:cNvSpPr>
              <a:spLocks noChangeShapeType="1"/>
            </p:cNvSpPr>
            <p:nvPr/>
          </p:nvSpPr>
          <p:spPr bwMode="auto">
            <a:xfrm flipH="1" flipV="1">
              <a:off x="1080" y="2544"/>
              <a:ext cx="320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29" name="Rectangle 45"/>
            <p:cNvSpPr>
              <a:spLocks noChangeArrowheads="1"/>
            </p:cNvSpPr>
            <p:nvPr/>
          </p:nvSpPr>
          <p:spPr bwMode="auto">
            <a:xfrm>
              <a:off x="947" y="2897"/>
              <a:ext cx="1713" cy="33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algn="ctr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不是研究它们</a:t>
              </a:r>
            </a:p>
          </p:txBody>
        </p:sp>
      </p:grpSp>
      <p:grpSp>
        <p:nvGrpSpPr>
          <p:cNvPr id="451638" name="Group 54"/>
          <p:cNvGrpSpPr/>
          <p:nvPr/>
        </p:nvGrpSpPr>
        <p:grpSpPr bwMode="auto">
          <a:xfrm>
            <a:off x="5695950" y="2147888"/>
            <a:ext cx="3163888" cy="2768600"/>
            <a:chOff x="3588" y="1353"/>
            <a:chExt cx="1993" cy="1744"/>
          </a:xfrm>
        </p:grpSpPr>
        <p:sp>
          <p:nvSpPr>
            <p:cNvPr id="451633" name="Oval 49"/>
            <p:cNvSpPr>
              <a:spLocks noChangeArrowheads="1"/>
            </p:cNvSpPr>
            <p:nvPr/>
          </p:nvSpPr>
          <p:spPr bwMode="auto">
            <a:xfrm>
              <a:off x="4113" y="1353"/>
              <a:ext cx="616" cy="312"/>
            </a:xfrm>
            <a:prstGeom prst="ellipse">
              <a:avLst/>
            </a:prstGeom>
            <a:noFill/>
            <a:ln w="28575" algn="ctr">
              <a:solidFill>
                <a:srgbClr val="9900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34" name="Oval 50"/>
            <p:cNvSpPr>
              <a:spLocks noChangeArrowheads="1"/>
            </p:cNvSpPr>
            <p:nvPr/>
          </p:nvSpPr>
          <p:spPr bwMode="auto">
            <a:xfrm>
              <a:off x="3882" y="1978"/>
              <a:ext cx="616" cy="312"/>
            </a:xfrm>
            <a:prstGeom prst="ellipse">
              <a:avLst/>
            </a:prstGeom>
            <a:noFill/>
            <a:ln w="28575" algn="ctr">
              <a:solidFill>
                <a:srgbClr val="9900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35" name="Line 51"/>
            <p:cNvSpPr>
              <a:spLocks noChangeShapeType="1"/>
            </p:cNvSpPr>
            <p:nvPr/>
          </p:nvSpPr>
          <p:spPr bwMode="auto">
            <a:xfrm flipH="1" flipV="1">
              <a:off x="4521" y="1665"/>
              <a:ext cx="168" cy="118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36" name="Line 52"/>
            <p:cNvSpPr>
              <a:spLocks noChangeShapeType="1"/>
            </p:cNvSpPr>
            <p:nvPr/>
          </p:nvSpPr>
          <p:spPr bwMode="auto">
            <a:xfrm flipH="1" flipV="1">
              <a:off x="4241" y="2289"/>
              <a:ext cx="320" cy="52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637" name="Rectangle 53"/>
            <p:cNvSpPr>
              <a:spLocks noChangeArrowheads="1"/>
            </p:cNvSpPr>
            <p:nvPr/>
          </p:nvSpPr>
          <p:spPr bwMode="auto">
            <a:xfrm>
              <a:off x="3588" y="2762"/>
              <a:ext cx="1993" cy="335"/>
            </a:xfrm>
            <a:prstGeom prst="rect">
              <a:avLst/>
            </a:prstGeom>
            <a:solidFill>
              <a:srgbClr val="990033"/>
            </a:solidFill>
            <a:ln w="12700" algn="ctr">
              <a:solidFill>
                <a:schemeClr val="accent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FF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rPr>
                <a:t>而是研究数量指标</a:t>
              </a:r>
            </a:p>
          </p:txBody>
        </p:sp>
      </p:grpSp>
      <p:sp>
        <p:nvSpPr>
          <p:cNvPr id="451639" name="AutoShape 55"/>
          <p:cNvSpPr>
            <a:spLocks noChangeArrowheads="1"/>
          </p:cNvSpPr>
          <p:nvPr/>
        </p:nvSpPr>
        <p:spPr bwMode="auto">
          <a:xfrm>
            <a:off x="2438400" y="5308600"/>
            <a:ext cx="5994400" cy="623888"/>
          </a:xfrm>
          <a:prstGeom prst="wedgeRectCallout">
            <a:avLst>
              <a:gd name="adj1" fmla="val 27889"/>
              <a:gd name="adj2" fmla="val -111833"/>
            </a:avLst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这些数量指标是服从某种分布的</a:t>
            </a:r>
            <a:r>
              <a:rPr lang="en-US" altLang="zh-CN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endParaRPr lang="en-US" altLang="zh-CN" dirty="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1660" name="Rectangle 76"/>
          <p:cNvSpPr>
            <a:spLocks noChangeArrowheads="1"/>
          </p:cNvSpPr>
          <p:nvPr/>
        </p:nvSpPr>
        <p:spPr bwMode="auto">
          <a:xfrm>
            <a:off x="3667125" y="-1905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基本概念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5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1000"/>
                                        <p:tgtEl>
                                          <p:spTgt spid="4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4" dur="1000"/>
                                        <p:tgtEl>
                                          <p:spTgt spid="4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5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5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5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5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4" grpId="0"/>
      <p:bldP spid="451596" grpId="0"/>
      <p:bldP spid="451596" grpId="1"/>
      <p:bldP spid="451599" grpId="0"/>
      <p:bldP spid="451605" grpId="0" animBg="1"/>
      <p:bldP spid="451606" grpId="0" animBg="1"/>
      <p:bldP spid="451607" grpId="0" animBg="1"/>
      <p:bldP spid="451608" grpId="0"/>
      <p:bldP spid="451609" grpId="0" animBg="1"/>
      <p:bldP spid="451610" grpId="0" animBg="1"/>
      <p:bldP spid="451624" grpId="0" animBg="1"/>
      <p:bldP spid="451624" grpId="1" animBg="1"/>
      <p:bldP spid="451639" grpId="0" animBg="1"/>
      <p:bldP spid="451639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2643</Words>
  <Application>Microsoft Office PowerPoint</Application>
  <PresentationFormat>全屏显示(4:3)</PresentationFormat>
  <Paragraphs>385</Paragraphs>
  <Slides>48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方正舒体</vt:lpstr>
      <vt:lpstr>黑体</vt:lpstr>
      <vt:lpstr>华文细黑</vt:lpstr>
      <vt:lpstr>华文新魏</vt:lpstr>
      <vt:lpstr>楷体_GB2312</vt:lpstr>
      <vt:lpstr>隶书</vt:lpstr>
      <vt:lpstr>宋体</vt:lpstr>
      <vt:lpstr>Arial</vt:lpstr>
      <vt:lpstr>Cambria Math</vt:lpstr>
      <vt:lpstr>Symbol</vt:lpstr>
      <vt:lpstr>Times New Roman</vt:lpstr>
      <vt:lpstr>默认设计模板</vt:lpstr>
      <vt:lpstr>Equation</vt:lpstr>
      <vt:lpstr>剪辑</vt:lpstr>
      <vt:lpstr>PowerPoint 演示文稿</vt:lpstr>
      <vt:lpstr>PowerPoint 演示文稿</vt:lpstr>
      <vt:lpstr>PowerPoint 演示文稿</vt:lpstr>
      <vt:lpstr>绪言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Jing YAO</dc:creator>
  <cp:lastModifiedBy>Wen Jiaqiang</cp:lastModifiedBy>
  <cp:revision>1304</cp:revision>
  <dcterms:created xsi:type="dcterms:W3CDTF">1999-06-22T01:41:00Z</dcterms:created>
  <dcterms:modified xsi:type="dcterms:W3CDTF">2023-04-25T04:43:00Z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0725FC3C62EC4352B31E76FB8387E286</vt:lpwstr>
  </property>
  <property fmtid="{D5CDD505-2E9C-101B-9397-08002B2CF9AE}" pid="3" name="KSOProductBuildVer">
    <vt:lpwstr>2052-11.1.0.11194</vt:lpwstr>
  </property>
</Properties>
</file>