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45"/>
  </p:notesMasterIdLst>
  <p:sldIdLst>
    <p:sldId id="534" r:id="rId3"/>
    <p:sldId id="335" r:id="rId4"/>
    <p:sldId id="257" r:id="rId5"/>
    <p:sldId id="258" r:id="rId6"/>
    <p:sldId id="259" r:id="rId7"/>
    <p:sldId id="501" r:id="rId8"/>
    <p:sldId id="522" r:id="rId9"/>
    <p:sldId id="498" r:id="rId10"/>
    <p:sldId id="571" r:id="rId11"/>
    <p:sldId id="523" r:id="rId12"/>
    <p:sldId id="499" r:id="rId13"/>
    <p:sldId id="567" r:id="rId14"/>
    <p:sldId id="307" r:id="rId15"/>
    <p:sldId id="504" r:id="rId16"/>
    <p:sldId id="365" r:id="rId17"/>
    <p:sldId id="366" r:id="rId18"/>
    <p:sldId id="494" r:id="rId19"/>
    <p:sldId id="578" r:id="rId20"/>
    <p:sldId id="524" r:id="rId21"/>
    <p:sldId id="266" r:id="rId22"/>
    <p:sldId id="311" r:id="rId23"/>
    <p:sldId id="268" r:id="rId24"/>
    <p:sldId id="314" r:id="rId25"/>
    <p:sldId id="526" r:id="rId26"/>
    <p:sldId id="527" r:id="rId27"/>
    <p:sldId id="579" r:id="rId28"/>
    <p:sldId id="545" r:id="rId29"/>
    <p:sldId id="528" r:id="rId30"/>
    <p:sldId id="280" r:id="rId31"/>
    <p:sldId id="315" r:id="rId32"/>
    <p:sldId id="316" r:id="rId33"/>
    <p:sldId id="324" r:id="rId34"/>
    <p:sldId id="529" r:id="rId35"/>
    <p:sldId id="318" r:id="rId36"/>
    <p:sldId id="319" r:id="rId37"/>
    <p:sldId id="532" r:id="rId38"/>
    <p:sldId id="572" r:id="rId39"/>
    <p:sldId id="580" r:id="rId40"/>
    <p:sldId id="581" r:id="rId41"/>
    <p:sldId id="582" r:id="rId42"/>
    <p:sldId id="566" r:id="rId43"/>
    <p:sldId id="577" r:id="rId44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1pPr>
    <a:lvl2pPr marL="4572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2pPr>
    <a:lvl3pPr marL="9144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3pPr>
    <a:lvl4pPr marL="13716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4pPr>
    <a:lvl5pPr marL="18288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5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FFCC"/>
    <a:srgbClr val="0033CC"/>
    <a:srgbClr val="FF9933"/>
    <a:srgbClr val="FFCC00"/>
    <a:srgbClr val="FFFF00"/>
    <a:srgbClr val="FF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0" autoAdjust="0"/>
    <p:restoredTop sz="92015" autoAdjust="0"/>
  </p:normalViewPr>
  <p:slideViewPr>
    <p:cSldViewPr snapToGrid="0" showGuides="1">
      <p:cViewPr varScale="1">
        <p:scale>
          <a:sx n="57" d="100"/>
          <a:sy n="57" d="100"/>
        </p:scale>
        <p:origin x="1620" y="64"/>
      </p:cViewPr>
      <p:guideLst>
        <p:guide orient="horz" pos="2045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fld id="{443A0C61-5324-4E09-9D44-D1C5159C83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9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通过大数定律解释：辛钦大数定律（独立同分布的大数定律）：因样本是独立同分布的，若期望存在，则前</a:t>
            </a:r>
            <a:r>
              <a:rPr lang="en-US" altLang="zh-CN" dirty="0"/>
              <a:t>n</a:t>
            </a:r>
            <a:r>
              <a:rPr lang="zh-CN" altLang="en-US" dirty="0"/>
              <a:t>项的算术平均值会依概率收敛到它的数学期望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A0C61-5324-4E09-9D44-D1C5159C83F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7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通过数字特征的实际意义（或大数定律）来解释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A0C61-5324-4E09-9D44-D1C5159C83FC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22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29F0CD-93AC-4107-B501-8793AA2F0F4D}" type="slidenum">
              <a:rPr lang="en-US" altLang="zh-CN">
                <a:solidFill>
                  <a:prstClr val="black"/>
                </a:solidFill>
              </a:rPr>
              <a:pPr/>
              <a:t>41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65914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824962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339540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47650"/>
            <a:ext cx="7772400" cy="865188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zh-CN" altLang="en-US" noProof="0"/>
              <a:t>郑州轻工业学院</a:t>
            </a:r>
            <a:r>
              <a:rPr lang="en-US" altLang="zh-CN" noProof="0"/>
              <a:t>-</a:t>
            </a:r>
            <a:r>
              <a:rPr lang="zh-CN" altLang="en-US" noProof="0"/>
              <a:t>数学与信息科学系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1628775"/>
            <a:ext cx="7200900" cy="1889125"/>
          </a:xfrm>
        </p:spPr>
        <p:txBody>
          <a:bodyPr/>
          <a:lstStyle>
            <a:lvl1pPr algn="ctr">
              <a:buFont typeface="Wingdings" pitchFamily="2" charset="2"/>
              <a:buNone/>
              <a:defRPr sz="4000">
                <a:solidFill>
                  <a:srgbClr val="0066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 lvl="0"/>
            <a:r>
              <a:rPr lang="zh-CN" altLang="en-US" noProof="0"/>
              <a:t>概率论与数理统计</a:t>
            </a:r>
          </a:p>
          <a:p>
            <a:pPr lvl="0"/>
            <a:endParaRPr lang="en-US" altLang="zh-CN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0" lang="en-US" altLang="zh-CN" b="0">
              <a:solidFill>
                <a:srgbClr val="000000"/>
              </a:solidFill>
              <a:effectLst/>
              <a:ea typeface="宋体" pitchFamily="2" charset="-122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Verdana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</a:pPr>
            <a:endParaRPr kumimoji="0" lang="en-US" altLang="zh-CN" b="0">
              <a:solidFill>
                <a:srgbClr val="000000"/>
              </a:solidFill>
              <a:effectLst/>
              <a:ea typeface="宋体" pitchFamily="2" charset="-122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1E22D6B0-A22C-41B3-89CF-632E8AF0C6EC}" type="slidenum">
              <a:rPr kumimoji="0" lang="en-US" altLang="zh-CN" b="0" smtClean="0">
                <a:solidFill>
                  <a:srgbClr val="000000"/>
                </a:solidFill>
                <a:effectLst/>
                <a:ea typeface="宋体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‹#›</a:t>
            </a:fld>
            <a:endParaRPr kumimoji="0" lang="en-US" altLang="zh-CN" b="0">
              <a:solidFill>
                <a:srgbClr val="000000"/>
              </a:solidFill>
              <a:effectLst/>
              <a:ea typeface="宋体" pitchFamily="2" charset="-122"/>
            </a:endParaRP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671513" y="1071563"/>
            <a:ext cx="7772400" cy="109537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0" lang="zh-CN" altLang="zh-CN" sz="2400" b="0"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19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715076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003723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438" y="692150"/>
            <a:ext cx="4333875" cy="597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7713" y="692150"/>
            <a:ext cx="4333875" cy="597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3108100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883725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693977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41576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68894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015209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778347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966951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188913"/>
            <a:ext cx="2232025" cy="64801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88913"/>
            <a:ext cx="6543675" cy="64801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993036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052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9056275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815305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214831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5198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6366369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331300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&#12298;&#25968;&#29702;&#32479;&#35745;&#12299;&#31532;7&#31456;&#167;2&#22522;&#20110;&#25130;&#23614;&#26679;&#26412;&#30340;&#26368;&#22823;&#20284;&#28982;&#20272;&#35745;&#65288;&#33258;&#23398;&#65289;.ppt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Rectangle 76"/>
          <p:cNvSpPr>
            <a:spLocks noChangeArrowheads="1"/>
          </p:cNvSpPr>
          <p:nvPr/>
        </p:nvSpPr>
        <p:spPr bwMode="auto">
          <a:xfrm>
            <a:off x="3362325" y="-31750"/>
            <a:ext cx="2606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99"/>
                </a:solidFill>
                <a:effectLst/>
                <a:latin typeface="黑体" pitchFamily="2" charset="-122"/>
                <a:ea typeface="黑体" pitchFamily="2" charset="-122"/>
              </a:rPr>
              <a:t>§1  </a:t>
            </a:r>
            <a:r>
              <a:rPr lang="zh-CN" altLang="en-US">
                <a:solidFill>
                  <a:srgbClr val="000099"/>
                </a:solidFill>
                <a:effectLst/>
                <a:latin typeface="黑体" pitchFamily="2" charset="-122"/>
                <a:ea typeface="黑体" pitchFamily="2" charset="-122"/>
              </a:rPr>
              <a:t>点估计</a:t>
            </a:r>
          </a:p>
        </p:txBody>
      </p:sp>
      <p:sp>
        <p:nvSpPr>
          <p:cNvPr id="4191" name="Rectangle 95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93" name="Picture 97" descr="j020558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588"/>
            <a:ext cx="61118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5" name="Rectangle 99"/>
          <p:cNvSpPr>
            <a:spLocks noChangeArrowheads="1"/>
          </p:cNvSpPr>
          <p:nvPr userDrawn="1"/>
        </p:nvSpPr>
        <p:spPr bwMode="auto">
          <a:xfrm>
            <a:off x="6896100" y="2286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fld id="{0C1AB06C-8690-4D35-B3BD-3650FB5B0048}" type="slidenum">
              <a:rPr lang="en-US" altLang="zh-CN" sz="1000" smtClean="0">
                <a:solidFill>
                  <a:srgbClr val="FFCC00"/>
                </a:solidFill>
                <a:effectLst/>
                <a:latin typeface="黑体" pitchFamily="2" charset="-122"/>
                <a:ea typeface="黑体" pitchFamily="2" charset="-122"/>
              </a:rPr>
              <a:pPr algn="l"/>
              <a:t>‹#›</a:t>
            </a:fld>
            <a:endParaRPr lang="en-US" altLang="zh-CN" sz="1000" dirty="0">
              <a:solidFill>
                <a:srgbClr val="FFCC00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207" name="Group 111"/>
          <p:cNvGrpSpPr>
            <a:grpSpLocks/>
          </p:cNvGrpSpPr>
          <p:nvPr userDrawn="1"/>
        </p:nvGrpSpPr>
        <p:grpSpPr bwMode="auto">
          <a:xfrm>
            <a:off x="8613775" y="101600"/>
            <a:ext cx="455613" cy="333375"/>
            <a:chOff x="5426" y="64"/>
            <a:chExt cx="287" cy="210"/>
          </a:xfrm>
        </p:grpSpPr>
        <p:sp>
          <p:nvSpPr>
            <p:cNvPr id="4208" name="AutoShape 112">
              <a:hlinkClick r:id="" action="ppaction://hlinkshowjump?jump=previous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426" y="64"/>
              <a:ext cx="131" cy="86"/>
            </a:xfrm>
            <a:prstGeom prst="upArrow">
              <a:avLst>
                <a:gd name="adj1" fmla="val 53731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9" name="AutoShape 113">
              <a:hlinkClick r:id="" action="ppaction://hlinkshowjump?jump=next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427" y="187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10" name="Rectangle 114">
              <a:hlinkClick r:id="" action="ppaction://hlinkshowjump?jump=endshow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589" y="66"/>
              <a:ext cx="122" cy="86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11" name="AutoShape 115">
              <a:hlinkClick r:id="rId14" action="ppaction://hlinkpres?slideindex=1&amp;slidetitle=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586" y="186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12" name="Line 116"/>
            <p:cNvSpPr>
              <a:spLocks noChangeShapeType="1"/>
            </p:cNvSpPr>
            <p:nvPr userDrawn="1"/>
          </p:nvSpPr>
          <p:spPr bwMode="auto">
            <a:xfrm>
              <a:off x="5585" y="274"/>
              <a:ext cx="12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8" y="692150"/>
            <a:ext cx="8820150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1.1.1</a:t>
            </a:r>
          </a:p>
          <a:p>
            <a:pPr lvl="1"/>
            <a:r>
              <a:rPr lang="zh-CN" altLang="en-US"/>
              <a:t>第二级小标题</a:t>
            </a:r>
            <a:r>
              <a:rPr lang="en-US" altLang="zh-CN"/>
              <a:t>1.</a:t>
            </a:r>
          </a:p>
          <a:p>
            <a:pPr lvl="2"/>
            <a:r>
              <a:rPr lang="zh-CN" altLang="en-US"/>
              <a:t>第三级正文</a:t>
            </a:r>
          </a:p>
          <a:p>
            <a:pPr lvl="3"/>
            <a:r>
              <a:rPr lang="zh-CN" altLang="en-US"/>
              <a:t>第四级定理定义例题</a:t>
            </a:r>
          </a:p>
          <a:p>
            <a:pPr lvl="4"/>
            <a:r>
              <a:rPr lang="zh-CN" altLang="en-US"/>
              <a:t>第五级图注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65100" y="563563"/>
            <a:ext cx="8856663" cy="73025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0" lang="zh-CN" altLang="zh-CN" sz="2400" b="0"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V="1">
            <a:off x="107950" y="6597650"/>
            <a:ext cx="89281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0" lang="zh-CN" altLang="en-US" sz="1800" b="0"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54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9pPr>
    </p:titleStyle>
    <p:bodyStyle>
      <a:lvl1pPr algn="just" defTabSz="62071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66FF"/>
        </a:buClr>
        <a:buFont typeface="Wingdings" pitchFamily="2" charset="2"/>
        <a:buChar char="l"/>
        <a:tabLst>
          <a:tab pos="269875" algn="l"/>
        </a:tabLst>
        <a:defRPr sz="2800" b="1">
          <a:solidFill>
            <a:srgbClr val="961EFF"/>
          </a:solidFill>
          <a:latin typeface="+mn-lt"/>
          <a:ea typeface="+mn-ea"/>
          <a:cs typeface="+mn-cs"/>
        </a:defRPr>
      </a:lvl1pPr>
      <a:lvl2pPr marL="179388" algn="just" defTabSz="620713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600" b="1">
          <a:solidFill>
            <a:srgbClr val="009600"/>
          </a:solidFill>
          <a:latin typeface="+mn-lt"/>
          <a:ea typeface="+mn-ea"/>
        </a:defRPr>
      </a:lvl2pPr>
      <a:lvl3pPr marL="358775" algn="just" defTabSz="620713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Ø"/>
        <a:tabLst>
          <a:tab pos="269875" algn="l"/>
        </a:tabLst>
        <a:defRPr sz="2600" b="1">
          <a:solidFill>
            <a:schemeClr val="tx1"/>
          </a:solidFill>
          <a:latin typeface="Times New Roman" pitchFamily="18" charset="0"/>
          <a:ea typeface="+mn-ea"/>
        </a:defRPr>
      </a:lvl3pPr>
      <a:lvl4pPr marL="538163" algn="just" defTabSz="620713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600" b="1">
          <a:solidFill>
            <a:srgbClr val="0055D2"/>
          </a:solidFill>
          <a:latin typeface="Times New Roman" pitchFamily="18" charset="0"/>
          <a:ea typeface="+mn-ea"/>
        </a:defRPr>
      </a:lvl4pPr>
      <a:lvl5pPr marL="717550" algn="l" defTabSz="620713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itchFamily="18" charset="0"/>
          <a:ea typeface="+mn-ea"/>
        </a:defRPr>
      </a:lvl5pPr>
      <a:lvl6pPr marL="1174750" algn="l" defTabSz="620713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itchFamily="18" charset="0"/>
          <a:ea typeface="+mn-ea"/>
        </a:defRPr>
      </a:lvl6pPr>
      <a:lvl7pPr marL="1631950" algn="l" defTabSz="620713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itchFamily="18" charset="0"/>
          <a:ea typeface="+mn-ea"/>
        </a:defRPr>
      </a:lvl7pPr>
      <a:lvl8pPr marL="2089150" algn="l" defTabSz="620713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itchFamily="18" charset="0"/>
          <a:ea typeface="+mn-ea"/>
        </a:defRPr>
      </a:lvl8pPr>
      <a:lvl9pPr marL="2546350" algn="l" defTabSz="620713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5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77.bin"/><Relationship Id="rId26" Type="http://schemas.openxmlformats.org/officeDocument/2006/relationships/oleObject" Target="../embeddings/oleObject81.bin"/><Relationship Id="rId3" Type="http://schemas.openxmlformats.org/officeDocument/2006/relationships/image" Target="../media/image62.emf"/><Relationship Id="rId21" Type="http://schemas.openxmlformats.org/officeDocument/2006/relationships/image" Target="../media/image71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69.wmf"/><Relationship Id="rId25" Type="http://schemas.openxmlformats.org/officeDocument/2006/relationships/image" Target="../media/image73.wmf"/><Relationship Id="rId2" Type="http://schemas.openxmlformats.org/officeDocument/2006/relationships/oleObject" Target="../embeddings/oleObject69.bin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66.emf"/><Relationship Id="rId24" Type="http://schemas.openxmlformats.org/officeDocument/2006/relationships/oleObject" Target="../embeddings/oleObject80.bin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23" Type="http://schemas.openxmlformats.org/officeDocument/2006/relationships/image" Target="../media/image72.emf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70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Relationship Id="rId27" Type="http://schemas.openxmlformats.org/officeDocument/2006/relationships/image" Target="../media/image74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wmf"/><Relationship Id="rId18" Type="http://schemas.openxmlformats.org/officeDocument/2006/relationships/oleObject" Target="../embeddings/oleObject90.bin"/><Relationship Id="rId26" Type="http://schemas.openxmlformats.org/officeDocument/2006/relationships/oleObject" Target="../embeddings/oleObject94.bin"/><Relationship Id="rId39" Type="http://schemas.openxmlformats.org/officeDocument/2006/relationships/image" Target="../media/image80.emf"/><Relationship Id="rId21" Type="http://schemas.openxmlformats.org/officeDocument/2006/relationships/image" Target="../media/image71.wmf"/><Relationship Id="rId34" Type="http://schemas.openxmlformats.org/officeDocument/2006/relationships/oleObject" Target="../embeddings/oleObject98.bin"/><Relationship Id="rId7" Type="http://schemas.openxmlformats.org/officeDocument/2006/relationships/image" Target="../media/image64.wmf"/><Relationship Id="rId2" Type="http://schemas.openxmlformats.org/officeDocument/2006/relationships/oleObject" Target="../embeddings/oleObject82.bin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29" Type="http://schemas.openxmlformats.org/officeDocument/2006/relationships/image" Target="../media/image75.wmf"/><Relationship Id="rId41" Type="http://schemas.openxmlformats.org/officeDocument/2006/relationships/image" Target="../media/image8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66.emf"/><Relationship Id="rId24" Type="http://schemas.openxmlformats.org/officeDocument/2006/relationships/oleObject" Target="../embeddings/oleObject93.bin"/><Relationship Id="rId32" Type="http://schemas.openxmlformats.org/officeDocument/2006/relationships/oleObject" Target="../embeddings/oleObject97.bin"/><Relationship Id="rId37" Type="http://schemas.openxmlformats.org/officeDocument/2006/relationships/image" Target="../media/image79.wmf"/><Relationship Id="rId40" Type="http://schemas.openxmlformats.org/officeDocument/2006/relationships/oleObject" Target="../embeddings/oleObject101.bin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23" Type="http://schemas.openxmlformats.org/officeDocument/2006/relationships/image" Target="../media/image72.emf"/><Relationship Id="rId28" Type="http://schemas.openxmlformats.org/officeDocument/2006/relationships/oleObject" Target="../embeddings/oleObject95.bin"/><Relationship Id="rId36" Type="http://schemas.openxmlformats.org/officeDocument/2006/relationships/oleObject" Target="../embeddings/oleObject99.bin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70.wmf"/><Relationship Id="rId31" Type="http://schemas.openxmlformats.org/officeDocument/2006/relationships/image" Target="../media/image76.e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88.bin"/><Relationship Id="rId22" Type="http://schemas.openxmlformats.org/officeDocument/2006/relationships/oleObject" Target="../embeddings/oleObject92.bin"/><Relationship Id="rId27" Type="http://schemas.openxmlformats.org/officeDocument/2006/relationships/image" Target="../media/image74.emf"/><Relationship Id="rId30" Type="http://schemas.openxmlformats.org/officeDocument/2006/relationships/oleObject" Target="../embeddings/oleObject96.bin"/><Relationship Id="rId35" Type="http://schemas.openxmlformats.org/officeDocument/2006/relationships/image" Target="../media/image78.wmf"/><Relationship Id="rId8" Type="http://schemas.openxmlformats.org/officeDocument/2006/relationships/oleObject" Target="../embeddings/oleObject85.bin"/><Relationship Id="rId3" Type="http://schemas.openxmlformats.org/officeDocument/2006/relationships/image" Target="../media/image62.e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69.wmf"/><Relationship Id="rId25" Type="http://schemas.openxmlformats.org/officeDocument/2006/relationships/image" Target="../media/image73.wmf"/><Relationship Id="rId33" Type="http://schemas.openxmlformats.org/officeDocument/2006/relationships/image" Target="../media/image77.wmf"/><Relationship Id="rId38" Type="http://schemas.openxmlformats.org/officeDocument/2006/relationships/oleObject" Target="../embeddings/oleObject10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8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91.emf"/><Relationship Id="rId18" Type="http://schemas.openxmlformats.org/officeDocument/2006/relationships/oleObject" Target="../embeddings/oleObject111.bin"/><Relationship Id="rId26" Type="http://schemas.openxmlformats.org/officeDocument/2006/relationships/oleObject" Target="../embeddings/oleObject115.bin"/><Relationship Id="rId3" Type="http://schemas.openxmlformats.org/officeDocument/2006/relationships/image" Target="../media/image86.emf"/><Relationship Id="rId21" Type="http://schemas.openxmlformats.org/officeDocument/2006/relationships/image" Target="../media/image95.emf"/><Relationship Id="rId7" Type="http://schemas.openxmlformats.org/officeDocument/2006/relationships/image" Target="../media/image88.e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93.emf"/><Relationship Id="rId25" Type="http://schemas.openxmlformats.org/officeDocument/2006/relationships/image" Target="../media/image97.emf"/><Relationship Id="rId2" Type="http://schemas.openxmlformats.org/officeDocument/2006/relationships/oleObject" Target="../embeddings/oleObject103.bin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29" Type="http://schemas.openxmlformats.org/officeDocument/2006/relationships/image" Target="../media/image99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90.emf"/><Relationship Id="rId24" Type="http://schemas.openxmlformats.org/officeDocument/2006/relationships/oleObject" Target="../embeddings/oleObject114.bin"/><Relationship Id="rId5" Type="http://schemas.openxmlformats.org/officeDocument/2006/relationships/image" Target="../media/image87.emf"/><Relationship Id="rId15" Type="http://schemas.openxmlformats.org/officeDocument/2006/relationships/image" Target="../media/image92.emf"/><Relationship Id="rId23" Type="http://schemas.openxmlformats.org/officeDocument/2006/relationships/image" Target="../media/image96.emf"/><Relationship Id="rId28" Type="http://schemas.openxmlformats.org/officeDocument/2006/relationships/oleObject" Target="../embeddings/oleObject116.bin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94.e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89.emf"/><Relationship Id="rId14" Type="http://schemas.openxmlformats.org/officeDocument/2006/relationships/oleObject" Target="../embeddings/oleObject109.bin"/><Relationship Id="rId22" Type="http://schemas.openxmlformats.org/officeDocument/2006/relationships/oleObject" Target="../embeddings/oleObject113.bin"/><Relationship Id="rId27" Type="http://schemas.openxmlformats.org/officeDocument/2006/relationships/image" Target="../media/image9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06.wmf"/><Relationship Id="rId3" Type="http://schemas.openxmlformats.org/officeDocument/2006/relationships/image" Target="../media/image100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21.bin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0" Type="http://schemas.openxmlformats.org/officeDocument/2006/relationships/oleObject" Target="../embeddings/oleObject120.bin"/><Relationship Id="rId4" Type="http://schemas.openxmlformats.org/officeDocument/2006/relationships/image" Target="../media/image101.wmf"/><Relationship Id="rId9" Type="http://schemas.openxmlformats.org/officeDocument/2006/relationships/image" Target="../media/image10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27.bin"/><Relationship Id="rId2" Type="http://schemas.openxmlformats.org/officeDocument/2006/relationships/oleObject" Target="../embeddings/oleObject1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5" Type="http://schemas.openxmlformats.org/officeDocument/2006/relationships/image" Target="../media/image113.wmf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28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emf"/><Relationship Id="rId18" Type="http://schemas.openxmlformats.org/officeDocument/2006/relationships/oleObject" Target="../embeddings/oleObject137.bin"/><Relationship Id="rId26" Type="http://schemas.openxmlformats.org/officeDocument/2006/relationships/image" Target="../media/image126.gif"/><Relationship Id="rId3" Type="http://schemas.openxmlformats.org/officeDocument/2006/relationships/image" Target="../media/image114.emf"/><Relationship Id="rId21" Type="http://schemas.openxmlformats.org/officeDocument/2006/relationships/image" Target="../media/image123.emf"/><Relationship Id="rId34" Type="http://schemas.openxmlformats.org/officeDocument/2006/relationships/image" Target="../media/image130.emf"/><Relationship Id="rId7" Type="http://schemas.openxmlformats.org/officeDocument/2006/relationships/image" Target="../media/image116.e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121.emf"/><Relationship Id="rId25" Type="http://schemas.openxmlformats.org/officeDocument/2006/relationships/image" Target="../media/image125.emf"/><Relationship Id="rId33" Type="http://schemas.openxmlformats.org/officeDocument/2006/relationships/oleObject" Target="../embeddings/oleObject144.bin"/><Relationship Id="rId2" Type="http://schemas.openxmlformats.org/officeDocument/2006/relationships/oleObject" Target="../embeddings/oleObject129.bin"/><Relationship Id="rId16" Type="http://schemas.openxmlformats.org/officeDocument/2006/relationships/oleObject" Target="../embeddings/oleObject136.bin"/><Relationship Id="rId20" Type="http://schemas.openxmlformats.org/officeDocument/2006/relationships/oleObject" Target="../embeddings/oleObject138.bin"/><Relationship Id="rId29" Type="http://schemas.openxmlformats.org/officeDocument/2006/relationships/oleObject" Target="../embeddings/oleObject1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18.emf"/><Relationship Id="rId24" Type="http://schemas.openxmlformats.org/officeDocument/2006/relationships/oleObject" Target="../embeddings/oleObject140.bin"/><Relationship Id="rId32" Type="http://schemas.openxmlformats.org/officeDocument/2006/relationships/image" Target="../media/image129.emf"/><Relationship Id="rId5" Type="http://schemas.openxmlformats.org/officeDocument/2006/relationships/image" Target="../media/image115.emf"/><Relationship Id="rId15" Type="http://schemas.openxmlformats.org/officeDocument/2006/relationships/image" Target="../media/image120.emf"/><Relationship Id="rId23" Type="http://schemas.openxmlformats.org/officeDocument/2006/relationships/image" Target="../media/image124.emf"/><Relationship Id="rId28" Type="http://schemas.openxmlformats.org/officeDocument/2006/relationships/image" Target="../media/image127.emf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122.emf"/><Relationship Id="rId31" Type="http://schemas.openxmlformats.org/officeDocument/2006/relationships/oleObject" Target="../embeddings/oleObject143.bin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17.emf"/><Relationship Id="rId14" Type="http://schemas.openxmlformats.org/officeDocument/2006/relationships/oleObject" Target="../embeddings/oleObject135.bin"/><Relationship Id="rId22" Type="http://schemas.openxmlformats.org/officeDocument/2006/relationships/oleObject" Target="../embeddings/oleObject139.bin"/><Relationship Id="rId27" Type="http://schemas.openxmlformats.org/officeDocument/2006/relationships/oleObject" Target="../embeddings/oleObject141.bin"/><Relationship Id="rId30" Type="http://schemas.openxmlformats.org/officeDocument/2006/relationships/image" Target="../media/image128.emf"/><Relationship Id="rId8" Type="http://schemas.openxmlformats.org/officeDocument/2006/relationships/oleObject" Target="../embeddings/oleObject13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37.emf"/><Relationship Id="rId3" Type="http://schemas.openxmlformats.org/officeDocument/2006/relationships/image" Target="../media/image132.emf"/><Relationship Id="rId7" Type="http://schemas.openxmlformats.org/officeDocument/2006/relationships/image" Target="../media/image134.e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39.wmf"/><Relationship Id="rId2" Type="http://schemas.openxmlformats.org/officeDocument/2006/relationships/oleObject" Target="../embeddings/oleObject145.bin"/><Relationship Id="rId16" Type="http://schemas.openxmlformats.org/officeDocument/2006/relationships/oleObject" Target="../embeddings/oleObject1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36.emf"/><Relationship Id="rId5" Type="http://schemas.openxmlformats.org/officeDocument/2006/relationships/image" Target="../media/image133.emf"/><Relationship Id="rId15" Type="http://schemas.openxmlformats.org/officeDocument/2006/relationships/image" Target="../media/image138.e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35.emf"/><Relationship Id="rId14" Type="http://schemas.openxmlformats.org/officeDocument/2006/relationships/oleObject" Target="../embeddings/oleObject15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3" Type="http://schemas.openxmlformats.org/officeDocument/2006/relationships/image" Target="../media/image140.wmf"/><Relationship Id="rId7" Type="http://schemas.openxmlformats.org/officeDocument/2006/relationships/image" Target="../media/image142.wmf"/><Relationship Id="rId2" Type="http://schemas.openxmlformats.org/officeDocument/2006/relationships/oleObject" Target="../embeddings/oleObject1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5.bin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4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oleObject" Target="../embeddings/oleObject157.bin"/><Relationship Id="rId1" Type="http://schemas.openxmlformats.org/officeDocument/2006/relationships/slideLayout" Target="../slideLayouts/slideLayout7.xml"/><Relationship Id="rId4" Type="http://schemas.openxmlformats.org/officeDocument/2006/relationships/oleObject" Target="../embeddings/oleObject15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3" Type="http://schemas.openxmlformats.org/officeDocument/2006/relationships/image" Target="../media/image145.wmf"/><Relationship Id="rId7" Type="http://schemas.openxmlformats.org/officeDocument/2006/relationships/image" Target="../media/image147.wmf"/><Relationship Id="rId2" Type="http://schemas.openxmlformats.org/officeDocument/2006/relationships/oleObject" Target="../embeddings/oleObject1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1.bin"/><Relationship Id="rId5" Type="http://schemas.openxmlformats.org/officeDocument/2006/relationships/image" Target="../media/image146.wmf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4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image" Target="../media/image154.emf"/><Relationship Id="rId18" Type="http://schemas.openxmlformats.org/officeDocument/2006/relationships/oleObject" Target="../embeddings/oleObject171.bin"/><Relationship Id="rId3" Type="http://schemas.openxmlformats.org/officeDocument/2006/relationships/image" Target="../media/image149.emf"/><Relationship Id="rId21" Type="http://schemas.openxmlformats.org/officeDocument/2006/relationships/image" Target="../media/image158.emf"/><Relationship Id="rId7" Type="http://schemas.openxmlformats.org/officeDocument/2006/relationships/image" Target="../media/image151.emf"/><Relationship Id="rId12" Type="http://schemas.openxmlformats.org/officeDocument/2006/relationships/oleObject" Target="../embeddings/oleObject168.bin"/><Relationship Id="rId17" Type="http://schemas.openxmlformats.org/officeDocument/2006/relationships/image" Target="../media/image156.emf"/><Relationship Id="rId2" Type="http://schemas.openxmlformats.org/officeDocument/2006/relationships/oleObject" Target="../embeddings/oleObject163.bin"/><Relationship Id="rId16" Type="http://schemas.openxmlformats.org/officeDocument/2006/relationships/oleObject" Target="../embeddings/oleObject170.bin"/><Relationship Id="rId20" Type="http://schemas.openxmlformats.org/officeDocument/2006/relationships/oleObject" Target="../embeddings/oleObject1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5.bin"/><Relationship Id="rId11" Type="http://schemas.openxmlformats.org/officeDocument/2006/relationships/image" Target="../media/image153.emf"/><Relationship Id="rId5" Type="http://schemas.openxmlformats.org/officeDocument/2006/relationships/image" Target="../media/image150.emf"/><Relationship Id="rId15" Type="http://schemas.openxmlformats.org/officeDocument/2006/relationships/image" Target="../media/image155.emf"/><Relationship Id="rId10" Type="http://schemas.openxmlformats.org/officeDocument/2006/relationships/oleObject" Target="../embeddings/oleObject167.bin"/><Relationship Id="rId19" Type="http://schemas.openxmlformats.org/officeDocument/2006/relationships/image" Target="../media/image157.emf"/><Relationship Id="rId4" Type="http://schemas.openxmlformats.org/officeDocument/2006/relationships/oleObject" Target="../embeddings/oleObject164.bin"/><Relationship Id="rId9" Type="http://schemas.openxmlformats.org/officeDocument/2006/relationships/image" Target="../media/image152.emf"/><Relationship Id="rId14" Type="http://schemas.openxmlformats.org/officeDocument/2006/relationships/oleObject" Target="../embeddings/oleObject16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5.emf"/><Relationship Id="rId18" Type="http://schemas.openxmlformats.org/officeDocument/2006/relationships/oleObject" Target="../embeddings/oleObject181.bin"/><Relationship Id="rId26" Type="http://schemas.openxmlformats.org/officeDocument/2006/relationships/oleObject" Target="../embeddings/oleObject185.bin"/><Relationship Id="rId39" Type="http://schemas.openxmlformats.org/officeDocument/2006/relationships/image" Target="../media/image178.emf"/><Relationship Id="rId21" Type="http://schemas.openxmlformats.org/officeDocument/2006/relationships/image" Target="../media/image169.emf"/><Relationship Id="rId34" Type="http://schemas.openxmlformats.org/officeDocument/2006/relationships/oleObject" Target="../embeddings/oleObject189.bin"/><Relationship Id="rId42" Type="http://schemas.openxmlformats.org/officeDocument/2006/relationships/oleObject" Target="../embeddings/oleObject193.bin"/><Relationship Id="rId7" Type="http://schemas.openxmlformats.org/officeDocument/2006/relationships/image" Target="../media/image162.wmf"/><Relationship Id="rId2" Type="http://schemas.openxmlformats.org/officeDocument/2006/relationships/oleObject" Target="../embeddings/oleObject173.bin"/><Relationship Id="rId16" Type="http://schemas.openxmlformats.org/officeDocument/2006/relationships/oleObject" Target="../embeddings/oleObject180.bin"/><Relationship Id="rId29" Type="http://schemas.openxmlformats.org/officeDocument/2006/relationships/image" Target="../media/image17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64.emf"/><Relationship Id="rId24" Type="http://schemas.openxmlformats.org/officeDocument/2006/relationships/oleObject" Target="../embeddings/oleObject184.bin"/><Relationship Id="rId32" Type="http://schemas.openxmlformats.org/officeDocument/2006/relationships/oleObject" Target="../embeddings/oleObject188.bin"/><Relationship Id="rId37" Type="http://schemas.openxmlformats.org/officeDocument/2006/relationships/image" Target="../media/image177.emf"/><Relationship Id="rId40" Type="http://schemas.openxmlformats.org/officeDocument/2006/relationships/oleObject" Target="../embeddings/oleObject192.bin"/><Relationship Id="rId45" Type="http://schemas.openxmlformats.org/officeDocument/2006/relationships/image" Target="../media/image181.emf"/><Relationship Id="rId5" Type="http://schemas.openxmlformats.org/officeDocument/2006/relationships/image" Target="../media/image161.emf"/><Relationship Id="rId15" Type="http://schemas.openxmlformats.org/officeDocument/2006/relationships/image" Target="../media/image166.emf"/><Relationship Id="rId23" Type="http://schemas.openxmlformats.org/officeDocument/2006/relationships/image" Target="../media/image170.emf"/><Relationship Id="rId28" Type="http://schemas.openxmlformats.org/officeDocument/2006/relationships/oleObject" Target="../embeddings/oleObject186.bin"/><Relationship Id="rId36" Type="http://schemas.openxmlformats.org/officeDocument/2006/relationships/oleObject" Target="../embeddings/oleObject190.bin"/><Relationship Id="rId10" Type="http://schemas.openxmlformats.org/officeDocument/2006/relationships/oleObject" Target="../embeddings/oleObject177.bin"/><Relationship Id="rId19" Type="http://schemas.openxmlformats.org/officeDocument/2006/relationships/image" Target="../media/image168.emf"/><Relationship Id="rId31" Type="http://schemas.openxmlformats.org/officeDocument/2006/relationships/image" Target="../media/image174.emf"/><Relationship Id="rId44" Type="http://schemas.openxmlformats.org/officeDocument/2006/relationships/oleObject" Target="../embeddings/oleObject194.bin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63.emf"/><Relationship Id="rId14" Type="http://schemas.openxmlformats.org/officeDocument/2006/relationships/oleObject" Target="../embeddings/oleObject179.bin"/><Relationship Id="rId22" Type="http://schemas.openxmlformats.org/officeDocument/2006/relationships/oleObject" Target="../embeddings/oleObject183.bin"/><Relationship Id="rId27" Type="http://schemas.openxmlformats.org/officeDocument/2006/relationships/image" Target="../media/image172.emf"/><Relationship Id="rId30" Type="http://schemas.openxmlformats.org/officeDocument/2006/relationships/oleObject" Target="../embeddings/oleObject187.bin"/><Relationship Id="rId35" Type="http://schemas.openxmlformats.org/officeDocument/2006/relationships/image" Target="../media/image176.emf"/><Relationship Id="rId43" Type="http://schemas.openxmlformats.org/officeDocument/2006/relationships/image" Target="../media/image180.emf"/><Relationship Id="rId8" Type="http://schemas.openxmlformats.org/officeDocument/2006/relationships/oleObject" Target="../embeddings/oleObject176.bin"/><Relationship Id="rId3" Type="http://schemas.openxmlformats.org/officeDocument/2006/relationships/image" Target="../media/image160.emf"/><Relationship Id="rId12" Type="http://schemas.openxmlformats.org/officeDocument/2006/relationships/oleObject" Target="../embeddings/oleObject178.bin"/><Relationship Id="rId17" Type="http://schemas.openxmlformats.org/officeDocument/2006/relationships/image" Target="../media/image167.emf"/><Relationship Id="rId25" Type="http://schemas.openxmlformats.org/officeDocument/2006/relationships/image" Target="../media/image171.emf"/><Relationship Id="rId33" Type="http://schemas.openxmlformats.org/officeDocument/2006/relationships/image" Target="../media/image175.emf"/><Relationship Id="rId38" Type="http://schemas.openxmlformats.org/officeDocument/2006/relationships/oleObject" Target="../embeddings/oleObject191.bin"/><Relationship Id="rId20" Type="http://schemas.openxmlformats.org/officeDocument/2006/relationships/oleObject" Target="../embeddings/oleObject182.bin"/><Relationship Id="rId41" Type="http://schemas.openxmlformats.org/officeDocument/2006/relationships/image" Target="../media/image17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187.emf"/><Relationship Id="rId18" Type="http://schemas.openxmlformats.org/officeDocument/2006/relationships/oleObject" Target="../embeddings/oleObject203.bin"/><Relationship Id="rId3" Type="http://schemas.openxmlformats.org/officeDocument/2006/relationships/image" Target="../media/image182.emf"/><Relationship Id="rId7" Type="http://schemas.openxmlformats.org/officeDocument/2006/relationships/image" Target="../media/image184.emf"/><Relationship Id="rId12" Type="http://schemas.openxmlformats.org/officeDocument/2006/relationships/oleObject" Target="../embeddings/oleObject200.bin"/><Relationship Id="rId17" Type="http://schemas.openxmlformats.org/officeDocument/2006/relationships/image" Target="../media/image189.emf"/><Relationship Id="rId2" Type="http://schemas.openxmlformats.org/officeDocument/2006/relationships/oleObject" Target="../embeddings/oleObject195.bin"/><Relationship Id="rId16" Type="http://schemas.openxmlformats.org/officeDocument/2006/relationships/oleObject" Target="../embeddings/oleObject202.bin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186.emf"/><Relationship Id="rId5" Type="http://schemas.openxmlformats.org/officeDocument/2006/relationships/image" Target="../media/image183.emf"/><Relationship Id="rId15" Type="http://schemas.openxmlformats.org/officeDocument/2006/relationships/image" Target="../media/image188.emf"/><Relationship Id="rId10" Type="http://schemas.openxmlformats.org/officeDocument/2006/relationships/oleObject" Target="../embeddings/oleObject199.bin"/><Relationship Id="rId19" Type="http://schemas.openxmlformats.org/officeDocument/2006/relationships/image" Target="../media/image190.wmf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85.emf"/><Relationship Id="rId14" Type="http://schemas.openxmlformats.org/officeDocument/2006/relationships/oleObject" Target="../embeddings/oleObject20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13" Type="http://schemas.openxmlformats.org/officeDocument/2006/relationships/image" Target="../media/image197.wmf"/><Relationship Id="rId3" Type="http://schemas.openxmlformats.org/officeDocument/2006/relationships/image" Target="../media/image192.wmf"/><Relationship Id="rId7" Type="http://schemas.openxmlformats.org/officeDocument/2006/relationships/image" Target="../media/image194.wmf"/><Relationship Id="rId12" Type="http://schemas.openxmlformats.org/officeDocument/2006/relationships/oleObject" Target="../embeddings/oleObject209.bin"/><Relationship Id="rId2" Type="http://schemas.openxmlformats.org/officeDocument/2006/relationships/oleObject" Target="../embeddings/oleObject2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6.bin"/><Relationship Id="rId11" Type="http://schemas.openxmlformats.org/officeDocument/2006/relationships/image" Target="../media/image196.wmf"/><Relationship Id="rId5" Type="http://schemas.openxmlformats.org/officeDocument/2006/relationships/image" Target="../media/image193.wmf"/><Relationship Id="rId10" Type="http://schemas.openxmlformats.org/officeDocument/2006/relationships/oleObject" Target="../embeddings/oleObject208.bin"/><Relationship Id="rId4" Type="http://schemas.openxmlformats.org/officeDocument/2006/relationships/oleObject" Target="../embeddings/oleObject205.bin"/><Relationship Id="rId9" Type="http://schemas.openxmlformats.org/officeDocument/2006/relationships/image" Target="../media/image19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oleObject" Target="../embeddings/oleObject2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2.bin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21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3.bin"/><Relationship Id="rId2" Type="http://schemas.openxmlformats.org/officeDocument/2006/relationships/image" Target="../media/image20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20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208.emf"/><Relationship Id="rId18" Type="http://schemas.openxmlformats.org/officeDocument/2006/relationships/oleObject" Target="../embeddings/oleObject223.bin"/><Relationship Id="rId26" Type="http://schemas.openxmlformats.org/officeDocument/2006/relationships/oleObject" Target="../embeddings/oleObject227.bin"/><Relationship Id="rId3" Type="http://schemas.openxmlformats.org/officeDocument/2006/relationships/image" Target="../media/image203.emf"/><Relationship Id="rId21" Type="http://schemas.openxmlformats.org/officeDocument/2006/relationships/image" Target="../media/image212.emf"/><Relationship Id="rId7" Type="http://schemas.openxmlformats.org/officeDocument/2006/relationships/image" Target="../media/image205.emf"/><Relationship Id="rId12" Type="http://schemas.openxmlformats.org/officeDocument/2006/relationships/oleObject" Target="../embeddings/oleObject220.bin"/><Relationship Id="rId17" Type="http://schemas.openxmlformats.org/officeDocument/2006/relationships/image" Target="../media/image210.emf"/><Relationship Id="rId25" Type="http://schemas.openxmlformats.org/officeDocument/2006/relationships/image" Target="../media/image214.emf"/><Relationship Id="rId2" Type="http://schemas.openxmlformats.org/officeDocument/2006/relationships/oleObject" Target="../embeddings/oleObject215.bin"/><Relationship Id="rId16" Type="http://schemas.openxmlformats.org/officeDocument/2006/relationships/oleObject" Target="../embeddings/oleObject222.bin"/><Relationship Id="rId20" Type="http://schemas.openxmlformats.org/officeDocument/2006/relationships/oleObject" Target="../embeddings/oleObject2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207.emf"/><Relationship Id="rId24" Type="http://schemas.openxmlformats.org/officeDocument/2006/relationships/oleObject" Target="../embeddings/oleObject226.bin"/><Relationship Id="rId5" Type="http://schemas.openxmlformats.org/officeDocument/2006/relationships/image" Target="../media/image204.emf"/><Relationship Id="rId15" Type="http://schemas.openxmlformats.org/officeDocument/2006/relationships/image" Target="../media/image209.emf"/><Relationship Id="rId23" Type="http://schemas.openxmlformats.org/officeDocument/2006/relationships/image" Target="../media/image213.emf"/><Relationship Id="rId10" Type="http://schemas.openxmlformats.org/officeDocument/2006/relationships/oleObject" Target="../embeddings/oleObject219.bin"/><Relationship Id="rId19" Type="http://schemas.openxmlformats.org/officeDocument/2006/relationships/image" Target="../media/image211.wmf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206.emf"/><Relationship Id="rId14" Type="http://schemas.openxmlformats.org/officeDocument/2006/relationships/oleObject" Target="../embeddings/oleObject221.bin"/><Relationship Id="rId22" Type="http://schemas.openxmlformats.org/officeDocument/2006/relationships/oleObject" Target="../embeddings/oleObject225.bin"/><Relationship Id="rId27" Type="http://schemas.openxmlformats.org/officeDocument/2006/relationships/image" Target="../media/image215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3" Type="http://schemas.openxmlformats.org/officeDocument/2006/relationships/image" Target="../media/image216.wmf"/><Relationship Id="rId7" Type="http://schemas.openxmlformats.org/officeDocument/2006/relationships/image" Target="../media/image218.wmf"/><Relationship Id="rId2" Type="http://schemas.openxmlformats.org/officeDocument/2006/relationships/oleObject" Target="../embeddings/oleObject2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0.bin"/><Relationship Id="rId5" Type="http://schemas.openxmlformats.org/officeDocument/2006/relationships/image" Target="../media/image217.wmf"/><Relationship Id="rId10" Type="http://schemas.openxmlformats.org/officeDocument/2006/relationships/image" Target="../media/image220.wmf"/><Relationship Id="rId4" Type="http://schemas.openxmlformats.org/officeDocument/2006/relationships/oleObject" Target="../embeddings/oleObject229.bin"/><Relationship Id="rId9" Type="http://schemas.openxmlformats.org/officeDocument/2006/relationships/image" Target="../media/image21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13" Type="http://schemas.openxmlformats.org/officeDocument/2006/relationships/image" Target="../media/image227.wmf"/><Relationship Id="rId3" Type="http://schemas.openxmlformats.org/officeDocument/2006/relationships/image" Target="../media/image222.wmf"/><Relationship Id="rId7" Type="http://schemas.openxmlformats.org/officeDocument/2006/relationships/image" Target="../media/image224.wmf"/><Relationship Id="rId12" Type="http://schemas.openxmlformats.org/officeDocument/2006/relationships/oleObject" Target="../embeddings/oleObject236.bin"/><Relationship Id="rId2" Type="http://schemas.openxmlformats.org/officeDocument/2006/relationships/image" Target="../media/image22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3.bin"/><Relationship Id="rId11" Type="http://schemas.openxmlformats.org/officeDocument/2006/relationships/image" Target="../media/image226.wmf"/><Relationship Id="rId5" Type="http://schemas.openxmlformats.org/officeDocument/2006/relationships/image" Target="../media/image223.wmf"/><Relationship Id="rId10" Type="http://schemas.openxmlformats.org/officeDocument/2006/relationships/oleObject" Target="../embeddings/oleObject235.bin"/><Relationship Id="rId4" Type="http://schemas.openxmlformats.org/officeDocument/2006/relationships/oleObject" Target="../embeddings/oleObject232.bin"/><Relationship Id="rId9" Type="http://schemas.openxmlformats.org/officeDocument/2006/relationships/image" Target="../media/image22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13" Type="http://schemas.openxmlformats.org/officeDocument/2006/relationships/image" Target="../media/image233.wmf"/><Relationship Id="rId18" Type="http://schemas.openxmlformats.org/officeDocument/2006/relationships/oleObject" Target="../embeddings/oleObject245.bin"/><Relationship Id="rId3" Type="http://schemas.openxmlformats.org/officeDocument/2006/relationships/image" Target="../media/image228.emf"/><Relationship Id="rId21" Type="http://schemas.openxmlformats.org/officeDocument/2006/relationships/image" Target="../media/image237.emf"/><Relationship Id="rId7" Type="http://schemas.openxmlformats.org/officeDocument/2006/relationships/image" Target="../media/image230.emf"/><Relationship Id="rId12" Type="http://schemas.openxmlformats.org/officeDocument/2006/relationships/oleObject" Target="../embeddings/oleObject242.bin"/><Relationship Id="rId17" Type="http://schemas.openxmlformats.org/officeDocument/2006/relationships/image" Target="../media/image235.emf"/><Relationship Id="rId2" Type="http://schemas.openxmlformats.org/officeDocument/2006/relationships/oleObject" Target="../embeddings/oleObject237.bin"/><Relationship Id="rId16" Type="http://schemas.openxmlformats.org/officeDocument/2006/relationships/oleObject" Target="../embeddings/oleObject244.bin"/><Relationship Id="rId20" Type="http://schemas.openxmlformats.org/officeDocument/2006/relationships/oleObject" Target="../embeddings/oleObject2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9.bin"/><Relationship Id="rId11" Type="http://schemas.openxmlformats.org/officeDocument/2006/relationships/image" Target="../media/image232.wmf"/><Relationship Id="rId5" Type="http://schemas.openxmlformats.org/officeDocument/2006/relationships/image" Target="../media/image229.wmf"/><Relationship Id="rId15" Type="http://schemas.openxmlformats.org/officeDocument/2006/relationships/image" Target="../media/image234.wmf"/><Relationship Id="rId10" Type="http://schemas.openxmlformats.org/officeDocument/2006/relationships/oleObject" Target="../embeddings/oleObject241.bin"/><Relationship Id="rId19" Type="http://schemas.openxmlformats.org/officeDocument/2006/relationships/image" Target="../media/image236.emf"/><Relationship Id="rId4" Type="http://schemas.openxmlformats.org/officeDocument/2006/relationships/oleObject" Target="../embeddings/oleObject238.bin"/><Relationship Id="rId9" Type="http://schemas.openxmlformats.org/officeDocument/2006/relationships/image" Target="../media/image231.emf"/><Relationship Id="rId14" Type="http://schemas.openxmlformats.org/officeDocument/2006/relationships/oleObject" Target="../embeddings/oleObject24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233.wmf"/><Relationship Id="rId18" Type="http://schemas.openxmlformats.org/officeDocument/2006/relationships/oleObject" Target="../embeddings/oleObject255.bin"/><Relationship Id="rId26" Type="http://schemas.openxmlformats.org/officeDocument/2006/relationships/oleObject" Target="../embeddings/oleObject259.bin"/><Relationship Id="rId3" Type="http://schemas.openxmlformats.org/officeDocument/2006/relationships/image" Target="../media/image228.emf"/><Relationship Id="rId21" Type="http://schemas.openxmlformats.org/officeDocument/2006/relationships/image" Target="../media/image237.emf"/><Relationship Id="rId7" Type="http://schemas.openxmlformats.org/officeDocument/2006/relationships/image" Target="../media/image230.emf"/><Relationship Id="rId12" Type="http://schemas.openxmlformats.org/officeDocument/2006/relationships/oleObject" Target="../embeddings/oleObject252.bin"/><Relationship Id="rId17" Type="http://schemas.openxmlformats.org/officeDocument/2006/relationships/image" Target="../media/image235.emf"/><Relationship Id="rId25" Type="http://schemas.openxmlformats.org/officeDocument/2006/relationships/image" Target="../media/image239.wmf"/><Relationship Id="rId2" Type="http://schemas.openxmlformats.org/officeDocument/2006/relationships/oleObject" Target="../embeddings/oleObject247.bin"/><Relationship Id="rId16" Type="http://schemas.openxmlformats.org/officeDocument/2006/relationships/oleObject" Target="../embeddings/oleObject254.bin"/><Relationship Id="rId20" Type="http://schemas.openxmlformats.org/officeDocument/2006/relationships/oleObject" Target="../embeddings/oleObject256.bin"/><Relationship Id="rId29" Type="http://schemas.openxmlformats.org/officeDocument/2006/relationships/image" Target="../media/image241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32.wmf"/><Relationship Id="rId24" Type="http://schemas.openxmlformats.org/officeDocument/2006/relationships/oleObject" Target="../embeddings/oleObject258.bin"/><Relationship Id="rId5" Type="http://schemas.openxmlformats.org/officeDocument/2006/relationships/image" Target="../media/image229.wmf"/><Relationship Id="rId15" Type="http://schemas.openxmlformats.org/officeDocument/2006/relationships/image" Target="../media/image234.wmf"/><Relationship Id="rId23" Type="http://schemas.openxmlformats.org/officeDocument/2006/relationships/image" Target="../media/image238.wmf"/><Relationship Id="rId28" Type="http://schemas.openxmlformats.org/officeDocument/2006/relationships/oleObject" Target="../embeddings/oleObject260.bin"/><Relationship Id="rId10" Type="http://schemas.openxmlformats.org/officeDocument/2006/relationships/oleObject" Target="../embeddings/oleObject251.bin"/><Relationship Id="rId19" Type="http://schemas.openxmlformats.org/officeDocument/2006/relationships/image" Target="../media/image236.emf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31.emf"/><Relationship Id="rId14" Type="http://schemas.openxmlformats.org/officeDocument/2006/relationships/oleObject" Target="../embeddings/oleObject253.bin"/><Relationship Id="rId22" Type="http://schemas.openxmlformats.org/officeDocument/2006/relationships/oleObject" Target="../embeddings/oleObject257.bin"/><Relationship Id="rId27" Type="http://schemas.openxmlformats.org/officeDocument/2006/relationships/image" Target="../media/image240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7.emf"/><Relationship Id="rId26" Type="http://schemas.openxmlformats.org/officeDocument/2006/relationships/image" Target="../media/image21.e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29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0.e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2.emf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emf"/><Relationship Id="rId22" Type="http://schemas.openxmlformats.org/officeDocument/2006/relationships/image" Target="../media/image19.e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1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30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emf"/><Relationship Id="rId20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7.e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0.bin"/><Relationship Id="rId26" Type="http://schemas.openxmlformats.org/officeDocument/2006/relationships/oleObject" Target="../embeddings/oleObject44.bin"/><Relationship Id="rId3" Type="http://schemas.openxmlformats.org/officeDocument/2006/relationships/image" Target="../media/image33.wmf"/><Relationship Id="rId21" Type="http://schemas.openxmlformats.org/officeDocument/2006/relationships/image" Target="../media/image42.e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0.emf"/><Relationship Id="rId25" Type="http://schemas.openxmlformats.org/officeDocument/2006/relationships/image" Target="../media/image44.emf"/><Relationship Id="rId2" Type="http://schemas.openxmlformats.org/officeDocument/2006/relationships/oleObject" Target="../embeddings/oleObject32.bin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29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43.bin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23" Type="http://schemas.openxmlformats.org/officeDocument/2006/relationships/image" Target="../media/image43.emf"/><Relationship Id="rId28" Type="http://schemas.openxmlformats.org/officeDocument/2006/relationships/oleObject" Target="../embeddings/oleObject45.bin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41.emf"/><Relationship Id="rId31" Type="http://schemas.openxmlformats.org/officeDocument/2006/relationships/image" Target="../media/image47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45.emf"/><Relationship Id="rId30" Type="http://schemas.openxmlformats.org/officeDocument/2006/relationships/oleObject" Target="../embeddings/oleObject46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wmf"/><Relationship Id="rId18" Type="http://schemas.openxmlformats.org/officeDocument/2006/relationships/oleObject" Target="../embeddings/oleObject55.bin"/><Relationship Id="rId26" Type="http://schemas.openxmlformats.org/officeDocument/2006/relationships/oleObject" Target="../embeddings/oleObject59.bin"/><Relationship Id="rId39" Type="http://schemas.openxmlformats.org/officeDocument/2006/relationships/image" Target="../media/image57.emf"/><Relationship Id="rId21" Type="http://schemas.openxmlformats.org/officeDocument/2006/relationships/image" Target="../media/image48.emf"/><Relationship Id="rId34" Type="http://schemas.openxmlformats.org/officeDocument/2006/relationships/oleObject" Target="../embeddings/oleObject63.bin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40.emf"/><Relationship Id="rId25" Type="http://schemas.openxmlformats.org/officeDocument/2006/relationships/image" Target="../media/image50.emf"/><Relationship Id="rId33" Type="http://schemas.openxmlformats.org/officeDocument/2006/relationships/image" Target="../media/image54.emf"/><Relationship Id="rId38" Type="http://schemas.openxmlformats.org/officeDocument/2006/relationships/oleObject" Target="../embeddings/oleObject65.bin"/><Relationship Id="rId2" Type="http://schemas.openxmlformats.org/officeDocument/2006/relationships/oleObject" Target="../embeddings/oleObject47.bin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29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58.bin"/><Relationship Id="rId32" Type="http://schemas.openxmlformats.org/officeDocument/2006/relationships/oleObject" Target="../embeddings/oleObject62.bin"/><Relationship Id="rId37" Type="http://schemas.openxmlformats.org/officeDocument/2006/relationships/image" Target="../media/image56.emf"/><Relationship Id="rId40" Type="http://schemas.openxmlformats.org/officeDocument/2006/relationships/image" Target="../media/image58.gi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23" Type="http://schemas.openxmlformats.org/officeDocument/2006/relationships/image" Target="../media/image49.emf"/><Relationship Id="rId28" Type="http://schemas.openxmlformats.org/officeDocument/2006/relationships/oleObject" Target="../embeddings/oleObject60.bin"/><Relationship Id="rId36" Type="http://schemas.openxmlformats.org/officeDocument/2006/relationships/oleObject" Target="../embeddings/oleObject64.bin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41.emf"/><Relationship Id="rId31" Type="http://schemas.openxmlformats.org/officeDocument/2006/relationships/image" Target="../media/image53.e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Relationship Id="rId27" Type="http://schemas.openxmlformats.org/officeDocument/2006/relationships/image" Target="../media/image51.emf"/><Relationship Id="rId30" Type="http://schemas.openxmlformats.org/officeDocument/2006/relationships/oleObject" Target="../embeddings/oleObject61.bin"/><Relationship Id="rId35" Type="http://schemas.openxmlformats.org/officeDocument/2006/relationships/image" Target="../media/image55.emf"/><Relationship Id="rId8" Type="http://schemas.openxmlformats.org/officeDocument/2006/relationships/oleObject" Target="../embeddings/oleObject50.bin"/><Relationship Id="rId3" Type="http://schemas.openxmlformats.org/officeDocument/2006/relationships/image" Target="../media/image3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-11113" y="1120775"/>
            <a:ext cx="9180513" cy="71438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100000">
                <a:srgbClr val="0033CC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WordArt 6"/>
          <p:cNvSpPr>
            <a:spLocks noChangeArrowheads="1" noChangeShapeType="1" noTextEdit="1"/>
          </p:cNvSpPr>
          <p:nvPr/>
        </p:nvSpPr>
        <p:spPr bwMode="auto">
          <a:xfrm>
            <a:off x="1868488" y="269875"/>
            <a:ext cx="5207000" cy="615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33CC"/>
                </a:solidFill>
                <a:latin typeface="华文细黑"/>
                <a:ea typeface="华文细黑"/>
              </a:rPr>
              <a:t>第七章  参数估计</a:t>
            </a:r>
          </a:p>
        </p:txBody>
      </p:sp>
      <p:sp>
        <p:nvSpPr>
          <p:cNvPr id="11" name="WordArt 18"/>
          <p:cNvSpPr>
            <a:spLocks noChangeArrowheads="1" noChangeShapeType="1" noTextEdit="1"/>
          </p:cNvSpPr>
          <p:nvPr/>
        </p:nvSpPr>
        <p:spPr bwMode="auto">
          <a:xfrm>
            <a:off x="2282826" y="2390157"/>
            <a:ext cx="3290887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53882" dir="2700000" algn="ctr" rotWithShape="0">
                    <a:srgbClr val="DDDDDD">
                      <a:alpha val="50000"/>
                    </a:srgbClr>
                  </a:outerShdw>
                </a:effectLst>
                <a:latin typeface="隶书"/>
                <a:ea typeface="隶书"/>
              </a:rPr>
              <a:t>§1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53882" dir="2700000" algn="ctr" rotWithShape="0">
                    <a:srgbClr val="DDDDDD">
                      <a:alpha val="50000"/>
                    </a:srgbClr>
                  </a:outerShdw>
                </a:effectLst>
                <a:latin typeface="隶书"/>
                <a:ea typeface="隶书"/>
              </a:rPr>
              <a:t>点估计  </a:t>
            </a:r>
          </a:p>
        </p:txBody>
      </p:sp>
      <p:sp>
        <p:nvSpPr>
          <p:cNvPr id="12" name="WordArt 20"/>
          <p:cNvSpPr>
            <a:spLocks noChangeArrowheads="1" noChangeShapeType="1" noTextEdit="1"/>
          </p:cNvSpPr>
          <p:nvPr/>
        </p:nvSpPr>
        <p:spPr bwMode="auto">
          <a:xfrm>
            <a:off x="2282826" y="3554623"/>
            <a:ext cx="52451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53882" dir="2700000" algn="ctr" rotWithShape="0">
                    <a:srgbClr val="DDDDDD">
                      <a:alpha val="50000"/>
                    </a:srgbClr>
                  </a:outerShdw>
                </a:effectLst>
                <a:latin typeface="隶书"/>
                <a:ea typeface="隶书"/>
              </a:rPr>
              <a:t>§2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53882" dir="2700000" algn="ctr" rotWithShape="0">
                    <a:srgbClr val="DDDDDD">
                      <a:alpha val="50000"/>
                    </a:srgbClr>
                  </a:outerShdw>
                </a:effectLst>
                <a:latin typeface="隶书"/>
                <a:ea typeface="隶书"/>
              </a:rPr>
              <a:t>估计量的评价标准</a:t>
            </a:r>
          </a:p>
        </p:txBody>
      </p:sp>
      <p:sp>
        <p:nvSpPr>
          <p:cNvPr id="13" name="WordArt 21"/>
          <p:cNvSpPr>
            <a:spLocks noChangeArrowheads="1" noChangeShapeType="1" noTextEdit="1"/>
          </p:cNvSpPr>
          <p:nvPr/>
        </p:nvSpPr>
        <p:spPr bwMode="auto">
          <a:xfrm>
            <a:off x="2282826" y="4719088"/>
            <a:ext cx="3167063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53882" dir="2700000" algn="ctr" rotWithShape="0">
                    <a:srgbClr val="DDDDDD">
                      <a:alpha val="50000"/>
                    </a:srgbClr>
                  </a:outerShdw>
                </a:effectLst>
                <a:latin typeface="隶书"/>
                <a:ea typeface="隶书"/>
              </a:rPr>
              <a:t>§3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53882" dir="2700000" algn="ctr" rotWithShape="0">
                    <a:srgbClr val="DDDDDD">
                      <a:alpha val="50000"/>
                    </a:srgbClr>
                  </a:outerShdw>
                </a:effectLst>
                <a:latin typeface="隶书"/>
                <a:ea typeface="隶书"/>
              </a:rPr>
              <a:t>区间估计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5401" y="1156494"/>
            <a:ext cx="617829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33CC"/>
                </a:solidFill>
                <a:latin typeface="Algerian" panose="04020705040A02060702" pitchFamily="82" charset="0"/>
              </a:rPr>
              <a:t>(Parameter  estimation)</a:t>
            </a:r>
            <a:endParaRPr lang="zh-CN" altLang="en-US" sz="3600" dirty="0">
              <a:solidFill>
                <a:srgbClr val="0033CC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16336" y="2390157"/>
            <a:ext cx="2690160" cy="564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+mj-lt"/>
              </a:rPr>
              <a:t>Point estimation</a:t>
            </a:r>
            <a:endParaRPr lang="zh-CN" altLang="en-US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4854" y="4719088"/>
            <a:ext cx="2983509" cy="564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+mj-lt"/>
              </a:rPr>
              <a:t>Interval estimation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492" name="Group 44"/>
          <p:cNvGrpSpPr>
            <a:grpSpLocks/>
          </p:cNvGrpSpPr>
          <p:nvPr/>
        </p:nvGrpSpPr>
        <p:grpSpPr bwMode="auto">
          <a:xfrm>
            <a:off x="322263" y="754063"/>
            <a:ext cx="1473200" cy="698500"/>
            <a:chOff x="382" y="497"/>
            <a:chExt cx="928" cy="440"/>
          </a:xfrm>
        </p:grpSpPr>
        <p:pic>
          <p:nvPicPr>
            <p:cNvPr id="488493" name="Picture 45" descr="8_4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" y="497"/>
              <a:ext cx="558" cy="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8494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783" y="536"/>
              <a:ext cx="52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5875">
                    <a:solidFill>
                      <a:srgbClr val="3399FF"/>
                    </a:solidFill>
                    <a:round/>
                    <a:headEnd/>
                    <a:tailE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舒体"/>
                  <a:ea typeface="方正舒体"/>
                </a:rPr>
                <a:t>问题</a:t>
              </a:r>
            </a:p>
          </p:txBody>
        </p:sp>
        <p:sp>
          <p:nvSpPr>
            <p:cNvPr id="488495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388" y="759"/>
              <a:ext cx="915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question</a:t>
              </a:r>
              <a:endPara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endParaRPr>
            </a:p>
          </p:txBody>
        </p:sp>
      </p:grpSp>
      <p:grpSp>
        <p:nvGrpSpPr>
          <p:cNvPr id="488498" name="Group 50"/>
          <p:cNvGrpSpPr>
            <a:grpSpLocks/>
          </p:cNvGrpSpPr>
          <p:nvPr/>
        </p:nvGrpSpPr>
        <p:grpSpPr bwMode="auto">
          <a:xfrm>
            <a:off x="1893888" y="779463"/>
            <a:ext cx="6842125" cy="619125"/>
            <a:chOff x="510" y="3355"/>
            <a:chExt cx="4262" cy="336"/>
          </a:xfrm>
        </p:grpSpPr>
        <p:sp>
          <p:nvSpPr>
            <p:cNvPr id="488499" name="Rectangle 51"/>
            <p:cNvSpPr>
              <a:spLocks noChangeArrowheads="1"/>
            </p:cNvSpPr>
            <p:nvPr/>
          </p:nvSpPr>
          <p:spPr bwMode="auto">
            <a:xfrm>
              <a:off x="2277" y="3372"/>
              <a:ext cx="249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估计  的直观要求是</a:t>
              </a:r>
            </a:p>
          </p:txBody>
        </p:sp>
        <p:graphicFrame>
          <p:nvGraphicFramePr>
            <p:cNvPr id="488500" name="Object 52"/>
            <p:cNvGraphicFramePr>
              <a:graphicFrameLocks noChangeAspect="1"/>
            </p:cNvGraphicFramePr>
            <p:nvPr/>
          </p:nvGraphicFramePr>
          <p:xfrm>
            <a:off x="784" y="3355"/>
            <a:ext cx="161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52200" imgH="215640" progId="Equation.DSMT4">
                    <p:embed/>
                  </p:oleObj>
                </mc:Choice>
                <mc:Fallback>
                  <p:oleObj name="Equation" r:id="rId3" imgW="952200" imgH="21564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3355"/>
                          <a:ext cx="161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8501" name="Rectangle 53"/>
            <p:cNvSpPr>
              <a:spLocks noChangeArrowheads="1"/>
            </p:cNvSpPr>
            <p:nvPr/>
          </p:nvSpPr>
          <p:spPr bwMode="auto">
            <a:xfrm>
              <a:off x="510" y="3365"/>
              <a:ext cx="583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用</a:t>
              </a:r>
            </a:p>
          </p:txBody>
        </p:sp>
        <p:graphicFrame>
          <p:nvGraphicFramePr>
            <p:cNvPr id="488502" name="Object 54"/>
            <p:cNvGraphicFramePr>
              <a:graphicFrameLocks noChangeAspect="1"/>
            </p:cNvGraphicFramePr>
            <p:nvPr/>
          </p:nvGraphicFramePr>
          <p:xfrm>
            <a:off x="2798" y="3419"/>
            <a:ext cx="21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26720" imgH="152280" progId="Equation.DSMT4">
                    <p:embed/>
                  </p:oleObj>
                </mc:Choice>
                <mc:Fallback>
                  <p:oleObj name="Equation" r:id="rId5" imgW="126720" imgH="15228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8" y="3419"/>
                          <a:ext cx="21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8503" name="WordArt 55"/>
          <p:cNvSpPr>
            <a:spLocks noChangeArrowheads="1" noChangeShapeType="1" noTextEdit="1"/>
          </p:cNvSpPr>
          <p:nvPr/>
        </p:nvSpPr>
        <p:spPr bwMode="auto">
          <a:xfrm>
            <a:off x="958850" y="1692275"/>
            <a:ext cx="325438" cy="266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effectLst/>
                <a:latin typeface="隶书"/>
                <a:ea typeface="隶书"/>
              </a:rPr>
              <a:t>①</a:t>
            </a:r>
          </a:p>
        </p:txBody>
      </p:sp>
      <p:sp>
        <p:nvSpPr>
          <p:cNvPr id="488504" name="WordArt 56"/>
          <p:cNvSpPr>
            <a:spLocks noChangeArrowheads="1" noChangeShapeType="1" noTextEdit="1"/>
          </p:cNvSpPr>
          <p:nvPr/>
        </p:nvSpPr>
        <p:spPr bwMode="auto">
          <a:xfrm>
            <a:off x="949325" y="2190750"/>
            <a:ext cx="325438" cy="2762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effectLst/>
                <a:latin typeface="隶书"/>
                <a:ea typeface="隶书"/>
              </a:rPr>
              <a:t>②</a:t>
            </a:r>
          </a:p>
        </p:txBody>
      </p:sp>
      <p:sp>
        <p:nvSpPr>
          <p:cNvPr id="488505" name="WordArt 57"/>
          <p:cNvSpPr>
            <a:spLocks noChangeArrowheads="1" noChangeShapeType="1" noTextEdit="1"/>
          </p:cNvSpPr>
          <p:nvPr/>
        </p:nvSpPr>
        <p:spPr bwMode="auto">
          <a:xfrm>
            <a:off x="8426450" y="9382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？</a:t>
            </a:r>
          </a:p>
        </p:txBody>
      </p:sp>
      <p:sp>
        <p:nvSpPr>
          <p:cNvPr id="488506" name="Rectangle 58"/>
          <p:cNvSpPr>
            <a:spLocks noChangeArrowheads="1"/>
          </p:cNvSpPr>
          <p:nvPr/>
        </p:nvSpPr>
        <p:spPr bwMode="auto">
          <a:xfrm>
            <a:off x="1409700" y="1581150"/>
            <a:ext cx="407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估计的“误差”应较小</a:t>
            </a:r>
          </a:p>
        </p:txBody>
      </p:sp>
      <p:grpSp>
        <p:nvGrpSpPr>
          <p:cNvPr id="488507" name="Group 59"/>
          <p:cNvGrpSpPr>
            <a:grpSpLocks/>
          </p:cNvGrpSpPr>
          <p:nvPr/>
        </p:nvGrpSpPr>
        <p:grpSpPr bwMode="auto">
          <a:xfrm>
            <a:off x="1385888" y="2078038"/>
            <a:ext cx="5907087" cy="519112"/>
            <a:chOff x="865" y="3677"/>
            <a:chExt cx="3721" cy="327"/>
          </a:xfrm>
        </p:grpSpPr>
        <p:sp>
          <p:nvSpPr>
            <p:cNvPr id="488508" name="Rectangle 60"/>
            <p:cNvSpPr>
              <a:spLocks noChangeArrowheads="1"/>
            </p:cNvSpPr>
            <p:nvPr/>
          </p:nvSpPr>
          <p:spPr bwMode="auto">
            <a:xfrm>
              <a:off x="865" y="3677"/>
              <a:ext cx="37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当  较大时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估计的“精度”应较高</a:t>
              </a:r>
            </a:p>
          </p:txBody>
        </p:sp>
        <p:graphicFrame>
          <p:nvGraphicFramePr>
            <p:cNvPr id="488509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9693242"/>
                </p:ext>
              </p:extLst>
            </p:nvPr>
          </p:nvGraphicFramePr>
          <p:xfrm>
            <a:off x="1154" y="3765"/>
            <a:ext cx="18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4120" imgH="126720" progId="Equation.DSMT4">
                    <p:embed/>
                  </p:oleObj>
                </mc:Choice>
                <mc:Fallback>
                  <p:oleObj name="Equation" r:id="rId7" imgW="114120" imgH="12672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4" y="3765"/>
                          <a:ext cx="18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8511" name="Oval 63"/>
          <p:cNvSpPr>
            <a:spLocks noChangeArrowheads="1"/>
          </p:cNvSpPr>
          <p:nvPr/>
        </p:nvSpPr>
        <p:spPr bwMode="auto">
          <a:xfrm>
            <a:off x="2716306" y="1397161"/>
            <a:ext cx="1195294" cy="856929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8512" name="Oval 64"/>
          <p:cNvSpPr>
            <a:spLocks noChangeArrowheads="1"/>
          </p:cNvSpPr>
          <p:nvPr/>
        </p:nvSpPr>
        <p:spPr bwMode="auto">
          <a:xfrm>
            <a:off x="4730593" y="1949705"/>
            <a:ext cx="1062195" cy="856929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8513" name="AutoShape 65"/>
          <p:cNvSpPr>
            <a:spLocks noChangeArrowheads="1"/>
          </p:cNvSpPr>
          <p:nvPr/>
        </p:nvSpPr>
        <p:spPr bwMode="auto">
          <a:xfrm>
            <a:off x="3816351" y="3011488"/>
            <a:ext cx="4224990" cy="946150"/>
          </a:xfrm>
          <a:prstGeom prst="wedgeRectCallout">
            <a:avLst>
              <a:gd name="adj1" fmla="val -21935"/>
              <a:gd name="adj2" fmla="val -84060"/>
            </a:avLst>
          </a:prstGeom>
          <a:solidFill>
            <a:srgbClr val="000099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对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华文新魏" pitchFamily="2" charset="-122"/>
              </a:rPr>
              <a:t>“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误差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华文新魏" pitchFamily="2" charset="-122"/>
              </a:rPr>
              <a:t>”“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精度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华文新魏" pitchFamily="2" charset="-122"/>
              </a:rPr>
              <a:t>”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 不同的解释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有不同的估计方法</a:t>
            </a:r>
          </a:p>
        </p:txBody>
      </p:sp>
      <p:sp>
        <p:nvSpPr>
          <p:cNvPr id="488519" name="Rectangle 71"/>
          <p:cNvSpPr>
            <a:spLocks noChangeArrowheads="1"/>
          </p:cNvSpPr>
          <p:nvPr/>
        </p:nvSpPr>
        <p:spPr bwMode="auto">
          <a:xfrm>
            <a:off x="6683375" y="5413375"/>
            <a:ext cx="165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*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88520" name="WordArt 72"/>
          <p:cNvSpPr>
            <a:spLocks noChangeArrowheads="1" noChangeShapeType="1" noTextEdit="1"/>
          </p:cNvSpPr>
          <p:nvPr/>
        </p:nvSpPr>
        <p:spPr bwMode="auto">
          <a:xfrm>
            <a:off x="618566" y="4875213"/>
            <a:ext cx="3018398" cy="3667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effectLst/>
                <a:latin typeface="黑体"/>
                <a:ea typeface="黑体"/>
              </a:rPr>
              <a:t>常用的</a:t>
            </a:r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黑体"/>
                <a:ea typeface="黑体"/>
              </a:rPr>
              <a:t>点估计</a:t>
            </a:r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effectLst/>
                <a:latin typeface="黑体"/>
                <a:ea typeface="黑体"/>
              </a:rPr>
              <a:t>方法</a:t>
            </a:r>
          </a:p>
        </p:txBody>
      </p:sp>
      <p:sp>
        <p:nvSpPr>
          <p:cNvPr id="488521" name="WordArt 73"/>
          <p:cNvSpPr>
            <a:spLocks noChangeArrowheads="1" noChangeShapeType="1" noTextEdit="1"/>
          </p:cNvSpPr>
          <p:nvPr/>
        </p:nvSpPr>
        <p:spPr bwMode="auto">
          <a:xfrm>
            <a:off x="4141788" y="4294188"/>
            <a:ext cx="1651000" cy="3683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effectLst/>
                <a:latin typeface="黑体"/>
                <a:ea typeface="黑体"/>
              </a:rPr>
              <a:t>矩估计法</a:t>
            </a:r>
          </a:p>
        </p:txBody>
      </p:sp>
      <p:sp>
        <p:nvSpPr>
          <p:cNvPr id="488522" name="WordArt 74"/>
          <p:cNvSpPr>
            <a:spLocks noChangeArrowheads="1" noChangeShapeType="1" noTextEdit="1"/>
          </p:cNvSpPr>
          <p:nvPr/>
        </p:nvSpPr>
        <p:spPr bwMode="auto">
          <a:xfrm>
            <a:off x="4105275" y="4854575"/>
            <a:ext cx="2755900" cy="406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effectLst/>
                <a:latin typeface="黑体"/>
                <a:ea typeface="黑体"/>
              </a:rPr>
              <a:t>最大似然估计法</a:t>
            </a:r>
          </a:p>
        </p:txBody>
      </p:sp>
      <p:sp>
        <p:nvSpPr>
          <p:cNvPr id="488524" name="WordArt 76"/>
          <p:cNvSpPr>
            <a:spLocks noChangeArrowheads="1" noChangeShapeType="1" noTextEdit="1"/>
          </p:cNvSpPr>
          <p:nvPr/>
        </p:nvSpPr>
        <p:spPr bwMode="auto">
          <a:xfrm>
            <a:off x="4144963" y="5478463"/>
            <a:ext cx="2730500" cy="393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effectLst/>
                <a:latin typeface="黑体"/>
                <a:ea typeface="黑体"/>
              </a:rPr>
              <a:t>最小二乘估计法</a:t>
            </a:r>
          </a:p>
        </p:txBody>
      </p:sp>
      <p:sp>
        <p:nvSpPr>
          <p:cNvPr id="488525" name="AutoShape 77"/>
          <p:cNvSpPr>
            <a:spLocks/>
          </p:cNvSpPr>
          <p:nvPr/>
        </p:nvSpPr>
        <p:spPr bwMode="auto">
          <a:xfrm>
            <a:off x="3721100" y="4394200"/>
            <a:ext cx="190500" cy="1409700"/>
          </a:xfrm>
          <a:prstGeom prst="leftBrace">
            <a:avLst>
              <a:gd name="adj1" fmla="val 61667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00687" y="6059934"/>
            <a:ext cx="8481040" cy="496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33CC"/>
                </a:solidFill>
                <a:latin typeface="+mj-lt"/>
              </a:rPr>
              <a:t>The method of Moments; Maximum Likelihood; Least Squares</a:t>
            </a:r>
            <a:endParaRPr lang="zh-CN" altLang="en-US" sz="24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8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8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8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8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8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8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8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8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8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8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8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8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8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8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8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8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8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8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8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8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88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88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8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8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8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503" grpId="0" animBg="1"/>
      <p:bldP spid="488504" grpId="0" animBg="1"/>
      <p:bldP spid="488505" grpId="0" animBg="1"/>
      <p:bldP spid="488506" grpId="0"/>
      <p:bldP spid="488511" grpId="0" animBg="1"/>
      <p:bldP spid="488512" grpId="0" animBg="1"/>
      <p:bldP spid="488513" grpId="0" animBg="1"/>
      <p:bldP spid="488519" grpId="0"/>
      <p:bldP spid="488520" grpId="0"/>
      <p:bldP spid="488521" grpId="0" animBg="1"/>
      <p:bldP spid="488522" grpId="0" animBg="1"/>
      <p:bldP spid="488524" grpId="0" animBg="1"/>
      <p:bldP spid="488525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092" name="Object 316"/>
          <p:cNvGraphicFramePr>
            <a:graphicFrameLocks noChangeAspect="1"/>
          </p:cNvGraphicFramePr>
          <p:nvPr/>
        </p:nvGraphicFramePr>
        <p:xfrm>
          <a:off x="5254625" y="4376738"/>
          <a:ext cx="176213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3360" imgH="75960" progId="Equation.3">
                  <p:embed/>
                </p:oleObj>
              </mc:Choice>
              <mc:Fallback>
                <p:oleObj name="公式" r:id="rId2" imgW="63360" imgH="75960" progId="Equation.3">
                  <p:embed/>
                  <p:pic>
                    <p:nvPicPr>
                      <p:cNvPr id="0" name="Object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4376738"/>
                        <a:ext cx="176213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923" name="Rectangle 147"/>
          <p:cNvSpPr>
            <a:spLocks noChangeArrowheads="1"/>
          </p:cNvSpPr>
          <p:nvPr/>
        </p:nvSpPr>
        <p:spPr bwMode="auto">
          <a:xfrm>
            <a:off x="5308600" y="1300163"/>
            <a:ext cx="3822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设下列总体矩都存在：</a:t>
            </a:r>
          </a:p>
        </p:txBody>
      </p:sp>
      <p:sp>
        <p:nvSpPr>
          <p:cNvPr id="459924" name="Rectangle 148"/>
          <p:cNvSpPr>
            <a:spLocks noChangeArrowheads="1"/>
          </p:cNvSpPr>
          <p:nvPr/>
        </p:nvSpPr>
        <p:spPr bwMode="auto">
          <a:xfrm>
            <a:off x="760413" y="2203450"/>
            <a:ext cx="3348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由辛钦大数定律有</a:t>
            </a:r>
          </a:p>
        </p:txBody>
      </p:sp>
      <p:grpSp>
        <p:nvGrpSpPr>
          <p:cNvPr id="459925" name="Group 149"/>
          <p:cNvGrpSpPr>
            <a:grpSpLocks/>
          </p:cNvGrpSpPr>
          <p:nvPr/>
        </p:nvGrpSpPr>
        <p:grpSpPr bwMode="auto">
          <a:xfrm>
            <a:off x="-25400" y="3295650"/>
            <a:ext cx="4597400" cy="519113"/>
            <a:chOff x="191" y="2996"/>
            <a:chExt cx="2896" cy="327"/>
          </a:xfrm>
        </p:grpSpPr>
        <p:sp>
          <p:nvSpPr>
            <p:cNvPr id="459926" name="Rectangle 150"/>
            <p:cNvSpPr>
              <a:spLocks noChangeArrowheads="1"/>
            </p:cNvSpPr>
            <p:nvPr/>
          </p:nvSpPr>
          <p:spPr bwMode="auto">
            <a:xfrm>
              <a:off x="191" y="2996"/>
              <a:ext cx="2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故当  较大时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可认为</a:t>
              </a:r>
            </a:p>
          </p:txBody>
        </p:sp>
        <p:graphicFrame>
          <p:nvGraphicFramePr>
            <p:cNvPr id="459927" name="Object 1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6770594"/>
                </p:ext>
              </p:extLst>
            </p:nvPr>
          </p:nvGraphicFramePr>
          <p:xfrm>
            <a:off x="716" y="3076"/>
            <a:ext cx="19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4120" imgH="126720" progId="Equation.DSMT4">
                    <p:embed/>
                  </p:oleObj>
                </mc:Choice>
                <mc:Fallback>
                  <p:oleObj name="Equation" r:id="rId4" imgW="114120" imgH="126720" progId="Equation.DSMT4">
                    <p:embed/>
                    <p:pic>
                      <p:nvPicPr>
                        <p:cNvPr id="0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3076"/>
                          <a:ext cx="19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9929" name="WordArt 153"/>
          <p:cNvSpPr>
            <a:spLocks noChangeArrowheads="1" noChangeShapeType="1" noTextEdit="1"/>
          </p:cNvSpPr>
          <p:nvPr/>
        </p:nvSpPr>
        <p:spPr bwMode="auto">
          <a:xfrm>
            <a:off x="655638" y="608013"/>
            <a:ext cx="2271712" cy="3365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000099"/>
                </a:solidFill>
                <a:effectLst/>
                <a:latin typeface="黑体"/>
                <a:ea typeface="黑体"/>
              </a:rPr>
              <a:t>（一）矩估计法</a:t>
            </a:r>
          </a:p>
        </p:txBody>
      </p:sp>
      <p:grpSp>
        <p:nvGrpSpPr>
          <p:cNvPr id="460007" name="Group 231"/>
          <p:cNvGrpSpPr>
            <a:grpSpLocks/>
          </p:cNvGrpSpPr>
          <p:nvPr/>
        </p:nvGrpSpPr>
        <p:grpSpPr bwMode="auto">
          <a:xfrm>
            <a:off x="757238" y="866775"/>
            <a:ext cx="8691562" cy="568325"/>
            <a:chOff x="477" y="546"/>
            <a:chExt cx="5475" cy="358"/>
          </a:xfrm>
        </p:grpSpPr>
        <p:graphicFrame>
          <p:nvGraphicFramePr>
            <p:cNvPr id="460005" name="Object 2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2985479"/>
                </p:ext>
              </p:extLst>
            </p:nvPr>
          </p:nvGraphicFramePr>
          <p:xfrm>
            <a:off x="1180" y="587"/>
            <a:ext cx="343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34880" imgH="190440" progId="Equation.DSMT4">
                    <p:embed/>
                  </p:oleObj>
                </mc:Choice>
                <mc:Fallback>
                  <p:oleObj name="Equation" r:id="rId6" imgW="2234880" imgH="190440" progId="Equation.DSMT4">
                    <p:embed/>
                    <p:pic>
                      <p:nvPicPr>
                        <p:cNvPr id="0" name="Object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" y="587"/>
                          <a:ext cx="343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9932" name="Rectangle 156"/>
            <p:cNvSpPr>
              <a:spLocks noChangeArrowheads="1"/>
            </p:cNvSpPr>
            <p:nvPr/>
          </p:nvSpPr>
          <p:spPr bwMode="auto">
            <a:xfrm>
              <a:off x="477" y="561"/>
              <a:ext cx="9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设总体</a:t>
              </a:r>
            </a:p>
          </p:txBody>
        </p:sp>
        <p:sp>
          <p:nvSpPr>
            <p:cNvPr id="459936" name="Rectangle 160"/>
            <p:cNvSpPr>
              <a:spLocks noChangeArrowheads="1"/>
            </p:cNvSpPr>
            <p:nvPr/>
          </p:nvSpPr>
          <p:spPr bwMode="auto">
            <a:xfrm>
              <a:off x="3095" y="546"/>
              <a:ext cx="28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其中       </a:t>
              </a:r>
              <a:r>
                <a:rPr lang="zh-CN" altLang="en-US" sz="9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为未知参数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</a:p>
          </p:txBody>
        </p:sp>
      </p:grpSp>
      <p:grpSp>
        <p:nvGrpSpPr>
          <p:cNvPr id="459937" name="Group 161"/>
          <p:cNvGrpSpPr>
            <a:grpSpLocks/>
          </p:cNvGrpSpPr>
          <p:nvPr/>
        </p:nvGrpSpPr>
        <p:grpSpPr bwMode="auto">
          <a:xfrm>
            <a:off x="-25400" y="1316038"/>
            <a:ext cx="6061075" cy="519112"/>
            <a:chOff x="-16" y="941"/>
            <a:chExt cx="3818" cy="327"/>
          </a:xfrm>
        </p:grpSpPr>
        <p:sp>
          <p:nvSpPr>
            <p:cNvPr id="459938" name="Rectangle 162"/>
            <p:cNvSpPr>
              <a:spLocks noChangeArrowheads="1"/>
            </p:cNvSpPr>
            <p:nvPr/>
          </p:nvSpPr>
          <p:spPr bwMode="auto">
            <a:xfrm>
              <a:off x="1176" y="941"/>
              <a:ext cx="26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为来自总体  的样本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459939" name="Object 1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4108945"/>
                </p:ext>
              </p:extLst>
            </p:nvPr>
          </p:nvGraphicFramePr>
          <p:xfrm>
            <a:off x="-16" y="983"/>
            <a:ext cx="131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74360" imgH="177480" progId="Equation.DSMT4">
                    <p:embed/>
                  </p:oleObj>
                </mc:Choice>
                <mc:Fallback>
                  <p:oleObj name="Equation" r:id="rId8" imgW="774360" imgH="177480" progId="Equation.DSMT4">
                    <p:embed/>
                    <p:pic>
                      <p:nvPicPr>
                        <p:cNvPr id="0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6" y="983"/>
                          <a:ext cx="131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9940" name="Object 164"/>
            <p:cNvGraphicFramePr>
              <a:graphicFrameLocks noChangeAspect="1"/>
            </p:cNvGraphicFramePr>
            <p:nvPr/>
          </p:nvGraphicFramePr>
          <p:xfrm>
            <a:off x="2376" y="1005"/>
            <a:ext cx="28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4880" imgH="139680" progId="Equation.DSMT4">
                    <p:embed/>
                  </p:oleObj>
                </mc:Choice>
                <mc:Fallback>
                  <p:oleObj name="Equation" r:id="rId10" imgW="164880" imgH="139680" progId="Equation.DSMT4">
                    <p:embed/>
                    <p:pic>
                      <p:nvPicPr>
                        <p:cNvPr id="0" name="Object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1005"/>
                          <a:ext cx="28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008" name="Object 2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985498"/>
              </p:ext>
            </p:extLst>
          </p:nvPr>
        </p:nvGraphicFramePr>
        <p:xfrm>
          <a:off x="1257300" y="2549525"/>
          <a:ext cx="76438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97000" imgH="355320" progId="Equation.DSMT4">
                  <p:embed/>
                </p:oleObj>
              </mc:Choice>
              <mc:Fallback>
                <p:oleObj name="Equation" r:id="rId12" imgW="2997000" imgH="355320" progId="Equation.DSMT4">
                  <p:embed/>
                  <p:pic>
                    <p:nvPicPr>
                      <p:cNvPr id="0" name="Object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549525"/>
                        <a:ext cx="76438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009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933496"/>
              </p:ext>
            </p:extLst>
          </p:nvPr>
        </p:nvGraphicFramePr>
        <p:xfrm>
          <a:off x="2611453" y="3730625"/>
          <a:ext cx="30511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04840" imgH="203040" progId="Equation.DSMT4">
                  <p:embed/>
                </p:oleObj>
              </mc:Choice>
              <mc:Fallback>
                <p:oleObj name="Equation" r:id="rId14" imgW="1104840" imgH="203040" progId="Equation.DSMT4">
                  <p:embed/>
                  <p:pic>
                    <p:nvPicPr>
                      <p:cNvPr id="0" name="Object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53" y="3730625"/>
                        <a:ext cx="30511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010" name="Object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238684"/>
              </p:ext>
            </p:extLst>
          </p:nvPr>
        </p:nvGraphicFramePr>
        <p:xfrm>
          <a:off x="3262313" y="4113213"/>
          <a:ext cx="414337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98320" imgH="241200" progId="Equation.DSMT4">
                  <p:embed/>
                </p:oleObj>
              </mc:Choice>
              <mc:Fallback>
                <p:oleObj name="Equation" r:id="rId16" imgW="1498320" imgH="241200" progId="Equation.DSMT4">
                  <p:embed/>
                  <p:pic>
                    <p:nvPicPr>
                      <p:cNvPr id="0" name="Object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4113213"/>
                        <a:ext cx="4143375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012" name="Object 2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715027"/>
              </p:ext>
            </p:extLst>
          </p:nvPr>
        </p:nvGraphicFramePr>
        <p:xfrm>
          <a:off x="1762125" y="5162550"/>
          <a:ext cx="4487863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25400" imgH="672840" progId="Equation.DSMT4">
                  <p:embed/>
                </p:oleObj>
              </mc:Choice>
              <mc:Fallback>
                <p:oleObj name="Equation" r:id="rId18" imgW="1625400" imgH="672840" progId="Equation.DSMT4">
                  <p:embed/>
                  <p:pic>
                    <p:nvPicPr>
                      <p:cNvPr id="0" name="Object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5162550"/>
                        <a:ext cx="4487863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096" name="Group 320"/>
          <p:cNvGrpSpPr>
            <a:grpSpLocks/>
          </p:cNvGrpSpPr>
          <p:nvPr/>
        </p:nvGrpSpPr>
        <p:grpSpPr bwMode="auto">
          <a:xfrm>
            <a:off x="3201988" y="4724400"/>
            <a:ext cx="5748337" cy="501650"/>
            <a:chOff x="1993" y="2976"/>
            <a:chExt cx="3621" cy="316"/>
          </a:xfrm>
        </p:grpSpPr>
        <p:graphicFrame>
          <p:nvGraphicFramePr>
            <p:cNvPr id="460011" name="Object 2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4659692"/>
                </p:ext>
              </p:extLst>
            </p:nvPr>
          </p:nvGraphicFramePr>
          <p:xfrm>
            <a:off x="1993" y="3020"/>
            <a:ext cx="362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082600" imgH="190440" progId="Equation.DSMT4">
                    <p:embed/>
                  </p:oleObj>
                </mc:Choice>
                <mc:Fallback>
                  <p:oleObj name="Equation" r:id="rId20" imgW="2082600" imgH="190440" progId="Equation.DSMT4">
                    <p:embed/>
                    <p:pic>
                      <p:nvPicPr>
                        <p:cNvPr id="0" name="Object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" y="3020"/>
                          <a:ext cx="362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014" name="Object 2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7458467"/>
                </p:ext>
              </p:extLst>
            </p:nvPr>
          </p:nvGraphicFramePr>
          <p:xfrm>
            <a:off x="1996" y="2976"/>
            <a:ext cx="17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14120" imgH="126720" progId="Equation.3">
                    <p:embed/>
                  </p:oleObj>
                </mc:Choice>
                <mc:Fallback>
                  <p:oleObj name="公式" r:id="rId22" imgW="114120" imgH="126720" progId="Equation.3">
                    <p:embed/>
                    <p:pic>
                      <p:nvPicPr>
                        <p:cNvPr id="0" name="Object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6" y="2976"/>
                          <a:ext cx="17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019" name="Group 243"/>
          <p:cNvGrpSpPr>
            <a:grpSpLocks/>
          </p:cNvGrpSpPr>
          <p:nvPr/>
        </p:nvGrpSpPr>
        <p:grpSpPr bwMode="auto">
          <a:xfrm>
            <a:off x="2625726" y="1787526"/>
            <a:ext cx="4664075" cy="596901"/>
            <a:chOff x="1654" y="1126"/>
            <a:chExt cx="2938" cy="376"/>
          </a:xfrm>
        </p:grpSpPr>
        <p:graphicFrame>
          <p:nvGraphicFramePr>
            <p:cNvPr id="460004" name="Object 2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6540548"/>
                </p:ext>
              </p:extLst>
            </p:nvPr>
          </p:nvGraphicFramePr>
          <p:xfrm>
            <a:off x="1654" y="1164"/>
            <a:ext cx="293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688760" imgH="203040" progId="Equation.DSMT4">
                    <p:embed/>
                  </p:oleObj>
                </mc:Choice>
                <mc:Fallback>
                  <p:oleObj name="Equation" r:id="rId24" imgW="1688760" imgH="203040" progId="Equation.DSMT4">
                    <p:embed/>
                    <p:pic>
                      <p:nvPicPr>
                        <p:cNvPr id="0" name="Object 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1164"/>
                          <a:ext cx="293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018" name="Object 2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433273"/>
                </p:ext>
              </p:extLst>
            </p:nvPr>
          </p:nvGraphicFramePr>
          <p:xfrm>
            <a:off x="1966" y="1126"/>
            <a:ext cx="19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14120" imgH="126720" progId="Equation.3">
                    <p:embed/>
                  </p:oleObj>
                </mc:Choice>
                <mc:Fallback>
                  <p:oleObj name="公式" r:id="rId26" imgW="114120" imgH="126720" progId="Equation.3">
                    <p:embed/>
                    <p:pic>
                      <p:nvPicPr>
                        <p:cNvPr id="0" name="Object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6" y="1126"/>
                          <a:ext cx="19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9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9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6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6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6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6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6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6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59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59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60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60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60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60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6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6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5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5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60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60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59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59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60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60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59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59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59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59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60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60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185 L 2.5E-6 -0.67408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460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923" grpId="0"/>
      <p:bldP spid="459923" grpId="1"/>
      <p:bldP spid="459924" grpId="0"/>
      <p:bldP spid="459924" grpId="1"/>
      <p:bldP spid="459929" grpId="0" animBg="1"/>
      <p:bldP spid="45992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092" name="Object 316"/>
          <p:cNvGraphicFramePr>
            <a:graphicFrameLocks noChangeAspect="1"/>
          </p:cNvGraphicFramePr>
          <p:nvPr/>
        </p:nvGraphicFramePr>
        <p:xfrm>
          <a:off x="5254625" y="4376738"/>
          <a:ext cx="176213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3360" imgH="75960" progId="Equation.3">
                  <p:embed/>
                </p:oleObj>
              </mc:Choice>
              <mc:Fallback>
                <p:oleObj name="公式" r:id="rId2" imgW="6336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4376738"/>
                        <a:ext cx="176213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923" name="Rectangle 147"/>
          <p:cNvSpPr>
            <a:spLocks noChangeArrowheads="1"/>
          </p:cNvSpPr>
          <p:nvPr/>
        </p:nvSpPr>
        <p:spPr bwMode="auto">
          <a:xfrm>
            <a:off x="5308600" y="1300163"/>
            <a:ext cx="3822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设下列总体矩都存在：</a:t>
            </a:r>
          </a:p>
        </p:txBody>
      </p:sp>
      <p:sp>
        <p:nvSpPr>
          <p:cNvPr id="459924" name="Rectangle 148"/>
          <p:cNvSpPr>
            <a:spLocks noChangeArrowheads="1"/>
          </p:cNvSpPr>
          <p:nvPr/>
        </p:nvSpPr>
        <p:spPr bwMode="auto">
          <a:xfrm>
            <a:off x="760413" y="2203450"/>
            <a:ext cx="3348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由辛钦大数定律有</a:t>
            </a:r>
          </a:p>
        </p:txBody>
      </p:sp>
      <p:grpSp>
        <p:nvGrpSpPr>
          <p:cNvPr id="459925" name="Group 149"/>
          <p:cNvGrpSpPr>
            <a:grpSpLocks/>
          </p:cNvGrpSpPr>
          <p:nvPr/>
        </p:nvGrpSpPr>
        <p:grpSpPr bwMode="auto">
          <a:xfrm>
            <a:off x="-25400" y="3295650"/>
            <a:ext cx="4597400" cy="519113"/>
            <a:chOff x="191" y="2996"/>
            <a:chExt cx="2896" cy="327"/>
          </a:xfrm>
        </p:grpSpPr>
        <p:sp>
          <p:nvSpPr>
            <p:cNvPr id="459926" name="Rectangle 150"/>
            <p:cNvSpPr>
              <a:spLocks noChangeArrowheads="1"/>
            </p:cNvSpPr>
            <p:nvPr/>
          </p:nvSpPr>
          <p:spPr bwMode="auto">
            <a:xfrm>
              <a:off x="191" y="2996"/>
              <a:ext cx="2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故当  较大时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可认为</a:t>
              </a:r>
            </a:p>
          </p:txBody>
        </p:sp>
        <p:graphicFrame>
          <p:nvGraphicFramePr>
            <p:cNvPr id="459927" name="Object 1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6808126"/>
                </p:ext>
              </p:extLst>
            </p:nvPr>
          </p:nvGraphicFramePr>
          <p:xfrm>
            <a:off x="716" y="3076"/>
            <a:ext cx="19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4120" imgH="126720" progId="Equation.DSMT4">
                    <p:embed/>
                  </p:oleObj>
                </mc:Choice>
                <mc:Fallback>
                  <p:oleObj name="Equation" r:id="rId4" imgW="1141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3076"/>
                          <a:ext cx="19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9929" name="WordArt 153"/>
          <p:cNvSpPr>
            <a:spLocks noChangeArrowheads="1" noChangeShapeType="1" noTextEdit="1"/>
          </p:cNvSpPr>
          <p:nvPr/>
        </p:nvSpPr>
        <p:spPr bwMode="auto">
          <a:xfrm>
            <a:off x="655638" y="608013"/>
            <a:ext cx="2271712" cy="3365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000099"/>
                </a:solidFill>
                <a:effectLst/>
                <a:latin typeface="黑体"/>
                <a:ea typeface="黑体"/>
              </a:rPr>
              <a:t>（一）矩估计法</a:t>
            </a:r>
          </a:p>
        </p:txBody>
      </p:sp>
      <p:grpSp>
        <p:nvGrpSpPr>
          <p:cNvPr id="460007" name="Group 231"/>
          <p:cNvGrpSpPr>
            <a:grpSpLocks/>
          </p:cNvGrpSpPr>
          <p:nvPr/>
        </p:nvGrpSpPr>
        <p:grpSpPr bwMode="auto">
          <a:xfrm>
            <a:off x="757238" y="866775"/>
            <a:ext cx="8691562" cy="568325"/>
            <a:chOff x="477" y="546"/>
            <a:chExt cx="5475" cy="358"/>
          </a:xfrm>
        </p:grpSpPr>
        <p:graphicFrame>
          <p:nvGraphicFramePr>
            <p:cNvPr id="460005" name="Object 2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5723318"/>
                </p:ext>
              </p:extLst>
            </p:nvPr>
          </p:nvGraphicFramePr>
          <p:xfrm>
            <a:off x="1180" y="587"/>
            <a:ext cx="343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34880" imgH="190440" progId="Equation.DSMT4">
                    <p:embed/>
                  </p:oleObj>
                </mc:Choice>
                <mc:Fallback>
                  <p:oleObj name="Equation" r:id="rId6" imgW="22348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" y="587"/>
                          <a:ext cx="343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9932" name="Rectangle 156"/>
            <p:cNvSpPr>
              <a:spLocks noChangeArrowheads="1"/>
            </p:cNvSpPr>
            <p:nvPr/>
          </p:nvSpPr>
          <p:spPr bwMode="auto">
            <a:xfrm>
              <a:off x="477" y="561"/>
              <a:ext cx="9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设总体</a:t>
              </a:r>
            </a:p>
          </p:txBody>
        </p:sp>
        <p:sp>
          <p:nvSpPr>
            <p:cNvPr id="459936" name="Rectangle 160"/>
            <p:cNvSpPr>
              <a:spLocks noChangeArrowheads="1"/>
            </p:cNvSpPr>
            <p:nvPr/>
          </p:nvSpPr>
          <p:spPr bwMode="auto">
            <a:xfrm>
              <a:off x="3095" y="546"/>
              <a:ext cx="28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其中       </a:t>
              </a:r>
              <a:r>
                <a:rPr lang="zh-CN" altLang="en-US" sz="9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为未知参数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</a:p>
          </p:txBody>
        </p:sp>
      </p:grpSp>
      <p:grpSp>
        <p:nvGrpSpPr>
          <p:cNvPr id="459937" name="Group 161"/>
          <p:cNvGrpSpPr>
            <a:grpSpLocks/>
          </p:cNvGrpSpPr>
          <p:nvPr/>
        </p:nvGrpSpPr>
        <p:grpSpPr bwMode="auto">
          <a:xfrm>
            <a:off x="-25400" y="1316038"/>
            <a:ext cx="6061075" cy="519112"/>
            <a:chOff x="-16" y="941"/>
            <a:chExt cx="3818" cy="327"/>
          </a:xfrm>
        </p:grpSpPr>
        <p:sp>
          <p:nvSpPr>
            <p:cNvPr id="459938" name="Rectangle 162"/>
            <p:cNvSpPr>
              <a:spLocks noChangeArrowheads="1"/>
            </p:cNvSpPr>
            <p:nvPr/>
          </p:nvSpPr>
          <p:spPr bwMode="auto">
            <a:xfrm>
              <a:off x="1176" y="941"/>
              <a:ext cx="26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为来自总体  的样本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459939" name="Object 1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5776925"/>
                </p:ext>
              </p:extLst>
            </p:nvPr>
          </p:nvGraphicFramePr>
          <p:xfrm>
            <a:off x="-16" y="983"/>
            <a:ext cx="131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74360" imgH="177480" progId="Equation.DSMT4">
                    <p:embed/>
                  </p:oleObj>
                </mc:Choice>
                <mc:Fallback>
                  <p:oleObj name="Equation" r:id="rId8" imgW="7743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6" y="983"/>
                          <a:ext cx="131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9940" name="Object 164"/>
            <p:cNvGraphicFramePr>
              <a:graphicFrameLocks noChangeAspect="1"/>
            </p:cNvGraphicFramePr>
            <p:nvPr/>
          </p:nvGraphicFramePr>
          <p:xfrm>
            <a:off x="2376" y="1005"/>
            <a:ext cx="28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4880" imgH="139680" progId="Equation.DSMT4">
                    <p:embed/>
                  </p:oleObj>
                </mc:Choice>
                <mc:Fallback>
                  <p:oleObj name="Equation" r:id="rId10" imgW="1648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1005"/>
                          <a:ext cx="28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008" name="Object 2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514670"/>
              </p:ext>
            </p:extLst>
          </p:nvPr>
        </p:nvGraphicFramePr>
        <p:xfrm>
          <a:off x="1257300" y="2549525"/>
          <a:ext cx="76438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97000" imgH="355320" progId="Equation.DSMT4">
                  <p:embed/>
                </p:oleObj>
              </mc:Choice>
              <mc:Fallback>
                <p:oleObj name="Equation" r:id="rId12" imgW="2997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549525"/>
                        <a:ext cx="76438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009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845495"/>
              </p:ext>
            </p:extLst>
          </p:nvPr>
        </p:nvGraphicFramePr>
        <p:xfrm>
          <a:off x="2611453" y="3730625"/>
          <a:ext cx="30511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04840" imgH="203040" progId="Equation.DSMT4">
                  <p:embed/>
                </p:oleObj>
              </mc:Choice>
              <mc:Fallback>
                <p:oleObj name="Equation" r:id="rId14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53" y="3730625"/>
                        <a:ext cx="30511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010" name="Object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104926"/>
              </p:ext>
            </p:extLst>
          </p:nvPr>
        </p:nvGraphicFramePr>
        <p:xfrm>
          <a:off x="3262313" y="4113213"/>
          <a:ext cx="414337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98320" imgH="241200" progId="Equation.DSMT4">
                  <p:embed/>
                </p:oleObj>
              </mc:Choice>
              <mc:Fallback>
                <p:oleObj name="Equation" r:id="rId16" imgW="1498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4113213"/>
                        <a:ext cx="4143375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012" name="Object 2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246046"/>
              </p:ext>
            </p:extLst>
          </p:nvPr>
        </p:nvGraphicFramePr>
        <p:xfrm>
          <a:off x="1762125" y="5162550"/>
          <a:ext cx="4487863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25400" imgH="672840" progId="Equation.DSMT4">
                  <p:embed/>
                </p:oleObj>
              </mc:Choice>
              <mc:Fallback>
                <p:oleObj name="Equation" r:id="rId18" imgW="16254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5162550"/>
                        <a:ext cx="4487863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096" name="Group 320"/>
          <p:cNvGrpSpPr>
            <a:grpSpLocks/>
          </p:cNvGrpSpPr>
          <p:nvPr/>
        </p:nvGrpSpPr>
        <p:grpSpPr bwMode="auto">
          <a:xfrm>
            <a:off x="3201988" y="4724400"/>
            <a:ext cx="5748337" cy="501650"/>
            <a:chOff x="1993" y="2976"/>
            <a:chExt cx="3621" cy="316"/>
          </a:xfrm>
        </p:grpSpPr>
        <p:graphicFrame>
          <p:nvGraphicFramePr>
            <p:cNvPr id="460011" name="Object 2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08226"/>
                </p:ext>
              </p:extLst>
            </p:nvPr>
          </p:nvGraphicFramePr>
          <p:xfrm>
            <a:off x="1993" y="3020"/>
            <a:ext cx="362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082600" imgH="190440" progId="Equation.DSMT4">
                    <p:embed/>
                  </p:oleObj>
                </mc:Choice>
                <mc:Fallback>
                  <p:oleObj name="Equation" r:id="rId20" imgW="208260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" y="3020"/>
                          <a:ext cx="362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014" name="Object 2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9140589"/>
                </p:ext>
              </p:extLst>
            </p:nvPr>
          </p:nvGraphicFramePr>
          <p:xfrm>
            <a:off x="1996" y="2976"/>
            <a:ext cx="17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14120" imgH="126720" progId="Equation.3">
                    <p:embed/>
                  </p:oleObj>
                </mc:Choice>
                <mc:Fallback>
                  <p:oleObj name="公式" r:id="rId22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6" y="2976"/>
                          <a:ext cx="17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019" name="Group 243"/>
          <p:cNvGrpSpPr>
            <a:grpSpLocks/>
          </p:cNvGrpSpPr>
          <p:nvPr/>
        </p:nvGrpSpPr>
        <p:grpSpPr bwMode="auto">
          <a:xfrm>
            <a:off x="2625726" y="1787526"/>
            <a:ext cx="4664075" cy="596901"/>
            <a:chOff x="1654" y="1126"/>
            <a:chExt cx="2938" cy="376"/>
          </a:xfrm>
        </p:grpSpPr>
        <p:graphicFrame>
          <p:nvGraphicFramePr>
            <p:cNvPr id="460004" name="Object 2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8259722"/>
                </p:ext>
              </p:extLst>
            </p:nvPr>
          </p:nvGraphicFramePr>
          <p:xfrm>
            <a:off x="1654" y="1164"/>
            <a:ext cx="293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688760" imgH="203040" progId="Equation.DSMT4">
                    <p:embed/>
                  </p:oleObj>
                </mc:Choice>
                <mc:Fallback>
                  <p:oleObj name="Equation" r:id="rId24" imgW="1688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1164"/>
                          <a:ext cx="293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018" name="Object 2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6373716"/>
                </p:ext>
              </p:extLst>
            </p:nvPr>
          </p:nvGraphicFramePr>
          <p:xfrm>
            <a:off x="1966" y="1126"/>
            <a:ext cx="19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14120" imgH="126720" progId="Equation.3">
                    <p:embed/>
                  </p:oleObj>
                </mc:Choice>
                <mc:Fallback>
                  <p:oleObj name="公式" r:id="rId26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6" y="1126"/>
                          <a:ext cx="19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022" name="Rectangle 246"/>
          <p:cNvSpPr>
            <a:spLocks noChangeArrowheads="1"/>
          </p:cNvSpPr>
          <p:nvPr/>
        </p:nvSpPr>
        <p:spPr bwMode="auto">
          <a:xfrm>
            <a:off x="-12700" y="597528"/>
            <a:ext cx="9144000" cy="6273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021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944452"/>
              </p:ext>
            </p:extLst>
          </p:nvPr>
        </p:nvGraphicFramePr>
        <p:xfrm>
          <a:off x="2555875" y="2127250"/>
          <a:ext cx="361315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307880" imgH="672840" progId="Equation.DSMT4">
                  <p:embed/>
                </p:oleObj>
              </mc:Choice>
              <mc:Fallback>
                <p:oleObj name="Equation" r:id="rId28" imgW="13078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127250"/>
                        <a:ext cx="3613150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024" name="Rectangle 248"/>
          <p:cNvSpPr>
            <a:spLocks noChangeArrowheads="1"/>
          </p:cNvSpPr>
          <p:nvPr/>
        </p:nvSpPr>
        <p:spPr bwMode="auto">
          <a:xfrm>
            <a:off x="701675" y="2119313"/>
            <a:ext cx="1000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令</a:t>
            </a:r>
          </a:p>
        </p:txBody>
      </p:sp>
      <p:sp>
        <p:nvSpPr>
          <p:cNvPr id="460033" name="WordArt 257"/>
          <p:cNvSpPr>
            <a:spLocks noChangeArrowheads="1" noChangeShapeType="1" noTextEdit="1"/>
          </p:cNvSpPr>
          <p:nvPr/>
        </p:nvSpPr>
        <p:spPr bwMode="auto">
          <a:xfrm>
            <a:off x="6131952" y="2843213"/>
            <a:ext cx="1338262" cy="3746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000099"/>
                </a:solidFill>
                <a:effectLst/>
                <a:latin typeface="隶书"/>
                <a:ea typeface="隶书"/>
              </a:rPr>
              <a:t>不一样！</a:t>
            </a:r>
          </a:p>
        </p:txBody>
      </p:sp>
      <p:sp>
        <p:nvSpPr>
          <p:cNvPr id="460034" name="WordArt 258"/>
          <p:cNvSpPr>
            <a:spLocks noChangeArrowheads="1" noChangeShapeType="1" noTextEdit="1"/>
          </p:cNvSpPr>
          <p:nvPr/>
        </p:nvSpPr>
        <p:spPr bwMode="auto">
          <a:xfrm>
            <a:off x="6139889" y="3327400"/>
            <a:ext cx="2974975" cy="3619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000099"/>
                </a:solidFill>
                <a:effectLst/>
                <a:latin typeface="隶书"/>
                <a:ea typeface="隶书"/>
              </a:rPr>
              <a:t>但认为它们差别不大</a:t>
            </a:r>
          </a:p>
        </p:txBody>
      </p:sp>
      <p:sp>
        <p:nvSpPr>
          <p:cNvPr id="460050" name="AutoShape 274"/>
          <p:cNvSpPr>
            <a:spLocks noChangeArrowheads="1"/>
          </p:cNvSpPr>
          <p:nvPr/>
        </p:nvSpPr>
        <p:spPr bwMode="auto">
          <a:xfrm>
            <a:off x="166211" y="1157288"/>
            <a:ext cx="2428875" cy="565150"/>
          </a:xfrm>
          <a:prstGeom prst="wedgeRectCallout">
            <a:avLst>
              <a:gd name="adj1" fmla="val 76299"/>
              <a:gd name="adj2" fmla="val 26673"/>
            </a:avLst>
          </a:prstGeom>
          <a:solidFill>
            <a:srgbClr val="000099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未知参数真值</a:t>
            </a:r>
          </a:p>
        </p:txBody>
      </p:sp>
      <p:sp>
        <p:nvSpPr>
          <p:cNvPr id="460051" name="AutoShape 275"/>
          <p:cNvSpPr>
            <a:spLocks noChangeArrowheads="1"/>
          </p:cNvSpPr>
          <p:nvPr/>
        </p:nvSpPr>
        <p:spPr bwMode="auto">
          <a:xfrm>
            <a:off x="1080957" y="2949575"/>
            <a:ext cx="1450975" cy="565150"/>
          </a:xfrm>
          <a:prstGeom prst="wedgeRectCallout">
            <a:avLst>
              <a:gd name="adj1" fmla="val 97443"/>
              <a:gd name="adj2" fmla="val -42219"/>
            </a:avLst>
          </a:prstGeom>
          <a:solidFill>
            <a:srgbClr val="000099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近似值</a:t>
            </a:r>
          </a:p>
        </p:txBody>
      </p:sp>
      <p:sp>
        <p:nvSpPr>
          <p:cNvPr id="460060" name="WordArt 284"/>
          <p:cNvSpPr>
            <a:spLocks noChangeArrowheads="1" noChangeShapeType="1" noTextEdit="1"/>
          </p:cNvSpPr>
          <p:nvPr/>
        </p:nvSpPr>
        <p:spPr bwMode="auto">
          <a:xfrm>
            <a:off x="4157663" y="14208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？</a:t>
            </a:r>
          </a:p>
        </p:txBody>
      </p:sp>
      <p:sp>
        <p:nvSpPr>
          <p:cNvPr id="460061" name="WordArt 285"/>
          <p:cNvSpPr>
            <a:spLocks noChangeArrowheads="1" noChangeShapeType="1" noTextEdit="1"/>
          </p:cNvSpPr>
          <p:nvPr/>
        </p:nvSpPr>
        <p:spPr bwMode="auto">
          <a:xfrm>
            <a:off x="4175125" y="2998788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？</a:t>
            </a:r>
          </a:p>
        </p:txBody>
      </p:sp>
      <p:sp>
        <p:nvSpPr>
          <p:cNvPr id="460062" name="Freeform 286"/>
          <p:cNvSpPr>
            <a:spLocks/>
          </p:cNvSpPr>
          <p:nvPr/>
        </p:nvSpPr>
        <p:spPr bwMode="auto">
          <a:xfrm>
            <a:off x="4711700" y="6500813"/>
            <a:ext cx="3087594" cy="92069"/>
          </a:xfrm>
          <a:custGeom>
            <a:avLst/>
            <a:gdLst>
              <a:gd name="T0" fmla="*/ 0 w 1624"/>
              <a:gd name="T1" fmla="*/ 33 h 33"/>
              <a:gd name="T2" fmla="*/ 456 w 1624"/>
              <a:gd name="T3" fmla="*/ 1 h 33"/>
              <a:gd name="T4" fmla="*/ 1000 w 1624"/>
              <a:gd name="T5" fmla="*/ 25 h 33"/>
              <a:gd name="T6" fmla="*/ 1320 w 1624"/>
              <a:gd name="T7" fmla="*/ 9 h 33"/>
              <a:gd name="T8" fmla="*/ 1536 w 1624"/>
              <a:gd name="T9" fmla="*/ 17 h 33"/>
              <a:gd name="T10" fmla="*/ 1624 w 1624"/>
              <a:gd name="T11" fmla="*/ 17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4" h="33">
                <a:moveTo>
                  <a:pt x="0" y="33"/>
                </a:moveTo>
                <a:cubicBezTo>
                  <a:pt x="144" y="17"/>
                  <a:pt x="289" y="2"/>
                  <a:pt x="456" y="1"/>
                </a:cubicBezTo>
                <a:cubicBezTo>
                  <a:pt x="623" y="0"/>
                  <a:pt x="856" y="24"/>
                  <a:pt x="1000" y="25"/>
                </a:cubicBezTo>
                <a:cubicBezTo>
                  <a:pt x="1144" y="26"/>
                  <a:pt x="1231" y="10"/>
                  <a:pt x="1320" y="9"/>
                </a:cubicBezTo>
                <a:cubicBezTo>
                  <a:pt x="1409" y="8"/>
                  <a:pt x="1485" y="16"/>
                  <a:pt x="1536" y="17"/>
                </a:cubicBezTo>
                <a:cubicBezTo>
                  <a:pt x="1587" y="18"/>
                  <a:pt x="1605" y="17"/>
                  <a:pt x="1624" y="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460073" name="Group 297"/>
          <p:cNvGrpSpPr>
            <a:grpSpLocks/>
          </p:cNvGrpSpPr>
          <p:nvPr/>
        </p:nvGrpSpPr>
        <p:grpSpPr bwMode="auto">
          <a:xfrm>
            <a:off x="0" y="3713163"/>
            <a:ext cx="5416550" cy="576262"/>
            <a:chOff x="0" y="2339"/>
            <a:chExt cx="3412" cy="363"/>
          </a:xfrm>
        </p:grpSpPr>
        <p:sp>
          <p:nvSpPr>
            <p:cNvPr id="460037" name="Rectangle 261"/>
            <p:cNvSpPr>
              <a:spLocks noChangeArrowheads="1"/>
            </p:cNvSpPr>
            <p:nvPr/>
          </p:nvSpPr>
          <p:spPr bwMode="auto">
            <a:xfrm>
              <a:off x="0" y="2339"/>
              <a:ext cx="14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这是含变量</a:t>
              </a:r>
            </a:p>
          </p:txBody>
        </p:sp>
        <p:sp>
          <p:nvSpPr>
            <p:cNvPr id="460038" name="Rectangle 262"/>
            <p:cNvSpPr>
              <a:spLocks noChangeArrowheads="1"/>
            </p:cNvSpPr>
            <p:nvPr/>
          </p:nvSpPr>
          <p:spPr bwMode="auto">
            <a:xfrm>
              <a:off x="2081" y="2340"/>
              <a:ext cx="13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的方程组</a:t>
              </a:r>
            </a:p>
          </p:txBody>
        </p:sp>
        <p:graphicFrame>
          <p:nvGraphicFramePr>
            <p:cNvPr id="460072" name="Object 2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1231609"/>
                </p:ext>
              </p:extLst>
            </p:nvPr>
          </p:nvGraphicFramePr>
          <p:xfrm>
            <a:off x="1107" y="2352"/>
            <a:ext cx="117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672840" imgH="228600" progId="Equation.DSMT4">
                    <p:embed/>
                  </p:oleObj>
                </mc:Choice>
                <mc:Fallback>
                  <p:oleObj name="Equation" r:id="rId30" imgW="672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" y="2352"/>
                          <a:ext cx="1171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074" name="Rectangle 298"/>
          <p:cNvSpPr>
            <a:spLocks noChangeArrowheads="1"/>
          </p:cNvSpPr>
          <p:nvPr/>
        </p:nvSpPr>
        <p:spPr bwMode="auto">
          <a:xfrm>
            <a:off x="4770438" y="3714750"/>
            <a:ext cx="1757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 ,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解得      </a:t>
            </a:r>
          </a:p>
        </p:txBody>
      </p:sp>
      <p:graphicFrame>
        <p:nvGraphicFramePr>
          <p:cNvPr id="460075" name="Object 2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451639"/>
              </p:ext>
            </p:extLst>
          </p:nvPr>
        </p:nvGraphicFramePr>
        <p:xfrm>
          <a:off x="2520950" y="4233863"/>
          <a:ext cx="3787775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371600" imgH="749160" progId="Equation.DSMT4">
                  <p:embed/>
                </p:oleObj>
              </mc:Choice>
              <mc:Fallback>
                <p:oleObj name="Equation" r:id="rId32" imgW="137160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4233863"/>
                        <a:ext cx="3787775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085" name="Group 309"/>
          <p:cNvGrpSpPr>
            <a:grpSpLocks/>
          </p:cNvGrpSpPr>
          <p:nvPr/>
        </p:nvGrpSpPr>
        <p:grpSpPr bwMode="auto">
          <a:xfrm>
            <a:off x="0" y="6008683"/>
            <a:ext cx="8318501" cy="584199"/>
            <a:chOff x="0" y="3753"/>
            <a:chExt cx="5240" cy="368"/>
          </a:xfrm>
        </p:grpSpPr>
        <p:sp>
          <p:nvSpPr>
            <p:cNvPr id="460047" name="Rectangle 271"/>
            <p:cNvSpPr>
              <a:spLocks noChangeArrowheads="1"/>
            </p:cNvSpPr>
            <p:nvPr/>
          </p:nvSpPr>
          <p:spPr bwMode="auto">
            <a:xfrm>
              <a:off x="1385" y="3759"/>
              <a:ext cx="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</a:t>
              </a:r>
            </a:p>
          </p:txBody>
        </p:sp>
        <p:sp>
          <p:nvSpPr>
            <p:cNvPr id="460048" name="Rectangle 272"/>
            <p:cNvSpPr>
              <a:spLocks noChangeArrowheads="1"/>
            </p:cNvSpPr>
            <p:nvPr/>
          </p:nvSpPr>
          <p:spPr bwMode="auto">
            <a:xfrm>
              <a:off x="0" y="3769"/>
              <a:ext cx="5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称</a:t>
              </a:r>
            </a:p>
          </p:txBody>
        </p:sp>
        <p:sp>
          <p:nvSpPr>
            <p:cNvPr id="460049" name="Rectangle 273"/>
            <p:cNvSpPr>
              <a:spLocks noChangeArrowheads="1"/>
            </p:cNvSpPr>
            <p:nvPr/>
          </p:nvSpPr>
          <p:spPr bwMode="auto">
            <a:xfrm>
              <a:off x="2721" y="3753"/>
              <a:ext cx="251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</a:t>
              </a:r>
              <a:r>
                <a:rPr lang="zh-CN" alt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矩估计量</a:t>
              </a:r>
              <a:r>
                <a:rPr lang="en-US" altLang="zh-CN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(</a:t>
              </a:r>
              <a:r>
                <a:rPr lang="zh-CN" alt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矩估计</a:t>
              </a:r>
              <a:r>
                <a:rPr lang="en-US" altLang="zh-CN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)</a:t>
              </a:r>
              <a:r>
                <a:rPr lang="en-US" altLang="zh-CN" sz="3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  <a:endPara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460079" name="Object 3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6936242"/>
                </p:ext>
              </p:extLst>
            </p:nvPr>
          </p:nvGraphicFramePr>
          <p:xfrm>
            <a:off x="245" y="3792"/>
            <a:ext cx="125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812520" imgH="215640" progId="Equation.DSMT4">
                    <p:embed/>
                  </p:oleObj>
                </mc:Choice>
                <mc:Fallback>
                  <p:oleObj name="Equation" r:id="rId34" imgW="8125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" y="3792"/>
                          <a:ext cx="125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083" name="Object 3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801849"/>
                </p:ext>
              </p:extLst>
            </p:nvPr>
          </p:nvGraphicFramePr>
          <p:xfrm>
            <a:off x="1621" y="3797"/>
            <a:ext cx="118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774360" imgH="203040" progId="Equation.DSMT4">
                    <p:embed/>
                  </p:oleObj>
                </mc:Choice>
                <mc:Fallback>
                  <p:oleObj name="Equation" r:id="rId36" imgW="7743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1" y="3797"/>
                          <a:ext cx="1187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091" name="Group 315"/>
          <p:cNvGrpSpPr>
            <a:grpSpLocks/>
          </p:cNvGrpSpPr>
          <p:nvPr/>
        </p:nvGrpSpPr>
        <p:grpSpPr bwMode="auto">
          <a:xfrm>
            <a:off x="3240088" y="611188"/>
            <a:ext cx="5287963" cy="3071812"/>
            <a:chOff x="2041" y="385"/>
            <a:chExt cx="3331" cy="1935"/>
          </a:xfrm>
        </p:grpSpPr>
        <p:sp>
          <p:nvSpPr>
            <p:cNvPr id="460053" name="AutoShape 277"/>
            <p:cNvSpPr>
              <a:spLocks noChangeArrowheads="1"/>
            </p:cNvSpPr>
            <p:nvPr/>
          </p:nvSpPr>
          <p:spPr bwMode="auto">
            <a:xfrm>
              <a:off x="2041" y="1400"/>
              <a:ext cx="1263" cy="92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054" name="AutoShape 278"/>
            <p:cNvSpPr>
              <a:spLocks noChangeArrowheads="1"/>
            </p:cNvSpPr>
            <p:nvPr/>
          </p:nvSpPr>
          <p:spPr bwMode="auto">
            <a:xfrm>
              <a:off x="2041" y="385"/>
              <a:ext cx="1263" cy="92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055" name="Line 279"/>
            <p:cNvSpPr>
              <a:spLocks noChangeShapeType="1"/>
            </p:cNvSpPr>
            <p:nvPr/>
          </p:nvSpPr>
          <p:spPr bwMode="auto">
            <a:xfrm flipH="1" flipV="1">
              <a:off x="3168" y="920"/>
              <a:ext cx="952" cy="3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056" name="Line 280"/>
            <p:cNvSpPr>
              <a:spLocks noChangeShapeType="1"/>
            </p:cNvSpPr>
            <p:nvPr/>
          </p:nvSpPr>
          <p:spPr bwMode="auto">
            <a:xfrm flipH="1">
              <a:off x="3169" y="1553"/>
              <a:ext cx="1000" cy="3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058" name="AutoShape 282"/>
            <p:cNvSpPr>
              <a:spLocks noChangeArrowheads="1"/>
            </p:cNvSpPr>
            <p:nvPr/>
          </p:nvSpPr>
          <p:spPr bwMode="auto">
            <a:xfrm>
              <a:off x="4130" y="1105"/>
              <a:ext cx="1242" cy="564"/>
            </a:xfrm>
            <a:prstGeom prst="wedgeRectCallout">
              <a:avLst>
                <a:gd name="adj1" fmla="val -49194"/>
                <a:gd name="adj2" fmla="val 532"/>
              </a:avLst>
            </a:prstGeom>
            <a:solidFill>
              <a:srgbClr val="000066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是否一样？</a:t>
              </a:r>
            </a:p>
          </p:txBody>
        </p:sp>
        <p:graphicFrame>
          <p:nvGraphicFramePr>
            <p:cNvPr id="460090" name="Object 314"/>
            <p:cNvGraphicFramePr>
              <a:graphicFrameLocks noChangeAspect="1"/>
            </p:cNvGraphicFramePr>
            <p:nvPr/>
          </p:nvGraphicFramePr>
          <p:xfrm>
            <a:off x="4125" y="1093"/>
            <a:ext cx="117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672840" imgH="228600" progId="Equation.DSMT4">
                    <p:embed/>
                  </p:oleObj>
                </mc:Choice>
                <mc:Fallback>
                  <p:oleObj name="Equation" r:id="rId38" imgW="672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1093"/>
                          <a:ext cx="1171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021774"/>
              </p:ext>
            </p:extLst>
          </p:nvPr>
        </p:nvGraphicFramePr>
        <p:xfrm>
          <a:off x="1685640" y="515318"/>
          <a:ext cx="4487863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625400" imgH="672840" progId="Equation.DSMT4">
                  <p:embed/>
                </p:oleObj>
              </mc:Choice>
              <mc:Fallback>
                <p:oleObj name="Equation" r:id="rId40" imgW="1625400" imgH="672840" progId="Equation.DSMT4">
                  <p:embed/>
                  <p:pic>
                    <p:nvPicPr>
                      <p:cNvPr id="0" name="Object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640" y="515318"/>
                        <a:ext cx="4487863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663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9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9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6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6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6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6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6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59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59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60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60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60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60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6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6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5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5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60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0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59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59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60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60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59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59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59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59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60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60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185 L 2.5E-6 -0.67408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460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6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6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8" dur="1000"/>
                                        <p:tgtEl>
                                          <p:spTgt spid="46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60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60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60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60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6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60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0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6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60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60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6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60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60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6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0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60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6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6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46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46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6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6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460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460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460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460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460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460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460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460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460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46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46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46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60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60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6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185 L 2.5E-6 -0.67408 " pathEditMode="relative" rAng="0" ptsTypes="AA">
                                      <p:cBhvr>
                                        <p:cTn id="2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923" grpId="0"/>
      <p:bldP spid="459923" grpId="1"/>
      <p:bldP spid="459924" grpId="0"/>
      <p:bldP spid="459924" grpId="1"/>
      <p:bldP spid="459929" grpId="0" animBg="1"/>
      <p:bldP spid="459929" grpId="1" animBg="1"/>
      <p:bldP spid="460022" grpId="0" animBg="1"/>
      <p:bldP spid="460024" grpId="0"/>
      <p:bldP spid="460033" grpId="0" animBg="1"/>
      <p:bldP spid="460033" grpId="1" animBg="1"/>
      <p:bldP spid="460034" grpId="0" animBg="1"/>
      <p:bldP spid="460034" grpId="1" animBg="1"/>
      <p:bldP spid="460050" grpId="0" animBg="1"/>
      <p:bldP spid="460050" grpId="1" animBg="1"/>
      <p:bldP spid="460051" grpId="0" animBg="1"/>
      <p:bldP spid="460051" grpId="1" animBg="1"/>
      <p:bldP spid="460060" grpId="0" animBg="1"/>
      <p:bldP spid="460060" grpId="1" animBg="1"/>
      <p:bldP spid="460061" grpId="0" animBg="1"/>
      <p:bldP spid="460061" grpId="1" animBg="1"/>
      <p:bldP spid="460062" grpId="0" animBg="1"/>
      <p:bldP spid="4600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05360620-AB57-4DEE-BA1D-FC99E0D31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950720"/>
            <a:ext cx="53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>
                <a:solidFill>
                  <a:srgbClr val="FF0000"/>
                </a:solidFill>
              </a:rPr>
              <a:t> </a:t>
            </a:r>
            <a:r>
              <a:rPr kumimoji="1" lang="zh-CN" altLang="en-US" sz="2800">
                <a:solidFill>
                  <a:srgbClr val="FF0000"/>
                </a:solidFill>
              </a:rPr>
              <a:t>解 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FD24CC89-2C51-4B58-87EB-59F279D9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4520"/>
            <a:ext cx="86868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kumimoji="1"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1" lang="en-US" altLang="zh-CN" sz="2600">
                <a:ea typeface="楷体_GB2312" pitchFamily="49" charset="-122"/>
              </a:rPr>
              <a:t>  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设总体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在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[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a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b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]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上服从均匀分布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a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b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未知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solidFill>
                  <a:srgbClr val="20207E"/>
                </a:solidFill>
                <a:ea typeface="楷体_GB2312" pitchFamily="49" charset="-122"/>
              </a:rPr>
              <a:t>1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solidFill>
                  <a:srgbClr val="20207E"/>
                </a:solidFill>
                <a:ea typeface="楷体_GB2312" pitchFamily="49" charset="-122"/>
              </a:rPr>
              <a:t>2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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i="1" baseline="-30000">
                <a:solidFill>
                  <a:srgbClr val="20207E"/>
                </a:solidFill>
                <a:ea typeface="楷体_GB2312" pitchFamily="49" charset="-122"/>
              </a:rPr>
              <a:t>n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是来自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的样本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 试求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a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b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的矩估计量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18788" name="Text Box 4">
            <a:extLst>
              <a:ext uri="{FF2B5EF4-FFF2-40B4-BE49-F238E27FC236}">
                <a16:creationId xmlns:a16="http://schemas.microsoft.com/office/drawing/2014/main" id="{0D4EA1BB-DC3B-4E05-B70A-1040D22E1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960245"/>
            <a:ext cx="4143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/>
              <a:t>由 </a:t>
            </a:r>
          </a:p>
        </p:txBody>
      </p:sp>
      <p:sp>
        <p:nvSpPr>
          <p:cNvPr id="118790" name="Text Box 6">
            <a:extLst>
              <a:ext uri="{FF2B5EF4-FFF2-40B4-BE49-F238E27FC236}">
                <a16:creationId xmlns:a16="http://schemas.microsoft.com/office/drawing/2014/main" id="{3805E83A-0A84-4BA5-8E72-05A2F8E6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3776345"/>
            <a:ext cx="73040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/>
              <a:t>分别以</a:t>
            </a:r>
            <a:r>
              <a:rPr kumimoji="1" lang="en-US" altLang="zh-CN" sz="2600" i="1"/>
              <a:t>A</a:t>
            </a:r>
            <a:r>
              <a:rPr kumimoji="1" lang="en-US" altLang="zh-CN" sz="2600" baseline="-30000"/>
              <a:t>1</a:t>
            </a:r>
            <a:r>
              <a:rPr kumimoji="1" lang="en-US" altLang="zh-CN" sz="2600">
                <a:sym typeface="Symbol" panose="05050102010706020507" pitchFamily="18" charset="2"/>
              </a:rPr>
              <a:t></a:t>
            </a:r>
            <a:r>
              <a:rPr kumimoji="1" lang="en-US" altLang="zh-CN" sz="2600"/>
              <a:t> </a:t>
            </a:r>
            <a:r>
              <a:rPr kumimoji="1" lang="en-US" altLang="zh-CN" sz="2600" i="1"/>
              <a:t>A</a:t>
            </a:r>
            <a:r>
              <a:rPr kumimoji="1" lang="en-US" altLang="zh-CN" sz="2600" baseline="-30000"/>
              <a:t>2</a:t>
            </a:r>
            <a:r>
              <a:rPr kumimoji="1" lang="zh-CN" altLang="en-US" sz="2600"/>
              <a:t>代替</a:t>
            </a:r>
            <a:r>
              <a:rPr kumimoji="1" lang="zh-CN" altLang="en-US" sz="2600" i="1">
                <a:sym typeface="Symbol" panose="05050102010706020507" pitchFamily="18" charset="2"/>
              </a:rPr>
              <a:t></a:t>
            </a:r>
            <a:r>
              <a:rPr kumimoji="1" lang="en-US" altLang="zh-CN" sz="2600" baseline="-30000"/>
              <a:t>1</a:t>
            </a:r>
            <a:r>
              <a:rPr kumimoji="1" lang="en-US" altLang="zh-CN" sz="2600">
                <a:sym typeface="Symbol" panose="05050102010706020507" pitchFamily="18" charset="2"/>
              </a:rPr>
              <a:t></a:t>
            </a:r>
            <a:r>
              <a:rPr kumimoji="1" lang="en-US" altLang="zh-CN" sz="2600"/>
              <a:t> </a:t>
            </a:r>
            <a:r>
              <a:rPr kumimoji="1" lang="en-US" altLang="zh-CN" sz="2600" i="1">
                <a:sym typeface="Symbol" panose="05050102010706020507" pitchFamily="18" charset="2"/>
              </a:rPr>
              <a:t></a:t>
            </a:r>
            <a:r>
              <a:rPr kumimoji="1" lang="en-US" altLang="zh-CN" sz="2600" baseline="-30000"/>
              <a:t>2</a:t>
            </a:r>
            <a:r>
              <a:rPr kumimoji="1" lang="en-US" altLang="zh-CN" sz="2600">
                <a:sym typeface="Symbol" panose="05050102010706020507" pitchFamily="18" charset="2"/>
              </a:rPr>
              <a:t></a:t>
            </a:r>
            <a:r>
              <a:rPr kumimoji="1" lang="en-US" altLang="zh-CN" sz="2600"/>
              <a:t> </a:t>
            </a:r>
            <a:r>
              <a:rPr kumimoji="1" lang="zh-CN" altLang="en-US" sz="2600"/>
              <a:t>得到</a:t>
            </a:r>
            <a:r>
              <a:rPr kumimoji="1" lang="en-US" altLang="zh-CN" sz="2600" i="1"/>
              <a:t>a</a:t>
            </a:r>
            <a:r>
              <a:rPr kumimoji="1" lang="en-US" altLang="zh-CN" sz="2600">
                <a:sym typeface="Symbol" panose="05050102010706020507" pitchFamily="18" charset="2"/>
              </a:rPr>
              <a:t></a:t>
            </a:r>
            <a:r>
              <a:rPr kumimoji="1" lang="en-US" altLang="zh-CN" sz="2600"/>
              <a:t> </a:t>
            </a:r>
            <a:r>
              <a:rPr kumimoji="1" lang="en-US" altLang="zh-CN" sz="2600" i="1"/>
              <a:t>b</a:t>
            </a:r>
            <a:r>
              <a:rPr kumimoji="1" lang="zh-CN" altLang="en-US" sz="2600"/>
              <a:t>的矩估计量分别为 </a:t>
            </a:r>
          </a:p>
        </p:txBody>
      </p:sp>
      <p:pic>
        <p:nvPicPr>
          <p:cNvPr id="118791" name="Picture 7">
            <a:extLst>
              <a:ext uri="{FF2B5EF4-FFF2-40B4-BE49-F238E27FC236}">
                <a16:creationId xmlns:a16="http://schemas.microsoft.com/office/drawing/2014/main" id="{B984265B-A862-4137-A1B4-058062354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r="78264" b="11111"/>
          <a:stretch>
            <a:fillRect/>
          </a:stretch>
        </p:blipFill>
        <p:spPr bwMode="auto">
          <a:xfrm>
            <a:off x="1524000" y="4385945"/>
            <a:ext cx="2438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3" name="Picture 9">
            <a:extLst>
              <a:ext uri="{FF2B5EF4-FFF2-40B4-BE49-F238E27FC236}">
                <a16:creationId xmlns:a16="http://schemas.microsoft.com/office/drawing/2014/main" id="{6436F635-BCD6-42B6-B961-5164959BD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6" t="11111" r="51775" b="11111"/>
          <a:stretch>
            <a:fillRect/>
          </a:stretch>
        </p:blipFill>
        <p:spPr bwMode="auto">
          <a:xfrm>
            <a:off x="3962400" y="4385945"/>
            <a:ext cx="29718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8794" name="Group 10">
            <a:extLst>
              <a:ext uri="{FF2B5EF4-FFF2-40B4-BE49-F238E27FC236}">
                <a16:creationId xmlns:a16="http://schemas.microsoft.com/office/drawing/2014/main" id="{04A83FB7-9AD8-46F7-A5E6-52457EF5845E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1725295"/>
            <a:ext cx="1636712" cy="1000125"/>
            <a:chOff x="960" y="1104"/>
            <a:chExt cx="1031" cy="630"/>
          </a:xfrm>
        </p:grpSpPr>
        <p:pic>
          <p:nvPicPr>
            <p:cNvPr id="12308" name="Picture 11">
              <a:extLst>
                <a:ext uri="{FF2B5EF4-FFF2-40B4-BE49-F238E27FC236}">
                  <a16:creationId xmlns:a16="http://schemas.microsoft.com/office/drawing/2014/main" id="{E18E07C4-83B9-4210-9038-4BBA27125C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11" r="98174" b="11111"/>
            <a:stretch>
              <a:fillRect/>
            </a:stretch>
          </p:blipFill>
          <p:spPr bwMode="auto">
            <a:xfrm>
              <a:off x="960" y="1104"/>
              <a:ext cx="129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9" name="Picture 12">
              <a:extLst>
                <a:ext uri="{FF2B5EF4-FFF2-40B4-BE49-F238E27FC236}">
                  <a16:creationId xmlns:a16="http://schemas.microsoft.com/office/drawing/2014/main" id="{C0ECEF4C-CF56-4DE7-9AED-2D9B269EC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" t="11111" r="86967" b="52098"/>
            <a:stretch>
              <a:fillRect/>
            </a:stretch>
          </p:blipFill>
          <p:spPr bwMode="auto">
            <a:xfrm>
              <a:off x="1086" y="1104"/>
              <a:ext cx="79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0" name="Picture 13">
              <a:extLst>
                <a:ext uri="{FF2B5EF4-FFF2-40B4-BE49-F238E27FC236}">
                  <a16:creationId xmlns:a16="http://schemas.microsoft.com/office/drawing/2014/main" id="{948F056B-5029-495E-BEA1-9055BB236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" t="49013" r="85411" b="11111"/>
            <a:stretch>
              <a:fillRect/>
            </a:stretch>
          </p:blipFill>
          <p:spPr bwMode="auto">
            <a:xfrm>
              <a:off x="1086" y="1411"/>
              <a:ext cx="905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8798" name="Picture 14">
            <a:extLst>
              <a:ext uri="{FF2B5EF4-FFF2-40B4-BE49-F238E27FC236}">
                <a16:creationId xmlns:a16="http://schemas.microsoft.com/office/drawing/2014/main" id="{137F2926-E500-4B1E-8D7C-529D236A8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4" t="11111" r="75137" b="52098"/>
          <a:stretch>
            <a:fillRect/>
          </a:stretch>
        </p:blipFill>
        <p:spPr bwMode="auto">
          <a:xfrm>
            <a:off x="3203575" y="1717358"/>
            <a:ext cx="1349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9" name="Picture 15">
            <a:extLst>
              <a:ext uri="{FF2B5EF4-FFF2-40B4-BE49-F238E27FC236}">
                <a16:creationId xmlns:a16="http://schemas.microsoft.com/office/drawing/2014/main" id="{EBAB9754-5B30-443C-82E9-360F5ECAE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3" t="49013" r="65756" b="11111"/>
          <a:stretch>
            <a:fillRect/>
          </a:stretch>
        </p:blipFill>
        <p:spPr bwMode="auto">
          <a:xfrm>
            <a:off x="3390900" y="2204720"/>
            <a:ext cx="2214563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00" name="Picture 16">
            <a:extLst>
              <a:ext uri="{FF2B5EF4-FFF2-40B4-BE49-F238E27FC236}">
                <a16:creationId xmlns:a16="http://schemas.microsoft.com/office/drawing/2014/main" id="{8EBDA9F6-C9AE-43AF-8302-52B4FCFAD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5" t="49013" r="38869" b="11111"/>
          <a:stretch>
            <a:fillRect/>
          </a:stretch>
        </p:blipFill>
        <p:spPr bwMode="auto">
          <a:xfrm>
            <a:off x="5583238" y="2204720"/>
            <a:ext cx="30384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0" name="AutoShape 20">
            <a:extLst>
              <a:ext uri="{FF2B5EF4-FFF2-40B4-BE49-F238E27FC236}">
                <a16:creationId xmlns:a16="http://schemas.microsoft.com/office/drawing/2014/main" id="{38B97529-5A8C-4926-AC75-9EF95B4A014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58888" y="2868295"/>
            <a:ext cx="39624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06" name="Rectangle 22">
            <a:extLst>
              <a:ext uri="{FF2B5EF4-FFF2-40B4-BE49-F238E27FC236}">
                <a16:creationId xmlns:a16="http://schemas.microsoft.com/office/drawing/2014/main" id="{D26C537E-9B83-4B63-86D2-70BDC23D1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020695"/>
            <a:ext cx="663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</a:rPr>
              <a:t>解得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118852" name="Picture 68">
            <a:extLst>
              <a:ext uri="{FF2B5EF4-FFF2-40B4-BE49-F238E27FC236}">
                <a16:creationId xmlns:a16="http://schemas.microsoft.com/office/drawing/2014/main" id="{BEBC11CF-867A-45E9-BBF3-0EA2DC967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r="78264" b="11111"/>
          <a:stretch>
            <a:fillRect/>
          </a:stretch>
        </p:blipFill>
        <p:spPr bwMode="auto">
          <a:xfrm>
            <a:off x="1524000" y="5613083"/>
            <a:ext cx="2438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53" name="Picture 69">
            <a:extLst>
              <a:ext uri="{FF2B5EF4-FFF2-40B4-BE49-F238E27FC236}">
                <a16:creationId xmlns:a16="http://schemas.microsoft.com/office/drawing/2014/main" id="{348D4634-5B91-43CF-91C8-3E3B2BCF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6" t="11111" r="51775" b="11111"/>
          <a:stretch>
            <a:fillRect/>
          </a:stretch>
        </p:blipFill>
        <p:spPr bwMode="auto">
          <a:xfrm>
            <a:off x="3962400" y="5613083"/>
            <a:ext cx="29718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8857" name="Object 73">
            <a:extLst>
              <a:ext uri="{FF2B5EF4-FFF2-40B4-BE49-F238E27FC236}">
                <a16:creationId xmlns:a16="http://schemas.microsoft.com/office/drawing/2014/main" id="{BA8D582E-FFD7-4CC6-8CDD-92AED6353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756662"/>
              </p:ext>
            </p:extLst>
          </p:nvPr>
        </p:nvGraphicFramePr>
        <p:xfrm>
          <a:off x="2195513" y="3012758"/>
          <a:ext cx="5537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537200" imgH="508000" progId="Equation.DSMT4">
                  <p:embed/>
                </p:oleObj>
              </mc:Choice>
              <mc:Fallback>
                <p:oleObj name="Equation" r:id="rId5" imgW="5537200" imgH="508000" progId="Equation.DSMT4">
                  <p:embed/>
                  <p:pic>
                    <p:nvPicPr>
                      <p:cNvPr id="118857" name="Object 73">
                        <a:extLst>
                          <a:ext uri="{FF2B5EF4-FFF2-40B4-BE49-F238E27FC236}">
                            <a16:creationId xmlns:a16="http://schemas.microsoft.com/office/drawing/2014/main" id="{BA8D582E-FFD7-4CC6-8CDD-92AED6353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12758"/>
                        <a:ext cx="5537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uild="p" autoUpdateAnimBg="0"/>
      <p:bldP spid="118788" grpId="0" build="p" autoUpdateAnimBg="0"/>
      <p:bldP spid="118790" grpId="0" build="p" autoUpdateAnimBg="0"/>
      <p:bldP spid="1188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31" name="Rectangle 11"/>
          <p:cNvSpPr>
            <a:spLocks noChangeArrowheads="1"/>
          </p:cNvSpPr>
          <p:nvPr/>
        </p:nvSpPr>
        <p:spPr bwMode="auto">
          <a:xfrm>
            <a:off x="12700" y="1897063"/>
            <a:ext cx="1230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故令</a:t>
            </a:r>
          </a:p>
        </p:txBody>
      </p:sp>
      <p:sp>
        <p:nvSpPr>
          <p:cNvPr id="465961" name="WordArt 41"/>
          <p:cNvSpPr>
            <a:spLocks noChangeArrowheads="1" noChangeShapeType="1" noTextEdit="1"/>
          </p:cNvSpPr>
          <p:nvPr/>
        </p:nvSpPr>
        <p:spPr bwMode="auto">
          <a:xfrm>
            <a:off x="900113" y="15509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/>
                <a:ea typeface="黑体"/>
              </a:rPr>
              <a:t>解</a:t>
            </a:r>
          </a:p>
        </p:txBody>
      </p:sp>
      <p:sp>
        <p:nvSpPr>
          <p:cNvPr id="465962" name="WordArt 42"/>
          <p:cNvSpPr>
            <a:spLocks noChangeArrowheads="1" noChangeShapeType="1" noTextEdit="1"/>
          </p:cNvSpPr>
          <p:nvPr/>
        </p:nvSpPr>
        <p:spPr bwMode="auto">
          <a:xfrm>
            <a:off x="874713" y="6858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465973" name="Group 53"/>
          <p:cNvGrpSpPr>
            <a:grpSpLocks/>
          </p:cNvGrpSpPr>
          <p:nvPr/>
        </p:nvGrpSpPr>
        <p:grpSpPr bwMode="auto">
          <a:xfrm>
            <a:off x="1423988" y="382588"/>
            <a:ext cx="7847012" cy="922337"/>
            <a:chOff x="841" y="233"/>
            <a:chExt cx="4943" cy="581"/>
          </a:xfrm>
        </p:grpSpPr>
        <p:graphicFrame>
          <p:nvGraphicFramePr>
            <p:cNvPr id="465967" name="Object 47"/>
            <p:cNvGraphicFramePr>
              <a:graphicFrameLocks noChangeAspect="1"/>
            </p:cNvGraphicFramePr>
            <p:nvPr/>
          </p:nvGraphicFramePr>
          <p:xfrm>
            <a:off x="2462" y="240"/>
            <a:ext cx="814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45760" imgH="368280" progId="Equation.DSMT4">
                    <p:embed/>
                  </p:oleObj>
                </mc:Choice>
                <mc:Fallback>
                  <p:oleObj name="Equation" r:id="rId2" imgW="545760" imgH="368280" progId="Equation.DSMT4">
                    <p:embed/>
                    <p:pic>
                      <p:nvPicPr>
                        <p:cNvPr id="465967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2" y="240"/>
                          <a:ext cx="814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68" name="Object 48"/>
            <p:cNvGraphicFramePr>
              <a:graphicFrameLocks noChangeAspect="1"/>
            </p:cNvGraphicFramePr>
            <p:nvPr/>
          </p:nvGraphicFramePr>
          <p:xfrm>
            <a:off x="1573" y="394"/>
            <a:ext cx="22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39680" progId="Equation.DSMT4">
                    <p:embed/>
                  </p:oleObj>
                </mc:Choice>
                <mc:Fallback>
                  <p:oleObj name="Equation" r:id="rId4" imgW="152280" imgH="139680" progId="Equation.DSMT4">
                    <p:embed/>
                    <p:pic>
                      <p:nvPicPr>
                        <p:cNvPr id="465968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3" y="394"/>
                          <a:ext cx="22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69" name="Object 49"/>
            <p:cNvGraphicFramePr>
              <a:graphicFrameLocks noChangeAspect="1"/>
            </p:cNvGraphicFramePr>
            <p:nvPr/>
          </p:nvGraphicFramePr>
          <p:xfrm>
            <a:off x="3947" y="233"/>
            <a:ext cx="871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83920" imgH="368280" progId="Equation.DSMT4">
                    <p:embed/>
                  </p:oleObj>
                </mc:Choice>
                <mc:Fallback>
                  <p:oleObj name="Equation" r:id="rId6" imgW="583920" imgH="368280" progId="Equation.DSMT4">
                    <p:embed/>
                    <p:pic>
                      <p:nvPicPr>
                        <p:cNvPr id="465969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233"/>
                          <a:ext cx="871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5970" name="Rectangle 50"/>
            <p:cNvSpPr>
              <a:spLocks noChangeArrowheads="1"/>
            </p:cNvSpPr>
            <p:nvPr/>
          </p:nvSpPr>
          <p:spPr bwMode="auto">
            <a:xfrm>
              <a:off x="3201" y="327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、方差</a:t>
              </a: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465971" name="Rectangle 51"/>
            <p:cNvSpPr>
              <a:spLocks noChangeArrowheads="1"/>
            </p:cNvSpPr>
            <p:nvPr/>
          </p:nvSpPr>
          <p:spPr bwMode="auto">
            <a:xfrm>
              <a:off x="4800" y="328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都存在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465972" name="Rectangle 52"/>
            <p:cNvSpPr>
              <a:spLocks noChangeArrowheads="1"/>
            </p:cNvSpPr>
            <p:nvPr/>
          </p:nvSpPr>
          <p:spPr bwMode="auto">
            <a:xfrm>
              <a:off x="841" y="327"/>
              <a:ext cx="19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  的均值</a:t>
              </a: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grpSp>
        <p:nvGrpSpPr>
          <p:cNvPr id="465980" name="Group 60"/>
          <p:cNvGrpSpPr>
            <a:grpSpLocks/>
          </p:cNvGrpSpPr>
          <p:nvPr/>
        </p:nvGrpSpPr>
        <p:grpSpPr bwMode="auto">
          <a:xfrm>
            <a:off x="12700" y="976313"/>
            <a:ext cx="8661400" cy="538162"/>
            <a:chOff x="-24" y="631"/>
            <a:chExt cx="5456" cy="339"/>
          </a:xfrm>
        </p:grpSpPr>
        <p:sp>
          <p:nvSpPr>
            <p:cNvPr id="465963" name="Rectangle 43"/>
            <p:cNvSpPr>
              <a:spLocks noChangeArrowheads="1"/>
            </p:cNvSpPr>
            <p:nvPr/>
          </p:nvSpPr>
          <p:spPr bwMode="auto">
            <a:xfrm>
              <a:off x="1152" y="631"/>
              <a:ext cx="4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为总体样本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求未知参数     的矩估计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65978" name="Object 58"/>
            <p:cNvGraphicFramePr>
              <a:graphicFrameLocks noChangeAspect="1"/>
            </p:cNvGraphicFramePr>
            <p:nvPr/>
          </p:nvGraphicFramePr>
          <p:xfrm>
            <a:off x="-24" y="680"/>
            <a:ext cx="131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74360" imgH="177480" progId="Equation.DSMT4">
                    <p:embed/>
                  </p:oleObj>
                </mc:Choice>
                <mc:Fallback>
                  <p:oleObj name="Equation" r:id="rId8" imgW="774360" imgH="177480" progId="Equation.DSMT4">
                    <p:embed/>
                    <p:pic>
                      <p:nvPicPr>
                        <p:cNvPr id="465978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4" y="680"/>
                          <a:ext cx="131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79" name="Object 59"/>
            <p:cNvGraphicFramePr>
              <a:graphicFrameLocks noChangeAspect="1"/>
            </p:cNvGraphicFramePr>
            <p:nvPr/>
          </p:nvGraphicFramePr>
          <p:xfrm>
            <a:off x="3618" y="654"/>
            <a:ext cx="46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17160" imgH="203040" progId="Equation.DSMT4">
                    <p:embed/>
                  </p:oleObj>
                </mc:Choice>
                <mc:Fallback>
                  <p:oleObj name="Equation" r:id="rId10" imgW="317160" imgH="203040" progId="Equation.DSMT4">
                    <p:embed/>
                    <p:pic>
                      <p:nvPicPr>
                        <p:cNvPr id="465979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" y="654"/>
                          <a:ext cx="463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5984" name="Group 64"/>
          <p:cNvGrpSpPr>
            <a:grpSpLocks/>
          </p:cNvGrpSpPr>
          <p:nvPr/>
        </p:nvGrpSpPr>
        <p:grpSpPr bwMode="auto">
          <a:xfrm>
            <a:off x="1422400" y="1447800"/>
            <a:ext cx="7581900" cy="519113"/>
            <a:chOff x="984" y="976"/>
            <a:chExt cx="4776" cy="327"/>
          </a:xfrm>
        </p:grpSpPr>
        <p:sp>
          <p:nvSpPr>
            <p:cNvPr id="465981" name="Rectangle 61"/>
            <p:cNvSpPr>
              <a:spLocks noChangeArrowheads="1"/>
            </p:cNvSpPr>
            <p:nvPr/>
          </p:nvSpPr>
          <p:spPr bwMode="auto">
            <a:xfrm>
              <a:off x="984" y="976"/>
              <a:ext cx="4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因为    分别为总体一阶原点矩和二阶中心矩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</a:p>
          </p:txBody>
        </p:sp>
        <p:graphicFrame>
          <p:nvGraphicFramePr>
            <p:cNvPr id="465983" name="Object 63"/>
            <p:cNvGraphicFramePr>
              <a:graphicFrameLocks noChangeAspect="1"/>
            </p:cNvGraphicFramePr>
            <p:nvPr/>
          </p:nvGraphicFramePr>
          <p:xfrm>
            <a:off x="1481" y="985"/>
            <a:ext cx="47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17160" imgH="203040" progId="Equation.DSMT4">
                    <p:embed/>
                  </p:oleObj>
                </mc:Choice>
                <mc:Fallback>
                  <p:oleObj name="Equation" r:id="rId12" imgW="317160" imgH="203040" progId="Equation.DSMT4">
                    <p:embed/>
                    <p:pic>
                      <p:nvPicPr>
                        <p:cNvPr id="465983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985"/>
                          <a:ext cx="473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5985" name="Object 65"/>
          <p:cNvGraphicFramePr>
            <a:graphicFrameLocks noChangeAspect="1"/>
          </p:cNvGraphicFramePr>
          <p:nvPr/>
        </p:nvGraphicFramePr>
        <p:xfrm>
          <a:off x="3297238" y="2225675"/>
          <a:ext cx="2765425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68200" imgH="520560" progId="Equation.DSMT4">
                  <p:embed/>
                </p:oleObj>
              </mc:Choice>
              <mc:Fallback>
                <p:oleObj name="Equation" r:id="rId14" imgW="1168200" imgH="520560" progId="Equation.DSMT4">
                  <p:embed/>
                  <p:pic>
                    <p:nvPicPr>
                      <p:cNvPr id="465985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2225675"/>
                        <a:ext cx="2765425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88" name="Oval 68"/>
          <p:cNvSpPr>
            <a:spLocks noChangeArrowheads="1"/>
          </p:cNvSpPr>
          <p:nvPr/>
        </p:nvSpPr>
        <p:spPr bwMode="auto">
          <a:xfrm>
            <a:off x="4102100" y="2222500"/>
            <a:ext cx="457200" cy="4445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5986" name="AutoShape 66"/>
          <p:cNvSpPr>
            <a:spLocks noChangeArrowheads="1"/>
          </p:cNvSpPr>
          <p:nvPr/>
        </p:nvSpPr>
        <p:spPr bwMode="auto">
          <a:xfrm>
            <a:off x="4954588" y="2079625"/>
            <a:ext cx="2855912" cy="442913"/>
          </a:xfrm>
          <a:prstGeom prst="wedgeRectCallout">
            <a:avLst>
              <a:gd name="adj1" fmla="val -62620"/>
              <a:gd name="adj2" fmla="val 33870"/>
            </a:avLst>
          </a:prstGeom>
          <a:solidFill>
            <a:srgbClr val="0033CC"/>
          </a:solidFill>
          <a:ln w="12700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样本一阶原点矩</a:t>
            </a:r>
          </a:p>
        </p:txBody>
      </p:sp>
      <p:sp>
        <p:nvSpPr>
          <p:cNvPr id="465989" name="Oval 69"/>
          <p:cNvSpPr>
            <a:spLocks noChangeArrowheads="1"/>
          </p:cNvSpPr>
          <p:nvPr/>
        </p:nvSpPr>
        <p:spPr bwMode="auto">
          <a:xfrm>
            <a:off x="4014788" y="2719388"/>
            <a:ext cx="2057400" cy="6858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5987" name="AutoShape 67"/>
          <p:cNvSpPr>
            <a:spLocks noChangeArrowheads="1"/>
          </p:cNvSpPr>
          <p:nvPr/>
        </p:nvSpPr>
        <p:spPr bwMode="auto">
          <a:xfrm>
            <a:off x="6099175" y="3135313"/>
            <a:ext cx="2855913" cy="519112"/>
          </a:xfrm>
          <a:prstGeom prst="wedgeRectCallout">
            <a:avLst>
              <a:gd name="adj1" fmla="val -58616"/>
              <a:gd name="adj2" fmla="val -37157"/>
            </a:avLst>
          </a:prstGeom>
          <a:solidFill>
            <a:srgbClr val="0033CC"/>
          </a:solidFill>
          <a:ln w="12700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样本二阶中心矩</a:t>
            </a:r>
          </a:p>
        </p:txBody>
      </p:sp>
      <p:grpSp>
        <p:nvGrpSpPr>
          <p:cNvPr id="465991" name="Group 71"/>
          <p:cNvGrpSpPr>
            <a:grpSpLocks/>
          </p:cNvGrpSpPr>
          <p:nvPr/>
        </p:nvGrpSpPr>
        <p:grpSpPr bwMode="auto">
          <a:xfrm>
            <a:off x="0" y="3355975"/>
            <a:ext cx="4051300" cy="527050"/>
            <a:chOff x="0" y="2314"/>
            <a:chExt cx="2552" cy="332"/>
          </a:xfrm>
        </p:grpSpPr>
        <p:sp>
          <p:nvSpPr>
            <p:cNvPr id="465934" name="Rectangle 14"/>
            <p:cNvSpPr>
              <a:spLocks noChangeArrowheads="1"/>
            </p:cNvSpPr>
            <p:nvPr/>
          </p:nvSpPr>
          <p:spPr bwMode="auto">
            <a:xfrm>
              <a:off x="0" y="2314"/>
              <a:ext cx="25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故    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的矩估计分别为</a:t>
              </a:r>
            </a:p>
          </p:txBody>
        </p:sp>
        <p:graphicFrame>
          <p:nvGraphicFramePr>
            <p:cNvPr id="465990" name="Object 70"/>
            <p:cNvGraphicFramePr>
              <a:graphicFrameLocks noChangeAspect="1"/>
            </p:cNvGraphicFramePr>
            <p:nvPr/>
          </p:nvGraphicFramePr>
          <p:xfrm>
            <a:off x="273" y="2330"/>
            <a:ext cx="47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17160" imgH="203040" progId="Equation.DSMT4">
                    <p:embed/>
                  </p:oleObj>
                </mc:Choice>
                <mc:Fallback>
                  <p:oleObj name="Equation" r:id="rId16" imgW="317160" imgH="203040" progId="Equation.DSMT4">
                    <p:embed/>
                    <p:pic>
                      <p:nvPicPr>
                        <p:cNvPr id="46599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" y="2330"/>
                          <a:ext cx="473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5993" name="Object 73"/>
          <p:cNvGraphicFramePr>
            <a:graphicFrameLocks noChangeAspect="1"/>
          </p:cNvGraphicFramePr>
          <p:nvPr/>
        </p:nvGraphicFramePr>
        <p:xfrm>
          <a:off x="2787650" y="3878263"/>
          <a:ext cx="9017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0880" imgH="203040" progId="Equation.DSMT4">
                  <p:embed/>
                </p:oleObj>
              </mc:Choice>
              <mc:Fallback>
                <p:oleObj name="Equation" r:id="rId18" imgW="380880" imgH="203040" progId="Equation.DSMT4">
                  <p:embed/>
                  <p:pic>
                    <p:nvPicPr>
                      <p:cNvPr id="465993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3878263"/>
                        <a:ext cx="9017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94" name="Object 74"/>
          <p:cNvGraphicFramePr>
            <a:graphicFrameLocks noChangeAspect="1"/>
          </p:cNvGraphicFramePr>
          <p:nvPr/>
        </p:nvGraphicFramePr>
        <p:xfrm>
          <a:off x="5159375" y="4210050"/>
          <a:ext cx="18637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87320" imgH="368280" progId="Equation.DSMT4">
                  <p:embed/>
                </p:oleObj>
              </mc:Choice>
              <mc:Fallback>
                <p:oleObj name="Equation" r:id="rId20" imgW="787320" imgH="368280" progId="Equation.DSMT4">
                  <p:embed/>
                  <p:pic>
                    <p:nvPicPr>
                      <p:cNvPr id="465994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4210050"/>
                        <a:ext cx="186372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5996" name="Group 76"/>
          <p:cNvGrpSpPr>
            <a:grpSpLocks/>
          </p:cNvGrpSpPr>
          <p:nvPr/>
        </p:nvGrpSpPr>
        <p:grpSpPr bwMode="auto">
          <a:xfrm>
            <a:off x="-25400" y="4926196"/>
            <a:ext cx="4865688" cy="584199"/>
            <a:chOff x="56" y="3697"/>
            <a:chExt cx="3065" cy="368"/>
          </a:xfrm>
        </p:grpSpPr>
        <p:sp>
          <p:nvSpPr>
            <p:cNvPr id="465929" name="Rectangle 9"/>
            <p:cNvSpPr>
              <a:spLocks noChangeArrowheads="1"/>
            </p:cNvSpPr>
            <p:nvPr/>
          </p:nvSpPr>
          <p:spPr bwMode="auto">
            <a:xfrm>
              <a:off x="56" y="3697"/>
              <a:ext cx="306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其中  称为</a:t>
              </a:r>
              <a:r>
                <a:rPr lang="zh-CN" alt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修正的样本方差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 </a:t>
              </a:r>
            </a:p>
          </p:txBody>
        </p:sp>
        <p:graphicFrame>
          <p:nvGraphicFramePr>
            <p:cNvPr id="465995" name="Object 75"/>
            <p:cNvGraphicFramePr>
              <a:graphicFrameLocks noChangeAspect="1"/>
            </p:cNvGraphicFramePr>
            <p:nvPr/>
          </p:nvGraphicFramePr>
          <p:xfrm>
            <a:off x="554" y="3719"/>
            <a:ext cx="28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90440" imgH="190440" progId="Equation.DSMT4">
                    <p:embed/>
                  </p:oleObj>
                </mc:Choice>
                <mc:Fallback>
                  <p:oleObj name="Equation" r:id="rId22" imgW="190440" imgH="190440" progId="Equation.DSMT4">
                    <p:embed/>
                    <p:pic>
                      <p:nvPicPr>
                        <p:cNvPr id="465995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" y="3719"/>
                          <a:ext cx="28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5997" name="Object 77"/>
          <p:cNvGraphicFramePr>
            <a:graphicFrameLocks noChangeAspect="1"/>
          </p:cNvGraphicFramePr>
          <p:nvPr/>
        </p:nvGraphicFramePr>
        <p:xfrm>
          <a:off x="2767013" y="4238625"/>
          <a:ext cx="24638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41120" imgH="342720" progId="Equation.DSMT4">
                  <p:embed/>
                </p:oleObj>
              </mc:Choice>
              <mc:Fallback>
                <p:oleObj name="Equation" r:id="rId24" imgW="1041120" imgH="342720" progId="Equation.DSMT4">
                  <p:embed/>
                  <p:pic>
                    <p:nvPicPr>
                      <p:cNvPr id="465997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4238625"/>
                        <a:ext cx="24638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005" name="WordArt 85"/>
          <p:cNvSpPr>
            <a:spLocks noChangeArrowheads="1" noChangeShapeType="1" noTextEdit="1"/>
          </p:cNvSpPr>
          <p:nvPr/>
        </p:nvSpPr>
        <p:spPr bwMode="auto">
          <a:xfrm>
            <a:off x="720725" y="5559425"/>
            <a:ext cx="828675" cy="333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特例</a:t>
            </a:r>
          </a:p>
        </p:txBody>
      </p:sp>
      <p:grpSp>
        <p:nvGrpSpPr>
          <p:cNvPr id="466007" name="Group 87"/>
          <p:cNvGrpSpPr>
            <a:grpSpLocks/>
          </p:cNvGrpSpPr>
          <p:nvPr/>
        </p:nvGrpSpPr>
        <p:grpSpPr bwMode="auto">
          <a:xfrm>
            <a:off x="1701800" y="5422900"/>
            <a:ext cx="7416800" cy="557213"/>
            <a:chOff x="1176" y="3384"/>
            <a:chExt cx="4672" cy="351"/>
          </a:xfrm>
        </p:grpSpPr>
        <p:sp>
          <p:nvSpPr>
            <p:cNvPr id="466003" name="Rectangle 83"/>
            <p:cNvSpPr>
              <a:spLocks noChangeArrowheads="1"/>
            </p:cNvSpPr>
            <p:nvPr/>
          </p:nvSpPr>
          <p:spPr bwMode="auto">
            <a:xfrm>
              <a:off x="4087" y="3393"/>
              <a:ext cx="17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的矩估计分别是</a:t>
              </a: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466004" name="Rectangle 84"/>
            <p:cNvSpPr>
              <a:spLocks noChangeArrowheads="1"/>
            </p:cNvSpPr>
            <p:nvPr/>
          </p:nvSpPr>
          <p:spPr bwMode="auto">
            <a:xfrm>
              <a:off x="1176" y="3384"/>
              <a:ext cx="18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对于正态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</a:t>
              </a: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66006" name="Object 86"/>
            <p:cNvGraphicFramePr>
              <a:graphicFrameLocks noChangeAspect="1"/>
            </p:cNvGraphicFramePr>
            <p:nvPr/>
          </p:nvGraphicFramePr>
          <p:xfrm>
            <a:off x="2556" y="3418"/>
            <a:ext cx="162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143000" imgH="203040" progId="Equation.DSMT4">
                    <p:embed/>
                  </p:oleObj>
                </mc:Choice>
                <mc:Fallback>
                  <p:oleObj name="Equation" r:id="rId26" imgW="1143000" imgH="203040" progId="Equation.DSMT4">
                    <p:embed/>
                    <p:pic>
                      <p:nvPicPr>
                        <p:cNvPr id="466006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" y="3418"/>
                          <a:ext cx="162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6008" name="Object 88"/>
          <p:cNvGraphicFramePr>
            <a:graphicFrameLocks noChangeAspect="1"/>
          </p:cNvGraphicFramePr>
          <p:nvPr/>
        </p:nvGraphicFramePr>
        <p:xfrm>
          <a:off x="2728913" y="5905500"/>
          <a:ext cx="43259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828800" imgH="342720" progId="Equation.DSMT4">
                  <p:embed/>
                </p:oleObj>
              </mc:Choice>
              <mc:Fallback>
                <p:oleObj name="Equation" r:id="rId28" imgW="1828800" imgH="342720" progId="Equation.DSMT4">
                  <p:embed/>
                  <p:pic>
                    <p:nvPicPr>
                      <p:cNvPr id="466008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5905500"/>
                        <a:ext cx="432593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6963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5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5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5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5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5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5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5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5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5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5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5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5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5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5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5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5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5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5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6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65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65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65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65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65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65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65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65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6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6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6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66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66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6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31" grpId="0"/>
      <p:bldP spid="465961" grpId="0" animBg="1"/>
      <p:bldP spid="465962" grpId="0" animBg="1"/>
      <p:bldP spid="465988" grpId="0" animBg="1"/>
      <p:bldP spid="465988" grpId="1" animBg="1"/>
      <p:bldP spid="465986" grpId="0" animBg="1"/>
      <p:bldP spid="465986" grpId="1" animBg="1"/>
      <p:bldP spid="465989" grpId="0" animBg="1"/>
      <p:bldP spid="465989" grpId="1" animBg="1"/>
      <p:bldP spid="465987" grpId="0" animBg="1"/>
      <p:bldP spid="465987" grpId="1" animBg="1"/>
      <p:bldP spid="4660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1" name="Rectangle 5">
            <a:extLst>
              <a:ext uri="{FF2B5EF4-FFF2-40B4-BE49-F238E27FC236}">
                <a16:creationId xmlns:a16="http://schemas.microsoft.com/office/drawing/2014/main" id="{F542BDDF-9F69-4171-B1FC-3E47B1BEF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" y="636588"/>
            <a:ext cx="77089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kumimoji="1"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kumimoji="1"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kumimoji="1"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设总体有均值</a:t>
            </a:r>
            <a:r>
              <a:rPr kumimoji="1"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μ</a:t>
            </a:r>
            <a:r>
              <a:rPr kumimoji="1"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与方差</a:t>
            </a:r>
            <a:r>
              <a:rPr kumimoji="1"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σ</a:t>
            </a:r>
            <a:r>
              <a:rPr kumimoji="1" lang="en-US" altLang="zh-CN" baseline="30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，今有样本观察值            </a:t>
            </a:r>
          </a:p>
        </p:txBody>
      </p:sp>
      <p:graphicFrame>
        <p:nvGraphicFramePr>
          <p:cNvPr id="14339" name="Object 4">
            <a:extLst>
              <a:ext uri="{FF2B5EF4-FFF2-40B4-BE49-F238E27FC236}">
                <a16:creationId xmlns:a16="http://schemas.microsoft.com/office/drawing/2014/main" id="{32C12537-FD04-43F4-AD74-3B681489F9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381891"/>
              </p:ext>
            </p:extLst>
          </p:nvPr>
        </p:nvGraphicFramePr>
        <p:xfrm>
          <a:off x="2015490" y="1319213"/>
          <a:ext cx="518318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2370" imgH="266584" progId="Equation.DSMT4">
                  <p:embed/>
                </p:oleObj>
              </mc:Choice>
              <mc:Fallback>
                <p:oleObj name="Equation" r:id="rId2" imgW="2602370" imgH="266584" progId="Equation.DSMT4">
                  <p:embed/>
                  <p:pic>
                    <p:nvPicPr>
                      <p:cNvPr id="14339" name="Object 4">
                        <a:extLst>
                          <a:ext uri="{FF2B5EF4-FFF2-40B4-BE49-F238E27FC236}">
                            <a16:creationId xmlns:a16="http://schemas.microsoft.com/office/drawing/2014/main" id="{32C12537-FD04-43F4-AD74-3B681489F9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490" y="1319213"/>
                        <a:ext cx="518318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2" name="Rectangle 6">
            <a:extLst>
              <a:ext uri="{FF2B5EF4-FFF2-40B4-BE49-F238E27FC236}">
                <a16:creationId xmlns:a16="http://schemas.microsoft.com/office/drawing/2014/main" id="{DD2D45AA-86AA-48C9-AA6E-9D30A3A49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890" y="1824038"/>
            <a:ext cx="35020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kumimoji="1"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求</a:t>
            </a:r>
            <a:r>
              <a:rPr kumimoji="1"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μ</a:t>
            </a:r>
            <a:r>
              <a:rPr kumimoji="1"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与</a:t>
            </a:r>
            <a:r>
              <a:rPr kumimoji="1"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σ</a:t>
            </a:r>
            <a:r>
              <a:rPr kumimoji="1" lang="en-US" altLang="zh-CN" baseline="30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的矩估计值。 </a:t>
            </a:r>
          </a:p>
        </p:txBody>
      </p:sp>
      <p:sp>
        <p:nvSpPr>
          <p:cNvPr id="224263" name="Rectangle 7">
            <a:extLst>
              <a:ext uri="{FF2B5EF4-FFF2-40B4-BE49-F238E27FC236}">
                <a16:creationId xmlns:a16="http://schemas.microsoft.com/office/drawing/2014/main" id="{8CC26EFA-0866-4794-9794-537E0DDE6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78" y="2497138"/>
            <a:ext cx="5095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>
                <a:solidFill>
                  <a:srgbClr val="FF0000"/>
                </a:solidFill>
              </a:rPr>
              <a:t>解 </a:t>
            </a:r>
          </a:p>
        </p:txBody>
      </p:sp>
      <p:sp>
        <p:nvSpPr>
          <p:cNvPr id="224264" name="Text Box 8">
            <a:extLst>
              <a:ext uri="{FF2B5EF4-FFF2-40B4-BE49-F238E27FC236}">
                <a16:creationId xmlns:a16="http://schemas.microsoft.com/office/drawing/2014/main" id="{09A336C5-83C4-4F94-AD67-7375C7233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128" y="2601913"/>
            <a:ext cx="38258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/>
              <a:t>由 </a:t>
            </a:r>
          </a:p>
        </p:txBody>
      </p:sp>
      <p:grpSp>
        <p:nvGrpSpPr>
          <p:cNvPr id="224265" name="Group 9">
            <a:extLst>
              <a:ext uri="{FF2B5EF4-FFF2-40B4-BE49-F238E27FC236}">
                <a16:creationId xmlns:a16="http://schemas.microsoft.com/office/drawing/2014/main" id="{DB9C6AD1-1C0F-4BCB-AA87-31B5430CB40D}"/>
              </a:ext>
            </a:extLst>
          </p:cNvPr>
          <p:cNvGrpSpPr>
            <a:grpSpLocks/>
          </p:cNvGrpSpPr>
          <p:nvPr/>
        </p:nvGrpSpPr>
        <p:grpSpPr bwMode="auto">
          <a:xfrm>
            <a:off x="2231390" y="2400300"/>
            <a:ext cx="1622425" cy="931863"/>
            <a:chOff x="968" y="1429"/>
            <a:chExt cx="1022" cy="587"/>
          </a:xfrm>
        </p:grpSpPr>
        <p:pic>
          <p:nvPicPr>
            <p:cNvPr id="14358" name="Picture 10">
              <a:extLst>
                <a:ext uri="{FF2B5EF4-FFF2-40B4-BE49-F238E27FC236}">
                  <a16:creationId xmlns:a16="http://schemas.microsoft.com/office/drawing/2014/main" id="{0E6FFD3A-7382-472F-8293-26ED58E30E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5886"/>
            <a:stretch>
              <a:fillRect/>
            </a:stretch>
          </p:blipFill>
          <p:spPr bwMode="auto">
            <a:xfrm>
              <a:off x="968" y="1429"/>
              <a:ext cx="130" cy="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59" name="Picture 11">
              <a:extLst>
                <a:ext uri="{FF2B5EF4-FFF2-40B4-BE49-F238E27FC236}">
                  <a16:creationId xmlns:a16="http://schemas.microsoft.com/office/drawing/2014/main" id="{F5AC2987-4EBF-45AE-AAF5-424517898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4" r="70918" b="49745"/>
            <a:stretch>
              <a:fillRect/>
            </a:stretch>
          </p:blipFill>
          <p:spPr bwMode="auto">
            <a:xfrm>
              <a:off x="1086" y="1429"/>
              <a:ext cx="801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60" name="Picture 12">
              <a:extLst>
                <a:ext uri="{FF2B5EF4-FFF2-40B4-BE49-F238E27FC236}">
                  <a16:creationId xmlns:a16="http://schemas.microsoft.com/office/drawing/2014/main" id="{8093F1BE-0A14-4D98-A4C2-A1FEBA301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4" t="48381" r="67659"/>
            <a:stretch>
              <a:fillRect/>
            </a:stretch>
          </p:blipFill>
          <p:spPr bwMode="auto">
            <a:xfrm>
              <a:off x="1086" y="1713"/>
              <a:ext cx="90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24269" name="Picture 13">
            <a:extLst>
              <a:ext uri="{FF2B5EF4-FFF2-40B4-BE49-F238E27FC236}">
                <a16:creationId xmlns:a16="http://schemas.microsoft.com/office/drawing/2014/main" id="{64B4C684-C6D3-42FC-BEE0-352579251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2" r="59178" b="49745"/>
          <a:stretch>
            <a:fillRect/>
          </a:stretch>
        </p:blipFill>
        <p:spPr bwMode="auto">
          <a:xfrm>
            <a:off x="3672840" y="2400300"/>
            <a:ext cx="60801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4270" name="Picture 14">
            <a:extLst>
              <a:ext uri="{FF2B5EF4-FFF2-40B4-BE49-F238E27FC236}">
                <a16:creationId xmlns:a16="http://schemas.microsoft.com/office/drawing/2014/main" id="{190B1561-4F1B-4897-8A3A-E286DC739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4" t="48381" r="23987"/>
          <a:stretch>
            <a:fillRect/>
          </a:stretch>
        </p:blipFill>
        <p:spPr bwMode="auto">
          <a:xfrm>
            <a:off x="3815715" y="2832100"/>
            <a:ext cx="21986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4271" name="Picture 15">
            <a:extLst>
              <a:ext uri="{FF2B5EF4-FFF2-40B4-BE49-F238E27FC236}">
                <a16:creationId xmlns:a16="http://schemas.microsoft.com/office/drawing/2014/main" id="{35DA1BC9-472D-4025-B940-AB6A1560D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33" t="48381"/>
          <a:stretch>
            <a:fillRect/>
          </a:stretch>
        </p:blipFill>
        <p:spPr bwMode="auto">
          <a:xfrm>
            <a:off x="6025515" y="2851150"/>
            <a:ext cx="12223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272" name="Text Box 16">
            <a:extLst>
              <a:ext uri="{FF2B5EF4-FFF2-40B4-BE49-F238E27FC236}">
                <a16:creationId xmlns:a16="http://schemas.microsoft.com/office/drawing/2014/main" id="{ED8A797A-1EA9-4C58-9D89-7963783AE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253" y="4481513"/>
            <a:ext cx="79216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/>
              <a:t>分别以</a:t>
            </a:r>
            <a:r>
              <a:rPr kumimoji="1" lang="en-US" altLang="zh-CN" i="1"/>
              <a:t>A</a:t>
            </a:r>
            <a:r>
              <a:rPr kumimoji="1" lang="en-US" altLang="zh-CN" baseline="-30000"/>
              <a:t>1</a:t>
            </a:r>
            <a:r>
              <a:rPr kumimoji="1" lang="en-US" altLang="zh-CN">
                <a:sym typeface="Symbol" panose="05050102010706020507" pitchFamily="18" charset="2"/>
              </a:rPr>
              <a:t></a:t>
            </a:r>
            <a:r>
              <a:rPr kumimoji="1" lang="en-US" altLang="zh-CN"/>
              <a:t> </a:t>
            </a:r>
            <a:r>
              <a:rPr kumimoji="1" lang="en-US" altLang="zh-CN" i="1"/>
              <a:t>A</a:t>
            </a:r>
            <a:r>
              <a:rPr kumimoji="1" lang="en-US" altLang="zh-CN" baseline="-30000"/>
              <a:t>2</a:t>
            </a:r>
            <a:r>
              <a:rPr kumimoji="1" lang="zh-CN" altLang="en-US"/>
              <a:t>代替</a:t>
            </a:r>
            <a:r>
              <a:rPr kumimoji="1" lang="zh-CN" altLang="en-US" i="1">
                <a:sym typeface="Symbol" panose="05050102010706020507" pitchFamily="18" charset="2"/>
              </a:rPr>
              <a:t></a:t>
            </a:r>
            <a:r>
              <a:rPr kumimoji="1" lang="en-US" altLang="zh-CN" baseline="-30000"/>
              <a:t>1</a:t>
            </a:r>
            <a:r>
              <a:rPr kumimoji="1" lang="en-US" altLang="zh-CN">
                <a:sym typeface="Symbol" panose="05050102010706020507" pitchFamily="18" charset="2"/>
              </a:rPr>
              <a:t></a:t>
            </a:r>
            <a:r>
              <a:rPr kumimoji="1" lang="en-US" altLang="zh-CN"/>
              <a:t> </a:t>
            </a:r>
            <a:r>
              <a:rPr kumimoji="1" lang="en-US" altLang="zh-CN" i="1">
                <a:sym typeface="Symbol" panose="05050102010706020507" pitchFamily="18" charset="2"/>
              </a:rPr>
              <a:t></a:t>
            </a:r>
            <a:r>
              <a:rPr kumimoji="1" lang="en-US" altLang="zh-CN" baseline="-30000"/>
              <a:t>2</a:t>
            </a:r>
            <a:r>
              <a:rPr kumimoji="1" lang="en-US" altLang="zh-CN">
                <a:sym typeface="Symbol" panose="05050102010706020507" pitchFamily="18" charset="2"/>
              </a:rPr>
              <a:t></a:t>
            </a:r>
            <a:r>
              <a:rPr kumimoji="1" lang="en-US" altLang="zh-CN"/>
              <a:t> </a:t>
            </a:r>
            <a:r>
              <a:rPr kumimoji="1" lang="zh-CN" altLang="en-US"/>
              <a:t>得到</a:t>
            </a:r>
            <a:r>
              <a:rPr kumimoji="1" lang="zh-CN" altLang="en-US" i="1">
                <a:sym typeface="Symbol" panose="05050102010706020507" pitchFamily="18" charset="2"/>
              </a:rPr>
              <a:t></a:t>
            </a:r>
            <a:r>
              <a:rPr kumimoji="1" lang="zh-CN" altLang="en-US">
                <a:sym typeface="Symbol" panose="05050102010706020507" pitchFamily="18" charset="2"/>
              </a:rPr>
              <a:t></a:t>
            </a:r>
            <a:r>
              <a:rPr kumimoji="1" lang="zh-CN" altLang="en-US"/>
              <a:t> </a:t>
            </a:r>
            <a:r>
              <a:rPr kumimoji="1" lang="zh-CN" altLang="en-US" i="1">
                <a:sym typeface="Symbol" panose="05050102010706020507" pitchFamily="18" charset="2"/>
              </a:rPr>
              <a:t></a:t>
            </a:r>
            <a:r>
              <a:rPr kumimoji="1" lang="zh-CN" altLang="en-US" i="1" baseline="30000"/>
              <a:t> </a:t>
            </a:r>
            <a:r>
              <a:rPr kumimoji="1" lang="en-US" altLang="zh-CN" baseline="30000"/>
              <a:t>2</a:t>
            </a:r>
            <a:r>
              <a:rPr kumimoji="1" lang="zh-CN" altLang="en-US"/>
              <a:t>的矩估计量分别为 </a:t>
            </a:r>
          </a:p>
        </p:txBody>
      </p:sp>
      <p:pic>
        <p:nvPicPr>
          <p:cNvPr id="224273" name="Picture 17">
            <a:extLst>
              <a:ext uri="{FF2B5EF4-FFF2-40B4-BE49-F238E27FC236}">
                <a16:creationId xmlns:a16="http://schemas.microsoft.com/office/drawing/2014/main" id="{78A96728-CB0A-4539-A26E-59166B5C7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r="86415" b="11111"/>
          <a:stretch>
            <a:fillRect/>
          </a:stretch>
        </p:blipFill>
        <p:spPr bwMode="auto">
          <a:xfrm>
            <a:off x="1944053" y="5064125"/>
            <a:ext cx="1524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9" name="AutoShape 20">
            <a:extLst>
              <a:ext uri="{FF2B5EF4-FFF2-40B4-BE49-F238E27FC236}">
                <a16:creationId xmlns:a16="http://schemas.microsoft.com/office/drawing/2014/main" id="{914214E3-7675-4368-A26C-4792248F0DA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439228" y="3192463"/>
            <a:ext cx="32004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277" name="Rectangle 21">
            <a:extLst>
              <a:ext uri="{FF2B5EF4-FFF2-40B4-BE49-F238E27FC236}">
                <a16:creationId xmlns:a16="http://schemas.microsoft.com/office/drawing/2014/main" id="{21BD622B-EA27-477D-AD15-346791D46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815" y="3540125"/>
            <a:ext cx="612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解得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24278" name="Object 22">
            <a:extLst>
              <a:ext uri="{FF2B5EF4-FFF2-40B4-BE49-F238E27FC236}">
                <a16:creationId xmlns:a16="http://schemas.microsoft.com/office/drawing/2014/main" id="{C230E67C-1902-4543-974C-9C498A1E17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422848"/>
              </p:ext>
            </p:extLst>
          </p:nvPr>
        </p:nvGraphicFramePr>
        <p:xfrm>
          <a:off x="2375853" y="3479800"/>
          <a:ext cx="21605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088" imgH="545863" progId="Equation.DSMT4">
                  <p:embed/>
                </p:oleObj>
              </mc:Choice>
              <mc:Fallback>
                <p:oleObj name="Equation" r:id="rId6" imgW="1409088" imgH="545863" progId="Equation.DSMT4">
                  <p:embed/>
                  <p:pic>
                    <p:nvPicPr>
                      <p:cNvPr id="224278" name="Object 22">
                        <a:extLst>
                          <a:ext uri="{FF2B5EF4-FFF2-40B4-BE49-F238E27FC236}">
                            <a16:creationId xmlns:a16="http://schemas.microsoft.com/office/drawing/2014/main" id="{C230E67C-1902-4543-974C-9C498A1E17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853" y="3479800"/>
                        <a:ext cx="21605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90" name="Object 34">
            <a:extLst>
              <a:ext uri="{FF2B5EF4-FFF2-40B4-BE49-F238E27FC236}">
                <a16:creationId xmlns:a16="http://schemas.microsoft.com/office/drawing/2014/main" id="{45451F7D-BEF9-4B66-9909-EB770B6F75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099898"/>
              </p:ext>
            </p:extLst>
          </p:nvPr>
        </p:nvGraphicFramePr>
        <p:xfrm>
          <a:off x="1872615" y="5927725"/>
          <a:ext cx="162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5600" imgH="419100" progId="Equation.DSMT4">
                  <p:embed/>
                </p:oleObj>
              </mc:Choice>
              <mc:Fallback>
                <p:oleObj name="Equation" r:id="rId8" imgW="1625600" imgH="419100" progId="Equation.DSMT4">
                  <p:embed/>
                  <p:pic>
                    <p:nvPicPr>
                      <p:cNvPr id="224290" name="Object 34">
                        <a:extLst>
                          <a:ext uri="{FF2B5EF4-FFF2-40B4-BE49-F238E27FC236}">
                            <a16:creationId xmlns:a16="http://schemas.microsoft.com/office/drawing/2014/main" id="{45451F7D-BEF9-4B66-9909-EB770B6F75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615" y="5927725"/>
                        <a:ext cx="162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91" name="Object 35">
            <a:extLst>
              <a:ext uri="{FF2B5EF4-FFF2-40B4-BE49-F238E27FC236}">
                <a16:creationId xmlns:a16="http://schemas.microsoft.com/office/drawing/2014/main" id="{6B41E38B-5D63-476A-98D8-3B375C2F11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905632"/>
              </p:ext>
            </p:extLst>
          </p:nvPr>
        </p:nvGraphicFramePr>
        <p:xfrm>
          <a:off x="3599815" y="5784850"/>
          <a:ext cx="1993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93900" imgH="800100" progId="Equation.DSMT4">
                  <p:embed/>
                </p:oleObj>
              </mc:Choice>
              <mc:Fallback>
                <p:oleObj name="Equation" r:id="rId10" imgW="1993900" imgH="800100" progId="Equation.DSMT4">
                  <p:embed/>
                  <p:pic>
                    <p:nvPicPr>
                      <p:cNvPr id="224291" name="Object 35">
                        <a:extLst>
                          <a:ext uri="{FF2B5EF4-FFF2-40B4-BE49-F238E27FC236}">
                            <a16:creationId xmlns:a16="http://schemas.microsoft.com/office/drawing/2014/main" id="{6B41E38B-5D63-476A-98D8-3B375C2F11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815" y="5784850"/>
                        <a:ext cx="1993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92" name="Object 36">
            <a:extLst>
              <a:ext uri="{FF2B5EF4-FFF2-40B4-BE49-F238E27FC236}">
                <a16:creationId xmlns:a16="http://schemas.microsoft.com/office/drawing/2014/main" id="{CC07496B-A3C7-4D64-827F-F7349B0F1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491485"/>
              </p:ext>
            </p:extLst>
          </p:nvPr>
        </p:nvGraphicFramePr>
        <p:xfrm>
          <a:off x="5615940" y="5784850"/>
          <a:ext cx="2095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95500" imgH="800100" progId="Equation.DSMT4">
                  <p:embed/>
                </p:oleObj>
              </mc:Choice>
              <mc:Fallback>
                <p:oleObj name="Equation" r:id="rId12" imgW="2095500" imgH="800100" progId="Equation.DSMT4">
                  <p:embed/>
                  <p:pic>
                    <p:nvPicPr>
                      <p:cNvPr id="224292" name="Object 36">
                        <a:extLst>
                          <a:ext uri="{FF2B5EF4-FFF2-40B4-BE49-F238E27FC236}">
                            <a16:creationId xmlns:a16="http://schemas.microsoft.com/office/drawing/2014/main" id="{CC07496B-A3C7-4D64-827F-F7349B0F10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940" y="5784850"/>
                        <a:ext cx="2095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4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3" grpId="0" build="p" autoUpdateAnimBg="0"/>
      <p:bldP spid="224264" grpId="0" build="p" autoUpdateAnimBg="0"/>
      <p:bldP spid="224272" grpId="0" build="p" autoUpdateAnimBg="0"/>
      <p:bldP spid="2242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3" name="Text Box 33">
            <a:extLst>
              <a:ext uri="{FF2B5EF4-FFF2-40B4-BE49-F238E27FC236}">
                <a16:creationId xmlns:a16="http://schemas.microsoft.com/office/drawing/2014/main" id="{1867A3C1-040A-4034-9A22-C33F59FEA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2635250" cy="5667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/>
              <a:t>而样本的观察值为</a:t>
            </a:r>
          </a:p>
        </p:txBody>
      </p:sp>
      <p:graphicFrame>
        <p:nvGraphicFramePr>
          <p:cNvPr id="225314" name="Object 34">
            <a:extLst>
              <a:ext uri="{FF2B5EF4-FFF2-40B4-BE49-F238E27FC236}">
                <a16:creationId xmlns:a16="http://schemas.microsoft.com/office/drawing/2014/main" id="{513B64AC-2D3D-40A2-8943-6C38060135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412875"/>
          <a:ext cx="52863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4300" imgH="266700" progId="Equation.DSMT4">
                  <p:embed/>
                </p:oleObj>
              </mc:Choice>
              <mc:Fallback>
                <p:oleObj name="Equation" r:id="rId2" imgW="2654300" imgH="266700" progId="Equation.DSMT4">
                  <p:embed/>
                  <p:pic>
                    <p:nvPicPr>
                      <p:cNvPr id="225314" name="Object 34">
                        <a:extLst>
                          <a:ext uri="{FF2B5EF4-FFF2-40B4-BE49-F238E27FC236}">
                            <a16:creationId xmlns:a16="http://schemas.microsoft.com/office/drawing/2014/main" id="{513B64AC-2D3D-40A2-8943-6C38060135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12875"/>
                        <a:ext cx="52863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5" name="Text Box 35">
            <a:extLst>
              <a:ext uri="{FF2B5EF4-FFF2-40B4-BE49-F238E27FC236}">
                <a16:creationId xmlns:a16="http://schemas.microsoft.com/office/drawing/2014/main" id="{787B84D8-AFB3-4AA4-A48B-B7325CD09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916113"/>
            <a:ext cx="2941637" cy="5667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/>
              <a:t>样本均值的观察值为</a:t>
            </a:r>
          </a:p>
        </p:txBody>
      </p:sp>
      <p:graphicFrame>
        <p:nvGraphicFramePr>
          <p:cNvPr id="225316" name="Object 36">
            <a:extLst>
              <a:ext uri="{FF2B5EF4-FFF2-40B4-BE49-F238E27FC236}">
                <a16:creationId xmlns:a16="http://schemas.microsoft.com/office/drawing/2014/main" id="{AD165849-81DC-4BC5-A0F0-68F40EE8E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2708275"/>
          <a:ext cx="5029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29200" imgH="736600" progId="Equation.DSMT4">
                  <p:embed/>
                </p:oleObj>
              </mc:Choice>
              <mc:Fallback>
                <p:oleObj name="Equation" r:id="rId4" imgW="5029200" imgH="736600" progId="Equation.DSMT4">
                  <p:embed/>
                  <p:pic>
                    <p:nvPicPr>
                      <p:cNvPr id="225316" name="Object 36">
                        <a:extLst>
                          <a:ext uri="{FF2B5EF4-FFF2-40B4-BE49-F238E27FC236}">
                            <a16:creationId xmlns:a16="http://schemas.microsoft.com/office/drawing/2014/main" id="{AD165849-81DC-4BC5-A0F0-68F40EE8E5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708275"/>
                        <a:ext cx="5029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7" name="Object 37">
            <a:extLst>
              <a:ext uri="{FF2B5EF4-FFF2-40B4-BE49-F238E27FC236}">
                <a16:creationId xmlns:a16="http://schemas.microsoft.com/office/drawing/2014/main" id="{EF204129-D74B-44BB-A192-D7727E0A2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2924175"/>
          <a:ext cx="1066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800" imgH="330200" progId="Equation.DSMT4">
                  <p:embed/>
                </p:oleObj>
              </mc:Choice>
              <mc:Fallback>
                <p:oleObj name="Equation" r:id="rId6" imgW="1066800" imgH="330200" progId="Equation.DSMT4">
                  <p:embed/>
                  <p:pic>
                    <p:nvPicPr>
                      <p:cNvPr id="225317" name="Object 37">
                        <a:extLst>
                          <a:ext uri="{FF2B5EF4-FFF2-40B4-BE49-F238E27FC236}">
                            <a16:creationId xmlns:a16="http://schemas.microsoft.com/office/drawing/2014/main" id="{EF204129-D74B-44BB-A192-D7727E0A2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924175"/>
                        <a:ext cx="1066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8" name="Text Box 38">
            <a:extLst>
              <a:ext uri="{FF2B5EF4-FFF2-40B4-BE49-F238E27FC236}">
                <a16:creationId xmlns:a16="http://schemas.microsoft.com/office/drawing/2014/main" id="{6A057BBD-AD6F-48F4-91E5-385639F99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573463"/>
            <a:ext cx="3708400" cy="5667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/>
              <a:t>故</a:t>
            </a:r>
            <a:r>
              <a:rPr kumimoji="1" lang="zh-CN" altLang="en-US" i="1">
                <a:sym typeface="Symbol" panose="05050102010706020507" pitchFamily="18" charset="2"/>
              </a:rPr>
              <a:t></a:t>
            </a:r>
            <a:r>
              <a:rPr kumimoji="1" lang="zh-CN" altLang="en-US">
                <a:sym typeface="Symbol" panose="05050102010706020507" pitchFamily="18" charset="2"/>
              </a:rPr>
              <a:t></a:t>
            </a:r>
            <a:r>
              <a:rPr kumimoji="1" lang="zh-CN" altLang="en-US"/>
              <a:t> </a:t>
            </a:r>
            <a:r>
              <a:rPr kumimoji="1" lang="zh-CN" altLang="en-US" i="1">
                <a:sym typeface="Symbol" panose="05050102010706020507" pitchFamily="18" charset="2"/>
              </a:rPr>
              <a:t></a:t>
            </a:r>
            <a:r>
              <a:rPr kumimoji="1" lang="zh-CN" altLang="en-US" i="1"/>
              <a:t> </a:t>
            </a:r>
            <a:r>
              <a:rPr kumimoji="1" lang="en-US" altLang="zh-CN" baseline="30000"/>
              <a:t>2</a:t>
            </a:r>
            <a:r>
              <a:rPr kumimoji="1" lang="zh-CN" altLang="en-US"/>
              <a:t>的矩估计值分别为 </a:t>
            </a:r>
          </a:p>
        </p:txBody>
      </p:sp>
      <p:graphicFrame>
        <p:nvGraphicFramePr>
          <p:cNvPr id="225322" name="Object 42">
            <a:extLst>
              <a:ext uri="{FF2B5EF4-FFF2-40B4-BE49-F238E27FC236}">
                <a16:creationId xmlns:a16="http://schemas.microsoft.com/office/drawing/2014/main" id="{9847B5A9-B455-4C9E-835D-34E032744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8" y="4797425"/>
          <a:ext cx="355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292" imgH="342603" progId="Equation.DSMT4">
                  <p:embed/>
                </p:oleObj>
              </mc:Choice>
              <mc:Fallback>
                <p:oleObj name="Equation" r:id="rId8" imgW="355292" imgH="342603" progId="Equation.DSMT4">
                  <p:embed/>
                  <p:pic>
                    <p:nvPicPr>
                      <p:cNvPr id="225322" name="Object 42">
                        <a:extLst>
                          <a:ext uri="{FF2B5EF4-FFF2-40B4-BE49-F238E27FC236}">
                            <a16:creationId xmlns:a16="http://schemas.microsoft.com/office/drawing/2014/main" id="{9847B5A9-B455-4C9E-835D-34E0327447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4797425"/>
                        <a:ext cx="355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3" name="Object 43">
            <a:extLst>
              <a:ext uri="{FF2B5EF4-FFF2-40B4-BE49-F238E27FC236}">
                <a16:creationId xmlns:a16="http://schemas.microsoft.com/office/drawing/2014/main" id="{563BFA8F-94AD-459D-91E6-C64DA3973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221163"/>
          <a:ext cx="1257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56755" imgH="355446" progId="Equation.DSMT4">
                  <p:embed/>
                </p:oleObj>
              </mc:Choice>
              <mc:Fallback>
                <p:oleObj name="Equation" r:id="rId10" imgW="1256755" imgH="355446" progId="Equation.DSMT4">
                  <p:embed/>
                  <p:pic>
                    <p:nvPicPr>
                      <p:cNvPr id="225323" name="Object 43">
                        <a:extLst>
                          <a:ext uri="{FF2B5EF4-FFF2-40B4-BE49-F238E27FC236}">
                            <a16:creationId xmlns:a16="http://schemas.microsoft.com/office/drawing/2014/main" id="{563BFA8F-94AD-459D-91E6-C64DA39732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221163"/>
                        <a:ext cx="1257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4" name="Object 44">
            <a:extLst>
              <a:ext uri="{FF2B5EF4-FFF2-40B4-BE49-F238E27FC236}">
                <a16:creationId xmlns:a16="http://schemas.microsoft.com/office/drawing/2014/main" id="{EEA10342-106D-4289-BD1C-D6895094A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5373688"/>
          <a:ext cx="87852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39600" imgH="774700" progId="Equation.DSMT4">
                  <p:embed/>
                </p:oleObj>
              </mc:Choice>
              <mc:Fallback>
                <p:oleObj name="Equation" r:id="rId12" imgW="12039600" imgH="774700" progId="Equation.DSMT4">
                  <p:embed/>
                  <p:pic>
                    <p:nvPicPr>
                      <p:cNvPr id="225324" name="Object 44">
                        <a:extLst>
                          <a:ext uri="{FF2B5EF4-FFF2-40B4-BE49-F238E27FC236}">
                            <a16:creationId xmlns:a16="http://schemas.microsoft.com/office/drawing/2014/main" id="{EEA10342-106D-4289-BD1C-D6895094A8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373688"/>
                        <a:ext cx="87852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5" name="Object 45">
            <a:extLst>
              <a:ext uri="{FF2B5EF4-FFF2-40B4-BE49-F238E27FC236}">
                <a16:creationId xmlns:a16="http://schemas.microsoft.com/office/drawing/2014/main" id="{8581F1DA-ACD2-4A87-AAF5-40418FA4A7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6173788"/>
          <a:ext cx="660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60400" imgH="279400" progId="Equation.DSMT4">
                  <p:embed/>
                </p:oleObj>
              </mc:Choice>
              <mc:Fallback>
                <p:oleObj name="Equation" r:id="rId14" imgW="660400" imgH="279400" progId="Equation.DSMT4">
                  <p:embed/>
                  <p:pic>
                    <p:nvPicPr>
                      <p:cNvPr id="225325" name="Object 45">
                        <a:extLst>
                          <a:ext uri="{FF2B5EF4-FFF2-40B4-BE49-F238E27FC236}">
                            <a16:creationId xmlns:a16="http://schemas.microsoft.com/office/drawing/2014/main" id="{8581F1DA-ACD2-4A87-AAF5-40418FA4A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173788"/>
                        <a:ext cx="660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5" grpId="0"/>
      <p:bldP spid="2253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92" name="Rectangle 36"/>
          <p:cNvSpPr>
            <a:spLocks noChangeArrowheads="1"/>
          </p:cNvSpPr>
          <p:nvPr/>
        </p:nvSpPr>
        <p:spPr bwMode="auto">
          <a:xfrm>
            <a:off x="1435100" y="1358900"/>
            <a:ext cx="5868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总体一阶矩和样本一阶矩分别为</a:t>
            </a:r>
          </a:p>
        </p:txBody>
      </p:sp>
      <p:sp>
        <p:nvSpPr>
          <p:cNvPr id="454732" name="WordArt 76"/>
          <p:cNvSpPr>
            <a:spLocks noChangeArrowheads="1" noChangeShapeType="1" noTextEdit="1"/>
          </p:cNvSpPr>
          <p:nvPr/>
        </p:nvSpPr>
        <p:spPr bwMode="auto">
          <a:xfrm>
            <a:off x="925513" y="14747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/>
                <a:ea typeface="黑体"/>
              </a:rPr>
              <a:t>解</a:t>
            </a:r>
          </a:p>
        </p:txBody>
      </p:sp>
      <p:sp>
        <p:nvSpPr>
          <p:cNvPr id="454733" name="WordArt 77"/>
          <p:cNvSpPr>
            <a:spLocks noChangeArrowheads="1" noChangeShapeType="1" noTextEdit="1"/>
          </p:cNvSpPr>
          <p:nvPr/>
        </p:nvSpPr>
        <p:spPr bwMode="auto">
          <a:xfrm>
            <a:off x="900113" y="6604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454748" name="Group 92"/>
          <p:cNvGrpSpPr>
            <a:grpSpLocks/>
          </p:cNvGrpSpPr>
          <p:nvPr/>
        </p:nvGrpSpPr>
        <p:grpSpPr bwMode="auto">
          <a:xfrm>
            <a:off x="50800" y="938213"/>
            <a:ext cx="4267200" cy="519112"/>
            <a:chOff x="0" y="839"/>
            <a:chExt cx="2688" cy="327"/>
          </a:xfrm>
        </p:grpSpPr>
        <p:sp>
          <p:nvSpPr>
            <p:cNvPr id="454734" name="Rectangle 78"/>
            <p:cNvSpPr>
              <a:spLocks noChangeArrowheads="1"/>
            </p:cNvSpPr>
            <p:nvPr/>
          </p:nvSpPr>
          <p:spPr bwMode="auto">
            <a:xfrm>
              <a:off x="0" y="839"/>
              <a:ext cx="2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求未知参数  的矩估计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54746" name="Object 90"/>
            <p:cNvGraphicFramePr>
              <a:graphicFrameLocks noChangeAspect="1"/>
            </p:cNvGraphicFramePr>
            <p:nvPr/>
          </p:nvGraphicFramePr>
          <p:xfrm>
            <a:off x="1208" y="894"/>
            <a:ext cx="20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720" imgH="152280" progId="Equation.DSMT4">
                    <p:embed/>
                  </p:oleObj>
                </mc:Choice>
                <mc:Fallback>
                  <p:oleObj name="Equation" r:id="rId2" imgW="126720" imgH="152280" progId="Equation.DSMT4">
                    <p:embed/>
                    <p:pic>
                      <p:nvPicPr>
                        <p:cNvPr id="454746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894"/>
                          <a:ext cx="20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4747" name="Object 91"/>
          <p:cNvGraphicFramePr>
            <a:graphicFrameLocks noChangeAspect="1"/>
          </p:cNvGraphicFramePr>
          <p:nvPr/>
        </p:nvGraphicFramePr>
        <p:xfrm>
          <a:off x="3006725" y="1758950"/>
          <a:ext cx="30956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880" imgH="342720" progId="Equation.DSMT4">
                  <p:embed/>
                </p:oleObj>
              </mc:Choice>
              <mc:Fallback>
                <p:oleObj name="Equation" r:id="rId4" imgW="1307880" imgH="342720" progId="Equation.DSMT4">
                  <p:embed/>
                  <p:pic>
                    <p:nvPicPr>
                      <p:cNvPr id="454747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1758950"/>
                        <a:ext cx="30956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751" name="Object 95"/>
          <p:cNvGraphicFramePr>
            <a:graphicFrameLocks noChangeAspect="1"/>
          </p:cNvGraphicFramePr>
          <p:nvPr/>
        </p:nvGraphicFramePr>
        <p:xfrm>
          <a:off x="4322763" y="2482850"/>
          <a:ext cx="9017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190440" progId="Equation.DSMT4">
                  <p:embed/>
                </p:oleObj>
              </mc:Choice>
              <mc:Fallback>
                <p:oleObj name="Equation" r:id="rId6" imgW="380880" imgH="190440" progId="Equation.DSMT4">
                  <p:embed/>
                  <p:pic>
                    <p:nvPicPr>
                      <p:cNvPr id="454751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2482850"/>
                        <a:ext cx="9017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4754" name="Group 98"/>
          <p:cNvGrpSpPr>
            <a:grpSpLocks/>
          </p:cNvGrpSpPr>
          <p:nvPr/>
        </p:nvGrpSpPr>
        <p:grpSpPr bwMode="auto">
          <a:xfrm>
            <a:off x="50800" y="2455863"/>
            <a:ext cx="5462588" cy="534987"/>
            <a:chOff x="32" y="1651"/>
            <a:chExt cx="3441" cy="337"/>
          </a:xfrm>
        </p:grpSpPr>
        <p:sp>
          <p:nvSpPr>
            <p:cNvPr id="454696" name="Rectangle 40"/>
            <p:cNvSpPr>
              <a:spLocks noChangeArrowheads="1"/>
            </p:cNvSpPr>
            <p:nvPr/>
          </p:nvSpPr>
          <p:spPr bwMode="auto">
            <a:xfrm>
              <a:off x="32" y="1657"/>
              <a:ext cx="10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令</a:t>
              </a:r>
            </a:p>
          </p:txBody>
        </p:sp>
        <p:sp>
          <p:nvSpPr>
            <p:cNvPr id="454698" name="Rectangle 42"/>
            <p:cNvSpPr>
              <a:spLocks noChangeArrowheads="1"/>
            </p:cNvSpPr>
            <p:nvPr/>
          </p:nvSpPr>
          <p:spPr bwMode="auto">
            <a:xfrm>
              <a:off x="887" y="1651"/>
              <a:ext cx="25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求得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的矩估计为     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54750" name="Object 94"/>
            <p:cNvGraphicFramePr>
              <a:graphicFrameLocks noChangeAspect="1"/>
            </p:cNvGraphicFramePr>
            <p:nvPr/>
          </p:nvGraphicFramePr>
          <p:xfrm>
            <a:off x="302" y="1691"/>
            <a:ext cx="62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19040" imgH="190440" progId="Equation.DSMT4">
                    <p:embed/>
                  </p:oleObj>
                </mc:Choice>
                <mc:Fallback>
                  <p:oleObj name="Equation" r:id="rId8" imgW="419040" imgH="190440" progId="Equation.DSMT4">
                    <p:embed/>
                    <p:pic>
                      <p:nvPicPr>
                        <p:cNvPr id="45475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" y="1691"/>
                          <a:ext cx="62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752" name="Object 96"/>
            <p:cNvGraphicFramePr>
              <a:graphicFrameLocks noChangeAspect="1"/>
            </p:cNvGraphicFramePr>
            <p:nvPr/>
          </p:nvGraphicFramePr>
          <p:xfrm>
            <a:off x="1417" y="1723"/>
            <a:ext cx="18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0" imgH="152280" progId="Equation.DSMT4">
                    <p:embed/>
                  </p:oleObj>
                </mc:Choice>
                <mc:Fallback>
                  <p:oleObj name="Equation" r:id="rId10" imgW="126720" imgH="152280" progId="Equation.DSMT4">
                    <p:embed/>
                    <p:pic>
                      <p:nvPicPr>
                        <p:cNvPr id="454752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" y="1723"/>
                          <a:ext cx="18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4755" name="WordArt 99"/>
          <p:cNvSpPr>
            <a:spLocks noChangeArrowheads="1" noChangeShapeType="1" noTextEdit="1"/>
          </p:cNvSpPr>
          <p:nvPr/>
        </p:nvSpPr>
        <p:spPr bwMode="auto">
          <a:xfrm>
            <a:off x="901700" y="31003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454762" name="Group 106"/>
          <p:cNvGrpSpPr>
            <a:grpSpLocks/>
          </p:cNvGrpSpPr>
          <p:nvPr/>
        </p:nvGrpSpPr>
        <p:grpSpPr bwMode="auto">
          <a:xfrm>
            <a:off x="1543050" y="2946400"/>
            <a:ext cx="7539038" cy="534988"/>
            <a:chOff x="972" y="1888"/>
            <a:chExt cx="4749" cy="337"/>
          </a:xfrm>
        </p:grpSpPr>
        <p:sp>
          <p:nvSpPr>
            <p:cNvPr id="454757" name="Rectangle 101"/>
            <p:cNvSpPr>
              <a:spLocks noChangeArrowheads="1"/>
            </p:cNvSpPr>
            <p:nvPr/>
          </p:nvSpPr>
          <p:spPr bwMode="auto">
            <a:xfrm>
              <a:off x="4714" y="1888"/>
              <a:ext cx="10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的样本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454758" name="Rectangle 102"/>
            <p:cNvSpPr>
              <a:spLocks noChangeArrowheads="1"/>
            </p:cNvSpPr>
            <p:nvPr/>
          </p:nvSpPr>
          <p:spPr bwMode="auto">
            <a:xfrm>
              <a:off x="2443" y="1889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</a:t>
              </a: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454759" name="Rectangle 103"/>
            <p:cNvSpPr>
              <a:spLocks noChangeArrowheads="1"/>
            </p:cNvSpPr>
            <p:nvPr/>
          </p:nvSpPr>
          <p:spPr bwMode="auto">
            <a:xfrm>
              <a:off x="972" y="1898"/>
              <a:ext cx="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</a:t>
              </a: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54760" name="Object 104"/>
            <p:cNvGraphicFramePr>
              <a:graphicFrameLocks noChangeAspect="1"/>
            </p:cNvGraphicFramePr>
            <p:nvPr/>
          </p:nvGraphicFramePr>
          <p:xfrm>
            <a:off x="1247" y="1936"/>
            <a:ext cx="131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74360" imgH="177480" progId="Equation.DSMT4">
                    <p:embed/>
                  </p:oleObj>
                </mc:Choice>
                <mc:Fallback>
                  <p:oleObj name="Equation" r:id="rId12" imgW="774360" imgH="177480" progId="Equation.DSMT4">
                    <p:embed/>
                    <p:pic>
                      <p:nvPicPr>
                        <p:cNvPr id="45476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936"/>
                          <a:ext cx="131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761" name="Object 105"/>
            <p:cNvGraphicFramePr>
              <a:graphicFrameLocks noChangeAspect="1"/>
            </p:cNvGraphicFramePr>
            <p:nvPr/>
          </p:nvGraphicFramePr>
          <p:xfrm>
            <a:off x="3186" y="1946"/>
            <a:ext cx="156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79280" imgH="177480" progId="Equation.DSMT4">
                    <p:embed/>
                  </p:oleObj>
                </mc:Choice>
                <mc:Fallback>
                  <p:oleObj name="Equation" r:id="rId14" imgW="1079280" imgH="177480" progId="Equation.DSMT4">
                    <p:embed/>
                    <p:pic>
                      <p:nvPicPr>
                        <p:cNvPr id="454761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6" y="1946"/>
                          <a:ext cx="156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764" name="Group 108"/>
          <p:cNvGrpSpPr>
            <a:grpSpLocks/>
          </p:cNvGrpSpPr>
          <p:nvPr/>
        </p:nvGrpSpPr>
        <p:grpSpPr bwMode="auto">
          <a:xfrm>
            <a:off x="39688" y="3357563"/>
            <a:ext cx="4267200" cy="519112"/>
            <a:chOff x="65" y="2299"/>
            <a:chExt cx="2688" cy="327"/>
          </a:xfrm>
        </p:grpSpPr>
        <p:sp>
          <p:nvSpPr>
            <p:cNvPr id="454707" name="Rectangle 51"/>
            <p:cNvSpPr>
              <a:spLocks noChangeArrowheads="1"/>
            </p:cNvSpPr>
            <p:nvPr/>
          </p:nvSpPr>
          <p:spPr bwMode="auto">
            <a:xfrm>
              <a:off x="65" y="2299"/>
              <a:ext cx="2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求未知参数  的矩估计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54763" name="Object 107"/>
            <p:cNvGraphicFramePr>
              <a:graphicFrameLocks noChangeAspect="1"/>
            </p:cNvGraphicFramePr>
            <p:nvPr/>
          </p:nvGraphicFramePr>
          <p:xfrm>
            <a:off x="1273" y="2370"/>
            <a:ext cx="18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6720" imgH="152280" progId="Equation.DSMT4">
                    <p:embed/>
                  </p:oleObj>
                </mc:Choice>
                <mc:Fallback>
                  <p:oleObj name="Equation" r:id="rId16" imgW="126720" imgH="152280" progId="Equation.DSMT4">
                    <p:embed/>
                    <p:pic>
                      <p:nvPicPr>
                        <p:cNvPr id="454763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3" y="2370"/>
                          <a:ext cx="18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4765" name="WordArt 109"/>
          <p:cNvSpPr>
            <a:spLocks noChangeArrowheads="1" noChangeShapeType="1" noTextEdit="1"/>
          </p:cNvSpPr>
          <p:nvPr/>
        </p:nvSpPr>
        <p:spPr bwMode="auto">
          <a:xfrm>
            <a:off x="927100" y="390207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/>
                <a:ea typeface="黑体"/>
              </a:rPr>
              <a:t>解</a:t>
            </a:r>
          </a:p>
        </p:txBody>
      </p:sp>
      <p:sp>
        <p:nvSpPr>
          <p:cNvPr id="454766" name="Rectangle 110"/>
          <p:cNvSpPr>
            <a:spLocks noChangeArrowheads="1"/>
          </p:cNvSpPr>
          <p:nvPr/>
        </p:nvSpPr>
        <p:spPr bwMode="auto">
          <a:xfrm>
            <a:off x="1474788" y="3798888"/>
            <a:ext cx="5868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总体一阶矩和样本一阶矩分别为</a:t>
            </a:r>
          </a:p>
        </p:txBody>
      </p:sp>
      <p:graphicFrame>
        <p:nvGraphicFramePr>
          <p:cNvPr id="454767" name="Object 111"/>
          <p:cNvGraphicFramePr>
            <a:graphicFrameLocks noChangeAspect="1"/>
          </p:cNvGraphicFramePr>
          <p:nvPr/>
        </p:nvGraphicFramePr>
        <p:xfrm>
          <a:off x="2971800" y="4160838"/>
          <a:ext cx="30654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95280" imgH="342720" progId="Equation.DSMT4">
                  <p:embed/>
                </p:oleObj>
              </mc:Choice>
              <mc:Fallback>
                <p:oleObj name="Equation" r:id="rId18" imgW="1295280" imgH="342720" progId="Equation.DSMT4">
                  <p:embed/>
                  <p:pic>
                    <p:nvPicPr>
                      <p:cNvPr id="454767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60838"/>
                        <a:ext cx="30654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4768" name="Group 112"/>
          <p:cNvGrpSpPr>
            <a:grpSpLocks/>
          </p:cNvGrpSpPr>
          <p:nvPr/>
        </p:nvGrpSpPr>
        <p:grpSpPr bwMode="auto">
          <a:xfrm>
            <a:off x="65088" y="4870450"/>
            <a:ext cx="5676900" cy="534988"/>
            <a:chOff x="32" y="1651"/>
            <a:chExt cx="3576" cy="337"/>
          </a:xfrm>
        </p:grpSpPr>
        <p:sp>
          <p:nvSpPr>
            <p:cNvPr id="454769" name="Rectangle 113"/>
            <p:cNvSpPr>
              <a:spLocks noChangeArrowheads="1"/>
            </p:cNvSpPr>
            <p:nvPr/>
          </p:nvSpPr>
          <p:spPr bwMode="auto">
            <a:xfrm>
              <a:off x="32" y="1657"/>
              <a:ext cx="10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令</a:t>
              </a:r>
            </a:p>
          </p:txBody>
        </p:sp>
        <p:sp>
          <p:nvSpPr>
            <p:cNvPr id="454770" name="Rectangle 114"/>
            <p:cNvSpPr>
              <a:spLocks noChangeArrowheads="1"/>
            </p:cNvSpPr>
            <p:nvPr/>
          </p:nvSpPr>
          <p:spPr bwMode="auto">
            <a:xfrm>
              <a:off x="887" y="1651"/>
              <a:ext cx="27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求得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的矩估计为     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54771" name="Object 115"/>
            <p:cNvGraphicFramePr>
              <a:graphicFrameLocks noChangeAspect="1"/>
            </p:cNvGraphicFramePr>
            <p:nvPr/>
          </p:nvGraphicFramePr>
          <p:xfrm>
            <a:off x="302" y="1691"/>
            <a:ext cx="62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19040" imgH="190440" progId="Equation.DSMT4">
                    <p:embed/>
                  </p:oleObj>
                </mc:Choice>
                <mc:Fallback>
                  <p:oleObj name="Equation" r:id="rId20" imgW="419040" imgH="190440" progId="Equation.DSMT4">
                    <p:embed/>
                    <p:pic>
                      <p:nvPicPr>
                        <p:cNvPr id="454771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" y="1691"/>
                          <a:ext cx="62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772" name="Object 116"/>
            <p:cNvGraphicFramePr>
              <a:graphicFrameLocks noChangeAspect="1"/>
            </p:cNvGraphicFramePr>
            <p:nvPr/>
          </p:nvGraphicFramePr>
          <p:xfrm>
            <a:off x="1417" y="1723"/>
            <a:ext cx="18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6720" imgH="152280" progId="Equation.DSMT4">
                    <p:embed/>
                  </p:oleObj>
                </mc:Choice>
                <mc:Fallback>
                  <p:oleObj name="Equation" r:id="rId22" imgW="126720" imgH="152280" progId="Equation.DSMT4">
                    <p:embed/>
                    <p:pic>
                      <p:nvPicPr>
                        <p:cNvPr id="454772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" y="1723"/>
                          <a:ext cx="18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4773" name="Object 117"/>
          <p:cNvGraphicFramePr>
            <a:graphicFrameLocks noChangeAspect="1"/>
          </p:cNvGraphicFramePr>
          <p:nvPr/>
        </p:nvGraphicFramePr>
        <p:xfrm>
          <a:off x="4365532" y="4897438"/>
          <a:ext cx="8715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68280" imgH="190440" progId="Equation.DSMT4">
                  <p:embed/>
                </p:oleObj>
              </mc:Choice>
              <mc:Fallback>
                <p:oleObj name="Equation" r:id="rId24" imgW="368280" imgH="190440" progId="Equation.DSMT4">
                  <p:embed/>
                  <p:pic>
                    <p:nvPicPr>
                      <p:cNvPr id="454773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532" y="4897438"/>
                        <a:ext cx="87153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4775" name="Group 119"/>
          <p:cNvGrpSpPr>
            <a:grpSpLocks/>
          </p:cNvGrpSpPr>
          <p:nvPr/>
        </p:nvGrpSpPr>
        <p:grpSpPr bwMode="auto">
          <a:xfrm>
            <a:off x="871538" y="5572125"/>
            <a:ext cx="763587" cy="400050"/>
            <a:chOff x="581" y="1694"/>
            <a:chExt cx="481" cy="252"/>
          </a:xfrm>
        </p:grpSpPr>
        <p:pic>
          <p:nvPicPr>
            <p:cNvPr id="454776" name="Picture 120" descr="4"/>
            <p:cNvPicPr>
              <a:picLocks noChangeAspect="1" noChangeArrowheads="1" noCrop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4777" name="WordArt 121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grpSp>
        <p:nvGrpSpPr>
          <p:cNvPr id="454779" name="Group 123"/>
          <p:cNvGrpSpPr>
            <a:grpSpLocks/>
          </p:cNvGrpSpPr>
          <p:nvPr/>
        </p:nvGrpSpPr>
        <p:grpSpPr bwMode="auto">
          <a:xfrm>
            <a:off x="1844675" y="5403940"/>
            <a:ext cx="3190875" cy="584199"/>
            <a:chOff x="1162" y="3349"/>
            <a:chExt cx="2010" cy="368"/>
          </a:xfrm>
        </p:grpSpPr>
        <p:sp>
          <p:nvSpPr>
            <p:cNvPr id="454774" name="Rectangle 118"/>
            <p:cNvSpPr>
              <a:spLocks noChangeArrowheads="1"/>
            </p:cNvSpPr>
            <p:nvPr/>
          </p:nvSpPr>
          <p:spPr bwMode="auto">
            <a:xfrm>
              <a:off x="1162" y="3349"/>
              <a:ext cx="192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两例说明了什么</a:t>
              </a:r>
              <a:endPara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54778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3040" y="3455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4000" kern="10" dirty="0"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？</a:t>
              </a:r>
            </a:p>
          </p:txBody>
        </p:sp>
      </p:grpSp>
      <p:grpSp>
        <p:nvGrpSpPr>
          <p:cNvPr id="454782" name="Group 126"/>
          <p:cNvGrpSpPr>
            <a:grpSpLocks/>
          </p:cNvGrpSpPr>
          <p:nvPr/>
        </p:nvGrpSpPr>
        <p:grpSpPr bwMode="auto">
          <a:xfrm>
            <a:off x="1866900" y="5826125"/>
            <a:ext cx="6908800" cy="911225"/>
            <a:chOff x="904" y="3590"/>
            <a:chExt cx="4352" cy="574"/>
          </a:xfrm>
        </p:grpSpPr>
        <p:sp>
          <p:nvSpPr>
            <p:cNvPr id="454728" name="Rectangle 72"/>
            <p:cNvSpPr>
              <a:spLocks noChangeArrowheads="1"/>
            </p:cNvSpPr>
            <p:nvPr/>
          </p:nvSpPr>
          <p:spPr bwMode="auto">
            <a:xfrm>
              <a:off x="904" y="3676"/>
              <a:ext cx="43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样本均值  是总体均值       的矩估计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454780" name="Object 124"/>
            <p:cNvGraphicFramePr>
              <a:graphicFrameLocks noChangeAspect="1"/>
            </p:cNvGraphicFramePr>
            <p:nvPr/>
          </p:nvGraphicFramePr>
          <p:xfrm>
            <a:off x="1867" y="3708"/>
            <a:ext cx="24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64880" imgH="164880" progId="Equation.DSMT4">
                    <p:embed/>
                  </p:oleObj>
                </mc:Choice>
                <mc:Fallback>
                  <p:oleObj name="Equation" r:id="rId27" imgW="164880" imgH="164880" progId="Equation.DSMT4">
                    <p:embed/>
                    <p:pic>
                      <p:nvPicPr>
                        <p:cNvPr id="45478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7" y="3708"/>
                          <a:ext cx="24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781" name="Object 125"/>
            <p:cNvGraphicFramePr>
              <a:graphicFrameLocks noChangeAspect="1"/>
            </p:cNvGraphicFramePr>
            <p:nvPr/>
          </p:nvGraphicFramePr>
          <p:xfrm>
            <a:off x="3207" y="3590"/>
            <a:ext cx="813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545760" imgH="368280" progId="Equation.DSMT4">
                    <p:embed/>
                  </p:oleObj>
                </mc:Choice>
                <mc:Fallback>
                  <p:oleObj name="Equation" r:id="rId29" imgW="545760" imgH="368280" progId="Equation.DSMT4">
                    <p:embed/>
                    <p:pic>
                      <p:nvPicPr>
                        <p:cNvPr id="454781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7" y="3590"/>
                          <a:ext cx="813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784" name="Group 128"/>
          <p:cNvGrpSpPr>
            <a:grpSpLocks/>
          </p:cNvGrpSpPr>
          <p:nvPr/>
        </p:nvGrpSpPr>
        <p:grpSpPr bwMode="auto">
          <a:xfrm>
            <a:off x="1503363" y="519113"/>
            <a:ext cx="7361237" cy="534987"/>
            <a:chOff x="947" y="327"/>
            <a:chExt cx="4637" cy="337"/>
          </a:xfrm>
        </p:grpSpPr>
        <p:sp>
          <p:nvSpPr>
            <p:cNvPr id="454735" name="Rectangle 79"/>
            <p:cNvSpPr>
              <a:spLocks noChangeArrowheads="1"/>
            </p:cNvSpPr>
            <p:nvPr/>
          </p:nvSpPr>
          <p:spPr bwMode="auto">
            <a:xfrm>
              <a:off x="4577" y="327"/>
              <a:ext cx="10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的样本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454736" name="Rectangle 80"/>
            <p:cNvSpPr>
              <a:spLocks noChangeArrowheads="1"/>
            </p:cNvSpPr>
            <p:nvPr/>
          </p:nvSpPr>
          <p:spPr bwMode="auto">
            <a:xfrm>
              <a:off x="2418" y="328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</a:t>
              </a: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454737" name="Rectangle 81"/>
            <p:cNvSpPr>
              <a:spLocks noChangeArrowheads="1"/>
            </p:cNvSpPr>
            <p:nvPr/>
          </p:nvSpPr>
          <p:spPr bwMode="auto">
            <a:xfrm>
              <a:off x="947" y="337"/>
              <a:ext cx="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</a:t>
              </a: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54740" name="Object 84"/>
            <p:cNvGraphicFramePr>
              <a:graphicFrameLocks noChangeAspect="1"/>
            </p:cNvGraphicFramePr>
            <p:nvPr/>
          </p:nvGraphicFramePr>
          <p:xfrm>
            <a:off x="1222" y="375"/>
            <a:ext cx="131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774360" imgH="177480" progId="Equation.DSMT4">
                    <p:embed/>
                  </p:oleObj>
                </mc:Choice>
                <mc:Fallback>
                  <p:oleObj name="Equation" r:id="rId31" imgW="774360" imgH="177480" progId="Equation.DSMT4">
                    <p:embed/>
                    <p:pic>
                      <p:nvPicPr>
                        <p:cNvPr id="45474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2" y="375"/>
                          <a:ext cx="131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783" name="Object 127"/>
            <p:cNvGraphicFramePr>
              <a:graphicFrameLocks noChangeAspect="1"/>
            </p:cNvGraphicFramePr>
            <p:nvPr/>
          </p:nvGraphicFramePr>
          <p:xfrm>
            <a:off x="3133" y="391"/>
            <a:ext cx="154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888840" imgH="164880" progId="Equation.DSMT4">
                    <p:embed/>
                  </p:oleObj>
                </mc:Choice>
                <mc:Fallback>
                  <p:oleObj name="Equation" r:id="rId33" imgW="888840" imgH="164880" progId="Equation.DSMT4">
                    <p:embed/>
                    <p:pic>
                      <p:nvPicPr>
                        <p:cNvPr id="454783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3" y="391"/>
                          <a:ext cx="1545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12596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4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4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4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4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4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4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4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4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5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5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4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4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5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4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4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4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4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5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4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54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92" grpId="0"/>
      <p:bldP spid="454732" grpId="0" animBg="1"/>
      <p:bldP spid="454733" grpId="0" animBg="1"/>
      <p:bldP spid="454755" grpId="0" animBg="1"/>
      <p:bldP spid="454765" grpId="0" animBg="1"/>
      <p:bldP spid="4547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B21D42-DE87-4E2E-BE68-CFDACA38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0" y="633626"/>
            <a:ext cx="8851369" cy="61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999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474" name="Group 2"/>
          <p:cNvGrpSpPr>
            <a:grpSpLocks/>
          </p:cNvGrpSpPr>
          <p:nvPr/>
        </p:nvGrpSpPr>
        <p:grpSpPr bwMode="auto">
          <a:xfrm>
            <a:off x="124460" y="943928"/>
            <a:ext cx="8978900" cy="954087"/>
            <a:chOff x="72" y="537"/>
            <a:chExt cx="5656" cy="601"/>
          </a:xfrm>
        </p:grpSpPr>
        <p:sp>
          <p:nvSpPr>
            <p:cNvPr id="489475" name="Rectangle 3"/>
            <p:cNvSpPr>
              <a:spLocks noChangeArrowheads="1"/>
            </p:cNvSpPr>
            <p:nvPr/>
          </p:nvSpPr>
          <p:spPr bwMode="auto">
            <a:xfrm>
              <a:off x="72" y="542"/>
              <a:ext cx="565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en-US" altLang="zh-CN" dirty="0">
                  <a:solidFill>
                    <a:srgbClr val="FFCC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       为来自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                 的样本，求未知参数  的矩估计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lang="zh-CN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89476" name="Object 4"/>
            <p:cNvGraphicFramePr>
              <a:graphicFrameLocks noChangeAspect="1"/>
            </p:cNvGraphicFramePr>
            <p:nvPr/>
          </p:nvGraphicFramePr>
          <p:xfrm>
            <a:off x="3609" y="589"/>
            <a:ext cx="2047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9720" imgH="164880" progId="Equation.DSMT4">
                    <p:embed/>
                  </p:oleObj>
                </mc:Choice>
                <mc:Fallback>
                  <p:oleObj name="Equation" r:id="rId2" imgW="1269720" imgH="164880" progId="Equation.DSMT4">
                    <p:embed/>
                    <p:pic>
                      <p:nvPicPr>
                        <p:cNvPr id="48947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9" y="589"/>
                          <a:ext cx="2047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9477" name="Object 5"/>
            <p:cNvGraphicFramePr>
              <a:graphicFrameLocks noChangeAspect="1"/>
            </p:cNvGraphicFramePr>
            <p:nvPr/>
          </p:nvGraphicFramePr>
          <p:xfrm>
            <a:off x="1233" y="537"/>
            <a:ext cx="1279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12520" imgH="228600" progId="Equation.DSMT4">
                    <p:embed/>
                  </p:oleObj>
                </mc:Choice>
                <mc:Fallback>
                  <p:oleObj name="Equation" r:id="rId4" imgW="812520" imgH="228600" progId="Equation.DSMT4">
                    <p:embed/>
                    <p:pic>
                      <p:nvPicPr>
                        <p:cNvPr id="48947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" y="537"/>
                          <a:ext cx="1279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9478" name="Object 6"/>
            <p:cNvGraphicFramePr>
              <a:graphicFrameLocks noChangeAspect="1"/>
            </p:cNvGraphicFramePr>
            <p:nvPr/>
          </p:nvGraphicFramePr>
          <p:xfrm>
            <a:off x="2171" y="876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52280" progId="Equation.DSMT4">
                    <p:embed/>
                  </p:oleObj>
                </mc:Choice>
                <mc:Fallback>
                  <p:oleObj name="Equation" r:id="rId6" imgW="126720" imgH="152280" progId="Equation.DSMT4">
                    <p:embed/>
                    <p:pic>
                      <p:nvPicPr>
                        <p:cNvPr id="48947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1" y="876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9479" name="Rectangle 7"/>
          <p:cNvSpPr>
            <a:spLocks noChangeArrowheads="1"/>
          </p:cNvSpPr>
          <p:nvPr/>
        </p:nvSpPr>
        <p:spPr bwMode="auto">
          <a:xfrm>
            <a:off x="1542098" y="1859915"/>
            <a:ext cx="288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总体一阶矩为</a:t>
            </a:r>
          </a:p>
        </p:txBody>
      </p:sp>
      <p:graphicFrame>
        <p:nvGraphicFramePr>
          <p:cNvPr id="4894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272510"/>
              </p:ext>
            </p:extLst>
          </p:nvPr>
        </p:nvGraphicFramePr>
        <p:xfrm>
          <a:off x="3643948" y="2447290"/>
          <a:ext cx="16668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40" imgH="177480" progId="Equation.DSMT4">
                  <p:embed/>
                </p:oleObj>
              </mc:Choice>
              <mc:Fallback>
                <p:oleObj name="Equation" r:id="rId8" imgW="672840" imgH="177480" progId="Equation.DSMT4">
                  <p:embed/>
                  <p:pic>
                    <p:nvPicPr>
                      <p:cNvPr id="4894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948" y="2447290"/>
                        <a:ext cx="16668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1" name="Rectangle 9"/>
          <p:cNvSpPr>
            <a:spLocks noChangeArrowheads="1"/>
          </p:cNvSpPr>
          <p:nvPr/>
        </p:nvSpPr>
        <p:spPr bwMode="auto">
          <a:xfrm>
            <a:off x="111760" y="2879090"/>
            <a:ext cx="313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样本一阶矩为</a:t>
            </a:r>
          </a:p>
        </p:txBody>
      </p:sp>
      <p:graphicFrame>
        <p:nvGraphicFramePr>
          <p:cNvPr id="4894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333717"/>
              </p:ext>
            </p:extLst>
          </p:nvPr>
        </p:nvGraphicFramePr>
        <p:xfrm>
          <a:off x="3702685" y="3223578"/>
          <a:ext cx="16446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85800" imgH="342720" progId="Equation.DSMT4">
                  <p:embed/>
                </p:oleObj>
              </mc:Choice>
              <mc:Fallback>
                <p:oleObj name="Equation" r:id="rId10" imgW="685800" imgH="342720" progId="Equation.DSMT4">
                  <p:embed/>
                  <p:pic>
                    <p:nvPicPr>
                      <p:cNvPr id="4894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685" y="3223578"/>
                        <a:ext cx="16446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3" name="Rectangle 11"/>
          <p:cNvSpPr>
            <a:spLocks noChangeArrowheads="1"/>
          </p:cNvSpPr>
          <p:nvPr/>
        </p:nvSpPr>
        <p:spPr bwMode="auto">
          <a:xfrm>
            <a:off x="862648" y="3995103"/>
            <a:ext cx="1611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令</a:t>
            </a:r>
          </a:p>
        </p:txBody>
      </p:sp>
      <p:graphicFrame>
        <p:nvGraphicFramePr>
          <p:cNvPr id="4894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654740"/>
              </p:ext>
            </p:extLst>
          </p:nvPr>
        </p:nvGraphicFramePr>
        <p:xfrm>
          <a:off x="3918585" y="4388803"/>
          <a:ext cx="11636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9800" imgH="203040" progId="Equation.DSMT4">
                  <p:embed/>
                </p:oleObj>
              </mc:Choice>
              <mc:Fallback>
                <p:oleObj name="Equation" r:id="rId12" imgW="469800" imgH="203040" progId="Equation.DSMT4">
                  <p:embed/>
                  <p:pic>
                    <p:nvPicPr>
                      <p:cNvPr id="4894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585" y="4388803"/>
                        <a:ext cx="11636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9498" name="Group 26"/>
          <p:cNvGrpSpPr>
            <a:grpSpLocks/>
          </p:cNvGrpSpPr>
          <p:nvPr/>
        </p:nvGrpSpPr>
        <p:grpSpPr bwMode="auto">
          <a:xfrm>
            <a:off x="48260" y="5028565"/>
            <a:ext cx="4240213" cy="785813"/>
            <a:chOff x="80" y="2950"/>
            <a:chExt cx="2671" cy="495"/>
          </a:xfrm>
        </p:grpSpPr>
        <p:sp>
          <p:nvSpPr>
            <p:cNvPr id="489486" name="Rectangle 14"/>
            <p:cNvSpPr>
              <a:spLocks noChangeArrowheads="1"/>
            </p:cNvSpPr>
            <p:nvPr/>
          </p:nvSpPr>
          <p:spPr bwMode="auto">
            <a:xfrm>
              <a:off x="80" y="3041"/>
              <a:ext cx="26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求得  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的矩估计为     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489487" name="Object 15"/>
            <p:cNvGraphicFramePr>
              <a:graphicFrameLocks noChangeAspect="1"/>
            </p:cNvGraphicFramePr>
            <p:nvPr/>
          </p:nvGraphicFramePr>
          <p:xfrm>
            <a:off x="610" y="3112"/>
            <a:ext cx="18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6720" imgH="152280" progId="Equation.DSMT4">
                    <p:embed/>
                  </p:oleObj>
                </mc:Choice>
                <mc:Fallback>
                  <p:oleObj name="Equation" r:id="rId14" imgW="126720" imgH="152280" progId="Equation.DSMT4">
                    <p:embed/>
                    <p:pic>
                      <p:nvPicPr>
                        <p:cNvPr id="48948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" y="3112"/>
                          <a:ext cx="18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9488" name="Object 16"/>
            <p:cNvGraphicFramePr>
              <a:graphicFrameLocks noChangeAspect="1"/>
            </p:cNvGraphicFramePr>
            <p:nvPr/>
          </p:nvGraphicFramePr>
          <p:xfrm>
            <a:off x="1903" y="2950"/>
            <a:ext cx="606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06080" imgH="304560" progId="Equation.DSMT4">
                    <p:embed/>
                  </p:oleObj>
                </mc:Choice>
                <mc:Fallback>
                  <p:oleObj name="Equation" r:id="rId16" imgW="406080" imgH="304560" progId="Equation.DSMT4">
                    <p:embed/>
                    <p:pic>
                      <p:nvPicPr>
                        <p:cNvPr id="48948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2950"/>
                          <a:ext cx="606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9489" name="WordArt 17"/>
          <p:cNvSpPr>
            <a:spLocks noChangeArrowheads="1" noChangeShapeType="1" noTextEdit="1"/>
          </p:cNvSpPr>
          <p:nvPr/>
        </p:nvSpPr>
        <p:spPr bwMode="auto">
          <a:xfrm>
            <a:off x="934085" y="198691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/>
                <a:ea typeface="黑体"/>
              </a:rPr>
              <a:t>解</a:t>
            </a:r>
          </a:p>
        </p:txBody>
      </p:sp>
      <p:sp>
        <p:nvSpPr>
          <p:cNvPr id="489490" name="WordArt 18"/>
          <p:cNvSpPr>
            <a:spLocks noChangeArrowheads="1" noChangeShapeType="1" noTextEdit="1"/>
          </p:cNvSpPr>
          <p:nvPr/>
        </p:nvSpPr>
        <p:spPr bwMode="auto">
          <a:xfrm>
            <a:off x="921385" y="111696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3952741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9" grpId="0"/>
      <p:bldP spid="489481" grpId="0"/>
      <p:bldP spid="489483" grpId="0"/>
      <p:bldP spid="489489" grpId="0" animBg="1"/>
      <p:bldP spid="4894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169170-4E77-4CB1-29CE-26C113519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49" y="563432"/>
            <a:ext cx="8326151" cy="629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03321"/>
      </p:ext>
    </p:extLst>
  </p:cSld>
  <p:clrMapOvr>
    <a:masterClrMapping/>
  </p:clrMapOvr>
  <p:transition spd="med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81" name="Object 13">
            <a:extLst>
              <a:ext uri="{FF2B5EF4-FFF2-40B4-BE49-F238E27FC236}">
                <a16:creationId xmlns:a16="http://schemas.microsoft.com/office/drawing/2014/main" id="{E56D113C-949A-461F-B515-B04EDC92D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1488" y="1893888"/>
          <a:ext cx="25622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431800" progId="Equation.DSMT4">
                  <p:embed/>
                </p:oleObj>
              </mc:Choice>
              <mc:Fallback>
                <p:oleObj name="Equation" r:id="rId2" imgW="1054100" imgH="431800" progId="Equation.DSMT4">
                  <p:embed/>
                  <p:pic>
                    <p:nvPicPr>
                      <p:cNvPr id="32781" name="Object 13">
                        <a:extLst>
                          <a:ext uri="{FF2B5EF4-FFF2-40B4-BE49-F238E27FC236}">
                            <a16:creationId xmlns:a16="http://schemas.microsoft.com/office/drawing/2014/main" id="{E56D113C-949A-461F-B515-B04EDC92D3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1893888"/>
                        <a:ext cx="25622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>
            <a:extLst>
              <a:ext uri="{FF2B5EF4-FFF2-40B4-BE49-F238E27FC236}">
                <a16:creationId xmlns:a16="http://schemas.microsoft.com/office/drawing/2014/main" id="{20EBD54C-B920-47A6-8D31-34DFD89E0E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284538"/>
          <a:ext cx="37957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100" imgH="431800" progId="Equation.DSMT4">
                  <p:embed/>
                </p:oleObj>
              </mc:Choice>
              <mc:Fallback>
                <p:oleObj name="Equation" r:id="rId4" imgW="1562100" imgH="431800" progId="Equation.DSMT4">
                  <p:embed/>
                  <p:pic>
                    <p:nvPicPr>
                      <p:cNvPr id="32782" name="Object 14">
                        <a:extLst>
                          <a:ext uri="{FF2B5EF4-FFF2-40B4-BE49-F238E27FC236}">
                            <a16:creationId xmlns:a16="http://schemas.microsoft.com/office/drawing/2014/main" id="{20EBD54C-B920-47A6-8D31-34DFD89E0E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84538"/>
                        <a:ext cx="379571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Text Box 16">
            <a:extLst>
              <a:ext uri="{FF2B5EF4-FFF2-40B4-BE49-F238E27FC236}">
                <a16:creationId xmlns:a16="http://schemas.microsoft.com/office/drawing/2014/main" id="{CA9D201F-667A-4413-BE7C-B80B01ED1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9275"/>
            <a:ext cx="7942262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结论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：不管总体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服从何种分布，总体期望和方差</a:t>
            </a:r>
          </a:p>
          <a:p>
            <a:pPr eaLnBrk="1" hangingPunct="1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的矩估计量分别为样本平均和样本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阶中心距：</a:t>
            </a:r>
            <a:endParaRPr lang="zh-CN" altLang="en-US" sz="28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2785" name="Text Box 17">
            <a:extLst>
              <a:ext uri="{FF2B5EF4-FFF2-40B4-BE49-F238E27FC236}">
                <a16:creationId xmlns:a16="http://schemas.microsoft.com/office/drawing/2014/main" id="{BCDED0BD-F244-49C6-BF7D-8252D9C51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97425"/>
            <a:ext cx="1790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估计值为  </a:t>
            </a:r>
          </a:p>
        </p:txBody>
      </p:sp>
      <p:graphicFrame>
        <p:nvGraphicFramePr>
          <p:cNvPr id="32786" name="Object 18">
            <a:extLst>
              <a:ext uri="{FF2B5EF4-FFF2-40B4-BE49-F238E27FC236}">
                <a16:creationId xmlns:a16="http://schemas.microsoft.com/office/drawing/2014/main" id="{99241B27-66B9-411B-B1E0-E3378A5696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652963"/>
          <a:ext cx="23463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" imgH="431800" progId="Equation.DSMT4">
                  <p:embed/>
                </p:oleObj>
              </mc:Choice>
              <mc:Fallback>
                <p:oleObj name="Equation" r:id="rId6" imgW="965200" imgH="431800" progId="Equation.DSMT4">
                  <p:embed/>
                  <p:pic>
                    <p:nvPicPr>
                      <p:cNvPr id="32786" name="Object 18">
                        <a:extLst>
                          <a:ext uri="{FF2B5EF4-FFF2-40B4-BE49-F238E27FC236}">
                            <a16:creationId xmlns:a16="http://schemas.microsoft.com/office/drawing/2014/main" id="{99241B27-66B9-411B-B1E0-E3378A5696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652963"/>
                        <a:ext cx="23463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9">
            <a:extLst>
              <a:ext uri="{FF2B5EF4-FFF2-40B4-BE49-F238E27FC236}">
                <a16:creationId xmlns:a16="http://schemas.microsoft.com/office/drawing/2014/main" id="{4CF4B184-2155-41A2-83C1-7F4C270F1D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1613" y="4686300"/>
          <a:ext cx="28384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7893" imgH="431613" progId="Equation.DSMT4">
                  <p:embed/>
                </p:oleObj>
              </mc:Choice>
              <mc:Fallback>
                <p:oleObj name="Equation" r:id="rId8" imgW="1167893" imgH="431613" progId="Equation.DSMT4">
                  <p:embed/>
                  <p:pic>
                    <p:nvPicPr>
                      <p:cNvPr id="32787" name="Object 19">
                        <a:extLst>
                          <a:ext uri="{FF2B5EF4-FFF2-40B4-BE49-F238E27FC236}">
                            <a16:creationId xmlns:a16="http://schemas.microsoft.com/office/drawing/2014/main" id="{4CF4B184-2155-41A2-83C1-7F4C270F1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4686300"/>
                        <a:ext cx="28384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4" grpId="0"/>
      <p:bldP spid="327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8">
            <a:extLst>
              <a:ext uri="{FF2B5EF4-FFF2-40B4-BE49-F238E27FC236}">
                <a16:creationId xmlns:a16="http://schemas.microsoft.com/office/drawing/2014/main" id="{072A46D2-75B0-47FA-BE1F-597AA61B1E0C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1619250"/>
            <a:ext cx="8497888" cy="2765427"/>
            <a:chOff x="204" y="799"/>
            <a:chExt cx="5353" cy="1742"/>
          </a:xfrm>
        </p:grpSpPr>
        <p:sp>
          <p:nvSpPr>
            <p:cNvPr id="17414" name="Text Box 4">
              <a:extLst>
                <a:ext uri="{FF2B5EF4-FFF2-40B4-BE49-F238E27FC236}">
                  <a16:creationId xmlns:a16="http://schemas.microsoft.com/office/drawing/2014/main" id="{3C57DC29-065D-44D5-B657-EDA96724E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799"/>
              <a:ext cx="5353" cy="1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kumimoji="1" lang="en-US" altLang="zh-CN" sz="4000" dirty="0">
                  <a:solidFill>
                    <a:srgbClr val="20207E"/>
                  </a:solidFill>
                  <a:ea typeface="楷体_GB2312" pitchFamily="49" charset="-122"/>
                </a:rPr>
                <a:t>   </a:t>
              </a:r>
              <a:r>
                <a:rPr kumimoji="1" lang="zh-CN" altLang="en-US" sz="4000" dirty="0">
                  <a:solidFill>
                    <a:srgbClr val="20207E"/>
                  </a:solidFill>
                  <a:ea typeface="楷体_GB2312" pitchFamily="49" charset="-122"/>
                </a:rPr>
                <a:t>约定：若   是未知参数</a:t>
              </a:r>
              <a:r>
                <a:rPr kumimoji="1" lang="zh-CN" altLang="en-US" sz="4000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的矩估计，</a:t>
              </a:r>
            </a:p>
            <a:p>
              <a:pPr>
                <a:lnSpc>
                  <a:spcPct val="200000"/>
                </a:lnSpc>
              </a:pPr>
              <a:r>
                <a:rPr kumimoji="1" lang="zh-CN" altLang="en-US" sz="4000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          则</a:t>
              </a:r>
              <a:r>
                <a:rPr kumimoji="1" lang="en-US" altLang="zh-CN" sz="4000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g(</a:t>
              </a:r>
              <a:r>
                <a:rPr kumimoji="1" lang="en-US" altLang="zh-CN" sz="4000" i="1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  <a:r>
                <a:rPr kumimoji="1" lang="en-US" altLang="zh-CN" sz="4000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)</a:t>
              </a:r>
              <a:r>
                <a:rPr kumimoji="1" lang="zh-CN" altLang="en-US" sz="4000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的矩估计为</a:t>
              </a:r>
              <a:r>
                <a:rPr kumimoji="1" lang="en-US" altLang="zh-CN" sz="4000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g(     )</a:t>
              </a:r>
              <a:r>
                <a:rPr kumimoji="1" lang="zh-CN" altLang="en-US" sz="4000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。  </a:t>
              </a:r>
              <a:endParaRPr kumimoji="1" lang="zh-CN" altLang="en-US" sz="4000" dirty="0">
                <a:solidFill>
                  <a:srgbClr val="20207E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7415" name="Object 5">
              <a:extLst>
                <a:ext uri="{FF2B5EF4-FFF2-40B4-BE49-F238E27FC236}">
                  <a16:creationId xmlns:a16="http://schemas.microsoft.com/office/drawing/2014/main" id="{32566D6F-BA97-4BB6-8FE9-B9E7AE67E2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2956330"/>
                </p:ext>
              </p:extLst>
            </p:nvPr>
          </p:nvGraphicFramePr>
          <p:xfrm>
            <a:off x="4300" y="1860"/>
            <a:ext cx="328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39" imgH="291973" progId="Equation.DSMT4">
                    <p:embed/>
                  </p:oleObj>
                </mc:Choice>
                <mc:Fallback>
                  <p:oleObj name="Equation" r:id="rId2" imgW="139639" imgH="291973" progId="Equation.DSMT4">
                    <p:embed/>
                    <p:pic>
                      <p:nvPicPr>
                        <p:cNvPr id="17415" name="Object 5">
                          <a:extLst>
                            <a:ext uri="{FF2B5EF4-FFF2-40B4-BE49-F238E27FC236}">
                              <a16:creationId xmlns:a16="http://schemas.microsoft.com/office/drawing/2014/main" id="{32566D6F-BA97-4BB6-8FE9-B9E7AE67E2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0" y="1860"/>
                          <a:ext cx="328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6">
              <a:extLst>
                <a:ext uri="{FF2B5EF4-FFF2-40B4-BE49-F238E27FC236}">
                  <a16:creationId xmlns:a16="http://schemas.microsoft.com/office/drawing/2014/main" id="{58EA2693-1D4A-400C-82AD-30E0C5614C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8975276"/>
                </p:ext>
              </p:extLst>
            </p:nvPr>
          </p:nvGraphicFramePr>
          <p:xfrm>
            <a:off x="1801" y="935"/>
            <a:ext cx="305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39" imgH="291973" progId="Equation.DSMT4">
                    <p:embed/>
                  </p:oleObj>
                </mc:Choice>
                <mc:Fallback>
                  <p:oleObj name="Equation" r:id="rId4" imgW="139639" imgH="291973" progId="Equation.DSMT4">
                    <p:embed/>
                    <p:pic>
                      <p:nvPicPr>
                        <p:cNvPr id="17416" name="Object 6">
                          <a:extLst>
                            <a:ext uri="{FF2B5EF4-FFF2-40B4-BE49-F238E27FC236}">
                              <a16:creationId xmlns:a16="http://schemas.microsoft.com/office/drawing/2014/main" id="{58EA2693-1D4A-400C-82AD-30E0C5614C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1" y="935"/>
                          <a:ext cx="305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39539884-297C-44F7-9B17-773443A5E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88" y="516890"/>
            <a:ext cx="8804013" cy="1373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20207E"/>
                </a:solidFill>
                <a:ea typeface="楷体_GB2312" pitchFamily="49" charset="-122"/>
              </a:rPr>
              <a:t>设</a:t>
            </a:r>
            <a:r>
              <a:rPr lang="en-US" altLang="zh-CN" sz="2800" dirty="0">
                <a:solidFill>
                  <a:srgbClr val="20207E"/>
                </a:solidFill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aseline="-25000" dirty="0">
                <a:solidFill>
                  <a:srgbClr val="20207E"/>
                </a:solidFill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solidFill>
                  <a:srgbClr val="20207E"/>
                </a:solidFill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20207E"/>
                </a:solidFill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aseline="-25000" dirty="0">
                <a:solidFill>
                  <a:srgbClr val="20207E"/>
                </a:solidFill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olidFill>
                  <a:srgbClr val="20207E"/>
                </a:solidFill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20207E"/>
                </a:solidFill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zh-CN" altLang="en-US" sz="2800" dirty="0">
                <a:solidFill>
                  <a:srgbClr val="20207E"/>
                </a:solidFill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sz="2800" dirty="0" err="1">
                <a:solidFill>
                  <a:srgbClr val="20207E"/>
                </a:solidFill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aseline="-25000" dirty="0" err="1">
                <a:solidFill>
                  <a:srgbClr val="20207E"/>
                </a:solidFill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olidFill>
                  <a:srgbClr val="20207E"/>
                </a:solidFill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为</a:t>
            </a:r>
            <a:r>
              <a:rPr lang="zh-CN" altLang="en-US" sz="2800" dirty="0">
                <a:solidFill>
                  <a:srgbClr val="20207E"/>
                </a:solidFill>
                <a:ea typeface="楷体_GB2312" pitchFamily="49" charset="-122"/>
              </a:rPr>
              <a:t>总体</a:t>
            </a:r>
            <a:r>
              <a:rPr lang="en-US" altLang="zh-CN" sz="2800" dirty="0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lang="zh-CN" altLang="en-US" sz="2800" dirty="0">
                <a:solidFill>
                  <a:srgbClr val="20207E"/>
                </a:solidFill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样本，试求下列总体</a:t>
            </a:r>
          </a:p>
          <a:p>
            <a:pPr algn="l" eaLnBrk="1" hangingPunct="1"/>
            <a:r>
              <a:rPr lang="zh-CN" altLang="en-US" sz="28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分布参数的矩估计量。</a:t>
            </a:r>
            <a:endParaRPr lang="zh-CN" altLang="el-GR" sz="2800" dirty="0">
              <a:solidFill>
                <a:srgbClr val="20207E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C2572370-623E-46D4-93C4-8FF5E8A63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525078"/>
            <a:ext cx="2730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  <a:ea typeface="华文新魏" panose="02010800040101010101" pitchFamily="2" charset="-122"/>
              </a:rPr>
              <a:t>解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  （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）由于    </a:t>
            </a: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0A99ECF2-6185-400C-9441-E95B2EA62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602215"/>
              </p:ext>
            </p:extLst>
          </p:nvPr>
        </p:nvGraphicFramePr>
        <p:xfrm>
          <a:off x="34925" y="1915478"/>
          <a:ext cx="90344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21100" imgH="279400" progId="Equation.DSMT4">
                  <p:embed/>
                </p:oleObj>
              </mc:Choice>
              <mc:Fallback>
                <p:oleObj name="Equation" r:id="rId2" imgW="3721100" imgH="279400" progId="Equation.DSMT4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0A99ECF2-6185-400C-9441-E95B2EA627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15478"/>
                        <a:ext cx="90344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B235CC79-08D2-4995-AE74-1F6511F33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425298"/>
              </p:ext>
            </p:extLst>
          </p:nvPr>
        </p:nvGraphicFramePr>
        <p:xfrm>
          <a:off x="2873375" y="2717165"/>
          <a:ext cx="27781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203200" progId="Equation.DSMT4">
                  <p:embed/>
                </p:oleObj>
              </mc:Choice>
              <mc:Fallback>
                <p:oleObj name="Equation" r:id="rId4" imgW="1143000" imgH="203200" progId="Equation.DSMT4">
                  <p:embed/>
                  <p:pic>
                    <p:nvPicPr>
                      <p:cNvPr id="34821" name="Object 5">
                        <a:extLst>
                          <a:ext uri="{FF2B5EF4-FFF2-40B4-BE49-F238E27FC236}">
                            <a16:creationId xmlns:a16="http://schemas.microsoft.com/office/drawing/2014/main" id="{B235CC79-08D2-4995-AE74-1F6511F33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2717165"/>
                        <a:ext cx="27781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8">
            <a:extLst>
              <a:ext uri="{FF2B5EF4-FFF2-40B4-BE49-F238E27FC236}">
                <a16:creationId xmlns:a16="http://schemas.microsoft.com/office/drawing/2014/main" id="{1941C9FE-91E8-4CD6-9D0D-54CEADC8C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10878"/>
            <a:ext cx="4306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所以参数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的矩估计量为 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  </a:t>
            </a:r>
          </a:p>
        </p:txBody>
      </p:sp>
      <p:graphicFrame>
        <p:nvGraphicFramePr>
          <p:cNvPr id="34825" name="Object 9">
            <a:extLst>
              <a:ext uri="{FF2B5EF4-FFF2-40B4-BE49-F238E27FC236}">
                <a16:creationId xmlns:a16="http://schemas.microsoft.com/office/drawing/2014/main" id="{13EABD2B-C6EA-4814-991C-66B5A9AE3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23243"/>
              </p:ext>
            </p:extLst>
          </p:nvPr>
        </p:nvGraphicFramePr>
        <p:xfrm>
          <a:off x="817563" y="3820478"/>
          <a:ext cx="253047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0948" imgH="431613" progId="Equation.DSMT4">
                  <p:embed/>
                </p:oleObj>
              </mc:Choice>
              <mc:Fallback>
                <p:oleObj name="Equation" r:id="rId6" imgW="1040948" imgH="431613" progId="Equation.DSMT4">
                  <p:embed/>
                  <p:pic>
                    <p:nvPicPr>
                      <p:cNvPr id="34825" name="Object 9">
                        <a:extLst>
                          <a:ext uri="{FF2B5EF4-FFF2-40B4-BE49-F238E27FC236}">
                            <a16:creationId xmlns:a16="http://schemas.microsoft.com/office/drawing/2014/main" id="{13EABD2B-C6EA-4814-991C-66B5A9AE3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3820478"/>
                        <a:ext cx="253047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>
            <a:extLst>
              <a:ext uri="{FF2B5EF4-FFF2-40B4-BE49-F238E27FC236}">
                <a16:creationId xmlns:a16="http://schemas.microsoft.com/office/drawing/2014/main" id="{5FC78F34-A9AF-4DFB-AADC-5CC6086BB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826748"/>
              </p:ext>
            </p:extLst>
          </p:nvPr>
        </p:nvGraphicFramePr>
        <p:xfrm>
          <a:off x="4932363" y="3891915"/>
          <a:ext cx="28717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80588" imgH="431613" progId="Equation.DSMT4">
                  <p:embed/>
                </p:oleObj>
              </mc:Choice>
              <mc:Fallback>
                <p:oleObj name="Equation" r:id="rId8" imgW="1180588" imgH="431613" progId="Equation.DSMT4">
                  <p:embed/>
                  <p:pic>
                    <p:nvPicPr>
                      <p:cNvPr id="34826" name="Object 10">
                        <a:extLst>
                          <a:ext uri="{FF2B5EF4-FFF2-40B4-BE49-F238E27FC236}">
                            <a16:creationId xmlns:a16="http://schemas.microsoft.com/office/drawing/2014/main" id="{5FC78F34-A9AF-4DFB-AADC-5CC6086BB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891915"/>
                        <a:ext cx="287178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Text Box 14">
            <a:extLst>
              <a:ext uri="{FF2B5EF4-FFF2-40B4-BE49-F238E27FC236}">
                <a16:creationId xmlns:a16="http://schemas.microsoft.com/office/drawing/2014/main" id="{1A4FD6FB-AF62-40EF-A1DF-A2081D564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51" y="5436235"/>
            <a:ext cx="844333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可见：同一个参数的矩估计量可以不同。所以统计量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存在“优、劣”之分。    </a:t>
            </a:r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F6344D8B-3CD9-4CEC-AE9F-D46CABF88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0" y="3931603"/>
            <a:ext cx="7191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或  </a:t>
            </a:r>
          </a:p>
        </p:txBody>
      </p:sp>
      <p:sp>
        <p:nvSpPr>
          <p:cNvPr id="34832" name="Text Box 16">
            <a:extLst>
              <a:ext uri="{FF2B5EF4-FFF2-40B4-BE49-F238E27FC236}">
                <a16:creationId xmlns:a16="http://schemas.microsoft.com/office/drawing/2014/main" id="{5AD9BCD6-197A-4AD1-96E8-4AC98AF05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4796790"/>
            <a:ext cx="15224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一阶矩   </a:t>
            </a:r>
          </a:p>
        </p:txBody>
      </p:sp>
      <p:sp>
        <p:nvSpPr>
          <p:cNvPr id="34833" name="Text Box 17">
            <a:extLst>
              <a:ext uri="{FF2B5EF4-FFF2-40B4-BE49-F238E27FC236}">
                <a16:creationId xmlns:a16="http://schemas.microsoft.com/office/drawing/2014/main" id="{B314C281-5D54-4EDF-9078-0E3835E68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796790"/>
            <a:ext cx="15224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二阶矩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34824" grpId="0"/>
      <p:bldP spid="34830" grpId="0"/>
      <p:bldP spid="34831" grpId="0"/>
      <p:bldP spid="34832" grpId="0"/>
      <p:bldP spid="348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Text Box 4">
            <a:extLst>
              <a:ext uri="{FF2B5EF4-FFF2-40B4-BE49-F238E27FC236}">
                <a16:creationId xmlns:a16="http://schemas.microsoft.com/office/drawing/2014/main" id="{C346B52F-52F1-498F-BF6B-6A1B66F4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41438"/>
            <a:ext cx="828040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zh-CN" altLang="en-US" sz="2800" dirty="0">
                <a:solidFill>
                  <a:schemeClr val="tx1"/>
                </a:solidFill>
                <a:ea typeface="楷体_GB2312" pitchFamily="49" charset="-122"/>
              </a:rPr>
              <a:t>、最大似然思想</a:t>
            </a:r>
            <a:endParaRPr kumimoji="1" lang="zh-CN" altLang="en-US" sz="2800" b="0" dirty="0">
              <a:solidFill>
                <a:schemeClr val="tx1"/>
              </a:solidFill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800" b="0" dirty="0">
                <a:solidFill>
                  <a:schemeClr val="tx1"/>
                </a:solidFill>
                <a:ea typeface="楷体_GB2312" pitchFamily="49" charset="-122"/>
              </a:rPr>
              <a:t>       有两个射手，一人的命中率为</a:t>
            </a:r>
            <a:r>
              <a:rPr kumimoji="1" lang="en-US" altLang="zh-CN" sz="2800" b="0" dirty="0">
                <a:solidFill>
                  <a:schemeClr val="tx1"/>
                </a:solidFill>
                <a:ea typeface="楷体_GB2312" pitchFamily="49" charset="-122"/>
              </a:rPr>
              <a:t>0.9,</a:t>
            </a:r>
            <a:r>
              <a:rPr kumimoji="1" lang="zh-CN" altLang="en-US" sz="2800" b="0" dirty="0">
                <a:solidFill>
                  <a:schemeClr val="tx1"/>
                </a:solidFill>
                <a:ea typeface="楷体_GB2312" pitchFamily="49" charset="-122"/>
              </a:rPr>
              <a:t>另一人的命中率为</a:t>
            </a:r>
            <a:r>
              <a:rPr kumimoji="1" lang="en-US" altLang="zh-CN" sz="2800" b="0" dirty="0">
                <a:solidFill>
                  <a:schemeClr val="tx1"/>
                </a:solidFill>
                <a:ea typeface="楷体_GB2312" pitchFamily="49" charset="-122"/>
              </a:rPr>
              <a:t>0.1,</a:t>
            </a:r>
            <a:r>
              <a:rPr kumimoji="1" lang="zh-CN" altLang="en-US" sz="2800" b="0" dirty="0">
                <a:solidFill>
                  <a:schemeClr val="tx1"/>
                </a:solidFill>
                <a:ea typeface="楷体_GB2312" pitchFamily="49" charset="-122"/>
              </a:rPr>
              <a:t>现在他们中的一个向目标射击了一发，结果命中了，估计是谁射击的？       </a:t>
            </a:r>
            <a:endParaRPr kumimoji="1" lang="zh-CN" altLang="en-US" b="0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25957" name="Rectangle 5">
            <a:extLst>
              <a:ext uri="{FF2B5EF4-FFF2-40B4-BE49-F238E27FC236}">
                <a16:creationId xmlns:a16="http://schemas.microsoft.com/office/drawing/2014/main" id="{B1A639A0-9D52-44AC-BBA1-853DF5985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4005263"/>
            <a:ext cx="88201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800" b="0" dirty="0">
                <a:solidFill>
                  <a:srgbClr val="990000"/>
                </a:solidFill>
                <a:ea typeface="楷体_GB2312" pitchFamily="49" charset="-122"/>
              </a:rPr>
              <a:t>一般说，事件</a:t>
            </a:r>
            <a:r>
              <a:rPr kumimoji="1" lang="en-US" altLang="zh-CN" sz="2800" b="0" dirty="0">
                <a:solidFill>
                  <a:srgbClr val="990000"/>
                </a:solidFill>
                <a:ea typeface="楷体_GB2312" pitchFamily="49" charset="-122"/>
              </a:rPr>
              <a:t>A</a:t>
            </a:r>
            <a:r>
              <a:rPr kumimoji="1" lang="zh-CN" altLang="en-US" sz="2800" b="0" dirty="0">
                <a:solidFill>
                  <a:srgbClr val="990000"/>
                </a:solidFill>
                <a:ea typeface="楷体_GB2312" pitchFamily="49" charset="-122"/>
              </a:rPr>
              <a:t>发生的概率与参数</a:t>
            </a:r>
            <a:r>
              <a:rPr kumimoji="1" lang="zh-CN" altLang="en-US" sz="2800" b="0" dirty="0">
                <a:solidFill>
                  <a:srgbClr val="990000"/>
                </a:solidFill>
                <a:ea typeface="楷体_GB2312" pitchFamily="49" charset="-122"/>
                <a:sym typeface="Symbol" panose="05050102010706020507" pitchFamily="18" charset="2"/>
              </a:rPr>
              <a:t>有关，取值不同，则</a:t>
            </a:r>
            <a:r>
              <a:rPr kumimoji="1" lang="en-US" altLang="zh-CN" sz="2800" b="0" dirty="0">
                <a:solidFill>
                  <a:srgbClr val="990000"/>
                </a:solidFill>
                <a:ea typeface="楷体_GB2312" pitchFamily="49" charset="-122"/>
                <a:sym typeface="Symbol" panose="05050102010706020507" pitchFamily="18" charset="2"/>
              </a:rPr>
              <a:t>P(A)</a:t>
            </a:r>
            <a:r>
              <a:rPr kumimoji="1" lang="zh-CN" altLang="en-US" sz="2800" b="0" dirty="0">
                <a:solidFill>
                  <a:srgbClr val="990000"/>
                </a:solidFill>
                <a:ea typeface="楷体_GB2312" pitchFamily="49" charset="-122"/>
                <a:sym typeface="Symbol" panose="05050102010706020507" pitchFamily="18" charset="2"/>
              </a:rPr>
              <a:t>也不同。因而应记</a:t>
            </a:r>
            <a:r>
              <a:rPr kumimoji="1" lang="zh-CN" altLang="en-US" sz="2800" b="0" dirty="0">
                <a:solidFill>
                  <a:srgbClr val="990000"/>
                </a:solidFill>
                <a:ea typeface="楷体_GB2312" pitchFamily="49" charset="-122"/>
              </a:rPr>
              <a:t>事件</a:t>
            </a:r>
            <a:r>
              <a:rPr kumimoji="1" lang="en-US" altLang="zh-CN" sz="2800" b="0" dirty="0">
                <a:solidFill>
                  <a:srgbClr val="990000"/>
                </a:solidFill>
                <a:ea typeface="楷体_GB2312" pitchFamily="49" charset="-122"/>
              </a:rPr>
              <a:t>A</a:t>
            </a:r>
            <a:r>
              <a:rPr kumimoji="1" lang="zh-CN" altLang="en-US" sz="2800" b="0" dirty="0">
                <a:solidFill>
                  <a:srgbClr val="990000"/>
                </a:solidFill>
                <a:ea typeface="楷体_GB2312" pitchFamily="49" charset="-122"/>
              </a:rPr>
              <a:t>发生的概率为</a:t>
            </a:r>
            <a:r>
              <a:rPr kumimoji="1" lang="en-US" altLang="zh-CN" sz="2800" b="0" dirty="0">
                <a:solidFill>
                  <a:srgbClr val="990000"/>
                </a:solidFill>
                <a:ea typeface="楷体_GB2312" pitchFamily="49" charset="-122"/>
              </a:rPr>
              <a:t>P(A|</a:t>
            </a:r>
            <a:r>
              <a:rPr kumimoji="1" lang="en-US" altLang="zh-CN" sz="2800" b="0" dirty="0">
                <a:solidFill>
                  <a:srgbClr val="990000"/>
                </a:solidFill>
                <a:ea typeface="楷体_GB2312" pitchFamily="49" charset="-122"/>
                <a:sym typeface="Symbol" panose="05050102010706020507" pitchFamily="18" charset="2"/>
              </a:rPr>
              <a:t>).</a:t>
            </a:r>
            <a:r>
              <a:rPr kumimoji="1" lang="zh-CN" altLang="en-US" sz="2800" b="0" dirty="0">
                <a:solidFill>
                  <a:srgbClr val="990000"/>
                </a:solidFill>
                <a:ea typeface="楷体_GB2312" pitchFamily="49" charset="-122"/>
                <a:sym typeface="Symbol" panose="05050102010706020507" pitchFamily="18" charset="2"/>
              </a:rPr>
              <a:t>若</a:t>
            </a:r>
            <a:r>
              <a:rPr kumimoji="1" lang="en-US" altLang="zh-CN" sz="2800" u="sng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zh-CN" altLang="en-US" sz="2800" u="sng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发生了，则认为此时的值应是在中使</a:t>
            </a:r>
            <a:r>
              <a:rPr kumimoji="1" lang="en-US" altLang="zh-CN" sz="2800" u="sng" dirty="0">
                <a:solidFill>
                  <a:srgbClr val="0000FF"/>
                </a:solidFill>
                <a:ea typeface="楷体_GB2312" pitchFamily="49" charset="-122"/>
              </a:rPr>
              <a:t>P(A|</a:t>
            </a:r>
            <a:r>
              <a:rPr kumimoji="1" lang="en-US" altLang="zh-CN" sz="2800" u="sng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) </a:t>
            </a:r>
            <a:r>
              <a:rPr kumimoji="1" lang="zh-CN" altLang="en-US" sz="2800" u="sng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达到最大的那一个</a:t>
            </a:r>
            <a:r>
              <a:rPr kumimoji="1" lang="zh-CN" altLang="en-US" sz="2800" b="0" dirty="0">
                <a:solidFill>
                  <a:srgbClr val="990000"/>
                </a:solidFill>
                <a:ea typeface="楷体_GB2312" pitchFamily="49" charset="-122"/>
              </a:rPr>
              <a:t>。这就是</a:t>
            </a:r>
            <a:r>
              <a:rPr kumimoji="1" lang="zh-CN" altLang="en-US" sz="2800" dirty="0">
                <a:solidFill>
                  <a:srgbClr val="FF0000"/>
                </a:solidFill>
                <a:ea typeface="楷体_GB2312" pitchFamily="49" charset="-122"/>
              </a:rPr>
              <a:t>最大似然思想。</a:t>
            </a:r>
            <a:endParaRPr kumimoji="1"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9460" name="Text Box 6">
            <a:extLst>
              <a:ext uri="{FF2B5EF4-FFF2-40B4-BE49-F238E27FC236}">
                <a16:creationId xmlns:a16="http://schemas.microsoft.com/office/drawing/2014/main" id="{7E4B7BC8-5BF1-4188-B0CD-0E18880B6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" y="679133"/>
            <a:ext cx="44704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20207E"/>
                </a:solidFill>
                <a:latin typeface="楷体_GB2312" pitchFamily="49" charset="-122"/>
                <a:ea typeface="楷体_GB2312" pitchFamily="49" charset="-122"/>
              </a:rPr>
              <a:t>二、最大似然估计法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utoUpdateAnimBg="0"/>
      <p:bldP spid="12595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4248150" y="992188"/>
            <a:ext cx="5110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一个随机试验有很多可能结果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,</a:t>
            </a:r>
          </a:p>
        </p:txBody>
      </p:sp>
      <p:sp>
        <p:nvSpPr>
          <p:cNvPr id="491524" name="WordArt 4"/>
          <p:cNvSpPr>
            <a:spLocks noChangeArrowheads="1" noChangeShapeType="1" noTextEdit="1"/>
          </p:cNvSpPr>
          <p:nvPr/>
        </p:nvSpPr>
        <p:spPr bwMode="auto">
          <a:xfrm>
            <a:off x="850900" y="1131888"/>
            <a:ext cx="3190875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effectLst/>
                <a:latin typeface="+mn-lt"/>
                <a:ea typeface="黑体"/>
              </a:rPr>
              <a:t>Fisher</a:t>
            </a:r>
            <a:r>
              <a:rPr lang="zh-CN" altLang="en-US" sz="3600" kern="10" dirty="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effectLst/>
                <a:latin typeface="黑体"/>
                <a:ea typeface="黑体"/>
              </a:rPr>
              <a:t>的最大似然思想</a:t>
            </a:r>
          </a:p>
        </p:txBody>
      </p:sp>
      <p:sp>
        <p:nvSpPr>
          <p:cNvPr id="491525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如果在一次试验中，某结果发生了，则认为该结果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事件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发生的可能性最大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.</a:t>
            </a:r>
          </a:p>
        </p:txBody>
      </p:sp>
      <p:sp>
        <p:nvSpPr>
          <p:cNvPr id="491526" name="Rectangle 6"/>
          <p:cNvSpPr>
            <a:spLocks noChangeArrowheads="1"/>
          </p:cNvSpPr>
          <p:nvPr/>
        </p:nvSpPr>
        <p:spPr bwMode="auto">
          <a:xfrm>
            <a:off x="9525" y="2339975"/>
            <a:ext cx="9134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    </a:t>
            </a:r>
            <a:r>
              <a:rPr lang="en-US" altLang="zh-CN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itchFamily="49" charset="-122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一   老战士与一新同学一同进行射击训练，每人打了一枪，结果有一枪中靶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.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试问这一枪是谁打中的？</a:t>
            </a:r>
            <a:endParaRPr lang="zh-CN" altLang="zh-CN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491527" name="Rectangle 7"/>
          <p:cNvSpPr>
            <a:spLocks noChangeArrowheads="1"/>
          </p:cNvSpPr>
          <p:nvPr/>
        </p:nvSpPr>
        <p:spPr bwMode="auto">
          <a:xfrm>
            <a:off x="-14288" y="3243263"/>
            <a:ext cx="91582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itchFamily="49" charset="-122"/>
              </a:rPr>
              <a:t>               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按照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Fisher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的最大似然思想，应该认为是老战士打中的较合理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.</a:t>
            </a:r>
            <a:endParaRPr lang="zh-CN" altLang="zh-CN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491528" name="Rectangle 8"/>
          <p:cNvSpPr>
            <a:spLocks noChangeArrowheads="1"/>
          </p:cNvSpPr>
          <p:nvPr/>
        </p:nvSpPr>
        <p:spPr bwMode="auto">
          <a:xfrm>
            <a:off x="11113" y="4246563"/>
            <a:ext cx="91328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    </a:t>
            </a:r>
            <a:r>
              <a:rPr lang="en-US" altLang="zh-CN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itchFamily="49" charset="-122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一   袋中有红、白两颜色的球若干，只知道两种球的比例为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4:1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，但不知道哪种颜色的球占多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.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现从中任取一球，结果为白色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.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问袋中哪种颜色的球较多？</a:t>
            </a:r>
            <a:endParaRPr lang="zh-CN" altLang="zh-CN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491529" name="Rectangle 9"/>
          <p:cNvSpPr>
            <a:spLocks noChangeArrowheads="1"/>
          </p:cNvSpPr>
          <p:nvPr/>
        </p:nvSpPr>
        <p:spPr bwMode="auto">
          <a:xfrm>
            <a:off x="-12700" y="5594350"/>
            <a:ext cx="9156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                   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按照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Fisher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的最大似然思想，应该认为袋中白球较多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.</a:t>
            </a:r>
            <a:endParaRPr lang="zh-CN" altLang="zh-CN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491530" name="WordArt 10"/>
          <p:cNvSpPr>
            <a:spLocks noChangeArrowheads="1" noChangeShapeType="1" noTextEdit="1"/>
          </p:cNvSpPr>
          <p:nvPr/>
        </p:nvSpPr>
        <p:spPr bwMode="auto">
          <a:xfrm>
            <a:off x="838200" y="2476594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sp>
        <p:nvSpPr>
          <p:cNvPr id="491531" name="WordArt 11"/>
          <p:cNvSpPr>
            <a:spLocks noChangeArrowheads="1" noChangeShapeType="1" noTextEdit="1"/>
          </p:cNvSpPr>
          <p:nvPr/>
        </p:nvSpPr>
        <p:spPr bwMode="auto">
          <a:xfrm>
            <a:off x="815975" y="3376613"/>
            <a:ext cx="836613" cy="2905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effectLst/>
                <a:latin typeface="黑体"/>
                <a:ea typeface="黑体"/>
              </a:rPr>
              <a:t>分析</a:t>
            </a:r>
          </a:p>
        </p:txBody>
      </p:sp>
      <p:sp>
        <p:nvSpPr>
          <p:cNvPr id="491532" name="WordArt 12"/>
          <p:cNvSpPr>
            <a:spLocks noChangeArrowheads="1" noChangeShapeType="1" noTextEdit="1"/>
          </p:cNvSpPr>
          <p:nvPr/>
        </p:nvSpPr>
        <p:spPr bwMode="auto">
          <a:xfrm>
            <a:off x="854075" y="4359369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sp>
        <p:nvSpPr>
          <p:cNvPr id="491533" name="WordArt 13"/>
          <p:cNvSpPr>
            <a:spLocks noChangeArrowheads="1" noChangeShapeType="1" noTextEdit="1"/>
          </p:cNvSpPr>
          <p:nvPr/>
        </p:nvSpPr>
        <p:spPr bwMode="auto">
          <a:xfrm>
            <a:off x="790575" y="5746750"/>
            <a:ext cx="836613" cy="290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effectLst/>
                <a:latin typeface="黑体"/>
                <a:ea typeface="黑体"/>
              </a:rPr>
              <a:t>分析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/>
      <p:bldP spid="491524" grpId="0" animBg="1"/>
      <p:bldP spid="491525" grpId="0"/>
      <p:bldP spid="491526" grpId="0"/>
      <p:bldP spid="491527" grpId="0"/>
      <p:bldP spid="491528" grpId="0"/>
      <p:bldP spid="491529" grpId="0"/>
      <p:bldP spid="491530" grpId="0" animBg="1"/>
      <p:bldP spid="491531" grpId="0" animBg="1"/>
      <p:bldP spid="491532" grpId="0" animBg="1"/>
      <p:bldP spid="4915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625" name="Group 81"/>
          <p:cNvGrpSpPr>
            <a:grpSpLocks/>
          </p:cNvGrpSpPr>
          <p:nvPr/>
        </p:nvGrpSpPr>
        <p:grpSpPr bwMode="auto">
          <a:xfrm>
            <a:off x="552450" y="1247775"/>
            <a:ext cx="2952750" cy="549275"/>
            <a:chOff x="388" y="650"/>
            <a:chExt cx="1860" cy="346"/>
          </a:xfrm>
        </p:grpSpPr>
        <p:sp>
          <p:nvSpPr>
            <p:cNvPr id="492547" name="Rectangle 3"/>
            <p:cNvSpPr>
              <a:spLocks noChangeArrowheads="1"/>
            </p:cNvSpPr>
            <p:nvPr/>
          </p:nvSpPr>
          <p:spPr bwMode="auto">
            <a:xfrm>
              <a:off x="388" y="650"/>
              <a:ext cx="9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设总体</a:t>
              </a:r>
            </a:p>
          </p:txBody>
        </p:sp>
        <p:grpSp>
          <p:nvGrpSpPr>
            <p:cNvPr id="492619" name="Group 75"/>
            <p:cNvGrpSpPr>
              <a:grpSpLocks/>
            </p:cNvGrpSpPr>
            <p:nvPr/>
          </p:nvGrpSpPr>
          <p:grpSpPr bwMode="auto">
            <a:xfrm>
              <a:off x="1078" y="701"/>
              <a:ext cx="1170" cy="295"/>
              <a:chOff x="1462" y="733"/>
              <a:chExt cx="1170" cy="295"/>
            </a:xfrm>
          </p:grpSpPr>
          <p:graphicFrame>
            <p:nvGraphicFramePr>
              <p:cNvPr id="492548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05836"/>
                  </p:ext>
                </p:extLst>
              </p:nvPr>
            </p:nvGraphicFramePr>
            <p:xfrm>
              <a:off x="1462" y="733"/>
              <a:ext cx="1170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761760" imgH="177480" progId="Equation.DSMT4">
                      <p:embed/>
                    </p:oleObj>
                  </mc:Choice>
                  <mc:Fallback>
                    <p:oleObj name="Equation" r:id="rId2" imgW="761760" imgH="17748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2" y="733"/>
                            <a:ext cx="1170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2549" name="Object 5"/>
              <p:cNvGraphicFramePr>
                <a:graphicFrameLocks noChangeAspect="1"/>
              </p:cNvGraphicFramePr>
              <p:nvPr/>
            </p:nvGraphicFramePr>
            <p:xfrm>
              <a:off x="2253" y="811"/>
              <a:ext cx="117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75960" imgH="114120" progId="Equation.3">
                      <p:embed/>
                    </p:oleObj>
                  </mc:Choice>
                  <mc:Fallback>
                    <p:oleObj name="公式" r:id="rId4" imgW="75960" imgH="11412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3" y="811"/>
                            <a:ext cx="117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92567" name="AutoShape 23"/>
          <p:cNvSpPr>
            <a:spLocks/>
          </p:cNvSpPr>
          <p:nvPr/>
        </p:nvSpPr>
        <p:spPr bwMode="auto">
          <a:xfrm>
            <a:off x="4897438" y="2286000"/>
            <a:ext cx="119062" cy="596900"/>
          </a:xfrm>
          <a:prstGeom prst="rightBrace">
            <a:avLst>
              <a:gd name="adj1" fmla="val 41778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68" name="WordArt 24"/>
          <p:cNvSpPr>
            <a:spLocks noChangeArrowheads="1" noChangeShapeType="1" noTextEdit="1"/>
          </p:cNvSpPr>
          <p:nvPr/>
        </p:nvSpPr>
        <p:spPr bwMode="auto">
          <a:xfrm>
            <a:off x="5126038" y="2360613"/>
            <a:ext cx="1071562" cy="3444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/>
                <a:latin typeface="黑体"/>
                <a:ea typeface="黑体"/>
              </a:rPr>
              <a:t>二重性</a:t>
            </a:r>
          </a:p>
        </p:txBody>
      </p:sp>
      <p:sp>
        <p:nvSpPr>
          <p:cNvPr id="492569" name="Rectangle 25"/>
          <p:cNvSpPr>
            <a:spLocks noChangeArrowheads="1"/>
          </p:cNvSpPr>
          <p:nvPr/>
        </p:nvSpPr>
        <p:spPr bwMode="auto">
          <a:xfrm>
            <a:off x="574675" y="3663950"/>
            <a:ext cx="688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可理解为试验后观察到下述事件发生了</a:t>
            </a:r>
          </a:p>
        </p:txBody>
      </p:sp>
      <p:graphicFrame>
        <p:nvGraphicFramePr>
          <p:cNvPr id="492570" name="Object 26"/>
          <p:cNvGraphicFramePr>
            <a:graphicFrameLocks noChangeAspect="1"/>
          </p:cNvGraphicFramePr>
          <p:nvPr/>
        </p:nvGraphicFramePr>
        <p:xfrm>
          <a:off x="2460625" y="4130675"/>
          <a:ext cx="43227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7680" imgH="190440" progId="Equation.DSMT4">
                  <p:embed/>
                </p:oleObj>
              </mc:Choice>
              <mc:Fallback>
                <p:oleObj name="Equation" r:id="rId6" imgW="1777680" imgH="1904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4130675"/>
                        <a:ext cx="43227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71" name="WordArt 27"/>
          <p:cNvSpPr>
            <a:spLocks noChangeArrowheads="1" noChangeShapeType="1" noTextEdit="1"/>
          </p:cNvSpPr>
          <p:nvPr/>
        </p:nvSpPr>
        <p:spPr bwMode="auto">
          <a:xfrm>
            <a:off x="6748463" y="424656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？</a:t>
            </a:r>
          </a:p>
        </p:txBody>
      </p:sp>
      <p:grpSp>
        <p:nvGrpSpPr>
          <p:cNvPr id="492572" name="Group 28"/>
          <p:cNvGrpSpPr>
            <a:grpSpLocks/>
          </p:cNvGrpSpPr>
          <p:nvPr/>
        </p:nvGrpSpPr>
        <p:grpSpPr bwMode="auto">
          <a:xfrm>
            <a:off x="538163" y="4583113"/>
            <a:ext cx="4440237" cy="519112"/>
            <a:chOff x="555" y="2543"/>
            <a:chExt cx="2797" cy="327"/>
          </a:xfrm>
        </p:grpSpPr>
        <p:sp>
          <p:nvSpPr>
            <p:cNvPr id="492573" name="Rectangle 29"/>
            <p:cNvSpPr>
              <a:spLocks noChangeArrowheads="1"/>
            </p:cNvSpPr>
            <p:nvPr/>
          </p:nvSpPr>
          <p:spPr bwMode="auto">
            <a:xfrm>
              <a:off x="555" y="2543"/>
              <a:ext cx="27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当  为连续型总体时</a:t>
              </a:r>
            </a:p>
          </p:txBody>
        </p:sp>
        <p:graphicFrame>
          <p:nvGraphicFramePr>
            <p:cNvPr id="492574" name="Object 30"/>
            <p:cNvGraphicFramePr>
              <a:graphicFrameLocks noChangeAspect="1"/>
            </p:cNvGraphicFramePr>
            <p:nvPr/>
          </p:nvGraphicFramePr>
          <p:xfrm>
            <a:off x="842" y="2597"/>
            <a:ext cx="25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139680" progId="Equation.DSMT4">
                    <p:embed/>
                  </p:oleObj>
                </mc:Choice>
                <mc:Fallback>
                  <p:oleObj name="Equation" r:id="rId8" imgW="164880" imgH="13968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" y="2597"/>
                          <a:ext cx="25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2575" name="Object 31"/>
          <p:cNvGraphicFramePr>
            <a:graphicFrameLocks noChangeAspect="1"/>
          </p:cNvGraphicFramePr>
          <p:nvPr/>
        </p:nvGraphicFramePr>
        <p:xfrm>
          <a:off x="2089150" y="5054600"/>
          <a:ext cx="47863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68480" imgH="190440" progId="Equation.DSMT4">
                  <p:embed/>
                </p:oleObj>
              </mc:Choice>
              <mc:Fallback>
                <p:oleObj name="Equation" r:id="rId10" imgW="1968480" imgH="1904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5054600"/>
                        <a:ext cx="47863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76" name="Object 32"/>
          <p:cNvGraphicFramePr>
            <a:graphicFrameLocks noChangeAspect="1"/>
          </p:cNvGraphicFramePr>
          <p:nvPr/>
        </p:nvGraphicFramePr>
        <p:xfrm>
          <a:off x="6850063" y="5105400"/>
          <a:ext cx="2778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20" imgH="152280" progId="Equation.DSMT4">
                  <p:embed/>
                </p:oleObj>
              </mc:Choice>
              <mc:Fallback>
                <p:oleObj name="Equation" r:id="rId12" imgW="114120" imgH="1522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063" y="5105400"/>
                        <a:ext cx="2778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2617" name="Group 73"/>
          <p:cNvGrpSpPr>
            <a:grpSpLocks/>
          </p:cNvGrpSpPr>
          <p:nvPr/>
        </p:nvGrpSpPr>
        <p:grpSpPr bwMode="auto">
          <a:xfrm>
            <a:off x="660400" y="831850"/>
            <a:ext cx="746125" cy="260350"/>
            <a:chOff x="424" y="428"/>
            <a:chExt cx="470" cy="164"/>
          </a:xfrm>
        </p:grpSpPr>
        <p:sp>
          <p:nvSpPr>
            <p:cNvPr id="492615" name="Oval 71"/>
            <p:cNvSpPr>
              <a:spLocks noChangeArrowheads="1"/>
            </p:cNvSpPr>
            <p:nvPr/>
          </p:nvSpPr>
          <p:spPr bwMode="auto">
            <a:xfrm>
              <a:off x="424" y="432"/>
              <a:ext cx="152" cy="160"/>
            </a:xfrm>
            <a:prstGeom prst="ellipse">
              <a:avLst/>
            </a:prstGeom>
            <a:gradFill rotWithShape="1">
              <a:gsLst>
                <a:gs pos="0">
                  <a:srgbClr val="000066">
                    <a:gamma/>
                    <a:tint val="72941"/>
                    <a:invGamma/>
                  </a:srgbClr>
                </a:gs>
                <a:gs pos="100000">
                  <a:srgbClr val="000066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chemeClr val="hlink"/>
              </a:solidFill>
              <a:round/>
              <a:headEnd/>
              <a:tailE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616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654" y="428"/>
              <a:ext cx="240" cy="1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sp>
        <p:nvSpPr>
          <p:cNvPr id="492618" name="WordArt 74"/>
          <p:cNvSpPr>
            <a:spLocks noChangeArrowheads="1" noChangeShapeType="1" noTextEdit="1"/>
          </p:cNvSpPr>
          <p:nvPr/>
        </p:nvSpPr>
        <p:spPr bwMode="auto">
          <a:xfrm>
            <a:off x="1600200" y="769938"/>
            <a:ext cx="7064375" cy="3619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/>
                <a:latin typeface="黑体"/>
                <a:ea typeface="黑体"/>
              </a:rPr>
              <a:t>如何将</a:t>
            </a:r>
            <a:r>
              <a:rPr lang="en-US" altLang="zh-CN" sz="3600" kern="10" dirty="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/>
                <a:latin typeface="黑体"/>
                <a:ea typeface="黑体"/>
              </a:rPr>
              <a:t>Fisher</a:t>
            </a:r>
            <a:r>
              <a:rPr lang="zh-CN" altLang="en-US" sz="3600" kern="10" dirty="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/>
                <a:latin typeface="黑体"/>
                <a:ea typeface="黑体"/>
              </a:rPr>
              <a:t>的最大似然思想应用于参数估计</a:t>
            </a:r>
            <a:r>
              <a:rPr lang="en-US" altLang="zh-CN" sz="3600" kern="10" dirty="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/>
                <a:latin typeface="黑体"/>
                <a:ea typeface="黑体"/>
              </a:rPr>
              <a:t>?</a:t>
            </a:r>
            <a:endParaRPr lang="zh-CN" altLang="en-US" sz="3600" kern="10" dirty="0">
              <a:ln w="12700">
                <a:solidFill>
                  <a:srgbClr val="0033CC"/>
                </a:solidFill>
                <a:round/>
                <a:headEnd/>
                <a:tailEnd/>
              </a:ln>
              <a:solidFill>
                <a:srgbClr val="000066"/>
              </a:solidFill>
              <a:effectLst/>
              <a:latin typeface="黑体"/>
              <a:ea typeface="黑体"/>
            </a:endParaRPr>
          </a:p>
        </p:txBody>
      </p:sp>
      <p:grpSp>
        <p:nvGrpSpPr>
          <p:cNvPr id="492624" name="Group 80"/>
          <p:cNvGrpSpPr>
            <a:grpSpLocks/>
          </p:cNvGrpSpPr>
          <p:nvPr/>
        </p:nvGrpSpPr>
        <p:grpSpPr bwMode="auto">
          <a:xfrm>
            <a:off x="554038" y="1681163"/>
            <a:ext cx="8253412" cy="528637"/>
            <a:chOff x="325" y="1035"/>
            <a:chExt cx="5199" cy="333"/>
          </a:xfrm>
        </p:grpSpPr>
        <p:graphicFrame>
          <p:nvGraphicFramePr>
            <p:cNvPr id="49255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6630964"/>
                </p:ext>
              </p:extLst>
            </p:nvPr>
          </p:nvGraphicFramePr>
          <p:xfrm>
            <a:off x="4396" y="1060"/>
            <a:ext cx="112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36560" imgH="177480" progId="Equation.DSMT4">
                    <p:embed/>
                  </p:oleObj>
                </mc:Choice>
                <mc:Fallback>
                  <p:oleObj name="Equation" r:id="rId14" imgW="736560" imgH="177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1060"/>
                          <a:ext cx="112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620" name="Rectangle 76"/>
            <p:cNvSpPr>
              <a:spLocks noChangeArrowheads="1"/>
            </p:cNvSpPr>
            <p:nvPr/>
          </p:nvSpPr>
          <p:spPr bwMode="auto">
            <a:xfrm>
              <a:off x="325" y="1035"/>
              <a:ext cx="42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     </a:t>
              </a:r>
              <a:r>
                <a:rPr lang="zh-CN" altLang="en-US" sz="9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为总体样本，样本观察值为</a:t>
              </a:r>
            </a:p>
          </p:txBody>
        </p:sp>
        <p:graphicFrame>
          <p:nvGraphicFramePr>
            <p:cNvPr id="492623" name="Object 79"/>
            <p:cNvGraphicFramePr>
              <a:graphicFrameLocks noChangeAspect="1"/>
            </p:cNvGraphicFramePr>
            <p:nvPr/>
          </p:nvGraphicFramePr>
          <p:xfrm>
            <a:off x="581" y="1072"/>
            <a:ext cx="118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74360" imgH="177480" progId="Equation.DSMT4">
                    <p:embed/>
                  </p:oleObj>
                </mc:Choice>
                <mc:Fallback>
                  <p:oleObj name="Equation" r:id="rId16" imgW="774360" imgH="177480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" y="1072"/>
                          <a:ext cx="118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2627" name="Object 83"/>
          <p:cNvGraphicFramePr>
            <a:graphicFrameLocks noChangeAspect="1"/>
          </p:cNvGraphicFramePr>
          <p:nvPr/>
        </p:nvGraphicFramePr>
        <p:xfrm>
          <a:off x="3068638" y="2535238"/>
          <a:ext cx="179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36560" imgH="177480" progId="Equation.DSMT4">
                  <p:embed/>
                </p:oleObj>
              </mc:Choice>
              <mc:Fallback>
                <p:oleObj name="Equation" r:id="rId18" imgW="736560" imgH="17748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2535238"/>
                        <a:ext cx="179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629" name="Object 85"/>
          <p:cNvGraphicFramePr>
            <a:graphicFrameLocks noChangeAspect="1"/>
          </p:cNvGraphicFramePr>
          <p:nvPr/>
        </p:nvGraphicFramePr>
        <p:xfrm>
          <a:off x="3019425" y="2173288"/>
          <a:ext cx="18843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74360" imgH="177480" progId="Equation.DSMT4">
                  <p:embed/>
                </p:oleObj>
              </mc:Choice>
              <mc:Fallback>
                <p:oleObj name="Equation" r:id="rId20" imgW="774360" imgH="17748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2173288"/>
                        <a:ext cx="18843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2631" name="Group 87"/>
          <p:cNvGrpSpPr>
            <a:grpSpLocks/>
          </p:cNvGrpSpPr>
          <p:nvPr/>
        </p:nvGrpSpPr>
        <p:grpSpPr bwMode="auto">
          <a:xfrm>
            <a:off x="661988" y="3297238"/>
            <a:ext cx="746125" cy="260350"/>
            <a:chOff x="424" y="428"/>
            <a:chExt cx="470" cy="164"/>
          </a:xfrm>
        </p:grpSpPr>
        <p:sp>
          <p:nvSpPr>
            <p:cNvPr id="492632" name="Oval 88"/>
            <p:cNvSpPr>
              <a:spLocks noChangeArrowheads="1"/>
            </p:cNvSpPr>
            <p:nvPr/>
          </p:nvSpPr>
          <p:spPr bwMode="auto">
            <a:xfrm>
              <a:off x="424" y="432"/>
              <a:ext cx="152" cy="160"/>
            </a:xfrm>
            <a:prstGeom prst="ellipse">
              <a:avLst/>
            </a:prstGeom>
            <a:gradFill rotWithShape="1">
              <a:gsLst>
                <a:gs pos="0">
                  <a:srgbClr val="000066">
                    <a:gamma/>
                    <a:tint val="63529"/>
                    <a:invGamma/>
                  </a:srgbClr>
                </a:gs>
                <a:gs pos="100000">
                  <a:srgbClr val="000066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chemeClr val="hlink"/>
              </a:solidFill>
              <a:round/>
              <a:headEnd/>
              <a:tailE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633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654" y="428"/>
              <a:ext cx="240" cy="1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sp>
        <p:nvSpPr>
          <p:cNvPr id="492634" name="WordArt 90"/>
          <p:cNvSpPr>
            <a:spLocks noChangeArrowheads="1" noChangeShapeType="1" noTextEdit="1"/>
          </p:cNvSpPr>
          <p:nvPr/>
        </p:nvSpPr>
        <p:spPr bwMode="auto">
          <a:xfrm>
            <a:off x="1601788" y="3248025"/>
            <a:ext cx="6607175" cy="3365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/>
                <a:latin typeface="黑体"/>
                <a:ea typeface="黑体"/>
              </a:rPr>
              <a:t>怎样从事件发生的角度理解样本的二重性</a:t>
            </a:r>
            <a:r>
              <a:rPr lang="en-US" altLang="zh-CN" sz="3600" kern="1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/>
                <a:latin typeface="黑体"/>
                <a:ea typeface="黑体"/>
              </a:rPr>
              <a:t>?</a:t>
            </a:r>
            <a:endParaRPr lang="zh-CN" altLang="en-US" sz="3600" kern="10">
              <a:ln w="12700">
                <a:solidFill>
                  <a:srgbClr val="0033CC"/>
                </a:solidFill>
                <a:round/>
                <a:headEnd/>
                <a:tailEnd/>
              </a:ln>
              <a:solidFill>
                <a:srgbClr val="000066"/>
              </a:solidFill>
              <a:effectLst/>
              <a:latin typeface="黑体"/>
              <a:ea typeface="黑体"/>
            </a:endParaRPr>
          </a:p>
        </p:txBody>
      </p:sp>
      <p:sp>
        <p:nvSpPr>
          <p:cNvPr id="492636" name="Freeform 92"/>
          <p:cNvSpPr>
            <a:spLocks/>
          </p:cNvSpPr>
          <p:nvPr/>
        </p:nvSpPr>
        <p:spPr bwMode="auto">
          <a:xfrm>
            <a:off x="2476500" y="4583113"/>
            <a:ext cx="4343400" cy="42862"/>
          </a:xfrm>
          <a:custGeom>
            <a:avLst/>
            <a:gdLst>
              <a:gd name="T0" fmla="*/ 0 w 2448"/>
              <a:gd name="T1" fmla="*/ 9 h 18"/>
              <a:gd name="T2" fmla="*/ 768 w 2448"/>
              <a:gd name="T3" fmla="*/ 17 h 18"/>
              <a:gd name="T4" fmla="*/ 1664 w 2448"/>
              <a:gd name="T5" fmla="*/ 1 h 18"/>
              <a:gd name="T6" fmla="*/ 2208 w 2448"/>
              <a:gd name="T7" fmla="*/ 9 h 18"/>
              <a:gd name="T8" fmla="*/ 2448 w 2448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8" h="18">
                <a:moveTo>
                  <a:pt x="0" y="9"/>
                </a:moveTo>
                <a:cubicBezTo>
                  <a:pt x="245" y="13"/>
                  <a:pt x="491" y="18"/>
                  <a:pt x="768" y="17"/>
                </a:cubicBezTo>
                <a:cubicBezTo>
                  <a:pt x="1045" y="16"/>
                  <a:pt x="1424" y="2"/>
                  <a:pt x="1664" y="1"/>
                </a:cubicBezTo>
                <a:cubicBezTo>
                  <a:pt x="1904" y="0"/>
                  <a:pt x="2077" y="8"/>
                  <a:pt x="2208" y="9"/>
                </a:cubicBezTo>
                <a:cubicBezTo>
                  <a:pt x="2339" y="10"/>
                  <a:pt x="2393" y="9"/>
                  <a:pt x="2448" y="9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9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2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2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2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2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9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9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2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2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9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9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2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2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67" grpId="0" animBg="1"/>
      <p:bldP spid="492568" grpId="0" animBg="1"/>
      <p:bldP spid="492569" grpId="0"/>
      <p:bldP spid="492571" grpId="0" animBg="1"/>
      <p:bldP spid="492618" grpId="0" animBg="1"/>
      <p:bldP spid="492634" grpId="0" animBg="1"/>
      <p:bldP spid="4926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E0DADF-4487-4F02-AF62-B2A5FB522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2" y="751102"/>
            <a:ext cx="8796264" cy="61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3374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074" name="Group 2"/>
          <p:cNvGrpSpPr>
            <a:grpSpLocks/>
          </p:cNvGrpSpPr>
          <p:nvPr/>
        </p:nvGrpSpPr>
        <p:grpSpPr bwMode="auto">
          <a:xfrm>
            <a:off x="552450" y="917575"/>
            <a:ext cx="2952750" cy="549275"/>
            <a:chOff x="388" y="650"/>
            <a:chExt cx="1860" cy="346"/>
          </a:xfrm>
        </p:grpSpPr>
        <p:sp>
          <p:nvSpPr>
            <p:cNvPr id="515075" name="Rectangle 3"/>
            <p:cNvSpPr>
              <a:spLocks noChangeArrowheads="1"/>
            </p:cNvSpPr>
            <p:nvPr/>
          </p:nvSpPr>
          <p:spPr bwMode="auto">
            <a:xfrm>
              <a:off x="388" y="650"/>
              <a:ext cx="9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设总体</a:t>
              </a:r>
            </a:p>
          </p:txBody>
        </p:sp>
        <p:grpSp>
          <p:nvGrpSpPr>
            <p:cNvPr id="515076" name="Group 4"/>
            <p:cNvGrpSpPr>
              <a:grpSpLocks/>
            </p:cNvGrpSpPr>
            <p:nvPr/>
          </p:nvGrpSpPr>
          <p:grpSpPr bwMode="auto">
            <a:xfrm>
              <a:off x="1078" y="701"/>
              <a:ext cx="1170" cy="295"/>
              <a:chOff x="1462" y="733"/>
              <a:chExt cx="1170" cy="295"/>
            </a:xfrm>
          </p:grpSpPr>
          <p:graphicFrame>
            <p:nvGraphicFramePr>
              <p:cNvPr id="515077" name="Object 5"/>
              <p:cNvGraphicFramePr>
                <a:graphicFrameLocks noChangeAspect="1"/>
              </p:cNvGraphicFramePr>
              <p:nvPr/>
            </p:nvGraphicFramePr>
            <p:xfrm>
              <a:off x="1462" y="733"/>
              <a:ext cx="1170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761760" imgH="177480" progId="Equation.DSMT4">
                      <p:embed/>
                    </p:oleObj>
                  </mc:Choice>
                  <mc:Fallback>
                    <p:oleObj name="Equation" r:id="rId2" imgW="761760" imgH="17748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2" y="733"/>
                            <a:ext cx="1170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078" name="Object 6"/>
              <p:cNvGraphicFramePr>
                <a:graphicFrameLocks noChangeAspect="1"/>
              </p:cNvGraphicFramePr>
              <p:nvPr/>
            </p:nvGraphicFramePr>
            <p:xfrm>
              <a:off x="2253" y="811"/>
              <a:ext cx="117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75960" imgH="114120" progId="Equation.3">
                      <p:embed/>
                    </p:oleObj>
                  </mc:Choice>
                  <mc:Fallback>
                    <p:oleObj name="公式" r:id="rId4" imgW="75960" imgH="11412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3" y="811"/>
                            <a:ext cx="117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15079" name="AutoShape 7"/>
          <p:cNvSpPr>
            <a:spLocks/>
          </p:cNvSpPr>
          <p:nvPr/>
        </p:nvSpPr>
        <p:spPr bwMode="auto">
          <a:xfrm>
            <a:off x="4897438" y="1955800"/>
            <a:ext cx="119062" cy="596900"/>
          </a:xfrm>
          <a:prstGeom prst="rightBrace">
            <a:avLst>
              <a:gd name="adj1" fmla="val 41778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80" name="WordArt 8"/>
          <p:cNvSpPr>
            <a:spLocks noChangeArrowheads="1" noChangeShapeType="1" noTextEdit="1"/>
          </p:cNvSpPr>
          <p:nvPr/>
        </p:nvSpPr>
        <p:spPr bwMode="auto">
          <a:xfrm>
            <a:off x="5126038" y="2055813"/>
            <a:ext cx="1173162" cy="319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/>
                <a:latin typeface="黑体"/>
                <a:ea typeface="黑体"/>
              </a:rPr>
              <a:t>二重性</a:t>
            </a:r>
          </a:p>
        </p:txBody>
      </p:sp>
      <p:grpSp>
        <p:nvGrpSpPr>
          <p:cNvPr id="515089" name="Group 17"/>
          <p:cNvGrpSpPr>
            <a:grpSpLocks/>
          </p:cNvGrpSpPr>
          <p:nvPr/>
        </p:nvGrpSpPr>
        <p:grpSpPr bwMode="auto">
          <a:xfrm>
            <a:off x="660400" y="692150"/>
            <a:ext cx="746125" cy="260350"/>
            <a:chOff x="424" y="428"/>
            <a:chExt cx="470" cy="164"/>
          </a:xfrm>
        </p:grpSpPr>
        <p:sp>
          <p:nvSpPr>
            <p:cNvPr id="515090" name="Oval 18"/>
            <p:cNvSpPr>
              <a:spLocks noChangeArrowheads="1"/>
            </p:cNvSpPr>
            <p:nvPr/>
          </p:nvSpPr>
          <p:spPr bwMode="auto">
            <a:xfrm>
              <a:off x="424" y="432"/>
              <a:ext cx="152" cy="160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chemeClr val="hlink"/>
              </a:solidFill>
              <a:round/>
              <a:headEnd/>
              <a:tailE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9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654" y="428"/>
              <a:ext cx="240" cy="1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sp>
        <p:nvSpPr>
          <p:cNvPr id="515092" name="WordArt 20"/>
          <p:cNvSpPr>
            <a:spLocks noChangeArrowheads="1" noChangeShapeType="1" noTextEdit="1"/>
          </p:cNvSpPr>
          <p:nvPr/>
        </p:nvSpPr>
        <p:spPr bwMode="auto">
          <a:xfrm>
            <a:off x="1536700" y="681038"/>
            <a:ext cx="703897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/>
                <a:latin typeface="黑体"/>
                <a:ea typeface="黑体"/>
              </a:rPr>
              <a:t>如何将</a:t>
            </a:r>
            <a:r>
              <a:rPr lang="en-US" altLang="zh-CN" sz="3600" kern="10" dirty="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/>
                <a:latin typeface="黑体"/>
                <a:ea typeface="黑体"/>
              </a:rPr>
              <a:t>Fisher</a:t>
            </a:r>
            <a:r>
              <a:rPr lang="zh-CN" altLang="en-US" sz="3600" kern="10" dirty="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/>
                <a:latin typeface="黑体"/>
                <a:ea typeface="黑体"/>
              </a:rPr>
              <a:t>的最大似然思想应用于参数估计</a:t>
            </a:r>
            <a:r>
              <a:rPr lang="en-US" altLang="zh-CN" sz="3600" kern="10" dirty="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/>
                <a:latin typeface="黑体"/>
                <a:ea typeface="黑体"/>
              </a:rPr>
              <a:t>?</a:t>
            </a:r>
            <a:endParaRPr lang="zh-CN" altLang="en-US" sz="3600" kern="10" dirty="0">
              <a:ln w="12700">
                <a:solidFill>
                  <a:srgbClr val="0033CC"/>
                </a:solidFill>
                <a:round/>
                <a:headEnd/>
                <a:tailEnd/>
              </a:ln>
              <a:solidFill>
                <a:srgbClr val="000066"/>
              </a:solidFill>
              <a:effectLst/>
              <a:latin typeface="黑体"/>
              <a:ea typeface="黑体"/>
            </a:endParaRPr>
          </a:p>
        </p:txBody>
      </p:sp>
      <p:grpSp>
        <p:nvGrpSpPr>
          <p:cNvPr id="515093" name="Group 21"/>
          <p:cNvGrpSpPr>
            <a:grpSpLocks/>
          </p:cNvGrpSpPr>
          <p:nvPr/>
        </p:nvGrpSpPr>
        <p:grpSpPr bwMode="auto">
          <a:xfrm>
            <a:off x="554038" y="1350963"/>
            <a:ext cx="8202613" cy="528637"/>
            <a:chOff x="325" y="1035"/>
            <a:chExt cx="5167" cy="333"/>
          </a:xfrm>
        </p:grpSpPr>
        <p:graphicFrame>
          <p:nvGraphicFramePr>
            <p:cNvPr id="51509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3148540"/>
                </p:ext>
              </p:extLst>
            </p:nvPr>
          </p:nvGraphicFramePr>
          <p:xfrm>
            <a:off x="4364" y="1060"/>
            <a:ext cx="112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36560" imgH="177480" progId="Equation.DSMT4">
                    <p:embed/>
                  </p:oleObj>
                </mc:Choice>
                <mc:Fallback>
                  <p:oleObj name="Equation" r:id="rId6" imgW="736560" imgH="17748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4" y="1060"/>
                          <a:ext cx="112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095" name="Rectangle 23"/>
            <p:cNvSpPr>
              <a:spLocks noChangeArrowheads="1"/>
            </p:cNvSpPr>
            <p:nvPr/>
          </p:nvSpPr>
          <p:spPr bwMode="auto">
            <a:xfrm>
              <a:off x="325" y="1035"/>
              <a:ext cx="42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     </a:t>
              </a:r>
              <a:r>
                <a:rPr lang="zh-CN" altLang="en-US" sz="9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为总体样本，样本观察值为</a:t>
              </a:r>
            </a:p>
          </p:txBody>
        </p:sp>
        <p:graphicFrame>
          <p:nvGraphicFramePr>
            <p:cNvPr id="515096" name="Object 24"/>
            <p:cNvGraphicFramePr>
              <a:graphicFrameLocks noChangeAspect="1"/>
            </p:cNvGraphicFramePr>
            <p:nvPr/>
          </p:nvGraphicFramePr>
          <p:xfrm>
            <a:off x="581" y="1072"/>
            <a:ext cx="118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74360" imgH="177480" progId="Equation.DSMT4">
                    <p:embed/>
                  </p:oleObj>
                </mc:Choice>
                <mc:Fallback>
                  <p:oleObj name="Equation" r:id="rId8" imgW="774360" imgH="1774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" y="1072"/>
                          <a:ext cx="118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5097" name="Object 25"/>
          <p:cNvGraphicFramePr>
            <a:graphicFrameLocks noChangeAspect="1"/>
          </p:cNvGraphicFramePr>
          <p:nvPr/>
        </p:nvGraphicFramePr>
        <p:xfrm>
          <a:off x="3081338" y="2205038"/>
          <a:ext cx="179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177480" progId="Equation.DSMT4">
                  <p:embed/>
                </p:oleObj>
              </mc:Choice>
              <mc:Fallback>
                <p:oleObj name="Equation" r:id="rId10" imgW="736560" imgH="1774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205038"/>
                        <a:ext cx="179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98" name="Object 26"/>
          <p:cNvGraphicFramePr>
            <a:graphicFrameLocks noChangeAspect="1"/>
          </p:cNvGraphicFramePr>
          <p:nvPr/>
        </p:nvGraphicFramePr>
        <p:xfrm>
          <a:off x="3032125" y="1843088"/>
          <a:ext cx="18843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74360" imgH="177480" progId="Equation.DSMT4">
                  <p:embed/>
                </p:oleObj>
              </mc:Choice>
              <mc:Fallback>
                <p:oleObj name="Equation" r:id="rId12" imgW="774360" imgH="1774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1843088"/>
                        <a:ext cx="18843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5100" name="Group 28"/>
          <p:cNvGrpSpPr>
            <a:grpSpLocks/>
          </p:cNvGrpSpPr>
          <p:nvPr/>
        </p:nvGrpSpPr>
        <p:grpSpPr bwMode="auto">
          <a:xfrm>
            <a:off x="661988" y="2763838"/>
            <a:ext cx="746125" cy="260350"/>
            <a:chOff x="424" y="428"/>
            <a:chExt cx="470" cy="164"/>
          </a:xfrm>
        </p:grpSpPr>
        <p:sp>
          <p:nvSpPr>
            <p:cNvPr id="515101" name="Oval 29"/>
            <p:cNvSpPr>
              <a:spLocks noChangeArrowheads="1"/>
            </p:cNvSpPr>
            <p:nvPr/>
          </p:nvSpPr>
          <p:spPr bwMode="auto">
            <a:xfrm>
              <a:off x="424" y="432"/>
              <a:ext cx="152" cy="160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chemeClr val="hlink"/>
              </a:solidFill>
              <a:round/>
              <a:headEnd/>
              <a:tailE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02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654" y="428"/>
              <a:ext cx="240" cy="1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sp>
        <p:nvSpPr>
          <p:cNvPr id="515103" name="WordArt 31"/>
          <p:cNvSpPr>
            <a:spLocks noChangeArrowheads="1" noChangeShapeType="1" noTextEdit="1"/>
          </p:cNvSpPr>
          <p:nvPr/>
        </p:nvSpPr>
        <p:spPr bwMode="auto">
          <a:xfrm>
            <a:off x="1525588" y="2714625"/>
            <a:ext cx="6518275" cy="3365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/>
                <a:latin typeface="黑体"/>
                <a:ea typeface="黑体"/>
              </a:rPr>
              <a:t>怎样从事件发生的角度理解样本的二重性</a:t>
            </a:r>
            <a:r>
              <a:rPr lang="en-US" altLang="zh-CN" sz="3600" kern="1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/>
                <a:latin typeface="黑体"/>
                <a:ea typeface="黑体"/>
              </a:rPr>
              <a:t>?</a:t>
            </a:r>
            <a:endParaRPr lang="zh-CN" altLang="en-US" sz="3600" kern="10">
              <a:ln w="12700">
                <a:solidFill>
                  <a:srgbClr val="0033CC"/>
                </a:solidFill>
                <a:round/>
                <a:headEnd/>
                <a:tailEnd/>
              </a:ln>
              <a:solidFill>
                <a:srgbClr val="000066"/>
              </a:solidFill>
              <a:effectLst/>
              <a:latin typeface="黑体"/>
              <a:ea typeface="黑体"/>
            </a:endParaRPr>
          </a:p>
        </p:txBody>
      </p:sp>
      <p:grpSp>
        <p:nvGrpSpPr>
          <p:cNvPr id="515137" name="Group 65"/>
          <p:cNvGrpSpPr>
            <a:grpSpLocks/>
          </p:cNvGrpSpPr>
          <p:nvPr/>
        </p:nvGrpSpPr>
        <p:grpSpPr bwMode="auto">
          <a:xfrm>
            <a:off x="106363" y="3436941"/>
            <a:ext cx="8110538" cy="566738"/>
            <a:chOff x="-69" y="2165"/>
            <a:chExt cx="5109" cy="357"/>
          </a:xfrm>
        </p:grpSpPr>
        <p:sp>
          <p:nvSpPr>
            <p:cNvPr id="515110" name="Rectangle 38"/>
            <p:cNvSpPr>
              <a:spLocks noChangeArrowheads="1"/>
            </p:cNvSpPr>
            <p:nvPr/>
          </p:nvSpPr>
          <p:spPr bwMode="auto">
            <a:xfrm>
              <a:off x="1026" y="2165"/>
              <a:ext cx="4014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为中心的充分小的邻域            内</a:t>
              </a:r>
            </a:p>
          </p:txBody>
        </p:sp>
        <p:graphicFrame>
          <p:nvGraphicFramePr>
            <p:cNvPr id="515112" name="Object 40"/>
            <p:cNvGraphicFramePr>
              <a:graphicFrameLocks noChangeAspect="1"/>
            </p:cNvGraphicFramePr>
            <p:nvPr/>
          </p:nvGraphicFramePr>
          <p:xfrm>
            <a:off x="-69" y="2181"/>
            <a:ext cx="120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87320" imgH="190440" progId="Equation.DSMT4">
                    <p:embed/>
                  </p:oleObj>
                </mc:Choice>
                <mc:Fallback>
                  <p:oleObj name="Equation" r:id="rId14" imgW="787320" imgH="19044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69" y="2181"/>
                          <a:ext cx="120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113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8618858"/>
                </p:ext>
              </p:extLst>
            </p:nvPr>
          </p:nvGraphicFramePr>
          <p:xfrm>
            <a:off x="3334" y="2195"/>
            <a:ext cx="131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63280" imgH="190440" progId="Equation.DSMT4">
                    <p:embed/>
                  </p:oleObj>
                </mc:Choice>
                <mc:Fallback>
                  <p:oleObj name="Equation" r:id="rId16" imgW="863280" imgH="19044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195"/>
                          <a:ext cx="131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5117" name="Group 45"/>
          <p:cNvGrpSpPr>
            <a:grpSpLocks/>
          </p:cNvGrpSpPr>
          <p:nvPr/>
        </p:nvGrpSpPr>
        <p:grpSpPr bwMode="auto">
          <a:xfrm>
            <a:off x="574675" y="3016247"/>
            <a:ext cx="9058275" cy="565150"/>
            <a:chOff x="362" y="1892"/>
            <a:chExt cx="5706" cy="356"/>
          </a:xfrm>
        </p:grpSpPr>
        <p:sp>
          <p:nvSpPr>
            <p:cNvPr id="515081" name="Rectangle 9"/>
            <p:cNvSpPr>
              <a:spLocks noChangeArrowheads="1"/>
            </p:cNvSpPr>
            <p:nvPr/>
          </p:nvSpPr>
          <p:spPr bwMode="auto">
            <a:xfrm>
              <a:off x="362" y="1892"/>
              <a:ext cx="4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理解为试验后观察到</a:t>
              </a:r>
            </a:p>
          </p:txBody>
        </p:sp>
        <p:graphicFrame>
          <p:nvGraphicFramePr>
            <p:cNvPr id="515114" name="Object 42"/>
            <p:cNvGraphicFramePr>
              <a:graphicFrameLocks noChangeAspect="1"/>
            </p:cNvGraphicFramePr>
            <p:nvPr/>
          </p:nvGraphicFramePr>
          <p:xfrm>
            <a:off x="2443" y="1906"/>
            <a:ext cx="317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90440" imgH="164880" progId="Equation.DSMT4">
                    <p:embed/>
                  </p:oleObj>
                </mc:Choice>
                <mc:Fallback>
                  <p:oleObj name="Equation" r:id="rId18" imgW="190440" imgH="16488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3" y="1906"/>
                          <a:ext cx="317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115" name="Rectangle 43"/>
            <p:cNvSpPr>
              <a:spLocks noChangeArrowheads="1"/>
            </p:cNvSpPr>
            <p:nvPr/>
          </p:nvSpPr>
          <p:spPr bwMode="auto">
            <a:xfrm>
              <a:off x="2691" y="1894"/>
              <a:ext cx="3377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中随机点            落在以</a:t>
              </a:r>
            </a:p>
          </p:txBody>
        </p:sp>
        <p:graphicFrame>
          <p:nvGraphicFramePr>
            <p:cNvPr id="515111" name="Object 39"/>
            <p:cNvGraphicFramePr>
              <a:graphicFrameLocks noChangeAspect="1"/>
            </p:cNvGraphicFramePr>
            <p:nvPr/>
          </p:nvGraphicFramePr>
          <p:xfrm>
            <a:off x="3593" y="1909"/>
            <a:ext cx="145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876240" imgH="190440" progId="Equation.DSMT4">
                    <p:embed/>
                  </p:oleObj>
                </mc:Choice>
                <mc:Fallback>
                  <p:oleObj name="Equation" r:id="rId20" imgW="876240" imgH="19044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" y="1909"/>
                          <a:ext cx="145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5122" name="Oval 50"/>
          <p:cNvSpPr>
            <a:spLocks noChangeAspect="1" noChangeArrowheads="1"/>
          </p:cNvSpPr>
          <p:nvPr/>
        </p:nvSpPr>
        <p:spPr bwMode="auto">
          <a:xfrm>
            <a:off x="4668838" y="4181475"/>
            <a:ext cx="68262" cy="68263"/>
          </a:xfrm>
          <a:prstGeom prst="ellipse">
            <a:avLst/>
          </a:prstGeom>
          <a:solidFill>
            <a:srgbClr val="000066"/>
          </a:solidFill>
          <a:ln w="15875" algn="ctr">
            <a:solidFill>
              <a:srgbClr val="000066"/>
            </a:solidFill>
            <a:round/>
            <a:headEnd/>
            <a:tailEnd/>
          </a:ln>
          <a:effectLst>
            <a:outerShdw dist="28398" dir="3806097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5127" name="Object 55"/>
          <p:cNvGraphicFramePr>
            <a:graphicFrameLocks noChangeAspect="1"/>
          </p:cNvGraphicFramePr>
          <p:nvPr/>
        </p:nvGraphicFramePr>
        <p:xfrm>
          <a:off x="366713" y="5673725"/>
          <a:ext cx="5416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60440" imgH="190440" progId="Equation.DSMT4">
                  <p:embed/>
                </p:oleObj>
              </mc:Choice>
              <mc:Fallback>
                <p:oleObj name="Equation" r:id="rId22" imgW="2260440" imgH="19044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5673725"/>
                        <a:ext cx="54165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5128" name="Group 56"/>
          <p:cNvGrpSpPr>
            <a:grpSpLocks/>
          </p:cNvGrpSpPr>
          <p:nvPr/>
        </p:nvGrpSpPr>
        <p:grpSpPr bwMode="auto">
          <a:xfrm>
            <a:off x="6092825" y="5491163"/>
            <a:ext cx="2157413" cy="877887"/>
            <a:chOff x="3950" y="3322"/>
            <a:chExt cx="1374" cy="569"/>
          </a:xfrm>
        </p:grpSpPr>
        <p:graphicFrame>
          <p:nvGraphicFramePr>
            <p:cNvPr id="515129" name="Object 57"/>
            <p:cNvGraphicFramePr>
              <a:graphicFrameLocks noChangeAspect="1"/>
            </p:cNvGraphicFramePr>
            <p:nvPr/>
          </p:nvGraphicFramePr>
          <p:xfrm>
            <a:off x="4925" y="3518"/>
            <a:ext cx="12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75960" imgH="114120" progId="Equation.3">
                    <p:embed/>
                  </p:oleObj>
                </mc:Choice>
                <mc:Fallback>
                  <p:oleObj name="公式" r:id="rId24" imgW="75960" imgH="11412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5" y="3518"/>
                          <a:ext cx="120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130" name="Object 58"/>
            <p:cNvGraphicFramePr>
              <a:graphicFrameLocks noChangeAspect="1"/>
            </p:cNvGraphicFramePr>
            <p:nvPr/>
          </p:nvGraphicFramePr>
          <p:xfrm>
            <a:off x="3950" y="3322"/>
            <a:ext cx="1374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901440" imgH="342720" progId="Equation.DSMT4">
                    <p:embed/>
                  </p:oleObj>
                </mc:Choice>
                <mc:Fallback>
                  <p:oleObj name="Equation" r:id="rId26" imgW="901440" imgH="34272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0" y="3322"/>
                          <a:ext cx="1374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5131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234285"/>
              </p:ext>
            </p:extLst>
          </p:nvPr>
        </p:nvGraphicFramePr>
        <p:xfrm>
          <a:off x="395715" y="6000750"/>
          <a:ext cx="6461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66400" imgH="126720" progId="Equation.DSMT4">
                  <p:embed/>
                </p:oleObj>
              </mc:Choice>
              <mc:Fallback>
                <p:oleObj name="Equation" r:id="rId28" imgW="266400" imgH="12672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15" y="6000750"/>
                        <a:ext cx="64611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132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115986"/>
              </p:ext>
            </p:extLst>
          </p:nvPr>
        </p:nvGraphicFramePr>
        <p:xfrm>
          <a:off x="6095420" y="6013450"/>
          <a:ext cx="6445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66400" imgH="126720" progId="Equation.DSMT4">
                  <p:embed/>
                </p:oleObj>
              </mc:Choice>
              <mc:Fallback>
                <p:oleObj name="Equation" r:id="rId30" imgW="266400" imgH="12672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420" y="6013450"/>
                        <a:ext cx="6445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133" name="AutoShape 61"/>
          <p:cNvSpPr>
            <a:spLocks noChangeArrowheads="1"/>
          </p:cNvSpPr>
          <p:nvPr/>
        </p:nvSpPr>
        <p:spPr bwMode="auto">
          <a:xfrm>
            <a:off x="5708650" y="5802313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5136" name="Object 64"/>
          <p:cNvGraphicFramePr>
            <a:graphicFrameLocks noChangeAspect="1"/>
          </p:cNvGraphicFramePr>
          <p:nvPr/>
        </p:nvGraphicFramePr>
        <p:xfrm>
          <a:off x="5562600" y="4756150"/>
          <a:ext cx="338296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485720" imgH="342720" progId="Equation.DSMT4">
                  <p:embed/>
                </p:oleObj>
              </mc:Choice>
              <mc:Fallback>
                <p:oleObj name="Equation" r:id="rId32" imgW="1485720" imgH="34272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56150"/>
                        <a:ext cx="3382963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12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40168"/>
              </p:ext>
            </p:extLst>
          </p:nvPr>
        </p:nvGraphicFramePr>
        <p:xfrm>
          <a:off x="4876799" y="4006849"/>
          <a:ext cx="1938783" cy="38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876240" imgH="190440" progId="Equation.DSMT4">
                  <p:embed/>
                </p:oleObj>
              </mc:Choice>
              <mc:Fallback>
                <p:oleObj name="Equation" r:id="rId34" imgW="876240" imgH="19044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799" y="4006849"/>
                        <a:ext cx="1938783" cy="387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5138" name="Group 66"/>
          <p:cNvGrpSpPr>
            <a:grpSpLocks/>
          </p:cNvGrpSpPr>
          <p:nvPr/>
        </p:nvGrpSpPr>
        <p:grpSpPr bwMode="auto">
          <a:xfrm>
            <a:off x="2201862" y="3989390"/>
            <a:ext cx="4097336" cy="944563"/>
            <a:chOff x="1387" y="2513"/>
            <a:chExt cx="2581" cy="595"/>
          </a:xfrm>
        </p:grpSpPr>
        <p:sp>
          <p:nvSpPr>
            <p:cNvPr id="515119" name="Oval 47"/>
            <p:cNvSpPr>
              <a:spLocks noChangeAspect="1" noChangeArrowheads="1"/>
            </p:cNvSpPr>
            <p:nvPr/>
          </p:nvSpPr>
          <p:spPr bwMode="auto">
            <a:xfrm>
              <a:off x="2811" y="2768"/>
              <a:ext cx="59" cy="5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28398" dir="38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FFFF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20" name="Oval 48"/>
            <p:cNvSpPr>
              <a:spLocks noChangeArrowheads="1"/>
            </p:cNvSpPr>
            <p:nvPr/>
          </p:nvSpPr>
          <p:spPr bwMode="auto">
            <a:xfrm>
              <a:off x="2539" y="2513"/>
              <a:ext cx="592" cy="568"/>
            </a:xfrm>
            <a:prstGeom prst="ellipse">
              <a:avLst/>
            </a:prstGeom>
            <a:noFill/>
            <a:ln w="28575" algn="ctr">
              <a:solidFill>
                <a:srgbClr val="00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5121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3348732"/>
                </p:ext>
              </p:extLst>
            </p:nvPr>
          </p:nvGraphicFramePr>
          <p:xfrm>
            <a:off x="2831" y="2758"/>
            <a:ext cx="113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787320" imgH="190440" progId="Equation.DSMT4">
                    <p:embed/>
                  </p:oleObj>
                </mc:Choice>
                <mc:Fallback>
                  <p:oleObj name="Equation" r:id="rId36" imgW="787320" imgH="19044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1" y="2758"/>
                          <a:ext cx="113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124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7402883"/>
                </p:ext>
              </p:extLst>
            </p:nvPr>
          </p:nvGraphicFramePr>
          <p:xfrm>
            <a:off x="1387" y="2860"/>
            <a:ext cx="12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863280" imgH="190440" progId="Equation.DSMT4">
                    <p:embed/>
                  </p:oleObj>
                </mc:Choice>
                <mc:Fallback>
                  <p:oleObj name="Equation" r:id="rId38" imgW="863280" imgH="19044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2860"/>
                          <a:ext cx="12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5208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45861"/>
              </p:ext>
            </p:extLst>
          </p:nvPr>
        </p:nvGraphicFramePr>
        <p:xfrm>
          <a:off x="1027112" y="4985450"/>
          <a:ext cx="42306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930320" imgH="190440" progId="Equation.DSMT4">
                  <p:embed/>
                </p:oleObj>
              </mc:Choice>
              <mc:Fallback>
                <p:oleObj name="Equation" r:id="rId40" imgW="1930320" imgH="190440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2" y="4985450"/>
                        <a:ext cx="42306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5211" name="Group 139"/>
          <p:cNvGrpSpPr>
            <a:grpSpLocks/>
          </p:cNvGrpSpPr>
          <p:nvPr/>
        </p:nvGrpSpPr>
        <p:grpSpPr bwMode="auto">
          <a:xfrm>
            <a:off x="765175" y="5043488"/>
            <a:ext cx="4808538" cy="368300"/>
            <a:chOff x="498" y="3177"/>
            <a:chExt cx="3029" cy="232"/>
          </a:xfrm>
        </p:grpSpPr>
        <p:graphicFrame>
          <p:nvGraphicFramePr>
            <p:cNvPr id="515209" name="Object 137"/>
            <p:cNvGraphicFramePr>
              <a:graphicFrameLocks noChangeAspect="1"/>
            </p:cNvGraphicFramePr>
            <p:nvPr/>
          </p:nvGraphicFramePr>
          <p:xfrm>
            <a:off x="498" y="3177"/>
            <a:ext cx="24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39680" imgH="139680" progId="Equation.DSMT4">
                    <p:embed/>
                  </p:oleObj>
                </mc:Choice>
                <mc:Fallback>
                  <p:oleObj name="Equation" r:id="rId42" imgW="139680" imgH="139680" progId="Equation.DSMT4">
                    <p:embed/>
                    <p:pic>
                      <p:nvPicPr>
                        <p:cNvPr id="0" name="Object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" y="3177"/>
                          <a:ext cx="24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210" name="Object 1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1041920"/>
                </p:ext>
              </p:extLst>
            </p:nvPr>
          </p:nvGraphicFramePr>
          <p:xfrm>
            <a:off x="3328" y="3204"/>
            <a:ext cx="19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4" imgW="114120" imgH="114120" progId="Equation.3">
                    <p:embed/>
                  </p:oleObj>
                </mc:Choice>
                <mc:Fallback>
                  <p:oleObj name="公式" r:id="rId44" imgW="114120" imgH="114120" progId="Equation.3">
                    <p:embed/>
                    <p:pic>
                      <p:nvPicPr>
                        <p:cNvPr id="0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" y="3204"/>
                          <a:ext cx="19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1000"/>
                                        <p:tgtEl>
                                          <p:spTgt spid="51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1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1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1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5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5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22" grpId="0" animBg="1"/>
      <p:bldP spid="5151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570" name="Group 2"/>
          <p:cNvGrpSpPr>
            <a:grpSpLocks/>
          </p:cNvGrpSpPr>
          <p:nvPr/>
        </p:nvGrpSpPr>
        <p:grpSpPr bwMode="auto">
          <a:xfrm>
            <a:off x="1658938" y="519113"/>
            <a:ext cx="7196137" cy="604837"/>
            <a:chOff x="1114" y="1855"/>
            <a:chExt cx="4533" cy="381"/>
          </a:xfrm>
        </p:grpSpPr>
        <p:sp>
          <p:nvSpPr>
            <p:cNvPr id="493571" name="Rectangle 3"/>
            <p:cNvSpPr>
              <a:spLocks noChangeArrowheads="1"/>
            </p:cNvSpPr>
            <p:nvPr/>
          </p:nvSpPr>
          <p:spPr bwMode="auto">
            <a:xfrm>
              <a:off x="1114" y="1855"/>
              <a:ext cx="4533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       是总体          的样本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令</a:t>
              </a:r>
            </a:p>
          </p:txBody>
        </p:sp>
        <p:graphicFrame>
          <p:nvGraphicFramePr>
            <p:cNvPr id="493572" name="Object 4"/>
            <p:cNvGraphicFramePr>
              <a:graphicFrameLocks noChangeAspect="1"/>
            </p:cNvGraphicFramePr>
            <p:nvPr/>
          </p:nvGraphicFramePr>
          <p:xfrm>
            <a:off x="1392" y="1898"/>
            <a:ext cx="128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74360" imgH="177480" progId="Equation.DSMT4">
                    <p:embed/>
                  </p:oleObj>
                </mc:Choice>
                <mc:Fallback>
                  <p:oleObj name="Equation" r:id="rId2" imgW="774360" imgH="177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898"/>
                          <a:ext cx="128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573" name="Object 5"/>
            <p:cNvGraphicFramePr>
              <a:graphicFrameLocks noChangeAspect="1"/>
            </p:cNvGraphicFramePr>
            <p:nvPr/>
          </p:nvGraphicFramePr>
          <p:xfrm>
            <a:off x="3293" y="1898"/>
            <a:ext cx="118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11000" imgH="177480" progId="Equation.DSMT4">
                    <p:embed/>
                  </p:oleObj>
                </mc:Choice>
                <mc:Fallback>
                  <p:oleObj name="Equation" r:id="rId4" imgW="71100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3" y="1898"/>
                          <a:ext cx="118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3578" name="Object 10"/>
          <p:cNvGraphicFramePr>
            <a:graphicFrameLocks noChangeAspect="1"/>
          </p:cNvGraphicFramePr>
          <p:nvPr/>
        </p:nvGraphicFramePr>
        <p:xfrm>
          <a:off x="1660525" y="941388"/>
          <a:ext cx="560546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11200" imgH="342720" progId="Equation.DSMT4">
                  <p:embed/>
                </p:oleObj>
              </mc:Choice>
              <mc:Fallback>
                <p:oleObj name="Equation" r:id="rId6" imgW="2311200" imgH="3427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941388"/>
                        <a:ext cx="560546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3580" name="Group 12"/>
          <p:cNvGrpSpPr>
            <a:grpSpLocks/>
          </p:cNvGrpSpPr>
          <p:nvPr/>
        </p:nvGrpSpPr>
        <p:grpSpPr bwMode="auto">
          <a:xfrm>
            <a:off x="2933700" y="1785938"/>
            <a:ext cx="6083300" cy="617537"/>
            <a:chOff x="2178" y="2781"/>
            <a:chExt cx="3832" cy="389"/>
          </a:xfrm>
        </p:grpSpPr>
        <p:sp>
          <p:nvSpPr>
            <p:cNvPr id="493581" name="Rectangle 13"/>
            <p:cNvSpPr>
              <a:spLocks noChangeArrowheads="1"/>
            </p:cNvSpPr>
            <p:nvPr/>
          </p:nvSpPr>
          <p:spPr bwMode="auto">
            <a:xfrm>
              <a:off x="2178" y="2781"/>
              <a:ext cx="383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若存在统计量              使得</a:t>
              </a:r>
            </a:p>
          </p:txBody>
        </p:sp>
        <p:graphicFrame>
          <p:nvGraphicFramePr>
            <p:cNvPr id="493582" name="Object 14"/>
            <p:cNvGraphicFramePr>
              <a:graphicFrameLocks noChangeAspect="1"/>
            </p:cNvGraphicFramePr>
            <p:nvPr/>
          </p:nvGraphicFramePr>
          <p:xfrm>
            <a:off x="3655" y="2812"/>
            <a:ext cx="1669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68200" imgH="215640" progId="Equation.DSMT4">
                    <p:embed/>
                  </p:oleObj>
                </mc:Choice>
                <mc:Fallback>
                  <p:oleObj name="Equation" r:id="rId8" imgW="1168200" imgH="2156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5" y="2812"/>
                          <a:ext cx="1669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3583" name="WordArt 15"/>
          <p:cNvSpPr>
            <a:spLocks noChangeArrowheads="1" noChangeShapeType="1" noTextEdit="1"/>
          </p:cNvSpPr>
          <p:nvPr/>
        </p:nvSpPr>
        <p:spPr bwMode="auto">
          <a:xfrm>
            <a:off x="828675" y="676275"/>
            <a:ext cx="7604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定义</a:t>
            </a:r>
          </a:p>
        </p:txBody>
      </p:sp>
      <p:grpSp>
        <p:nvGrpSpPr>
          <p:cNvPr id="493584" name="Group 16"/>
          <p:cNvGrpSpPr>
            <a:grpSpLocks/>
          </p:cNvGrpSpPr>
          <p:nvPr/>
        </p:nvGrpSpPr>
        <p:grpSpPr bwMode="auto">
          <a:xfrm>
            <a:off x="58738" y="1771651"/>
            <a:ext cx="3549650" cy="625475"/>
            <a:chOff x="106" y="2596"/>
            <a:chExt cx="2236" cy="394"/>
          </a:xfrm>
        </p:grpSpPr>
        <p:sp>
          <p:nvSpPr>
            <p:cNvPr id="493585" name="Rectangle 17"/>
            <p:cNvSpPr>
              <a:spLocks noChangeArrowheads="1"/>
            </p:cNvSpPr>
            <p:nvPr/>
          </p:nvSpPr>
          <p:spPr bwMode="auto">
            <a:xfrm>
              <a:off x="106" y="2605"/>
              <a:ext cx="1175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称    为</a:t>
              </a:r>
            </a:p>
          </p:txBody>
        </p:sp>
        <p:graphicFrame>
          <p:nvGraphicFramePr>
            <p:cNvPr id="493586" name="Object 18"/>
            <p:cNvGraphicFramePr>
              <a:graphicFrameLocks noChangeAspect="1"/>
            </p:cNvGraphicFramePr>
            <p:nvPr/>
          </p:nvGraphicFramePr>
          <p:xfrm>
            <a:off x="402" y="2695"/>
            <a:ext cx="46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560" imgH="177480" progId="Equation.DSMT4">
                    <p:embed/>
                  </p:oleObj>
                </mc:Choice>
                <mc:Fallback>
                  <p:oleObj name="Equation" r:id="rId10" imgW="304560" imgH="1774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" y="2695"/>
                          <a:ext cx="46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587" name="Rectangle 19"/>
            <p:cNvSpPr>
              <a:spLocks noChangeArrowheads="1"/>
            </p:cNvSpPr>
            <p:nvPr/>
          </p:nvSpPr>
          <p:spPr bwMode="auto">
            <a:xfrm>
              <a:off x="1006" y="2596"/>
              <a:ext cx="133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似然函数</a:t>
              </a:r>
            </a:p>
          </p:txBody>
        </p:sp>
      </p:grpSp>
      <p:grpSp>
        <p:nvGrpSpPr>
          <p:cNvPr id="493588" name="Group 20"/>
          <p:cNvGrpSpPr>
            <a:grpSpLocks/>
          </p:cNvGrpSpPr>
          <p:nvPr/>
        </p:nvGrpSpPr>
        <p:grpSpPr bwMode="auto">
          <a:xfrm>
            <a:off x="38100" y="2959100"/>
            <a:ext cx="7062788" cy="627063"/>
            <a:chOff x="97" y="3424"/>
            <a:chExt cx="4449" cy="395"/>
          </a:xfrm>
        </p:grpSpPr>
        <p:sp>
          <p:nvSpPr>
            <p:cNvPr id="493589" name="Rectangle 21"/>
            <p:cNvSpPr>
              <a:spLocks noChangeArrowheads="1"/>
            </p:cNvSpPr>
            <p:nvPr/>
          </p:nvSpPr>
          <p:spPr bwMode="auto">
            <a:xfrm>
              <a:off x="97" y="3438"/>
              <a:ext cx="2943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则称            为  的</a:t>
              </a:r>
            </a:p>
          </p:txBody>
        </p:sp>
        <p:graphicFrame>
          <p:nvGraphicFramePr>
            <p:cNvPr id="493590" name="Object 22"/>
            <p:cNvGraphicFramePr>
              <a:graphicFrameLocks noChangeAspect="1"/>
            </p:cNvGraphicFramePr>
            <p:nvPr/>
          </p:nvGraphicFramePr>
          <p:xfrm>
            <a:off x="612" y="3434"/>
            <a:ext cx="136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52200" imgH="215640" progId="Equation.DSMT4">
                    <p:embed/>
                  </p:oleObj>
                </mc:Choice>
                <mc:Fallback>
                  <p:oleObj name="Equation" r:id="rId12" imgW="952200" imgH="2156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434"/>
                          <a:ext cx="1361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591" name="Object 23"/>
            <p:cNvGraphicFramePr>
              <a:graphicFrameLocks noChangeAspect="1"/>
            </p:cNvGraphicFramePr>
            <p:nvPr/>
          </p:nvGraphicFramePr>
          <p:xfrm>
            <a:off x="2179" y="3518"/>
            <a:ext cx="18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6720" imgH="152280" progId="Equation.DSMT4">
                    <p:embed/>
                  </p:oleObj>
                </mc:Choice>
                <mc:Fallback>
                  <p:oleObj name="Equation" r:id="rId14" imgW="126720" imgH="1522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9" y="3518"/>
                          <a:ext cx="18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592" name="Rectangle 24"/>
            <p:cNvSpPr>
              <a:spLocks noChangeArrowheads="1"/>
            </p:cNvSpPr>
            <p:nvPr/>
          </p:nvSpPr>
          <p:spPr bwMode="auto">
            <a:xfrm>
              <a:off x="2590" y="3424"/>
              <a:ext cx="195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最大似然估计</a:t>
              </a:r>
            </a:p>
          </p:txBody>
        </p:sp>
      </p:grpSp>
      <p:grpSp>
        <p:nvGrpSpPr>
          <p:cNvPr id="493593" name="Group 25"/>
          <p:cNvGrpSpPr>
            <a:grpSpLocks/>
          </p:cNvGrpSpPr>
          <p:nvPr/>
        </p:nvGrpSpPr>
        <p:grpSpPr bwMode="auto">
          <a:xfrm>
            <a:off x="6113463" y="2978150"/>
            <a:ext cx="2187575" cy="604838"/>
            <a:chOff x="3928" y="3436"/>
            <a:chExt cx="1378" cy="381"/>
          </a:xfrm>
        </p:grpSpPr>
        <p:sp>
          <p:nvSpPr>
            <p:cNvPr id="493594" name="Rectangle 26"/>
            <p:cNvSpPr>
              <a:spLocks noChangeArrowheads="1"/>
            </p:cNvSpPr>
            <p:nvPr/>
          </p:nvSpPr>
          <p:spPr bwMode="auto">
            <a:xfrm>
              <a:off x="3928" y="3436"/>
              <a:ext cx="111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简记为</a:t>
              </a:r>
            </a:p>
          </p:txBody>
        </p:sp>
        <p:graphicFrame>
          <p:nvGraphicFramePr>
            <p:cNvPr id="493595" name="Object 27"/>
            <p:cNvGraphicFramePr>
              <a:graphicFrameLocks noChangeAspect="1"/>
            </p:cNvGraphicFramePr>
            <p:nvPr/>
          </p:nvGraphicFramePr>
          <p:xfrm>
            <a:off x="4724" y="3511"/>
            <a:ext cx="58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80880" imgH="139680" progId="Equation.DSMT4">
                    <p:embed/>
                  </p:oleObj>
                </mc:Choice>
                <mc:Fallback>
                  <p:oleObj name="Equation" r:id="rId16" imgW="380880" imgH="13968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" y="3511"/>
                          <a:ext cx="58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3601" name="Freeform 33"/>
          <p:cNvSpPr>
            <a:spLocks/>
          </p:cNvSpPr>
          <p:nvPr/>
        </p:nvSpPr>
        <p:spPr bwMode="auto">
          <a:xfrm>
            <a:off x="7467600" y="3454400"/>
            <a:ext cx="685800" cy="12700"/>
          </a:xfrm>
          <a:custGeom>
            <a:avLst/>
            <a:gdLst>
              <a:gd name="T0" fmla="*/ 0 w 432"/>
              <a:gd name="T1" fmla="*/ 8 h 8"/>
              <a:gd name="T2" fmla="*/ 168 w 432"/>
              <a:gd name="T3" fmla="*/ 0 h 8"/>
              <a:gd name="T4" fmla="*/ 352 w 432"/>
              <a:gd name="T5" fmla="*/ 8 h 8"/>
              <a:gd name="T6" fmla="*/ 432 w 432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8">
                <a:moveTo>
                  <a:pt x="0" y="8"/>
                </a:moveTo>
                <a:cubicBezTo>
                  <a:pt x="54" y="4"/>
                  <a:pt x="109" y="0"/>
                  <a:pt x="168" y="0"/>
                </a:cubicBezTo>
                <a:cubicBezTo>
                  <a:pt x="227" y="0"/>
                  <a:pt x="308" y="8"/>
                  <a:pt x="352" y="8"/>
                </a:cubicBezTo>
                <a:cubicBezTo>
                  <a:pt x="396" y="8"/>
                  <a:pt x="414" y="4"/>
                  <a:pt x="43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93620" name="Group 52"/>
          <p:cNvGrpSpPr>
            <a:grpSpLocks/>
          </p:cNvGrpSpPr>
          <p:nvPr/>
        </p:nvGrpSpPr>
        <p:grpSpPr bwMode="auto">
          <a:xfrm>
            <a:off x="4945063" y="3646488"/>
            <a:ext cx="3933825" cy="419100"/>
            <a:chOff x="3283" y="2425"/>
            <a:chExt cx="2334" cy="264"/>
          </a:xfrm>
        </p:grpSpPr>
        <p:sp>
          <p:nvSpPr>
            <p:cNvPr id="493603" name="AutoShape 35"/>
            <p:cNvSpPr>
              <a:spLocks noChangeArrowheads="1"/>
            </p:cNvSpPr>
            <p:nvPr/>
          </p:nvSpPr>
          <p:spPr bwMode="auto">
            <a:xfrm>
              <a:off x="3283" y="2425"/>
              <a:ext cx="2334" cy="264"/>
            </a:xfrm>
            <a:prstGeom prst="wedgeRectCallout">
              <a:avLst>
                <a:gd name="adj1" fmla="val 21421"/>
                <a:gd name="adj2" fmla="val -87120"/>
              </a:avLst>
            </a:prstGeom>
            <a:solidFill>
              <a:srgbClr val="000099"/>
            </a:solidFill>
            <a:ln w="12700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zh-CN" altLang="zh-CN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93606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3347" y="2477"/>
              <a:ext cx="2238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Maximum Likelihood Estimation </a:t>
              </a:r>
              <a:endParaRPr lang="zh-CN" altLang="en-US" sz="3600" kern="10" dirty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endParaRPr>
            </a:p>
          </p:txBody>
        </p:sp>
      </p:grpSp>
      <p:sp>
        <p:nvSpPr>
          <p:cNvPr id="493619" name="Freeform 51"/>
          <p:cNvSpPr>
            <a:spLocks/>
          </p:cNvSpPr>
          <p:nvPr/>
        </p:nvSpPr>
        <p:spPr bwMode="auto">
          <a:xfrm>
            <a:off x="4116388" y="3468688"/>
            <a:ext cx="2044700" cy="42862"/>
          </a:xfrm>
          <a:custGeom>
            <a:avLst/>
            <a:gdLst>
              <a:gd name="T0" fmla="*/ 0 w 432"/>
              <a:gd name="T1" fmla="*/ 8 h 8"/>
              <a:gd name="T2" fmla="*/ 168 w 432"/>
              <a:gd name="T3" fmla="*/ 0 h 8"/>
              <a:gd name="T4" fmla="*/ 352 w 432"/>
              <a:gd name="T5" fmla="*/ 8 h 8"/>
              <a:gd name="T6" fmla="*/ 432 w 432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8">
                <a:moveTo>
                  <a:pt x="0" y="8"/>
                </a:moveTo>
                <a:cubicBezTo>
                  <a:pt x="54" y="4"/>
                  <a:pt x="109" y="0"/>
                  <a:pt x="168" y="0"/>
                </a:cubicBezTo>
                <a:cubicBezTo>
                  <a:pt x="227" y="0"/>
                  <a:pt x="308" y="8"/>
                  <a:pt x="352" y="8"/>
                </a:cubicBezTo>
                <a:cubicBezTo>
                  <a:pt x="396" y="8"/>
                  <a:pt x="414" y="4"/>
                  <a:pt x="43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93621" name="Group 53"/>
          <p:cNvGrpSpPr>
            <a:grpSpLocks/>
          </p:cNvGrpSpPr>
          <p:nvPr/>
        </p:nvGrpSpPr>
        <p:grpSpPr bwMode="auto">
          <a:xfrm>
            <a:off x="1390239" y="4065102"/>
            <a:ext cx="3971925" cy="1168400"/>
            <a:chOff x="1562" y="2376"/>
            <a:chExt cx="1974" cy="576"/>
          </a:xfrm>
        </p:grpSpPr>
        <p:sp>
          <p:nvSpPr>
            <p:cNvPr id="493597" name="AutoShape 29"/>
            <p:cNvSpPr>
              <a:spLocks noChangeArrowheads="1"/>
            </p:cNvSpPr>
            <p:nvPr/>
          </p:nvSpPr>
          <p:spPr bwMode="auto">
            <a:xfrm>
              <a:off x="1562" y="2376"/>
              <a:ext cx="1974" cy="576"/>
            </a:xfrm>
            <a:prstGeom prst="wedgeRectCallout">
              <a:avLst>
                <a:gd name="adj1" fmla="val 20667"/>
                <a:gd name="adj2" fmla="val -92014"/>
              </a:avLst>
            </a:prstGeom>
            <a:solidFill>
              <a:srgbClr val="000099"/>
            </a:solidFill>
            <a:ln w="12700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zh-CN" altLang="zh-CN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93598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1939" y="2434"/>
              <a:ext cx="1286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MLE</a:t>
              </a:r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的直观意思</a:t>
              </a:r>
            </a:p>
          </p:txBody>
        </p:sp>
        <p:sp>
          <p:nvSpPr>
            <p:cNvPr id="493599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1606" y="2604"/>
              <a:ext cx="1700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参数看上去</a:t>
              </a:r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"</a:t>
              </a:r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最像</a:t>
              </a:r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"</a:t>
              </a:r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什么值，</a:t>
              </a:r>
            </a:p>
          </p:txBody>
        </p:sp>
        <p:sp>
          <p:nvSpPr>
            <p:cNvPr id="493600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1610" y="2772"/>
              <a:ext cx="1854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就用这个值作为参数的点估计</a:t>
              </a:r>
            </a:p>
          </p:txBody>
        </p:sp>
      </p:grpSp>
      <p:graphicFrame>
        <p:nvGraphicFramePr>
          <p:cNvPr id="493633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582216"/>
              </p:ext>
            </p:extLst>
          </p:nvPr>
        </p:nvGraphicFramePr>
        <p:xfrm>
          <a:off x="2181225" y="2317750"/>
          <a:ext cx="48514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39880" imgH="279360" progId="Equation.DSMT4">
                  <p:embed/>
                </p:oleObj>
              </mc:Choice>
              <mc:Fallback>
                <p:oleObj name="Equation" r:id="rId18" imgW="1739880" imgH="27936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2317750"/>
                        <a:ext cx="48514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F07FB57-0BA9-4CE7-A575-56A72B9D5B2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3" y="5314641"/>
            <a:ext cx="8055927" cy="154335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9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3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3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3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3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3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3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3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3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493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493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493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93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83" grpId="0" animBg="1"/>
      <p:bldP spid="493601" grpId="0" animBg="1"/>
      <p:bldP spid="493601" grpId="1" animBg="1"/>
      <p:bldP spid="493619" grpId="0" animBg="1"/>
      <p:bldP spid="49361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8D2A3C22-5B93-42EB-BDFE-F84AC27DA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3375"/>
            <a:ext cx="612775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20207E"/>
                </a:solidFill>
                <a:latin typeface="华文隶书" panose="02010800040101010101" pitchFamily="2" charset="-122"/>
                <a:ea typeface="华文新魏" panose="02010800040101010101" pitchFamily="2" charset="-122"/>
              </a:rPr>
              <a:t>最大似然估计法的一般步骤：</a:t>
            </a:r>
            <a:endParaRPr lang="zh-CN" altLang="en-US" sz="3600">
              <a:solidFill>
                <a:srgbClr val="20207E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aphicFrame>
        <p:nvGraphicFramePr>
          <p:cNvPr id="60421" name="Object 5">
            <a:extLst>
              <a:ext uri="{FF2B5EF4-FFF2-40B4-BE49-F238E27FC236}">
                <a16:creationId xmlns:a16="http://schemas.microsoft.com/office/drawing/2014/main" id="{CEB5F535-9861-4C1E-8DFD-167066BE0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2708275"/>
          <a:ext cx="55356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300" imgH="419100" progId="Equation.DSMT4">
                  <p:embed/>
                </p:oleObj>
              </mc:Choice>
              <mc:Fallback>
                <p:oleObj name="Equation" r:id="rId2" imgW="2273300" imgH="419100" progId="Equation.DSMT4">
                  <p:embed/>
                  <p:pic>
                    <p:nvPicPr>
                      <p:cNvPr id="60421" name="Object 5">
                        <a:extLst>
                          <a:ext uri="{FF2B5EF4-FFF2-40B4-BE49-F238E27FC236}">
                            <a16:creationId xmlns:a16="http://schemas.microsoft.com/office/drawing/2014/main" id="{CEB5F535-9861-4C1E-8DFD-167066BE06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708275"/>
                        <a:ext cx="5535612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6">
            <a:extLst>
              <a:ext uri="{FF2B5EF4-FFF2-40B4-BE49-F238E27FC236}">
                <a16:creationId xmlns:a16="http://schemas.microsoft.com/office/drawing/2014/main" id="{28333527-48EC-40A6-8E91-8DEA7C72F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5725" y="3860800"/>
            <a:ext cx="32178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）取自然对数    </a:t>
            </a:r>
          </a:p>
        </p:txBody>
      </p:sp>
      <p:grpSp>
        <p:nvGrpSpPr>
          <p:cNvPr id="60428" name="Group 12">
            <a:extLst>
              <a:ext uri="{FF2B5EF4-FFF2-40B4-BE49-F238E27FC236}">
                <a16:creationId xmlns:a16="http://schemas.microsoft.com/office/drawing/2014/main" id="{2FEE9C8A-012E-44E3-B32B-9FFD2D23CDE6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5805488"/>
            <a:ext cx="6148387" cy="647700"/>
            <a:chOff x="282" y="3749"/>
            <a:chExt cx="3873" cy="408"/>
          </a:xfrm>
        </p:grpSpPr>
        <p:sp>
          <p:nvSpPr>
            <p:cNvPr id="23576" name="Text Box 13">
              <a:extLst>
                <a:ext uri="{FF2B5EF4-FFF2-40B4-BE49-F238E27FC236}">
                  <a16:creationId xmlns:a16="http://schemas.microsoft.com/office/drawing/2014/main" id="{7561B05E-33EF-4799-B545-5EA3107EE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" y="3749"/>
              <a:ext cx="3873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tx1"/>
                  </a:solidFill>
                  <a:ea typeface="楷体_GB2312" pitchFamily="49" charset="-122"/>
                </a:rPr>
                <a:t>其解   即为参数</a:t>
              </a:r>
              <a:r>
                <a:rPr lang="zh-CN" altLang="en-US" sz="280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的最大似然估计值。  </a:t>
              </a:r>
            </a:p>
          </p:txBody>
        </p:sp>
        <p:graphicFrame>
          <p:nvGraphicFramePr>
            <p:cNvPr id="23577" name="Object 14">
              <a:extLst>
                <a:ext uri="{FF2B5EF4-FFF2-40B4-BE49-F238E27FC236}">
                  <a16:creationId xmlns:a16="http://schemas.microsoft.com/office/drawing/2014/main" id="{AA89594D-BBB9-4577-BD5D-439D3CD901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3793"/>
            <a:ext cx="19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80" imgH="215526" progId="Equation.DSMT4">
                    <p:embed/>
                  </p:oleObj>
                </mc:Choice>
                <mc:Fallback>
                  <p:oleObj name="Equation" r:id="rId4" imgW="126780" imgH="215526" progId="Equation.DSMT4">
                    <p:embed/>
                    <p:pic>
                      <p:nvPicPr>
                        <p:cNvPr id="23577" name="Object 14">
                          <a:extLst>
                            <a:ext uri="{FF2B5EF4-FFF2-40B4-BE49-F238E27FC236}">
                              <a16:creationId xmlns:a16="http://schemas.microsoft.com/office/drawing/2014/main" id="{AA89594D-BBB9-4577-BD5D-439D3CD901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3793"/>
                          <a:ext cx="194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44" name="Group 28">
            <a:extLst>
              <a:ext uri="{FF2B5EF4-FFF2-40B4-BE49-F238E27FC236}">
                <a16:creationId xmlns:a16="http://schemas.microsoft.com/office/drawing/2014/main" id="{9EBF635A-F00F-4B09-A3BE-482D05217B26}"/>
              </a:ext>
            </a:extLst>
          </p:cNvPr>
          <p:cNvGrpSpPr>
            <a:grpSpLocks/>
          </p:cNvGrpSpPr>
          <p:nvPr/>
        </p:nvGrpSpPr>
        <p:grpSpPr bwMode="auto">
          <a:xfrm>
            <a:off x="-98425" y="5713413"/>
            <a:ext cx="3014663" cy="955675"/>
            <a:chOff x="-68" y="3418"/>
            <a:chExt cx="1899" cy="602"/>
          </a:xfrm>
        </p:grpSpPr>
        <p:sp>
          <p:nvSpPr>
            <p:cNvPr id="23574" name="Text Box 15">
              <a:extLst>
                <a:ext uri="{FF2B5EF4-FFF2-40B4-BE49-F238E27FC236}">
                  <a16:creationId xmlns:a16="http://schemas.microsoft.com/office/drawing/2014/main" id="{14AEB8B0-3EC6-4BF0-9CEA-4B6513C45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8" y="3470"/>
              <a:ext cx="1015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tx1"/>
                  </a:solidFill>
                  <a:ea typeface="楷体_GB2312" pitchFamily="49" charset="-122"/>
                </a:rPr>
                <a:t>（</a:t>
              </a:r>
              <a:r>
                <a:rPr lang="en-US" altLang="zh-CN" sz="2800">
                  <a:solidFill>
                    <a:schemeClr val="tx1"/>
                  </a:solidFill>
                  <a:ea typeface="楷体_GB2312" pitchFamily="49" charset="-122"/>
                </a:rPr>
                <a:t>3</a:t>
              </a:r>
              <a:r>
                <a:rPr lang="zh-CN" altLang="en-US" sz="2800">
                  <a:solidFill>
                    <a:schemeClr val="tx1"/>
                  </a:solidFill>
                  <a:ea typeface="楷体_GB2312" pitchFamily="49" charset="-122"/>
                </a:rPr>
                <a:t>）令  </a:t>
              </a:r>
            </a:p>
          </p:txBody>
        </p:sp>
        <p:graphicFrame>
          <p:nvGraphicFramePr>
            <p:cNvPr id="23575" name="Object 16">
              <a:extLst>
                <a:ext uri="{FF2B5EF4-FFF2-40B4-BE49-F238E27FC236}">
                  <a16:creationId xmlns:a16="http://schemas.microsoft.com/office/drawing/2014/main" id="{B7692D4E-699D-496F-8502-5A3AEC272B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3418"/>
            <a:ext cx="992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47419" imgH="393529" progId="Equation.DSMT4">
                    <p:embed/>
                  </p:oleObj>
                </mc:Choice>
                <mc:Fallback>
                  <p:oleObj name="Equation" r:id="rId6" imgW="647419" imgH="393529" progId="Equation.DSMT4">
                    <p:embed/>
                    <p:pic>
                      <p:nvPicPr>
                        <p:cNvPr id="23575" name="Object 16">
                          <a:extLst>
                            <a:ext uri="{FF2B5EF4-FFF2-40B4-BE49-F238E27FC236}">
                              <a16:creationId xmlns:a16="http://schemas.microsoft.com/office/drawing/2014/main" id="{B7692D4E-699D-496F-8502-5A3AEC272B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418"/>
                          <a:ext cx="992" cy="6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33" name="Text Box 17">
            <a:extLst>
              <a:ext uri="{FF2B5EF4-FFF2-40B4-BE49-F238E27FC236}">
                <a16:creationId xmlns:a16="http://schemas.microsoft.com/office/drawing/2014/main" id="{2ED29598-29CB-46E5-B764-424D5F184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36639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）构造似然函数     </a:t>
            </a:r>
          </a:p>
        </p:txBody>
      </p:sp>
      <p:graphicFrame>
        <p:nvGraphicFramePr>
          <p:cNvPr id="60440" name="Object 24">
            <a:extLst>
              <a:ext uri="{FF2B5EF4-FFF2-40B4-BE49-F238E27FC236}">
                <a16:creationId xmlns:a16="http://schemas.microsoft.com/office/drawing/2014/main" id="{937F06F0-873C-4024-BC4F-4E711600F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844675"/>
          <a:ext cx="54006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16200" imgH="495300" progId="Equation.DSMT4">
                  <p:embed/>
                </p:oleObj>
              </mc:Choice>
              <mc:Fallback>
                <p:oleObj name="Equation" r:id="rId8" imgW="2616200" imgH="495300" progId="Equation.DSMT4">
                  <p:embed/>
                  <p:pic>
                    <p:nvPicPr>
                      <p:cNvPr id="60440" name="Object 24">
                        <a:extLst>
                          <a:ext uri="{FF2B5EF4-FFF2-40B4-BE49-F238E27FC236}">
                            <a16:creationId xmlns:a16="http://schemas.microsoft.com/office/drawing/2014/main" id="{937F06F0-873C-4024-BC4F-4E711600F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844675"/>
                        <a:ext cx="54006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1" name="Text Box 25">
            <a:extLst>
              <a:ext uri="{FF2B5EF4-FFF2-40B4-BE49-F238E27FC236}">
                <a16:creationId xmlns:a16="http://schemas.microsoft.com/office/drawing/2014/main" id="{64043FC8-A452-48E7-9711-7FB2FD93A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916113"/>
            <a:ext cx="1255713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离散：</a:t>
            </a:r>
          </a:p>
        </p:txBody>
      </p:sp>
      <p:sp>
        <p:nvSpPr>
          <p:cNvPr id="60442" name="Text Box 26">
            <a:extLst>
              <a:ext uri="{FF2B5EF4-FFF2-40B4-BE49-F238E27FC236}">
                <a16:creationId xmlns:a16="http://schemas.microsoft.com/office/drawing/2014/main" id="{7F445CB1-4718-4EE8-9AE9-CFC6C3A59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863850"/>
            <a:ext cx="1255713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连续：</a:t>
            </a:r>
          </a:p>
        </p:txBody>
      </p:sp>
      <p:graphicFrame>
        <p:nvGraphicFramePr>
          <p:cNvPr id="60443" name="Object 27">
            <a:extLst>
              <a:ext uri="{FF2B5EF4-FFF2-40B4-BE49-F238E27FC236}">
                <a16:creationId xmlns:a16="http://schemas.microsoft.com/office/drawing/2014/main" id="{917856C2-4A58-49DF-950C-A6BCF69FB2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6338" y="3716338"/>
          <a:ext cx="352107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75673" imgH="495085" progId="Equation.DSMT4">
                  <p:embed/>
                </p:oleObj>
              </mc:Choice>
              <mc:Fallback>
                <p:oleObj name="Equation" r:id="rId10" imgW="1675673" imgH="495085" progId="Equation.DSMT4">
                  <p:embed/>
                  <p:pic>
                    <p:nvPicPr>
                      <p:cNvPr id="60443" name="Object 27">
                        <a:extLst>
                          <a:ext uri="{FF2B5EF4-FFF2-40B4-BE49-F238E27FC236}">
                            <a16:creationId xmlns:a16="http://schemas.microsoft.com/office/drawing/2014/main" id="{917856C2-4A58-49DF-950C-A6BCF69FB2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3716338"/>
                        <a:ext cx="352107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5" name="Object 29">
            <a:extLst>
              <a:ext uri="{FF2B5EF4-FFF2-40B4-BE49-F238E27FC236}">
                <a16:creationId xmlns:a16="http://schemas.microsoft.com/office/drawing/2014/main" id="{A9F5FBF1-C5FA-470E-BB9D-CBB49F1CF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4724400"/>
          <a:ext cx="3617913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85900" imgH="431800" progId="Equation.DSMT4">
                  <p:embed/>
                </p:oleObj>
              </mc:Choice>
              <mc:Fallback>
                <p:oleObj name="Equation" r:id="rId12" imgW="1485900" imgH="431800" progId="Equation.DSMT4">
                  <p:embed/>
                  <p:pic>
                    <p:nvPicPr>
                      <p:cNvPr id="60445" name="Object 29">
                        <a:extLst>
                          <a:ext uri="{FF2B5EF4-FFF2-40B4-BE49-F238E27FC236}">
                            <a16:creationId xmlns:a16="http://schemas.microsoft.com/office/drawing/2014/main" id="{A9F5FBF1-C5FA-470E-BB9D-CBB49F1CF8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724400"/>
                        <a:ext cx="3617913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6" name="Text Box 30">
            <a:extLst>
              <a:ext uri="{FF2B5EF4-FFF2-40B4-BE49-F238E27FC236}">
                <a16:creationId xmlns:a16="http://schemas.microsoft.com/office/drawing/2014/main" id="{B22FCAC4-C7EF-4058-8671-077A199CF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860800"/>
            <a:ext cx="1255712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离散：</a:t>
            </a:r>
          </a:p>
        </p:txBody>
      </p:sp>
      <p:sp>
        <p:nvSpPr>
          <p:cNvPr id="60447" name="Text Box 31">
            <a:extLst>
              <a:ext uri="{FF2B5EF4-FFF2-40B4-BE49-F238E27FC236}">
                <a16:creationId xmlns:a16="http://schemas.microsoft.com/office/drawing/2014/main" id="{30E8EF81-4BAC-4FAE-97E8-41B6173E8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795838"/>
            <a:ext cx="1255712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连续：</a:t>
            </a:r>
          </a:p>
        </p:txBody>
      </p:sp>
      <p:sp>
        <p:nvSpPr>
          <p:cNvPr id="60448" name="Text Box 32">
            <a:extLst>
              <a:ext uri="{FF2B5EF4-FFF2-40B4-BE49-F238E27FC236}">
                <a16:creationId xmlns:a16="http://schemas.microsoft.com/office/drawing/2014/main" id="{23D90B28-957C-4E03-A52E-D27CF44A2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4738688"/>
            <a:ext cx="2828925" cy="6080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600">
                <a:solidFill>
                  <a:srgbClr val="6001AF"/>
                </a:solidFill>
                <a:ea typeface="楷体_GB2312" pitchFamily="49" charset="-122"/>
              </a:rPr>
              <a:t>对数似然方程</a:t>
            </a:r>
          </a:p>
        </p:txBody>
      </p:sp>
      <p:sp>
        <p:nvSpPr>
          <p:cNvPr id="60453" name="AutoShape 37">
            <a:extLst>
              <a:ext uri="{FF2B5EF4-FFF2-40B4-BE49-F238E27FC236}">
                <a16:creationId xmlns:a16="http://schemas.microsoft.com/office/drawing/2014/main" id="{8D86CBE2-D19A-4D0D-854A-5FE688BB7C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413" y="4941888"/>
            <a:ext cx="733425" cy="1008062"/>
          </a:xfrm>
          <a:prstGeom prst="curvedLeftArrow">
            <a:avLst>
              <a:gd name="adj1" fmla="val 27489"/>
              <a:gd name="adj2" fmla="val 54978"/>
              <a:gd name="adj3" fmla="val 33333"/>
            </a:avLst>
          </a:prstGeom>
          <a:gradFill rotWithShape="0">
            <a:gsLst>
              <a:gs pos="0">
                <a:srgbClr val="6001AF"/>
              </a:gs>
              <a:gs pos="50000">
                <a:schemeClr val="hlink"/>
              </a:gs>
              <a:gs pos="100000">
                <a:srgbClr val="6001A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endParaRPr lang="zh-CN" altLang="en-US"/>
          </a:p>
        </p:txBody>
      </p:sp>
      <p:sp>
        <p:nvSpPr>
          <p:cNvPr id="60457" name="Text Box 41">
            <a:extLst>
              <a:ext uri="{FF2B5EF4-FFF2-40B4-BE49-F238E27FC236}">
                <a16:creationId xmlns:a16="http://schemas.microsoft.com/office/drawing/2014/main" id="{BA7B4F60-BBCD-4E19-8126-569D76D8A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196975"/>
            <a:ext cx="2174875" cy="6080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600">
                <a:solidFill>
                  <a:srgbClr val="6001AF"/>
                </a:solidFill>
                <a:ea typeface="楷体_GB2312" pitchFamily="49" charset="-122"/>
              </a:rPr>
              <a:t>对数似然函数</a:t>
            </a:r>
          </a:p>
        </p:txBody>
      </p:sp>
      <p:sp>
        <p:nvSpPr>
          <p:cNvPr id="60458" name="AutoShape 42">
            <a:extLst>
              <a:ext uri="{FF2B5EF4-FFF2-40B4-BE49-F238E27FC236}">
                <a16:creationId xmlns:a16="http://schemas.microsoft.com/office/drawing/2014/main" id="{D6749D8D-1D8E-4F75-B8FD-B47C0395775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604250" y="1268413"/>
            <a:ext cx="539750" cy="3455987"/>
          </a:xfrm>
          <a:prstGeom prst="curvedLeftArrow">
            <a:avLst>
              <a:gd name="adj1" fmla="val 3794"/>
              <a:gd name="adj2" fmla="val 131853"/>
              <a:gd name="adj3" fmla="val 33333"/>
            </a:avLst>
          </a:prstGeom>
          <a:gradFill rotWithShape="0">
            <a:gsLst>
              <a:gs pos="0">
                <a:srgbClr val="6001AF"/>
              </a:gs>
              <a:gs pos="50000">
                <a:schemeClr val="hlink"/>
              </a:gs>
              <a:gs pos="100000">
                <a:srgbClr val="6001A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60433" grpId="0"/>
      <p:bldP spid="60441" grpId="0"/>
      <p:bldP spid="60442" grpId="0"/>
      <p:bldP spid="60446" grpId="0"/>
      <p:bldP spid="60447" grpId="0"/>
      <p:bldP spid="60448" grpId="0"/>
      <p:bldP spid="604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>
            <a:extLst>
              <a:ext uri="{FF2B5EF4-FFF2-40B4-BE49-F238E27FC236}">
                <a16:creationId xmlns:a16="http://schemas.microsoft.com/office/drawing/2014/main" id="{7A4567F3-A8F4-4BDF-8109-5459DCE9A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792163"/>
            <a:ext cx="85756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    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数理统计问题：如何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选取样本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来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对总体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的种种统计</a:t>
            </a:r>
          </a:p>
          <a:p>
            <a:pPr>
              <a:lnSpc>
                <a:spcPct val="160000"/>
              </a:lnSpc>
            </a:pP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特征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作出判断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05F7986F-1D51-4EF0-9E42-13BEBE4DF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584450"/>
            <a:ext cx="8932863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    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参数估计问题：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知道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随机变量（总体）的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分布类型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，</a:t>
            </a:r>
          </a:p>
          <a:p>
            <a:pPr>
              <a:lnSpc>
                <a:spcPct val="160000"/>
              </a:lnSpc>
            </a:pP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但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确切的形式不知道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根据样本来估计总体的参数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，这</a:t>
            </a:r>
          </a:p>
          <a:p>
            <a:pPr>
              <a:lnSpc>
                <a:spcPct val="160000"/>
              </a:lnSpc>
            </a:pP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类问题称为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参数估计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paramentric estimation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）。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17CB096E-67F0-4A4B-AEAC-A09AEBC5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175250"/>
            <a:ext cx="6519862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参数估计的类型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——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点估计、区间估计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3" grpId="0"/>
      <p:bldP spid="225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>
            <a:extLst>
              <a:ext uri="{FF2B5EF4-FFF2-40B4-BE49-F238E27FC236}">
                <a16:creationId xmlns:a16="http://schemas.microsoft.com/office/drawing/2014/main" id="{91E7003E-10E8-4A37-80D5-B6FADE221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608013"/>
            <a:ext cx="8861721" cy="182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r>
              <a:rPr kumimoji="1"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注</a:t>
            </a:r>
            <a:r>
              <a:rPr kumimoji="1"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kumimoji="1"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若总体的密度函数中有多个参数</a:t>
            </a:r>
            <a:r>
              <a:rPr lang="zh-CN" altLang="en-US" sz="2800" i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2800" baseline="-250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800" i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2800" baseline="-250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…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800" i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2800" baseline="-250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</a:p>
          <a:p>
            <a:pPr algn="l" eaLnBrk="1" hangingPunct="1">
              <a:lnSpc>
                <a:spcPct val="190000"/>
              </a:lnSpc>
            </a:pP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则将第（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）步改为</a:t>
            </a:r>
          </a:p>
        </p:txBody>
      </p:sp>
      <p:graphicFrame>
        <p:nvGraphicFramePr>
          <p:cNvPr id="128005" name="Object 5">
            <a:extLst>
              <a:ext uri="{FF2B5EF4-FFF2-40B4-BE49-F238E27FC236}">
                <a16:creationId xmlns:a16="http://schemas.microsoft.com/office/drawing/2014/main" id="{721BC55D-45F5-4A24-B288-AD8F9E90CE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741361"/>
              </p:ext>
            </p:extLst>
          </p:nvPr>
        </p:nvGraphicFramePr>
        <p:xfrm>
          <a:off x="3843020" y="1804353"/>
          <a:ext cx="36433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7950" imgH="431613" progId="Equation.DSMT4">
                  <p:embed/>
                </p:oleObj>
              </mc:Choice>
              <mc:Fallback>
                <p:oleObj name="Equation" r:id="rId2" imgW="1497950" imgH="431613" progId="Equation.DSMT4">
                  <p:embed/>
                  <p:pic>
                    <p:nvPicPr>
                      <p:cNvPr id="128005" name="Object 5">
                        <a:extLst>
                          <a:ext uri="{FF2B5EF4-FFF2-40B4-BE49-F238E27FC236}">
                            <a16:creationId xmlns:a16="http://schemas.microsoft.com/office/drawing/2014/main" id="{721BC55D-45F5-4A24-B288-AD8F9E90C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020" y="1804353"/>
                        <a:ext cx="364331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6" name="Text Box 6">
            <a:extLst>
              <a:ext uri="{FF2B5EF4-FFF2-40B4-BE49-F238E27FC236}">
                <a16:creationId xmlns:a16="http://schemas.microsoft.com/office/drawing/2014/main" id="{822D7450-A4B9-4510-98E1-E545D26E1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055938"/>
            <a:ext cx="29511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解方程组即可。   </a:t>
            </a:r>
          </a:p>
        </p:txBody>
      </p:sp>
      <p:grpSp>
        <p:nvGrpSpPr>
          <p:cNvPr id="128014" name="Group 14">
            <a:extLst>
              <a:ext uri="{FF2B5EF4-FFF2-40B4-BE49-F238E27FC236}">
                <a16:creationId xmlns:a16="http://schemas.microsoft.com/office/drawing/2014/main" id="{B8E2CCE0-30FA-4C0D-B31F-017A8C74DB4F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208464"/>
            <a:ext cx="8497887" cy="2205038"/>
            <a:chOff x="385" y="2523"/>
            <a:chExt cx="5353" cy="1389"/>
          </a:xfrm>
        </p:grpSpPr>
        <p:sp>
          <p:nvSpPr>
            <p:cNvPr id="24585" name="Text Box 7">
              <a:extLst>
                <a:ext uri="{FF2B5EF4-FFF2-40B4-BE49-F238E27FC236}">
                  <a16:creationId xmlns:a16="http://schemas.microsoft.com/office/drawing/2014/main" id="{C5C02C1A-D475-4474-BC6A-B0A2CEA0B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523"/>
              <a:ext cx="5353" cy="1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kumimoji="1" lang="zh-CN" altLang="en-US" sz="2800" dirty="0">
                  <a:solidFill>
                    <a:srgbClr val="FF0000"/>
                  </a:solidFill>
                  <a:ea typeface="楷体_GB2312" pitchFamily="49" charset="-122"/>
                </a:rPr>
                <a:t>注</a:t>
              </a:r>
              <a:r>
                <a:rPr kumimoji="1" lang="en-US" altLang="zh-CN" sz="2800" dirty="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r>
                <a:rPr kumimoji="1" lang="zh-CN" altLang="en-US" sz="2800" dirty="0">
                  <a:solidFill>
                    <a:srgbClr val="FF0000"/>
                  </a:solidFill>
                  <a:ea typeface="楷体_GB2312" pitchFamily="49" charset="-122"/>
                </a:rPr>
                <a:t>：</a:t>
              </a:r>
              <a:r>
                <a:rPr kumimoji="1" lang="zh-CN" altLang="en-US" sz="2800" dirty="0">
                  <a:solidFill>
                    <a:schemeClr val="tx1"/>
                  </a:solidFill>
                  <a:ea typeface="楷体_GB2312" pitchFamily="49" charset="-122"/>
                </a:rPr>
                <a:t>最大似然估计具有下述性质：</a:t>
              </a:r>
            </a:p>
            <a:p>
              <a:pPr algn="l">
                <a:lnSpc>
                  <a:spcPct val="150000"/>
                </a:lnSpc>
              </a:pPr>
              <a:r>
                <a:rPr kumimoji="1" lang="zh-CN" altLang="en-US" sz="2800" dirty="0">
                  <a:solidFill>
                    <a:schemeClr val="tx1"/>
                  </a:solidFill>
                  <a:ea typeface="楷体_GB2312" pitchFamily="49" charset="-122"/>
                </a:rPr>
                <a:t>若    是未知参数</a:t>
              </a:r>
              <a:r>
                <a:rPr kumimoji="1" lang="zh-CN" altLang="en-US" sz="2800" i="1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  <a:r>
                <a:rPr kumimoji="1" lang="zh-CN" altLang="en-US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的最大似然估计， </a:t>
              </a:r>
              <a:r>
                <a:rPr kumimoji="1" lang="en-US" altLang="zh-CN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g(</a:t>
              </a:r>
              <a:r>
                <a:rPr kumimoji="1" lang="en-US" altLang="zh-CN" sz="2800" i="1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  <a:r>
                <a:rPr kumimoji="1" lang="en-US" altLang="zh-CN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)</a:t>
              </a:r>
              <a:r>
                <a:rPr kumimoji="1" lang="zh-CN" altLang="en-US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是</a:t>
              </a:r>
              <a:r>
                <a:rPr kumimoji="1" lang="zh-CN" altLang="en-US" sz="2800" i="1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  <a:r>
                <a:rPr kumimoji="1" lang="zh-CN" altLang="en-US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的严格单调函数，则</a:t>
              </a:r>
              <a:r>
                <a:rPr kumimoji="1" lang="en-US" altLang="zh-CN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g(</a:t>
              </a:r>
              <a:r>
                <a:rPr kumimoji="1" lang="en-US" altLang="zh-CN" sz="2800" i="1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  <a:r>
                <a:rPr kumimoji="1" lang="en-US" altLang="zh-CN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)</a:t>
              </a:r>
              <a:r>
                <a:rPr kumimoji="1" lang="zh-CN" altLang="en-US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的最大似然估计为</a:t>
              </a:r>
              <a:r>
                <a:rPr kumimoji="1" lang="en-US" altLang="zh-CN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g(    ),</a:t>
              </a:r>
            </a:p>
          </p:txBody>
        </p:sp>
        <p:graphicFrame>
          <p:nvGraphicFramePr>
            <p:cNvPr id="24586" name="Object 8">
              <a:extLst>
                <a:ext uri="{FF2B5EF4-FFF2-40B4-BE49-F238E27FC236}">
                  <a16:creationId xmlns:a16="http://schemas.microsoft.com/office/drawing/2014/main" id="{31DBE2F2-5036-4FA8-BA10-3F5C4DA27D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2602096"/>
                </p:ext>
              </p:extLst>
            </p:nvPr>
          </p:nvGraphicFramePr>
          <p:xfrm>
            <a:off x="721" y="3028"/>
            <a:ext cx="217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39" imgH="291973" progId="Equation.DSMT4">
                    <p:embed/>
                  </p:oleObj>
                </mc:Choice>
                <mc:Fallback>
                  <p:oleObj name="Equation" r:id="rId4" imgW="139639" imgH="291973" progId="Equation.DSMT4">
                    <p:embed/>
                    <p:pic>
                      <p:nvPicPr>
                        <p:cNvPr id="24586" name="Object 8">
                          <a:extLst>
                            <a:ext uri="{FF2B5EF4-FFF2-40B4-BE49-F238E27FC236}">
                              <a16:creationId xmlns:a16="http://schemas.microsoft.com/office/drawing/2014/main" id="{31DBE2F2-5036-4FA8-BA10-3F5C4DA27D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3028"/>
                          <a:ext cx="217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9">
              <a:extLst>
                <a:ext uri="{FF2B5EF4-FFF2-40B4-BE49-F238E27FC236}">
                  <a16:creationId xmlns:a16="http://schemas.microsoft.com/office/drawing/2014/main" id="{B6E575C5-2419-4046-9E9C-EF6C6E0C79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4643201"/>
                </p:ext>
              </p:extLst>
            </p:nvPr>
          </p:nvGraphicFramePr>
          <p:xfrm>
            <a:off x="3903" y="3459"/>
            <a:ext cx="217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639" imgH="291973" progId="Equation.DSMT4">
                    <p:embed/>
                  </p:oleObj>
                </mc:Choice>
                <mc:Fallback>
                  <p:oleObj name="Equation" r:id="rId6" imgW="139639" imgH="291973" progId="Equation.DSMT4">
                    <p:embed/>
                    <p:pic>
                      <p:nvPicPr>
                        <p:cNvPr id="24587" name="Object 9">
                          <a:extLst>
                            <a:ext uri="{FF2B5EF4-FFF2-40B4-BE49-F238E27FC236}">
                              <a16:creationId xmlns:a16="http://schemas.microsoft.com/office/drawing/2014/main" id="{B6E575C5-2419-4046-9E9C-EF6C6E0C79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3459"/>
                          <a:ext cx="217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Text Box 4">
            <a:extLst>
              <a:ext uri="{FF2B5EF4-FFF2-40B4-BE49-F238E27FC236}">
                <a16:creationId xmlns:a16="http://schemas.microsoft.com/office/drawing/2014/main" id="{32FF1F30-2A52-4A5E-9933-476E1BEB4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" y="2065973"/>
            <a:ext cx="8686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600">
                <a:ea typeface="楷体_GB2312" pitchFamily="49" charset="-122"/>
              </a:rPr>
              <a:t>             </a:t>
            </a:r>
            <a:r>
              <a:rPr kumimoji="1" lang="zh-CN" altLang="en-US" sz="2600">
                <a:ea typeface="楷体_GB2312" pitchFamily="49" charset="-122"/>
              </a:rPr>
              <a:t>设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ea typeface="楷体_GB2312" pitchFamily="49" charset="-122"/>
              </a:rPr>
              <a:t>1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baseline="-25000">
                <a:ea typeface="楷体_GB2312" pitchFamily="49" charset="-122"/>
              </a:rPr>
              <a:t> 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ea typeface="楷体_GB2312" pitchFamily="49" charset="-122"/>
              </a:rPr>
              <a:t>2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baseline="-25000">
                <a:ea typeface="楷体_GB2312" pitchFamily="49" charset="-122"/>
              </a:rPr>
              <a:t> 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</a:t>
            </a:r>
            <a:r>
              <a:rPr kumimoji="1" lang="en-US" altLang="zh-CN" sz="2600" baseline="-25000">
                <a:ea typeface="楷体_GB2312" pitchFamily="49" charset="-122"/>
              </a:rPr>
              <a:t> 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 i="1" baseline="-30000">
                <a:ea typeface="楷体_GB2312" pitchFamily="49" charset="-122"/>
              </a:rPr>
              <a:t>n</a:t>
            </a:r>
            <a:r>
              <a:rPr kumimoji="1" lang="zh-CN" altLang="en-US" sz="2600">
                <a:ea typeface="楷体_GB2312" pitchFamily="49" charset="-122"/>
              </a:rPr>
              <a:t>是相应于样本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ea typeface="楷体_GB2312" pitchFamily="49" charset="-122"/>
              </a:rPr>
              <a:t>1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baseline="-25000">
                <a:ea typeface="楷体_GB2312" pitchFamily="49" charset="-122"/>
              </a:rPr>
              <a:t> 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ea typeface="楷体_GB2312" pitchFamily="49" charset="-122"/>
              </a:rPr>
              <a:t>2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baseline="-25000">
                <a:ea typeface="楷体_GB2312" pitchFamily="49" charset="-122"/>
              </a:rPr>
              <a:t> 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</a:t>
            </a:r>
            <a:r>
              <a:rPr kumimoji="1" lang="en-US" altLang="zh-CN" sz="2600" baseline="-25000">
                <a:ea typeface="楷体_GB2312" pitchFamily="49" charset="-122"/>
              </a:rPr>
              <a:t> 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 i="1" baseline="-30000">
                <a:ea typeface="楷体_GB2312" pitchFamily="49" charset="-122"/>
              </a:rPr>
              <a:t>n</a:t>
            </a:r>
            <a:r>
              <a:rPr kumimoji="1" lang="zh-CN" altLang="en-US" sz="2600">
                <a:ea typeface="楷体_GB2312" pitchFamily="49" charset="-122"/>
              </a:rPr>
              <a:t>的一个样本值</a:t>
            </a:r>
            <a:r>
              <a:rPr kumimoji="1" lang="zh-CN" altLang="en-US" sz="260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sz="2600">
                <a:ea typeface="楷体_GB2312" pitchFamily="49" charset="-122"/>
              </a:rPr>
              <a:t> 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zh-CN" altLang="en-US" sz="2600">
                <a:ea typeface="楷体_GB2312" pitchFamily="49" charset="-122"/>
              </a:rPr>
              <a:t>的分布律为 </a:t>
            </a:r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7C7FC4C9-6960-4F57-ACFB-DD404FD50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" y="2058035"/>
            <a:ext cx="606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 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72891CB1-2400-4DBD-802B-F3D5023B9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" y="594360"/>
            <a:ext cx="86868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algn="just" eaLnBrk="1" hangingPunct="1">
              <a:lnSpc>
                <a:spcPct val="170000"/>
              </a:lnSpc>
            </a:pPr>
            <a:r>
              <a:rPr kumimoji="1"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kumimoji="1"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kumimoji="1" lang="en-US" altLang="zh-CN" sz="2600">
                <a:ea typeface="楷体_GB2312" pitchFamily="49" charset="-122"/>
              </a:rPr>
              <a:t>  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设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~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B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(1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p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)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solidFill>
                  <a:srgbClr val="20207E"/>
                </a:solidFill>
                <a:ea typeface="楷体_GB2312" pitchFamily="49" charset="-122"/>
              </a:rPr>
              <a:t>1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solidFill>
                  <a:srgbClr val="20207E"/>
                </a:solidFill>
                <a:ea typeface="楷体_GB2312" pitchFamily="49" charset="-122"/>
              </a:rPr>
              <a:t>2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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i="1" baseline="-30000">
                <a:solidFill>
                  <a:srgbClr val="20207E"/>
                </a:solidFill>
                <a:ea typeface="楷体_GB2312" pitchFamily="49" charset="-122"/>
              </a:rPr>
              <a:t>n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是来自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的一个样本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 试求参数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p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的最大似然估计量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sz="2600">
                <a:ea typeface="楷体_GB2312" pitchFamily="49" charset="-122"/>
              </a:rPr>
              <a:t> </a:t>
            </a:r>
          </a:p>
        </p:txBody>
      </p:sp>
      <p:sp>
        <p:nvSpPr>
          <p:cNvPr id="129029" name="Text Box 5">
            <a:extLst>
              <a:ext uri="{FF2B5EF4-FFF2-40B4-BE49-F238E27FC236}">
                <a16:creationId xmlns:a16="http://schemas.microsoft.com/office/drawing/2014/main" id="{C8E3A6BA-FED6-4F44-A532-AB3E189C3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818" y="3289935"/>
            <a:ext cx="41449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600" i="1">
                <a:ea typeface="楷体_GB2312" pitchFamily="49" charset="-122"/>
              </a:rPr>
              <a:t>P</a:t>
            </a:r>
            <a:r>
              <a:rPr kumimoji="1" lang="en-US" altLang="zh-CN" sz="2600">
                <a:ea typeface="楷体_GB2312" pitchFamily="49" charset="-122"/>
              </a:rPr>
              <a:t>(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>
                <a:ea typeface="楷体_GB2312" pitchFamily="49" charset="-122"/>
              </a:rPr>
              <a:t>)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 i="1">
                <a:ea typeface="楷体_GB2312" pitchFamily="49" charset="-122"/>
              </a:rPr>
              <a:t>p</a:t>
            </a:r>
            <a:r>
              <a:rPr kumimoji="1" lang="en-US" altLang="zh-CN" sz="2600" i="1" baseline="30000">
                <a:ea typeface="楷体_GB2312" pitchFamily="49" charset="-122"/>
              </a:rPr>
              <a:t>x</a:t>
            </a:r>
            <a:r>
              <a:rPr kumimoji="1" lang="en-US" altLang="zh-CN" sz="2600">
                <a:ea typeface="楷体_GB2312" pitchFamily="49" charset="-122"/>
              </a:rPr>
              <a:t>(1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600" i="1">
                <a:ea typeface="楷体_GB2312" pitchFamily="49" charset="-122"/>
              </a:rPr>
              <a:t>p</a:t>
            </a:r>
            <a:r>
              <a:rPr kumimoji="1" lang="en-US" altLang="zh-CN" sz="2600">
                <a:ea typeface="楷体_GB2312" pitchFamily="49" charset="-122"/>
              </a:rPr>
              <a:t>)</a:t>
            </a:r>
            <a:r>
              <a:rPr kumimoji="1" lang="en-US" altLang="zh-CN" sz="2600" baseline="30000">
                <a:ea typeface="楷体_GB2312" pitchFamily="49" charset="-122"/>
              </a:rPr>
              <a:t>1</a:t>
            </a:r>
            <a:r>
              <a:rPr kumimoji="1" lang="en-US" altLang="zh-CN" sz="2600" baseline="3000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600" i="1" baseline="30000">
                <a:ea typeface="楷体_GB2312" pitchFamily="49" charset="-122"/>
              </a:rPr>
              <a:t>x</a:t>
            </a:r>
            <a:r>
              <a:rPr kumimoji="1" lang="en-US" altLang="zh-CN" sz="2600">
                <a:ea typeface="楷体_GB2312" pitchFamily="49" charset="-122"/>
              </a:rPr>
              <a:t> </a:t>
            </a:r>
            <a:r>
              <a:rPr kumimoji="1" lang="zh-CN" altLang="en-US" sz="2600">
                <a:ea typeface="楷体_GB2312" pitchFamily="49" charset="-122"/>
              </a:rPr>
              <a:t>，</a:t>
            </a:r>
            <a:r>
              <a:rPr kumimoji="1" lang="en-US" altLang="zh-CN" sz="2600">
                <a:ea typeface="楷体_GB2312" pitchFamily="49" charset="-122"/>
              </a:rPr>
              <a:t>(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>
                <a:ea typeface="楷体_GB2312" pitchFamily="49" charset="-122"/>
              </a:rPr>
              <a:t>0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ea typeface="楷体_GB2312" pitchFamily="49" charset="-122"/>
              </a:rPr>
              <a:t> 1)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ea typeface="楷体_GB2312" pitchFamily="49" charset="-122"/>
              </a:rPr>
              <a:t> </a:t>
            </a:r>
          </a:p>
        </p:txBody>
      </p:sp>
      <p:sp>
        <p:nvSpPr>
          <p:cNvPr id="129030" name="Text Box 6">
            <a:extLst>
              <a:ext uri="{FF2B5EF4-FFF2-40B4-BE49-F238E27FC236}">
                <a16:creationId xmlns:a16="http://schemas.microsoft.com/office/drawing/2014/main" id="{5DD6F8D0-BF47-4D00-8271-8E46414F8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" y="4182110"/>
            <a:ext cx="2073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>
                <a:ea typeface="楷体_GB2312" pitchFamily="49" charset="-122"/>
              </a:rPr>
              <a:t>故似然函数为 </a:t>
            </a:r>
          </a:p>
        </p:txBody>
      </p:sp>
      <p:pic>
        <p:nvPicPr>
          <p:cNvPr id="129031" name="Picture 7">
            <a:extLst>
              <a:ext uri="{FF2B5EF4-FFF2-40B4-BE49-F238E27FC236}">
                <a16:creationId xmlns:a16="http://schemas.microsoft.com/office/drawing/2014/main" id="{0244A6B9-9DC1-4F35-8034-088E314AB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6" r="74458" b="17036"/>
          <a:stretch>
            <a:fillRect/>
          </a:stretch>
        </p:blipFill>
        <p:spPr bwMode="auto">
          <a:xfrm>
            <a:off x="2248218" y="4602798"/>
            <a:ext cx="309721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4" name="Picture 10">
            <a:extLst>
              <a:ext uri="{FF2B5EF4-FFF2-40B4-BE49-F238E27FC236}">
                <a16:creationId xmlns:a16="http://schemas.microsoft.com/office/drawing/2014/main" id="{04F3AC84-AA6E-4970-93E5-3BDC2917A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9" t="17036" r="53133" b="17036"/>
          <a:stretch>
            <a:fillRect/>
          </a:stretch>
        </p:blipFill>
        <p:spPr bwMode="auto">
          <a:xfrm>
            <a:off x="5345430" y="4658360"/>
            <a:ext cx="26638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9036" name="Group 12">
            <a:extLst>
              <a:ext uri="{FF2B5EF4-FFF2-40B4-BE49-F238E27FC236}">
                <a16:creationId xmlns:a16="http://schemas.microsoft.com/office/drawing/2014/main" id="{13638CCB-B732-42E0-B97D-6B7DE0F33B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11593" y="5739448"/>
            <a:ext cx="6607175" cy="981075"/>
            <a:chOff x="839" y="2928"/>
            <a:chExt cx="4162" cy="618"/>
          </a:xfrm>
        </p:grpSpPr>
        <p:sp>
          <p:nvSpPr>
            <p:cNvPr id="25613" name="AutoShape 11">
              <a:extLst>
                <a:ext uri="{FF2B5EF4-FFF2-40B4-BE49-F238E27FC236}">
                  <a16:creationId xmlns:a16="http://schemas.microsoft.com/office/drawing/2014/main" id="{0BEA05D9-7342-47D5-8D7A-B75727C195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9" y="2931"/>
              <a:ext cx="4032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Rectangle 13">
              <a:extLst>
                <a:ext uri="{FF2B5EF4-FFF2-40B4-BE49-F238E27FC236}">
                  <a16:creationId xmlns:a16="http://schemas.microsoft.com/office/drawing/2014/main" id="{E017F8A8-A49D-4993-ABA8-53294A22A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060"/>
              <a:ext cx="20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6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而</a:t>
              </a:r>
              <a:endPara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5615" name="Rectangle 14">
              <a:extLst>
                <a:ext uri="{FF2B5EF4-FFF2-40B4-BE49-F238E27FC236}">
                  <a16:creationId xmlns:a16="http://schemas.microsoft.com/office/drawing/2014/main" id="{FC29125D-A89B-473B-9489-A88B86B27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3063"/>
              <a:ext cx="20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600" b="0">
                  <a:solidFill>
                    <a:srgbClr val="000000"/>
                  </a:solidFill>
                  <a:ea typeface="楷体_GB2312" pitchFamily="49" charset="-122"/>
                </a:rPr>
                <a:t>    </a:t>
              </a:r>
              <a:endPara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616" name="Rectangle 15">
              <a:extLst>
                <a:ext uri="{FF2B5EF4-FFF2-40B4-BE49-F238E27FC236}">
                  <a16:creationId xmlns:a16="http://schemas.microsoft.com/office/drawing/2014/main" id="{6946BCBF-8890-4CFD-A152-BB78081D1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3063"/>
              <a:ext cx="104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600" b="0">
                  <a:solidFill>
                    <a:srgbClr val="000000"/>
                  </a:solidFill>
                  <a:ea typeface="楷体_GB2312" pitchFamily="49" charset="-122"/>
                </a:rPr>
                <a:t>  </a:t>
              </a:r>
              <a:endPara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25617" name="Group 50">
              <a:extLst>
                <a:ext uri="{FF2B5EF4-FFF2-40B4-BE49-F238E27FC236}">
                  <a16:creationId xmlns:a16="http://schemas.microsoft.com/office/drawing/2014/main" id="{5D2DFD81-AD1B-4CFB-9F13-E931594DE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8" y="2928"/>
              <a:ext cx="3054" cy="618"/>
              <a:chOff x="1698" y="2928"/>
              <a:chExt cx="3054" cy="618"/>
            </a:xfrm>
          </p:grpSpPr>
          <p:sp>
            <p:nvSpPr>
              <p:cNvPr id="25621" name="Rectangle 16">
                <a:extLst>
                  <a:ext uri="{FF2B5EF4-FFF2-40B4-BE49-F238E27FC236}">
                    <a16:creationId xmlns:a16="http://schemas.microsoft.com/office/drawing/2014/main" id="{454C3FBF-533E-4F9D-9B43-1EAC97B57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" y="3065"/>
                <a:ext cx="69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>
                    <a:solidFill>
                      <a:srgbClr val="000000"/>
                    </a:solidFill>
                    <a:ea typeface="楷体_GB2312" pitchFamily="49" charset="-122"/>
                  </a:rPr>
                  <a:t>)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22" name="Rectangle 17">
                <a:extLst>
                  <a:ext uri="{FF2B5EF4-FFF2-40B4-BE49-F238E27FC236}">
                    <a16:creationId xmlns:a16="http://schemas.microsoft.com/office/drawing/2014/main" id="{8932E42E-F5FD-4CE7-874F-F755AB842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3" y="3065"/>
                <a:ext cx="104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>
                    <a:solidFill>
                      <a:srgbClr val="000000"/>
                    </a:solidFill>
                    <a:ea typeface="楷体_GB2312" pitchFamily="49" charset="-122"/>
                  </a:rPr>
                  <a:t>1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23" name="Rectangle 18">
                <a:extLst>
                  <a:ext uri="{FF2B5EF4-FFF2-40B4-BE49-F238E27FC236}">
                    <a16:creationId xmlns:a16="http://schemas.microsoft.com/office/drawing/2014/main" id="{7B6A676A-456B-461D-9D67-4328A5928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0" y="3065"/>
                <a:ext cx="231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>
                    <a:solidFill>
                      <a:srgbClr val="000000"/>
                    </a:solidFill>
                    <a:ea typeface="楷体_GB2312" pitchFamily="49" charset="-122"/>
                  </a:rPr>
                  <a:t>ln(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24" name="Rectangle 19">
                <a:extLst>
                  <a:ext uri="{FF2B5EF4-FFF2-40B4-BE49-F238E27FC236}">
                    <a16:creationId xmlns:a16="http://schemas.microsoft.com/office/drawing/2014/main" id="{743A8456-FD6F-464F-813F-B8CB4692D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3" y="3065"/>
                <a:ext cx="69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>
                    <a:solidFill>
                      <a:srgbClr val="000000"/>
                    </a:solidFill>
                    <a:ea typeface="楷体_GB2312" pitchFamily="49" charset="-122"/>
                  </a:rPr>
                  <a:t>)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25" name="Rectangle 20">
                <a:extLst>
                  <a:ext uri="{FF2B5EF4-FFF2-40B4-BE49-F238E27FC236}">
                    <a16:creationId xmlns:a16="http://schemas.microsoft.com/office/drawing/2014/main" id="{072F3CC5-DEF6-4661-84E2-51DF2C8A0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5" y="3065"/>
                <a:ext cx="69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>
                    <a:solidFill>
                      <a:srgbClr val="000000"/>
                    </a:solidFill>
                    <a:ea typeface="楷体_GB2312" pitchFamily="49" charset="-122"/>
                  </a:rPr>
                  <a:t>(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26" name="Rectangle 21">
                <a:extLst>
                  <a:ext uri="{FF2B5EF4-FFF2-40B4-BE49-F238E27FC236}">
                    <a16:creationId xmlns:a16="http://schemas.microsoft.com/office/drawing/2014/main" id="{A82449AB-7187-4BD9-A75D-31C906ECE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3065"/>
                <a:ext cx="162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>
                    <a:solidFill>
                      <a:srgbClr val="000000"/>
                    </a:solidFill>
                    <a:ea typeface="楷体_GB2312" pitchFamily="49" charset="-122"/>
                  </a:rPr>
                  <a:t>ln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27" name="Rectangle 22">
                <a:extLst>
                  <a:ext uri="{FF2B5EF4-FFF2-40B4-BE49-F238E27FC236}">
                    <a16:creationId xmlns:a16="http://schemas.microsoft.com/office/drawing/2014/main" id="{94366727-1A66-4A43-A2B8-E2417DB67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" y="3065"/>
                <a:ext cx="69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>
                    <a:solidFill>
                      <a:srgbClr val="000000"/>
                    </a:solidFill>
                    <a:ea typeface="楷体_GB2312" pitchFamily="49" charset="-122"/>
                  </a:rPr>
                  <a:t>)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28" name="Rectangle 23">
                <a:extLst>
                  <a:ext uri="{FF2B5EF4-FFF2-40B4-BE49-F238E27FC236}">
                    <a16:creationId xmlns:a16="http://schemas.microsoft.com/office/drawing/2014/main" id="{3A2683EE-1273-48CF-BE5B-1E98ED29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" y="3065"/>
                <a:ext cx="69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>
                    <a:solidFill>
                      <a:srgbClr val="000000"/>
                    </a:solidFill>
                    <a:ea typeface="楷体_GB2312" pitchFamily="49" charset="-122"/>
                  </a:rPr>
                  <a:t>(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29" name="Rectangle 24">
                <a:extLst>
                  <a:ext uri="{FF2B5EF4-FFF2-40B4-BE49-F238E27FC236}">
                    <a16:creationId xmlns:a16="http://schemas.microsoft.com/office/drawing/2014/main" id="{534F9874-BB35-43C4-A631-461E502DD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3065"/>
                <a:ext cx="69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>
                    <a:solidFill>
                      <a:srgbClr val="000000"/>
                    </a:solidFill>
                    <a:ea typeface="楷体_GB2312" pitchFamily="49" charset="-122"/>
                  </a:rPr>
                  <a:t>)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30" name="Rectangle 25">
                <a:extLst>
                  <a:ext uri="{FF2B5EF4-FFF2-40B4-BE49-F238E27FC236}">
                    <a16:creationId xmlns:a16="http://schemas.microsoft.com/office/drawing/2014/main" id="{ED50FD34-0388-40B0-B045-6E759F893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3065"/>
                <a:ext cx="69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>
                    <a:solidFill>
                      <a:srgbClr val="000000"/>
                    </a:solidFill>
                    <a:ea typeface="楷体_GB2312" pitchFamily="49" charset="-122"/>
                  </a:rPr>
                  <a:t>(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31" name="Rectangle 26">
                <a:extLst>
                  <a:ext uri="{FF2B5EF4-FFF2-40B4-BE49-F238E27FC236}">
                    <a16:creationId xmlns:a16="http://schemas.microsoft.com/office/drawing/2014/main" id="{4D7A71F4-8C6C-4BFD-AB2F-B2509AA44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" y="3065"/>
                <a:ext cx="162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>
                    <a:solidFill>
                      <a:srgbClr val="000000"/>
                    </a:solidFill>
                    <a:ea typeface="楷体_GB2312" pitchFamily="49" charset="-122"/>
                  </a:rPr>
                  <a:t>ln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32" name="Rectangle 27">
                <a:extLst>
                  <a:ext uri="{FF2B5EF4-FFF2-40B4-BE49-F238E27FC236}">
                    <a16:creationId xmlns:a16="http://schemas.microsoft.com/office/drawing/2014/main" id="{2AC67DCB-A432-42D9-A533-5C47F492D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" y="3321"/>
                <a:ext cx="72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800" b="0">
                    <a:solidFill>
                      <a:srgbClr val="000000"/>
                    </a:solidFill>
                    <a:ea typeface="楷体_GB2312" pitchFamily="49" charset="-122"/>
                  </a:rPr>
                  <a:t>1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33" name="Rectangle 28">
                <a:extLst>
                  <a:ext uri="{FF2B5EF4-FFF2-40B4-BE49-F238E27FC236}">
                    <a16:creationId xmlns:a16="http://schemas.microsoft.com/office/drawing/2014/main" id="{2FCB4F77-BE7B-4A9E-965F-A62BD30C0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3" y="3321"/>
                <a:ext cx="72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800" b="0">
                    <a:solidFill>
                      <a:srgbClr val="000000"/>
                    </a:solidFill>
                    <a:ea typeface="楷体_GB2312" pitchFamily="49" charset="-122"/>
                  </a:rPr>
                  <a:t>1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34" name="Rectangle 29">
                <a:extLst>
                  <a:ext uri="{FF2B5EF4-FFF2-40B4-BE49-F238E27FC236}">
                    <a16:creationId xmlns:a16="http://schemas.microsoft.com/office/drawing/2014/main" id="{33A9D204-8690-4F3A-BFDA-0E0ECE3B1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3065"/>
                <a:ext cx="104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 i="1">
                    <a:solidFill>
                      <a:srgbClr val="000000"/>
                    </a:solidFill>
                    <a:ea typeface="楷体_GB2312" pitchFamily="49" charset="-122"/>
                  </a:rPr>
                  <a:t>p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35" name="Rectangle 30">
                <a:extLst>
                  <a:ext uri="{FF2B5EF4-FFF2-40B4-BE49-F238E27FC236}">
                    <a16:creationId xmlns:a16="http://schemas.microsoft.com/office/drawing/2014/main" id="{0863476B-7D76-44FC-97CE-F93CEE78E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3065"/>
                <a:ext cx="92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 i="1">
                    <a:solidFill>
                      <a:srgbClr val="000000"/>
                    </a:solidFill>
                    <a:ea typeface="楷体_GB2312" pitchFamily="49" charset="-122"/>
                  </a:rPr>
                  <a:t>x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36" name="Rectangle 31">
                <a:extLst>
                  <a:ext uri="{FF2B5EF4-FFF2-40B4-BE49-F238E27FC236}">
                    <a16:creationId xmlns:a16="http://schemas.microsoft.com/office/drawing/2014/main" id="{9CE7BB8D-9E6E-4DF0-98B3-E5D926949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2" y="3065"/>
                <a:ext cx="104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 i="1">
                    <a:solidFill>
                      <a:srgbClr val="000000"/>
                    </a:solidFill>
                    <a:ea typeface="楷体_GB2312" pitchFamily="49" charset="-122"/>
                  </a:rPr>
                  <a:t>n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37" name="Rectangle 32">
                <a:extLst>
                  <a:ext uri="{FF2B5EF4-FFF2-40B4-BE49-F238E27FC236}">
                    <a16:creationId xmlns:a16="http://schemas.microsoft.com/office/drawing/2014/main" id="{6E375165-9B5A-45A9-A998-B5C44AC9F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" y="3065"/>
                <a:ext cx="104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 i="1">
                    <a:solidFill>
                      <a:srgbClr val="000000"/>
                    </a:solidFill>
                    <a:ea typeface="楷体_GB2312" pitchFamily="49" charset="-122"/>
                  </a:rPr>
                  <a:t>p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38" name="Rectangle 33">
                <a:extLst>
                  <a:ext uri="{FF2B5EF4-FFF2-40B4-BE49-F238E27FC236}">
                    <a16:creationId xmlns:a16="http://schemas.microsoft.com/office/drawing/2014/main" id="{F3ECB522-49B2-46DE-8311-5EB6C7747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" y="3065"/>
                <a:ext cx="92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 i="1">
                    <a:solidFill>
                      <a:srgbClr val="000000"/>
                    </a:solidFill>
                    <a:ea typeface="楷体_GB2312" pitchFamily="49" charset="-122"/>
                  </a:rPr>
                  <a:t>x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39" name="Rectangle 34">
                <a:extLst>
                  <a:ext uri="{FF2B5EF4-FFF2-40B4-BE49-F238E27FC236}">
                    <a16:creationId xmlns:a16="http://schemas.microsoft.com/office/drawing/2014/main" id="{5CD6EFBB-5ECB-41F3-8439-E9865C1A0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065"/>
                <a:ext cx="104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 i="1">
                    <a:solidFill>
                      <a:srgbClr val="000000"/>
                    </a:solidFill>
                    <a:ea typeface="楷体_GB2312" pitchFamily="49" charset="-122"/>
                  </a:rPr>
                  <a:t>p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40" name="Rectangle 35">
                <a:extLst>
                  <a:ext uri="{FF2B5EF4-FFF2-40B4-BE49-F238E27FC236}">
                    <a16:creationId xmlns:a16="http://schemas.microsoft.com/office/drawing/2014/main" id="{C96EBE9B-67AE-415D-AFDC-7C8B5991A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065"/>
                <a:ext cx="116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 i="1">
                    <a:solidFill>
                      <a:srgbClr val="000000"/>
                    </a:solidFill>
                    <a:ea typeface="楷体_GB2312" pitchFamily="49" charset="-122"/>
                  </a:rPr>
                  <a:t>L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41" name="Rectangle 36">
                <a:extLst>
                  <a:ext uri="{FF2B5EF4-FFF2-40B4-BE49-F238E27FC236}">
                    <a16:creationId xmlns:a16="http://schemas.microsoft.com/office/drawing/2014/main" id="{DDF428ED-D0BB-49A4-9B86-A00FCC3F1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2928"/>
                <a:ext cx="72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800" b="0" i="1">
                    <a:solidFill>
                      <a:srgbClr val="000000"/>
                    </a:solidFill>
                    <a:ea typeface="楷体_GB2312" pitchFamily="49" charset="-122"/>
                  </a:rPr>
                  <a:t>n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42" name="Rectangle 37">
                <a:extLst>
                  <a:ext uri="{FF2B5EF4-FFF2-40B4-BE49-F238E27FC236}">
                    <a16:creationId xmlns:a16="http://schemas.microsoft.com/office/drawing/2014/main" id="{C471C1BE-238C-4338-9273-6A52C345A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3" y="3321"/>
                <a:ext cx="4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800" b="0" i="1">
                    <a:solidFill>
                      <a:srgbClr val="000000"/>
                    </a:solidFill>
                    <a:ea typeface="楷体_GB2312" pitchFamily="49" charset="-122"/>
                  </a:rPr>
                  <a:t>i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43" name="Rectangle 38">
                <a:extLst>
                  <a:ext uri="{FF2B5EF4-FFF2-40B4-BE49-F238E27FC236}">
                    <a16:creationId xmlns:a16="http://schemas.microsoft.com/office/drawing/2014/main" id="{E39C7226-DA65-4D71-9F3D-BB96306E6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3" y="3175"/>
                <a:ext cx="4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800" b="0" i="1">
                    <a:solidFill>
                      <a:srgbClr val="000000"/>
                    </a:solidFill>
                    <a:ea typeface="楷体_GB2312" pitchFamily="49" charset="-122"/>
                  </a:rPr>
                  <a:t>i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44" name="Rectangle 39">
                <a:extLst>
                  <a:ext uri="{FF2B5EF4-FFF2-40B4-BE49-F238E27FC236}">
                    <a16:creationId xmlns:a16="http://schemas.microsoft.com/office/drawing/2014/main" id="{BCB6CD6F-523B-404A-8BB9-174EECE87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3" y="2928"/>
                <a:ext cx="72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800" b="0" i="1">
                    <a:solidFill>
                      <a:srgbClr val="000000"/>
                    </a:solidFill>
                    <a:ea typeface="楷体_GB2312" pitchFamily="49" charset="-122"/>
                  </a:rPr>
                  <a:t>n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45" name="Rectangle 40">
                <a:extLst>
                  <a:ext uri="{FF2B5EF4-FFF2-40B4-BE49-F238E27FC236}">
                    <a16:creationId xmlns:a16="http://schemas.microsoft.com/office/drawing/2014/main" id="{F20A42A5-467A-4E16-8EBA-457C76C7B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0" y="3321"/>
                <a:ext cx="4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800" b="0" i="1">
                    <a:solidFill>
                      <a:srgbClr val="000000"/>
                    </a:solidFill>
                    <a:ea typeface="楷体_GB2312" pitchFamily="49" charset="-122"/>
                  </a:rPr>
                  <a:t>i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46" name="Rectangle 41">
                <a:extLst>
                  <a:ext uri="{FF2B5EF4-FFF2-40B4-BE49-F238E27FC236}">
                    <a16:creationId xmlns:a16="http://schemas.microsoft.com/office/drawing/2014/main" id="{12BBF4C8-5504-45BE-9595-05BF35F46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3175"/>
                <a:ext cx="4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800" b="0" i="1">
                    <a:solidFill>
                      <a:srgbClr val="000000"/>
                    </a:solidFill>
                    <a:ea typeface="楷体_GB2312" pitchFamily="49" charset="-122"/>
                  </a:rPr>
                  <a:t>i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47" name="Rectangle 42">
                <a:extLst>
                  <a:ext uri="{FF2B5EF4-FFF2-40B4-BE49-F238E27FC236}">
                    <a16:creationId xmlns:a16="http://schemas.microsoft.com/office/drawing/2014/main" id="{6D148209-1612-4345-8639-F9764728A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3041"/>
                <a:ext cx="114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-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48" name="Rectangle 43">
                <a:extLst>
                  <a:ext uri="{FF2B5EF4-FFF2-40B4-BE49-F238E27FC236}">
                    <a16:creationId xmlns:a16="http://schemas.microsoft.com/office/drawing/2014/main" id="{7755DAE9-A164-409C-A10A-6BBCF9CB4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" y="3041"/>
                <a:ext cx="114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-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49" name="Rectangle 44">
                <a:extLst>
                  <a:ext uri="{FF2B5EF4-FFF2-40B4-BE49-F238E27FC236}">
                    <a16:creationId xmlns:a16="http://schemas.microsoft.com/office/drawing/2014/main" id="{616F140E-EEDA-4DB8-BD34-E9804AC53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0" y="3041"/>
                <a:ext cx="114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+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50" name="Rectangle 45">
                <a:extLst>
                  <a:ext uri="{FF2B5EF4-FFF2-40B4-BE49-F238E27FC236}">
                    <a16:creationId xmlns:a16="http://schemas.microsoft.com/office/drawing/2014/main" id="{7C8B5CBF-B9AF-406B-A9B7-6DF093409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0" y="3041"/>
                <a:ext cx="114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0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=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51" name="Rectangle 46">
                <a:extLst>
                  <a:ext uri="{FF2B5EF4-FFF2-40B4-BE49-F238E27FC236}">
                    <a16:creationId xmlns:a16="http://schemas.microsoft.com/office/drawing/2014/main" id="{7649470F-F1AB-406C-BF88-1EDD4B868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1" y="2985"/>
                <a:ext cx="222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3900" b="0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å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52" name="Rectangle 47">
                <a:extLst>
                  <a:ext uri="{FF2B5EF4-FFF2-40B4-BE49-F238E27FC236}">
                    <a16:creationId xmlns:a16="http://schemas.microsoft.com/office/drawing/2014/main" id="{DB214DB1-BFF8-4527-AC00-407A596C1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2985"/>
                <a:ext cx="222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3900" b="0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å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53" name="Rectangle 48">
                <a:extLst>
                  <a:ext uri="{FF2B5EF4-FFF2-40B4-BE49-F238E27FC236}">
                    <a16:creationId xmlns:a16="http://schemas.microsoft.com/office/drawing/2014/main" id="{1089640E-D6AD-4339-9FF3-6C953B2F2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3305"/>
                <a:ext cx="79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800" b="0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=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654" name="Rectangle 49">
                <a:extLst>
                  <a:ext uri="{FF2B5EF4-FFF2-40B4-BE49-F238E27FC236}">
                    <a16:creationId xmlns:a16="http://schemas.microsoft.com/office/drawing/2014/main" id="{DEFE1960-DE92-4C9C-B376-A4985CB8B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3305"/>
                <a:ext cx="79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lnSpc>
                    <a:spcPct val="130000"/>
                  </a:lnSpc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800" b="0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=</a:t>
                </a:r>
                <a:endPara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25618" name="Rectangle 51">
              <a:extLst>
                <a:ext uri="{FF2B5EF4-FFF2-40B4-BE49-F238E27FC236}">
                  <a16:creationId xmlns:a16="http://schemas.microsoft.com/office/drawing/2014/main" id="{6264C219-884A-4CCF-A9AF-FF0CE86B0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" y="3042"/>
              <a:ext cx="5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600" b="0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,</a:t>
              </a:r>
              <a:endPara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619" name="Rectangle 52">
              <a:extLst>
                <a:ext uri="{FF2B5EF4-FFF2-40B4-BE49-F238E27FC236}">
                  <a16:creationId xmlns:a16="http://schemas.microsoft.com/office/drawing/2014/main" id="{6195A5EE-4432-443D-976A-0D08B120C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" y="3063"/>
              <a:ext cx="5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600" b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endPara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620" name="Rectangle 53">
              <a:extLst>
                <a:ext uri="{FF2B5EF4-FFF2-40B4-BE49-F238E27FC236}">
                  <a16:creationId xmlns:a16="http://schemas.microsoft.com/office/drawing/2014/main" id="{1B43C457-622A-4D3A-9F1E-7747B541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" y="3063"/>
              <a:ext cx="5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lnSpc>
                  <a:spcPct val="130000"/>
                </a:lnSpc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600" b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endPara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build="p" autoUpdateAnimBg="0"/>
      <p:bldP spid="129026" grpId="0" build="p" autoUpdateAnimBg="0"/>
      <p:bldP spid="129029" grpId="0" build="p" autoUpdateAnimBg="0"/>
      <p:bldP spid="129030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>
            <a:extLst>
              <a:ext uri="{FF2B5EF4-FFF2-40B4-BE49-F238E27FC236}">
                <a16:creationId xmlns:a16="http://schemas.microsoft.com/office/drawing/2014/main" id="{1C9775AC-EAF3-4FFA-83C7-F98255409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4200"/>
            <a:ext cx="86868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algn="just" eaLnBrk="1" hangingPunct="1">
              <a:lnSpc>
                <a:spcPct val="170000"/>
              </a:lnSpc>
            </a:pPr>
            <a:r>
              <a:rPr kumimoji="1"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kumimoji="1"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kumimoji="1" lang="en-US" altLang="zh-CN" sz="2600">
                <a:ea typeface="楷体_GB2312" pitchFamily="49" charset="-122"/>
              </a:rPr>
              <a:t>  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设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~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B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(1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p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)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solidFill>
                  <a:srgbClr val="20207E"/>
                </a:solidFill>
                <a:ea typeface="楷体_GB2312" pitchFamily="49" charset="-122"/>
              </a:rPr>
              <a:t>1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solidFill>
                  <a:srgbClr val="20207E"/>
                </a:solidFill>
                <a:ea typeface="楷体_GB2312" pitchFamily="49" charset="-122"/>
              </a:rPr>
              <a:t>2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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i="1" baseline="-30000">
                <a:solidFill>
                  <a:srgbClr val="20207E"/>
                </a:solidFill>
                <a:ea typeface="楷体_GB2312" pitchFamily="49" charset="-122"/>
              </a:rPr>
              <a:t>n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是来自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的一个样本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 试求参数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p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的最大似然估计量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sz="2600">
                <a:ea typeface="楷体_GB2312" pitchFamily="49" charset="-122"/>
              </a:rPr>
              <a:t> </a:t>
            </a:r>
          </a:p>
        </p:txBody>
      </p:sp>
      <p:pic>
        <p:nvPicPr>
          <p:cNvPr id="140294" name="Picture 6">
            <a:extLst>
              <a:ext uri="{FF2B5EF4-FFF2-40B4-BE49-F238E27FC236}">
                <a16:creationId xmlns:a16="http://schemas.microsoft.com/office/drawing/2014/main" id="{7C956133-2876-4A3E-A7B7-24F2C6A6E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r="76355" b="11111"/>
          <a:stretch>
            <a:fillRect/>
          </a:stretch>
        </p:blipFill>
        <p:spPr bwMode="auto">
          <a:xfrm>
            <a:off x="1116013" y="1984375"/>
            <a:ext cx="26527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5" name="Picture 7">
            <a:extLst>
              <a:ext uri="{FF2B5EF4-FFF2-40B4-BE49-F238E27FC236}">
                <a16:creationId xmlns:a16="http://schemas.microsoft.com/office/drawing/2014/main" id="{50D60EA4-51A3-4F17-B153-6A011E3B1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9" t="13333" r="51463" b="11111"/>
          <a:stretch>
            <a:fillRect/>
          </a:stretch>
        </p:blipFill>
        <p:spPr bwMode="auto">
          <a:xfrm>
            <a:off x="3924300" y="1984375"/>
            <a:ext cx="27797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6" name="Text Box 8">
            <a:extLst>
              <a:ext uri="{FF2B5EF4-FFF2-40B4-BE49-F238E27FC236}">
                <a16:creationId xmlns:a16="http://schemas.microsoft.com/office/drawing/2014/main" id="{6FE6D66D-C45C-4070-9675-928EA0CBF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771900"/>
            <a:ext cx="35496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>
                <a:ea typeface="楷体_GB2312" pitchFamily="49" charset="-122"/>
              </a:rPr>
              <a:t>解得</a:t>
            </a:r>
            <a:r>
              <a:rPr kumimoji="1" lang="en-US" altLang="zh-CN" sz="2600" i="1">
                <a:ea typeface="楷体_GB2312" pitchFamily="49" charset="-122"/>
              </a:rPr>
              <a:t>p</a:t>
            </a:r>
            <a:r>
              <a:rPr kumimoji="1" lang="zh-CN" altLang="en-US" sz="2600">
                <a:ea typeface="楷体_GB2312" pitchFamily="49" charset="-122"/>
              </a:rPr>
              <a:t>的最大似然估计</a:t>
            </a:r>
            <a:r>
              <a:rPr kumimoji="1" lang="zh-CN" altLang="en-US" sz="2600">
                <a:solidFill>
                  <a:srgbClr val="FF0000"/>
                </a:solidFill>
                <a:ea typeface="楷体_GB2312" pitchFamily="49" charset="-122"/>
              </a:rPr>
              <a:t>值</a:t>
            </a:r>
            <a:r>
              <a:rPr kumimoji="1" lang="zh-CN" altLang="en-US" sz="2600">
                <a:ea typeface="楷体_GB2312" pitchFamily="49" charset="-122"/>
              </a:rPr>
              <a:t> </a:t>
            </a:r>
          </a:p>
        </p:txBody>
      </p:sp>
      <p:sp>
        <p:nvSpPr>
          <p:cNvPr id="140298" name="Text Box 10">
            <a:extLst>
              <a:ext uri="{FF2B5EF4-FFF2-40B4-BE49-F238E27FC236}">
                <a16:creationId xmlns:a16="http://schemas.microsoft.com/office/drawing/2014/main" id="{F6289CEE-794F-46CC-870F-2C16BDF39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5180013"/>
            <a:ext cx="32194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600" i="1">
                <a:ea typeface="楷体_GB2312" pitchFamily="49" charset="-122"/>
              </a:rPr>
              <a:t>p</a:t>
            </a:r>
            <a:r>
              <a:rPr kumimoji="1" lang="zh-CN" altLang="en-US" sz="2600">
                <a:ea typeface="楷体_GB2312" pitchFamily="49" charset="-122"/>
              </a:rPr>
              <a:t>的最大似然估计</a:t>
            </a:r>
            <a:r>
              <a:rPr kumimoji="1" lang="zh-CN" altLang="en-US" sz="2600">
                <a:solidFill>
                  <a:srgbClr val="FF0000"/>
                </a:solidFill>
                <a:ea typeface="楷体_GB2312" pitchFamily="49" charset="-122"/>
              </a:rPr>
              <a:t>量</a:t>
            </a:r>
            <a:r>
              <a:rPr kumimoji="1" lang="zh-CN" altLang="en-US" sz="2600">
                <a:ea typeface="楷体_GB2312" pitchFamily="49" charset="-122"/>
              </a:rPr>
              <a:t>为 </a:t>
            </a:r>
          </a:p>
        </p:txBody>
      </p:sp>
      <p:graphicFrame>
        <p:nvGraphicFramePr>
          <p:cNvPr id="140303" name="Object 15">
            <a:extLst>
              <a:ext uri="{FF2B5EF4-FFF2-40B4-BE49-F238E27FC236}">
                <a16:creationId xmlns:a16="http://schemas.microsoft.com/office/drawing/2014/main" id="{30DA3165-2DF1-49E2-9E06-2A67D8382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000761"/>
              </p:ext>
            </p:extLst>
          </p:nvPr>
        </p:nvGraphicFramePr>
        <p:xfrm>
          <a:off x="5148263" y="3497263"/>
          <a:ext cx="2735262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0" imgH="495300" progId="Equation.DSMT4">
                  <p:embed/>
                </p:oleObj>
              </mc:Choice>
              <mc:Fallback>
                <p:oleObj name="Equation" r:id="rId3" imgW="1143000" imgH="495300" progId="Equation.DSMT4">
                  <p:embed/>
                  <p:pic>
                    <p:nvPicPr>
                      <p:cNvPr id="140303" name="Object 15">
                        <a:extLst>
                          <a:ext uri="{FF2B5EF4-FFF2-40B4-BE49-F238E27FC236}">
                            <a16:creationId xmlns:a16="http://schemas.microsoft.com/office/drawing/2014/main" id="{30DA3165-2DF1-49E2-9E06-2A67D83822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497263"/>
                        <a:ext cx="2735262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4" name="Object 16">
            <a:extLst>
              <a:ext uri="{FF2B5EF4-FFF2-40B4-BE49-F238E27FC236}">
                <a16:creationId xmlns:a16="http://schemas.microsoft.com/office/drawing/2014/main" id="{EC6C72F6-74DA-402C-8BC2-86D9C5791E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721548"/>
              </p:ext>
            </p:extLst>
          </p:nvPr>
        </p:nvGraphicFramePr>
        <p:xfrm>
          <a:off x="5076825" y="4937125"/>
          <a:ext cx="2947988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31366" imgH="495085" progId="Equation.DSMT4">
                  <p:embed/>
                </p:oleObj>
              </mc:Choice>
              <mc:Fallback>
                <p:oleObj name="Equation" r:id="rId5" imgW="1231366" imgH="495085" progId="Equation.DSMT4">
                  <p:embed/>
                  <p:pic>
                    <p:nvPicPr>
                      <p:cNvPr id="140304" name="Object 16">
                        <a:extLst>
                          <a:ext uri="{FF2B5EF4-FFF2-40B4-BE49-F238E27FC236}">
                            <a16:creationId xmlns:a16="http://schemas.microsoft.com/office/drawing/2014/main" id="{EC6C72F6-74DA-402C-8BC2-86D9C5791E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937125"/>
                        <a:ext cx="2947988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6" grpId="0" build="p" autoUpdateAnimBg="0"/>
      <p:bldP spid="140298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ChangeArrowheads="1"/>
          </p:cNvSpPr>
          <p:nvPr/>
        </p:nvSpPr>
        <p:spPr bwMode="auto">
          <a:xfrm>
            <a:off x="1509713" y="2938444"/>
            <a:ext cx="2414587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似然函数为</a:t>
            </a:r>
          </a:p>
        </p:txBody>
      </p:sp>
      <p:graphicFrame>
        <p:nvGraphicFramePr>
          <p:cNvPr id="494595" name="Object 3"/>
          <p:cNvGraphicFramePr>
            <a:graphicFrameLocks noChangeAspect="1"/>
          </p:cNvGraphicFramePr>
          <p:nvPr/>
        </p:nvGraphicFramePr>
        <p:xfrm>
          <a:off x="1911350" y="3352800"/>
          <a:ext cx="25400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431640" progId="Equation.DSMT4">
                  <p:embed/>
                </p:oleObj>
              </mc:Choice>
              <mc:Fallback>
                <p:oleObj name="Equation" r:id="rId2" imgW="101592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3352800"/>
                        <a:ext cx="25400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596" name="Object 4"/>
          <p:cNvGraphicFramePr>
            <a:graphicFrameLocks noChangeAspect="1"/>
          </p:cNvGraphicFramePr>
          <p:nvPr/>
        </p:nvGraphicFramePr>
        <p:xfrm>
          <a:off x="2022475" y="1130300"/>
          <a:ext cx="5054600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320" imgH="520560" progId="Equation.DSMT4">
                  <p:embed/>
                </p:oleObj>
              </mc:Choice>
              <mc:Fallback>
                <p:oleObj name="Equation" r:id="rId4" imgW="1930320" imgH="520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1130300"/>
                        <a:ext cx="5054600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4597" name="Group 5"/>
          <p:cNvGrpSpPr>
            <a:grpSpLocks/>
          </p:cNvGrpSpPr>
          <p:nvPr/>
        </p:nvGrpSpPr>
        <p:grpSpPr bwMode="auto">
          <a:xfrm>
            <a:off x="1562100" y="568325"/>
            <a:ext cx="7429500" cy="561975"/>
            <a:chOff x="824" y="550"/>
            <a:chExt cx="4680" cy="354"/>
          </a:xfrm>
        </p:grpSpPr>
        <p:sp>
          <p:nvSpPr>
            <p:cNvPr id="494598" name="Rectangle 6"/>
            <p:cNvSpPr>
              <a:spLocks noChangeArrowheads="1"/>
            </p:cNvSpPr>
            <p:nvPr/>
          </p:nvSpPr>
          <p:spPr bwMode="auto">
            <a:xfrm>
              <a:off x="824" y="550"/>
              <a:ext cx="4680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设总体服从指数分布           其密度为</a:t>
              </a:r>
            </a:p>
          </p:txBody>
        </p:sp>
        <p:graphicFrame>
          <p:nvGraphicFramePr>
            <p:cNvPr id="49459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402191"/>
                </p:ext>
              </p:extLst>
            </p:nvPr>
          </p:nvGraphicFramePr>
          <p:xfrm>
            <a:off x="2852" y="604"/>
            <a:ext cx="134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74360" imgH="177480" progId="Equation.DSMT4">
                    <p:embed/>
                  </p:oleObj>
                </mc:Choice>
                <mc:Fallback>
                  <p:oleObj name="Equation" r:id="rId6" imgW="774360" imgH="177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" y="604"/>
                          <a:ext cx="134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4600" name="Object 8"/>
          <p:cNvGraphicFramePr>
            <a:graphicFrameLocks noChangeAspect="1"/>
          </p:cNvGraphicFramePr>
          <p:nvPr/>
        </p:nvGraphicFramePr>
        <p:xfrm>
          <a:off x="4141788" y="3240088"/>
          <a:ext cx="19050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380880" progId="Equation.DSMT4">
                  <p:embed/>
                </p:oleObj>
              </mc:Choice>
              <mc:Fallback>
                <p:oleObj name="Equation" r:id="rId8" imgW="761760" imgH="380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3240088"/>
                        <a:ext cx="190500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1" name="Object 9"/>
          <p:cNvGraphicFramePr>
            <a:graphicFrameLocks noChangeAspect="1"/>
          </p:cNvGraphicFramePr>
          <p:nvPr/>
        </p:nvGraphicFramePr>
        <p:xfrm>
          <a:off x="5838825" y="3470275"/>
          <a:ext cx="14287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1320" imgH="279360" progId="Equation.DSMT4">
                  <p:embed/>
                </p:oleObj>
              </mc:Choice>
              <mc:Fallback>
                <p:oleObj name="Equation" r:id="rId10" imgW="571320" imgH="279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3470275"/>
                        <a:ext cx="14287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4602" name="Group 10"/>
          <p:cNvGrpSpPr>
            <a:grpSpLocks/>
          </p:cNvGrpSpPr>
          <p:nvPr/>
        </p:nvGrpSpPr>
        <p:grpSpPr bwMode="auto">
          <a:xfrm>
            <a:off x="825500" y="4295775"/>
            <a:ext cx="8269288" cy="604838"/>
            <a:chOff x="80" y="2522"/>
            <a:chExt cx="5209" cy="381"/>
          </a:xfrm>
        </p:grpSpPr>
        <p:sp>
          <p:nvSpPr>
            <p:cNvPr id="494603" name="Rectangle 11"/>
            <p:cNvSpPr>
              <a:spLocks noChangeArrowheads="1"/>
            </p:cNvSpPr>
            <p:nvPr/>
          </p:nvSpPr>
          <p:spPr bwMode="auto">
            <a:xfrm>
              <a:off x="80" y="2522"/>
              <a:ext cx="5209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因为    与      有相同的极值点，故令</a:t>
              </a:r>
            </a:p>
          </p:txBody>
        </p:sp>
        <p:graphicFrame>
          <p:nvGraphicFramePr>
            <p:cNvPr id="494604" name="Object 12"/>
            <p:cNvGraphicFramePr>
              <a:graphicFrameLocks noChangeAspect="1"/>
            </p:cNvGraphicFramePr>
            <p:nvPr/>
          </p:nvGraphicFramePr>
          <p:xfrm>
            <a:off x="574" y="2612"/>
            <a:ext cx="48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04560" imgH="177480" progId="Equation.DSMT4">
                    <p:embed/>
                  </p:oleObj>
                </mc:Choice>
                <mc:Fallback>
                  <p:oleObj name="Equation" r:id="rId12" imgW="304560" imgH="1774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" y="2612"/>
                          <a:ext cx="48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605" name="Object 13"/>
            <p:cNvGraphicFramePr>
              <a:graphicFrameLocks noChangeAspect="1"/>
            </p:cNvGraphicFramePr>
            <p:nvPr/>
          </p:nvGraphicFramePr>
          <p:xfrm>
            <a:off x="1301" y="2620"/>
            <a:ext cx="68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31640" imgH="177480" progId="Equation.DSMT4">
                    <p:embed/>
                  </p:oleObj>
                </mc:Choice>
                <mc:Fallback>
                  <p:oleObj name="Equation" r:id="rId14" imgW="431640" imgH="1774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1" y="2620"/>
                          <a:ext cx="68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4606" name="Object 14"/>
          <p:cNvGraphicFramePr>
            <a:graphicFrameLocks noChangeAspect="1"/>
          </p:cNvGraphicFramePr>
          <p:nvPr/>
        </p:nvGraphicFramePr>
        <p:xfrm>
          <a:off x="2416175" y="4918075"/>
          <a:ext cx="35242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09400" imgH="393480" progId="Equation.DSMT4">
                  <p:embed/>
                </p:oleObj>
              </mc:Choice>
              <mc:Fallback>
                <p:oleObj name="Equation" r:id="rId16" imgW="140940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4918075"/>
                        <a:ext cx="352425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4607" name="Group 15"/>
          <p:cNvGrpSpPr>
            <a:grpSpLocks/>
          </p:cNvGrpSpPr>
          <p:nvPr/>
        </p:nvGrpSpPr>
        <p:grpSpPr bwMode="auto">
          <a:xfrm>
            <a:off x="101600" y="5857875"/>
            <a:ext cx="6273800" cy="604838"/>
            <a:chOff x="120" y="3674"/>
            <a:chExt cx="3952" cy="381"/>
          </a:xfrm>
        </p:grpSpPr>
        <p:sp>
          <p:nvSpPr>
            <p:cNvPr id="494609" name="Rectangle 17"/>
            <p:cNvSpPr>
              <a:spLocks noChangeArrowheads="1"/>
            </p:cNvSpPr>
            <p:nvPr/>
          </p:nvSpPr>
          <p:spPr bwMode="auto">
            <a:xfrm>
              <a:off x="120" y="3674"/>
              <a:ext cx="395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解似然方程，求得  的</a:t>
              </a:r>
              <a:r>
                <a:rPr lang="zh-CN" altLang="en-US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itchFamily="49" charset="-122"/>
                </a:rPr>
                <a:t>MLE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</a:t>
              </a:r>
            </a:p>
          </p:txBody>
        </p:sp>
        <p:graphicFrame>
          <p:nvGraphicFramePr>
            <p:cNvPr id="49460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1651933"/>
                </p:ext>
              </p:extLst>
            </p:nvPr>
          </p:nvGraphicFramePr>
          <p:xfrm>
            <a:off x="1998" y="3770"/>
            <a:ext cx="20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6720" imgH="152280" progId="Equation.DSMT4">
                    <p:embed/>
                  </p:oleObj>
                </mc:Choice>
                <mc:Fallback>
                  <p:oleObj name="Equation" r:id="rId18" imgW="126720" imgH="1522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8" y="3770"/>
                          <a:ext cx="20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610" name="Object 18"/>
            <p:cNvGraphicFramePr>
              <a:graphicFrameLocks noChangeAspect="1"/>
            </p:cNvGraphicFramePr>
            <p:nvPr/>
          </p:nvGraphicFramePr>
          <p:xfrm>
            <a:off x="3207" y="3696"/>
            <a:ext cx="64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06080" imgH="203040" progId="Equation.DSMT4">
                    <p:embed/>
                  </p:oleObj>
                </mc:Choice>
                <mc:Fallback>
                  <p:oleObj name="Equation" r:id="rId20" imgW="406080" imgH="2030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7" y="3696"/>
                          <a:ext cx="64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4612" name="WordArt 20"/>
          <p:cNvSpPr>
            <a:spLocks noChangeArrowheads="1" noChangeShapeType="1" noTextEdit="1"/>
          </p:cNvSpPr>
          <p:nvPr/>
        </p:nvSpPr>
        <p:spPr bwMode="auto">
          <a:xfrm>
            <a:off x="985838" y="30988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/>
                <a:ea typeface="黑体"/>
              </a:rPr>
              <a:t>解</a:t>
            </a:r>
          </a:p>
        </p:txBody>
      </p:sp>
      <p:sp>
        <p:nvSpPr>
          <p:cNvPr id="494613" name="WordArt 21"/>
          <p:cNvSpPr>
            <a:spLocks noChangeArrowheads="1" noChangeShapeType="1" noTextEdit="1"/>
          </p:cNvSpPr>
          <p:nvPr/>
        </p:nvSpPr>
        <p:spPr bwMode="auto">
          <a:xfrm>
            <a:off x="985838" y="7461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494614" name="Group 22"/>
          <p:cNvGrpSpPr>
            <a:grpSpLocks/>
          </p:cNvGrpSpPr>
          <p:nvPr/>
        </p:nvGrpSpPr>
        <p:grpSpPr bwMode="auto">
          <a:xfrm>
            <a:off x="261938" y="2443163"/>
            <a:ext cx="7699375" cy="604837"/>
            <a:chOff x="165" y="1587"/>
            <a:chExt cx="4850" cy="381"/>
          </a:xfrm>
        </p:grpSpPr>
        <p:sp>
          <p:nvSpPr>
            <p:cNvPr id="494615" name="Rectangle 23"/>
            <p:cNvSpPr>
              <a:spLocks noChangeArrowheads="1"/>
            </p:cNvSpPr>
            <p:nvPr/>
          </p:nvSpPr>
          <p:spPr bwMode="auto">
            <a:xfrm>
              <a:off x="1419" y="1587"/>
              <a:ext cx="3305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是来自总体的样本，试求  的</a:t>
              </a:r>
            </a:p>
          </p:txBody>
        </p:sp>
        <p:graphicFrame>
          <p:nvGraphicFramePr>
            <p:cNvPr id="494616" name="Object 24"/>
            <p:cNvGraphicFramePr>
              <a:graphicFrameLocks noChangeAspect="1"/>
            </p:cNvGraphicFramePr>
            <p:nvPr/>
          </p:nvGraphicFramePr>
          <p:xfrm>
            <a:off x="3941" y="1674"/>
            <a:ext cx="22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6720" imgH="152280" progId="Equation.DSMT4">
                    <p:embed/>
                  </p:oleObj>
                </mc:Choice>
                <mc:Fallback>
                  <p:oleObj name="Equation" r:id="rId22" imgW="126720" imgH="1522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1" y="1674"/>
                          <a:ext cx="22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617" name="Object 25"/>
            <p:cNvGraphicFramePr>
              <a:graphicFrameLocks noChangeAspect="1"/>
            </p:cNvGraphicFramePr>
            <p:nvPr/>
          </p:nvGraphicFramePr>
          <p:xfrm>
            <a:off x="165" y="1645"/>
            <a:ext cx="134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774360" imgH="177480" progId="Equation.DSMT4">
                    <p:embed/>
                  </p:oleObj>
                </mc:Choice>
                <mc:Fallback>
                  <p:oleObj name="Equation" r:id="rId24" imgW="774360" imgH="17748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" y="1645"/>
                          <a:ext cx="134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618" name="Object 26"/>
            <p:cNvGraphicFramePr>
              <a:graphicFrameLocks noChangeAspect="1"/>
            </p:cNvGraphicFramePr>
            <p:nvPr/>
          </p:nvGraphicFramePr>
          <p:xfrm>
            <a:off x="4377" y="1660"/>
            <a:ext cx="63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68280" imgH="139680" progId="Equation.DSMT4">
                    <p:embed/>
                  </p:oleObj>
                </mc:Choice>
                <mc:Fallback>
                  <p:oleObj name="Equation" r:id="rId26" imgW="368280" imgH="1396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660"/>
                          <a:ext cx="63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4622" name="Group 30"/>
          <p:cNvGrpSpPr>
            <a:grpSpLocks/>
          </p:cNvGrpSpPr>
          <p:nvPr/>
        </p:nvGrpSpPr>
        <p:grpSpPr bwMode="auto">
          <a:xfrm>
            <a:off x="6454322" y="5157788"/>
            <a:ext cx="2617787" cy="808037"/>
            <a:chOff x="4362" y="2481"/>
            <a:chExt cx="1169" cy="349"/>
          </a:xfrm>
        </p:grpSpPr>
        <p:sp>
          <p:nvSpPr>
            <p:cNvPr id="494620" name="AutoShape 28"/>
            <p:cNvSpPr>
              <a:spLocks noChangeArrowheads="1"/>
            </p:cNvSpPr>
            <p:nvPr/>
          </p:nvSpPr>
          <p:spPr bwMode="auto">
            <a:xfrm>
              <a:off x="4362" y="2481"/>
              <a:ext cx="1169" cy="349"/>
            </a:xfrm>
            <a:prstGeom prst="wedgeRectCallout">
              <a:avLst>
                <a:gd name="adj1" fmla="val -67194"/>
                <a:gd name="adj2" fmla="val -21060"/>
              </a:avLst>
            </a:prstGeom>
            <a:solidFill>
              <a:srgbClr val="000099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lnSpc>
                  <a:spcPct val="50000"/>
                </a:lnSpc>
                <a:spcBef>
                  <a:spcPts val="0"/>
                </a:spcBef>
              </a:pPr>
              <a:endParaRPr lang="zh-CN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94621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4406" y="2523"/>
              <a:ext cx="1069" cy="2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spcBef>
                  <a:spcPts val="0"/>
                </a:spcBef>
              </a:pPr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似然方程</a:t>
              </a:r>
            </a:p>
            <a:p>
              <a:pPr>
                <a:spcBef>
                  <a:spcPts val="0"/>
                </a:spcBef>
              </a:pPr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（对数似然方程）</a:t>
              </a:r>
            </a:p>
          </p:txBody>
        </p:sp>
      </p:grpSp>
      <p:sp>
        <p:nvSpPr>
          <p:cNvPr id="494623" name="Freeform 31"/>
          <p:cNvSpPr>
            <a:spLocks/>
          </p:cNvSpPr>
          <p:nvPr/>
        </p:nvSpPr>
        <p:spPr bwMode="auto">
          <a:xfrm>
            <a:off x="2374900" y="5791200"/>
            <a:ext cx="3657600" cy="42863"/>
          </a:xfrm>
          <a:custGeom>
            <a:avLst/>
            <a:gdLst>
              <a:gd name="T0" fmla="*/ 0 w 1864"/>
              <a:gd name="T1" fmla="*/ 0 h 9"/>
              <a:gd name="T2" fmla="*/ 352 w 1864"/>
              <a:gd name="T3" fmla="*/ 8 h 9"/>
              <a:gd name="T4" fmla="*/ 832 w 1864"/>
              <a:gd name="T5" fmla="*/ 8 h 9"/>
              <a:gd name="T6" fmla="*/ 1320 w 1864"/>
              <a:gd name="T7" fmla="*/ 0 h 9"/>
              <a:gd name="T8" fmla="*/ 1736 w 1864"/>
              <a:gd name="T9" fmla="*/ 8 h 9"/>
              <a:gd name="T10" fmla="*/ 1864 w 1864"/>
              <a:gd name="T11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4" h="9">
                <a:moveTo>
                  <a:pt x="0" y="0"/>
                </a:moveTo>
                <a:cubicBezTo>
                  <a:pt x="106" y="3"/>
                  <a:pt x="213" y="7"/>
                  <a:pt x="352" y="8"/>
                </a:cubicBezTo>
                <a:cubicBezTo>
                  <a:pt x="491" y="9"/>
                  <a:pt x="671" y="9"/>
                  <a:pt x="832" y="8"/>
                </a:cubicBezTo>
                <a:cubicBezTo>
                  <a:pt x="993" y="7"/>
                  <a:pt x="1169" y="0"/>
                  <a:pt x="1320" y="0"/>
                </a:cubicBezTo>
                <a:cubicBezTo>
                  <a:pt x="1471" y="0"/>
                  <a:pt x="1645" y="7"/>
                  <a:pt x="1736" y="8"/>
                </a:cubicBezTo>
                <a:cubicBezTo>
                  <a:pt x="1827" y="9"/>
                  <a:pt x="1845" y="8"/>
                  <a:pt x="1864" y="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4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4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4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4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494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494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/>
      <p:bldP spid="494612" grpId="0" animBg="1"/>
      <p:bldP spid="494613" grpId="0" animBg="1"/>
      <p:bldP spid="494623" grpId="0" animBg="1"/>
      <p:bldP spid="49462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6BB0482C-5B2F-407B-B86E-E40B488FC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2019300"/>
            <a:ext cx="606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 </a:t>
            </a:r>
          </a:p>
        </p:txBody>
      </p:sp>
      <p:sp>
        <p:nvSpPr>
          <p:cNvPr id="27651" name="Text Box 4">
            <a:extLst>
              <a:ext uri="{FF2B5EF4-FFF2-40B4-BE49-F238E27FC236}">
                <a16:creationId xmlns:a16="http://schemas.microsoft.com/office/drawing/2014/main" id="{58BEF28D-D8EF-4BAE-9070-08A0D6F64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2600"/>
            <a:ext cx="8686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en-US" altLang="zh-CN" sz="2600">
                <a:ea typeface="楷体_GB2312" pitchFamily="49" charset="-122"/>
              </a:rPr>
              <a:t> </a:t>
            </a:r>
            <a:r>
              <a:rPr kumimoji="1"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kumimoji="1" lang="en-US" altLang="zh-CN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kumimoji="1" lang="en-US" altLang="zh-CN" sz="2600"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rgbClr val="20207E"/>
                </a:solidFill>
                <a:ea typeface="楷体_GB2312" pitchFamily="49" charset="-122"/>
              </a:rPr>
              <a:t>设</a:t>
            </a:r>
            <a:r>
              <a:rPr kumimoji="1" lang="en-US" altLang="zh-CN" sz="28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20207E"/>
                </a:solidFill>
                <a:ea typeface="楷体_GB2312" pitchFamily="49" charset="-122"/>
              </a:rPr>
              <a:t>~</a:t>
            </a:r>
            <a:r>
              <a:rPr kumimoji="1" lang="en-US" altLang="zh-CN" sz="2800" i="1">
                <a:solidFill>
                  <a:srgbClr val="20207E"/>
                </a:solidFill>
                <a:ea typeface="楷体_GB2312" pitchFamily="49" charset="-122"/>
              </a:rPr>
              <a:t>N</a:t>
            </a:r>
            <a:r>
              <a:rPr kumimoji="1" lang="en-US" altLang="zh-CN" sz="2800">
                <a:solidFill>
                  <a:srgbClr val="20207E"/>
                </a:solidFill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8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 baseline="30000">
                <a:solidFill>
                  <a:srgbClr val="20207E"/>
                </a:solidFill>
                <a:ea typeface="楷体_GB2312" pitchFamily="49" charset="-122"/>
              </a:rPr>
              <a:t> 2</a:t>
            </a:r>
            <a:r>
              <a:rPr kumimoji="1" lang="en-US" altLang="zh-CN" sz="2800">
                <a:solidFill>
                  <a:srgbClr val="20207E"/>
                </a:solidFill>
                <a:ea typeface="楷体_GB2312" pitchFamily="49" charset="-122"/>
              </a:rPr>
              <a:t>)</a:t>
            </a:r>
            <a:r>
              <a:rPr kumimoji="1" lang="en-US" altLang="zh-CN" sz="28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8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8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 baseline="30000">
                <a:solidFill>
                  <a:srgbClr val="20207E"/>
                </a:solidFill>
                <a:ea typeface="楷体_GB2312" pitchFamily="49" charset="-122"/>
              </a:rPr>
              <a:t> 2</a:t>
            </a:r>
            <a:r>
              <a:rPr kumimoji="1" lang="zh-CN" altLang="en-US" sz="2800">
                <a:solidFill>
                  <a:srgbClr val="20207E"/>
                </a:solidFill>
                <a:ea typeface="楷体_GB2312" pitchFamily="49" charset="-122"/>
              </a:rPr>
              <a:t>为未知参数</a:t>
            </a:r>
            <a:r>
              <a:rPr kumimoji="1" lang="zh-CN" altLang="en-US" sz="28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8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800" baseline="-30000">
                <a:solidFill>
                  <a:srgbClr val="20207E"/>
                </a:solidFill>
                <a:ea typeface="楷体_GB2312" pitchFamily="49" charset="-122"/>
              </a:rPr>
              <a:t>1</a:t>
            </a:r>
            <a:r>
              <a:rPr kumimoji="1" lang="en-US" altLang="zh-CN" sz="28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8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800" baseline="-30000">
                <a:solidFill>
                  <a:srgbClr val="20207E"/>
                </a:solidFill>
                <a:ea typeface="楷体_GB2312" pitchFamily="49" charset="-122"/>
              </a:rPr>
              <a:t>2</a:t>
            </a:r>
            <a:r>
              <a:rPr kumimoji="1" lang="en-US" altLang="zh-CN" sz="28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8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</a:t>
            </a:r>
            <a:r>
              <a:rPr kumimoji="1" lang="en-US" altLang="zh-CN" sz="28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800" i="1" baseline="-30000">
                <a:solidFill>
                  <a:srgbClr val="20207E"/>
                </a:solidFill>
                <a:ea typeface="楷体_GB2312" pitchFamily="49" charset="-122"/>
              </a:rPr>
              <a:t>n</a:t>
            </a:r>
            <a:r>
              <a:rPr kumimoji="1" lang="zh-CN" altLang="en-US" sz="2800">
                <a:solidFill>
                  <a:srgbClr val="20207E"/>
                </a:solidFill>
                <a:ea typeface="楷体_GB2312" pitchFamily="49" charset="-122"/>
              </a:rPr>
              <a:t>是相应于样本</a:t>
            </a:r>
            <a:r>
              <a:rPr kumimoji="1" lang="en-US" altLang="zh-CN" sz="28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zh-CN" altLang="en-US" sz="2800">
                <a:solidFill>
                  <a:srgbClr val="20207E"/>
                </a:solidFill>
                <a:ea typeface="楷体_GB2312" pitchFamily="49" charset="-122"/>
              </a:rPr>
              <a:t>的一个样本值</a:t>
            </a:r>
            <a:r>
              <a:rPr kumimoji="1" lang="zh-CN" altLang="en-US" sz="28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sz="2800">
                <a:solidFill>
                  <a:srgbClr val="20207E"/>
                </a:solidFill>
                <a:ea typeface="楷体_GB2312" pitchFamily="49" charset="-122"/>
              </a:rPr>
              <a:t> 求</a:t>
            </a:r>
            <a:r>
              <a:rPr kumimoji="1" lang="zh-CN" altLang="en-US" sz="2800" i="1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zh-CN" altLang="en-US" sz="28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8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zh-CN" altLang="en-US" sz="2800" i="1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zh-CN" altLang="en-US" sz="2800" baseline="300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800" baseline="30000">
                <a:solidFill>
                  <a:srgbClr val="20207E"/>
                </a:solidFill>
                <a:ea typeface="楷体_GB2312" pitchFamily="49" charset="-122"/>
              </a:rPr>
              <a:t>2</a:t>
            </a:r>
            <a:r>
              <a:rPr kumimoji="1" lang="zh-CN" altLang="en-US" sz="2800">
                <a:solidFill>
                  <a:srgbClr val="20207E"/>
                </a:solidFill>
                <a:ea typeface="楷体_GB2312" pitchFamily="49" charset="-122"/>
              </a:rPr>
              <a:t>的最大似然估计量</a:t>
            </a:r>
            <a:r>
              <a:rPr kumimoji="1" lang="zh-CN" altLang="en-US" sz="28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sz="2800">
                <a:solidFill>
                  <a:srgbClr val="20207E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31077" name="Text Box 5">
            <a:extLst>
              <a:ext uri="{FF2B5EF4-FFF2-40B4-BE49-F238E27FC236}">
                <a16:creationId xmlns:a16="http://schemas.microsoft.com/office/drawing/2014/main" id="{3F7369ED-438F-4479-B602-2B5C1B7E9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2198688"/>
            <a:ext cx="22939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zh-CN" altLang="en-US" sz="2600">
                <a:ea typeface="楷体_GB2312" pitchFamily="49" charset="-122"/>
              </a:rPr>
              <a:t>的概率密度为 </a:t>
            </a:r>
          </a:p>
        </p:txBody>
      </p:sp>
      <p:sp>
        <p:nvSpPr>
          <p:cNvPr id="131079" name="Text Box 7">
            <a:extLst>
              <a:ext uri="{FF2B5EF4-FFF2-40B4-BE49-F238E27FC236}">
                <a16:creationId xmlns:a16="http://schemas.microsoft.com/office/drawing/2014/main" id="{B7974AEA-8AEC-4101-8C70-E6C075777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2990850"/>
            <a:ext cx="2073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>
                <a:ea typeface="楷体_GB2312" pitchFamily="49" charset="-122"/>
              </a:rPr>
              <a:t>则似然函数为 </a:t>
            </a:r>
          </a:p>
        </p:txBody>
      </p:sp>
      <p:graphicFrame>
        <p:nvGraphicFramePr>
          <p:cNvPr id="131121" name="Object 49">
            <a:extLst>
              <a:ext uri="{FF2B5EF4-FFF2-40B4-BE49-F238E27FC236}">
                <a16:creationId xmlns:a16="http://schemas.microsoft.com/office/drawing/2014/main" id="{0D9F451B-CAF0-4DB3-8592-13C3C3989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310463"/>
              </p:ext>
            </p:extLst>
          </p:nvPr>
        </p:nvGraphicFramePr>
        <p:xfrm>
          <a:off x="900113" y="3683000"/>
          <a:ext cx="331311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3100" imgH="495300" progId="Equation.DSMT4">
                  <p:embed/>
                </p:oleObj>
              </mc:Choice>
              <mc:Fallback>
                <p:oleObj name="Equation" r:id="rId2" imgW="1943100" imgH="495300" progId="Equation.DSMT4">
                  <p:embed/>
                  <p:pic>
                    <p:nvPicPr>
                      <p:cNvPr id="131121" name="Object 49">
                        <a:extLst>
                          <a:ext uri="{FF2B5EF4-FFF2-40B4-BE49-F238E27FC236}">
                            <a16:creationId xmlns:a16="http://schemas.microsoft.com/office/drawing/2014/main" id="{0D9F451B-CAF0-4DB3-8592-13C3C39899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83000"/>
                        <a:ext cx="331311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22" name="Object 50">
            <a:extLst>
              <a:ext uri="{FF2B5EF4-FFF2-40B4-BE49-F238E27FC236}">
                <a16:creationId xmlns:a16="http://schemas.microsoft.com/office/drawing/2014/main" id="{E70C2F18-8CE4-4113-81E9-805D84B592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691028"/>
              </p:ext>
            </p:extLst>
          </p:nvPr>
        </p:nvGraphicFramePr>
        <p:xfrm>
          <a:off x="4284663" y="3484563"/>
          <a:ext cx="33829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59866" imgH="520474" progId="Equation.DSMT4">
                  <p:embed/>
                </p:oleObj>
              </mc:Choice>
              <mc:Fallback>
                <p:oleObj name="Equation" r:id="rId4" imgW="1459866" imgH="520474" progId="Equation.DSMT4">
                  <p:embed/>
                  <p:pic>
                    <p:nvPicPr>
                      <p:cNvPr id="131122" name="Object 50">
                        <a:extLst>
                          <a:ext uri="{FF2B5EF4-FFF2-40B4-BE49-F238E27FC236}">
                            <a16:creationId xmlns:a16="http://schemas.microsoft.com/office/drawing/2014/main" id="{E70C2F18-8CE4-4113-81E9-805D84B592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484563"/>
                        <a:ext cx="3382962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23" name="Object 51">
            <a:extLst>
              <a:ext uri="{FF2B5EF4-FFF2-40B4-BE49-F238E27FC236}">
                <a16:creationId xmlns:a16="http://schemas.microsoft.com/office/drawing/2014/main" id="{E4FCB34D-8D4B-4A0C-BF45-D96E5CFB7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098340"/>
              </p:ext>
            </p:extLst>
          </p:nvPr>
        </p:nvGraphicFramePr>
        <p:xfrm>
          <a:off x="3708400" y="1955800"/>
          <a:ext cx="43195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19300" imgH="520700" progId="Equation.DSMT4">
                  <p:embed/>
                </p:oleObj>
              </mc:Choice>
              <mc:Fallback>
                <p:oleObj name="Equation" r:id="rId6" imgW="2019300" imgH="520700" progId="Equation.DSMT4">
                  <p:embed/>
                  <p:pic>
                    <p:nvPicPr>
                      <p:cNvPr id="131123" name="Object 51">
                        <a:extLst>
                          <a:ext uri="{FF2B5EF4-FFF2-40B4-BE49-F238E27FC236}">
                            <a16:creationId xmlns:a16="http://schemas.microsoft.com/office/drawing/2014/main" id="{E4FCB34D-8D4B-4A0C-BF45-D96E5CFB79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955800"/>
                        <a:ext cx="43195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24" name="Object 52">
            <a:extLst>
              <a:ext uri="{FF2B5EF4-FFF2-40B4-BE49-F238E27FC236}">
                <a16:creationId xmlns:a16="http://schemas.microsoft.com/office/drawing/2014/main" id="{5A80AE87-75AF-4BDC-B443-047B7598AF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803795"/>
              </p:ext>
            </p:extLst>
          </p:nvPr>
        </p:nvGraphicFramePr>
        <p:xfrm>
          <a:off x="1908175" y="4762500"/>
          <a:ext cx="45593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68500" imgH="419100" progId="Equation.DSMT4">
                  <p:embed/>
                </p:oleObj>
              </mc:Choice>
              <mc:Fallback>
                <p:oleObj name="Equation" r:id="rId8" imgW="1968500" imgH="419100" progId="Equation.DSMT4">
                  <p:embed/>
                  <p:pic>
                    <p:nvPicPr>
                      <p:cNvPr id="131124" name="Object 52">
                        <a:extLst>
                          <a:ext uri="{FF2B5EF4-FFF2-40B4-BE49-F238E27FC236}">
                            <a16:creationId xmlns:a16="http://schemas.microsoft.com/office/drawing/2014/main" id="{5A80AE87-75AF-4BDC-B443-047B7598AF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62500"/>
                        <a:ext cx="45593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69" name="Text Box 97">
            <a:extLst>
              <a:ext uri="{FF2B5EF4-FFF2-40B4-BE49-F238E27FC236}">
                <a16:creationId xmlns:a16="http://schemas.microsoft.com/office/drawing/2014/main" id="{96AFEBA9-75AB-4AEC-A2E8-35DC15F42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988050"/>
            <a:ext cx="2405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>
                <a:ea typeface="楷体_GB2312" pitchFamily="49" charset="-122"/>
              </a:rPr>
              <a:t>对数似然函数为 </a:t>
            </a:r>
          </a:p>
        </p:txBody>
      </p:sp>
      <p:pic>
        <p:nvPicPr>
          <p:cNvPr id="131170" name="Picture 98">
            <a:extLst>
              <a:ext uri="{FF2B5EF4-FFF2-40B4-BE49-F238E27FC236}">
                <a16:creationId xmlns:a16="http://schemas.microsoft.com/office/drawing/2014/main" id="{78566F0E-BB14-47F7-9DE1-C517C630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7" t="17036" r="22568" b="17036"/>
          <a:stretch>
            <a:fillRect/>
          </a:stretch>
        </p:blipFill>
        <p:spPr bwMode="auto">
          <a:xfrm>
            <a:off x="3132138" y="5843588"/>
            <a:ext cx="7467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build="p" autoUpdateAnimBg="0"/>
      <p:bldP spid="131077" grpId="0" build="p" autoUpdateAnimBg="0"/>
      <p:bldP spid="131079" grpId="0" build="p" autoUpdateAnimBg="0"/>
      <p:bldP spid="13116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4" name="Text Box 8">
            <a:extLst>
              <a:ext uri="{FF2B5EF4-FFF2-40B4-BE49-F238E27FC236}">
                <a16:creationId xmlns:a16="http://schemas.microsoft.com/office/drawing/2014/main" id="{92AE5D77-FA3A-491E-95F3-B619676D7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4581525"/>
            <a:ext cx="4781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>
                <a:ea typeface="楷体_GB2312" pitchFamily="49" charset="-122"/>
              </a:rPr>
              <a:t>因此得</a:t>
            </a:r>
            <a:r>
              <a:rPr kumimoji="1" lang="zh-CN" altLang="en-US" sz="2600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zh-CN" altLang="en-US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>
                <a:ea typeface="楷体_GB2312" pitchFamily="49" charset="-122"/>
              </a:rPr>
              <a:t> </a:t>
            </a:r>
            <a:r>
              <a:rPr kumimoji="1" lang="zh-CN" altLang="en-US" sz="2600" i="1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zh-CN" altLang="en-US" sz="2600" baseline="30000">
                <a:ea typeface="楷体_GB2312" pitchFamily="49" charset="-122"/>
              </a:rPr>
              <a:t> </a:t>
            </a:r>
            <a:r>
              <a:rPr kumimoji="1" lang="en-US" altLang="zh-CN" sz="2600" baseline="30000">
                <a:ea typeface="楷体_GB2312" pitchFamily="49" charset="-122"/>
              </a:rPr>
              <a:t>2</a:t>
            </a:r>
            <a:r>
              <a:rPr kumimoji="1" lang="zh-CN" altLang="en-US" sz="2600">
                <a:ea typeface="楷体_GB2312" pitchFamily="49" charset="-122"/>
              </a:rPr>
              <a:t>的最大似然估计量为 </a:t>
            </a:r>
          </a:p>
        </p:txBody>
      </p:sp>
      <p:pic>
        <p:nvPicPr>
          <p:cNvPr id="132108" name="Picture 12">
            <a:extLst>
              <a:ext uri="{FF2B5EF4-FFF2-40B4-BE49-F238E27FC236}">
                <a16:creationId xmlns:a16="http://schemas.microsoft.com/office/drawing/2014/main" id="{C1B18C87-83CC-43DD-BC6A-E87BBB846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6" r="56529" b="17036"/>
          <a:stretch>
            <a:fillRect/>
          </a:stretch>
        </p:blipFill>
        <p:spPr bwMode="auto">
          <a:xfrm>
            <a:off x="415925" y="692150"/>
            <a:ext cx="4876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9" name="Picture 13">
            <a:extLst>
              <a:ext uri="{FF2B5EF4-FFF2-40B4-BE49-F238E27FC236}">
                <a16:creationId xmlns:a16="http://schemas.microsoft.com/office/drawing/2014/main" id="{521CD71A-39F2-4E6A-AE10-9F0AA909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6" r="53133" b="17036"/>
          <a:stretch>
            <a:fillRect/>
          </a:stretch>
        </p:blipFill>
        <p:spPr bwMode="auto">
          <a:xfrm>
            <a:off x="1692275" y="1844675"/>
            <a:ext cx="5257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2" name="Rectangle 16">
            <a:extLst>
              <a:ext uri="{FF2B5EF4-FFF2-40B4-BE49-F238E27FC236}">
                <a16:creationId xmlns:a16="http://schemas.microsoft.com/office/drawing/2014/main" id="{90308EDC-B81D-4BC7-AF45-BFCA51FA5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8" y="3357563"/>
            <a:ext cx="6635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解得</a:t>
            </a:r>
            <a:endParaRPr lang="zh-CN" altLang="en-US" sz="26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2158" name="Object 62">
            <a:extLst>
              <a:ext uri="{FF2B5EF4-FFF2-40B4-BE49-F238E27FC236}">
                <a16:creationId xmlns:a16="http://schemas.microsoft.com/office/drawing/2014/main" id="{AF2806D2-E994-41B9-A3BD-16791A4F85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7975" y="3141663"/>
          <a:ext cx="24780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800" imgH="495300" progId="Equation.DSMT4">
                  <p:embed/>
                </p:oleObj>
              </mc:Choice>
              <mc:Fallback>
                <p:oleObj name="Equation" r:id="rId4" imgW="1193800" imgH="495300" progId="Equation.DSMT4">
                  <p:embed/>
                  <p:pic>
                    <p:nvPicPr>
                      <p:cNvPr id="132158" name="Object 62">
                        <a:extLst>
                          <a:ext uri="{FF2B5EF4-FFF2-40B4-BE49-F238E27FC236}">
                            <a16:creationId xmlns:a16="http://schemas.microsoft.com/office/drawing/2014/main" id="{AF2806D2-E994-41B9-A3BD-16791A4F85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3141663"/>
                        <a:ext cx="2478088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60" name="Object 64">
            <a:extLst>
              <a:ext uri="{FF2B5EF4-FFF2-40B4-BE49-F238E27FC236}">
                <a16:creationId xmlns:a16="http://schemas.microsoft.com/office/drawing/2014/main" id="{EAE09A9D-F410-446D-B362-A2245AA29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6813" y="5373688"/>
          <a:ext cx="26622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700" imgH="495300" progId="Equation.DSMT4">
                  <p:embed/>
                </p:oleObj>
              </mc:Choice>
              <mc:Fallback>
                <p:oleObj name="Equation" r:id="rId6" imgW="1282700" imgH="495300" progId="Equation.DSMT4">
                  <p:embed/>
                  <p:pic>
                    <p:nvPicPr>
                      <p:cNvPr id="132160" name="Object 64">
                        <a:extLst>
                          <a:ext uri="{FF2B5EF4-FFF2-40B4-BE49-F238E27FC236}">
                            <a16:creationId xmlns:a16="http://schemas.microsoft.com/office/drawing/2014/main" id="{EAE09A9D-F410-446D-B362-A2245AA29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5373688"/>
                        <a:ext cx="26622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170" name="Group 74">
            <a:extLst>
              <a:ext uri="{FF2B5EF4-FFF2-40B4-BE49-F238E27FC236}">
                <a16:creationId xmlns:a16="http://schemas.microsoft.com/office/drawing/2014/main" id="{EF561921-E1F1-4453-B6EB-ED928DA035E9}"/>
              </a:ext>
            </a:extLst>
          </p:cNvPr>
          <p:cNvGrpSpPr>
            <a:grpSpLocks/>
          </p:cNvGrpSpPr>
          <p:nvPr/>
        </p:nvGrpSpPr>
        <p:grpSpPr bwMode="auto">
          <a:xfrm>
            <a:off x="4760913" y="3214688"/>
            <a:ext cx="2547937" cy="863600"/>
            <a:chOff x="2925" y="2251"/>
            <a:chExt cx="1605" cy="544"/>
          </a:xfrm>
        </p:grpSpPr>
        <p:graphicFrame>
          <p:nvGraphicFramePr>
            <p:cNvPr id="28690" name="Object 63">
              <a:extLst>
                <a:ext uri="{FF2B5EF4-FFF2-40B4-BE49-F238E27FC236}">
                  <a16:creationId xmlns:a16="http://schemas.microsoft.com/office/drawing/2014/main" id="{636554A8-244D-4A80-902D-1A2207CDBE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5" y="2251"/>
            <a:ext cx="1605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59866" imgH="495085" progId="Equation.DSMT4">
                    <p:embed/>
                  </p:oleObj>
                </mc:Choice>
                <mc:Fallback>
                  <p:oleObj name="Equation" r:id="rId8" imgW="1459866" imgH="495085" progId="Equation.DSMT4">
                    <p:embed/>
                    <p:pic>
                      <p:nvPicPr>
                        <p:cNvPr id="28690" name="Object 63">
                          <a:extLst>
                            <a:ext uri="{FF2B5EF4-FFF2-40B4-BE49-F238E27FC236}">
                              <a16:creationId xmlns:a16="http://schemas.microsoft.com/office/drawing/2014/main" id="{636554A8-244D-4A80-902D-1A2207CDBE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251"/>
                          <a:ext cx="1605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691" name="Group 68">
              <a:extLst>
                <a:ext uri="{FF2B5EF4-FFF2-40B4-BE49-F238E27FC236}">
                  <a16:creationId xmlns:a16="http://schemas.microsoft.com/office/drawing/2014/main" id="{EFD340A7-70B5-4D99-A07B-FC8236690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2296"/>
              <a:ext cx="136" cy="91"/>
              <a:chOff x="3787" y="3067"/>
              <a:chExt cx="182" cy="136"/>
            </a:xfrm>
          </p:grpSpPr>
          <p:sp>
            <p:nvSpPr>
              <p:cNvPr id="28692" name="Line 66">
                <a:extLst>
                  <a:ext uri="{FF2B5EF4-FFF2-40B4-BE49-F238E27FC236}">
                    <a16:creationId xmlns:a16="http://schemas.microsoft.com/office/drawing/2014/main" id="{CA0B67C3-513A-4210-8609-758B92DF3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3067"/>
                <a:ext cx="91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693" name="Line 67">
                <a:extLst>
                  <a:ext uri="{FF2B5EF4-FFF2-40B4-BE49-F238E27FC236}">
                    <a16:creationId xmlns:a16="http://schemas.microsoft.com/office/drawing/2014/main" id="{356ECDCA-C04F-40BD-B9C1-4F7F5F9F6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7" y="3067"/>
                <a:ext cx="91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2169" name="Group 73">
            <a:extLst>
              <a:ext uri="{FF2B5EF4-FFF2-40B4-BE49-F238E27FC236}">
                <a16:creationId xmlns:a16="http://schemas.microsoft.com/office/drawing/2014/main" id="{C4D9D584-DF92-4FC1-8E24-68818DDD41A9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5445125"/>
            <a:ext cx="3344862" cy="863600"/>
            <a:chOff x="2720" y="3566"/>
            <a:chExt cx="2107" cy="544"/>
          </a:xfrm>
        </p:grpSpPr>
        <p:graphicFrame>
          <p:nvGraphicFramePr>
            <p:cNvPr id="28686" name="Object 69">
              <a:extLst>
                <a:ext uri="{FF2B5EF4-FFF2-40B4-BE49-F238E27FC236}">
                  <a16:creationId xmlns:a16="http://schemas.microsoft.com/office/drawing/2014/main" id="{11DE7677-61E8-44B4-A1F4-3974E410AD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0" y="3566"/>
            <a:ext cx="210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16868" imgH="495085" progId="Equation.DSMT4">
                    <p:embed/>
                  </p:oleObj>
                </mc:Choice>
                <mc:Fallback>
                  <p:oleObj name="Equation" r:id="rId10" imgW="1916868" imgH="495085" progId="Equation.DSMT4">
                    <p:embed/>
                    <p:pic>
                      <p:nvPicPr>
                        <p:cNvPr id="28686" name="Object 69">
                          <a:extLst>
                            <a:ext uri="{FF2B5EF4-FFF2-40B4-BE49-F238E27FC236}">
                              <a16:creationId xmlns:a16="http://schemas.microsoft.com/office/drawing/2014/main" id="{11DE7677-61E8-44B4-A1F4-3974E410AD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" y="3566"/>
                          <a:ext cx="210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687" name="Group 70">
              <a:extLst>
                <a:ext uri="{FF2B5EF4-FFF2-40B4-BE49-F238E27FC236}">
                  <a16:creationId xmlns:a16="http://schemas.microsoft.com/office/drawing/2014/main" id="{7C365DA2-9253-4417-8FB1-69CE51DC35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4" y="3612"/>
              <a:ext cx="136" cy="91"/>
              <a:chOff x="3787" y="3067"/>
              <a:chExt cx="182" cy="136"/>
            </a:xfrm>
          </p:grpSpPr>
          <p:sp>
            <p:nvSpPr>
              <p:cNvPr id="28688" name="Line 71">
                <a:extLst>
                  <a:ext uri="{FF2B5EF4-FFF2-40B4-BE49-F238E27FC236}">
                    <a16:creationId xmlns:a16="http://schemas.microsoft.com/office/drawing/2014/main" id="{8CDAD9E2-F129-40A0-A54F-05583544A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3067"/>
                <a:ext cx="91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689" name="Line 72">
                <a:extLst>
                  <a:ext uri="{FF2B5EF4-FFF2-40B4-BE49-F238E27FC236}">
                    <a16:creationId xmlns:a16="http://schemas.microsoft.com/office/drawing/2014/main" id="{44F0B30C-E202-44C5-A7FB-86B722EBF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7" y="3067"/>
                <a:ext cx="91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32171" name="Object 75">
            <a:extLst>
              <a:ext uri="{FF2B5EF4-FFF2-40B4-BE49-F238E27FC236}">
                <a16:creationId xmlns:a16="http://schemas.microsoft.com/office/drawing/2014/main" id="{F3FCB857-69A0-4347-B7AC-73F1115860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7950" y="836613"/>
          <a:ext cx="38576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" imgH="1066800" progId="Equation.DSMT4">
                  <p:embed/>
                </p:oleObj>
              </mc:Choice>
              <mc:Fallback>
                <p:oleObj name="Equation" r:id="rId12" imgW="228600" imgH="1066800" progId="Equation.DSMT4">
                  <p:embed/>
                  <p:pic>
                    <p:nvPicPr>
                      <p:cNvPr id="132171" name="Object 75">
                        <a:extLst>
                          <a:ext uri="{FF2B5EF4-FFF2-40B4-BE49-F238E27FC236}">
                            <a16:creationId xmlns:a16="http://schemas.microsoft.com/office/drawing/2014/main" id="{F3FCB857-69A0-4347-B7AC-73F1115860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836613"/>
                        <a:ext cx="385763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4" grpId="0" build="p" autoUpdateAnimBg="0"/>
      <p:bldP spid="1321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ChangeArrowheads="1"/>
          </p:cNvSpPr>
          <p:nvPr/>
        </p:nvSpPr>
        <p:spPr bwMode="auto">
          <a:xfrm>
            <a:off x="1293813" y="1320800"/>
            <a:ext cx="2633662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似然函数为</a:t>
            </a:r>
          </a:p>
        </p:txBody>
      </p:sp>
      <p:sp>
        <p:nvSpPr>
          <p:cNvPr id="497672" name="WordArt 8"/>
          <p:cNvSpPr>
            <a:spLocks noChangeArrowheads="1" noChangeShapeType="1" noTextEdit="1"/>
          </p:cNvSpPr>
          <p:nvPr/>
        </p:nvSpPr>
        <p:spPr bwMode="auto">
          <a:xfrm>
            <a:off x="720725" y="15113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/>
                <a:ea typeface="黑体"/>
              </a:rPr>
              <a:t>解</a:t>
            </a:r>
          </a:p>
        </p:txBody>
      </p:sp>
      <p:sp>
        <p:nvSpPr>
          <p:cNvPr id="497673" name="WordArt 9"/>
          <p:cNvSpPr>
            <a:spLocks noChangeArrowheads="1" noChangeShapeType="1" noTextEdit="1"/>
          </p:cNvSpPr>
          <p:nvPr/>
        </p:nvSpPr>
        <p:spPr bwMode="auto">
          <a:xfrm>
            <a:off x="695325" y="6604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sp>
        <p:nvSpPr>
          <p:cNvPr id="497674" name="Rectangle 10"/>
          <p:cNvSpPr>
            <a:spLocks noChangeArrowheads="1"/>
          </p:cNvSpPr>
          <p:nvPr/>
        </p:nvSpPr>
        <p:spPr bwMode="auto">
          <a:xfrm>
            <a:off x="-38100" y="4619625"/>
            <a:ext cx="6273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显然从似然方程无法求得</a:t>
            </a:r>
            <a:r>
              <a:rPr lang="zh-CN" altLang="en-US" sz="100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MLE .</a:t>
            </a:r>
          </a:p>
        </p:txBody>
      </p:sp>
      <p:sp>
        <p:nvSpPr>
          <p:cNvPr id="497676" name="Rectangle 12"/>
          <p:cNvSpPr>
            <a:spLocks noChangeArrowheads="1"/>
          </p:cNvSpPr>
          <p:nvPr/>
        </p:nvSpPr>
        <p:spPr bwMode="auto">
          <a:xfrm>
            <a:off x="619125" y="2905125"/>
            <a:ext cx="84296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令</a:t>
            </a:r>
          </a:p>
        </p:txBody>
      </p:sp>
      <p:grpSp>
        <p:nvGrpSpPr>
          <p:cNvPr id="497703" name="Group 39"/>
          <p:cNvGrpSpPr>
            <a:grpSpLocks/>
          </p:cNvGrpSpPr>
          <p:nvPr/>
        </p:nvGrpSpPr>
        <p:grpSpPr bwMode="auto">
          <a:xfrm>
            <a:off x="-38100" y="2363788"/>
            <a:ext cx="5311775" cy="685800"/>
            <a:chOff x="104" y="1785"/>
            <a:chExt cx="3346" cy="432"/>
          </a:xfrm>
        </p:grpSpPr>
        <p:sp>
          <p:nvSpPr>
            <p:cNvPr id="497679" name="Rectangle 15"/>
            <p:cNvSpPr>
              <a:spLocks noChangeArrowheads="1"/>
            </p:cNvSpPr>
            <p:nvPr/>
          </p:nvSpPr>
          <p:spPr bwMode="auto">
            <a:xfrm>
              <a:off x="104" y="1785"/>
              <a:ext cx="253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其中</a:t>
              </a:r>
            </a:p>
          </p:txBody>
        </p:sp>
        <p:graphicFrame>
          <p:nvGraphicFramePr>
            <p:cNvPr id="49768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5509189"/>
                </p:ext>
              </p:extLst>
            </p:nvPr>
          </p:nvGraphicFramePr>
          <p:xfrm>
            <a:off x="570" y="1842"/>
            <a:ext cx="2880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28800" imgH="241200" progId="Equation.DSMT4">
                    <p:embed/>
                  </p:oleObj>
                </mc:Choice>
                <mc:Fallback>
                  <p:oleObj name="Equation" r:id="rId2" imgW="1828800" imgH="241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" y="1842"/>
                          <a:ext cx="2880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769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040775"/>
              </p:ext>
            </p:extLst>
          </p:nvPr>
        </p:nvGraphicFramePr>
        <p:xfrm>
          <a:off x="2112963" y="1712913"/>
          <a:ext cx="547370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81080" imgH="368280" progId="Equation.DSMT4">
                  <p:embed/>
                </p:oleObj>
              </mc:Choice>
              <mc:Fallback>
                <p:oleObj name="Equation" r:id="rId4" imgW="1981080" imgH="3682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1712913"/>
                        <a:ext cx="547370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7697" name="Group 33"/>
          <p:cNvGrpSpPr>
            <a:grpSpLocks/>
          </p:cNvGrpSpPr>
          <p:nvPr/>
        </p:nvGrpSpPr>
        <p:grpSpPr bwMode="auto">
          <a:xfrm>
            <a:off x="1117600" y="530225"/>
            <a:ext cx="8029575" cy="541338"/>
            <a:chOff x="872" y="334"/>
            <a:chExt cx="5058" cy="341"/>
          </a:xfrm>
        </p:grpSpPr>
        <p:sp>
          <p:nvSpPr>
            <p:cNvPr id="497668" name="Rectangle 4"/>
            <p:cNvSpPr>
              <a:spLocks noChangeArrowheads="1"/>
            </p:cNvSpPr>
            <p:nvPr/>
          </p:nvSpPr>
          <p:spPr bwMode="auto">
            <a:xfrm>
              <a:off x="872" y="334"/>
              <a:ext cx="37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      为来自均匀分布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</a:t>
              </a:r>
              <a:endParaRPr lang="zh-CN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97670" name="Object 6"/>
            <p:cNvGraphicFramePr>
              <a:graphicFrameLocks noChangeAspect="1"/>
            </p:cNvGraphicFramePr>
            <p:nvPr/>
          </p:nvGraphicFramePr>
          <p:xfrm>
            <a:off x="1135" y="370"/>
            <a:ext cx="121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74360" imgH="177480" progId="Equation.DSMT4">
                    <p:embed/>
                  </p:oleObj>
                </mc:Choice>
                <mc:Fallback>
                  <p:oleObj name="Equation" r:id="rId6" imgW="774360" imgH="177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5" y="370"/>
                          <a:ext cx="121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7696" name="Object 32"/>
            <p:cNvGraphicFramePr>
              <a:graphicFrameLocks noChangeAspect="1"/>
            </p:cNvGraphicFramePr>
            <p:nvPr/>
          </p:nvGraphicFramePr>
          <p:xfrm>
            <a:off x="4292" y="389"/>
            <a:ext cx="1638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77760" imgH="164880" progId="Equation.DSMT4">
                    <p:embed/>
                  </p:oleObj>
                </mc:Choice>
                <mc:Fallback>
                  <p:oleObj name="Equation" r:id="rId8" imgW="977760" imgH="16488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389"/>
                          <a:ext cx="1638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7702" name="Group 38"/>
          <p:cNvGrpSpPr>
            <a:grpSpLocks/>
          </p:cNvGrpSpPr>
          <p:nvPr/>
        </p:nvGrpSpPr>
        <p:grpSpPr bwMode="auto">
          <a:xfrm>
            <a:off x="1588" y="976313"/>
            <a:ext cx="6184900" cy="519112"/>
            <a:chOff x="-31" y="615"/>
            <a:chExt cx="3896" cy="327"/>
          </a:xfrm>
        </p:grpSpPr>
        <p:sp>
          <p:nvSpPr>
            <p:cNvPr id="497694" name="Rectangle 30"/>
            <p:cNvSpPr>
              <a:spLocks noChangeArrowheads="1"/>
            </p:cNvSpPr>
            <p:nvPr/>
          </p:nvSpPr>
          <p:spPr bwMode="auto">
            <a:xfrm>
              <a:off x="-31" y="615"/>
              <a:ext cx="3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的样本，求未知参数    的</a:t>
              </a:r>
              <a:r>
                <a:rPr lang="zh-CN" altLang="en-US" sz="9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itchFamily="49" charset="-122"/>
                  <a:sym typeface="Symbol" pitchFamily="18" charset="2"/>
                </a:rPr>
                <a:t>MLE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 .</a:t>
              </a:r>
              <a:endParaRPr lang="zh-CN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97701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5224351"/>
                </p:ext>
              </p:extLst>
            </p:nvPr>
          </p:nvGraphicFramePr>
          <p:xfrm>
            <a:off x="2056" y="655"/>
            <a:ext cx="38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600" imgH="164880" progId="Equation.DSMT4">
                    <p:embed/>
                  </p:oleObj>
                </mc:Choice>
                <mc:Fallback>
                  <p:oleObj name="Equation" r:id="rId10" imgW="228600" imgH="16488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6" y="655"/>
                          <a:ext cx="383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770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207287"/>
              </p:ext>
            </p:extLst>
          </p:nvPr>
        </p:nvGraphicFramePr>
        <p:xfrm>
          <a:off x="2106613" y="3079170"/>
          <a:ext cx="33337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6360" imgH="723600" progId="Equation.DSMT4">
                  <p:embed/>
                </p:oleObj>
              </mc:Choice>
              <mc:Fallback>
                <p:oleObj name="Equation" r:id="rId12" imgW="1206360" imgH="723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3079170"/>
                        <a:ext cx="3333750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70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118430"/>
              </p:ext>
            </p:extLst>
          </p:nvPr>
        </p:nvGraphicFramePr>
        <p:xfrm>
          <a:off x="5276850" y="3833813"/>
          <a:ext cx="28067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15920" imgH="190440" progId="Equation.DSMT4">
                  <p:embed/>
                </p:oleObj>
              </mc:Choice>
              <mc:Fallback>
                <p:oleObj name="Equation" r:id="rId14" imgW="1015920" imgH="19044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3833813"/>
                        <a:ext cx="28067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706" name="WordArt 42"/>
          <p:cNvSpPr>
            <a:spLocks noChangeArrowheads="1" noChangeShapeType="1" noTextEdit="1"/>
          </p:cNvSpPr>
          <p:nvPr/>
        </p:nvSpPr>
        <p:spPr bwMode="auto">
          <a:xfrm>
            <a:off x="698500" y="5230813"/>
            <a:ext cx="785813" cy="2778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effectLst/>
                <a:latin typeface="黑体"/>
                <a:ea typeface="黑体"/>
              </a:rPr>
              <a:t>分析</a:t>
            </a:r>
          </a:p>
        </p:txBody>
      </p:sp>
      <p:grpSp>
        <p:nvGrpSpPr>
          <p:cNvPr id="497715" name="Group 51"/>
          <p:cNvGrpSpPr>
            <a:grpSpLocks/>
          </p:cNvGrpSpPr>
          <p:nvPr/>
        </p:nvGrpSpPr>
        <p:grpSpPr bwMode="auto">
          <a:xfrm>
            <a:off x="349248" y="5408618"/>
            <a:ext cx="8807447" cy="609600"/>
            <a:chOff x="212" y="3431"/>
            <a:chExt cx="5548" cy="384"/>
          </a:xfrm>
        </p:grpSpPr>
        <p:graphicFrame>
          <p:nvGraphicFramePr>
            <p:cNvPr id="497707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1010543"/>
                </p:ext>
              </p:extLst>
            </p:nvPr>
          </p:nvGraphicFramePr>
          <p:xfrm>
            <a:off x="212" y="3503"/>
            <a:ext cx="82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19040" imgH="177480" progId="Equation.DSMT4">
                    <p:embed/>
                  </p:oleObj>
                </mc:Choice>
                <mc:Fallback>
                  <p:oleObj name="Equation" r:id="rId16" imgW="419040" imgH="17748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" y="3503"/>
                          <a:ext cx="820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7708" name="Rectangle 44"/>
            <p:cNvSpPr>
              <a:spLocks noChangeArrowheads="1"/>
            </p:cNvSpPr>
            <p:nvPr/>
          </p:nvSpPr>
          <p:spPr bwMode="auto">
            <a:xfrm>
              <a:off x="929" y="3431"/>
              <a:ext cx="483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itchFamily="49" charset="-122"/>
                </a:rPr>
                <a:t>关于       连续、可导，但是无稳定点，故无极值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497709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934032"/>
                </p:ext>
              </p:extLst>
            </p:nvPr>
          </p:nvGraphicFramePr>
          <p:xfrm>
            <a:off x="1406" y="3502"/>
            <a:ext cx="44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53800" imgH="177480" progId="Equation.DSMT4">
                    <p:embed/>
                  </p:oleObj>
                </mc:Choice>
                <mc:Fallback>
                  <p:oleObj name="Equation" r:id="rId18" imgW="253800" imgH="17748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3502"/>
                          <a:ext cx="44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7716" name="Group 52"/>
          <p:cNvGrpSpPr>
            <a:grpSpLocks/>
          </p:cNvGrpSpPr>
          <p:nvPr/>
        </p:nvGrpSpPr>
        <p:grpSpPr bwMode="auto">
          <a:xfrm>
            <a:off x="-47625" y="5854704"/>
            <a:ext cx="8420100" cy="609601"/>
            <a:chOff x="-46" y="3728"/>
            <a:chExt cx="5304" cy="384"/>
          </a:xfrm>
        </p:grpSpPr>
        <p:sp>
          <p:nvSpPr>
            <p:cNvPr id="497710" name="Rectangle 46"/>
            <p:cNvSpPr>
              <a:spLocks noChangeArrowheads="1"/>
            </p:cNvSpPr>
            <p:nvPr/>
          </p:nvSpPr>
          <p:spPr bwMode="auto">
            <a:xfrm>
              <a:off x="-46" y="3728"/>
              <a:ext cx="53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itchFamily="49" charset="-122"/>
                </a:rPr>
                <a:t>由微积分知识可知               仍可能有“最值”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497711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3611197"/>
                </p:ext>
              </p:extLst>
            </p:nvPr>
          </p:nvGraphicFramePr>
          <p:xfrm>
            <a:off x="1829" y="3805"/>
            <a:ext cx="79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57200" imgH="177480" progId="Equation.DSMT4">
                    <p:embed/>
                  </p:oleObj>
                </mc:Choice>
                <mc:Fallback>
                  <p:oleObj name="Equation" r:id="rId20" imgW="457200" imgH="17748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3805"/>
                          <a:ext cx="79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9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9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9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7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7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9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9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97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97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97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97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97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97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97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97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97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97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97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97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/>
      <p:bldP spid="497672" grpId="0" animBg="1"/>
      <p:bldP spid="497673" grpId="0" animBg="1"/>
      <p:bldP spid="497674" grpId="0"/>
      <p:bldP spid="497674" grpId="1"/>
      <p:bldP spid="497676" grpId="0"/>
      <p:bldP spid="497676" grpId="1"/>
      <p:bldP spid="497706" grpId="0" animBg="1"/>
      <p:bldP spid="49770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ChangeArrowheads="1"/>
          </p:cNvSpPr>
          <p:nvPr/>
        </p:nvSpPr>
        <p:spPr bwMode="auto">
          <a:xfrm>
            <a:off x="1293813" y="1320800"/>
            <a:ext cx="2633662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似然函数为</a:t>
            </a:r>
          </a:p>
        </p:txBody>
      </p:sp>
      <p:sp>
        <p:nvSpPr>
          <p:cNvPr id="497672" name="WordArt 8"/>
          <p:cNvSpPr>
            <a:spLocks noChangeArrowheads="1" noChangeShapeType="1" noTextEdit="1"/>
          </p:cNvSpPr>
          <p:nvPr/>
        </p:nvSpPr>
        <p:spPr bwMode="auto">
          <a:xfrm>
            <a:off x="720725" y="15113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/>
                <a:ea typeface="黑体"/>
              </a:rPr>
              <a:t>解</a:t>
            </a:r>
          </a:p>
        </p:txBody>
      </p:sp>
      <p:sp>
        <p:nvSpPr>
          <p:cNvPr id="497673" name="WordArt 9"/>
          <p:cNvSpPr>
            <a:spLocks noChangeArrowheads="1" noChangeShapeType="1" noTextEdit="1"/>
          </p:cNvSpPr>
          <p:nvPr/>
        </p:nvSpPr>
        <p:spPr bwMode="auto">
          <a:xfrm>
            <a:off x="695325" y="6604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sp>
        <p:nvSpPr>
          <p:cNvPr id="497674" name="Rectangle 10"/>
          <p:cNvSpPr>
            <a:spLocks noChangeArrowheads="1"/>
          </p:cNvSpPr>
          <p:nvPr/>
        </p:nvSpPr>
        <p:spPr bwMode="auto">
          <a:xfrm>
            <a:off x="-38100" y="4619625"/>
            <a:ext cx="6273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显然从似然方程无法求得</a:t>
            </a:r>
            <a:r>
              <a:rPr lang="zh-CN" altLang="en-US" sz="100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MLE .</a:t>
            </a:r>
          </a:p>
        </p:txBody>
      </p:sp>
      <p:sp>
        <p:nvSpPr>
          <p:cNvPr id="497676" name="Rectangle 12"/>
          <p:cNvSpPr>
            <a:spLocks noChangeArrowheads="1"/>
          </p:cNvSpPr>
          <p:nvPr/>
        </p:nvSpPr>
        <p:spPr bwMode="auto">
          <a:xfrm>
            <a:off x="619125" y="2905125"/>
            <a:ext cx="84296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令</a:t>
            </a:r>
          </a:p>
        </p:txBody>
      </p:sp>
      <p:grpSp>
        <p:nvGrpSpPr>
          <p:cNvPr id="497703" name="Group 39"/>
          <p:cNvGrpSpPr>
            <a:grpSpLocks/>
          </p:cNvGrpSpPr>
          <p:nvPr/>
        </p:nvGrpSpPr>
        <p:grpSpPr bwMode="auto">
          <a:xfrm>
            <a:off x="-38100" y="2363788"/>
            <a:ext cx="5311775" cy="685800"/>
            <a:chOff x="104" y="1785"/>
            <a:chExt cx="3346" cy="432"/>
          </a:xfrm>
        </p:grpSpPr>
        <p:sp>
          <p:nvSpPr>
            <p:cNvPr id="497679" name="Rectangle 15"/>
            <p:cNvSpPr>
              <a:spLocks noChangeArrowheads="1"/>
            </p:cNvSpPr>
            <p:nvPr/>
          </p:nvSpPr>
          <p:spPr bwMode="auto">
            <a:xfrm>
              <a:off x="104" y="1785"/>
              <a:ext cx="253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其中</a:t>
              </a:r>
            </a:p>
          </p:txBody>
        </p:sp>
        <p:graphicFrame>
          <p:nvGraphicFramePr>
            <p:cNvPr id="49768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3945646"/>
                </p:ext>
              </p:extLst>
            </p:nvPr>
          </p:nvGraphicFramePr>
          <p:xfrm>
            <a:off x="570" y="1842"/>
            <a:ext cx="2880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28800" imgH="241200" progId="Equation.DSMT4">
                    <p:embed/>
                  </p:oleObj>
                </mc:Choice>
                <mc:Fallback>
                  <p:oleObj name="Equation" r:id="rId2" imgW="1828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" y="1842"/>
                          <a:ext cx="2880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769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616236"/>
              </p:ext>
            </p:extLst>
          </p:nvPr>
        </p:nvGraphicFramePr>
        <p:xfrm>
          <a:off x="2112963" y="1712913"/>
          <a:ext cx="547370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81080" imgH="368280" progId="Equation.DSMT4">
                  <p:embed/>
                </p:oleObj>
              </mc:Choice>
              <mc:Fallback>
                <p:oleObj name="Equation" r:id="rId4" imgW="19810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1712913"/>
                        <a:ext cx="547370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7697" name="Group 33"/>
          <p:cNvGrpSpPr>
            <a:grpSpLocks/>
          </p:cNvGrpSpPr>
          <p:nvPr/>
        </p:nvGrpSpPr>
        <p:grpSpPr bwMode="auto">
          <a:xfrm>
            <a:off x="1117600" y="530225"/>
            <a:ext cx="8029575" cy="541338"/>
            <a:chOff x="872" y="334"/>
            <a:chExt cx="5058" cy="341"/>
          </a:xfrm>
        </p:grpSpPr>
        <p:sp>
          <p:nvSpPr>
            <p:cNvPr id="497668" name="Rectangle 4"/>
            <p:cNvSpPr>
              <a:spLocks noChangeArrowheads="1"/>
            </p:cNvSpPr>
            <p:nvPr/>
          </p:nvSpPr>
          <p:spPr bwMode="auto">
            <a:xfrm>
              <a:off x="872" y="334"/>
              <a:ext cx="37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      为来自均匀分布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</a:t>
              </a:r>
              <a:endParaRPr lang="zh-CN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97670" name="Object 6"/>
            <p:cNvGraphicFramePr>
              <a:graphicFrameLocks noChangeAspect="1"/>
            </p:cNvGraphicFramePr>
            <p:nvPr/>
          </p:nvGraphicFramePr>
          <p:xfrm>
            <a:off x="1135" y="370"/>
            <a:ext cx="121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74360" imgH="177480" progId="Equation.DSMT4">
                    <p:embed/>
                  </p:oleObj>
                </mc:Choice>
                <mc:Fallback>
                  <p:oleObj name="Equation" r:id="rId6" imgW="7743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5" y="370"/>
                          <a:ext cx="121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7696" name="Object 32"/>
            <p:cNvGraphicFramePr>
              <a:graphicFrameLocks noChangeAspect="1"/>
            </p:cNvGraphicFramePr>
            <p:nvPr/>
          </p:nvGraphicFramePr>
          <p:xfrm>
            <a:off x="4292" y="389"/>
            <a:ext cx="1638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77760" imgH="164880" progId="Equation.DSMT4">
                    <p:embed/>
                  </p:oleObj>
                </mc:Choice>
                <mc:Fallback>
                  <p:oleObj name="Equation" r:id="rId8" imgW="9777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389"/>
                          <a:ext cx="1638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7702" name="Group 38"/>
          <p:cNvGrpSpPr>
            <a:grpSpLocks/>
          </p:cNvGrpSpPr>
          <p:nvPr/>
        </p:nvGrpSpPr>
        <p:grpSpPr bwMode="auto">
          <a:xfrm>
            <a:off x="1588" y="976313"/>
            <a:ext cx="6184900" cy="519112"/>
            <a:chOff x="-31" y="615"/>
            <a:chExt cx="3896" cy="327"/>
          </a:xfrm>
        </p:grpSpPr>
        <p:sp>
          <p:nvSpPr>
            <p:cNvPr id="497694" name="Rectangle 30"/>
            <p:cNvSpPr>
              <a:spLocks noChangeArrowheads="1"/>
            </p:cNvSpPr>
            <p:nvPr/>
          </p:nvSpPr>
          <p:spPr bwMode="auto">
            <a:xfrm>
              <a:off x="-31" y="615"/>
              <a:ext cx="3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的样本，求未知参数    的</a:t>
              </a:r>
              <a:r>
                <a:rPr lang="zh-CN" altLang="en-US" sz="9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itchFamily="49" charset="-122"/>
                  <a:sym typeface="Symbol" pitchFamily="18" charset="2"/>
                </a:rPr>
                <a:t>MLE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 .</a:t>
              </a:r>
              <a:endParaRPr lang="zh-CN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97701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5261195"/>
                </p:ext>
              </p:extLst>
            </p:nvPr>
          </p:nvGraphicFramePr>
          <p:xfrm>
            <a:off x="2056" y="655"/>
            <a:ext cx="38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600" imgH="164880" progId="Equation.DSMT4">
                    <p:embed/>
                  </p:oleObj>
                </mc:Choice>
                <mc:Fallback>
                  <p:oleObj name="Equation" r:id="rId10" imgW="22860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6" y="655"/>
                          <a:ext cx="383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770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562140"/>
              </p:ext>
            </p:extLst>
          </p:nvPr>
        </p:nvGraphicFramePr>
        <p:xfrm>
          <a:off x="2106613" y="3079170"/>
          <a:ext cx="33337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6360" imgH="723600" progId="Equation.DSMT4">
                  <p:embed/>
                </p:oleObj>
              </mc:Choice>
              <mc:Fallback>
                <p:oleObj name="Equation" r:id="rId12" imgW="120636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3079170"/>
                        <a:ext cx="3333750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70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29011"/>
              </p:ext>
            </p:extLst>
          </p:nvPr>
        </p:nvGraphicFramePr>
        <p:xfrm>
          <a:off x="5276850" y="3833813"/>
          <a:ext cx="28067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15920" imgH="190440" progId="Equation.DSMT4">
                  <p:embed/>
                </p:oleObj>
              </mc:Choice>
              <mc:Fallback>
                <p:oleObj name="Equation" r:id="rId14" imgW="10159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3833813"/>
                        <a:ext cx="28067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706" name="WordArt 42"/>
          <p:cNvSpPr>
            <a:spLocks noChangeArrowheads="1" noChangeShapeType="1" noTextEdit="1"/>
          </p:cNvSpPr>
          <p:nvPr/>
        </p:nvSpPr>
        <p:spPr bwMode="auto">
          <a:xfrm>
            <a:off x="698500" y="5230813"/>
            <a:ext cx="785813" cy="2778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effectLst/>
                <a:latin typeface="黑体"/>
                <a:ea typeface="黑体"/>
              </a:rPr>
              <a:t>分析</a:t>
            </a:r>
          </a:p>
        </p:txBody>
      </p:sp>
      <p:grpSp>
        <p:nvGrpSpPr>
          <p:cNvPr id="497715" name="Group 51"/>
          <p:cNvGrpSpPr>
            <a:grpSpLocks/>
          </p:cNvGrpSpPr>
          <p:nvPr/>
        </p:nvGrpSpPr>
        <p:grpSpPr bwMode="auto">
          <a:xfrm>
            <a:off x="349248" y="5408618"/>
            <a:ext cx="8807447" cy="609600"/>
            <a:chOff x="212" y="3431"/>
            <a:chExt cx="5548" cy="384"/>
          </a:xfrm>
        </p:grpSpPr>
        <p:graphicFrame>
          <p:nvGraphicFramePr>
            <p:cNvPr id="497707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0392324"/>
                </p:ext>
              </p:extLst>
            </p:nvPr>
          </p:nvGraphicFramePr>
          <p:xfrm>
            <a:off x="212" y="3503"/>
            <a:ext cx="82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19040" imgH="177480" progId="Equation.DSMT4">
                    <p:embed/>
                  </p:oleObj>
                </mc:Choice>
                <mc:Fallback>
                  <p:oleObj name="Equation" r:id="rId16" imgW="4190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" y="3503"/>
                          <a:ext cx="820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7708" name="Rectangle 44"/>
            <p:cNvSpPr>
              <a:spLocks noChangeArrowheads="1"/>
            </p:cNvSpPr>
            <p:nvPr/>
          </p:nvSpPr>
          <p:spPr bwMode="auto">
            <a:xfrm>
              <a:off x="929" y="3431"/>
              <a:ext cx="483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itchFamily="49" charset="-122"/>
                </a:rPr>
                <a:t>关于       连续、可导，但是无稳定点，故无极值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497709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561681"/>
                </p:ext>
              </p:extLst>
            </p:nvPr>
          </p:nvGraphicFramePr>
          <p:xfrm>
            <a:off x="1406" y="3502"/>
            <a:ext cx="44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53800" imgH="177480" progId="Equation.DSMT4">
                    <p:embed/>
                  </p:oleObj>
                </mc:Choice>
                <mc:Fallback>
                  <p:oleObj name="Equation" r:id="rId18" imgW="2538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3502"/>
                          <a:ext cx="44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7716" name="Group 52"/>
          <p:cNvGrpSpPr>
            <a:grpSpLocks/>
          </p:cNvGrpSpPr>
          <p:nvPr/>
        </p:nvGrpSpPr>
        <p:grpSpPr bwMode="auto">
          <a:xfrm>
            <a:off x="-47625" y="5854704"/>
            <a:ext cx="8420100" cy="609601"/>
            <a:chOff x="-46" y="3728"/>
            <a:chExt cx="5304" cy="384"/>
          </a:xfrm>
        </p:grpSpPr>
        <p:sp>
          <p:nvSpPr>
            <p:cNvPr id="497710" name="Rectangle 46"/>
            <p:cNvSpPr>
              <a:spLocks noChangeArrowheads="1"/>
            </p:cNvSpPr>
            <p:nvPr/>
          </p:nvSpPr>
          <p:spPr bwMode="auto">
            <a:xfrm>
              <a:off x="-46" y="3728"/>
              <a:ext cx="53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itchFamily="49" charset="-122"/>
                </a:rPr>
                <a:t>由微积分知识可知               仍可能有“最值”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497711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7217141"/>
                </p:ext>
              </p:extLst>
            </p:nvPr>
          </p:nvGraphicFramePr>
          <p:xfrm>
            <a:off x="1829" y="3805"/>
            <a:ext cx="79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57200" imgH="177480" progId="Equation.DSMT4">
                    <p:embed/>
                  </p:oleObj>
                </mc:Choice>
                <mc:Fallback>
                  <p:oleObj name="Equation" r:id="rId20" imgW="457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3805"/>
                          <a:ext cx="79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7724" name="Rectangle 60"/>
          <p:cNvSpPr>
            <a:spLocks noChangeArrowheads="1"/>
          </p:cNvSpPr>
          <p:nvPr/>
        </p:nvSpPr>
        <p:spPr bwMode="auto">
          <a:xfrm>
            <a:off x="-752" y="3043466"/>
            <a:ext cx="9144000" cy="3768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7727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0491"/>
              </p:ext>
            </p:extLst>
          </p:nvPr>
        </p:nvGraphicFramePr>
        <p:xfrm>
          <a:off x="1534968" y="3509223"/>
          <a:ext cx="5016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815840" imgH="380880" progId="Equation.DSMT4">
                  <p:embed/>
                </p:oleObj>
              </mc:Choice>
              <mc:Fallback>
                <p:oleObj name="Equation" r:id="rId22" imgW="1815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968" y="3509223"/>
                        <a:ext cx="5016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7733" name="Group 69"/>
          <p:cNvGrpSpPr>
            <a:grpSpLocks/>
          </p:cNvGrpSpPr>
          <p:nvPr/>
        </p:nvGrpSpPr>
        <p:grpSpPr bwMode="auto">
          <a:xfrm>
            <a:off x="592931" y="2973660"/>
            <a:ext cx="4729163" cy="615950"/>
            <a:chOff x="384" y="1905"/>
            <a:chExt cx="2979" cy="388"/>
          </a:xfrm>
        </p:grpSpPr>
        <p:sp>
          <p:nvSpPr>
            <p:cNvPr id="497728" name="Rectangle 64"/>
            <p:cNvSpPr>
              <a:spLocks noChangeArrowheads="1"/>
            </p:cNvSpPr>
            <p:nvPr/>
          </p:nvSpPr>
          <p:spPr bwMode="auto">
            <a:xfrm>
              <a:off x="384" y="1905"/>
              <a:ext cx="2979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事实上                 有</a:t>
              </a:r>
            </a:p>
          </p:txBody>
        </p:sp>
        <p:graphicFrame>
          <p:nvGraphicFramePr>
            <p:cNvPr id="497726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0595312"/>
                </p:ext>
              </p:extLst>
            </p:nvPr>
          </p:nvGraphicFramePr>
          <p:xfrm>
            <a:off x="1092" y="1982"/>
            <a:ext cx="190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091880" imgH="203040" progId="Equation.DSMT4">
                    <p:embed/>
                  </p:oleObj>
                </mc:Choice>
                <mc:Fallback>
                  <p:oleObj name="Equation" r:id="rId24" imgW="1091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1982"/>
                          <a:ext cx="190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7729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996887"/>
              </p:ext>
            </p:extLst>
          </p:nvPr>
        </p:nvGraphicFramePr>
        <p:xfrm>
          <a:off x="3021013" y="4278873"/>
          <a:ext cx="39687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587240" imgH="291960" progId="Equation.DSMT4">
                  <p:embed/>
                </p:oleObj>
              </mc:Choice>
              <mc:Fallback>
                <p:oleObj name="Equation" r:id="rId26" imgW="15872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4278873"/>
                        <a:ext cx="39687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7730" name="Group 66"/>
          <p:cNvGrpSpPr>
            <a:grpSpLocks/>
          </p:cNvGrpSpPr>
          <p:nvPr/>
        </p:nvGrpSpPr>
        <p:grpSpPr bwMode="auto">
          <a:xfrm>
            <a:off x="-63500" y="4289892"/>
            <a:ext cx="3783013" cy="604837"/>
            <a:chOff x="128" y="3587"/>
            <a:chExt cx="2383" cy="381"/>
          </a:xfrm>
        </p:grpSpPr>
        <p:sp>
          <p:nvSpPr>
            <p:cNvPr id="497731" name="Rectangle 67"/>
            <p:cNvSpPr>
              <a:spLocks noChangeArrowheads="1"/>
            </p:cNvSpPr>
            <p:nvPr/>
          </p:nvSpPr>
          <p:spPr bwMode="auto">
            <a:xfrm>
              <a:off x="128" y="3587"/>
              <a:ext cx="2383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所以</a:t>
              </a:r>
              <a:r>
                <a:rPr lang="zh-CN" altLang="en-US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    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</a:t>
              </a:r>
              <a:r>
                <a:rPr lang="zh-CN" altLang="en-US" sz="1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itchFamily="49" charset="-122"/>
                </a:rPr>
                <a:t>MLE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是</a:t>
              </a:r>
            </a:p>
          </p:txBody>
        </p:sp>
        <p:graphicFrame>
          <p:nvGraphicFramePr>
            <p:cNvPr id="497732" name="Object 68"/>
            <p:cNvGraphicFramePr>
              <a:graphicFrameLocks noChangeAspect="1"/>
            </p:cNvGraphicFramePr>
            <p:nvPr/>
          </p:nvGraphicFramePr>
          <p:xfrm>
            <a:off x="636" y="3664"/>
            <a:ext cx="38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41200" imgH="164880" progId="Equation.DSMT4">
                    <p:embed/>
                  </p:oleObj>
                </mc:Choice>
                <mc:Fallback>
                  <p:oleObj name="Equation" r:id="rId28" imgW="24120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" y="3664"/>
                          <a:ext cx="38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88281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9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9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9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7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7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9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9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97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97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97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97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97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97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97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97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97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97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97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97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9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9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9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9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/>
      <p:bldP spid="497672" grpId="0" animBg="1"/>
      <p:bldP spid="497673" grpId="0" animBg="1"/>
      <p:bldP spid="497674" grpId="0"/>
      <p:bldP spid="497674" grpId="1"/>
      <p:bldP spid="497676" grpId="0"/>
      <p:bldP spid="497676" grpId="1"/>
      <p:bldP spid="497706" grpId="0" animBg="1"/>
      <p:bldP spid="497706" grpId="1" animBg="1"/>
      <p:bldP spid="4977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774459-9E54-41BA-B532-C59E56BCE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8" y="961966"/>
            <a:ext cx="8739963" cy="35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5510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90AB32-A3B2-4B44-B985-5D43018E1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610800"/>
            <a:ext cx="8270240" cy="347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859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>
            <a:extLst>
              <a:ext uri="{FF2B5EF4-FFF2-40B4-BE49-F238E27FC236}">
                <a16:creationId xmlns:a16="http://schemas.microsoft.com/office/drawing/2014/main" id="{0BDBD910-5483-44EC-BAD6-8391951F2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315" y="569595"/>
            <a:ext cx="34036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ea typeface="楷体_GB2312" pitchFamily="49" charset="-122"/>
              </a:rPr>
              <a:t>参数</a:t>
            </a:r>
            <a:r>
              <a:rPr lang="zh-CN" altLang="en-US" sz="360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的估计量  </a:t>
            </a:r>
          </a:p>
        </p:txBody>
      </p:sp>
      <p:grpSp>
        <p:nvGrpSpPr>
          <p:cNvPr id="24591" name="Group 15">
            <a:extLst>
              <a:ext uri="{FF2B5EF4-FFF2-40B4-BE49-F238E27FC236}">
                <a16:creationId xmlns:a16="http://schemas.microsoft.com/office/drawing/2014/main" id="{DCB625F2-D172-467F-B001-E8E00CD04DA8}"/>
              </a:ext>
            </a:extLst>
          </p:cNvPr>
          <p:cNvGrpSpPr>
            <a:grpSpLocks/>
          </p:cNvGrpSpPr>
          <p:nvPr/>
        </p:nvGrpSpPr>
        <p:grpSpPr bwMode="auto">
          <a:xfrm>
            <a:off x="196850" y="1125538"/>
            <a:ext cx="9128125" cy="2665412"/>
            <a:chOff x="68" y="709"/>
            <a:chExt cx="5750" cy="1679"/>
          </a:xfrm>
        </p:grpSpPr>
        <p:sp>
          <p:nvSpPr>
            <p:cNvPr id="24582" name="Text Box 6">
              <a:extLst>
                <a:ext uri="{FF2B5EF4-FFF2-40B4-BE49-F238E27FC236}">
                  <a16:creationId xmlns:a16="http://schemas.microsoft.com/office/drawing/2014/main" id="{C3188F60-F994-4315-9B9F-6AFFE415A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709"/>
              <a:ext cx="5750" cy="1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7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ea typeface="楷体_GB2312" pitchFamily="49" charset="-122"/>
                </a:rPr>
                <a:t>设总体的分布函数为</a:t>
              </a:r>
              <a:r>
                <a:rPr lang="en-US" altLang="zh-CN" sz="2800" i="1" dirty="0">
                  <a:solidFill>
                    <a:schemeClr val="tx1"/>
                  </a:solidFill>
                  <a:ea typeface="楷体_GB2312" pitchFamily="49" charset="-122"/>
                </a:rPr>
                <a:t>F(x,</a:t>
              </a:r>
              <a:r>
                <a:rPr lang="en-US" altLang="zh-CN" sz="2800" i="1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  <a:r>
                <a:rPr lang="en-US" altLang="zh-CN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)</a:t>
              </a:r>
              <a:r>
                <a:rPr lang="zh-CN" altLang="en-US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（</a:t>
              </a:r>
              <a:r>
                <a:rPr lang="zh-CN" altLang="en-US" sz="2800" i="1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  <a:r>
                <a:rPr lang="zh-CN" altLang="en-US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未知），</a:t>
              </a:r>
              <a:r>
                <a:rPr lang="en-US" altLang="zh-CN" sz="2800" i="1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 sz="2800" i="1" baseline="-250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lang="zh-CN" altLang="en-US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，</a:t>
              </a:r>
              <a:r>
                <a:rPr lang="en-US" altLang="zh-CN" sz="2800" i="1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 sz="2800" i="1" baseline="-250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2</a:t>
              </a:r>
              <a:r>
                <a:rPr lang="zh-CN" altLang="en-US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，</a:t>
              </a:r>
              <a:r>
                <a:rPr lang="en-US" altLang="zh-CN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…</a:t>
              </a:r>
              <a:r>
                <a:rPr lang="zh-CN" altLang="en-US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，</a:t>
              </a:r>
              <a:r>
                <a:rPr lang="en-US" altLang="zh-CN" sz="2800" i="1" dirty="0" err="1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n</a:t>
              </a:r>
              <a:endParaRPr lang="en-US" altLang="zh-CN" sz="2800" i="1" baseline="-250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endParaRPr>
            </a:p>
            <a:p>
              <a:pPr algn="l">
                <a:lnSpc>
                  <a:spcPct val="17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为样本，</a:t>
              </a:r>
              <a:r>
                <a:rPr lang="zh-CN" altLang="en-US" sz="2800" dirty="0">
                  <a:solidFill>
                    <a:srgbClr val="0000FF"/>
                  </a:solidFill>
                  <a:ea typeface="楷体_GB2312" pitchFamily="49" charset="-122"/>
                  <a:sym typeface="Symbol" panose="05050102010706020507" pitchFamily="18" charset="2"/>
                </a:rPr>
                <a:t>构造一个统计量 </a:t>
              </a:r>
              <a:r>
                <a:rPr lang="zh-CN" altLang="en-US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                               来</a:t>
              </a:r>
              <a:r>
                <a:rPr lang="zh-CN" altLang="en-US" sz="2800" dirty="0">
                  <a:solidFill>
                    <a:srgbClr val="0000FF"/>
                  </a:solidFill>
                  <a:ea typeface="楷体_GB2312" pitchFamily="49" charset="-122"/>
                  <a:sym typeface="Symbol" panose="05050102010706020507" pitchFamily="18" charset="2"/>
                </a:rPr>
                <a:t>估计</a:t>
              </a:r>
            </a:p>
            <a:p>
              <a:pPr algn="l">
                <a:lnSpc>
                  <a:spcPct val="170000"/>
                </a:lnSpc>
              </a:pPr>
              <a:r>
                <a:rPr lang="zh-CN" altLang="en-US" sz="2800" dirty="0">
                  <a:solidFill>
                    <a:srgbClr val="0000FF"/>
                  </a:solidFill>
                  <a:ea typeface="楷体_GB2312" pitchFamily="49" charset="-122"/>
                  <a:sym typeface="Symbol" panose="05050102010706020507" pitchFamily="18" charset="2"/>
                </a:rPr>
                <a:t>参数</a:t>
              </a:r>
              <a:r>
                <a:rPr lang="zh-CN" altLang="en-US" sz="2800" i="1" dirty="0">
                  <a:solidFill>
                    <a:srgbClr val="0000FF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  <a:r>
                <a:rPr lang="zh-CN" altLang="en-US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，则称                           为</a:t>
              </a:r>
              <a:r>
                <a:rPr lang="zh-CN" altLang="en-US" sz="2800" dirty="0">
                  <a:solidFill>
                    <a:srgbClr val="0000FF"/>
                  </a:solidFill>
                  <a:ea typeface="楷体_GB2312" pitchFamily="49" charset="-122"/>
                  <a:sym typeface="Symbol" panose="05050102010706020507" pitchFamily="18" charset="2"/>
                </a:rPr>
                <a:t>参数</a:t>
              </a:r>
              <a:r>
                <a:rPr lang="zh-CN" altLang="en-US" sz="2800" i="1" dirty="0">
                  <a:solidFill>
                    <a:srgbClr val="0000FF"/>
                  </a:solidFill>
                  <a:ea typeface="楷体_GB2312" pitchFamily="49" charset="-122"/>
                  <a:sym typeface="Symbol" panose="05050102010706020507" pitchFamily="18" charset="2"/>
                </a:rPr>
                <a:t> </a:t>
              </a:r>
              <a:r>
                <a:rPr lang="zh-CN" altLang="en-US" sz="2800" dirty="0">
                  <a:solidFill>
                    <a:srgbClr val="0000FF"/>
                  </a:solidFill>
                  <a:ea typeface="楷体_GB2312" pitchFamily="49" charset="-122"/>
                  <a:sym typeface="Symbol" panose="05050102010706020507" pitchFamily="18" charset="2"/>
                </a:rPr>
                <a:t>的估计量</a:t>
              </a:r>
              <a:r>
                <a:rPr lang="zh-CN" altLang="en-US" sz="2800" dirty="0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。</a:t>
              </a:r>
            </a:p>
          </p:txBody>
        </p:sp>
        <p:graphicFrame>
          <p:nvGraphicFramePr>
            <p:cNvPr id="24583" name="Object 7">
              <a:extLst>
                <a:ext uri="{FF2B5EF4-FFF2-40B4-BE49-F238E27FC236}">
                  <a16:creationId xmlns:a16="http://schemas.microsoft.com/office/drawing/2014/main" id="{2DA954B7-FE26-4410-A8AB-F7123C7F78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420474"/>
                </p:ext>
              </p:extLst>
            </p:nvPr>
          </p:nvGraphicFramePr>
          <p:xfrm>
            <a:off x="2732" y="1400"/>
            <a:ext cx="1996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20480" imgH="266400" progId="Equation.DSMT4">
                    <p:embed/>
                  </p:oleObj>
                </mc:Choice>
                <mc:Fallback>
                  <p:oleObj name="Equation" r:id="rId2" imgW="1320480" imgH="266400" progId="Equation.DSMT4">
                    <p:embed/>
                    <p:pic>
                      <p:nvPicPr>
                        <p:cNvPr id="24583" name="Object 7">
                          <a:extLst>
                            <a:ext uri="{FF2B5EF4-FFF2-40B4-BE49-F238E27FC236}">
                              <a16:creationId xmlns:a16="http://schemas.microsoft.com/office/drawing/2014/main" id="{2DA954B7-FE26-4410-A8AB-F7123C7F78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" y="1400"/>
                          <a:ext cx="1996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" name="Object 8">
              <a:extLst>
                <a:ext uri="{FF2B5EF4-FFF2-40B4-BE49-F238E27FC236}">
                  <a16:creationId xmlns:a16="http://schemas.microsoft.com/office/drawing/2014/main" id="{F1EF11E8-E2E5-48C6-8FB2-61B75C2173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0607219"/>
                </p:ext>
              </p:extLst>
            </p:nvPr>
          </p:nvGraphicFramePr>
          <p:xfrm>
            <a:off x="1409" y="1996"/>
            <a:ext cx="1633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79280" imgH="266400" progId="Equation.DSMT4">
                    <p:embed/>
                  </p:oleObj>
                </mc:Choice>
                <mc:Fallback>
                  <p:oleObj name="Equation" r:id="rId4" imgW="1079280" imgH="266400" progId="Equation.DSMT4">
                    <p:embed/>
                    <p:pic>
                      <p:nvPicPr>
                        <p:cNvPr id="24584" name="Object 8">
                          <a:extLst>
                            <a:ext uri="{FF2B5EF4-FFF2-40B4-BE49-F238E27FC236}">
                              <a16:creationId xmlns:a16="http://schemas.microsoft.com/office/drawing/2014/main" id="{F1EF11E8-E2E5-48C6-8FB2-61B75C2173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9" y="1996"/>
                          <a:ext cx="1633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92" name="Group 16">
            <a:extLst>
              <a:ext uri="{FF2B5EF4-FFF2-40B4-BE49-F238E27FC236}">
                <a16:creationId xmlns:a16="http://schemas.microsoft.com/office/drawing/2014/main" id="{B0B63B36-73C5-4233-94A5-B58847844E5E}"/>
              </a:ext>
            </a:extLst>
          </p:cNvPr>
          <p:cNvGrpSpPr>
            <a:grpSpLocks/>
          </p:cNvGrpSpPr>
          <p:nvPr/>
        </p:nvGrpSpPr>
        <p:grpSpPr bwMode="auto">
          <a:xfrm>
            <a:off x="82550" y="3563939"/>
            <a:ext cx="8553450" cy="1666875"/>
            <a:chOff x="52" y="2245"/>
            <a:chExt cx="5388" cy="1050"/>
          </a:xfrm>
        </p:grpSpPr>
        <p:sp>
          <p:nvSpPr>
            <p:cNvPr id="24581" name="Text Box 5">
              <a:extLst>
                <a:ext uri="{FF2B5EF4-FFF2-40B4-BE49-F238E27FC236}">
                  <a16:creationId xmlns:a16="http://schemas.microsoft.com/office/drawing/2014/main" id="{7757EC58-E3C4-4BD1-B49A-95F8B52B0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" y="2245"/>
              <a:ext cx="5388" cy="1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9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ea typeface="楷体_GB2312" pitchFamily="49" charset="-122"/>
                </a:rPr>
                <a:t>将样本观测值                   代入                       ，得到的值                      称为</a:t>
              </a:r>
              <a:r>
                <a:rPr lang="zh-CN" altLang="en-US" sz="2800" dirty="0">
                  <a:solidFill>
                    <a:srgbClr val="0000FF"/>
                  </a:solidFill>
                  <a:ea typeface="楷体_GB2312" pitchFamily="49" charset="-122"/>
                </a:rPr>
                <a:t>参数</a:t>
              </a:r>
              <a:r>
                <a:rPr lang="zh-CN" altLang="en-US" sz="2800" i="1" dirty="0">
                  <a:solidFill>
                    <a:srgbClr val="0000FF"/>
                  </a:solidFill>
                  <a:ea typeface="楷体_GB2312" pitchFamily="49" charset="-122"/>
                  <a:sym typeface="Symbol" panose="05050102010706020507" pitchFamily="18" charset="2"/>
                </a:rPr>
                <a:t> </a:t>
              </a:r>
              <a:r>
                <a:rPr lang="zh-CN" altLang="en-US" sz="2800" dirty="0">
                  <a:solidFill>
                    <a:srgbClr val="0000FF"/>
                  </a:solidFill>
                  <a:ea typeface="楷体_GB2312" pitchFamily="49" charset="-122"/>
                </a:rPr>
                <a:t>的估计值</a:t>
              </a:r>
              <a:r>
                <a:rPr lang="zh-CN" altLang="en-US" sz="2800" dirty="0">
                  <a:solidFill>
                    <a:schemeClr val="tx1"/>
                  </a:solidFill>
                  <a:ea typeface="楷体_GB2312" pitchFamily="49" charset="-122"/>
                </a:rPr>
                <a:t>。    </a:t>
              </a:r>
              <a:endParaRPr lang="zh-CN" altLang="en-US" sz="28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24585" name="Object 9">
              <a:extLst>
                <a:ext uri="{FF2B5EF4-FFF2-40B4-BE49-F238E27FC236}">
                  <a16:creationId xmlns:a16="http://schemas.microsoft.com/office/drawing/2014/main" id="{F5E62329-C279-4998-8913-62E0B4A23D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43761"/>
                </p:ext>
              </p:extLst>
            </p:nvPr>
          </p:nvGraphicFramePr>
          <p:xfrm>
            <a:off x="1390" y="2410"/>
            <a:ext cx="123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36560" imgH="228600" progId="Equation.DSMT4">
                    <p:embed/>
                  </p:oleObj>
                </mc:Choice>
                <mc:Fallback>
                  <p:oleObj name="Equation" r:id="rId6" imgW="736560" imgH="228600" progId="Equation.DSMT4">
                    <p:embed/>
                    <p:pic>
                      <p:nvPicPr>
                        <p:cNvPr id="24585" name="Object 9">
                          <a:extLst>
                            <a:ext uri="{FF2B5EF4-FFF2-40B4-BE49-F238E27FC236}">
                              <a16:creationId xmlns:a16="http://schemas.microsoft.com/office/drawing/2014/main" id="{F5E62329-C279-4998-8913-62E0B4A23D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0" y="2410"/>
                          <a:ext cx="123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10">
              <a:extLst>
                <a:ext uri="{FF2B5EF4-FFF2-40B4-BE49-F238E27FC236}">
                  <a16:creationId xmlns:a16="http://schemas.microsoft.com/office/drawing/2014/main" id="{BD89949F-358C-49E9-B006-B4BDD8ABE0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5220067"/>
                </p:ext>
              </p:extLst>
            </p:nvPr>
          </p:nvGraphicFramePr>
          <p:xfrm>
            <a:off x="784" y="2884"/>
            <a:ext cx="1451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39600" imgH="266400" progId="Equation.DSMT4">
                    <p:embed/>
                  </p:oleObj>
                </mc:Choice>
                <mc:Fallback>
                  <p:oleObj name="Equation" r:id="rId8" imgW="939600" imgH="266400" progId="Equation.DSMT4">
                    <p:embed/>
                    <p:pic>
                      <p:nvPicPr>
                        <p:cNvPr id="24586" name="Object 10">
                          <a:extLst>
                            <a:ext uri="{FF2B5EF4-FFF2-40B4-BE49-F238E27FC236}">
                              <a16:creationId xmlns:a16="http://schemas.microsoft.com/office/drawing/2014/main" id="{BD89949F-358C-49E9-B006-B4BDD8ABE0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2884"/>
                          <a:ext cx="1451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12">
              <a:extLst>
                <a:ext uri="{FF2B5EF4-FFF2-40B4-BE49-F238E27FC236}">
                  <a16:creationId xmlns:a16="http://schemas.microsoft.com/office/drawing/2014/main" id="{6D34F7B8-982F-4415-B48A-4C19E853E0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0077674"/>
                </p:ext>
              </p:extLst>
            </p:nvPr>
          </p:nvGraphicFramePr>
          <p:xfrm>
            <a:off x="3196" y="2419"/>
            <a:ext cx="154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79280" imgH="266400" progId="Equation.DSMT4">
                    <p:embed/>
                  </p:oleObj>
                </mc:Choice>
                <mc:Fallback>
                  <p:oleObj name="Equation" r:id="rId10" imgW="1079280" imgH="266400" progId="Equation.DSMT4">
                    <p:embed/>
                    <p:pic>
                      <p:nvPicPr>
                        <p:cNvPr id="24588" name="Object 12">
                          <a:extLst>
                            <a:ext uri="{FF2B5EF4-FFF2-40B4-BE49-F238E27FC236}">
                              <a16:creationId xmlns:a16="http://schemas.microsoft.com/office/drawing/2014/main" id="{6D34F7B8-982F-4415-B48A-4C19E853E0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6" y="2419"/>
                          <a:ext cx="1542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90AB32-A3B2-4B44-B985-5D43018E1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610800"/>
            <a:ext cx="8270240" cy="34787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8F4E1B6-EA30-4075-B7A7-B420C70EB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8" y="4089582"/>
            <a:ext cx="8165612" cy="269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8123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3" y="-71440"/>
            <a:ext cx="8820150" cy="6391558"/>
          </a:xfrm>
        </p:spPr>
        <p:txBody>
          <a:bodyPr/>
          <a:lstStyle/>
          <a:p>
            <a:pPr>
              <a:buNone/>
            </a:pPr>
            <a:r>
              <a:rPr lang="zh-CN" altLang="en-US" sz="3600" dirty="0">
                <a:latin typeface="Times New Roman" pitchFamily="18" charset="0"/>
                <a:ea typeface="+mj-ea"/>
                <a:cs typeface="Times New Roman" pitchFamily="18" charset="0"/>
              </a:rPr>
              <a:t>小结：参数的点估计</a:t>
            </a:r>
          </a:p>
          <a:p>
            <a:pPr lvl="1"/>
            <a:r>
              <a:rPr lang="en-US" altLang="zh-CN" sz="3200" dirty="0">
                <a:latin typeface="Times New Roman" pitchFamily="18" charset="0"/>
                <a:ea typeface="+mj-ea"/>
                <a:cs typeface="Times New Roman" pitchFamily="18" charset="0"/>
              </a:rPr>
              <a:t>1 </a:t>
            </a:r>
            <a:r>
              <a:rPr lang="zh-CN" altLang="en-US" sz="3200" dirty="0">
                <a:latin typeface="Times New Roman" pitchFamily="18" charset="0"/>
                <a:ea typeface="+mj-ea"/>
                <a:cs typeface="Times New Roman" pitchFamily="18" charset="0"/>
              </a:rPr>
              <a:t>矩估计：三步法：</a:t>
            </a:r>
          </a:p>
          <a:p>
            <a:pPr lvl="2">
              <a:buFont typeface="Wingdings" pitchFamily="2" charset="2"/>
              <a:buNone/>
            </a:pPr>
            <a:r>
              <a:rPr lang="zh-CN" altLang="en-US" sz="3200" dirty="0">
                <a:ea typeface="+mj-ea"/>
                <a:cs typeface="Times New Roman" pitchFamily="18" charset="0"/>
              </a:rPr>
              <a:t>①求总体矩；</a:t>
            </a:r>
          </a:p>
          <a:p>
            <a:pPr lvl="2">
              <a:buFont typeface="Wingdings" pitchFamily="2" charset="2"/>
              <a:buNone/>
            </a:pPr>
            <a:r>
              <a:rPr lang="zh-CN" altLang="en-US" sz="3200" dirty="0">
                <a:ea typeface="+mj-ea"/>
                <a:cs typeface="Times New Roman" pitchFamily="18" charset="0"/>
              </a:rPr>
              <a:t>②样本矩代替总体矩；</a:t>
            </a:r>
          </a:p>
          <a:p>
            <a:pPr lvl="2">
              <a:buFont typeface="Wingdings" pitchFamily="2" charset="2"/>
              <a:buNone/>
            </a:pPr>
            <a:r>
              <a:rPr lang="zh-CN" altLang="en-US" sz="3200" dirty="0">
                <a:ea typeface="+mj-ea"/>
                <a:cs typeface="Times New Roman" pitchFamily="18" charset="0"/>
              </a:rPr>
              <a:t>③求出矩估计量（矩估计值）</a:t>
            </a:r>
          </a:p>
          <a:p>
            <a:pPr lvl="1"/>
            <a:r>
              <a:rPr lang="en-US" altLang="zh-CN" sz="3200" dirty="0">
                <a:latin typeface="Times New Roman" pitchFamily="18" charset="0"/>
                <a:ea typeface="+mj-ea"/>
                <a:cs typeface="Times New Roman" pitchFamily="18" charset="0"/>
              </a:rPr>
              <a:t>2 </a:t>
            </a:r>
            <a:r>
              <a:rPr lang="zh-CN" altLang="en-US" sz="3200" dirty="0">
                <a:latin typeface="Times New Roman" pitchFamily="18" charset="0"/>
                <a:ea typeface="+mj-ea"/>
                <a:cs typeface="Times New Roman" pitchFamily="18" charset="0"/>
              </a:rPr>
              <a:t>最大似然估计法： 三步法：</a:t>
            </a:r>
          </a:p>
          <a:p>
            <a:pPr lvl="2">
              <a:buFont typeface="Wingdings" pitchFamily="2" charset="2"/>
              <a:buNone/>
            </a:pPr>
            <a:r>
              <a:rPr lang="zh-CN" altLang="en-US" sz="3200" dirty="0">
                <a:ea typeface="+mj-ea"/>
                <a:cs typeface="Times New Roman" pitchFamily="18" charset="0"/>
              </a:rPr>
              <a:t>①求（对数）似然函数；</a:t>
            </a:r>
            <a:endParaRPr lang="en-US" altLang="zh-CN" sz="3200" dirty="0">
              <a:ea typeface="+mj-ea"/>
              <a:cs typeface="Times New Roman" pitchFamily="18" charset="0"/>
            </a:endParaRPr>
          </a:p>
          <a:p>
            <a:pPr lvl="2">
              <a:buNone/>
            </a:pPr>
            <a:r>
              <a:rPr lang="zh-CN" altLang="en-US" sz="3200" dirty="0">
                <a:ea typeface="+mj-ea"/>
                <a:cs typeface="Times New Roman" pitchFamily="18" charset="0"/>
              </a:rPr>
              <a:t>②</a:t>
            </a:r>
            <a:r>
              <a:rPr lang="en-US" altLang="zh-CN" sz="3200" dirty="0">
                <a:ea typeface="+mj-ea"/>
                <a:cs typeface="Times New Roman" pitchFamily="18" charset="0"/>
              </a:rPr>
              <a:t>【</a:t>
            </a:r>
            <a:r>
              <a:rPr lang="zh-CN" altLang="en-US" sz="3200" dirty="0">
                <a:ea typeface="+mj-ea"/>
                <a:cs typeface="Times New Roman" pitchFamily="18" charset="0"/>
              </a:rPr>
              <a:t>列出（对数）似然方程组；</a:t>
            </a:r>
            <a:r>
              <a:rPr lang="en-US" altLang="zh-CN" sz="3200" dirty="0">
                <a:ea typeface="+mj-ea"/>
                <a:cs typeface="Times New Roman" pitchFamily="18" charset="0"/>
              </a:rPr>
              <a:t>】</a:t>
            </a:r>
            <a:endParaRPr lang="zh-CN" altLang="en-US" sz="3200" dirty="0">
              <a:ea typeface="+mj-ea"/>
              <a:cs typeface="Times New Roman" pitchFamily="18" charset="0"/>
            </a:endParaRPr>
          </a:p>
          <a:p>
            <a:pPr lvl="2">
              <a:buNone/>
            </a:pPr>
            <a:r>
              <a:rPr lang="zh-CN" altLang="en-US" sz="3200" dirty="0">
                <a:ea typeface="+mj-ea"/>
                <a:cs typeface="Times New Roman" pitchFamily="18" charset="0"/>
              </a:rPr>
              <a:t>③求（对数）似然函数的最大值点</a:t>
            </a:r>
          </a:p>
          <a:p>
            <a:endParaRPr lang="en-US" altLang="zh-CN" sz="36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97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3"/>
          <p:cNvSpPr>
            <a:spLocks noChangeArrowheads="1" noChangeShapeType="1" noTextEdit="1"/>
          </p:cNvSpPr>
          <p:nvPr/>
        </p:nvSpPr>
        <p:spPr bwMode="auto">
          <a:xfrm>
            <a:off x="2528524" y="651700"/>
            <a:ext cx="5323114" cy="45864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3600" dirty="0"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</a:rPr>
              <a:t>P218</a:t>
            </a:r>
            <a:r>
              <a:rPr lang="zh-CN" altLang="zh-CN" sz="3600" dirty="0"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3600" dirty="0"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</a:rPr>
              <a:t>5(a)(b)(c)</a:t>
            </a:r>
            <a:r>
              <a:rPr lang="zh-CN" altLang="en-US" sz="3600" dirty="0"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3600" dirty="0"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</a:rPr>
              <a:t>补充题</a:t>
            </a:r>
            <a:endParaRPr lang="zh-CN" altLang="en-US" sz="3600" kern="1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111760" y="640671"/>
            <a:ext cx="1972221" cy="46967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/>
                <a:ea typeface="方正舒体"/>
              </a:rPr>
              <a:t>作业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4594CE-80C6-7D36-54DA-4E9BAD609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4" y="1110343"/>
            <a:ext cx="7483572" cy="566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1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9" name="Group 13">
            <a:extLst>
              <a:ext uri="{FF2B5EF4-FFF2-40B4-BE49-F238E27FC236}">
                <a16:creationId xmlns:a16="http://schemas.microsoft.com/office/drawing/2014/main" id="{72577406-DF1A-4FA2-8600-E175F9E65EEF}"/>
              </a:ext>
            </a:extLst>
          </p:cNvPr>
          <p:cNvGrpSpPr>
            <a:grpSpLocks/>
          </p:cNvGrpSpPr>
          <p:nvPr/>
        </p:nvGrpSpPr>
        <p:grpSpPr bwMode="auto">
          <a:xfrm>
            <a:off x="128270" y="885825"/>
            <a:ext cx="8755063" cy="2020888"/>
            <a:chOff x="146" y="527"/>
            <a:chExt cx="5183" cy="1273"/>
          </a:xfrm>
        </p:grpSpPr>
        <p:sp>
          <p:nvSpPr>
            <p:cNvPr id="29698" name="Text Box 2">
              <a:extLst>
                <a:ext uri="{FF2B5EF4-FFF2-40B4-BE49-F238E27FC236}">
                  <a16:creationId xmlns:a16="http://schemas.microsoft.com/office/drawing/2014/main" id="{E4BBAED1-CF0C-4772-B808-9FC5922F0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527"/>
              <a:ext cx="5112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0000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点估计</a:t>
              </a:r>
              <a:r>
                <a:rPr lang="zh-CN" altLang="en-US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（</a:t>
              </a:r>
              <a:r>
                <a:rPr lang="en-US" altLang="zh-CN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point estimation)</a:t>
              </a:r>
              <a:r>
                <a:rPr lang="en-US" altLang="zh-CN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：如果</a:t>
              </a:r>
              <a:r>
                <a:rPr lang="zh-CN" altLang="en-US" sz="280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构造一个统计量</a:t>
              </a:r>
            </a:p>
          </p:txBody>
        </p:sp>
        <p:graphicFrame>
          <p:nvGraphicFramePr>
            <p:cNvPr id="29703" name="Object 7">
              <a:extLst>
                <a:ext uri="{FF2B5EF4-FFF2-40B4-BE49-F238E27FC236}">
                  <a16:creationId xmlns:a16="http://schemas.microsoft.com/office/drawing/2014/main" id="{7B98BEFC-F99E-4844-90A0-4CFD4657C7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" y="935"/>
            <a:ext cx="1817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79280" imgH="266400" progId="Equation.DSMT4">
                    <p:embed/>
                  </p:oleObj>
                </mc:Choice>
                <mc:Fallback>
                  <p:oleObj name="Equation" r:id="rId2" imgW="1079280" imgH="266400" progId="Equation.DSMT4">
                    <p:embed/>
                    <p:pic>
                      <p:nvPicPr>
                        <p:cNvPr id="29703" name="Object 7">
                          <a:extLst>
                            <a:ext uri="{FF2B5EF4-FFF2-40B4-BE49-F238E27FC236}">
                              <a16:creationId xmlns:a16="http://schemas.microsoft.com/office/drawing/2014/main" id="{7B98BEFC-F99E-4844-90A0-4CFD4657C7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935"/>
                          <a:ext cx="1817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4" name="Text Box 8">
              <a:extLst>
                <a:ext uri="{FF2B5EF4-FFF2-40B4-BE49-F238E27FC236}">
                  <a16:creationId xmlns:a16="http://schemas.microsoft.com/office/drawing/2014/main" id="{2B21F921-95F4-4FFB-8084-B0662F59C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" y="981"/>
              <a:ext cx="5183" cy="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dirty="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                           </a:t>
              </a:r>
              <a:r>
                <a:rPr lang="zh-CN" altLang="en-US" sz="2800" dirty="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来作为参数</a:t>
              </a:r>
              <a:r>
                <a:rPr lang="zh-CN" altLang="en-US" sz="2800" dirty="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的估计量，则称为</a:t>
              </a:r>
            </a:p>
            <a:p>
              <a:pPr algn="l"/>
              <a:r>
                <a:rPr lang="zh-CN" altLang="en-US" sz="2800" dirty="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参数的点估计</a:t>
              </a:r>
              <a:r>
                <a:rPr lang="zh-CN" altLang="en-US" sz="2800" dirty="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。   </a:t>
              </a:r>
            </a:p>
          </p:txBody>
        </p:sp>
      </p:grpSp>
      <p:grpSp>
        <p:nvGrpSpPr>
          <p:cNvPr id="29715" name="Group 19">
            <a:extLst>
              <a:ext uri="{FF2B5EF4-FFF2-40B4-BE49-F238E27FC236}">
                <a16:creationId xmlns:a16="http://schemas.microsoft.com/office/drawing/2014/main" id="{427C52CE-7FA4-445D-ADE5-7D7288C44C42}"/>
              </a:ext>
            </a:extLst>
          </p:cNvPr>
          <p:cNvGrpSpPr>
            <a:grpSpLocks/>
          </p:cNvGrpSpPr>
          <p:nvPr/>
        </p:nvGrpSpPr>
        <p:grpSpPr bwMode="auto">
          <a:xfrm>
            <a:off x="327025" y="3349625"/>
            <a:ext cx="8480425" cy="2805726"/>
            <a:chOff x="251" y="1688"/>
            <a:chExt cx="5342" cy="1410"/>
          </a:xfrm>
        </p:grpSpPr>
        <p:grpSp>
          <p:nvGrpSpPr>
            <p:cNvPr id="29713" name="Group 17">
              <a:extLst>
                <a:ext uri="{FF2B5EF4-FFF2-40B4-BE49-F238E27FC236}">
                  <a16:creationId xmlns:a16="http://schemas.microsoft.com/office/drawing/2014/main" id="{CAF6D976-A992-47FE-855C-F48B284A28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" y="1688"/>
              <a:ext cx="5262" cy="708"/>
              <a:chOff x="331" y="1643"/>
              <a:chExt cx="5262" cy="708"/>
            </a:xfrm>
          </p:grpSpPr>
          <p:sp>
            <p:nvSpPr>
              <p:cNvPr id="29705" name="Text Box 9">
                <a:extLst>
                  <a:ext uri="{FF2B5EF4-FFF2-40B4-BE49-F238E27FC236}">
                    <a16:creationId xmlns:a16="http://schemas.microsoft.com/office/drawing/2014/main" id="{9C79490E-3299-47F6-B2AB-EAEA191472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" y="1643"/>
                <a:ext cx="5262" cy="6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800" dirty="0">
                    <a:solidFill>
                      <a:srgbClr val="FF0000"/>
                    </a:solidFill>
                    <a:latin typeface="Arial Black" panose="020B0A04020102020204" pitchFamily="34" charset="0"/>
                    <a:ea typeface="宋体" panose="02010600030101010101" pitchFamily="2" charset="-122"/>
                  </a:rPr>
                  <a:t>区间估计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Arial Black" panose="020B0A040201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（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Arial Black" panose="020B0A040201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interval estimation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Arial Black" panose="020B0A040201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）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Arial Black" panose="020B0A04020102020204" pitchFamily="34" charset="0"/>
                    <a:ea typeface="宋体" panose="02010600030101010101" pitchFamily="2" charset="-122"/>
                  </a:rPr>
                  <a:t> 如果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Arial Black" panose="020B0A04020102020204" pitchFamily="34" charset="0"/>
                    <a:ea typeface="宋体" panose="02010600030101010101" pitchFamily="2" charset="-122"/>
                  </a:rPr>
                  <a:t>构造两个</a:t>
                </a:r>
                <a:endParaRPr lang="en-US" altLang="zh-CN" sz="2800" dirty="0">
                  <a:solidFill>
                    <a:srgbClr val="0000FF"/>
                  </a:solidFill>
                  <a:latin typeface="Arial Black" panose="020B0A04020102020204" pitchFamily="34" charset="0"/>
                  <a:ea typeface="宋体" panose="02010600030101010101" pitchFamily="2" charset="-122"/>
                </a:endParaRPr>
              </a:p>
              <a:p>
                <a:pPr algn="l"/>
                <a:r>
                  <a:rPr lang="zh-CN" altLang="en-US" sz="2800" dirty="0">
                    <a:solidFill>
                      <a:srgbClr val="0000FF"/>
                    </a:solidFill>
                    <a:latin typeface="Arial Black" panose="020B0A04020102020204" pitchFamily="34" charset="0"/>
                    <a:ea typeface="宋体" panose="02010600030101010101" pitchFamily="2" charset="-122"/>
                  </a:rPr>
                  <a:t>统计量</a:t>
                </a:r>
              </a:p>
            </p:txBody>
          </p:sp>
          <p:graphicFrame>
            <p:nvGraphicFramePr>
              <p:cNvPr id="29706" name="Object 10">
                <a:extLst>
                  <a:ext uri="{FF2B5EF4-FFF2-40B4-BE49-F238E27FC236}">
                    <a16:creationId xmlns:a16="http://schemas.microsoft.com/office/drawing/2014/main" id="{822CA794-768A-4648-BB3C-FC02AFA8B0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1608814"/>
                  </p:ext>
                </p:extLst>
              </p:nvPr>
            </p:nvGraphicFramePr>
            <p:xfrm>
              <a:off x="1182" y="1903"/>
              <a:ext cx="3873" cy="4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298600" imgH="266400" progId="Equation.DSMT4">
                      <p:embed/>
                    </p:oleObj>
                  </mc:Choice>
                  <mc:Fallback>
                    <p:oleObj name="Equation" r:id="rId4" imgW="2298600" imgH="266400" progId="Equation.DSMT4">
                      <p:embed/>
                      <p:pic>
                        <p:nvPicPr>
                          <p:cNvPr id="29706" name="Object 10">
                            <a:extLst>
                              <a:ext uri="{FF2B5EF4-FFF2-40B4-BE49-F238E27FC236}">
                                <a16:creationId xmlns:a16="http://schemas.microsoft.com/office/drawing/2014/main" id="{822CA794-768A-4648-BB3C-FC02AFA8B0D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2" y="1903"/>
                            <a:ext cx="3873" cy="4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712" name="Group 16">
              <a:extLst>
                <a:ext uri="{FF2B5EF4-FFF2-40B4-BE49-F238E27FC236}">
                  <a16:creationId xmlns:a16="http://schemas.microsoft.com/office/drawing/2014/main" id="{D25CC997-4605-4A90-82B2-79B9138F3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" y="2373"/>
              <a:ext cx="5309" cy="725"/>
              <a:chOff x="295" y="2328"/>
              <a:chExt cx="5309" cy="725"/>
            </a:xfrm>
          </p:grpSpPr>
          <p:sp>
            <p:nvSpPr>
              <p:cNvPr id="29707" name="Text Box 11">
                <a:extLst>
                  <a:ext uri="{FF2B5EF4-FFF2-40B4-BE49-F238E27FC236}">
                    <a16:creationId xmlns:a16="http://schemas.microsoft.com/office/drawing/2014/main" id="{7C2185BD-A7C6-439E-B120-793DDE0EE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" y="2400"/>
                <a:ext cx="5309" cy="6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800" dirty="0">
                    <a:solidFill>
                      <a:schemeClr val="tx1"/>
                    </a:solidFill>
                    <a:latin typeface="Arial Black" panose="020B0A04020102020204" pitchFamily="34" charset="0"/>
                    <a:ea typeface="宋体" panose="02010600030101010101" pitchFamily="2" charset="-122"/>
                  </a:rPr>
                  <a:t>而用          来作为参数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Arial Black" panose="020B0A040201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可能取值范围的估计，称为</a:t>
                </a:r>
              </a:p>
              <a:p>
                <a:pPr algn="l"/>
                <a:r>
                  <a:rPr lang="zh-CN" altLang="en-US" sz="2800" dirty="0">
                    <a:solidFill>
                      <a:srgbClr val="0000FF"/>
                    </a:solidFill>
                    <a:latin typeface="Arial Black" panose="020B0A040201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参数的区间估计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Arial Black" panose="020B0A040201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。</a:t>
                </a:r>
              </a:p>
            </p:txBody>
          </p:sp>
          <p:graphicFrame>
            <p:nvGraphicFramePr>
              <p:cNvPr id="29710" name="Object 14">
                <a:extLst>
                  <a:ext uri="{FF2B5EF4-FFF2-40B4-BE49-F238E27FC236}">
                    <a16:creationId xmlns:a16="http://schemas.microsoft.com/office/drawing/2014/main" id="{E13B9F73-D1EE-494C-8EE1-01B9A75EBE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2602309"/>
                  </p:ext>
                </p:extLst>
              </p:nvPr>
            </p:nvGraphicFramePr>
            <p:xfrm>
              <a:off x="793" y="2328"/>
              <a:ext cx="771" cy="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457200" imgH="266400" progId="Equation.DSMT4">
                      <p:embed/>
                    </p:oleObj>
                  </mc:Choice>
                  <mc:Fallback>
                    <p:oleObj name="Equation" r:id="rId6" imgW="457200" imgH="266400" progId="Equation.DSMT4">
                      <p:embed/>
                      <p:pic>
                        <p:nvPicPr>
                          <p:cNvPr id="29710" name="Object 14">
                            <a:extLst>
                              <a:ext uri="{FF2B5EF4-FFF2-40B4-BE49-F238E27FC236}">
                                <a16:creationId xmlns:a16="http://schemas.microsoft.com/office/drawing/2014/main" id="{E13B9F73-D1EE-494C-8EE1-01B9A75EBE5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3" y="2328"/>
                            <a:ext cx="771" cy="4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37" name="Rectangle 13"/>
          <p:cNvSpPr>
            <a:spLocks noChangeArrowheads="1"/>
          </p:cNvSpPr>
          <p:nvPr/>
        </p:nvSpPr>
        <p:spPr bwMode="auto">
          <a:xfrm>
            <a:off x="1752600" y="1916113"/>
            <a:ext cx="4779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从该批产品中任取一件，令</a:t>
            </a:r>
          </a:p>
        </p:txBody>
      </p:sp>
      <p:grpSp>
        <p:nvGrpSpPr>
          <p:cNvPr id="461839" name="Group 15"/>
          <p:cNvGrpSpPr>
            <a:grpSpLocks/>
          </p:cNvGrpSpPr>
          <p:nvPr/>
        </p:nvGrpSpPr>
        <p:grpSpPr bwMode="auto">
          <a:xfrm>
            <a:off x="2770188" y="2225680"/>
            <a:ext cx="4699000" cy="1123951"/>
            <a:chOff x="1705" y="2998"/>
            <a:chExt cx="2960" cy="708"/>
          </a:xfrm>
        </p:grpSpPr>
        <p:graphicFrame>
          <p:nvGraphicFramePr>
            <p:cNvPr id="461840" name="Object 16"/>
            <p:cNvGraphicFramePr>
              <a:graphicFrameLocks noChangeAspect="1"/>
            </p:cNvGraphicFramePr>
            <p:nvPr/>
          </p:nvGraphicFramePr>
          <p:xfrm>
            <a:off x="1705" y="3011"/>
            <a:ext cx="903" cy="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71320" imgH="444240" progId="Equation.DSMT4">
                    <p:embed/>
                  </p:oleObj>
                </mc:Choice>
                <mc:Fallback>
                  <p:oleObj name="Equation" r:id="rId3" imgW="571320" imgH="4442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3011"/>
                          <a:ext cx="903" cy="6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841" name="Rectangle 17"/>
            <p:cNvSpPr>
              <a:spLocks noChangeArrowheads="1"/>
            </p:cNvSpPr>
            <p:nvPr/>
          </p:nvSpPr>
          <p:spPr bwMode="auto">
            <a:xfrm>
              <a:off x="2536" y="2998"/>
              <a:ext cx="2129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该产品为次品</a:t>
              </a:r>
            </a:p>
          </p:txBody>
        </p:sp>
        <p:sp>
          <p:nvSpPr>
            <p:cNvPr id="461842" name="Rectangle 18"/>
            <p:cNvSpPr>
              <a:spLocks noChangeArrowheads="1"/>
            </p:cNvSpPr>
            <p:nvPr/>
          </p:nvSpPr>
          <p:spPr bwMode="auto">
            <a:xfrm>
              <a:off x="2545" y="3325"/>
              <a:ext cx="2120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该产品为好品</a:t>
              </a:r>
            </a:p>
          </p:txBody>
        </p:sp>
      </p:grpSp>
      <p:sp>
        <p:nvSpPr>
          <p:cNvPr id="461844" name="Rectangle 20"/>
          <p:cNvSpPr>
            <a:spLocks noChangeArrowheads="1"/>
          </p:cNvSpPr>
          <p:nvPr/>
        </p:nvSpPr>
        <p:spPr bwMode="auto">
          <a:xfrm>
            <a:off x="850900" y="4448175"/>
            <a:ext cx="3317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由辛钦大数定律有</a:t>
            </a:r>
          </a:p>
        </p:txBody>
      </p:sp>
      <p:sp>
        <p:nvSpPr>
          <p:cNvPr id="461855" name="WordArt 31"/>
          <p:cNvSpPr>
            <a:spLocks noChangeArrowheads="1" noChangeShapeType="1" noTextEdit="1"/>
          </p:cNvSpPr>
          <p:nvPr/>
        </p:nvSpPr>
        <p:spPr bwMode="auto">
          <a:xfrm>
            <a:off x="2713038" y="638175"/>
            <a:ext cx="3878262" cy="3460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effectLst/>
                <a:latin typeface="黑体"/>
                <a:ea typeface="黑体"/>
              </a:rPr>
              <a:t>点估计问题的实际背景</a:t>
            </a:r>
          </a:p>
        </p:txBody>
      </p:sp>
      <p:sp>
        <p:nvSpPr>
          <p:cNvPr id="461856" name="WordArt 32"/>
          <p:cNvSpPr>
            <a:spLocks noChangeArrowheads="1" noChangeShapeType="1" noTextEdit="1"/>
          </p:cNvSpPr>
          <p:nvPr/>
        </p:nvSpPr>
        <p:spPr bwMode="auto">
          <a:xfrm>
            <a:off x="847725" y="11398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461860" name="Group 36"/>
          <p:cNvGrpSpPr>
            <a:grpSpLocks/>
          </p:cNvGrpSpPr>
          <p:nvPr/>
        </p:nvGrpSpPr>
        <p:grpSpPr bwMode="auto">
          <a:xfrm>
            <a:off x="1290918" y="1020764"/>
            <a:ext cx="7885113" cy="523875"/>
            <a:chOff x="792" y="683"/>
            <a:chExt cx="4967" cy="330"/>
          </a:xfrm>
        </p:grpSpPr>
        <p:sp>
          <p:nvSpPr>
            <p:cNvPr id="461836" name="Rectangle 12"/>
            <p:cNvSpPr>
              <a:spLocks noChangeArrowheads="1"/>
            </p:cNvSpPr>
            <p:nvPr/>
          </p:nvSpPr>
          <p:spPr bwMode="auto">
            <a:xfrm>
              <a:off x="792" y="683"/>
              <a:ext cx="49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某工厂生产了一大批产品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从中随机抽检了</a:t>
              </a:r>
              <a:r>
                <a:rPr lang="zh-CN" altLang="en-US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件产</a:t>
              </a:r>
            </a:p>
          </p:txBody>
        </p:sp>
        <p:graphicFrame>
          <p:nvGraphicFramePr>
            <p:cNvPr id="461858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0742828"/>
                </p:ext>
              </p:extLst>
            </p:nvPr>
          </p:nvGraphicFramePr>
          <p:xfrm>
            <a:off x="4991" y="774"/>
            <a:ext cx="21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14120" imgH="126720" progId="Equation.DSMT4">
                    <p:embed/>
                  </p:oleObj>
                </mc:Choice>
                <mc:Fallback>
                  <p:oleObj name="Equation" r:id="rId5" imgW="114120" imgH="12672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1" y="774"/>
                          <a:ext cx="213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859" name="Object 35"/>
          <p:cNvGraphicFramePr>
            <a:graphicFrameLocks noChangeAspect="1"/>
          </p:cNvGraphicFramePr>
          <p:nvPr/>
        </p:nvGraphicFramePr>
        <p:xfrm>
          <a:off x="2489200" y="4884738"/>
          <a:ext cx="48752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92160" imgH="342720" progId="Equation.DSMT4">
                  <p:embed/>
                </p:oleObj>
              </mc:Choice>
              <mc:Fallback>
                <p:oleObj name="Equation" r:id="rId7" imgW="1892160" imgH="34272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4884738"/>
                        <a:ext cx="48752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863" name="Group 39"/>
          <p:cNvGrpSpPr>
            <a:grpSpLocks/>
          </p:cNvGrpSpPr>
          <p:nvPr/>
        </p:nvGrpSpPr>
        <p:grpSpPr bwMode="auto">
          <a:xfrm>
            <a:off x="25400" y="1492250"/>
            <a:ext cx="8472488" cy="519113"/>
            <a:chOff x="0" y="1044"/>
            <a:chExt cx="5337" cy="327"/>
          </a:xfrm>
        </p:grpSpPr>
        <p:sp>
          <p:nvSpPr>
            <p:cNvPr id="461857" name="Rectangle 33"/>
            <p:cNvSpPr>
              <a:spLocks noChangeArrowheads="1"/>
            </p:cNvSpPr>
            <p:nvPr/>
          </p:nvSpPr>
          <p:spPr bwMode="auto">
            <a:xfrm>
              <a:off x="0" y="1044"/>
              <a:ext cx="53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品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发现有</a:t>
              </a:r>
              <a:r>
                <a:rPr lang="zh-CN" altLang="en-US" sz="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件次品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如何估计整批产品的次品率</a:t>
              </a:r>
              <a:r>
                <a:rPr lang="zh-CN" altLang="en-US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 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？</a:t>
              </a:r>
            </a:p>
          </p:txBody>
        </p:sp>
        <p:graphicFrame>
          <p:nvGraphicFramePr>
            <p:cNvPr id="461861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9344029"/>
                </p:ext>
              </p:extLst>
            </p:nvPr>
          </p:nvGraphicFramePr>
          <p:xfrm>
            <a:off x="1079" y="1100"/>
            <a:ext cx="23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6720" imgH="152280" progId="Equation.DSMT4">
                    <p:embed/>
                  </p:oleObj>
                </mc:Choice>
                <mc:Fallback>
                  <p:oleObj name="Equation" r:id="rId9" imgW="126720" imgH="15228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" y="1100"/>
                          <a:ext cx="23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62" name="Object 38"/>
            <p:cNvGraphicFramePr>
              <a:graphicFrameLocks noChangeAspect="1"/>
            </p:cNvGraphicFramePr>
            <p:nvPr/>
          </p:nvGraphicFramePr>
          <p:xfrm>
            <a:off x="4775" y="1100"/>
            <a:ext cx="2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26720" imgH="152280" progId="Equation.DSMT4">
                    <p:embed/>
                  </p:oleObj>
                </mc:Choice>
                <mc:Fallback>
                  <p:oleObj name="Equation" r:id="rId11" imgW="126720" imgH="15228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5" y="1100"/>
                          <a:ext cx="23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1864" name="WordArt 40"/>
          <p:cNvSpPr>
            <a:spLocks noChangeArrowheads="1" noChangeShapeType="1" noTextEdit="1"/>
          </p:cNvSpPr>
          <p:nvPr/>
        </p:nvSpPr>
        <p:spPr bwMode="auto">
          <a:xfrm>
            <a:off x="654050" y="2081213"/>
            <a:ext cx="938213" cy="2905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effectLst/>
                <a:latin typeface="黑体"/>
                <a:ea typeface="黑体"/>
              </a:rPr>
              <a:t>分析</a:t>
            </a:r>
          </a:p>
        </p:txBody>
      </p:sp>
      <p:grpSp>
        <p:nvGrpSpPr>
          <p:cNvPr id="461867" name="Group 43"/>
          <p:cNvGrpSpPr>
            <a:grpSpLocks/>
          </p:cNvGrpSpPr>
          <p:nvPr/>
        </p:nvGrpSpPr>
        <p:grpSpPr bwMode="auto">
          <a:xfrm>
            <a:off x="128588" y="3146425"/>
            <a:ext cx="3414712" cy="520700"/>
            <a:chOff x="1" y="2190"/>
            <a:chExt cx="2151" cy="328"/>
          </a:xfrm>
        </p:grpSpPr>
        <p:sp>
          <p:nvSpPr>
            <p:cNvPr id="461843" name="Rectangle 19"/>
            <p:cNvSpPr>
              <a:spLocks noChangeArrowheads="1"/>
            </p:cNvSpPr>
            <p:nvPr/>
          </p:nvSpPr>
          <p:spPr bwMode="auto">
            <a:xfrm>
              <a:off x="1176" y="2190"/>
              <a:ext cx="9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为总体</a:t>
              </a:r>
            </a:p>
          </p:txBody>
        </p:sp>
        <p:graphicFrame>
          <p:nvGraphicFramePr>
            <p:cNvPr id="461838" name="Object 14"/>
            <p:cNvGraphicFramePr>
              <a:graphicFrameLocks noChangeAspect="1"/>
            </p:cNvGraphicFramePr>
            <p:nvPr/>
          </p:nvGraphicFramePr>
          <p:xfrm>
            <a:off x="241" y="2240"/>
            <a:ext cx="104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60240" imgH="177480" progId="Equation.DSMT4">
                    <p:embed/>
                  </p:oleObj>
                </mc:Choice>
                <mc:Fallback>
                  <p:oleObj name="Equation" r:id="rId13" imgW="660240" imgH="1774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" y="2240"/>
                          <a:ext cx="104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866" name="Rectangle 42"/>
            <p:cNvSpPr>
              <a:spLocks noChangeArrowheads="1"/>
            </p:cNvSpPr>
            <p:nvPr/>
          </p:nvSpPr>
          <p:spPr bwMode="auto">
            <a:xfrm>
              <a:off x="1" y="2191"/>
              <a:ext cx="5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则</a:t>
              </a:r>
            </a:p>
          </p:txBody>
        </p:sp>
      </p:grpSp>
      <p:grpSp>
        <p:nvGrpSpPr>
          <p:cNvPr id="461870" name="Group 46"/>
          <p:cNvGrpSpPr>
            <a:grpSpLocks/>
          </p:cNvGrpSpPr>
          <p:nvPr/>
        </p:nvGrpSpPr>
        <p:grpSpPr bwMode="auto">
          <a:xfrm>
            <a:off x="152400" y="4013200"/>
            <a:ext cx="8442325" cy="519113"/>
            <a:chOff x="441" y="2424"/>
            <a:chExt cx="5318" cy="327"/>
          </a:xfrm>
        </p:grpSpPr>
        <p:sp>
          <p:nvSpPr>
            <p:cNvPr id="461868" name="Rectangle 44"/>
            <p:cNvSpPr>
              <a:spLocks noChangeArrowheads="1"/>
            </p:cNvSpPr>
            <p:nvPr/>
          </p:nvSpPr>
          <p:spPr bwMode="auto">
            <a:xfrm>
              <a:off x="441" y="2424"/>
              <a:ext cx="5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现要根据抽检结果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对未知参数  的大小进行推断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461869" name="Object 45"/>
            <p:cNvGraphicFramePr>
              <a:graphicFrameLocks noChangeAspect="1"/>
            </p:cNvGraphicFramePr>
            <p:nvPr/>
          </p:nvGraphicFramePr>
          <p:xfrm>
            <a:off x="3550" y="2498"/>
            <a:ext cx="23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26720" imgH="152280" progId="Equation.DSMT4">
                    <p:embed/>
                  </p:oleObj>
                </mc:Choice>
                <mc:Fallback>
                  <p:oleObj name="Equation" r:id="rId15" imgW="126720" imgH="15228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0" y="2498"/>
                          <a:ext cx="23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873" name="Group 49"/>
          <p:cNvGrpSpPr>
            <a:grpSpLocks/>
          </p:cNvGrpSpPr>
          <p:nvPr/>
        </p:nvGrpSpPr>
        <p:grpSpPr bwMode="auto">
          <a:xfrm>
            <a:off x="3086100" y="3148013"/>
            <a:ext cx="5740400" cy="519112"/>
            <a:chOff x="1816" y="2183"/>
            <a:chExt cx="3616" cy="327"/>
          </a:xfrm>
        </p:grpSpPr>
        <p:sp>
          <p:nvSpPr>
            <p:cNvPr id="461865" name="Rectangle 41"/>
            <p:cNvSpPr>
              <a:spLocks noChangeArrowheads="1"/>
            </p:cNvSpPr>
            <p:nvPr/>
          </p:nvSpPr>
          <p:spPr bwMode="auto">
            <a:xfrm>
              <a:off x="1816" y="2183"/>
              <a:ext cx="36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按题设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从总体  抽取了一个样本</a:t>
              </a:r>
            </a:p>
          </p:txBody>
        </p:sp>
        <p:graphicFrame>
          <p:nvGraphicFramePr>
            <p:cNvPr id="461871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6664179"/>
                </p:ext>
              </p:extLst>
            </p:nvPr>
          </p:nvGraphicFramePr>
          <p:xfrm>
            <a:off x="3424" y="2253"/>
            <a:ext cx="30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4880" imgH="139680" progId="Equation.DSMT4">
                    <p:embed/>
                  </p:oleObj>
                </mc:Choice>
                <mc:Fallback>
                  <p:oleObj name="Equation" r:id="rId17" imgW="164880" imgH="13968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253"/>
                          <a:ext cx="30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872" name="Object 48"/>
          <p:cNvGraphicFramePr>
            <a:graphicFrameLocks noChangeAspect="1"/>
          </p:cNvGraphicFramePr>
          <p:nvPr/>
        </p:nvGraphicFramePr>
        <p:xfrm>
          <a:off x="3629025" y="3630613"/>
          <a:ext cx="20907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74360" imgH="177480" progId="Equation.DSMT4">
                  <p:embed/>
                </p:oleObj>
              </mc:Choice>
              <mc:Fallback>
                <p:oleObj name="Equation" r:id="rId19" imgW="774360" imgH="17748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3630613"/>
                        <a:ext cx="20907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875" name="Group 51"/>
          <p:cNvGrpSpPr>
            <a:grpSpLocks/>
          </p:cNvGrpSpPr>
          <p:nvPr/>
        </p:nvGrpSpPr>
        <p:grpSpPr bwMode="auto">
          <a:xfrm>
            <a:off x="863600" y="6153150"/>
            <a:ext cx="4979988" cy="539750"/>
            <a:chOff x="-32" y="3788"/>
            <a:chExt cx="3137" cy="340"/>
          </a:xfrm>
        </p:grpSpPr>
        <p:sp>
          <p:nvSpPr>
            <p:cNvPr id="461848" name="Rectangle 24"/>
            <p:cNvSpPr>
              <a:spLocks noChangeArrowheads="1"/>
            </p:cNvSpPr>
            <p:nvPr/>
          </p:nvSpPr>
          <p:spPr bwMode="auto">
            <a:xfrm>
              <a:off x="-32" y="3788"/>
              <a:ext cx="31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故可用     作为  的估计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461851" name="Object 27"/>
            <p:cNvGraphicFramePr>
              <a:graphicFrameLocks noChangeAspect="1"/>
            </p:cNvGraphicFramePr>
            <p:nvPr/>
          </p:nvGraphicFramePr>
          <p:xfrm>
            <a:off x="1717" y="3867"/>
            <a:ext cx="20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6720" imgH="152280" progId="Equation.DSMT4">
                    <p:embed/>
                  </p:oleObj>
                </mc:Choice>
                <mc:Fallback>
                  <p:oleObj name="Equation" r:id="rId21" imgW="126720" imgH="15228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7" y="3867"/>
                          <a:ext cx="20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74" name="Object 50"/>
            <p:cNvGraphicFramePr>
              <a:graphicFrameLocks noChangeAspect="1"/>
            </p:cNvGraphicFramePr>
            <p:nvPr/>
          </p:nvGraphicFramePr>
          <p:xfrm>
            <a:off x="679" y="3811"/>
            <a:ext cx="61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80880" imgH="203040" progId="Equation.DSMT4">
                    <p:embed/>
                  </p:oleObj>
                </mc:Choice>
                <mc:Fallback>
                  <p:oleObj name="Equation" r:id="rId23" imgW="380880" imgH="20304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" y="3811"/>
                          <a:ext cx="619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883" name="Group 59"/>
          <p:cNvGrpSpPr>
            <a:grpSpLocks/>
          </p:cNvGrpSpPr>
          <p:nvPr/>
        </p:nvGrpSpPr>
        <p:grpSpPr bwMode="auto">
          <a:xfrm>
            <a:off x="825500" y="5676900"/>
            <a:ext cx="6770688" cy="519113"/>
            <a:chOff x="392" y="3576"/>
            <a:chExt cx="4265" cy="327"/>
          </a:xfrm>
        </p:grpSpPr>
        <p:sp>
          <p:nvSpPr>
            <p:cNvPr id="461877" name="Rectangle 53"/>
            <p:cNvSpPr>
              <a:spLocks noChangeArrowheads="1"/>
            </p:cNvSpPr>
            <p:nvPr/>
          </p:nvSpPr>
          <p:spPr bwMode="auto">
            <a:xfrm>
              <a:off x="392" y="3576"/>
              <a:ext cx="4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当  较大时  与  的“差别”应该较小</a:t>
              </a:r>
            </a:p>
          </p:txBody>
        </p:sp>
        <p:graphicFrame>
          <p:nvGraphicFramePr>
            <p:cNvPr id="461878" name="Object 54"/>
            <p:cNvGraphicFramePr>
              <a:graphicFrameLocks noChangeAspect="1"/>
            </p:cNvGraphicFramePr>
            <p:nvPr/>
          </p:nvGraphicFramePr>
          <p:xfrm>
            <a:off x="1554" y="3593"/>
            <a:ext cx="28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64880" imgH="164880" progId="Equation.DSMT4">
                    <p:embed/>
                  </p:oleObj>
                </mc:Choice>
                <mc:Fallback>
                  <p:oleObj name="Equation" r:id="rId25" imgW="164880" imgH="16488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4" y="3593"/>
                          <a:ext cx="28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79" name="Object 55"/>
            <p:cNvGraphicFramePr>
              <a:graphicFrameLocks noChangeAspect="1"/>
            </p:cNvGraphicFramePr>
            <p:nvPr/>
          </p:nvGraphicFramePr>
          <p:xfrm>
            <a:off x="2052" y="3636"/>
            <a:ext cx="21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26720" imgH="152280" progId="Equation.DSMT4">
                    <p:embed/>
                  </p:oleObj>
                </mc:Choice>
                <mc:Fallback>
                  <p:oleObj name="Equation" r:id="rId27" imgW="126720" imgH="15228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2" y="3636"/>
                          <a:ext cx="21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80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5763136"/>
                </p:ext>
              </p:extLst>
            </p:nvPr>
          </p:nvGraphicFramePr>
          <p:xfrm>
            <a:off x="686" y="3665"/>
            <a:ext cx="19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14120" imgH="126720" progId="Equation.DSMT4">
                    <p:embed/>
                  </p:oleObj>
                </mc:Choice>
                <mc:Fallback>
                  <p:oleObj name="Equation" r:id="rId29" imgW="114120" imgH="126720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" y="3665"/>
                          <a:ext cx="19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1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1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1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1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1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6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1000"/>
                                        <p:tgtEl>
                                          <p:spTgt spid="46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6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1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1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1000"/>
                                        <p:tgtEl>
                                          <p:spTgt spid="46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6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6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7" grpId="0"/>
      <p:bldP spid="461844" grpId="0"/>
      <p:bldP spid="461855" grpId="0" animBg="1"/>
      <p:bldP spid="461856" grpId="0" animBg="1"/>
      <p:bldP spid="4618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ChangeArrowheads="1"/>
          </p:cNvSpPr>
          <p:nvPr/>
        </p:nvSpPr>
        <p:spPr bwMode="auto">
          <a:xfrm>
            <a:off x="1841500" y="2741613"/>
            <a:ext cx="4779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一般地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整批产品寿命</a:t>
            </a:r>
          </a:p>
        </p:txBody>
      </p:sp>
      <p:sp>
        <p:nvSpPr>
          <p:cNvPr id="487433" name="WordArt 9"/>
          <p:cNvSpPr>
            <a:spLocks noChangeArrowheads="1" noChangeShapeType="1" noTextEdit="1"/>
          </p:cNvSpPr>
          <p:nvPr/>
        </p:nvSpPr>
        <p:spPr bwMode="auto">
          <a:xfrm>
            <a:off x="860425" y="11779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sp>
        <p:nvSpPr>
          <p:cNvPr id="487435" name="Rectangle 11"/>
          <p:cNvSpPr>
            <a:spLocks noChangeArrowheads="1"/>
          </p:cNvSpPr>
          <p:nvPr/>
        </p:nvSpPr>
        <p:spPr bwMode="auto">
          <a:xfrm>
            <a:off x="1384300" y="1046163"/>
            <a:ext cx="7885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从某厂生产的一批器件中随机抽取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itchFamily="49" charset="-122"/>
              </a:rPr>
              <a:t>10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件，测得其</a:t>
            </a:r>
          </a:p>
        </p:txBody>
      </p:sp>
      <p:graphicFrame>
        <p:nvGraphicFramePr>
          <p:cNvPr id="487437" name="Object 13"/>
          <p:cNvGraphicFramePr>
            <a:graphicFrameLocks noChangeAspect="1"/>
          </p:cNvGraphicFramePr>
          <p:nvPr/>
        </p:nvGraphicFramePr>
        <p:xfrm>
          <a:off x="1506538" y="4168775"/>
          <a:ext cx="36639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304560" progId="Equation.DSMT4">
                  <p:embed/>
                </p:oleObj>
              </mc:Choice>
              <mc:Fallback>
                <p:oleObj name="Equation" r:id="rId3" imgW="1422360" imgH="3045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4168775"/>
                        <a:ext cx="36639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42" name="WordArt 18"/>
          <p:cNvSpPr>
            <a:spLocks noChangeArrowheads="1" noChangeShapeType="1" noTextEdit="1"/>
          </p:cNvSpPr>
          <p:nvPr/>
        </p:nvSpPr>
        <p:spPr bwMode="auto">
          <a:xfrm>
            <a:off x="844550" y="2881313"/>
            <a:ext cx="914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/>
                <a:ea typeface="黑体"/>
              </a:rPr>
              <a:t>分析</a:t>
            </a:r>
          </a:p>
        </p:txBody>
      </p:sp>
      <p:grpSp>
        <p:nvGrpSpPr>
          <p:cNvPr id="487465" name="Group 41"/>
          <p:cNvGrpSpPr>
            <a:grpSpLocks/>
          </p:cNvGrpSpPr>
          <p:nvPr/>
        </p:nvGrpSpPr>
        <p:grpSpPr bwMode="auto">
          <a:xfrm>
            <a:off x="739775" y="3746500"/>
            <a:ext cx="8442325" cy="519113"/>
            <a:chOff x="136" y="2568"/>
            <a:chExt cx="5318" cy="327"/>
          </a:xfrm>
        </p:grpSpPr>
        <p:sp>
          <p:nvSpPr>
            <p:cNvPr id="487448" name="Rectangle 24"/>
            <p:cNvSpPr>
              <a:spLocks noChangeArrowheads="1"/>
            </p:cNvSpPr>
            <p:nvPr/>
          </p:nvSpPr>
          <p:spPr bwMode="auto">
            <a:xfrm>
              <a:off x="136" y="2568"/>
              <a:ext cx="5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现要根据抽检结果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对未知参数  的大小进行推断</a:t>
              </a:r>
            </a:p>
          </p:txBody>
        </p:sp>
        <p:graphicFrame>
          <p:nvGraphicFramePr>
            <p:cNvPr id="487449" name="Object 25"/>
            <p:cNvGraphicFramePr>
              <a:graphicFrameLocks noChangeAspect="1"/>
            </p:cNvGraphicFramePr>
            <p:nvPr/>
          </p:nvGraphicFramePr>
          <p:xfrm>
            <a:off x="3234" y="2642"/>
            <a:ext cx="25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39680" imgH="152280" progId="Equation.DSMT4">
                    <p:embed/>
                  </p:oleObj>
                </mc:Choice>
                <mc:Fallback>
                  <p:oleObj name="Equation" r:id="rId5" imgW="139680" imgH="15228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4" y="2642"/>
                          <a:ext cx="25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7455" name="Rectangle 31"/>
          <p:cNvSpPr>
            <a:spLocks noChangeArrowheads="1"/>
          </p:cNvSpPr>
          <p:nvPr/>
        </p:nvSpPr>
        <p:spPr bwMode="auto">
          <a:xfrm>
            <a:off x="88900" y="5353050"/>
            <a:ext cx="575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故器件的平均寿命估计值为</a:t>
            </a:r>
          </a:p>
        </p:txBody>
      </p:sp>
      <p:sp>
        <p:nvSpPr>
          <p:cNvPr id="487458" name="Rectangle 34"/>
          <p:cNvSpPr>
            <a:spLocks noChangeArrowheads="1"/>
          </p:cNvSpPr>
          <p:nvPr/>
        </p:nvSpPr>
        <p:spPr bwMode="auto">
          <a:xfrm>
            <a:off x="63500" y="1441450"/>
            <a:ext cx="3109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寿命值分别为</a:t>
            </a:r>
          </a:p>
        </p:txBody>
      </p:sp>
      <p:sp>
        <p:nvSpPr>
          <p:cNvPr id="487459" name="Rectangle 35"/>
          <p:cNvSpPr>
            <a:spLocks noChangeArrowheads="1"/>
          </p:cNvSpPr>
          <p:nvPr/>
        </p:nvSpPr>
        <p:spPr bwMode="auto">
          <a:xfrm>
            <a:off x="76200" y="2281238"/>
            <a:ext cx="6818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试问怎样估计该批器件的平均寿命？</a:t>
            </a:r>
          </a:p>
        </p:txBody>
      </p:sp>
      <p:grpSp>
        <p:nvGrpSpPr>
          <p:cNvPr id="487461" name="Group 37"/>
          <p:cNvGrpSpPr>
            <a:grpSpLocks/>
          </p:cNvGrpSpPr>
          <p:nvPr/>
        </p:nvGrpSpPr>
        <p:grpSpPr bwMode="auto">
          <a:xfrm>
            <a:off x="968375" y="1851025"/>
            <a:ext cx="7999413" cy="519113"/>
            <a:chOff x="538" y="1174"/>
            <a:chExt cx="5039" cy="327"/>
          </a:xfrm>
        </p:grpSpPr>
        <p:graphicFrame>
          <p:nvGraphicFramePr>
            <p:cNvPr id="487436" name="Object 12"/>
            <p:cNvGraphicFramePr>
              <a:graphicFrameLocks noChangeAspect="1"/>
            </p:cNvGraphicFramePr>
            <p:nvPr/>
          </p:nvGraphicFramePr>
          <p:xfrm>
            <a:off x="538" y="1239"/>
            <a:ext cx="427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705040" imgH="164880" progId="Equation.DSMT4">
                    <p:embed/>
                  </p:oleObj>
                </mc:Choice>
                <mc:Fallback>
                  <p:oleObj name="Equation" r:id="rId7" imgW="2705040" imgH="1648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" y="1239"/>
                          <a:ext cx="427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7460" name="Rectangle 36"/>
            <p:cNvSpPr>
              <a:spLocks noChangeArrowheads="1"/>
            </p:cNvSpPr>
            <p:nvPr/>
          </p:nvSpPr>
          <p:spPr bwMode="auto">
            <a:xfrm>
              <a:off x="4706" y="1174"/>
              <a:ext cx="8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小时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</p:grpSp>
      <p:graphicFrame>
        <p:nvGraphicFramePr>
          <p:cNvPr id="487462" name="Object 38"/>
          <p:cNvGraphicFramePr>
            <a:graphicFrameLocks noChangeAspect="1"/>
          </p:cNvGraphicFramePr>
          <p:nvPr/>
        </p:nvGraphicFramePr>
        <p:xfrm>
          <a:off x="5291138" y="2763838"/>
          <a:ext cx="21240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87320" imgH="203040" progId="Equation.DSMT4">
                  <p:embed/>
                </p:oleObj>
              </mc:Choice>
              <mc:Fallback>
                <p:oleObj name="Equation" r:id="rId9" imgW="787320" imgH="2030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2763838"/>
                        <a:ext cx="21240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7464" name="Group 40"/>
          <p:cNvGrpSpPr>
            <a:grpSpLocks/>
          </p:cNvGrpSpPr>
          <p:nvPr/>
        </p:nvGrpSpPr>
        <p:grpSpPr bwMode="auto">
          <a:xfrm>
            <a:off x="749300" y="3262313"/>
            <a:ext cx="7581900" cy="519112"/>
            <a:chOff x="744" y="2119"/>
            <a:chExt cx="4776" cy="327"/>
          </a:xfrm>
        </p:grpSpPr>
        <p:sp>
          <p:nvSpPr>
            <p:cNvPr id="487451" name="Rectangle 27"/>
            <p:cNvSpPr>
              <a:spLocks noChangeArrowheads="1"/>
            </p:cNvSpPr>
            <p:nvPr/>
          </p:nvSpPr>
          <p:spPr bwMode="auto">
            <a:xfrm>
              <a:off x="744" y="2119"/>
              <a:ext cx="4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按题设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从总体  抽取了一个容量为  的样本</a:t>
              </a:r>
            </a:p>
          </p:txBody>
        </p:sp>
        <p:graphicFrame>
          <p:nvGraphicFramePr>
            <p:cNvPr id="48745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3070726"/>
                </p:ext>
              </p:extLst>
            </p:nvPr>
          </p:nvGraphicFramePr>
          <p:xfrm>
            <a:off x="2234" y="2172"/>
            <a:ext cx="30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4880" imgH="139680" progId="Equation.DSMT4">
                    <p:embed/>
                  </p:oleObj>
                </mc:Choice>
                <mc:Fallback>
                  <p:oleObj name="Equation" r:id="rId11" imgW="164880" imgH="13968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2172"/>
                          <a:ext cx="30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7463" name="Object 39"/>
            <p:cNvGraphicFramePr>
              <a:graphicFrameLocks noChangeAspect="1"/>
            </p:cNvGraphicFramePr>
            <p:nvPr/>
          </p:nvGraphicFramePr>
          <p:xfrm>
            <a:off x="4277" y="2188"/>
            <a:ext cx="28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4880" imgH="152280" progId="Equation.DSMT4">
                    <p:embed/>
                  </p:oleObj>
                </mc:Choice>
                <mc:Fallback>
                  <p:oleObj name="Equation" r:id="rId13" imgW="164880" imgH="15228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7" y="2188"/>
                          <a:ext cx="28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7467" name="Group 43"/>
          <p:cNvGrpSpPr>
            <a:grpSpLocks/>
          </p:cNvGrpSpPr>
          <p:nvPr/>
        </p:nvGrpSpPr>
        <p:grpSpPr bwMode="auto">
          <a:xfrm>
            <a:off x="1522413" y="4838700"/>
            <a:ext cx="4994275" cy="519113"/>
            <a:chOff x="935" y="3024"/>
            <a:chExt cx="3146" cy="327"/>
          </a:xfrm>
        </p:grpSpPr>
        <p:sp>
          <p:nvSpPr>
            <p:cNvPr id="487439" name="Rectangle 15"/>
            <p:cNvSpPr>
              <a:spLocks noChangeArrowheads="1"/>
            </p:cNvSpPr>
            <p:nvPr/>
          </p:nvSpPr>
          <p:spPr bwMode="auto">
            <a:xfrm>
              <a:off x="1416" y="3024"/>
              <a:ext cx="26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与  的“差别”应该较小</a:t>
              </a:r>
            </a:p>
          </p:txBody>
        </p:sp>
        <p:graphicFrame>
          <p:nvGraphicFramePr>
            <p:cNvPr id="487453" name="Object 29"/>
            <p:cNvGraphicFramePr>
              <a:graphicFrameLocks noChangeAspect="1"/>
            </p:cNvGraphicFramePr>
            <p:nvPr/>
          </p:nvGraphicFramePr>
          <p:xfrm>
            <a:off x="935" y="3033"/>
            <a:ext cx="56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30120" imgH="164880" progId="Equation.DSMT4">
                    <p:embed/>
                  </p:oleObj>
                </mc:Choice>
                <mc:Fallback>
                  <p:oleObj name="Equation" r:id="rId15" imgW="330120" imgH="16488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3033"/>
                          <a:ext cx="56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7466" name="Object 42"/>
            <p:cNvGraphicFramePr>
              <a:graphicFrameLocks noChangeAspect="1"/>
            </p:cNvGraphicFramePr>
            <p:nvPr/>
          </p:nvGraphicFramePr>
          <p:xfrm>
            <a:off x="1713" y="3084"/>
            <a:ext cx="237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39680" imgH="152280" progId="Equation.DSMT4">
                    <p:embed/>
                  </p:oleObj>
                </mc:Choice>
                <mc:Fallback>
                  <p:oleObj name="Equation" r:id="rId17" imgW="139680" imgH="15228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3" y="3084"/>
                          <a:ext cx="237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7469" name="Group 45"/>
          <p:cNvGrpSpPr>
            <a:grpSpLocks/>
          </p:cNvGrpSpPr>
          <p:nvPr/>
        </p:nvGrpSpPr>
        <p:grpSpPr bwMode="auto">
          <a:xfrm>
            <a:off x="2568575" y="5883275"/>
            <a:ext cx="4178300" cy="849313"/>
            <a:chOff x="1482" y="3506"/>
            <a:chExt cx="2632" cy="535"/>
          </a:xfrm>
        </p:grpSpPr>
        <p:graphicFrame>
          <p:nvGraphicFramePr>
            <p:cNvPr id="487440" name="Object 16"/>
            <p:cNvGraphicFramePr>
              <a:graphicFrameLocks noChangeAspect="1"/>
            </p:cNvGraphicFramePr>
            <p:nvPr/>
          </p:nvGraphicFramePr>
          <p:xfrm>
            <a:off x="1482" y="3506"/>
            <a:ext cx="1909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155600" imgH="342720" progId="Equation.DSMT4">
                    <p:embed/>
                  </p:oleObj>
                </mc:Choice>
                <mc:Fallback>
                  <p:oleObj name="Equation" r:id="rId19" imgW="1155600" imgH="34272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2" y="3506"/>
                          <a:ext cx="1909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7468" name="Rectangle 44"/>
            <p:cNvSpPr>
              <a:spLocks noChangeArrowheads="1"/>
            </p:cNvSpPr>
            <p:nvPr/>
          </p:nvSpPr>
          <p:spPr bwMode="auto">
            <a:xfrm>
              <a:off x="3137" y="3573"/>
              <a:ext cx="9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(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小时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</p:grpSp>
      <p:sp>
        <p:nvSpPr>
          <p:cNvPr id="487470" name="WordArt 46"/>
          <p:cNvSpPr>
            <a:spLocks noChangeArrowheads="1" noChangeShapeType="1" noTextEdit="1"/>
          </p:cNvSpPr>
          <p:nvPr/>
        </p:nvSpPr>
        <p:spPr bwMode="auto">
          <a:xfrm>
            <a:off x="2713038" y="638175"/>
            <a:ext cx="3878262" cy="3460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effectLst/>
                <a:latin typeface="黑体"/>
                <a:ea typeface="黑体"/>
              </a:rPr>
              <a:t>点估计问题的实际背景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1000"/>
                                        <p:tgtEl>
                                          <p:spTgt spid="48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7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7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6" dur="1000"/>
                                        <p:tgtEl>
                                          <p:spTgt spid="4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8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8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6" grpId="0"/>
      <p:bldP spid="487433" grpId="0" animBg="1"/>
      <p:bldP spid="487435" grpId="0"/>
      <p:bldP spid="487442" grpId="0" animBg="1"/>
      <p:bldP spid="487455" grpId="0"/>
      <p:bldP spid="487458" grpId="0"/>
      <p:bldP spid="4874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802" name="WordArt 50"/>
          <p:cNvSpPr>
            <a:spLocks noChangeArrowheads="1" noChangeShapeType="1" noTextEdit="1"/>
          </p:cNvSpPr>
          <p:nvPr/>
        </p:nvSpPr>
        <p:spPr bwMode="auto">
          <a:xfrm>
            <a:off x="2655887" y="649288"/>
            <a:ext cx="3741738" cy="342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effectLst/>
                <a:latin typeface="黑体"/>
                <a:ea typeface="黑体"/>
              </a:rPr>
              <a:t>点估计问题的一般提法</a:t>
            </a:r>
          </a:p>
        </p:txBody>
      </p:sp>
      <p:grpSp>
        <p:nvGrpSpPr>
          <p:cNvPr id="458820" name="Group 68"/>
          <p:cNvGrpSpPr>
            <a:grpSpLocks/>
          </p:cNvGrpSpPr>
          <p:nvPr/>
        </p:nvGrpSpPr>
        <p:grpSpPr bwMode="auto">
          <a:xfrm>
            <a:off x="3473450" y="1346200"/>
            <a:ext cx="5594349" cy="519113"/>
            <a:chOff x="1084" y="1128"/>
            <a:chExt cx="3524" cy="327"/>
          </a:xfrm>
        </p:grpSpPr>
        <p:graphicFrame>
          <p:nvGraphicFramePr>
            <p:cNvPr id="458817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6410492"/>
                </p:ext>
              </p:extLst>
            </p:nvPr>
          </p:nvGraphicFramePr>
          <p:xfrm>
            <a:off x="1084" y="1168"/>
            <a:ext cx="126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25480" imgH="177480" progId="Equation.DSMT4">
                    <p:embed/>
                  </p:oleObj>
                </mc:Choice>
                <mc:Fallback>
                  <p:oleObj name="Equation" r:id="rId2" imgW="825480" imgH="17748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1168"/>
                          <a:ext cx="126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8818" name="Rectangle 66"/>
            <p:cNvSpPr>
              <a:spLocks noChangeArrowheads="1"/>
            </p:cNvSpPr>
            <p:nvPr/>
          </p:nvSpPr>
          <p:spPr bwMode="auto">
            <a:xfrm>
              <a:off x="2224" y="1128"/>
              <a:ext cx="2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为来自总体  的样本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458819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9595611"/>
                </p:ext>
              </p:extLst>
            </p:nvPr>
          </p:nvGraphicFramePr>
          <p:xfrm>
            <a:off x="3405" y="1201"/>
            <a:ext cx="26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139680" progId="Equation.DSMT4">
                    <p:embed/>
                  </p:oleObj>
                </mc:Choice>
                <mc:Fallback>
                  <p:oleObj name="Equation" r:id="rId4" imgW="164880" imgH="13968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5" y="1201"/>
                          <a:ext cx="267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8875" name="Group 123"/>
          <p:cNvGrpSpPr>
            <a:grpSpLocks/>
          </p:cNvGrpSpPr>
          <p:nvPr/>
        </p:nvGrpSpPr>
        <p:grpSpPr bwMode="auto">
          <a:xfrm>
            <a:off x="725488" y="939800"/>
            <a:ext cx="8532812" cy="547688"/>
            <a:chOff x="457" y="632"/>
            <a:chExt cx="5375" cy="345"/>
          </a:xfrm>
        </p:grpSpPr>
        <p:sp>
          <p:nvSpPr>
            <p:cNvPr id="458809" name="Rectangle 57"/>
            <p:cNvSpPr>
              <a:spLocks noChangeArrowheads="1"/>
            </p:cNvSpPr>
            <p:nvPr/>
          </p:nvSpPr>
          <p:spPr bwMode="auto">
            <a:xfrm>
              <a:off x="457" y="640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设总体</a:t>
              </a:r>
            </a:p>
          </p:txBody>
        </p:sp>
        <p:sp>
          <p:nvSpPr>
            <p:cNvPr id="458810" name="Rectangle 58"/>
            <p:cNvSpPr>
              <a:spLocks noChangeArrowheads="1"/>
            </p:cNvSpPr>
            <p:nvPr/>
          </p:nvSpPr>
          <p:spPr bwMode="auto">
            <a:xfrm>
              <a:off x="3080" y="632"/>
              <a:ext cx="2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其中  的函数形式为已知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</a:p>
          </p:txBody>
        </p:sp>
        <p:graphicFrame>
          <p:nvGraphicFramePr>
            <p:cNvPr id="458812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7779226"/>
                </p:ext>
              </p:extLst>
            </p:nvPr>
          </p:nvGraphicFramePr>
          <p:xfrm>
            <a:off x="3576" y="714"/>
            <a:ext cx="24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139680" progId="Equation.DSMT4">
                    <p:embed/>
                  </p:oleObj>
                </mc:Choice>
                <mc:Fallback>
                  <p:oleObj name="Equation" r:id="rId6" imgW="152280" imgH="13968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714"/>
                          <a:ext cx="24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8868" name="Object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6002994"/>
                </p:ext>
              </p:extLst>
            </p:nvPr>
          </p:nvGraphicFramePr>
          <p:xfrm>
            <a:off x="1183" y="667"/>
            <a:ext cx="191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71600" imgH="203040" progId="Equation.DSMT4">
                    <p:embed/>
                  </p:oleObj>
                </mc:Choice>
                <mc:Fallback>
                  <p:oleObj name="Equation" r:id="rId8" imgW="1371600" imgH="203040" progId="Equation.DSMT4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" y="667"/>
                          <a:ext cx="191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8884" name="Group 132"/>
          <p:cNvGrpSpPr>
            <a:grpSpLocks/>
          </p:cNvGrpSpPr>
          <p:nvPr/>
        </p:nvGrpSpPr>
        <p:grpSpPr bwMode="auto">
          <a:xfrm>
            <a:off x="54416" y="1331913"/>
            <a:ext cx="3766697" cy="519112"/>
            <a:chOff x="-85" y="895"/>
            <a:chExt cx="2492" cy="327"/>
          </a:xfrm>
        </p:grpSpPr>
        <p:sp>
          <p:nvSpPr>
            <p:cNvPr id="458764" name="Rectangle 12"/>
            <p:cNvSpPr>
              <a:spLocks noChangeArrowheads="1"/>
            </p:cNvSpPr>
            <p:nvPr/>
          </p:nvSpPr>
          <p:spPr bwMode="auto">
            <a:xfrm>
              <a:off x="935" y="895"/>
              <a:ext cx="14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为未知参数</a:t>
              </a:r>
            </a:p>
          </p:txBody>
        </p:sp>
        <p:graphicFrame>
          <p:nvGraphicFramePr>
            <p:cNvPr id="458881" name="Object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6581713"/>
                </p:ext>
              </p:extLst>
            </p:nvPr>
          </p:nvGraphicFramePr>
          <p:xfrm>
            <a:off x="-85" y="925"/>
            <a:ext cx="109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23600" imgH="190440" progId="Equation.DSMT4">
                    <p:embed/>
                  </p:oleObj>
                </mc:Choice>
                <mc:Fallback>
                  <p:oleObj name="Equation" r:id="rId10" imgW="723600" imgH="190440" progId="Equation.DSMT4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5" y="925"/>
                          <a:ext cx="1094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8888" name="Group 136"/>
          <p:cNvGrpSpPr>
            <a:grpSpLocks/>
          </p:cNvGrpSpPr>
          <p:nvPr/>
        </p:nvGrpSpPr>
        <p:grpSpPr bwMode="auto">
          <a:xfrm>
            <a:off x="711200" y="1766888"/>
            <a:ext cx="7478713" cy="549275"/>
            <a:chOff x="448" y="1249"/>
            <a:chExt cx="4711" cy="346"/>
          </a:xfrm>
        </p:grpSpPr>
        <p:sp>
          <p:nvSpPr>
            <p:cNvPr id="458877" name="Rectangle 125"/>
            <p:cNvSpPr>
              <a:spLocks noChangeArrowheads="1"/>
            </p:cNvSpPr>
            <p:nvPr/>
          </p:nvSpPr>
          <p:spPr bwMode="auto">
            <a:xfrm>
              <a:off x="448" y="1249"/>
              <a:ext cx="7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若记</a:t>
              </a:r>
            </a:p>
          </p:txBody>
        </p:sp>
        <p:sp>
          <p:nvSpPr>
            <p:cNvPr id="458878" name="Rectangle 126"/>
            <p:cNvSpPr>
              <a:spLocks noChangeArrowheads="1"/>
            </p:cNvSpPr>
            <p:nvPr/>
          </p:nvSpPr>
          <p:spPr bwMode="auto">
            <a:xfrm>
              <a:off x="2407" y="1249"/>
              <a:ext cx="2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则总体分布可记为</a:t>
              </a:r>
            </a:p>
          </p:txBody>
        </p:sp>
        <p:graphicFrame>
          <p:nvGraphicFramePr>
            <p:cNvPr id="458883" name="Object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2823141"/>
                </p:ext>
              </p:extLst>
            </p:nvPr>
          </p:nvGraphicFramePr>
          <p:xfrm>
            <a:off x="981" y="1285"/>
            <a:ext cx="1473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54080" imgH="203040" progId="Equation.DSMT4">
                    <p:embed/>
                  </p:oleObj>
                </mc:Choice>
                <mc:Fallback>
                  <p:oleObj name="Equation" r:id="rId12" imgW="1054080" imgH="203040" progId="Equation.DSMT4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" y="1285"/>
                          <a:ext cx="1473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8885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770379"/>
              </p:ext>
            </p:extLst>
          </p:nvPr>
        </p:nvGraphicFramePr>
        <p:xfrm>
          <a:off x="3297238" y="2238375"/>
          <a:ext cx="2035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36560" imgH="177480" progId="Equation.DSMT4">
                  <p:embed/>
                </p:oleObj>
              </mc:Choice>
              <mc:Fallback>
                <p:oleObj name="Equation" r:id="rId14" imgW="736560" imgH="177480" progId="Equation.DSMT4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2238375"/>
                        <a:ext cx="20351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889" name="WordArt 137"/>
          <p:cNvSpPr>
            <a:spLocks noChangeArrowheads="1" noChangeShapeType="1" noTextEdit="1"/>
          </p:cNvSpPr>
          <p:nvPr/>
        </p:nvSpPr>
        <p:spPr bwMode="auto">
          <a:xfrm>
            <a:off x="444500" y="2640013"/>
            <a:ext cx="1535113" cy="3286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effectLst/>
                <a:latin typeface="黑体"/>
                <a:ea typeface="黑体"/>
              </a:rPr>
              <a:t>参数空间</a:t>
            </a:r>
          </a:p>
        </p:txBody>
      </p:sp>
      <p:grpSp>
        <p:nvGrpSpPr>
          <p:cNvPr id="458897" name="Group 145"/>
          <p:cNvGrpSpPr>
            <a:grpSpLocks/>
          </p:cNvGrpSpPr>
          <p:nvPr/>
        </p:nvGrpSpPr>
        <p:grpSpPr bwMode="auto">
          <a:xfrm>
            <a:off x="2081213" y="2555875"/>
            <a:ext cx="5665787" cy="519113"/>
            <a:chOff x="2335" y="1618"/>
            <a:chExt cx="3569" cy="327"/>
          </a:xfrm>
        </p:grpSpPr>
        <p:sp>
          <p:nvSpPr>
            <p:cNvPr id="458892" name="Rectangle 140"/>
            <p:cNvSpPr>
              <a:spLocks noChangeArrowheads="1"/>
            </p:cNvSpPr>
            <p:nvPr/>
          </p:nvSpPr>
          <p:spPr bwMode="auto">
            <a:xfrm>
              <a:off x="2472" y="1618"/>
              <a:ext cx="3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的取值范围称为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参数空间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记为  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  <a:endPara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458893" name="Object 141"/>
            <p:cNvGraphicFramePr>
              <a:graphicFrameLocks noChangeAspect="1"/>
            </p:cNvGraphicFramePr>
            <p:nvPr/>
          </p:nvGraphicFramePr>
          <p:xfrm>
            <a:off x="2335" y="1685"/>
            <a:ext cx="22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6720" imgH="152280" progId="Equation.DSMT4">
                    <p:embed/>
                  </p:oleObj>
                </mc:Choice>
                <mc:Fallback>
                  <p:oleObj name="Equation" r:id="rId16" imgW="126720" imgH="152280" progId="Equation.DSMT4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5" y="1685"/>
                          <a:ext cx="22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8894" name="Object 142"/>
            <p:cNvGraphicFramePr>
              <a:graphicFrameLocks noChangeAspect="1"/>
            </p:cNvGraphicFramePr>
            <p:nvPr/>
          </p:nvGraphicFramePr>
          <p:xfrm>
            <a:off x="5533" y="1685"/>
            <a:ext cx="24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9680" imgH="152280" progId="Equation.DSMT4">
                    <p:embed/>
                  </p:oleObj>
                </mc:Choice>
                <mc:Fallback>
                  <p:oleObj name="Equation" r:id="rId18" imgW="139680" imgH="152280" progId="Equation.DSMT4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3" y="1685"/>
                          <a:ext cx="24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8898" name="WordArt 146"/>
          <p:cNvSpPr>
            <a:spLocks noChangeArrowheads="1" noChangeShapeType="1" noTextEdit="1"/>
          </p:cNvSpPr>
          <p:nvPr/>
        </p:nvSpPr>
        <p:spPr bwMode="auto">
          <a:xfrm>
            <a:off x="836613" y="31242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458909" name="Group 157"/>
          <p:cNvGrpSpPr>
            <a:grpSpLocks/>
          </p:cNvGrpSpPr>
          <p:nvPr/>
        </p:nvGrpSpPr>
        <p:grpSpPr bwMode="auto">
          <a:xfrm>
            <a:off x="1336675" y="2984500"/>
            <a:ext cx="5194300" cy="536575"/>
            <a:chOff x="842" y="1920"/>
            <a:chExt cx="3272" cy="338"/>
          </a:xfrm>
        </p:grpSpPr>
        <p:sp>
          <p:nvSpPr>
            <p:cNvPr id="458901" name="Rectangle 149"/>
            <p:cNvSpPr>
              <a:spLocks noChangeArrowheads="1"/>
            </p:cNvSpPr>
            <p:nvPr/>
          </p:nvSpPr>
          <p:spPr bwMode="auto">
            <a:xfrm>
              <a:off x="842" y="1920"/>
              <a:ext cx="3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设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总体               则参数空间为</a:t>
              </a:r>
              <a:endParaRPr lang="zh-CN" altLang="zh-CN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endParaRPr>
            </a:p>
          </p:txBody>
        </p:sp>
        <p:graphicFrame>
          <p:nvGraphicFramePr>
            <p:cNvPr id="458906" name="Object 154"/>
            <p:cNvGraphicFramePr>
              <a:graphicFrameLocks noChangeAspect="1"/>
            </p:cNvGraphicFramePr>
            <p:nvPr/>
          </p:nvGraphicFramePr>
          <p:xfrm>
            <a:off x="1524" y="1969"/>
            <a:ext cx="106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09480" imgH="190440" progId="Equation.DSMT4">
                    <p:embed/>
                  </p:oleObj>
                </mc:Choice>
                <mc:Fallback>
                  <p:oleObj name="Equation" r:id="rId20" imgW="609480" imgH="190440" progId="Equation.DSMT4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1969"/>
                          <a:ext cx="106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8908" name="Object 156"/>
          <p:cNvGraphicFramePr>
            <a:graphicFrameLocks noChangeAspect="1"/>
          </p:cNvGraphicFramePr>
          <p:nvPr/>
        </p:nvGraphicFramePr>
        <p:xfrm>
          <a:off x="3284538" y="3470275"/>
          <a:ext cx="21399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74360" imgH="190440" progId="Equation.DSMT4">
                  <p:embed/>
                </p:oleObj>
              </mc:Choice>
              <mc:Fallback>
                <p:oleObj name="Equation" r:id="rId22" imgW="774360" imgH="190440" progId="Equation.DSMT4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3470275"/>
                        <a:ext cx="21399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910" name="WordArt 158"/>
          <p:cNvSpPr>
            <a:spLocks noChangeArrowheads="1" noChangeShapeType="1" noTextEdit="1"/>
          </p:cNvSpPr>
          <p:nvPr/>
        </p:nvSpPr>
        <p:spPr bwMode="auto">
          <a:xfrm>
            <a:off x="838200" y="402902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458915" name="Group 163"/>
          <p:cNvGrpSpPr>
            <a:grpSpLocks/>
          </p:cNvGrpSpPr>
          <p:nvPr/>
        </p:nvGrpSpPr>
        <p:grpSpPr bwMode="auto">
          <a:xfrm>
            <a:off x="1338263" y="3859165"/>
            <a:ext cx="5562600" cy="549276"/>
            <a:chOff x="843" y="2406"/>
            <a:chExt cx="3504" cy="346"/>
          </a:xfrm>
        </p:grpSpPr>
        <p:sp>
          <p:nvSpPr>
            <p:cNvPr id="458912" name="Rectangle 160"/>
            <p:cNvSpPr>
              <a:spLocks noChangeArrowheads="1"/>
            </p:cNvSpPr>
            <p:nvPr/>
          </p:nvSpPr>
          <p:spPr bwMode="auto">
            <a:xfrm>
              <a:off x="843" y="2425"/>
              <a:ext cx="35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设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总体                    则参数空间为</a:t>
              </a:r>
              <a:endParaRPr lang="zh-CN" altLang="zh-CN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endParaRPr>
            </a:p>
          </p:txBody>
        </p:sp>
        <p:graphicFrame>
          <p:nvGraphicFramePr>
            <p:cNvPr id="458913" name="Object 1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520091"/>
                </p:ext>
              </p:extLst>
            </p:nvPr>
          </p:nvGraphicFramePr>
          <p:xfrm>
            <a:off x="1552" y="2406"/>
            <a:ext cx="1326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761760" imgH="215640" progId="Equation.DSMT4">
                    <p:embed/>
                  </p:oleObj>
                </mc:Choice>
                <mc:Fallback>
                  <p:oleObj name="Equation" r:id="rId24" imgW="761760" imgH="215640" progId="Equation.DSMT4">
                    <p:embed/>
                    <p:pic>
                      <p:nvPicPr>
                        <p:cNvPr id="0" name="Object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" y="2406"/>
                          <a:ext cx="1326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8914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498650"/>
              </p:ext>
            </p:extLst>
          </p:nvPr>
        </p:nvGraphicFramePr>
        <p:xfrm>
          <a:off x="2576513" y="4349695"/>
          <a:ext cx="45243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38000" imgH="190440" progId="Equation.DSMT4">
                  <p:embed/>
                </p:oleObj>
              </mc:Choice>
              <mc:Fallback>
                <p:oleObj name="Equation" r:id="rId26" imgW="1638000" imgH="190440" progId="Equation.DSMT4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4349695"/>
                        <a:ext cx="45243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917" name="WordArt 165"/>
          <p:cNvSpPr>
            <a:spLocks noChangeArrowheads="1" noChangeShapeType="1" noTextEdit="1"/>
          </p:cNvSpPr>
          <p:nvPr/>
        </p:nvSpPr>
        <p:spPr bwMode="auto">
          <a:xfrm>
            <a:off x="839788" y="5024831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458921" name="Group 169"/>
          <p:cNvGrpSpPr>
            <a:grpSpLocks/>
          </p:cNvGrpSpPr>
          <p:nvPr/>
        </p:nvGrpSpPr>
        <p:grpSpPr bwMode="auto">
          <a:xfrm>
            <a:off x="1339850" y="4866085"/>
            <a:ext cx="7804150" cy="538163"/>
            <a:chOff x="844" y="2886"/>
            <a:chExt cx="4916" cy="339"/>
          </a:xfrm>
        </p:grpSpPr>
        <p:sp>
          <p:nvSpPr>
            <p:cNvPr id="458919" name="Rectangle 167"/>
            <p:cNvSpPr>
              <a:spLocks noChangeArrowheads="1"/>
            </p:cNvSpPr>
            <p:nvPr/>
          </p:nvSpPr>
          <p:spPr bwMode="auto">
            <a:xfrm>
              <a:off x="844" y="2898"/>
              <a:ext cx="4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设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某课程的考试成绩                    则参数空间为</a:t>
              </a:r>
              <a:endParaRPr lang="zh-CN" altLang="zh-CN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endParaRPr>
            </a:p>
          </p:txBody>
        </p:sp>
        <p:graphicFrame>
          <p:nvGraphicFramePr>
            <p:cNvPr id="458920" name="Object 1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2744623"/>
                </p:ext>
              </p:extLst>
            </p:nvPr>
          </p:nvGraphicFramePr>
          <p:xfrm>
            <a:off x="2889" y="2886"/>
            <a:ext cx="132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761760" imgH="215640" progId="Equation.DSMT4">
                    <p:embed/>
                  </p:oleObj>
                </mc:Choice>
                <mc:Fallback>
                  <p:oleObj name="Equation" r:id="rId28" imgW="761760" imgH="215640" progId="Equation.DSMT4">
                    <p:embed/>
                    <p:pic>
                      <p:nvPicPr>
                        <p:cNvPr id="0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9" y="2886"/>
                          <a:ext cx="132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8922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530202"/>
              </p:ext>
            </p:extLst>
          </p:nvPr>
        </p:nvGraphicFramePr>
        <p:xfrm>
          <a:off x="2573338" y="5396306"/>
          <a:ext cx="52959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917360" imgH="190440" progId="Equation.DSMT4">
                  <p:embed/>
                </p:oleObj>
              </mc:Choice>
              <mc:Fallback>
                <p:oleObj name="Equation" r:id="rId30" imgW="1917360" imgH="190440" progId="Equation.DSMT4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5396306"/>
                        <a:ext cx="52959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924" name="Freeform 172"/>
          <p:cNvSpPr>
            <a:spLocks/>
          </p:cNvSpPr>
          <p:nvPr/>
        </p:nvSpPr>
        <p:spPr bwMode="auto">
          <a:xfrm>
            <a:off x="2717800" y="4787285"/>
            <a:ext cx="4191000" cy="44450"/>
          </a:xfrm>
          <a:custGeom>
            <a:avLst/>
            <a:gdLst>
              <a:gd name="T0" fmla="*/ 0 w 2640"/>
              <a:gd name="T1" fmla="*/ 17 h 28"/>
              <a:gd name="T2" fmla="*/ 432 w 2640"/>
              <a:gd name="T3" fmla="*/ 17 h 28"/>
              <a:gd name="T4" fmla="*/ 1128 w 2640"/>
              <a:gd name="T5" fmla="*/ 17 h 28"/>
              <a:gd name="T6" fmla="*/ 1864 w 2640"/>
              <a:gd name="T7" fmla="*/ 17 h 28"/>
              <a:gd name="T8" fmla="*/ 2392 w 2640"/>
              <a:gd name="T9" fmla="*/ 25 h 28"/>
              <a:gd name="T10" fmla="*/ 2584 w 2640"/>
              <a:gd name="T11" fmla="*/ 1 h 28"/>
              <a:gd name="T12" fmla="*/ 2640 w 2640"/>
              <a:gd name="T13" fmla="*/ 1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40" h="28">
                <a:moveTo>
                  <a:pt x="0" y="17"/>
                </a:moveTo>
                <a:cubicBezTo>
                  <a:pt x="122" y="17"/>
                  <a:pt x="244" y="17"/>
                  <a:pt x="432" y="17"/>
                </a:cubicBezTo>
                <a:cubicBezTo>
                  <a:pt x="620" y="17"/>
                  <a:pt x="889" y="17"/>
                  <a:pt x="1128" y="17"/>
                </a:cubicBezTo>
                <a:cubicBezTo>
                  <a:pt x="1367" y="17"/>
                  <a:pt x="1653" y="16"/>
                  <a:pt x="1864" y="17"/>
                </a:cubicBezTo>
                <a:cubicBezTo>
                  <a:pt x="2075" y="18"/>
                  <a:pt x="2272" y="28"/>
                  <a:pt x="2392" y="25"/>
                </a:cubicBezTo>
                <a:cubicBezTo>
                  <a:pt x="2512" y="22"/>
                  <a:pt x="2543" y="2"/>
                  <a:pt x="2584" y="1"/>
                </a:cubicBezTo>
                <a:cubicBezTo>
                  <a:pt x="2625" y="0"/>
                  <a:pt x="2632" y="8"/>
                  <a:pt x="2640" y="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8925" name="Freeform 173"/>
          <p:cNvSpPr>
            <a:spLocks/>
          </p:cNvSpPr>
          <p:nvPr/>
        </p:nvSpPr>
        <p:spPr bwMode="auto">
          <a:xfrm>
            <a:off x="2655888" y="5796356"/>
            <a:ext cx="5067300" cy="69850"/>
          </a:xfrm>
          <a:custGeom>
            <a:avLst/>
            <a:gdLst>
              <a:gd name="T0" fmla="*/ 0 w 2640"/>
              <a:gd name="T1" fmla="*/ 17 h 28"/>
              <a:gd name="T2" fmla="*/ 432 w 2640"/>
              <a:gd name="T3" fmla="*/ 17 h 28"/>
              <a:gd name="T4" fmla="*/ 1128 w 2640"/>
              <a:gd name="T5" fmla="*/ 17 h 28"/>
              <a:gd name="T6" fmla="*/ 1864 w 2640"/>
              <a:gd name="T7" fmla="*/ 17 h 28"/>
              <a:gd name="T8" fmla="*/ 2392 w 2640"/>
              <a:gd name="T9" fmla="*/ 25 h 28"/>
              <a:gd name="T10" fmla="*/ 2584 w 2640"/>
              <a:gd name="T11" fmla="*/ 1 h 28"/>
              <a:gd name="T12" fmla="*/ 2640 w 2640"/>
              <a:gd name="T13" fmla="*/ 1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40" h="28">
                <a:moveTo>
                  <a:pt x="0" y="17"/>
                </a:moveTo>
                <a:cubicBezTo>
                  <a:pt x="122" y="17"/>
                  <a:pt x="244" y="17"/>
                  <a:pt x="432" y="17"/>
                </a:cubicBezTo>
                <a:cubicBezTo>
                  <a:pt x="620" y="17"/>
                  <a:pt x="889" y="17"/>
                  <a:pt x="1128" y="17"/>
                </a:cubicBezTo>
                <a:cubicBezTo>
                  <a:pt x="1367" y="17"/>
                  <a:pt x="1653" y="16"/>
                  <a:pt x="1864" y="17"/>
                </a:cubicBezTo>
                <a:cubicBezTo>
                  <a:pt x="2075" y="18"/>
                  <a:pt x="2272" y="28"/>
                  <a:pt x="2392" y="25"/>
                </a:cubicBezTo>
                <a:cubicBezTo>
                  <a:pt x="2512" y="22"/>
                  <a:pt x="2543" y="2"/>
                  <a:pt x="2584" y="1"/>
                </a:cubicBezTo>
                <a:cubicBezTo>
                  <a:pt x="2625" y="0"/>
                  <a:pt x="2632" y="8"/>
                  <a:pt x="2640" y="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58929" name="Group 177"/>
          <p:cNvGrpSpPr>
            <a:grpSpLocks/>
          </p:cNvGrpSpPr>
          <p:nvPr/>
        </p:nvGrpSpPr>
        <p:grpSpPr bwMode="auto">
          <a:xfrm>
            <a:off x="7305675" y="4143320"/>
            <a:ext cx="1614488" cy="528637"/>
            <a:chOff x="4618" y="2593"/>
            <a:chExt cx="937" cy="277"/>
          </a:xfrm>
        </p:grpSpPr>
        <p:sp>
          <p:nvSpPr>
            <p:cNvPr id="458927" name="AutoShape 175"/>
            <p:cNvSpPr>
              <a:spLocks noChangeArrowheads="1"/>
            </p:cNvSpPr>
            <p:nvPr/>
          </p:nvSpPr>
          <p:spPr bwMode="auto">
            <a:xfrm>
              <a:off x="4618" y="2593"/>
              <a:ext cx="937" cy="277"/>
            </a:xfrm>
            <a:prstGeom prst="wedgeRectCallout">
              <a:avLst>
                <a:gd name="adj1" fmla="val -71454"/>
                <a:gd name="adj2" fmla="val 35560"/>
              </a:avLst>
            </a:prstGeom>
            <a:solidFill>
              <a:srgbClr val="0033CC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58928" name="WordArt 176"/>
            <p:cNvSpPr>
              <a:spLocks noChangeArrowheads="1" noChangeShapeType="1" noTextEdit="1"/>
            </p:cNvSpPr>
            <p:nvPr/>
          </p:nvSpPr>
          <p:spPr bwMode="auto">
            <a:xfrm>
              <a:off x="4694" y="2659"/>
              <a:ext cx="781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形参空间</a:t>
              </a:r>
            </a:p>
          </p:txBody>
        </p:sp>
      </p:grpSp>
      <p:grpSp>
        <p:nvGrpSpPr>
          <p:cNvPr id="458933" name="Group 181"/>
          <p:cNvGrpSpPr>
            <a:grpSpLocks/>
          </p:cNvGrpSpPr>
          <p:nvPr/>
        </p:nvGrpSpPr>
        <p:grpSpPr bwMode="auto">
          <a:xfrm>
            <a:off x="627063" y="5545531"/>
            <a:ext cx="1665287" cy="541338"/>
            <a:chOff x="531" y="3346"/>
            <a:chExt cx="937" cy="277"/>
          </a:xfrm>
        </p:grpSpPr>
        <p:sp>
          <p:nvSpPr>
            <p:cNvPr id="458931" name="AutoShape 179"/>
            <p:cNvSpPr>
              <a:spLocks noChangeArrowheads="1"/>
            </p:cNvSpPr>
            <p:nvPr/>
          </p:nvSpPr>
          <p:spPr bwMode="auto">
            <a:xfrm>
              <a:off x="531" y="3346"/>
              <a:ext cx="937" cy="277"/>
            </a:xfrm>
            <a:prstGeom prst="wedgeRectCallout">
              <a:avLst>
                <a:gd name="adj1" fmla="val 71130"/>
                <a:gd name="adj2" fmla="val -36644"/>
              </a:avLst>
            </a:prstGeom>
            <a:solidFill>
              <a:srgbClr val="0033CC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58932" name="WordArt 180"/>
            <p:cNvSpPr>
              <a:spLocks noChangeArrowheads="1" noChangeShapeType="1" noTextEdit="1"/>
            </p:cNvSpPr>
            <p:nvPr/>
          </p:nvSpPr>
          <p:spPr bwMode="auto">
            <a:xfrm>
              <a:off x="607" y="3412"/>
              <a:ext cx="781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实参空间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8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8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8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8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8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8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5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8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8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8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8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5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5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5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8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8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8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8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5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5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5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58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58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58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5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58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458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58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458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45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45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45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5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5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5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5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45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45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45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58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458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5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45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458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458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458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458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802" grpId="0" animBg="1"/>
      <p:bldP spid="458889" grpId="0" animBg="1"/>
      <p:bldP spid="458898" grpId="0" animBg="1"/>
      <p:bldP spid="458898" grpId="1" animBg="1"/>
      <p:bldP spid="458910" grpId="0" animBg="1"/>
      <p:bldP spid="458910" grpId="1" animBg="1"/>
      <p:bldP spid="458917" grpId="0" animBg="1"/>
      <p:bldP spid="458917" grpId="1" animBg="1"/>
      <p:bldP spid="458924" grpId="0" animBg="1"/>
      <p:bldP spid="458924" grpId="1" animBg="1"/>
      <p:bldP spid="458925" grpId="0" animBg="1"/>
      <p:bldP spid="4589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802" name="WordArt 50"/>
          <p:cNvSpPr>
            <a:spLocks noChangeArrowheads="1" noChangeShapeType="1" noTextEdit="1"/>
          </p:cNvSpPr>
          <p:nvPr/>
        </p:nvSpPr>
        <p:spPr bwMode="auto">
          <a:xfrm>
            <a:off x="2655887" y="649288"/>
            <a:ext cx="3741738" cy="342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effectLst/>
                <a:latin typeface="黑体"/>
                <a:ea typeface="黑体"/>
              </a:rPr>
              <a:t>点估计问题的一般提法</a:t>
            </a:r>
          </a:p>
        </p:txBody>
      </p:sp>
      <p:grpSp>
        <p:nvGrpSpPr>
          <p:cNvPr id="458820" name="Group 68"/>
          <p:cNvGrpSpPr>
            <a:grpSpLocks/>
          </p:cNvGrpSpPr>
          <p:nvPr/>
        </p:nvGrpSpPr>
        <p:grpSpPr bwMode="auto">
          <a:xfrm>
            <a:off x="3473450" y="1346200"/>
            <a:ext cx="5594349" cy="519113"/>
            <a:chOff x="1084" y="1128"/>
            <a:chExt cx="3524" cy="327"/>
          </a:xfrm>
        </p:grpSpPr>
        <p:graphicFrame>
          <p:nvGraphicFramePr>
            <p:cNvPr id="458817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5089354"/>
                </p:ext>
              </p:extLst>
            </p:nvPr>
          </p:nvGraphicFramePr>
          <p:xfrm>
            <a:off x="1084" y="1168"/>
            <a:ext cx="126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25480" imgH="177480" progId="Equation.DSMT4">
                    <p:embed/>
                  </p:oleObj>
                </mc:Choice>
                <mc:Fallback>
                  <p:oleObj name="Equation" r:id="rId2" imgW="825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1168"/>
                          <a:ext cx="126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8818" name="Rectangle 66"/>
            <p:cNvSpPr>
              <a:spLocks noChangeArrowheads="1"/>
            </p:cNvSpPr>
            <p:nvPr/>
          </p:nvSpPr>
          <p:spPr bwMode="auto">
            <a:xfrm>
              <a:off x="2224" y="1128"/>
              <a:ext cx="2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为来自总体  的样本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458819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3686231"/>
                </p:ext>
              </p:extLst>
            </p:nvPr>
          </p:nvGraphicFramePr>
          <p:xfrm>
            <a:off x="3405" y="1201"/>
            <a:ext cx="26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139680" progId="Equation.DSMT4">
                    <p:embed/>
                  </p:oleObj>
                </mc:Choice>
                <mc:Fallback>
                  <p:oleObj name="Equation" r:id="rId4" imgW="1648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5" y="1201"/>
                          <a:ext cx="267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8875" name="Group 123"/>
          <p:cNvGrpSpPr>
            <a:grpSpLocks/>
          </p:cNvGrpSpPr>
          <p:nvPr/>
        </p:nvGrpSpPr>
        <p:grpSpPr bwMode="auto">
          <a:xfrm>
            <a:off x="725488" y="939800"/>
            <a:ext cx="8532812" cy="547688"/>
            <a:chOff x="457" y="632"/>
            <a:chExt cx="5375" cy="345"/>
          </a:xfrm>
        </p:grpSpPr>
        <p:sp>
          <p:nvSpPr>
            <p:cNvPr id="458809" name="Rectangle 57"/>
            <p:cNvSpPr>
              <a:spLocks noChangeArrowheads="1"/>
            </p:cNvSpPr>
            <p:nvPr/>
          </p:nvSpPr>
          <p:spPr bwMode="auto">
            <a:xfrm>
              <a:off x="457" y="640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设总体</a:t>
              </a:r>
            </a:p>
          </p:txBody>
        </p:sp>
        <p:sp>
          <p:nvSpPr>
            <p:cNvPr id="458810" name="Rectangle 58"/>
            <p:cNvSpPr>
              <a:spLocks noChangeArrowheads="1"/>
            </p:cNvSpPr>
            <p:nvPr/>
          </p:nvSpPr>
          <p:spPr bwMode="auto">
            <a:xfrm>
              <a:off x="3080" y="632"/>
              <a:ext cx="2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其中  的函数形式为已知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</a:p>
          </p:txBody>
        </p:sp>
        <p:graphicFrame>
          <p:nvGraphicFramePr>
            <p:cNvPr id="458812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115913"/>
                </p:ext>
              </p:extLst>
            </p:nvPr>
          </p:nvGraphicFramePr>
          <p:xfrm>
            <a:off x="3576" y="714"/>
            <a:ext cx="24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139680" progId="Equation.DSMT4">
                    <p:embed/>
                  </p:oleObj>
                </mc:Choice>
                <mc:Fallback>
                  <p:oleObj name="Equation" r:id="rId6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714"/>
                          <a:ext cx="24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8868" name="Object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3371805"/>
                </p:ext>
              </p:extLst>
            </p:nvPr>
          </p:nvGraphicFramePr>
          <p:xfrm>
            <a:off x="1183" y="667"/>
            <a:ext cx="191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71600" imgH="203040" progId="Equation.DSMT4">
                    <p:embed/>
                  </p:oleObj>
                </mc:Choice>
                <mc:Fallback>
                  <p:oleObj name="Equation" r:id="rId8" imgW="1371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" y="667"/>
                          <a:ext cx="191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8884" name="Group 132"/>
          <p:cNvGrpSpPr>
            <a:grpSpLocks/>
          </p:cNvGrpSpPr>
          <p:nvPr/>
        </p:nvGrpSpPr>
        <p:grpSpPr bwMode="auto">
          <a:xfrm>
            <a:off x="54416" y="1331913"/>
            <a:ext cx="3766697" cy="519112"/>
            <a:chOff x="-85" y="895"/>
            <a:chExt cx="2492" cy="327"/>
          </a:xfrm>
        </p:grpSpPr>
        <p:sp>
          <p:nvSpPr>
            <p:cNvPr id="458764" name="Rectangle 12"/>
            <p:cNvSpPr>
              <a:spLocks noChangeArrowheads="1"/>
            </p:cNvSpPr>
            <p:nvPr/>
          </p:nvSpPr>
          <p:spPr bwMode="auto">
            <a:xfrm>
              <a:off x="935" y="895"/>
              <a:ext cx="14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为未知参数</a:t>
              </a:r>
            </a:p>
          </p:txBody>
        </p:sp>
        <p:graphicFrame>
          <p:nvGraphicFramePr>
            <p:cNvPr id="458881" name="Object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988603"/>
                </p:ext>
              </p:extLst>
            </p:nvPr>
          </p:nvGraphicFramePr>
          <p:xfrm>
            <a:off x="-85" y="925"/>
            <a:ext cx="109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23600" imgH="190440" progId="Equation.DSMT4">
                    <p:embed/>
                  </p:oleObj>
                </mc:Choice>
                <mc:Fallback>
                  <p:oleObj name="Equation" r:id="rId10" imgW="72360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5" y="925"/>
                          <a:ext cx="1094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8888" name="Group 136"/>
          <p:cNvGrpSpPr>
            <a:grpSpLocks/>
          </p:cNvGrpSpPr>
          <p:nvPr/>
        </p:nvGrpSpPr>
        <p:grpSpPr bwMode="auto">
          <a:xfrm>
            <a:off x="711200" y="1766888"/>
            <a:ext cx="7478713" cy="549275"/>
            <a:chOff x="448" y="1249"/>
            <a:chExt cx="4711" cy="346"/>
          </a:xfrm>
        </p:grpSpPr>
        <p:sp>
          <p:nvSpPr>
            <p:cNvPr id="458877" name="Rectangle 125"/>
            <p:cNvSpPr>
              <a:spLocks noChangeArrowheads="1"/>
            </p:cNvSpPr>
            <p:nvPr/>
          </p:nvSpPr>
          <p:spPr bwMode="auto">
            <a:xfrm>
              <a:off x="448" y="1249"/>
              <a:ext cx="7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若记</a:t>
              </a:r>
            </a:p>
          </p:txBody>
        </p:sp>
        <p:sp>
          <p:nvSpPr>
            <p:cNvPr id="458878" name="Rectangle 126"/>
            <p:cNvSpPr>
              <a:spLocks noChangeArrowheads="1"/>
            </p:cNvSpPr>
            <p:nvPr/>
          </p:nvSpPr>
          <p:spPr bwMode="auto">
            <a:xfrm>
              <a:off x="2407" y="1249"/>
              <a:ext cx="2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则总体分布可记为</a:t>
              </a:r>
            </a:p>
          </p:txBody>
        </p:sp>
        <p:graphicFrame>
          <p:nvGraphicFramePr>
            <p:cNvPr id="458883" name="Object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8555744"/>
                </p:ext>
              </p:extLst>
            </p:nvPr>
          </p:nvGraphicFramePr>
          <p:xfrm>
            <a:off x="981" y="1285"/>
            <a:ext cx="1473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54080" imgH="203040" progId="Equation.DSMT4">
                    <p:embed/>
                  </p:oleObj>
                </mc:Choice>
                <mc:Fallback>
                  <p:oleObj name="Equation" r:id="rId12" imgW="1054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" y="1285"/>
                          <a:ext cx="1473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8885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72599"/>
              </p:ext>
            </p:extLst>
          </p:nvPr>
        </p:nvGraphicFramePr>
        <p:xfrm>
          <a:off x="3297238" y="2238375"/>
          <a:ext cx="2035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36560" imgH="177480" progId="Equation.DSMT4">
                  <p:embed/>
                </p:oleObj>
              </mc:Choice>
              <mc:Fallback>
                <p:oleObj name="Equation" r:id="rId14" imgW="736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2238375"/>
                        <a:ext cx="20351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889" name="WordArt 137"/>
          <p:cNvSpPr>
            <a:spLocks noChangeArrowheads="1" noChangeShapeType="1" noTextEdit="1"/>
          </p:cNvSpPr>
          <p:nvPr/>
        </p:nvSpPr>
        <p:spPr bwMode="auto">
          <a:xfrm>
            <a:off x="444500" y="2640013"/>
            <a:ext cx="1535113" cy="3286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effectLst/>
                <a:latin typeface="黑体"/>
                <a:ea typeface="黑体"/>
              </a:rPr>
              <a:t>参数空间</a:t>
            </a:r>
          </a:p>
        </p:txBody>
      </p:sp>
      <p:grpSp>
        <p:nvGrpSpPr>
          <p:cNvPr id="458897" name="Group 145"/>
          <p:cNvGrpSpPr>
            <a:grpSpLocks/>
          </p:cNvGrpSpPr>
          <p:nvPr/>
        </p:nvGrpSpPr>
        <p:grpSpPr bwMode="auto">
          <a:xfrm>
            <a:off x="2081213" y="2555875"/>
            <a:ext cx="5665787" cy="519113"/>
            <a:chOff x="2335" y="1618"/>
            <a:chExt cx="3569" cy="327"/>
          </a:xfrm>
        </p:grpSpPr>
        <p:sp>
          <p:nvSpPr>
            <p:cNvPr id="458892" name="Rectangle 140"/>
            <p:cNvSpPr>
              <a:spLocks noChangeArrowheads="1"/>
            </p:cNvSpPr>
            <p:nvPr/>
          </p:nvSpPr>
          <p:spPr bwMode="auto">
            <a:xfrm>
              <a:off x="2472" y="1618"/>
              <a:ext cx="3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的取值范围称为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参数空间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记为  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  <a:endPara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458893" name="Object 141"/>
            <p:cNvGraphicFramePr>
              <a:graphicFrameLocks noChangeAspect="1"/>
            </p:cNvGraphicFramePr>
            <p:nvPr/>
          </p:nvGraphicFramePr>
          <p:xfrm>
            <a:off x="2335" y="1685"/>
            <a:ext cx="22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6720" imgH="152280" progId="Equation.DSMT4">
                    <p:embed/>
                  </p:oleObj>
                </mc:Choice>
                <mc:Fallback>
                  <p:oleObj name="Equation" r:id="rId16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5" y="1685"/>
                          <a:ext cx="22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8894" name="Object 142"/>
            <p:cNvGraphicFramePr>
              <a:graphicFrameLocks noChangeAspect="1"/>
            </p:cNvGraphicFramePr>
            <p:nvPr/>
          </p:nvGraphicFramePr>
          <p:xfrm>
            <a:off x="5533" y="1685"/>
            <a:ext cx="24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9680" imgH="152280" progId="Equation.DSMT4">
                    <p:embed/>
                  </p:oleObj>
                </mc:Choice>
                <mc:Fallback>
                  <p:oleObj name="Equation" r:id="rId18" imgW="1396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3" y="1685"/>
                          <a:ext cx="24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" name="WordArt 188"/>
          <p:cNvSpPr>
            <a:spLocks noChangeArrowheads="1" noChangeShapeType="1" noTextEdit="1"/>
          </p:cNvSpPr>
          <p:nvPr/>
        </p:nvSpPr>
        <p:spPr bwMode="auto">
          <a:xfrm>
            <a:off x="368300" y="3124200"/>
            <a:ext cx="2017713" cy="2778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effectLst/>
                <a:latin typeface="黑体"/>
                <a:ea typeface="黑体"/>
              </a:rPr>
              <a:t>参数推断问题</a:t>
            </a:r>
          </a:p>
        </p:txBody>
      </p:sp>
      <p:grpSp>
        <p:nvGrpSpPr>
          <p:cNvPr id="88" name="Group 194"/>
          <p:cNvGrpSpPr>
            <a:grpSpLocks/>
          </p:cNvGrpSpPr>
          <p:nvPr/>
        </p:nvGrpSpPr>
        <p:grpSpPr bwMode="auto">
          <a:xfrm>
            <a:off x="2495550" y="2963863"/>
            <a:ext cx="5888038" cy="519112"/>
            <a:chOff x="1628" y="2011"/>
            <a:chExt cx="3709" cy="327"/>
          </a:xfrm>
        </p:grpSpPr>
        <p:sp>
          <p:nvSpPr>
            <p:cNvPr id="89" name="Rectangle 190"/>
            <p:cNvSpPr>
              <a:spLocks noChangeArrowheads="1"/>
            </p:cNvSpPr>
            <p:nvPr/>
          </p:nvSpPr>
          <p:spPr bwMode="auto">
            <a:xfrm>
              <a:off x="1777" y="2011"/>
              <a:ext cx="35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的函数形式已知，推断未知参数</a:t>
              </a:r>
            </a:p>
          </p:txBody>
        </p:sp>
        <p:graphicFrame>
          <p:nvGraphicFramePr>
            <p:cNvPr id="90" name="Object 191"/>
            <p:cNvGraphicFramePr>
              <a:graphicFrameLocks noChangeAspect="1"/>
            </p:cNvGraphicFramePr>
            <p:nvPr/>
          </p:nvGraphicFramePr>
          <p:xfrm>
            <a:off x="4968" y="2087"/>
            <a:ext cx="220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6720" imgH="152280" progId="Equation.DSMT4">
                    <p:embed/>
                  </p:oleObj>
                </mc:Choice>
                <mc:Fallback>
                  <p:oleObj name="Equation" r:id="rId20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2087"/>
                          <a:ext cx="220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1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3844618"/>
                </p:ext>
              </p:extLst>
            </p:nvPr>
          </p:nvGraphicFramePr>
          <p:xfrm>
            <a:off x="1628" y="2065"/>
            <a:ext cx="26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2280" imgH="139680" progId="Equation.DSMT4">
                    <p:embed/>
                  </p:oleObj>
                </mc:Choice>
                <mc:Fallback>
                  <p:oleObj name="Equation" r:id="rId22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2065"/>
                          <a:ext cx="26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" name="Group 200"/>
          <p:cNvGrpSpPr>
            <a:grpSpLocks/>
          </p:cNvGrpSpPr>
          <p:nvPr/>
        </p:nvGrpSpPr>
        <p:grpSpPr bwMode="auto">
          <a:xfrm>
            <a:off x="715010" y="3536633"/>
            <a:ext cx="1735138" cy="390525"/>
            <a:chOff x="668" y="1535"/>
            <a:chExt cx="1021" cy="238"/>
          </a:xfrm>
        </p:grpSpPr>
        <p:graphicFrame>
          <p:nvGraphicFramePr>
            <p:cNvPr id="95" name="Object 201"/>
            <p:cNvGraphicFramePr>
              <a:graphicFrameLocks noChangeAspect="1"/>
            </p:cNvGraphicFramePr>
            <p:nvPr/>
          </p:nvGraphicFramePr>
          <p:xfrm>
            <a:off x="668" y="1535"/>
            <a:ext cx="20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26720" imgH="152280" progId="Equation.DSMT4">
                    <p:embed/>
                  </p:oleObj>
                </mc:Choice>
                <mc:Fallback>
                  <p:oleObj name="Equation" r:id="rId24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" y="1535"/>
                          <a:ext cx="20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WordArt 202"/>
            <p:cNvSpPr>
              <a:spLocks noChangeArrowheads="1" noChangeShapeType="1" noTextEdit="1"/>
            </p:cNvSpPr>
            <p:nvPr/>
          </p:nvSpPr>
          <p:spPr bwMode="auto">
            <a:xfrm>
              <a:off x="889" y="1561"/>
              <a:ext cx="800" cy="18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/>
                  <a:latin typeface="黑体"/>
                  <a:ea typeface="黑体"/>
                </a:rPr>
                <a:t>的点估计</a:t>
              </a:r>
            </a:p>
          </p:txBody>
        </p:sp>
      </p:grpSp>
      <p:grpSp>
        <p:nvGrpSpPr>
          <p:cNvPr id="97" name="Group 203"/>
          <p:cNvGrpSpPr>
            <a:grpSpLocks/>
          </p:cNvGrpSpPr>
          <p:nvPr/>
        </p:nvGrpSpPr>
        <p:grpSpPr bwMode="auto">
          <a:xfrm>
            <a:off x="2518410" y="3454083"/>
            <a:ext cx="6635750" cy="571500"/>
            <a:chOff x="1588" y="1531"/>
            <a:chExt cx="4180" cy="360"/>
          </a:xfrm>
        </p:grpSpPr>
        <p:sp>
          <p:nvSpPr>
            <p:cNvPr id="98" name="Rectangle 204"/>
            <p:cNvSpPr>
              <a:spLocks noChangeArrowheads="1"/>
            </p:cNvSpPr>
            <p:nvPr/>
          </p:nvSpPr>
          <p:spPr bwMode="auto">
            <a:xfrm>
              <a:off x="1588" y="1531"/>
              <a:ext cx="1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构造一个统计量</a:t>
              </a:r>
            </a:p>
          </p:txBody>
        </p:sp>
        <p:graphicFrame>
          <p:nvGraphicFramePr>
            <p:cNvPr id="99" name="Object 205"/>
            <p:cNvGraphicFramePr>
              <a:graphicFrameLocks noChangeAspect="1"/>
            </p:cNvGraphicFramePr>
            <p:nvPr/>
          </p:nvGraphicFramePr>
          <p:xfrm>
            <a:off x="3215" y="1554"/>
            <a:ext cx="1684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990360" imgH="215640" progId="Equation.DSMT4">
                    <p:embed/>
                  </p:oleObj>
                </mc:Choice>
                <mc:Fallback>
                  <p:oleObj name="Equation" r:id="rId26" imgW="9903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5" y="1554"/>
                          <a:ext cx="1684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" name="Rectangle 206"/>
            <p:cNvSpPr>
              <a:spLocks noChangeArrowheads="1"/>
            </p:cNvSpPr>
            <p:nvPr/>
          </p:nvSpPr>
          <p:spPr bwMode="auto">
            <a:xfrm>
              <a:off x="4836" y="1547"/>
              <a:ext cx="9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用统计</a:t>
              </a:r>
            </a:p>
          </p:txBody>
        </p:sp>
      </p:grpSp>
      <p:grpSp>
        <p:nvGrpSpPr>
          <p:cNvPr id="101" name="Group 207"/>
          <p:cNvGrpSpPr>
            <a:grpSpLocks/>
          </p:cNvGrpSpPr>
          <p:nvPr/>
        </p:nvGrpSpPr>
        <p:grpSpPr bwMode="auto">
          <a:xfrm>
            <a:off x="2223" y="3909695"/>
            <a:ext cx="8181975" cy="561975"/>
            <a:chOff x="-21" y="1802"/>
            <a:chExt cx="5154" cy="354"/>
          </a:xfrm>
        </p:grpSpPr>
        <p:sp>
          <p:nvSpPr>
            <p:cNvPr id="102" name="Rectangle 208"/>
            <p:cNvSpPr>
              <a:spLocks noChangeArrowheads="1"/>
            </p:cNvSpPr>
            <p:nvPr/>
          </p:nvSpPr>
          <p:spPr bwMode="auto">
            <a:xfrm>
              <a:off x="-21" y="1802"/>
              <a:ext cx="14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量观察值</a:t>
              </a:r>
            </a:p>
          </p:txBody>
        </p:sp>
        <p:graphicFrame>
          <p:nvGraphicFramePr>
            <p:cNvPr id="103" name="Object 209"/>
            <p:cNvGraphicFramePr>
              <a:graphicFrameLocks noChangeAspect="1"/>
            </p:cNvGraphicFramePr>
            <p:nvPr/>
          </p:nvGraphicFramePr>
          <p:xfrm>
            <a:off x="909" y="1819"/>
            <a:ext cx="1467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863280" imgH="215640" progId="Equation.DSMT4">
                    <p:embed/>
                  </p:oleObj>
                </mc:Choice>
                <mc:Fallback>
                  <p:oleObj name="Equation" r:id="rId28" imgW="8632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1819"/>
                          <a:ext cx="1467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" name="Rectangle 210"/>
            <p:cNvSpPr>
              <a:spLocks noChangeArrowheads="1"/>
            </p:cNvSpPr>
            <p:nvPr/>
          </p:nvSpPr>
          <p:spPr bwMode="auto">
            <a:xfrm>
              <a:off x="2260" y="1803"/>
              <a:ext cx="28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作为未知参数  的估计值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105" name="Object 211"/>
            <p:cNvGraphicFramePr>
              <a:graphicFrameLocks noChangeAspect="1"/>
            </p:cNvGraphicFramePr>
            <p:nvPr/>
          </p:nvGraphicFramePr>
          <p:xfrm>
            <a:off x="3693" y="1876"/>
            <a:ext cx="21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26720" imgH="152280" progId="Equation.DSMT4">
                    <p:embed/>
                  </p:oleObj>
                </mc:Choice>
                <mc:Fallback>
                  <p:oleObj name="Equation" r:id="rId30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3" y="1876"/>
                          <a:ext cx="21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" name="Group 212"/>
          <p:cNvGrpSpPr>
            <a:grpSpLocks/>
          </p:cNvGrpSpPr>
          <p:nvPr/>
        </p:nvGrpSpPr>
        <p:grpSpPr bwMode="auto">
          <a:xfrm>
            <a:off x="641985" y="4397058"/>
            <a:ext cx="5610225" cy="555625"/>
            <a:chOff x="469" y="2372"/>
            <a:chExt cx="3534" cy="350"/>
          </a:xfrm>
        </p:grpSpPr>
        <p:sp>
          <p:nvSpPr>
            <p:cNvPr id="107" name="Rectangle 213"/>
            <p:cNvSpPr>
              <a:spLocks noChangeArrowheads="1"/>
            </p:cNvSpPr>
            <p:nvPr/>
          </p:nvSpPr>
          <p:spPr bwMode="auto">
            <a:xfrm>
              <a:off x="2236" y="2387"/>
              <a:ext cx="17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  的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估计量</a:t>
              </a:r>
            </a:p>
          </p:txBody>
        </p:sp>
        <p:graphicFrame>
          <p:nvGraphicFramePr>
            <p:cNvPr id="108" name="Object 214"/>
            <p:cNvGraphicFramePr>
              <a:graphicFrameLocks noChangeAspect="1"/>
            </p:cNvGraphicFramePr>
            <p:nvPr/>
          </p:nvGraphicFramePr>
          <p:xfrm>
            <a:off x="743" y="2386"/>
            <a:ext cx="161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952200" imgH="215640" progId="Equation.DSMT4">
                    <p:embed/>
                  </p:oleObj>
                </mc:Choice>
                <mc:Fallback>
                  <p:oleObj name="Equation" r:id="rId32" imgW="9522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2386"/>
                          <a:ext cx="161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" name="Rectangle 215"/>
            <p:cNvSpPr>
              <a:spLocks noChangeArrowheads="1"/>
            </p:cNvSpPr>
            <p:nvPr/>
          </p:nvSpPr>
          <p:spPr bwMode="auto">
            <a:xfrm>
              <a:off x="469" y="2372"/>
              <a:ext cx="5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称</a:t>
              </a:r>
              <a:endParaRPr lang="zh-CN" altLang="en-US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10" name="Object 216"/>
            <p:cNvGraphicFramePr>
              <a:graphicFrameLocks noChangeAspect="1"/>
            </p:cNvGraphicFramePr>
            <p:nvPr/>
          </p:nvGraphicFramePr>
          <p:xfrm>
            <a:off x="2533" y="2450"/>
            <a:ext cx="21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26720" imgH="152280" progId="Equation.DSMT4">
                    <p:embed/>
                  </p:oleObj>
                </mc:Choice>
                <mc:Fallback>
                  <p:oleObj name="Equation" r:id="rId34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" y="2450"/>
                          <a:ext cx="21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" name="Group 217"/>
          <p:cNvGrpSpPr>
            <a:grpSpLocks/>
          </p:cNvGrpSpPr>
          <p:nvPr/>
        </p:nvGrpSpPr>
        <p:grpSpPr bwMode="auto">
          <a:xfrm>
            <a:off x="630873" y="4855845"/>
            <a:ext cx="5610225" cy="546100"/>
            <a:chOff x="470" y="2661"/>
            <a:chExt cx="3534" cy="344"/>
          </a:xfrm>
        </p:grpSpPr>
        <p:sp>
          <p:nvSpPr>
            <p:cNvPr id="112" name="Rectangle 218"/>
            <p:cNvSpPr>
              <a:spLocks noChangeArrowheads="1"/>
            </p:cNvSpPr>
            <p:nvPr/>
          </p:nvSpPr>
          <p:spPr bwMode="auto">
            <a:xfrm>
              <a:off x="2237" y="2678"/>
              <a:ext cx="17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  的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估计值</a:t>
              </a:r>
            </a:p>
          </p:txBody>
        </p:sp>
        <p:graphicFrame>
          <p:nvGraphicFramePr>
            <p:cNvPr id="113" name="Object 219"/>
            <p:cNvGraphicFramePr>
              <a:graphicFrameLocks noChangeAspect="1"/>
            </p:cNvGraphicFramePr>
            <p:nvPr/>
          </p:nvGraphicFramePr>
          <p:xfrm>
            <a:off x="724" y="2661"/>
            <a:ext cx="163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863280" imgH="215640" progId="Equation.DSMT4">
                    <p:embed/>
                  </p:oleObj>
                </mc:Choice>
                <mc:Fallback>
                  <p:oleObj name="Equation" r:id="rId36" imgW="8632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" y="2661"/>
                          <a:ext cx="163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Rectangle 220"/>
            <p:cNvSpPr>
              <a:spLocks noChangeArrowheads="1"/>
            </p:cNvSpPr>
            <p:nvPr/>
          </p:nvSpPr>
          <p:spPr bwMode="auto">
            <a:xfrm>
              <a:off x="470" y="2663"/>
              <a:ext cx="5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称</a:t>
              </a:r>
              <a:endParaRPr lang="zh-CN" altLang="en-US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15" name="Object 221"/>
            <p:cNvGraphicFramePr>
              <a:graphicFrameLocks noChangeAspect="1"/>
            </p:cNvGraphicFramePr>
            <p:nvPr/>
          </p:nvGraphicFramePr>
          <p:xfrm>
            <a:off x="2535" y="2741"/>
            <a:ext cx="21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26720" imgH="152280" progId="Equation.DSMT4">
                    <p:embed/>
                  </p:oleObj>
                </mc:Choice>
                <mc:Fallback>
                  <p:oleObj name="Equation" r:id="rId38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" y="2741"/>
                          <a:ext cx="21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" name="AutoShape 222"/>
          <p:cNvSpPr>
            <a:spLocks/>
          </p:cNvSpPr>
          <p:nvPr/>
        </p:nvSpPr>
        <p:spPr bwMode="auto">
          <a:xfrm>
            <a:off x="5907088" y="4954588"/>
            <a:ext cx="88900" cy="685800"/>
          </a:xfrm>
          <a:prstGeom prst="rightBrace">
            <a:avLst>
              <a:gd name="adj1" fmla="val 6428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7" name="WordArt 223"/>
          <p:cNvSpPr>
            <a:spLocks noChangeArrowheads="1" noChangeShapeType="1" noTextEdit="1"/>
          </p:cNvSpPr>
          <p:nvPr/>
        </p:nvSpPr>
        <p:spPr bwMode="auto">
          <a:xfrm>
            <a:off x="6152198" y="4706620"/>
            <a:ext cx="1166812" cy="3667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/>
                <a:ea typeface="黑体"/>
              </a:rPr>
              <a:t>二重性</a:t>
            </a:r>
          </a:p>
        </p:txBody>
      </p:sp>
      <p:grpSp>
        <p:nvGrpSpPr>
          <p:cNvPr id="118" name="Group 224"/>
          <p:cNvGrpSpPr>
            <a:grpSpLocks/>
          </p:cNvGrpSpPr>
          <p:nvPr/>
        </p:nvGrpSpPr>
        <p:grpSpPr bwMode="auto">
          <a:xfrm>
            <a:off x="727710" y="5398770"/>
            <a:ext cx="1473200" cy="698500"/>
            <a:chOff x="382" y="497"/>
            <a:chExt cx="928" cy="440"/>
          </a:xfrm>
        </p:grpSpPr>
        <p:pic>
          <p:nvPicPr>
            <p:cNvPr id="119" name="Picture 225" descr="8_4"/>
            <p:cNvPicPr>
              <a:picLocks noChangeAspect="1" noChangeArrowheads="1" noCrop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" y="497"/>
              <a:ext cx="558" cy="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WordArt 226"/>
            <p:cNvSpPr>
              <a:spLocks noChangeArrowheads="1" noChangeShapeType="1" noTextEdit="1"/>
            </p:cNvSpPr>
            <p:nvPr/>
          </p:nvSpPr>
          <p:spPr bwMode="auto">
            <a:xfrm>
              <a:off x="783" y="536"/>
              <a:ext cx="52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5875">
                    <a:solidFill>
                      <a:srgbClr val="3399FF"/>
                    </a:solidFill>
                    <a:round/>
                    <a:headEnd/>
                    <a:tailE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舒体"/>
                  <a:ea typeface="方正舒体"/>
                </a:rPr>
                <a:t>问题</a:t>
              </a:r>
            </a:p>
          </p:txBody>
        </p:sp>
        <p:sp>
          <p:nvSpPr>
            <p:cNvPr id="121" name="WordArt 227"/>
            <p:cNvSpPr>
              <a:spLocks noChangeArrowheads="1" noChangeShapeType="1" noTextEdit="1"/>
            </p:cNvSpPr>
            <p:nvPr/>
          </p:nvSpPr>
          <p:spPr bwMode="auto">
            <a:xfrm>
              <a:off x="388" y="759"/>
              <a:ext cx="915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question</a:t>
              </a:r>
              <a:endPara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endParaRPr>
            </a:p>
          </p:txBody>
        </p:sp>
      </p:grpSp>
      <p:sp>
        <p:nvSpPr>
          <p:cNvPr id="122" name="WordArt 228"/>
          <p:cNvSpPr>
            <a:spLocks noChangeArrowheads="1" noChangeShapeType="1" noTextEdit="1"/>
          </p:cNvSpPr>
          <p:nvPr/>
        </p:nvSpPr>
        <p:spPr bwMode="auto">
          <a:xfrm>
            <a:off x="2419985" y="5468620"/>
            <a:ext cx="5497513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隶书"/>
                <a:ea typeface="隶书"/>
              </a:rPr>
              <a:t>依据什么原理求未知参数的点估计</a:t>
            </a:r>
          </a:p>
        </p:txBody>
      </p:sp>
      <p:sp>
        <p:nvSpPr>
          <p:cNvPr id="123" name="WordArt 249"/>
          <p:cNvSpPr>
            <a:spLocks noChangeArrowheads="1" noChangeShapeType="1" noTextEdit="1"/>
          </p:cNvSpPr>
          <p:nvPr/>
        </p:nvSpPr>
        <p:spPr bwMode="auto">
          <a:xfrm>
            <a:off x="8054975" y="5466080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0000"/>
                    </a:gs>
                    <a:gs pos="100000">
                      <a:srgbClr val="FFFF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536058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8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8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8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8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802" grpId="0" animBg="1"/>
      <p:bldP spid="458889" grpId="0" animBg="1"/>
      <p:bldP spid="87" grpId="0" animBg="1"/>
      <p:bldP spid="116" grpId="0" animBg="1"/>
      <p:bldP spid="116" grpId="1" animBg="1"/>
      <p:bldP spid="117" grpId="0" animBg="1"/>
      <p:bldP spid="117" grpId="1" animBg="1"/>
      <p:bldP spid="122" grpId="0" animBg="1"/>
      <p:bldP spid="123" grpId="0" animBg="1"/>
      <p:bldP spid="123" grpId="1" animBg="1"/>
    </p:bldLst>
  </p:timing>
</p:sld>
</file>

<file path=ppt/theme/theme1.xml><?xml version="1.0" encoding="utf-8"?>
<a:theme xmlns:a="http://schemas.openxmlformats.org/drawingml/2006/main" name="JP_简洁教案">
  <a:themeElements>
    <a:clrScheme name="JP_简洁教案 5">
      <a:dk1>
        <a:srgbClr val="000000"/>
      </a:dk1>
      <a:lt1>
        <a:srgbClr val="FFFFCC"/>
      </a:lt1>
      <a:dk2>
        <a:srgbClr val="000000"/>
      </a:dk2>
      <a:lt2>
        <a:srgbClr val="DDDDDD"/>
      </a:lt2>
      <a:accent1>
        <a:srgbClr val="B2B2B2"/>
      </a:accent1>
      <a:accent2>
        <a:srgbClr val="FB4311"/>
      </a:accent2>
      <a:accent3>
        <a:srgbClr val="FFFFE2"/>
      </a:accent3>
      <a:accent4>
        <a:srgbClr val="000000"/>
      </a:accent4>
      <a:accent5>
        <a:srgbClr val="D5D5D5"/>
      </a:accent5>
      <a:accent6>
        <a:srgbClr val="E33C0E"/>
      </a:accent6>
      <a:hlink>
        <a:srgbClr val="5F5F5F"/>
      </a:hlink>
      <a:folHlink>
        <a:srgbClr val="DDDDDD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4">
        <a:dk1>
          <a:srgbClr val="000000"/>
        </a:dk1>
        <a:lt1>
          <a:srgbClr val="FFFFCC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E2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5">
        <a:dk1>
          <a:srgbClr val="000000"/>
        </a:dk1>
        <a:lt1>
          <a:srgbClr val="FFFFCC"/>
        </a:lt1>
        <a:dk2>
          <a:srgbClr val="000000"/>
        </a:dk2>
        <a:lt2>
          <a:srgbClr val="DDDDDD"/>
        </a:lt2>
        <a:accent1>
          <a:srgbClr val="B2B2B2"/>
        </a:accent1>
        <a:accent2>
          <a:srgbClr val="FB4311"/>
        </a:accent2>
        <a:accent3>
          <a:srgbClr val="FFFFE2"/>
        </a:accent3>
        <a:accent4>
          <a:srgbClr val="000000"/>
        </a:accent4>
        <a:accent5>
          <a:srgbClr val="D5D5D5"/>
        </a:accent5>
        <a:accent6>
          <a:srgbClr val="E33C0E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华文新魏"/>
        <a:ea typeface="华文新魏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Office\Templates\演示文稿设计\JP_简洁教案.pot</Template>
  <TotalTime>34176</TotalTime>
  <Words>2227</Words>
  <Application>Microsoft Office PowerPoint</Application>
  <PresentationFormat>全屏显示(4:3)</PresentationFormat>
  <Paragraphs>379</Paragraphs>
  <Slides>42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62" baseType="lpstr">
      <vt:lpstr>Monotype Sorts</vt:lpstr>
      <vt:lpstr>方正舒体</vt:lpstr>
      <vt:lpstr>黑体</vt:lpstr>
      <vt:lpstr>华文隶书</vt:lpstr>
      <vt:lpstr>华文细黑</vt:lpstr>
      <vt:lpstr>华文新魏</vt:lpstr>
      <vt:lpstr>楷体_GB2312</vt:lpstr>
      <vt:lpstr>隶书</vt:lpstr>
      <vt:lpstr>宋体</vt:lpstr>
      <vt:lpstr>Algerian</vt:lpstr>
      <vt:lpstr>Arial</vt:lpstr>
      <vt:lpstr>Arial Black</vt:lpstr>
      <vt:lpstr>Symbol</vt:lpstr>
      <vt:lpstr>Times New Roman</vt:lpstr>
      <vt:lpstr>Verdana</vt:lpstr>
      <vt:lpstr>Wingdings</vt:lpstr>
      <vt:lpstr>JP_简洁教案</vt:lpstr>
      <vt:lpstr>Profile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Jing YAO</dc:creator>
  <cp:lastModifiedBy>Wen Jiaqiang</cp:lastModifiedBy>
  <cp:revision>1408</cp:revision>
  <dcterms:created xsi:type="dcterms:W3CDTF">1999-06-22T01:41:39Z</dcterms:created>
  <dcterms:modified xsi:type="dcterms:W3CDTF">2023-05-28T23:24:24Z</dcterms:modified>
</cp:coreProperties>
</file>