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619" r:id="rId4"/>
    <p:sldId id="620" r:id="rId6"/>
    <p:sldId id="621" r:id="rId7"/>
    <p:sldId id="547" r:id="rId8"/>
    <p:sldId id="545" r:id="rId9"/>
    <p:sldId id="521" r:id="rId10"/>
    <p:sldId id="622" r:id="rId11"/>
    <p:sldId id="609" r:id="rId12"/>
    <p:sldId id="613" r:id="rId13"/>
    <p:sldId id="614" r:id="rId14"/>
    <p:sldId id="549" r:id="rId15"/>
    <p:sldId id="550" r:id="rId16"/>
    <p:sldId id="543" r:id="rId17"/>
    <p:sldId id="551" r:id="rId18"/>
    <p:sldId id="344" r:id="rId19"/>
    <p:sldId id="552" r:id="rId20"/>
    <p:sldId id="615" r:id="rId21"/>
    <p:sldId id="345" r:id="rId22"/>
    <p:sldId id="623" r:id="rId23"/>
    <p:sldId id="583" r:id="rId24"/>
    <p:sldId id="584" r:id="rId25"/>
    <p:sldId id="585" r:id="rId26"/>
    <p:sldId id="586" r:id="rId27"/>
    <p:sldId id="351" r:id="rId28"/>
    <p:sldId id="561" r:id="rId29"/>
    <p:sldId id="352" r:id="rId30"/>
    <p:sldId id="562" r:id="rId31"/>
    <p:sldId id="566" r:id="rId32"/>
    <p:sldId id="572" r:id="rId33"/>
    <p:sldId id="567" r:id="rId34"/>
    <p:sldId id="569" r:id="rId35"/>
    <p:sldId id="573" r:id="rId36"/>
    <p:sldId id="608" r:id="rId37"/>
    <p:sldId id="362" r:id="rId38"/>
    <p:sldId id="616" r:id="rId39"/>
    <p:sldId id="617" r:id="rId40"/>
    <p:sldId id="618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FFFFFF"/>
    <a:srgbClr val="FFFFCC"/>
    <a:srgbClr val="FF0000"/>
    <a:srgbClr val="FF9933"/>
    <a:srgbClr val="FFCC00"/>
    <a:srgbClr val="FFFF00"/>
    <a:srgbClr val="00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1" autoAdjust="0"/>
    <p:restoredTop sz="93179" autoAdjust="0"/>
  </p:normalViewPr>
  <p:slideViewPr>
    <p:cSldViewPr snapToGrid="0" showGuides="1">
      <p:cViewPr varScale="1">
        <p:scale>
          <a:sx n="60" d="100"/>
          <a:sy n="60" d="100"/>
        </p:scale>
        <p:origin x="1296" y="60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emf"/><Relationship Id="rId8" Type="http://schemas.openxmlformats.org/officeDocument/2006/relationships/image" Target="../media/image9.emf"/><Relationship Id="rId7" Type="http://schemas.openxmlformats.org/officeDocument/2006/relationships/image" Target="../media/image8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4" Type="http://schemas.openxmlformats.org/officeDocument/2006/relationships/image" Target="../media/image25.emf"/><Relationship Id="rId23" Type="http://schemas.openxmlformats.org/officeDocument/2006/relationships/image" Target="../media/image24.emf"/><Relationship Id="rId22" Type="http://schemas.openxmlformats.org/officeDocument/2006/relationships/image" Target="../media/image23.emf"/><Relationship Id="rId21" Type="http://schemas.openxmlformats.org/officeDocument/2006/relationships/image" Target="../media/image22.emf"/><Relationship Id="rId20" Type="http://schemas.openxmlformats.org/officeDocument/2006/relationships/image" Target="../media/image21.emf"/><Relationship Id="rId2" Type="http://schemas.openxmlformats.org/officeDocument/2006/relationships/image" Target="../media/image3.emf"/><Relationship Id="rId19" Type="http://schemas.openxmlformats.org/officeDocument/2006/relationships/image" Target="../media/image20.emf"/><Relationship Id="rId18" Type="http://schemas.openxmlformats.org/officeDocument/2006/relationships/image" Target="../media/image19.emf"/><Relationship Id="rId17" Type="http://schemas.openxmlformats.org/officeDocument/2006/relationships/image" Target="../media/image18.emf"/><Relationship Id="rId16" Type="http://schemas.openxmlformats.org/officeDocument/2006/relationships/image" Target="../media/image17.emf"/><Relationship Id="rId15" Type="http://schemas.openxmlformats.org/officeDocument/2006/relationships/image" Target="../media/image16.emf"/><Relationship Id="rId14" Type="http://schemas.openxmlformats.org/officeDocument/2006/relationships/image" Target="../media/image15.emf"/><Relationship Id="rId13" Type="http://schemas.openxmlformats.org/officeDocument/2006/relationships/image" Target="../media/image14.emf"/><Relationship Id="rId12" Type="http://schemas.openxmlformats.org/officeDocument/2006/relationships/image" Target="../media/image13.emf"/><Relationship Id="rId11" Type="http://schemas.openxmlformats.org/officeDocument/2006/relationships/image" Target="../media/image12.emf"/><Relationship Id="rId10" Type="http://schemas.openxmlformats.org/officeDocument/2006/relationships/image" Target="../media/image11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4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e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3.wmf"/><Relationship Id="rId8" Type="http://schemas.openxmlformats.org/officeDocument/2006/relationships/image" Target="../media/image142.emf"/><Relationship Id="rId7" Type="http://schemas.openxmlformats.org/officeDocument/2006/relationships/image" Target="../media/image141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Relationship Id="rId3" Type="http://schemas.openxmlformats.org/officeDocument/2006/relationships/image" Target="../media/image137.wmf"/><Relationship Id="rId2" Type="http://schemas.openxmlformats.org/officeDocument/2006/relationships/image" Target="../media/image136.emf"/><Relationship Id="rId19" Type="http://schemas.openxmlformats.org/officeDocument/2006/relationships/image" Target="../media/image153.wmf"/><Relationship Id="rId18" Type="http://schemas.openxmlformats.org/officeDocument/2006/relationships/image" Target="../media/image152.wmf"/><Relationship Id="rId17" Type="http://schemas.openxmlformats.org/officeDocument/2006/relationships/image" Target="../media/image151.wmf"/><Relationship Id="rId16" Type="http://schemas.openxmlformats.org/officeDocument/2006/relationships/image" Target="../media/image150.wmf"/><Relationship Id="rId15" Type="http://schemas.openxmlformats.org/officeDocument/2006/relationships/image" Target="../media/image149.wmf"/><Relationship Id="rId14" Type="http://schemas.openxmlformats.org/officeDocument/2006/relationships/image" Target="../media/image148.emf"/><Relationship Id="rId13" Type="http://schemas.openxmlformats.org/officeDocument/2006/relationships/image" Target="../media/image147.emf"/><Relationship Id="rId12" Type="http://schemas.openxmlformats.org/officeDocument/2006/relationships/image" Target="../media/image146.wmf"/><Relationship Id="rId11" Type="http://schemas.openxmlformats.org/officeDocument/2006/relationships/image" Target="../media/image145.wmf"/><Relationship Id="rId10" Type="http://schemas.openxmlformats.org/officeDocument/2006/relationships/image" Target="../media/image144.emf"/><Relationship Id="rId1" Type="http://schemas.openxmlformats.org/officeDocument/2006/relationships/image" Target="../media/image135.e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2.emf"/><Relationship Id="rId8" Type="http://schemas.openxmlformats.org/officeDocument/2006/relationships/image" Target="../media/image161.emf"/><Relationship Id="rId7" Type="http://schemas.openxmlformats.org/officeDocument/2006/relationships/image" Target="../media/image160.emf"/><Relationship Id="rId6" Type="http://schemas.openxmlformats.org/officeDocument/2006/relationships/image" Target="../media/image159.emf"/><Relationship Id="rId5" Type="http://schemas.openxmlformats.org/officeDocument/2006/relationships/image" Target="../media/image158.emf"/><Relationship Id="rId4" Type="http://schemas.openxmlformats.org/officeDocument/2006/relationships/image" Target="../media/image157.emf"/><Relationship Id="rId3" Type="http://schemas.openxmlformats.org/officeDocument/2006/relationships/image" Target="../media/image156.emf"/><Relationship Id="rId2" Type="http://schemas.openxmlformats.org/officeDocument/2006/relationships/image" Target="../media/image155.emf"/><Relationship Id="rId16" Type="http://schemas.openxmlformats.org/officeDocument/2006/relationships/image" Target="../media/image169.wmf"/><Relationship Id="rId15" Type="http://schemas.openxmlformats.org/officeDocument/2006/relationships/image" Target="../media/image168.emf"/><Relationship Id="rId14" Type="http://schemas.openxmlformats.org/officeDocument/2006/relationships/image" Target="../media/image167.emf"/><Relationship Id="rId13" Type="http://schemas.openxmlformats.org/officeDocument/2006/relationships/image" Target="../media/image166.wmf"/><Relationship Id="rId12" Type="http://schemas.openxmlformats.org/officeDocument/2006/relationships/image" Target="../media/image165.wmf"/><Relationship Id="rId11" Type="http://schemas.openxmlformats.org/officeDocument/2006/relationships/image" Target="../media/image164.emf"/><Relationship Id="rId10" Type="http://schemas.openxmlformats.org/officeDocument/2006/relationships/image" Target="../media/image163.emf"/><Relationship Id="rId1" Type="http://schemas.openxmlformats.org/officeDocument/2006/relationships/image" Target="../media/image154.e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8.wmf"/><Relationship Id="rId8" Type="http://schemas.openxmlformats.org/officeDocument/2006/relationships/image" Target="../media/image177.wmf"/><Relationship Id="rId7" Type="http://schemas.openxmlformats.org/officeDocument/2006/relationships/image" Target="../media/image176.emf"/><Relationship Id="rId6" Type="http://schemas.openxmlformats.org/officeDocument/2006/relationships/image" Target="../media/image175.e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4" Type="http://schemas.openxmlformats.org/officeDocument/2006/relationships/image" Target="../media/image183.wmf"/><Relationship Id="rId13" Type="http://schemas.openxmlformats.org/officeDocument/2006/relationships/image" Target="../media/image182.wmf"/><Relationship Id="rId12" Type="http://schemas.openxmlformats.org/officeDocument/2006/relationships/image" Target="../media/image181.wmf"/><Relationship Id="rId11" Type="http://schemas.openxmlformats.org/officeDocument/2006/relationships/image" Target="../media/image180.wmf"/><Relationship Id="rId10" Type="http://schemas.openxmlformats.org/officeDocument/2006/relationships/image" Target="../media/image179.wmf"/><Relationship Id="rId1" Type="http://schemas.openxmlformats.org/officeDocument/2006/relationships/image" Target="../media/image170.wmf"/></Relationships>
</file>

<file path=ppt/drawings/_rels/vmlDrawing1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92.e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4.emf"/><Relationship Id="rId8" Type="http://schemas.openxmlformats.org/officeDocument/2006/relationships/image" Target="../media/image193.wmf"/><Relationship Id="rId7" Type="http://schemas.openxmlformats.org/officeDocument/2006/relationships/image" Target="../media/image192.e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9" Type="http://schemas.openxmlformats.org/officeDocument/2006/relationships/image" Target="../media/image204.wmf"/><Relationship Id="rId18" Type="http://schemas.openxmlformats.org/officeDocument/2006/relationships/image" Target="../media/image203.wmf"/><Relationship Id="rId17" Type="http://schemas.openxmlformats.org/officeDocument/2006/relationships/image" Target="../media/image202.wmf"/><Relationship Id="rId16" Type="http://schemas.openxmlformats.org/officeDocument/2006/relationships/image" Target="../media/image201.emf"/><Relationship Id="rId15" Type="http://schemas.openxmlformats.org/officeDocument/2006/relationships/image" Target="../media/image200.emf"/><Relationship Id="rId14" Type="http://schemas.openxmlformats.org/officeDocument/2006/relationships/image" Target="../media/image199.emf"/><Relationship Id="rId13" Type="http://schemas.openxmlformats.org/officeDocument/2006/relationships/image" Target="../media/image198.emf"/><Relationship Id="rId12" Type="http://schemas.openxmlformats.org/officeDocument/2006/relationships/image" Target="../media/image197.emf"/><Relationship Id="rId11" Type="http://schemas.openxmlformats.org/officeDocument/2006/relationships/image" Target="../media/image196.wmf"/><Relationship Id="rId10" Type="http://schemas.openxmlformats.org/officeDocument/2006/relationships/image" Target="../media/image195.wmf"/><Relationship Id="rId1" Type="http://schemas.openxmlformats.org/officeDocument/2006/relationships/image" Target="../media/image186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3.wmf"/><Relationship Id="rId4" Type="http://schemas.openxmlformats.org/officeDocument/2006/relationships/image" Target="../media/image212.wmf"/><Relationship Id="rId3" Type="http://schemas.openxmlformats.org/officeDocument/2006/relationships/image" Target="../media/image211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2.wmf"/><Relationship Id="rId8" Type="http://schemas.openxmlformats.org/officeDocument/2006/relationships/image" Target="../media/image221.wmf"/><Relationship Id="rId7" Type="http://schemas.openxmlformats.org/officeDocument/2006/relationships/image" Target="../media/image220.wmf"/><Relationship Id="rId6" Type="http://schemas.openxmlformats.org/officeDocument/2006/relationships/image" Target="../media/image219.wmf"/><Relationship Id="rId5" Type="http://schemas.openxmlformats.org/officeDocument/2006/relationships/image" Target="../media/image218.wmf"/><Relationship Id="rId4" Type="http://schemas.openxmlformats.org/officeDocument/2006/relationships/image" Target="../media/image217.wmf"/><Relationship Id="rId3" Type="http://schemas.openxmlformats.org/officeDocument/2006/relationships/image" Target="../media/image216.wmf"/><Relationship Id="rId21" Type="http://schemas.openxmlformats.org/officeDocument/2006/relationships/image" Target="../media/image234.wmf"/><Relationship Id="rId20" Type="http://schemas.openxmlformats.org/officeDocument/2006/relationships/image" Target="../media/image233.wmf"/><Relationship Id="rId2" Type="http://schemas.openxmlformats.org/officeDocument/2006/relationships/image" Target="../media/image215.wmf"/><Relationship Id="rId19" Type="http://schemas.openxmlformats.org/officeDocument/2006/relationships/image" Target="../media/image232.wmf"/><Relationship Id="rId18" Type="http://schemas.openxmlformats.org/officeDocument/2006/relationships/image" Target="../media/image231.wmf"/><Relationship Id="rId17" Type="http://schemas.openxmlformats.org/officeDocument/2006/relationships/image" Target="../media/image230.wmf"/><Relationship Id="rId16" Type="http://schemas.openxmlformats.org/officeDocument/2006/relationships/image" Target="../media/image229.wmf"/><Relationship Id="rId15" Type="http://schemas.openxmlformats.org/officeDocument/2006/relationships/image" Target="../media/image228.wmf"/><Relationship Id="rId14" Type="http://schemas.openxmlformats.org/officeDocument/2006/relationships/image" Target="../media/image227.wmf"/><Relationship Id="rId13" Type="http://schemas.openxmlformats.org/officeDocument/2006/relationships/image" Target="../media/image226.wmf"/><Relationship Id="rId12" Type="http://schemas.openxmlformats.org/officeDocument/2006/relationships/image" Target="../media/image225.wmf"/><Relationship Id="rId11" Type="http://schemas.openxmlformats.org/officeDocument/2006/relationships/image" Target="../media/image224.wmf"/><Relationship Id="rId10" Type="http://schemas.openxmlformats.org/officeDocument/2006/relationships/image" Target="../media/image223.wmf"/><Relationship Id="rId1" Type="http://schemas.openxmlformats.org/officeDocument/2006/relationships/image" Target="../media/image214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3.wmf"/><Relationship Id="rId8" Type="http://schemas.openxmlformats.org/officeDocument/2006/relationships/image" Target="../media/image242.wmf"/><Relationship Id="rId7" Type="http://schemas.openxmlformats.org/officeDocument/2006/relationships/image" Target="../media/image241.wmf"/><Relationship Id="rId6" Type="http://schemas.openxmlformats.org/officeDocument/2006/relationships/image" Target="../media/image240.wmf"/><Relationship Id="rId5" Type="http://schemas.openxmlformats.org/officeDocument/2006/relationships/image" Target="../media/image239.wmf"/><Relationship Id="rId4" Type="http://schemas.openxmlformats.org/officeDocument/2006/relationships/image" Target="../media/image238.wmf"/><Relationship Id="rId3" Type="http://schemas.openxmlformats.org/officeDocument/2006/relationships/image" Target="../media/image237.wmf"/><Relationship Id="rId2" Type="http://schemas.openxmlformats.org/officeDocument/2006/relationships/image" Target="../media/image236.wmf"/><Relationship Id="rId19" Type="http://schemas.openxmlformats.org/officeDocument/2006/relationships/image" Target="../media/image253.wmf"/><Relationship Id="rId18" Type="http://schemas.openxmlformats.org/officeDocument/2006/relationships/image" Target="../media/image252.wmf"/><Relationship Id="rId17" Type="http://schemas.openxmlformats.org/officeDocument/2006/relationships/image" Target="../media/image251.wmf"/><Relationship Id="rId16" Type="http://schemas.openxmlformats.org/officeDocument/2006/relationships/image" Target="../media/image250.wmf"/><Relationship Id="rId15" Type="http://schemas.openxmlformats.org/officeDocument/2006/relationships/image" Target="../media/image249.wmf"/><Relationship Id="rId14" Type="http://schemas.openxmlformats.org/officeDocument/2006/relationships/image" Target="../media/image248.wmf"/><Relationship Id="rId13" Type="http://schemas.openxmlformats.org/officeDocument/2006/relationships/image" Target="../media/image247.wmf"/><Relationship Id="rId12" Type="http://schemas.openxmlformats.org/officeDocument/2006/relationships/image" Target="../media/image246.wmf"/><Relationship Id="rId11" Type="http://schemas.openxmlformats.org/officeDocument/2006/relationships/image" Target="../media/image245.wmf"/><Relationship Id="rId10" Type="http://schemas.openxmlformats.org/officeDocument/2006/relationships/image" Target="../media/image244.wmf"/><Relationship Id="rId1" Type="http://schemas.openxmlformats.org/officeDocument/2006/relationships/image" Target="../media/image235.e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2.wmf"/><Relationship Id="rId8" Type="http://schemas.openxmlformats.org/officeDocument/2006/relationships/image" Target="../media/image261.wmf"/><Relationship Id="rId7" Type="http://schemas.openxmlformats.org/officeDocument/2006/relationships/image" Target="../media/image260.wmf"/><Relationship Id="rId6" Type="http://schemas.openxmlformats.org/officeDocument/2006/relationships/image" Target="../media/image259.wmf"/><Relationship Id="rId5" Type="http://schemas.openxmlformats.org/officeDocument/2006/relationships/image" Target="../media/image258.wmf"/><Relationship Id="rId4" Type="http://schemas.openxmlformats.org/officeDocument/2006/relationships/image" Target="../media/image257.wmf"/><Relationship Id="rId3" Type="http://schemas.openxmlformats.org/officeDocument/2006/relationships/image" Target="../media/image256.wmf"/><Relationship Id="rId2" Type="http://schemas.openxmlformats.org/officeDocument/2006/relationships/image" Target="../media/image255.wmf"/><Relationship Id="rId17" Type="http://schemas.openxmlformats.org/officeDocument/2006/relationships/image" Target="../media/image243.wmf"/><Relationship Id="rId16" Type="http://schemas.openxmlformats.org/officeDocument/2006/relationships/image" Target="../media/image242.wmf"/><Relationship Id="rId15" Type="http://schemas.openxmlformats.org/officeDocument/2006/relationships/image" Target="../media/image241.wmf"/><Relationship Id="rId14" Type="http://schemas.openxmlformats.org/officeDocument/2006/relationships/image" Target="../media/image240.wmf"/><Relationship Id="rId13" Type="http://schemas.openxmlformats.org/officeDocument/2006/relationships/image" Target="../media/image239.wmf"/><Relationship Id="rId12" Type="http://schemas.openxmlformats.org/officeDocument/2006/relationships/image" Target="../media/image238.wmf"/><Relationship Id="rId11" Type="http://schemas.openxmlformats.org/officeDocument/2006/relationships/image" Target="../media/image237.wmf"/><Relationship Id="rId10" Type="http://schemas.openxmlformats.org/officeDocument/2006/relationships/image" Target="../media/image263.wmf"/><Relationship Id="rId1" Type="http://schemas.openxmlformats.org/officeDocument/2006/relationships/image" Target="../media/image254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.emf"/><Relationship Id="rId8" Type="http://schemas.openxmlformats.org/officeDocument/2006/relationships/image" Target="../media/image33.emf"/><Relationship Id="rId7" Type="http://schemas.openxmlformats.org/officeDocument/2006/relationships/image" Target="../media/image32.emf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2" Type="http://schemas.openxmlformats.org/officeDocument/2006/relationships/image" Target="../media/image37.emf"/><Relationship Id="rId11" Type="http://schemas.openxmlformats.org/officeDocument/2006/relationships/image" Target="../media/image36.emf"/><Relationship Id="rId10" Type="http://schemas.openxmlformats.org/officeDocument/2006/relationships/image" Target="../media/image35.emf"/><Relationship Id="rId1" Type="http://schemas.openxmlformats.org/officeDocument/2006/relationships/image" Target="../media/image2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6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5.wmf"/><Relationship Id="rId8" Type="http://schemas.openxmlformats.org/officeDocument/2006/relationships/image" Target="../media/image274.wmf"/><Relationship Id="rId7" Type="http://schemas.openxmlformats.org/officeDocument/2006/relationships/image" Target="../media/image273.wmf"/><Relationship Id="rId6" Type="http://schemas.openxmlformats.org/officeDocument/2006/relationships/image" Target="../media/image272.wmf"/><Relationship Id="rId5" Type="http://schemas.openxmlformats.org/officeDocument/2006/relationships/image" Target="../media/image271.wmf"/><Relationship Id="rId4" Type="http://schemas.openxmlformats.org/officeDocument/2006/relationships/image" Target="../media/image270.wmf"/><Relationship Id="rId3" Type="http://schemas.openxmlformats.org/officeDocument/2006/relationships/image" Target="../media/image269.wmf"/><Relationship Id="rId21" Type="http://schemas.openxmlformats.org/officeDocument/2006/relationships/image" Target="../media/image287.wmf"/><Relationship Id="rId20" Type="http://schemas.openxmlformats.org/officeDocument/2006/relationships/image" Target="../media/image286.wmf"/><Relationship Id="rId2" Type="http://schemas.openxmlformats.org/officeDocument/2006/relationships/image" Target="../media/image268.wmf"/><Relationship Id="rId19" Type="http://schemas.openxmlformats.org/officeDocument/2006/relationships/image" Target="../media/image285.wmf"/><Relationship Id="rId18" Type="http://schemas.openxmlformats.org/officeDocument/2006/relationships/image" Target="../media/image284.wmf"/><Relationship Id="rId17" Type="http://schemas.openxmlformats.org/officeDocument/2006/relationships/image" Target="../media/image283.wmf"/><Relationship Id="rId16" Type="http://schemas.openxmlformats.org/officeDocument/2006/relationships/image" Target="../media/image282.wmf"/><Relationship Id="rId15" Type="http://schemas.openxmlformats.org/officeDocument/2006/relationships/image" Target="../media/image281.wmf"/><Relationship Id="rId14" Type="http://schemas.openxmlformats.org/officeDocument/2006/relationships/image" Target="../media/image280.wmf"/><Relationship Id="rId13" Type="http://schemas.openxmlformats.org/officeDocument/2006/relationships/image" Target="../media/image279.wmf"/><Relationship Id="rId12" Type="http://schemas.openxmlformats.org/officeDocument/2006/relationships/image" Target="../media/image278.wmf"/><Relationship Id="rId11" Type="http://schemas.openxmlformats.org/officeDocument/2006/relationships/image" Target="../media/image277.wmf"/><Relationship Id="rId10" Type="http://schemas.openxmlformats.org/officeDocument/2006/relationships/image" Target="../media/image276.wmf"/><Relationship Id="rId1" Type="http://schemas.openxmlformats.org/officeDocument/2006/relationships/image" Target="../media/image26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1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0.emf"/><Relationship Id="rId8" Type="http://schemas.openxmlformats.org/officeDocument/2006/relationships/image" Target="../media/image299.emf"/><Relationship Id="rId7" Type="http://schemas.openxmlformats.org/officeDocument/2006/relationships/image" Target="../media/image298.emf"/><Relationship Id="rId6" Type="http://schemas.openxmlformats.org/officeDocument/2006/relationships/image" Target="../media/image297.emf"/><Relationship Id="rId5" Type="http://schemas.openxmlformats.org/officeDocument/2006/relationships/image" Target="../media/image296.emf"/><Relationship Id="rId4" Type="http://schemas.openxmlformats.org/officeDocument/2006/relationships/image" Target="../media/image295.emf"/><Relationship Id="rId3" Type="http://schemas.openxmlformats.org/officeDocument/2006/relationships/image" Target="../media/image294.emf"/><Relationship Id="rId2" Type="http://schemas.openxmlformats.org/officeDocument/2006/relationships/image" Target="../media/image293.emf"/><Relationship Id="rId15" Type="http://schemas.openxmlformats.org/officeDocument/2006/relationships/image" Target="../media/image306.emf"/><Relationship Id="rId14" Type="http://schemas.openxmlformats.org/officeDocument/2006/relationships/image" Target="../media/image305.emf"/><Relationship Id="rId13" Type="http://schemas.openxmlformats.org/officeDocument/2006/relationships/image" Target="../media/image304.emf"/><Relationship Id="rId12" Type="http://schemas.openxmlformats.org/officeDocument/2006/relationships/image" Target="../media/image303.emf"/><Relationship Id="rId11" Type="http://schemas.openxmlformats.org/officeDocument/2006/relationships/image" Target="../media/image302.emf"/><Relationship Id="rId10" Type="http://schemas.openxmlformats.org/officeDocument/2006/relationships/image" Target="../media/image301.emf"/><Relationship Id="rId1" Type="http://schemas.openxmlformats.org/officeDocument/2006/relationships/image" Target="../media/image292.e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5.wmf"/><Relationship Id="rId8" Type="http://schemas.openxmlformats.org/officeDocument/2006/relationships/image" Target="../media/image314.wmf"/><Relationship Id="rId7" Type="http://schemas.openxmlformats.org/officeDocument/2006/relationships/image" Target="../media/image313.emf"/><Relationship Id="rId6" Type="http://schemas.openxmlformats.org/officeDocument/2006/relationships/image" Target="../media/image312.wmf"/><Relationship Id="rId5" Type="http://schemas.openxmlformats.org/officeDocument/2006/relationships/image" Target="../media/image311.wmf"/><Relationship Id="rId4" Type="http://schemas.openxmlformats.org/officeDocument/2006/relationships/image" Target="../media/image310.wmf"/><Relationship Id="rId3" Type="http://schemas.openxmlformats.org/officeDocument/2006/relationships/image" Target="../media/image309.wmf"/><Relationship Id="rId2" Type="http://schemas.openxmlformats.org/officeDocument/2006/relationships/image" Target="../media/image308.emf"/><Relationship Id="rId16" Type="http://schemas.openxmlformats.org/officeDocument/2006/relationships/image" Target="../media/image323.wmf"/><Relationship Id="rId15" Type="http://schemas.openxmlformats.org/officeDocument/2006/relationships/image" Target="../media/image321.wmf"/><Relationship Id="rId14" Type="http://schemas.openxmlformats.org/officeDocument/2006/relationships/image" Target="../media/image320.wmf"/><Relationship Id="rId13" Type="http://schemas.openxmlformats.org/officeDocument/2006/relationships/image" Target="../media/image319.wmf"/><Relationship Id="rId12" Type="http://schemas.openxmlformats.org/officeDocument/2006/relationships/image" Target="../media/image318.wmf"/><Relationship Id="rId11" Type="http://schemas.openxmlformats.org/officeDocument/2006/relationships/image" Target="../media/image317.wmf"/><Relationship Id="rId10" Type="http://schemas.openxmlformats.org/officeDocument/2006/relationships/image" Target="../media/image316.wmf"/><Relationship Id="rId1" Type="http://schemas.openxmlformats.org/officeDocument/2006/relationships/image" Target="../media/image307.e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2.emf"/><Relationship Id="rId8" Type="http://schemas.openxmlformats.org/officeDocument/2006/relationships/image" Target="../media/image331.wmf"/><Relationship Id="rId7" Type="http://schemas.openxmlformats.org/officeDocument/2006/relationships/image" Target="../media/image330.wmf"/><Relationship Id="rId6" Type="http://schemas.openxmlformats.org/officeDocument/2006/relationships/image" Target="../media/image329.emf"/><Relationship Id="rId5" Type="http://schemas.openxmlformats.org/officeDocument/2006/relationships/image" Target="../media/image328.wmf"/><Relationship Id="rId4" Type="http://schemas.openxmlformats.org/officeDocument/2006/relationships/image" Target="../media/image327.wmf"/><Relationship Id="rId3" Type="http://schemas.openxmlformats.org/officeDocument/2006/relationships/image" Target="../media/image326.wmf"/><Relationship Id="rId2" Type="http://schemas.openxmlformats.org/officeDocument/2006/relationships/image" Target="../media/image325.wmf"/><Relationship Id="rId12" Type="http://schemas.openxmlformats.org/officeDocument/2006/relationships/image" Target="../media/image335.wmf"/><Relationship Id="rId11" Type="http://schemas.openxmlformats.org/officeDocument/2006/relationships/image" Target="../media/image334.wmf"/><Relationship Id="rId10" Type="http://schemas.openxmlformats.org/officeDocument/2006/relationships/image" Target="../media/image333.wmf"/><Relationship Id="rId1" Type="http://schemas.openxmlformats.org/officeDocument/2006/relationships/image" Target="../media/image324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4.wmf"/><Relationship Id="rId8" Type="http://schemas.openxmlformats.org/officeDocument/2006/relationships/image" Target="../media/image343.wmf"/><Relationship Id="rId7" Type="http://schemas.openxmlformats.org/officeDocument/2006/relationships/image" Target="../media/image342.emf"/><Relationship Id="rId6" Type="http://schemas.openxmlformats.org/officeDocument/2006/relationships/image" Target="../media/image341.wmf"/><Relationship Id="rId5" Type="http://schemas.openxmlformats.org/officeDocument/2006/relationships/image" Target="../media/image340.wmf"/><Relationship Id="rId4" Type="http://schemas.openxmlformats.org/officeDocument/2006/relationships/image" Target="../media/image339.wmf"/><Relationship Id="rId3" Type="http://schemas.openxmlformats.org/officeDocument/2006/relationships/image" Target="../media/image338.wmf"/><Relationship Id="rId2" Type="http://schemas.openxmlformats.org/officeDocument/2006/relationships/image" Target="../media/image337.emf"/><Relationship Id="rId17" Type="http://schemas.openxmlformats.org/officeDocument/2006/relationships/image" Target="../media/image352.wmf"/><Relationship Id="rId16" Type="http://schemas.openxmlformats.org/officeDocument/2006/relationships/image" Target="../media/image351.wmf"/><Relationship Id="rId15" Type="http://schemas.openxmlformats.org/officeDocument/2006/relationships/image" Target="../media/image350.wmf"/><Relationship Id="rId14" Type="http://schemas.openxmlformats.org/officeDocument/2006/relationships/image" Target="../media/image349.wmf"/><Relationship Id="rId13" Type="http://schemas.openxmlformats.org/officeDocument/2006/relationships/image" Target="../media/image348.wmf"/><Relationship Id="rId12" Type="http://schemas.openxmlformats.org/officeDocument/2006/relationships/image" Target="../media/image347.wmf"/><Relationship Id="rId11" Type="http://schemas.openxmlformats.org/officeDocument/2006/relationships/image" Target="../media/image346.wmf"/><Relationship Id="rId10" Type="http://schemas.openxmlformats.org/officeDocument/2006/relationships/image" Target="../media/image345.wmf"/><Relationship Id="rId1" Type="http://schemas.openxmlformats.org/officeDocument/2006/relationships/image" Target="../media/image336.e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1.wmf"/><Relationship Id="rId8" Type="http://schemas.openxmlformats.org/officeDocument/2006/relationships/image" Target="../media/image360.wmf"/><Relationship Id="rId7" Type="http://schemas.openxmlformats.org/officeDocument/2006/relationships/image" Target="../media/image359.wmf"/><Relationship Id="rId6" Type="http://schemas.openxmlformats.org/officeDocument/2006/relationships/image" Target="../media/image358.wmf"/><Relationship Id="rId5" Type="http://schemas.openxmlformats.org/officeDocument/2006/relationships/image" Target="../media/image357.wmf"/><Relationship Id="rId4" Type="http://schemas.openxmlformats.org/officeDocument/2006/relationships/image" Target="../media/image356.wmf"/><Relationship Id="rId3" Type="http://schemas.openxmlformats.org/officeDocument/2006/relationships/image" Target="../media/image355.wmf"/><Relationship Id="rId2" Type="http://schemas.openxmlformats.org/officeDocument/2006/relationships/image" Target="../media/image354.wmf"/><Relationship Id="rId15" Type="http://schemas.openxmlformats.org/officeDocument/2006/relationships/image" Target="../media/image367.wmf"/><Relationship Id="rId14" Type="http://schemas.openxmlformats.org/officeDocument/2006/relationships/image" Target="../media/image366.wmf"/><Relationship Id="rId13" Type="http://schemas.openxmlformats.org/officeDocument/2006/relationships/image" Target="../media/image365.wmf"/><Relationship Id="rId12" Type="http://schemas.openxmlformats.org/officeDocument/2006/relationships/image" Target="../media/image364.wmf"/><Relationship Id="rId11" Type="http://schemas.openxmlformats.org/officeDocument/2006/relationships/image" Target="../media/image363.wmf"/><Relationship Id="rId10" Type="http://schemas.openxmlformats.org/officeDocument/2006/relationships/image" Target="../media/image362.wmf"/><Relationship Id="rId1" Type="http://schemas.openxmlformats.org/officeDocument/2006/relationships/image" Target="../media/image353.w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6.wmf"/><Relationship Id="rId8" Type="http://schemas.openxmlformats.org/officeDocument/2006/relationships/image" Target="../media/image375.wmf"/><Relationship Id="rId7" Type="http://schemas.openxmlformats.org/officeDocument/2006/relationships/image" Target="../media/image374.wmf"/><Relationship Id="rId6" Type="http://schemas.openxmlformats.org/officeDocument/2006/relationships/image" Target="../media/image373.wmf"/><Relationship Id="rId5" Type="http://schemas.openxmlformats.org/officeDocument/2006/relationships/image" Target="../media/image372.wmf"/><Relationship Id="rId4" Type="http://schemas.openxmlformats.org/officeDocument/2006/relationships/image" Target="../media/image371.wmf"/><Relationship Id="rId3" Type="http://schemas.openxmlformats.org/officeDocument/2006/relationships/image" Target="../media/image370.wmf"/><Relationship Id="rId2" Type="http://schemas.openxmlformats.org/officeDocument/2006/relationships/image" Target="../media/image369.wmf"/><Relationship Id="rId13" Type="http://schemas.openxmlformats.org/officeDocument/2006/relationships/image" Target="../media/image380.wmf"/><Relationship Id="rId12" Type="http://schemas.openxmlformats.org/officeDocument/2006/relationships/image" Target="../media/image379.wmf"/><Relationship Id="rId11" Type="http://schemas.openxmlformats.org/officeDocument/2006/relationships/image" Target="../media/image378.wmf"/><Relationship Id="rId10" Type="http://schemas.openxmlformats.org/officeDocument/2006/relationships/image" Target="../media/image377.wmf"/><Relationship Id="rId1" Type="http://schemas.openxmlformats.org/officeDocument/2006/relationships/image" Target="../media/image368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4.wmf"/><Relationship Id="rId1" Type="http://schemas.openxmlformats.org/officeDocument/2006/relationships/image" Target="../media/image383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.emf"/><Relationship Id="rId8" Type="http://schemas.openxmlformats.org/officeDocument/2006/relationships/image" Target="../media/image45.emf"/><Relationship Id="rId7" Type="http://schemas.openxmlformats.org/officeDocument/2006/relationships/image" Target="../media/image44.emf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3" Type="http://schemas.openxmlformats.org/officeDocument/2006/relationships/image" Target="../media/image50.emf"/><Relationship Id="rId12" Type="http://schemas.openxmlformats.org/officeDocument/2006/relationships/image" Target="../media/image49.emf"/><Relationship Id="rId11" Type="http://schemas.openxmlformats.org/officeDocument/2006/relationships/image" Target="../media/image48.emf"/><Relationship Id="rId10" Type="http://schemas.openxmlformats.org/officeDocument/2006/relationships/image" Target="../media/image47.emf"/><Relationship Id="rId1" Type="http://schemas.openxmlformats.org/officeDocument/2006/relationships/image" Target="../media/image38.emf"/></Relationships>
</file>

<file path=ppt/drawings/_rels/vmlDrawing30.vml.rels><?xml version="1.0" encoding="UTF-8" standalone="yes"?>
<Relationships xmlns="http://schemas.openxmlformats.org/package/2006/relationships"><Relationship Id="rId5" Type="http://schemas.openxmlformats.org/officeDocument/2006/relationships/image" Target="../media/image389.wmf"/><Relationship Id="rId4" Type="http://schemas.openxmlformats.org/officeDocument/2006/relationships/image" Target="../media/image388.wmf"/><Relationship Id="rId3" Type="http://schemas.openxmlformats.org/officeDocument/2006/relationships/image" Target="../media/image387.wmf"/><Relationship Id="rId2" Type="http://schemas.openxmlformats.org/officeDocument/2006/relationships/image" Target="../media/image386.wmf"/><Relationship Id="rId1" Type="http://schemas.openxmlformats.org/officeDocument/2006/relationships/image" Target="../media/image385.wmf"/></Relationships>
</file>

<file path=ppt/drawings/_rels/vmlDrawing31.vml.rels><?xml version="1.0" encoding="UTF-8" standalone="yes"?>
<Relationships xmlns="http://schemas.openxmlformats.org/package/2006/relationships"><Relationship Id="rId5" Type="http://schemas.openxmlformats.org/officeDocument/2006/relationships/image" Target="../media/image394.wmf"/><Relationship Id="rId4" Type="http://schemas.openxmlformats.org/officeDocument/2006/relationships/image" Target="../media/image393.wmf"/><Relationship Id="rId3" Type="http://schemas.openxmlformats.org/officeDocument/2006/relationships/image" Target="../media/image392.wmf"/><Relationship Id="rId2" Type="http://schemas.openxmlformats.org/officeDocument/2006/relationships/image" Target="../media/image391.wmf"/><Relationship Id="rId1" Type="http://schemas.openxmlformats.org/officeDocument/2006/relationships/image" Target="../media/image390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54.emf"/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7" Type="http://schemas.openxmlformats.org/officeDocument/2006/relationships/image" Target="../media/image61.emf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72.emf"/><Relationship Id="rId8" Type="http://schemas.openxmlformats.org/officeDocument/2006/relationships/image" Target="../media/image71.emf"/><Relationship Id="rId7" Type="http://schemas.openxmlformats.org/officeDocument/2006/relationships/image" Target="../media/image70.emf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4" Type="http://schemas.openxmlformats.org/officeDocument/2006/relationships/image" Target="../media/image77.emf"/><Relationship Id="rId13" Type="http://schemas.openxmlformats.org/officeDocument/2006/relationships/image" Target="../media/image76.emf"/><Relationship Id="rId12" Type="http://schemas.openxmlformats.org/officeDocument/2006/relationships/image" Target="../media/image75.emf"/><Relationship Id="rId11" Type="http://schemas.openxmlformats.org/officeDocument/2006/relationships/image" Target="../media/image74.emf"/><Relationship Id="rId10" Type="http://schemas.openxmlformats.org/officeDocument/2006/relationships/image" Target="../media/image73.wmf"/><Relationship Id="rId1" Type="http://schemas.openxmlformats.org/officeDocument/2006/relationships/image" Target="../media/image64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92.wmf"/><Relationship Id="rId8" Type="http://schemas.openxmlformats.org/officeDocument/2006/relationships/image" Target="../media/image91.emf"/><Relationship Id="rId7" Type="http://schemas.openxmlformats.org/officeDocument/2006/relationships/image" Target="../media/image90.emf"/><Relationship Id="rId6" Type="http://schemas.openxmlformats.org/officeDocument/2006/relationships/image" Target="../media/image89.emf"/><Relationship Id="rId5" Type="http://schemas.openxmlformats.org/officeDocument/2006/relationships/image" Target="../media/image88.emf"/><Relationship Id="rId4" Type="http://schemas.openxmlformats.org/officeDocument/2006/relationships/image" Target="../media/image87.emf"/><Relationship Id="rId3" Type="http://schemas.openxmlformats.org/officeDocument/2006/relationships/image" Target="../media/image86.emf"/><Relationship Id="rId21" Type="http://schemas.openxmlformats.org/officeDocument/2006/relationships/image" Target="../media/image104.wmf"/><Relationship Id="rId20" Type="http://schemas.openxmlformats.org/officeDocument/2006/relationships/image" Target="../media/image103.emf"/><Relationship Id="rId2" Type="http://schemas.openxmlformats.org/officeDocument/2006/relationships/image" Target="../media/image85.emf"/><Relationship Id="rId19" Type="http://schemas.openxmlformats.org/officeDocument/2006/relationships/image" Target="../media/image102.emf"/><Relationship Id="rId18" Type="http://schemas.openxmlformats.org/officeDocument/2006/relationships/image" Target="../media/image101.emf"/><Relationship Id="rId17" Type="http://schemas.openxmlformats.org/officeDocument/2006/relationships/image" Target="../media/image100.emf"/><Relationship Id="rId16" Type="http://schemas.openxmlformats.org/officeDocument/2006/relationships/image" Target="../media/image99.emf"/><Relationship Id="rId15" Type="http://schemas.openxmlformats.org/officeDocument/2006/relationships/image" Target="../media/image98.emf"/><Relationship Id="rId14" Type="http://schemas.openxmlformats.org/officeDocument/2006/relationships/image" Target="../media/image97.wmf"/><Relationship Id="rId13" Type="http://schemas.openxmlformats.org/officeDocument/2006/relationships/image" Target="../media/image96.wmf"/><Relationship Id="rId12" Type="http://schemas.openxmlformats.org/officeDocument/2006/relationships/image" Target="../media/image95.wmf"/><Relationship Id="rId11" Type="http://schemas.openxmlformats.org/officeDocument/2006/relationships/image" Target="../media/image94.emf"/><Relationship Id="rId10" Type="http://schemas.openxmlformats.org/officeDocument/2006/relationships/image" Target="../media/image93.emf"/><Relationship Id="rId1" Type="http://schemas.openxmlformats.org/officeDocument/2006/relationships/image" Target="../media/image84.e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92.wmf"/><Relationship Id="rId8" Type="http://schemas.openxmlformats.org/officeDocument/2006/relationships/image" Target="../media/image91.emf"/><Relationship Id="rId7" Type="http://schemas.openxmlformats.org/officeDocument/2006/relationships/image" Target="../media/image90.emf"/><Relationship Id="rId6" Type="http://schemas.openxmlformats.org/officeDocument/2006/relationships/image" Target="../media/image89.emf"/><Relationship Id="rId5" Type="http://schemas.openxmlformats.org/officeDocument/2006/relationships/image" Target="../media/image88.emf"/><Relationship Id="rId4" Type="http://schemas.openxmlformats.org/officeDocument/2006/relationships/image" Target="../media/image87.emf"/><Relationship Id="rId34" Type="http://schemas.openxmlformats.org/officeDocument/2006/relationships/image" Target="../media/image117.emf"/><Relationship Id="rId33" Type="http://schemas.openxmlformats.org/officeDocument/2006/relationships/image" Target="../media/image116.wmf"/><Relationship Id="rId32" Type="http://schemas.openxmlformats.org/officeDocument/2006/relationships/image" Target="../media/image115.wmf"/><Relationship Id="rId31" Type="http://schemas.openxmlformats.org/officeDocument/2006/relationships/image" Target="../media/image114.wmf"/><Relationship Id="rId30" Type="http://schemas.openxmlformats.org/officeDocument/2006/relationships/image" Target="../media/image113.emf"/><Relationship Id="rId3" Type="http://schemas.openxmlformats.org/officeDocument/2006/relationships/image" Target="../media/image86.emf"/><Relationship Id="rId29" Type="http://schemas.openxmlformats.org/officeDocument/2006/relationships/image" Target="../media/image112.wmf"/><Relationship Id="rId28" Type="http://schemas.openxmlformats.org/officeDocument/2006/relationships/image" Target="../media/image111.emf"/><Relationship Id="rId27" Type="http://schemas.openxmlformats.org/officeDocument/2006/relationships/image" Target="../media/image110.wmf"/><Relationship Id="rId26" Type="http://schemas.openxmlformats.org/officeDocument/2006/relationships/image" Target="../media/image109.wmf"/><Relationship Id="rId25" Type="http://schemas.openxmlformats.org/officeDocument/2006/relationships/image" Target="../media/image108.emf"/><Relationship Id="rId24" Type="http://schemas.openxmlformats.org/officeDocument/2006/relationships/image" Target="../media/image107.emf"/><Relationship Id="rId23" Type="http://schemas.openxmlformats.org/officeDocument/2006/relationships/image" Target="../media/image106.emf"/><Relationship Id="rId22" Type="http://schemas.openxmlformats.org/officeDocument/2006/relationships/image" Target="../media/image105.emf"/><Relationship Id="rId21" Type="http://schemas.openxmlformats.org/officeDocument/2006/relationships/image" Target="../media/image104.wmf"/><Relationship Id="rId20" Type="http://schemas.openxmlformats.org/officeDocument/2006/relationships/image" Target="../media/image103.emf"/><Relationship Id="rId2" Type="http://schemas.openxmlformats.org/officeDocument/2006/relationships/image" Target="../media/image85.emf"/><Relationship Id="rId19" Type="http://schemas.openxmlformats.org/officeDocument/2006/relationships/image" Target="../media/image102.emf"/><Relationship Id="rId18" Type="http://schemas.openxmlformats.org/officeDocument/2006/relationships/image" Target="../media/image101.emf"/><Relationship Id="rId17" Type="http://schemas.openxmlformats.org/officeDocument/2006/relationships/image" Target="../media/image100.emf"/><Relationship Id="rId16" Type="http://schemas.openxmlformats.org/officeDocument/2006/relationships/image" Target="../media/image99.emf"/><Relationship Id="rId15" Type="http://schemas.openxmlformats.org/officeDocument/2006/relationships/image" Target="../media/image98.emf"/><Relationship Id="rId14" Type="http://schemas.openxmlformats.org/officeDocument/2006/relationships/image" Target="../media/image97.wmf"/><Relationship Id="rId13" Type="http://schemas.openxmlformats.org/officeDocument/2006/relationships/image" Target="../media/image96.wmf"/><Relationship Id="rId12" Type="http://schemas.openxmlformats.org/officeDocument/2006/relationships/image" Target="../media/image95.wmf"/><Relationship Id="rId11" Type="http://schemas.openxmlformats.org/officeDocument/2006/relationships/image" Target="../media/image94.emf"/><Relationship Id="rId10" Type="http://schemas.openxmlformats.org/officeDocument/2006/relationships/image" Target="../media/image93.emf"/><Relationship Id="rId1" Type="http://schemas.openxmlformats.org/officeDocument/2006/relationships/image" Target="../media/image84.e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92.wmf"/><Relationship Id="rId8" Type="http://schemas.openxmlformats.org/officeDocument/2006/relationships/image" Target="../media/image91.emf"/><Relationship Id="rId7" Type="http://schemas.openxmlformats.org/officeDocument/2006/relationships/image" Target="../media/image90.emf"/><Relationship Id="rId6" Type="http://schemas.openxmlformats.org/officeDocument/2006/relationships/image" Target="../media/image89.emf"/><Relationship Id="rId5" Type="http://schemas.openxmlformats.org/officeDocument/2006/relationships/image" Target="../media/image88.emf"/><Relationship Id="rId44" Type="http://schemas.openxmlformats.org/officeDocument/2006/relationships/image" Target="../media/image127.emf"/><Relationship Id="rId43" Type="http://schemas.openxmlformats.org/officeDocument/2006/relationships/image" Target="../media/image126.emf"/><Relationship Id="rId42" Type="http://schemas.openxmlformats.org/officeDocument/2006/relationships/image" Target="../media/image125.emf"/><Relationship Id="rId41" Type="http://schemas.openxmlformats.org/officeDocument/2006/relationships/image" Target="../media/image124.emf"/><Relationship Id="rId40" Type="http://schemas.openxmlformats.org/officeDocument/2006/relationships/image" Target="../media/image123.emf"/><Relationship Id="rId4" Type="http://schemas.openxmlformats.org/officeDocument/2006/relationships/image" Target="../media/image87.emf"/><Relationship Id="rId39" Type="http://schemas.openxmlformats.org/officeDocument/2006/relationships/image" Target="../media/image122.emf"/><Relationship Id="rId38" Type="http://schemas.openxmlformats.org/officeDocument/2006/relationships/image" Target="../media/image121.emf"/><Relationship Id="rId37" Type="http://schemas.openxmlformats.org/officeDocument/2006/relationships/image" Target="../media/image120.emf"/><Relationship Id="rId36" Type="http://schemas.openxmlformats.org/officeDocument/2006/relationships/image" Target="../media/image119.emf"/><Relationship Id="rId35" Type="http://schemas.openxmlformats.org/officeDocument/2006/relationships/image" Target="../media/image118.emf"/><Relationship Id="rId34" Type="http://schemas.openxmlformats.org/officeDocument/2006/relationships/image" Target="../media/image117.emf"/><Relationship Id="rId33" Type="http://schemas.openxmlformats.org/officeDocument/2006/relationships/image" Target="../media/image116.wmf"/><Relationship Id="rId32" Type="http://schemas.openxmlformats.org/officeDocument/2006/relationships/image" Target="../media/image115.wmf"/><Relationship Id="rId31" Type="http://schemas.openxmlformats.org/officeDocument/2006/relationships/image" Target="../media/image114.wmf"/><Relationship Id="rId30" Type="http://schemas.openxmlformats.org/officeDocument/2006/relationships/image" Target="../media/image113.emf"/><Relationship Id="rId3" Type="http://schemas.openxmlformats.org/officeDocument/2006/relationships/image" Target="../media/image86.emf"/><Relationship Id="rId29" Type="http://schemas.openxmlformats.org/officeDocument/2006/relationships/image" Target="../media/image112.wmf"/><Relationship Id="rId28" Type="http://schemas.openxmlformats.org/officeDocument/2006/relationships/image" Target="../media/image111.emf"/><Relationship Id="rId27" Type="http://schemas.openxmlformats.org/officeDocument/2006/relationships/image" Target="../media/image110.wmf"/><Relationship Id="rId26" Type="http://schemas.openxmlformats.org/officeDocument/2006/relationships/image" Target="../media/image109.wmf"/><Relationship Id="rId25" Type="http://schemas.openxmlformats.org/officeDocument/2006/relationships/image" Target="../media/image108.emf"/><Relationship Id="rId24" Type="http://schemas.openxmlformats.org/officeDocument/2006/relationships/image" Target="../media/image107.emf"/><Relationship Id="rId23" Type="http://schemas.openxmlformats.org/officeDocument/2006/relationships/image" Target="../media/image106.emf"/><Relationship Id="rId22" Type="http://schemas.openxmlformats.org/officeDocument/2006/relationships/image" Target="../media/image105.emf"/><Relationship Id="rId21" Type="http://schemas.openxmlformats.org/officeDocument/2006/relationships/image" Target="../media/image104.wmf"/><Relationship Id="rId20" Type="http://schemas.openxmlformats.org/officeDocument/2006/relationships/image" Target="../media/image103.emf"/><Relationship Id="rId2" Type="http://schemas.openxmlformats.org/officeDocument/2006/relationships/image" Target="../media/image85.emf"/><Relationship Id="rId19" Type="http://schemas.openxmlformats.org/officeDocument/2006/relationships/image" Target="../media/image102.emf"/><Relationship Id="rId18" Type="http://schemas.openxmlformats.org/officeDocument/2006/relationships/image" Target="../media/image101.emf"/><Relationship Id="rId17" Type="http://schemas.openxmlformats.org/officeDocument/2006/relationships/image" Target="../media/image100.emf"/><Relationship Id="rId16" Type="http://schemas.openxmlformats.org/officeDocument/2006/relationships/image" Target="../media/image99.emf"/><Relationship Id="rId15" Type="http://schemas.openxmlformats.org/officeDocument/2006/relationships/image" Target="../media/image98.emf"/><Relationship Id="rId14" Type="http://schemas.openxmlformats.org/officeDocument/2006/relationships/image" Target="../media/image97.wmf"/><Relationship Id="rId13" Type="http://schemas.openxmlformats.org/officeDocument/2006/relationships/image" Target="../media/image96.wmf"/><Relationship Id="rId12" Type="http://schemas.openxmlformats.org/officeDocument/2006/relationships/image" Target="../media/image95.wmf"/><Relationship Id="rId11" Type="http://schemas.openxmlformats.org/officeDocument/2006/relationships/image" Target="../media/image94.emf"/><Relationship Id="rId10" Type="http://schemas.openxmlformats.org/officeDocument/2006/relationships/image" Target="../media/image93.emf"/><Relationship Id="rId1" Type="http://schemas.openxmlformats.org/officeDocument/2006/relationships/image" Target="../media/image8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7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21258C7C-515B-4053-B6A1-1CBF7B04A26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8C7C-515B-4053-B6A1-1CBF7B04A26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讨论时应注意指标的属性问题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8C7C-515B-4053-B6A1-1CBF7B04A26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8C7C-515B-4053-B6A1-1CBF7B04A26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8C7C-515B-4053-B6A1-1CBF7B04A26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4F73959-9DAE-454C-84F6-03682501A3BB}" type="slidenum">
              <a:rPr lang="en-US" altLang="zh-CN"/>
            </a:fld>
            <a:endParaRPr lang="en-US" altLang="zh-CN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4F73959-9DAE-454C-84F6-03682501A3BB}" type="slidenum">
              <a:rPr lang="en-US" altLang="zh-CN"/>
            </a:fld>
            <a:endParaRPr lang="en-US" altLang="zh-CN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F900237-BFF5-48A7-99CA-46E95637BD8B}" type="slidenum">
              <a:rPr lang="en-US" altLang="zh-CN"/>
            </a:fld>
            <a:endParaRPr lang="en-US" altLang="zh-CN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53B318B-E433-49D6-B6CF-512EABFF654E}" type="slidenum">
              <a:rPr lang="en-US" altLang="zh-CN"/>
            </a:fld>
            <a:endParaRPr lang="en-US" altLang="zh-CN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FF2DDA5-4733-416B-9ED8-40C88E8F7AD6}" type="slidenum">
              <a:rPr lang="en-US" altLang="zh-CN"/>
            </a:fld>
            <a:endParaRPr lang="en-US" altLang="zh-CN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8288D91-25BA-4836-AF9F-7D13FAE0AF59}" type="slidenum">
              <a:rPr lang="en-US" altLang="zh-CN"/>
            </a:fld>
            <a:endParaRPr lang="en-US" altLang="zh-CN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Verdana" panose="020B0604030504040204" pitchFamily="34" charset="0"/>
              </a:defRPr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latin typeface="Verdana" panose="020B0604030504040204" pitchFamily="34" charset="0"/>
              </a:defRPr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C313FD62-4174-483B-AD9F-835B01B3060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671513" y="1071563"/>
            <a:ext cx="7772400" cy="109537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913"/>
            <a:ext cx="8928100" cy="3603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438" y="692150"/>
            <a:ext cx="4333875" cy="5976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57713" y="692150"/>
            <a:ext cx="4333875" cy="5976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913"/>
            <a:ext cx="8928100" cy="3603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913"/>
            <a:ext cx="8928100" cy="3603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5" y="188913"/>
            <a:ext cx="2232025" cy="64801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88913"/>
            <a:ext cx="6543675" cy="64801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hyperlink" Target="../&#12298;&#27010;&#29575;&#35770;&#19982;&#25968;&#29702;&#32479;&#35745;&#12299;&#35838;&#20214;/&#12298;&#25968;&#29702;&#32479;&#35745;&#12299;&#31532;7&#31456;&#167;5&#27491;&#24577;&#24635;&#20307;&#22343;&#20540;&#19982;&#26041;&#24046;&#30340;&#21306;&#38388;&#20272;&#35745;.ppt#-1,1,&#24187;&#28783;&#29255;%201" TargetMode="External"/><Relationship Id="rId12" Type="http://schemas.openxmlformats.org/officeDocument/2006/relationships/image" Target="../media/image1.wmf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79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579592" name="Rectangle 8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79593" name="Picture 9" descr="j020558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588"/>
            <a:ext cx="611188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9595" name="Rectangle 11"/>
          <p:cNvSpPr>
            <a:spLocks noChangeArrowheads="1"/>
          </p:cNvSpPr>
          <p:nvPr userDrawn="1"/>
        </p:nvSpPr>
        <p:spPr bwMode="auto">
          <a:xfrm>
            <a:off x="7556500" y="228600"/>
            <a:ext cx="749300" cy="25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fld id="{FA529FF5-0AC8-4CFA-B69F-F8E4DAF61BDC}" type="slidenum">
              <a:rPr kumimoji="1" lang="en-US" altLang="zh-CN" sz="1000" b="1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fld>
            <a:endParaRPr kumimoji="1" lang="en-US" altLang="zh-CN" sz="10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79598" name="Group 14"/>
          <p:cNvGrpSpPr/>
          <p:nvPr userDrawn="1"/>
        </p:nvGrpSpPr>
        <p:grpSpPr bwMode="auto">
          <a:xfrm>
            <a:off x="8613775" y="101600"/>
            <a:ext cx="455613" cy="333375"/>
            <a:chOff x="5426" y="64"/>
            <a:chExt cx="287" cy="210"/>
          </a:xfrm>
        </p:grpSpPr>
        <p:sp>
          <p:nvSpPr>
            <p:cNvPr id="579599" name="AutoShape 15">
              <a:hlinkClick r:id="" action="ppaction://hlinkshowjump?jump=previousslide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5426" y="64"/>
              <a:ext cx="131" cy="86"/>
            </a:xfrm>
            <a:prstGeom prst="upArrow">
              <a:avLst>
                <a:gd name="adj1" fmla="val 53731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9600" name="AutoShape 16">
              <a:hlinkClick r:id="" action="ppaction://hlinkshowjump?jump=nextslide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427" y="187"/>
              <a:ext cx="127" cy="85"/>
            </a:xfrm>
            <a:prstGeom prst="upArrow">
              <a:avLst>
                <a:gd name="adj1" fmla="val 49259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9601" name="Rectangle 17">
              <a:hlinkClick r:id="" action="ppaction://hlinkshowjump?jump=endshow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5589" y="66"/>
              <a:ext cx="122" cy="86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9602" name="AutoShape 18">
              <a:hlinkClick r:id="rId13" action="ppaction://hlinkpres?slideindex=1&amp;slidetitle=幻灯片 1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586" y="186"/>
              <a:ext cx="127" cy="85"/>
            </a:xfrm>
            <a:prstGeom prst="upArrow">
              <a:avLst>
                <a:gd name="adj1" fmla="val 49259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9603" name="Line 19"/>
            <p:cNvSpPr>
              <a:spLocks noChangeShapeType="1"/>
            </p:cNvSpPr>
            <p:nvPr userDrawn="1"/>
          </p:nvSpPr>
          <p:spPr bwMode="auto">
            <a:xfrm>
              <a:off x="5585" y="274"/>
              <a:ext cx="127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9604" name="Rectangle 20"/>
          <p:cNvSpPr>
            <a:spLocks noChangeArrowheads="1"/>
          </p:cNvSpPr>
          <p:nvPr userDrawn="1"/>
        </p:nvSpPr>
        <p:spPr bwMode="auto">
          <a:xfrm>
            <a:off x="3463925" y="-19050"/>
            <a:ext cx="2962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§3  </a:t>
            </a:r>
            <a:r>
              <a:rPr kumimoji="1" lang="zh-CN" altLang="en-US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区间估计</a:t>
            </a:r>
            <a:endParaRPr kumimoji="1" lang="zh-CN" altLang="en-US" sz="2800" b="1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8" y="692150"/>
            <a:ext cx="8820150" cy="597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1.1.1</a:t>
            </a:r>
            <a:endParaRPr lang="en-US" altLang="zh-CN"/>
          </a:p>
          <a:p>
            <a:pPr lvl="1"/>
            <a:r>
              <a:rPr lang="zh-CN" altLang="en-US"/>
              <a:t>第二级小标题</a:t>
            </a:r>
            <a:r>
              <a:rPr lang="en-US" altLang="zh-CN"/>
              <a:t>1.</a:t>
            </a:r>
            <a:endParaRPr lang="en-US" altLang="zh-CN"/>
          </a:p>
          <a:p>
            <a:pPr lvl="2"/>
            <a:r>
              <a:rPr lang="zh-CN" altLang="en-US"/>
              <a:t>第三级正文</a:t>
            </a:r>
            <a:endParaRPr lang="zh-CN" altLang="en-US"/>
          </a:p>
          <a:p>
            <a:pPr lvl="3"/>
            <a:r>
              <a:rPr lang="zh-CN" altLang="en-US"/>
              <a:t>第四级定理定义例题</a:t>
            </a:r>
            <a:endParaRPr lang="zh-CN" altLang="en-US"/>
          </a:p>
          <a:p>
            <a:pPr lvl="4"/>
            <a:r>
              <a:rPr lang="zh-CN" altLang="en-US"/>
              <a:t>第五级图注</a:t>
            </a:r>
            <a:endParaRPr lang="zh-CN" alt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165100" y="563563"/>
            <a:ext cx="8856663" cy="73025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 flipV="1">
            <a:off x="107950" y="6597650"/>
            <a:ext cx="89281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9pPr>
    </p:titleStyle>
    <p:bodyStyle>
      <a:lvl1pPr algn="just" defTabSz="62103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l"/>
        <a:tabLst>
          <a:tab pos="269875" algn="l"/>
        </a:tabLst>
        <a:defRPr sz="2800" b="1">
          <a:solidFill>
            <a:srgbClr val="961EFF"/>
          </a:solidFill>
          <a:latin typeface="+mn-lt"/>
          <a:ea typeface="+mn-ea"/>
          <a:cs typeface="+mn-cs"/>
        </a:defRPr>
      </a:lvl1pPr>
      <a:lvl2pPr marL="179705" algn="just" defTabSz="621030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600" b="1">
          <a:solidFill>
            <a:srgbClr val="009600"/>
          </a:solidFill>
          <a:latin typeface="+mn-lt"/>
          <a:ea typeface="+mn-ea"/>
        </a:defRPr>
      </a:lvl2pPr>
      <a:lvl3pPr marL="358775" algn="just" defTabSz="621030" rtl="0" fontAlgn="base">
        <a:lnSpc>
          <a:spcPct val="125000"/>
        </a:lnSpc>
        <a:spcBef>
          <a:spcPct val="20000"/>
        </a:spcBef>
        <a:spcAft>
          <a:spcPct val="0"/>
        </a:spcAft>
        <a:buClr>
          <a:srgbClr val="00CC00"/>
        </a:buClr>
        <a:buFont typeface="Wingdings" panose="05000000000000000000" pitchFamily="2" charset="2"/>
        <a:buChar char="Ø"/>
        <a:tabLst>
          <a:tab pos="269875" algn="l"/>
        </a:tabLst>
        <a:defRPr sz="2600" b="1">
          <a:solidFill>
            <a:schemeClr val="tx1"/>
          </a:solidFill>
          <a:latin typeface="Times New Roman" panose="02020603050405020304" pitchFamily="18" charset="0"/>
          <a:ea typeface="+mn-ea"/>
        </a:defRPr>
      </a:lvl3pPr>
      <a:lvl4pPr marL="538480" algn="just" defTabSz="621030" rtl="0" fontAlgn="base">
        <a:lnSpc>
          <a:spcPct val="125000"/>
        </a:lnSpc>
        <a:spcBef>
          <a:spcPct val="20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600" b="1">
          <a:solidFill>
            <a:srgbClr val="0055D2"/>
          </a:solidFill>
          <a:latin typeface="Times New Roman" panose="02020603050405020304" pitchFamily="18" charset="0"/>
          <a:ea typeface="+mn-ea"/>
        </a:defRPr>
      </a:lvl4pPr>
      <a:lvl5pPr marL="717550" algn="l" defTabSz="621030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1174750" algn="l" defTabSz="621030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anose="02020603050405020304" pitchFamily="18" charset="0"/>
          <a:ea typeface="+mn-ea"/>
        </a:defRPr>
      </a:lvl6pPr>
      <a:lvl7pPr marL="1631950" algn="l" defTabSz="621030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anose="02020603050405020304" pitchFamily="18" charset="0"/>
          <a:ea typeface="+mn-ea"/>
        </a:defRPr>
      </a:lvl7pPr>
      <a:lvl8pPr marL="2089150" algn="l" defTabSz="621030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anose="02020603050405020304" pitchFamily="18" charset="0"/>
          <a:ea typeface="+mn-ea"/>
        </a:defRPr>
      </a:lvl8pPr>
      <a:lvl9pPr marL="2546350" algn="l" defTabSz="621030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51" Type="http://schemas.openxmlformats.org/officeDocument/2006/relationships/notesSlide" Target="../notesSlides/notesSlide1.xml"/><Relationship Id="rId50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9" Type="http://schemas.openxmlformats.org/officeDocument/2006/relationships/slideLayout" Target="../slideLayouts/slideLayout1.xml"/><Relationship Id="rId48" Type="http://schemas.openxmlformats.org/officeDocument/2006/relationships/image" Target="../media/image25.emf"/><Relationship Id="rId47" Type="http://schemas.openxmlformats.org/officeDocument/2006/relationships/oleObject" Target="../embeddings/oleObject24.bin"/><Relationship Id="rId46" Type="http://schemas.openxmlformats.org/officeDocument/2006/relationships/image" Target="../media/image24.emf"/><Relationship Id="rId45" Type="http://schemas.openxmlformats.org/officeDocument/2006/relationships/oleObject" Target="../embeddings/oleObject23.bin"/><Relationship Id="rId44" Type="http://schemas.openxmlformats.org/officeDocument/2006/relationships/image" Target="../media/image23.emf"/><Relationship Id="rId43" Type="http://schemas.openxmlformats.org/officeDocument/2006/relationships/oleObject" Target="../embeddings/oleObject22.bin"/><Relationship Id="rId42" Type="http://schemas.openxmlformats.org/officeDocument/2006/relationships/image" Target="../media/image22.emf"/><Relationship Id="rId41" Type="http://schemas.openxmlformats.org/officeDocument/2006/relationships/oleObject" Target="../embeddings/oleObject21.bin"/><Relationship Id="rId40" Type="http://schemas.openxmlformats.org/officeDocument/2006/relationships/image" Target="../media/image21.emf"/><Relationship Id="rId4" Type="http://schemas.openxmlformats.org/officeDocument/2006/relationships/image" Target="../media/image3.emf"/><Relationship Id="rId39" Type="http://schemas.openxmlformats.org/officeDocument/2006/relationships/oleObject" Target="../embeddings/oleObject20.bin"/><Relationship Id="rId38" Type="http://schemas.openxmlformats.org/officeDocument/2006/relationships/image" Target="../media/image20.emf"/><Relationship Id="rId37" Type="http://schemas.openxmlformats.org/officeDocument/2006/relationships/oleObject" Target="../embeddings/oleObject19.bin"/><Relationship Id="rId36" Type="http://schemas.openxmlformats.org/officeDocument/2006/relationships/image" Target="../media/image19.emf"/><Relationship Id="rId35" Type="http://schemas.openxmlformats.org/officeDocument/2006/relationships/oleObject" Target="../embeddings/oleObject18.bin"/><Relationship Id="rId34" Type="http://schemas.openxmlformats.org/officeDocument/2006/relationships/image" Target="../media/image18.emf"/><Relationship Id="rId33" Type="http://schemas.openxmlformats.org/officeDocument/2006/relationships/oleObject" Target="../embeddings/oleObject17.bin"/><Relationship Id="rId32" Type="http://schemas.openxmlformats.org/officeDocument/2006/relationships/image" Target="../media/image17.emf"/><Relationship Id="rId31" Type="http://schemas.openxmlformats.org/officeDocument/2006/relationships/oleObject" Target="../embeddings/oleObject16.bin"/><Relationship Id="rId30" Type="http://schemas.openxmlformats.org/officeDocument/2006/relationships/image" Target="../media/image16.e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5.bin"/><Relationship Id="rId28" Type="http://schemas.openxmlformats.org/officeDocument/2006/relationships/image" Target="../media/image15.e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4.e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3.e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2.e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1.emf"/><Relationship Id="rId2" Type="http://schemas.openxmlformats.org/officeDocument/2006/relationships/image" Target="../media/image2.e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0.e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9.e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8.e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e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1" Type="http://schemas.openxmlformats.org/officeDocument/2006/relationships/vmlDrawing" Target="../drawings/vmlDrawing9.vml"/><Relationship Id="rId90" Type="http://schemas.openxmlformats.org/officeDocument/2006/relationships/slideLayout" Target="../slideLayouts/slideLayout7.xml"/><Relationship Id="rId9" Type="http://schemas.openxmlformats.org/officeDocument/2006/relationships/oleObject" Target="../embeddings/oleObject135.bin"/><Relationship Id="rId89" Type="http://schemas.openxmlformats.org/officeDocument/2006/relationships/image" Target="../media/image127.emf"/><Relationship Id="rId88" Type="http://schemas.openxmlformats.org/officeDocument/2006/relationships/oleObject" Target="../embeddings/oleObject174.bin"/><Relationship Id="rId87" Type="http://schemas.openxmlformats.org/officeDocument/2006/relationships/image" Target="../media/image126.emf"/><Relationship Id="rId86" Type="http://schemas.openxmlformats.org/officeDocument/2006/relationships/oleObject" Target="../embeddings/oleObject173.bin"/><Relationship Id="rId85" Type="http://schemas.openxmlformats.org/officeDocument/2006/relationships/image" Target="../media/image125.emf"/><Relationship Id="rId84" Type="http://schemas.openxmlformats.org/officeDocument/2006/relationships/oleObject" Target="../embeddings/oleObject172.bin"/><Relationship Id="rId83" Type="http://schemas.openxmlformats.org/officeDocument/2006/relationships/image" Target="../media/image124.emf"/><Relationship Id="rId82" Type="http://schemas.openxmlformats.org/officeDocument/2006/relationships/oleObject" Target="../embeddings/oleObject171.bin"/><Relationship Id="rId81" Type="http://schemas.openxmlformats.org/officeDocument/2006/relationships/image" Target="../media/image123.emf"/><Relationship Id="rId80" Type="http://schemas.openxmlformats.org/officeDocument/2006/relationships/oleObject" Target="../embeddings/oleObject170.bin"/><Relationship Id="rId8" Type="http://schemas.openxmlformats.org/officeDocument/2006/relationships/image" Target="../media/image87.emf"/><Relationship Id="rId79" Type="http://schemas.openxmlformats.org/officeDocument/2006/relationships/image" Target="../media/image122.emf"/><Relationship Id="rId78" Type="http://schemas.openxmlformats.org/officeDocument/2006/relationships/oleObject" Target="../embeddings/oleObject169.bin"/><Relationship Id="rId77" Type="http://schemas.openxmlformats.org/officeDocument/2006/relationships/image" Target="../media/image121.emf"/><Relationship Id="rId76" Type="http://schemas.openxmlformats.org/officeDocument/2006/relationships/oleObject" Target="../embeddings/oleObject168.bin"/><Relationship Id="rId75" Type="http://schemas.openxmlformats.org/officeDocument/2006/relationships/image" Target="../media/image63.GIF"/><Relationship Id="rId74" Type="http://schemas.openxmlformats.org/officeDocument/2006/relationships/image" Target="../media/image120.emf"/><Relationship Id="rId73" Type="http://schemas.openxmlformats.org/officeDocument/2006/relationships/oleObject" Target="../embeddings/oleObject167.bin"/><Relationship Id="rId72" Type="http://schemas.openxmlformats.org/officeDocument/2006/relationships/image" Target="../media/image119.emf"/><Relationship Id="rId71" Type="http://schemas.openxmlformats.org/officeDocument/2006/relationships/oleObject" Target="../embeddings/oleObject166.bin"/><Relationship Id="rId70" Type="http://schemas.openxmlformats.org/officeDocument/2006/relationships/image" Target="../media/image118.emf"/><Relationship Id="rId7" Type="http://schemas.openxmlformats.org/officeDocument/2006/relationships/oleObject" Target="../embeddings/oleObject134.bin"/><Relationship Id="rId69" Type="http://schemas.openxmlformats.org/officeDocument/2006/relationships/oleObject" Target="../embeddings/oleObject165.bin"/><Relationship Id="rId68" Type="http://schemas.openxmlformats.org/officeDocument/2006/relationships/image" Target="../media/image117.emf"/><Relationship Id="rId67" Type="http://schemas.openxmlformats.org/officeDocument/2006/relationships/oleObject" Target="../embeddings/oleObject164.bin"/><Relationship Id="rId66" Type="http://schemas.openxmlformats.org/officeDocument/2006/relationships/image" Target="../media/image116.wmf"/><Relationship Id="rId65" Type="http://schemas.openxmlformats.org/officeDocument/2006/relationships/oleObject" Target="../embeddings/oleObject163.bin"/><Relationship Id="rId64" Type="http://schemas.openxmlformats.org/officeDocument/2006/relationships/image" Target="../media/image115.wmf"/><Relationship Id="rId63" Type="http://schemas.openxmlformats.org/officeDocument/2006/relationships/oleObject" Target="../embeddings/oleObject162.bin"/><Relationship Id="rId62" Type="http://schemas.openxmlformats.org/officeDocument/2006/relationships/image" Target="../media/image114.wmf"/><Relationship Id="rId61" Type="http://schemas.openxmlformats.org/officeDocument/2006/relationships/oleObject" Target="../embeddings/oleObject161.bin"/><Relationship Id="rId60" Type="http://schemas.openxmlformats.org/officeDocument/2006/relationships/image" Target="../media/image113.emf"/><Relationship Id="rId6" Type="http://schemas.openxmlformats.org/officeDocument/2006/relationships/image" Target="../media/image86.emf"/><Relationship Id="rId59" Type="http://schemas.openxmlformats.org/officeDocument/2006/relationships/oleObject" Target="../embeddings/oleObject160.bin"/><Relationship Id="rId58" Type="http://schemas.openxmlformats.org/officeDocument/2006/relationships/image" Target="../media/image112.wmf"/><Relationship Id="rId57" Type="http://schemas.openxmlformats.org/officeDocument/2006/relationships/oleObject" Target="../embeddings/oleObject159.bin"/><Relationship Id="rId56" Type="http://schemas.openxmlformats.org/officeDocument/2006/relationships/image" Target="../media/image111.emf"/><Relationship Id="rId55" Type="http://schemas.openxmlformats.org/officeDocument/2006/relationships/oleObject" Target="../embeddings/oleObject158.bin"/><Relationship Id="rId54" Type="http://schemas.openxmlformats.org/officeDocument/2006/relationships/image" Target="../media/image110.wmf"/><Relationship Id="rId53" Type="http://schemas.openxmlformats.org/officeDocument/2006/relationships/oleObject" Target="../embeddings/oleObject157.bin"/><Relationship Id="rId52" Type="http://schemas.openxmlformats.org/officeDocument/2006/relationships/image" Target="../media/image109.wmf"/><Relationship Id="rId51" Type="http://schemas.openxmlformats.org/officeDocument/2006/relationships/oleObject" Target="../embeddings/oleObject156.bin"/><Relationship Id="rId50" Type="http://schemas.openxmlformats.org/officeDocument/2006/relationships/image" Target="../media/image108.emf"/><Relationship Id="rId5" Type="http://schemas.openxmlformats.org/officeDocument/2006/relationships/oleObject" Target="../embeddings/oleObject133.bin"/><Relationship Id="rId49" Type="http://schemas.openxmlformats.org/officeDocument/2006/relationships/oleObject" Target="../embeddings/oleObject155.bin"/><Relationship Id="rId48" Type="http://schemas.openxmlformats.org/officeDocument/2006/relationships/image" Target="../media/image107.emf"/><Relationship Id="rId47" Type="http://schemas.openxmlformats.org/officeDocument/2006/relationships/oleObject" Target="../embeddings/oleObject154.bin"/><Relationship Id="rId46" Type="http://schemas.openxmlformats.org/officeDocument/2006/relationships/image" Target="../media/image106.emf"/><Relationship Id="rId45" Type="http://schemas.openxmlformats.org/officeDocument/2006/relationships/oleObject" Target="../embeddings/oleObject153.bin"/><Relationship Id="rId44" Type="http://schemas.openxmlformats.org/officeDocument/2006/relationships/image" Target="../media/image105.emf"/><Relationship Id="rId43" Type="http://schemas.openxmlformats.org/officeDocument/2006/relationships/oleObject" Target="../embeddings/oleObject152.bin"/><Relationship Id="rId42" Type="http://schemas.openxmlformats.org/officeDocument/2006/relationships/image" Target="../media/image104.wmf"/><Relationship Id="rId41" Type="http://schemas.openxmlformats.org/officeDocument/2006/relationships/oleObject" Target="../embeddings/oleObject151.bin"/><Relationship Id="rId40" Type="http://schemas.openxmlformats.org/officeDocument/2006/relationships/image" Target="../media/image103.emf"/><Relationship Id="rId4" Type="http://schemas.openxmlformats.org/officeDocument/2006/relationships/image" Target="../media/image85.emf"/><Relationship Id="rId39" Type="http://schemas.openxmlformats.org/officeDocument/2006/relationships/oleObject" Target="../embeddings/oleObject150.bin"/><Relationship Id="rId38" Type="http://schemas.openxmlformats.org/officeDocument/2006/relationships/image" Target="../media/image102.emf"/><Relationship Id="rId37" Type="http://schemas.openxmlformats.org/officeDocument/2006/relationships/oleObject" Target="../embeddings/oleObject149.bin"/><Relationship Id="rId36" Type="http://schemas.openxmlformats.org/officeDocument/2006/relationships/image" Target="../media/image101.emf"/><Relationship Id="rId35" Type="http://schemas.openxmlformats.org/officeDocument/2006/relationships/oleObject" Target="../embeddings/oleObject148.bin"/><Relationship Id="rId34" Type="http://schemas.openxmlformats.org/officeDocument/2006/relationships/image" Target="../media/image100.emf"/><Relationship Id="rId33" Type="http://schemas.openxmlformats.org/officeDocument/2006/relationships/oleObject" Target="../embeddings/oleObject147.bin"/><Relationship Id="rId32" Type="http://schemas.openxmlformats.org/officeDocument/2006/relationships/image" Target="../media/image99.emf"/><Relationship Id="rId31" Type="http://schemas.openxmlformats.org/officeDocument/2006/relationships/oleObject" Target="../embeddings/oleObject146.bin"/><Relationship Id="rId30" Type="http://schemas.openxmlformats.org/officeDocument/2006/relationships/image" Target="../media/image98.emf"/><Relationship Id="rId3" Type="http://schemas.openxmlformats.org/officeDocument/2006/relationships/oleObject" Target="../embeddings/oleObject132.bin"/><Relationship Id="rId29" Type="http://schemas.openxmlformats.org/officeDocument/2006/relationships/oleObject" Target="../embeddings/oleObject145.bin"/><Relationship Id="rId28" Type="http://schemas.openxmlformats.org/officeDocument/2006/relationships/image" Target="../media/image97.wmf"/><Relationship Id="rId27" Type="http://schemas.openxmlformats.org/officeDocument/2006/relationships/oleObject" Target="../embeddings/oleObject144.bin"/><Relationship Id="rId26" Type="http://schemas.openxmlformats.org/officeDocument/2006/relationships/image" Target="../media/image96.wmf"/><Relationship Id="rId25" Type="http://schemas.openxmlformats.org/officeDocument/2006/relationships/oleObject" Target="../embeddings/oleObject143.bin"/><Relationship Id="rId24" Type="http://schemas.openxmlformats.org/officeDocument/2006/relationships/image" Target="../media/image95.wmf"/><Relationship Id="rId23" Type="http://schemas.openxmlformats.org/officeDocument/2006/relationships/oleObject" Target="../embeddings/oleObject142.bin"/><Relationship Id="rId22" Type="http://schemas.openxmlformats.org/officeDocument/2006/relationships/image" Target="../media/image94.emf"/><Relationship Id="rId21" Type="http://schemas.openxmlformats.org/officeDocument/2006/relationships/oleObject" Target="../embeddings/oleObject141.bin"/><Relationship Id="rId20" Type="http://schemas.openxmlformats.org/officeDocument/2006/relationships/image" Target="../media/image93.emf"/><Relationship Id="rId2" Type="http://schemas.openxmlformats.org/officeDocument/2006/relationships/image" Target="../media/image84.emf"/><Relationship Id="rId19" Type="http://schemas.openxmlformats.org/officeDocument/2006/relationships/oleObject" Target="../embeddings/oleObject140.bin"/><Relationship Id="rId18" Type="http://schemas.openxmlformats.org/officeDocument/2006/relationships/image" Target="../media/image92.wmf"/><Relationship Id="rId17" Type="http://schemas.openxmlformats.org/officeDocument/2006/relationships/oleObject" Target="../embeddings/oleObject139.bin"/><Relationship Id="rId16" Type="http://schemas.openxmlformats.org/officeDocument/2006/relationships/image" Target="../media/image91.emf"/><Relationship Id="rId15" Type="http://schemas.openxmlformats.org/officeDocument/2006/relationships/oleObject" Target="../embeddings/oleObject138.bin"/><Relationship Id="rId14" Type="http://schemas.openxmlformats.org/officeDocument/2006/relationships/image" Target="../media/image90.emf"/><Relationship Id="rId13" Type="http://schemas.openxmlformats.org/officeDocument/2006/relationships/oleObject" Target="../embeddings/oleObject137.bin"/><Relationship Id="rId12" Type="http://schemas.openxmlformats.org/officeDocument/2006/relationships/image" Target="../media/image89.emf"/><Relationship Id="rId11" Type="http://schemas.openxmlformats.org/officeDocument/2006/relationships/oleObject" Target="../embeddings/oleObject136.bin"/><Relationship Id="rId10" Type="http://schemas.openxmlformats.org/officeDocument/2006/relationships/image" Target="../media/image88.emf"/><Relationship Id="rId1" Type="http://schemas.openxmlformats.org/officeDocument/2006/relationships/oleObject" Target="../embeddings/oleObject13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9.bin"/><Relationship Id="rId8" Type="http://schemas.openxmlformats.org/officeDocument/2006/relationships/image" Target="../media/image131.wmf"/><Relationship Id="rId7" Type="http://schemas.openxmlformats.org/officeDocument/2006/relationships/oleObject" Target="../embeddings/oleObject178.bin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129.wmf"/><Relationship Id="rId3" Type="http://schemas.openxmlformats.org/officeDocument/2006/relationships/oleObject" Target="../embeddings/oleObject176.bin"/><Relationship Id="rId2" Type="http://schemas.openxmlformats.org/officeDocument/2006/relationships/image" Target="../media/image128.emf"/><Relationship Id="rId17" Type="http://schemas.openxmlformats.org/officeDocument/2006/relationships/vmlDrawing" Target="../drawings/vmlDrawing10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63.GIF"/><Relationship Id="rId14" Type="http://schemas.openxmlformats.org/officeDocument/2006/relationships/image" Target="../media/image134.wmf"/><Relationship Id="rId13" Type="http://schemas.openxmlformats.org/officeDocument/2006/relationships/oleObject" Target="../embeddings/oleObject181.bin"/><Relationship Id="rId12" Type="http://schemas.openxmlformats.org/officeDocument/2006/relationships/image" Target="../media/image133.wmf"/><Relationship Id="rId11" Type="http://schemas.openxmlformats.org/officeDocument/2006/relationships/oleObject" Target="../embeddings/oleObject180.bin"/><Relationship Id="rId10" Type="http://schemas.openxmlformats.org/officeDocument/2006/relationships/image" Target="../media/image132.wmf"/><Relationship Id="rId1" Type="http://schemas.openxmlformats.org/officeDocument/2006/relationships/oleObject" Target="../embeddings/oleObject175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6.bin"/><Relationship Id="rId8" Type="http://schemas.openxmlformats.org/officeDocument/2006/relationships/image" Target="../media/image138.wmf"/><Relationship Id="rId7" Type="http://schemas.openxmlformats.org/officeDocument/2006/relationships/oleObject" Target="../embeddings/oleObject185.bin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84.bin"/><Relationship Id="rId40" Type="http://schemas.openxmlformats.org/officeDocument/2006/relationships/vmlDrawing" Target="../drawings/vmlDrawing11.vml"/><Relationship Id="rId4" Type="http://schemas.openxmlformats.org/officeDocument/2006/relationships/image" Target="../media/image136.e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153.wmf"/><Relationship Id="rId37" Type="http://schemas.openxmlformats.org/officeDocument/2006/relationships/oleObject" Target="../embeddings/oleObject200.bin"/><Relationship Id="rId36" Type="http://schemas.openxmlformats.org/officeDocument/2006/relationships/image" Target="../media/image152.wmf"/><Relationship Id="rId35" Type="http://schemas.openxmlformats.org/officeDocument/2006/relationships/oleObject" Target="../embeddings/oleObject199.bin"/><Relationship Id="rId34" Type="http://schemas.openxmlformats.org/officeDocument/2006/relationships/image" Target="../media/image151.wmf"/><Relationship Id="rId33" Type="http://schemas.openxmlformats.org/officeDocument/2006/relationships/oleObject" Target="../embeddings/oleObject198.bin"/><Relationship Id="rId32" Type="http://schemas.openxmlformats.org/officeDocument/2006/relationships/image" Target="../media/image150.wmf"/><Relationship Id="rId31" Type="http://schemas.openxmlformats.org/officeDocument/2006/relationships/oleObject" Target="../embeddings/oleObject197.bin"/><Relationship Id="rId30" Type="http://schemas.openxmlformats.org/officeDocument/2006/relationships/image" Target="../media/image149.wmf"/><Relationship Id="rId3" Type="http://schemas.openxmlformats.org/officeDocument/2006/relationships/oleObject" Target="../embeddings/oleObject183.bin"/><Relationship Id="rId29" Type="http://schemas.openxmlformats.org/officeDocument/2006/relationships/oleObject" Target="../embeddings/oleObject196.bin"/><Relationship Id="rId28" Type="http://schemas.openxmlformats.org/officeDocument/2006/relationships/image" Target="../media/image148.emf"/><Relationship Id="rId27" Type="http://schemas.openxmlformats.org/officeDocument/2006/relationships/oleObject" Target="../embeddings/oleObject195.bin"/><Relationship Id="rId26" Type="http://schemas.openxmlformats.org/officeDocument/2006/relationships/image" Target="../media/image147.emf"/><Relationship Id="rId25" Type="http://schemas.openxmlformats.org/officeDocument/2006/relationships/oleObject" Target="../embeddings/oleObject194.bin"/><Relationship Id="rId24" Type="http://schemas.openxmlformats.org/officeDocument/2006/relationships/image" Target="../media/image146.wmf"/><Relationship Id="rId23" Type="http://schemas.openxmlformats.org/officeDocument/2006/relationships/oleObject" Target="../embeddings/oleObject193.bin"/><Relationship Id="rId22" Type="http://schemas.openxmlformats.org/officeDocument/2006/relationships/image" Target="../media/image145.wmf"/><Relationship Id="rId21" Type="http://schemas.openxmlformats.org/officeDocument/2006/relationships/oleObject" Target="../embeddings/oleObject192.bin"/><Relationship Id="rId20" Type="http://schemas.openxmlformats.org/officeDocument/2006/relationships/image" Target="../media/image144.emf"/><Relationship Id="rId2" Type="http://schemas.openxmlformats.org/officeDocument/2006/relationships/image" Target="../media/image135.emf"/><Relationship Id="rId19" Type="http://schemas.openxmlformats.org/officeDocument/2006/relationships/oleObject" Target="../embeddings/oleObject191.bin"/><Relationship Id="rId18" Type="http://schemas.openxmlformats.org/officeDocument/2006/relationships/image" Target="../media/image143.wmf"/><Relationship Id="rId17" Type="http://schemas.openxmlformats.org/officeDocument/2006/relationships/oleObject" Target="../embeddings/oleObject190.bin"/><Relationship Id="rId16" Type="http://schemas.openxmlformats.org/officeDocument/2006/relationships/image" Target="../media/image142.emf"/><Relationship Id="rId15" Type="http://schemas.openxmlformats.org/officeDocument/2006/relationships/oleObject" Target="../embeddings/oleObject189.bin"/><Relationship Id="rId14" Type="http://schemas.openxmlformats.org/officeDocument/2006/relationships/image" Target="../media/image141.wmf"/><Relationship Id="rId13" Type="http://schemas.openxmlformats.org/officeDocument/2006/relationships/oleObject" Target="../embeddings/oleObject188.bin"/><Relationship Id="rId12" Type="http://schemas.openxmlformats.org/officeDocument/2006/relationships/image" Target="../media/image140.wmf"/><Relationship Id="rId11" Type="http://schemas.openxmlformats.org/officeDocument/2006/relationships/oleObject" Target="../embeddings/oleObject187.bin"/><Relationship Id="rId10" Type="http://schemas.openxmlformats.org/officeDocument/2006/relationships/image" Target="../media/image139.wmf"/><Relationship Id="rId1" Type="http://schemas.openxmlformats.org/officeDocument/2006/relationships/oleObject" Target="../embeddings/oleObject18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5.bin"/><Relationship Id="rId8" Type="http://schemas.openxmlformats.org/officeDocument/2006/relationships/image" Target="../media/image157.emf"/><Relationship Id="rId7" Type="http://schemas.openxmlformats.org/officeDocument/2006/relationships/oleObject" Target="../embeddings/oleObject204.bin"/><Relationship Id="rId6" Type="http://schemas.openxmlformats.org/officeDocument/2006/relationships/image" Target="../media/image156.emf"/><Relationship Id="rId5" Type="http://schemas.openxmlformats.org/officeDocument/2006/relationships/oleObject" Target="../embeddings/oleObject203.bin"/><Relationship Id="rId4" Type="http://schemas.openxmlformats.org/officeDocument/2006/relationships/image" Target="../media/image155.emf"/><Relationship Id="rId39" Type="http://schemas.openxmlformats.org/officeDocument/2006/relationships/notesSlide" Target="../notesSlides/notesSlide2.xml"/><Relationship Id="rId38" Type="http://schemas.openxmlformats.org/officeDocument/2006/relationships/vmlDrawing" Target="../drawings/vmlDrawing12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169.wmf"/><Relationship Id="rId35" Type="http://schemas.openxmlformats.org/officeDocument/2006/relationships/oleObject" Target="../embeddings/oleObject216.bin"/><Relationship Id="rId34" Type="http://schemas.openxmlformats.org/officeDocument/2006/relationships/image" Target="../media/image168.emf"/><Relationship Id="rId33" Type="http://schemas.openxmlformats.org/officeDocument/2006/relationships/oleObject" Target="../embeddings/oleObject215.bin"/><Relationship Id="rId32" Type="http://schemas.openxmlformats.org/officeDocument/2006/relationships/image" Target="../media/image167.emf"/><Relationship Id="rId31" Type="http://schemas.openxmlformats.org/officeDocument/2006/relationships/oleObject" Target="../embeddings/oleObject214.bin"/><Relationship Id="rId30" Type="http://schemas.openxmlformats.org/officeDocument/2006/relationships/image" Target="../media/image166.wmf"/><Relationship Id="rId3" Type="http://schemas.openxmlformats.org/officeDocument/2006/relationships/oleObject" Target="../embeddings/oleObject202.bin"/><Relationship Id="rId29" Type="http://schemas.openxmlformats.org/officeDocument/2006/relationships/oleObject" Target="../embeddings/oleObject213.bin"/><Relationship Id="rId28" Type="http://schemas.openxmlformats.org/officeDocument/2006/relationships/image" Target="../media/image165.wmf"/><Relationship Id="rId27" Type="http://schemas.openxmlformats.org/officeDocument/2006/relationships/oleObject" Target="../embeddings/oleObject212.bin"/><Relationship Id="rId26" Type="http://schemas.openxmlformats.org/officeDocument/2006/relationships/image" Target="../media/image164.emf"/><Relationship Id="rId25" Type="http://schemas.openxmlformats.org/officeDocument/2006/relationships/oleObject" Target="../embeddings/oleObject211.bin"/><Relationship Id="rId24" Type="http://schemas.openxmlformats.org/officeDocument/2006/relationships/image" Target="../media/image81.GIF"/><Relationship Id="rId23" Type="http://schemas.openxmlformats.org/officeDocument/2006/relationships/image" Target="../media/image80.GIF"/><Relationship Id="rId22" Type="http://schemas.openxmlformats.org/officeDocument/2006/relationships/image" Target="../media/image79.GIF"/><Relationship Id="rId21" Type="http://schemas.openxmlformats.org/officeDocument/2006/relationships/image" Target="../media/image78.GIF"/><Relationship Id="rId20" Type="http://schemas.openxmlformats.org/officeDocument/2006/relationships/image" Target="../media/image163.emf"/><Relationship Id="rId2" Type="http://schemas.openxmlformats.org/officeDocument/2006/relationships/image" Target="../media/image154.emf"/><Relationship Id="rId19" Type="http://schemas.openxmlformats.org/officeDocument/2006/relationships/oleObject" Target="../embeddings/oleObject210.bin"/><Relationship Id="rId18" Type="http://schemas.openxmlformats.org/officeDocument/2006/relationships/image" Target="../media/image162.emf"/><Relationship Id="rId17" Type="http://schemas.openxmlformats.org/officeDocument/2006/relationships/oleObject" Target="../embeddings/oleObject209.bin"/><Relationship Id="rId16" Type="http://schemas.openxmlformats.org/officeDocument/2006/relationships/image" Target="../media/image161.emf"/><Relationship Id="rId15" Type="http://schemas.openxmlformats.org/officeDocument/2006/relationships/oleObject" Target="../embeddings/oleObject208.bin"/><Relationship Id="rId14" Type="http://schemas.openxmlformats.org/officeDocument/2006/relationships/image" Target="../media/image160.emf"/><Relationship Id="rId13" Type="http://schemas.openxmlformats.org/officeDocument/2006/relationships/oleObject" Target="../embeddings/oleObject207.bin"/><Relationship Id="rId12" Type="http://schemas.openxmlformats.org/officeDocument/2006/relationships/image" Target="../media/image159.emf"/><Relationship Id="rId11" Type="http://schemas.openxmlformats.org/officeDocument/2006/relationships/oleObject" Target="../embeddings/oleObject206.bin"/><Relationship Id="rId10" Type="http://schemas.openxmlformats.org/officeDocument/2006/relationships/image" Target="../media/image158.emf"/><Relationship Id="rId1" Type="http://schemas.openxmlformats.org/officeDocument/2006/relationships/oleObject" Target="../embeddings/oleObject201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1.bin"/><Relationship Id="rId8" Type="http://schemas.openxmlformats.org/officeDocument/2006/relationships/image" Target="../media/image173.wmf"/><Relationship Id="rId7" Type="http://schemas.openxmlformats.org/officeDocument/2006/relationships/oleObject" Target="../embeddings/oleObject220.bin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219.bin"/><Relationship Id="rId4" Type="http://schemas.openxmlformats.org/officeDocument/2006/relationships/image" Target="../media/image171.wmf"/><Relationship Id="rId31" Type="http://schemas.openxmlformats.org/officeDocument/2006/relationships/notesSlide" Target="../notesSlides/notesSlide3.xml"/><Relationship Id="rId30" Type="http://schemas.openxmlformats.org/officeDocument/2006/relationships/vmlDrawing" Target="../drawings/vmlDrawing13.vml"/><Relationship Id="rId3" Type="http://schemas.openxmlformats.org/officeDocument/2006/relationships/oleObject" Target="../embeddings/oleObject218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83.wmf"/><Relationship Id="rId27" Type="http://schemas.openxmlformats.org/officeDocument/2006/relationships/oleObject" Target="../embeddings/oleObject230.bin"/><Relationship Id="rId26" Type="http://schemas.openxmlformats.org/officeDocument/2006/relationships/image" Target="../media/image182.wmf"/><Relationship Id="rId25" Type="http://schemas.openxmlformats.org/officeDocument/2006/relationships/oleObject" Target="../embeddings/oleObject229.bin"/><Relationship Id="rId24" Type="http://schemas.openxmlformats.org/officeDocument/2006/relationships/image" Target="../media/image181.wmf"/><Relationship Id="rId23" Type="http://schemas.openxmlformats.org/officeDocument/2006/relationships/oleObject" Target="../embeddings/oleObject228.bin"/><Relationship Id="rId22" Type="http://schemas.openxmlformats.org/officeDocument/2006/relationships/image" Target="../media/image180.wmf"/><Relationship Id="rId21" Type="http://schemas.openxmlformats.org/officeDocument/2006/relationships/oleObject" Target="../embeddings/oleObject227.bin"/><Relationship Id="rId20" Type="http://schemas.openxmlformats.org/officeDocument/2006/relationships/image" Target="../media/image179.wmf"/><Relationship Id="rId2" Type="http://schemas.openxmlformats.org/officeDocument/2006/relationships/image" Target="../media/image170.wmf"/><Relationship Id="rId19" Type="http://schemas.openxmlformats.org/officeDocument/2006/relationships/oleObject" Target="../embeddings/oleObject226.bin"/><Relationship Id="rId18" Type="http://schemas.openxmlformats.org/officeDocument/2006/relationships/image" Target="../media/image178.wmf"/><Relationship Id="rId17" Type="http://schemas.openxmlformats.org/officeDocument/2006/relationships/oleObject" Target="../embeddings/oleObject225.bin"/><Relationship Id="rId16" Type="http://schemas.openxmlformats.org/officeDocument/2006/relationships/image" Target="../media/image177.wmf"/><Relationship Id="rId15" Type="http://schemas.openxmlformats.org/officeDocument/2006/relationships/oleObject" Target="../embeddings/oleObject224.bin"/><Relationship Id="rId14" Type="http://schemas.openxmlformats.org/officeDocument/2006/relationships/image" Target="../media/image176.emf"/><Relationship Id="rId13" Type="http://schemas.openxmlformats.org/officeDocument/2006/relationships/oleObject" Target="../embeddings/oleObject223.bin"/><Relationship Id="rId12" Type="http://schemas.openxmlformats.org/officeDocument/2006/relationships/image" Target="../media/image175.emf"/><Relationship Id="rId11" Type="http://schemas.openxmlformats.org/officeDocument/2006/relationships/oleObject" Target="../embeddings/oleObject222.bin"/><Relationship Id="rId10" Type="http://schemas.openxmlformats.org/officeDocument/2006/relationships/image" Target="../media/image174.wmf"/><Relationship Id="rId1" Type="http://schemas.openxmlformats.org/officeDocument/2006/relationships/oleObject" Target="../embeddings/oleObject21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5.wmf"/><Relationship Id="rId1" Type="http://schemas.openxmlformats.org/officeDocument/2006/relationships/image" Target="../media/image184.wmf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5.bin"/><Relationship Id="rId8" Type="http://schemas.openxmlformats.org/officeDocument/2006/relationships/image" Target="../media/image189.wmf"/><Relationship Id="rId7" Type="http://schemas.openxmlformats.org/officeDocument/2006/relationships/oleObject" Target="../embeddings/oleObject234.bin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233.bin"/><Relationship Id="rId4" Type="http://schemas.openxmlformats.org/officeDocument/2006/relationships/image" Target="../media/image187.wmf"/><Relationship Id="rId3" Type="http://schemas.openxmlformats.org/officeDocument/2006/relationships/oleObject" Target="../embeddings/oleObject232.bin"/><Relationship Id="rId2" Type="http://schemas.openxmlformats.org/officeDocument/2006/relationships/image" Target="../media/image186.wmf"/><Relationship Id="rId17" Type="http://schemas.openxmlformats.org/officeDocument/2006/relationships/notesSlide" Target="../notesSlides/notesSlide4.xml"/><Relationship Id="rId16" Type="http://schemas.openxmlformats.org/officeDocument/2006/relationships/vmlDrawing" Target="../drawings/vmlDrawing1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92.emf"/><Relationship Id="rId13" Type="http://schemas.openxmlformats.org/officeDocument/2006/relationships/oleObject" Target="../embeddings/oleObject237.bin"/><Relationship Id="rId12" Type="http://schemas.openxmlformats.org/officeDocument/2006/relationships/image" Target="../media/image191.wmf"/><Relationship Id="rId11" Type="http://schemas.openxmlformats.org/officeDocument/2006/relationships/oleObject" Target="../embeddings/oleObject236.bin"/><Relationship Id="rId10" Type="http://schemas.openxmlformats.org/officeDocument/2006/relationships/image" Target="../media/image190.wmf"/><Relationship Id="rId1" Type="http://schemas.openxmlformats.org/officeDocument/2006/relationships/oleObject" Target="../embeddings/oleObject231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2.bin"/><Relationship Id="rId8" Type="http://schemas.openxmlformats.org/officeDocument/2006/relationships/image" Target="../media/image189.wmf"/><Relationship Id="rId7" Type="http://schemas.openxmlformats.org/officeDocument/2006/relationships/oleObject" Target="../embeddings/oleObject241.bin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240.bin"/><Relationship Id="rId41" Type="http://schemas.openxmlformats.org/officeDocument/2006/relationships/notesSlide" Target="../notesSlides/notesSlide5.xml"/><Relationship Id="rId40" Type="http://schemas.openxmlformats.org/officeDocument/2006/relationships/vmlDrawing" Target="../drawings/vmlDrawing15.vml"/><Relationship Id="rId4" Type="http://schemas.openxmlformats.org/officeDocument/2006/relationships/image" Target="../media/image187.w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204.wmf"/><Relationship Id="rId37" Type="http://schemas.openxmlformats.org/officeDocument/2006/relationships/oleObject" Target="../embeddings/oleObject256.bin"/><Relationship Id="rId36" Type="http://schemas.openxmlformats.org/officeDocument/2006/relationships/image" Target="../media/image203.wmf"/><Relationship Id="rId35" Type="http://schemas.openxmlformats.org/officeDocument/2006/relationships/oleObject" Target="../embeddings/oleObject255.bin"/><Relationship Id="rId34" Type="http://schemas.openxmlformats.org/officeDocument/2006/relationships/image" Target="../media/image202.wmf"/><Relationship Id="rId33" Type="http://schemas.openxmlformats.org/officeDocument/2006/relationships/oleObject" Target="../embeddings/oleObject254.bin"/><Relationship Id="rId32" Type="http://schemas.openxmlformats.org/officeDocument/2006/relationships/image" Target="../media/image201.emf"/><Relationship Id="rId31" Type="http://schemas.openxmlformats.org/officeDocument/2006/relationships/oleObject" Target="../embeddings/oleObject253.bin"/><Relationship Id="rId30" Type="http://schemas.openxmlformats.org/officeDocument/2006/relationships/image" Target="../media/image200.emf"/><Relationship Id="rId3" Type="http://schemas.openxmlformats.org/officeDocument/2006/relationships/oleObject" Target="../embeddings/oleObject239.bin"/><Relationship Id="rId29" Type="http://schemas.openxmlformats.org/officeDocument/2006/relationships/oleObject" Target="../embeddings/oleObject252.bin"/><Relationship Id="rId28" Type="http://schemas.openxmlformats.org/officeDocument/2006/relationships/image" Target="../media/image199.emf"/><Relationship Id="rId27" Type="http://schemas.openxmlformats.org/officeDocument/2006/relationships/oleObject" Target="../embeddings/oleObject251.bin"/><Relationship Id="rId26" Type="http://schemas.openxmlformats.org/officeDocument/2006/relationships/image" Target="../media/image198.emf"/><Relationship Id="rId25" Type="http://schemas.openxmlformats.org/officeDocument/2006/relationships/oleObject" Target="../embeddings/oleObject250.bin"/><Relationship Id="rId24" Type="http://schemas.openxmlformats.org/officeDocument/2006/relationships/image" Target="../media/image197.emf"/><Relationship Id="rId23" Type="http://schemas.openxmlformats.org/officeDocument/2006/relationships/oleObject" Target="../embeddings/oleObject249.bin"/><Relationship Id="rId22" Type="http://schemas.openxmlformats.org/officeDocument/2006/relationships/image" Target="../media/image196.wmf"/><Relationship Id="rId21" Type="http://schemas.openxmlformats.org/officeDocument/2006/relationships/oleObject" Target="../embeddings/oleObject248.bin"/><Relationship Id="rId20" Type="http://schemas.openxmlformats.org/officeDocument/2006/relationships/image" Target="../media/image195.wmf"/><Relationship Id="rId2" Type="http://schemas.openxmlformats.org/officeDocument/2006/relationships/image" Target="../media/image186.wmf"/><Relationship Id="rId19" Type="http://schemas.openxmlformats.org/officeDocument/2006/relationships/oleObject" Target="../embeddings/oleObject247.bin"/><Relationship Id="rId18" Type="http://schemas.openxmlformats.org/officeDocument/2006/relationships/image" Target="../media/image194.emf"/><Relationship Id="rId17" Type="http://schemas.openxmlformats.org/officeDocument/2006/relationships/oleObject" Target="../embeddings/oleObject246.bin"/><Relationship Id="rId16" Type="http://schemas.openxmlformats.org/officeDocument/2006/relationships/image" Target="../media/image193.wmf"/><Relationship Id="rId15" Type="http://schemas.openxmlformats.org/officeDocument/2006/relationships/oleObject" Target="../embeddings/oleObject245.bin"/><Relationship Id="rId14" Type="http://schemas.openxmlformats.org/officeDocument/2006/relationships/image" Target="../media/image192.emf"/><Relationship Id="rId13" Type="http://schemas.openxmlformats.org/officeDocument/2006/relationships/oleObject" Target="../embeddings/oleObject244.bin"/><Relationship Id="rId12" Type="http://schemas.openxmlformats.org/officeDocument/2006/relationships/image" Target="../media/image191.wmf"/><Relationship Id="rId11" Type="http://schemas.openxmlformats.org/officeDocument/2006/relationships/oleObject" Target="../embeddings/oleObject243.bin"/><Relationship Id="rId10" Type="http://schemas.openxmlformats.org/officeDocument/2006/relationships/image" Target="../media/image190.wmf"/><Relationship Id="rId1" Type="http://schemas.openxmlformats.org/officeDocument/2006/relationships/oleObject" Target="../embeddings/oleObject238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29.e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6.bin"/><Relationship Id="rId26" Type="http://schemas.openxmlformats.org/officeDocument/2006/relationships/vmlDrawing" Target="../drawings/vmlDrawing2.vml"/><Relationship Id="rId25" Type="http://schemas.openxmlformats.org/officeDocument/2006/relationships/slideLayout" Target="../slideLayouts/slideLayout1.xml"/><Relationship Id="rId24" Type="http://schemas.openxmlformats.org/officeDocument/2006/relationships/image" Target="../media/image37.emf"/><Relationship Id="rId23" Type="http://schemas.openxmlformats.org/officeDocument/2006/relationships/oleObject" Target="../embeddings/oleObject36.bin"/><Relationship Id="rId22" Type="http://schemas.openxmlformats.org/officeDocument/2006/relationships/image" Target="../media/image36.emf"/><Relationship Id="rId21" Type="http://schemas.openxmlformats.org/officeDocument/2006/relationships/oleObject" Target="../embeddings/oleObject35.bin"/><Relationship Id="rId20" Type="http://schemas.openxmlformats.org/officeDocument/2006/relationships/image" Target="../media/image35.emf"/><Relationship Id="rId2" Type="http://schemas.openxmlformats.org/officeDocument/2006/relationships/image" Target="../media/image26.emf"/><Relationship Id="rId19" Type="http://schemas.openxmlformats.org/officeDocument/2006/relationships/oleObject" Target="../embeddings/oleObject34.bin"/><Relationship Id="rId18" Type="http://schemas.openxmlformats.org/officeDocument/2006/relationships/image" Target="../media/image34.emf"/><Relationship Id="rId17" Type="http://schemas.openxmlformats.org/officeDocument/2006/relationships/oleObject" Target="../embeddings/oleObject33.bin"/><Relationship Id="rId16" Type="http://schemas.openxmlformats.org/officeDocument/2006/relationships/image" Target="../media/image33.emf"/><Relationship Id="rId15" Type="http://schemas.openxmlformats.org/officeDocument/2006/relationships/oleObject" Target="../embeddings/oleObject32.bin"/><Relationship Id="rId14" Type="http://schemas.openxmlformats.org/officeDocument/2006/relationships/image" Target="../media/image32.emf"/><Relationship Id="rId13" Type="http://schemas.openxmlformats.org/officeDocument/2006/relationships/oleObject" Target="../embeddings/oleObject31.bin"/><Relationship Id="rId12" Type="http://schemas.openxmlformats.org/officeDocument/2006/relationships/image" Target="../media/image31.e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30.emf"/><Relationship Id="rId1" Type="http://schemas.openxmlformats.org/officeDocument/2006/relationships/oleObject" Target="../embeddings/oleObject25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2.wmf"/><Relationship Id="rId8" Type="http://schemas.openxmlformats.org/officeDocument/2006/relationships/oleObject" Target="../embeddings/oleObject260.bin"/><Relationship Id="rId7" Type="http://schemas.openxmlformats.org/officeDocument/2006/relationships/image" Target="../media/image211.wmf"/><Relationship Id="rId6" Type="http://schemas.openxmlformats.org/officeDocument/2006/relationships/oleObject" Target="../embeddings/oleObject259.bin"/><Relationship Id="rId5" Type="http://schemas.openxmlformats.org/officeDocument/2006/relationships/image" Target="../media/image210.wmf"/><Relationship Id="rId4" Type="http://schemas.openxmlformats.org/officeDocument/2006/relationships/oleObject" Target="../embeddings/oleObject258.bin"/><Relationship Id="rId3" Type="http://schemas.openxmlformats.org/officeDocument/2006/relationships/image" Target="../media/image63.GIF"/><Relationship Id="rId2" Type="http://schemas.openxmlformats.org/officeDocument/2006/relationships/image" Target="../media/image209.wmf"/><Relationship Id="rId13" Type="http://schemas.openxmlformats.org/officeDocument/2006/relationships/vmlDrawing" Target="../drawings/vmlDrawing16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213.wmf"/><Relationship Id="rId10" Type="http://schemas.openxmlformats.org/officeDocument/2006/relationships/oleObject" Target="../embeddings/oleObject261.bin"/><Relationship Id="rId1" Type="http://schemas.openxmlformats.org/officeDocument/2006/relationships/oleObject" Target="../embeddings/oleObject257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6.bin"/><Relationship Id="rId8" Type="http://schemas.openxmlformats.org/officeDocument/2006/relationships/image" Target="../media/image217.wmf"/><Relationship Id="rId7" Type="http://schemas.openxmlformats.org/officeDocument/2006/relationships/oleObject" Target="../embeddings/oleObject265.bin"/><Relationship Id="rId6" Type="http://schemas.openxmlformats.org/officeDocument/2006/relationships/image" Target="../media/image216.wmf"/><Relationship Id="rId5" Type="http://schemas.openxmlformats.org/officeDocument/2006/relationships/oleObject" Target="../embeddings/oleObject264.bin"/><Relationship Id="rId45" Type="http://schemas.openxmlformats.org/officeDocument/2006/relationships/notesSlide" Target="../notesSlides/notesSlide6.xml"/><Relationship Id="rId44" Type="http://schemas.openxmlformats.org/officeDocument/2006/relationships/vmlDrawing" Target="../drawings/vmlDrawing17.vml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234.wmf"/><Relationship Id="rId41" Type="http://schemas.openxmlformats.org/officeDocument/2006/relationships/oleObject" Target="../embeddings/oleObject282.bin"/><Relationship Id="rId40" Type="http://schemas.openxmlformats.org/officeDocument/2006/relationships/image" Target="../media/image233.wmf"/><Relationship Id="rId4" Type="http://schemas.openxmlformats.org/officeDocument/2006/relationships/image" Target="../media/image215.wmf"/><Relationship Id="rId39" Type="http://schemas.openxmlformats.org/officeDocument/2006/relationships/oleObject" Target="../embeddings/oleObject281.bin"/><Relationship Id="rId38" Type="http://schemas.openxmlformats.org/officeDocument/2006/relationships/image" Target="../media/image232.wmf"/><Relationship Id="rId37" Type="http://schemas.openxmlformats.org/officeDocument/2006/relationships/oleObject" Target="../embeddings/oleObject280.bin"/><Relationship Id="rId36" Type="http://schemas.openxmlformats.org/officeDocument/2006/relationships/image" Target="../media/image231.wmf"/><Relationship Id="rId35" Type="http://schemas.openxmlformats.org/officeDocument/2006/relationships/oleObject" Target="../embeddings/oleObject279.bin"/><Relationship Id="rId34" Type="http://schemas.openxmlformats.org/officeDocument/2006/relationships/image" Target="../media/image230.wmf"/><Relationship Id="rId33" Type="http://schemas.openxmlformats.org/officeDocument/2006/relationships/oleObject" Target="../embeddings/oleObject278.bin"/><Relationship Id="rId32" Type="http://schemas.openxmlformats.org/officeDocument/2006/relationships/image" Target="../media/image229.wmf"/><Relationship Id="rId31" Type="http://schemas.openxmlformats.org/officeDocument/2006/relationships/oleObject" Target="../embeddings/oleObject277.bin"/><Relationship Id="rId30" Type="http://schemas.openxmlformats.org/officeDocument/2006/relationships/image" Target="../media/image228.wmf"/><Relationship Id="rId3" Type="http://schemas.openxmlformats.org/officeDocument/2006/relationships/oleObject" Target="../embeddings/oleObject263.bin"/><Relationship Id="rId29" Type="http://schemas.openxmlformats.org/officeDocument/2006/relationships/oleObject" Target="../embeddings/oleObject276.bin"/><Relationship Id="rId28" Type="http://schemas.openxmlformats.org/officeDocument/2006/relationships/image" Target="../media/image227.wmf"/><Relationship Id="rId27" Type="http://schemas.openxmlformats.org/officeDocument/2006/relationships/oleObject" Target="../embeddings/oleObject275.bin"/><Relationship Id="rId26" Type="http://schemas.openxmlformats.org/officeDocument/2006/relationships/image" Target="../media/image226.wmf"/><Relationship Id="rId25" Type="http://schemas.openxmlformats.org/officeDocument/2006/relationships/oleObject" Target="../embeddings/oleObject274.bin"/><Relationship Id="rId24" Type="http://schemas.openxmlformats.org/officeDocument/2006/relationships/image" Target="../media/image225.wmf"/><Relationship Id="rId23" Type="http://schemas.openxmlformats.org/officeDocument/2006/relationships/oleObject" Target="../embeddings/oleObject273.bin"/><Relationship Id="rId22" Type="http://schemas.openxmlformats.org/officeDocument/2006/relationships/image" Target="../media/image224.wmf"/><Relationship Id="rId21" Type="http://schemas.openxmlformats.org/officeDocument/2006/relationships/oleObject" Target="../embeddings/oleObject272.bin"/><Relationship Id="rId20" Type="http://schemas.openxmlformats.org/officeDocument/2006/relationships/image" Target="../media/image223.wmf"/><Relationship Id="rId2" Type="http://schemas.openxmlformats.org/officeDocument/2006/relationships/image" Target="../media/image214.wmf"/><Relationship Id="rId19" Type="http://schemas.openxmlformats.org/officeDocument/2006/relationships/oleObject" Target="../embeddings/oleObject271.bin"/><Relationship Id="rId18" Type="http://schemas.openxmlformats.org/officeDocument/2006/relationships/image" Target="../media/image222.wmf"/><Relationship Id="rId17" Type="http://schemas.openxmlformats.org/officeDocument/2006/relationships/oleObject" Target="../embeddings/oleObject270.bin"/><Relationship Id="rId16" Type="http://schemas.openxmlformats.org/officeDocument/2006/relationships/image" Target="../media/image221.wmf"/><Relationship Id="rId15" Type="http://schemas.openxmlformats.org/officeDocument/2006/relationships/oleObject" Target="../embeddings/oleObject269.bin"/><Relationship Id="rId14" Type="http://schemas.openxmlformats.org/officeDocument/2006/relationships/image" Target="../media/image220.wmf"/><Relationship Id="rId13" Type="http://schemas.openxmlformats.org/officeDocument/2006/relationships/oleObject" Target="../embeddings/oleObject268.bin"/><Relationship Id="rId12" Type="http://schemas.openxmlformats.org/officeDocument/2006/relationships/image" Target="../media/image219.wmf"/><Relationship Id="rId11" Type="http://schemas.openxmlformats.org/officeDocument/2006/relationships/oleObject" Target="../embeddings/oleObject267.bin"/><Relationship Id="rId10" Type="http://schemas.openxmlformats.org/officeDocument/2006/relationships/image" Target="../media/image218.wmf"/><Relationship Id="rId1" Type="http://schemas.openxmlformats.org/officeDocument/2006/relationships/oleObject" Target="../embeddings/oleObject262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7.bin"/><Relationship Id="rId8" Type="http://schemas.openxmlformats.org/officeDocument/2006/relationships/image" Target="../media/image238.wmf"/><Relationship Id="rId7" Type="http://schemas.openxmlformats.org/officeDocument/2006/relationships/oleObject" Target="../embeddings/oleObject286.bin"/><Relationship Id="rId6" Type="http://schemas.openxmlformats.org/officeDocument/2006/relationships/image" Target="../media/image237.wmf"/><Relationship Id="rId5" Type="http://schemas.openxmlformats.org/officeDocument/2006/relationships/oleObject" Target="../embeddings/oleObject285.bin"/><Relationship Id="rId41" Type="http://schemas.openxmlformats.org/officeDocument/2006/relationships/notesSlide" Target="../notesSlides/notesSlide7.xml"/><Relationship Id="rId40" Type="http://schemas.openxmlformats.org/officeDocument/2006/relationships/vmlDrawing" Target="../drawings/vmlDrawing18.vml"/><Relationship Id="rId4" Type="http://schemas.openxmlformats.org/officeDocument/2006/relationships/image" Target="../media/image236.w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253.wmf"/><Relationship Id="rId37" Type="http://schemas.openxmlformats.org/officeDocument/2006/relationships/oleObject" Target="../embeddings/oleObject301.bin"/><Relationship Id="rId36" Type="http://schemas.openxmlformats.org/officeDocument/2006/relationships/image" Target="../media/image252.wmf"/><Relationship Id="rId35" Type="http://schemas.openxmlformats.org/officeDocument/2006/relationships/oleObject" Target="../embeddings/oleObject300.bin"/><Relationship Id="rId34" Type="http://schemas.openxmlformats.org/officeDocument/2006/relationships/image" Target="../media/image251.wmf"/><Relationship Id="rId33" Type="http://schemas.openxmlformats.org/officeDocument/2006/relationships/oleObject" Target="../embeddings/oleObject299.bin"/><Relationship Id="rId32" Type="http://schemas.openxmlformats.org/officeDocument/2006/relationships/image" Target="../media/image250.wmf"/><Relationship Id="rId31" Type="http://schemas.openxmlformats.org/officeDocument/2006/relationships/oleObject" Target="../embeddings/oleObject298.bin"/><Relationship Id="rId30" Type="http://schemas.openxmlformats.org/officeDocument/2006/relationships/image" Target="../media/image249.wmf"/><Relationship Id="rId3" Type="http://schemas.openxmlformats.org/officeDocument/2006/relationships/oleObject" Target="../embeddings/oleObject284.bin"/><Relationship Id="rId29" Type="http://schemas.openxmlformats.org/officeDocument/2006/relationships/oleObject" Target="../embeddings/oleObject297.bin"/><Relationship Id="rId28" Type="http://schemas.openxmlformats.org/officeDocument/2006/relationships/image" Target="../media/image248.wmf"/><Relationship Id="rId27" Type="http://schemas.openxmlformats.org/officeDocument/2006/relationships/oleObject" Target="../embeddings/oleObject296.bin"/><Relationship Id="rId26" Type="http://schemas.openxmlformats.org/officeDocument/2006/relationships/image" Target="../media/image247.wmf"/><Relationship Id="rId25" Type="http://schemas.openxmlformats.org/officeDocument/2006/relationships/oleObject" Target="../embeddings/oleObject295.bin"/><Relationship Id="rId24" Type="http://schemas.openxmlformats.org/officeDocument/2006/relationships/image" Target="../media/image246.wmf"/><Relationship Id="rId23" Type="http://schemas.openxmlformats.org/officeDocument/2006/relationships/oleObject" Target="../embeddings/oleObject294.bin"/><Relationship Id="rId22" Type="http://schemas.openxmlformats.org/officeDocument/2006/relationships/image" Target="../media/image245.wmf"/><Relationship Id="rId21" Type="http://schemas.openxmlformats.org/officeDocument/2006/relationships/oleObject" Target="../embeddings/oleObject293.bin"/><Relationship Id="rId20" Type="http://schemas.openxmlformats.org/officeDocument/2006/relationships/image" Target="../media/image244.wmf"/><Relationship Id="rId2" Type="http://schemas.openxmlformats.org/officeDocument/2006/relationships/image" Target="../media/image235.emf"/><Relationship Id="rId19" Type="http://schemas.openxmlformats.org/officeDocument/2006/relationships/oleObject" Target="../embeddings/oleObject292.bin"/><Relationship Id="rId18" Type="http://schemas.openxmlformats.org/officeDocument/2006/relationships/image" Target="../media/image243.wmf"/><Relationship Id="rId17" Type="http://schemas.openxmlformats.org/officeDocument/2006/relationships/oleObject" Target="../embeddings/oleObject291.bin"/><Relationship Id="rId16" Type="http://schemas.openxmlformats.org/officeDocument/2006/relationships/image" Target="../media/image242.wmf"/><Relationship Id="rId15" Type="http://schemas.openxmlformats.org/officeDocument/2006/relationships/oleObject" Target="../embeddings/oleObject290.bin"/><Relationship Id="rId14" Type="http://schemas.openxmlformats.org/officeDocument/2006/relationships/image" Target="../media/image241.wmf"/><Relationship Id="rId13" Type="http://schemas.openxmlformats.org/officeDocument/2006/relationships/oleObject" Target="../embeddings/oleObject289.bin"/><Relationship Id="rId12" Type="http://schemas.openxmlformats.org/officeDocument/2006/relationships/image" Target="../media/image240.wmf"/><Relationship Id="rId11" Type="http://schemas.openxmlformats.org/officeDocument/2006/relationships/oleObject" Target="../embeddings/oleObject288.bin"/><Relationship Id="rId10" Type="http://schemas.openxmlformats.org/officeDocument/2006/relationships/image" Target="../media/image239.wmf"/><Relationship Id="rId1" Type="http://schemas.openxmlformats.org/officeDocument/2006/relationships/oleObject" Target="../embeddings/oleObject283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6.bin"/><Relationship Id="rId8" Type="http://schemas.openxmlformats.org/officeDocument/2006/relationships/image" Target="../media/image257.wmf"/><Relationship Id="rId7" Type="http://schemas.openxmlformats.org/officeDocument/2006/relationships/oleObject" Target="../embeddings/oleObject305.bin"/><Relationship Id="rId6" Type="http://schemas.openxmlformats.org/officeDocument/2006/relationships/image" Target="../media/image256.wmf"/><Relationship Id="rId5" Type="http://schemas.openxmlformats.org/officeDocument/2006/relationships/oleObject" Target="../embeddings/oleObject304.bin"/><Relationship Id="rId4" Type="http://schemas.openxmlformats.org/officeDocument/2006/relationships/image" Target="../media/image255.wmf"/><Relationship Id="rId37" Type="http://schemas.openxmlformats.org/officeDocument/2006/relationships/notesSlide" Target="../notesSlides/notesSlide8.xml"/><Relationship Id="rId36" Type="http://schemas.openxmlformats.org/officeDocument/2006/relationships/vmlDrawing" Target="../drawings/vmlDrawing19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243.wmf"/><Relationship Id="rId33" Type="http://schemas.openxmlformats.org/officeDocument/2006/relationships/oleObject" Target="../embeddings/oleObject318.bin"/><Relationship Id="rId32" Type="http://schemas.openxmlformats.org/officeDocument/2006/relationships/image" Target="../media/image242.wmf"/><Relationship Id="rId31" Type="http://schemas.openxmlformats.org/officeDocument/2006/relationships/oleObject" Target="../embeddings/oleObject317.bin"/><Relationship Id="rId30" Type="http://schemas.openxmlformats.org/officeDocument/2006/relationships/image" Target="../media/image241.wmf"/><Relationship Id="rId3" Type="http://schemas.openxmlformats.org/officeDocument/2006/relationships/oleObject" Target="../embeddings/oleObject303.bin"/><Relationship Id="rId29" Type="http://schemas.openxmlformats.org/officeDocument/2006/relationships/oleObject" Target="../embeddings/oleObject316.bin"/><Relationship Id="rId28" Type="http://schemas.openxmlformats.org/officeDocument/2006/relationships/image" Target="../media/image240.wmf"/><Relationship Id="rId27" Type="http://schemas.openxmlformats.org/officeDocument/2006/relationships/oleObject" Target="../embeddings/oleObject315.bin"/><Relationship Id="rId26" Type="http://schemas.openxmlformats.org/officeDocument/2006/relationships/image" Target="../media/image239.wmf"/><Relationship Id="rId25" Type="http://schemas.openxmlformats.org/officeDocument/2006/relationships/oleObject" Target="../embeddings/oleObject314.bin"/><Relationship Id="rId24" Type="http://schemas.openxmlformats.org/officeDocument/2006/relationships/image" Target="../media/image238.wmf"/><Relationship Id="rId23" Type="http://schemas.openxmlformats.org/officeDocument/2006/relationships/oleObject" Target="../embeddings/oleObject313.bin"/><Relationship Id="rId22" Type="http://schemas.openxmlformats.org/officeDocument/2006/relationships/image" Target="../media/image237.wmf"/><Relationship Id="rId21" Type="http://schemas.openxmlformats.org/officeDocument/2006/relationships/oleObject" Target="../embeddings/oleObject312.bin"/><Relationship Id="rId20" Type="http://schemas.openxmlformats.org/officeDocument/2006/relationships/image" Target="../media/image263.wmf"/><Relationship Id="rId2" Type="http://schemas.openxmlformats.org/officeDocument/2006/relationships/image" Target="../media/image254.wmf"/><Relationship Id="rId19" Type="http://schemas.openxmlformats.org/officeDocument/2006/relationships/oleObject" Target="../embeddings/oleObject311.bin"/><Relationship Id="rId18" Type="http://schemas.openxmlformats.org/officeDocument/2006/relationships/image" Target="../media/image262.wmf"/><Relationship Id="rId17" Type="http://schemas.openxmlformats.org/officeDocument/2006/relationships/oleObject" Target="../embeddings/oleObject310.bin"/><Relationship Id="rId16" Type="http://schemas.openxmlformats.org/officeDocument/2006/relationships/image" Target="../media/image261.wmf"/><Relationship Id="rId15" Type="http://schemas.openxmlformats.org/officeDocument/2006/relationships/oleObject" Target="../embeddings/oleObject309.bin"/><Relationship Id="rId14" Type="http://schemas.openxmlformats.org/officeDocument/2006/relationships/image" Target="../media/image260.wmf"/><Relationship Id="rId13" Type="http://schemas.openxmlformats.org/officeDocument/2006/relationships/oleObject" Target="../embeddings/oleObject308.bin"/><Relationship Id="rId12" Type="http://schemas.openxmlformats.org/officeDocument/2006/relationships/image" Target="../media/image259.wmf"/><Relationship Id="rId11" Type="http://schemas.openxmlformats.org/officeDocument/2006/relationships/oleObject" Target="../embeddings/oleObject307.bin"/><Relationship Id="rId10" Type="http://schemas.openxmlformats.org/officeDocument/2006/relationships/image" Target="../media/image258.wmf"/><Relationship Id="rId1" Type="http://schemas.openxmlformats.org/officeDocument/2006/relationships/oleObject" Target="../embeddings/oleObject302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6.wmf"/><Relationship Id="rId3" Type="http://schemas.openxmlformats.org/officeDocument/2006/relationships/oleObject" Target="../embeddings/oleObject319.bin"/><Relationship Id="rId2" Type="http://schemas.openxmlformats.org/officeDocument/2006/relationships/image" Target="../media/image265.wmf"/><Relationship Id="rId1" Type="http://schemas.openxmlformats.org/officeDocument/2006/relationships/image" Target="../media/image264.wmf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4.bin"/><Relationship Id="rId8" Type="http://schemas.openxmlformats.org/officeDocument/2006/relationships/image" Target="../media/image270.wmf"/><Relationship Id="rId7" Type="http://schemas.openxmlformats.org/officeDocument/2006/relationships/oleObject" Target="../embeddings/oleObject323.bin"/><Relationship Id="rId6" Type="http://schemas.openxmlformats.org/officeDocument/2006/relationships/image" Target="../media/image269.wmf"/><Relationship Id="rId5" Type="http://schemas.openxmlformats.org/officeDocument/2006/relationships/oleObject" Target="../embeddings/oleObject322.bin"/><Relationship Id="rId45" Type="http://schemas.openxmlformats.org/officeDocument/2006/relationships/notesSlide" Target="../notesSlides/notesSlide9.xml"/><Relationship Id="rId44" Type="http://schemas.openxmlformats.org/officeDocument/2006/relationships/vmlDrawing" Target="../drawings/vmlDrawing21.vml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287.wmf"/><Relationship Id="rId41" Type="http://schemas.openxmlformats.org/officeDocument/2006/relationships/oleObject" Target="../embeddings/oleObject340.bin"/><Relationship Id="rId40" Type="http://schemas.openxmlformats.org/officeDocument/2006/relationships/image" Target="../media/image286.wmf"/><Relationship Id="rId4" Type="http://schemas.openxmlformats.org/officeDocument/2006/relationships/image" Target="../media/image268.wmf"/><Relationship Id="rId39" Type="http://schemas.openxmlformats.org/officeDocument/2006/relationships/oleObject" Target="../embeddings/oleObject339.bin"/><Relationship Id="rId38" Type="http://schemas.openxmlformats.org/officeDocument/2006/relationships/image" Target="../media/image285.wmf"/><Relationship Id="rId37" Type="http://schemas.openxmlformats.org/officeDocument/2006/relationships/oleObject" Target="../embeddings/oleObject338.bin"/><Relationship Id="rId36" Type="http://schemas.openxmlformats.org/officeDocument/2006/relationships/image" Target="../media/image284.wmf"/><Relationship Id="rId35" Type="http://schemas.openxmlformats.org/officeDocument/2006/relationships/oleObject" Target="../embeddings/oleObject337.bin"/><Relationship Id="rId34" Type="http://schemas.openxmlformats.org/officeDocument/2006/relationships/image" Target="../media/image283.wmf"/><Relationship Id="rId33" Type="http://schemas.openxmlformats.org/officeDocument/2006/relationships/oleObject" Target="../embeddings/oleObject336.bin"/><Relationship Id="rId32" Type="http://schemas.openxmlformats.org/officeDocument/2006/relationships/image" Target="../media/image282.wmf"/><Relationship Id="rId31" Type="http://schemas.openxmlformats.org/officeDocument/2006/relationships/oleObject" Target="../embeddings/oleObject335.bin"/><Relationship Id="rId30" Type="http://schemas.openxmlformats.org/officeDocument/2006/relationships/image" Target="../media/image281.wmf"/><Relationship Id="rId3" Type="http://schemas.openxmlformats.org/officeDocument/2006/relationships/oleObject" Target="../embeddings/oleObject321.bin"/><Relationship Id="rId29" Type="http://schemas.openxmlformats.org/officeDocument/2006/relationships/oleObject" Target="../embeddings/oleObject334.bin"/><Relationship Id="rId28" Type="http://schemas.openxmlformats.org/officeDocument/2006/relationships/image" Target="../media/image280.wmf"/><Relationship Id="rId27" Type="http://schemas.openxmlformats.org/officeDocument/2006/relationships/oleObject" Target="../embeddings/oleObject333.bin"/><Relationship Id="rId26" Type="http://schemas.openxmlformats.org/officeDocument/2006/relationships/image" Target="../media/image279.wmf"/><Relationship Id="rId25" Type="http://schemas.openxmlformats.org/officeDocument/2006/relationships/oleObject" Target="../embeddings/oleObject332.bin"/><Relationship Id="rId24" Type="http://schemas.openxmlformats.org/officeDocument/2006/relationships/image" Target="../media/image278.wmf"/><Relationship Id="rId23" Type="http://schemas.openxmlformats.org/officeDocument/2006/relationships/oleObject" Target="../embeddings/oleObject331.bin"/><Relationship Id="rId22" Type="http://schemas.openxmlformats.org/officeDocument/2006/relationships/image" Target="../media/image277.wmf"/><Relationship Id="rId21" Type="http://schemas.openxmlformats.org/officeDocument/2006/relationships/oleObject" Target="../embeddings/oleObject330.bin"/><Relationship Id="rId20" Type="http://schemas.openxmlformats.org/officeDocument/2006/relationships/image" Target="../media/image276.wmf"/><Relationship Id="rId2" Type="http://schemas.openxmlformats.org/officeDocument/2006/relationships/image" Target="../media/image267.wmf"/><Relationship Id="rId19" Type="http://schemas.openxmlformats.org/officeDocument/2006/relationships/oleObject" Target="../embeddings/oleObject329.bin"/><Relationship Id="rId18" Type="http://schemas.openxmlformats.org/officeDocument/2006/relationships/image" Target="../media/image275.wmf"/><Relationship Id="rId17" Type="http://schemas.openxmlformats.org/officeDocument/2006/relationships/oleObject" Target="../embeddings/oleObject328.bin"/><Relationship Id="rId16" Type="http://schemas.openxmlformats.org/officeDocument/2006/relationships/image" Target="../media/image274.wmf"/><Relationship Id="rId15" Type="http://schemas.openxmlformats.org/officeDocument/2006/relationships/oleObject" Target="../embeddings/oleObject327.bin"/><Relationship Id="rId14" Type="http://schemas.openxmlformats.org/officeDocument/2006/relationships/image" Target="../media/image273.wmf"/><Relationship Id="rId13" Type="http://schemas.openxmlformats.org/officeDocument/2006/relationships/oleObject" Target="../embeddings/oleObject326.bin"/><Relationship Id="rId12" Type="http://schemas.openxmlformats.org/officeDocument/2006/relationships/image" Target="../media/image272.wmf"/><Relationship Id="rId11" Type="http://schemas.openxmlformats.org/officeDocument/2006/relationships/oleObject" Target="../embeddings/oleObject325.bin"/><Relationship Id="rId10" Type="http://schemas.openxmlformats.org/officeDocument/2006/relationships/image" Target="../media/image271.wmf"/><Relationship Id="rId1" Type="http://schemas.openxmlformats.org/officeDocument/2006/relationships/oleObject" Target="../embeddings/oleObject320.bin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91.wmf"/><Relationship Id="rId4" Type="http://schemas.openxmlformats.org/officeDocument/2006/relationships/oleObject" Target="../embeddings/oleObject341.bin"/><Relationship Id="rId3" Type="http://schemas.openxmlformats.org/officeDocument/2006/relationships/image" Target="../media/image290.wmf"/><Relationship Id="rId2" Type="http://schemas.openxmlformats.org/officeDocument/2006/relationships/image" Target="../media/image289.wmf"/><Relationship Id="rId1" Type="http://schemas.openxmlformats.org/officeDocument/2006/relationships/image" Target="../media/image288.wmf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6.bin"/><Relationship Id="rId8" Type="http://schemas.openxmlformats.org/officeDocument/2006/relationships/image" Target="../media/image295.emf"/><Relationship Id="rId7" Type="http://schemas.openxmlformats.org/officeDocument/2006/relationships/oleObject" Target="../embeddings/oleObject345.bin"/><Relationship Id="rId6" Type="http://schemas.openxmlformats.org/officeDocument/2006/relationships/image" Target="../media/image294.emf"/><Relationship Id="rId5" Type="http://schemas.openxmlformats.org/officeDocument/2006/relationships/oleObject" Target="../embeddings/oleObject344.bin"/><Relationship Id="rId4" Type="http://schemas.openxmlformats.org/officeDocument/2006/relationships/image" Target="../media/image293.emf"/><Relationship Id="rId33" Type="http://schemas.openxmlformats.org/officeDocument/2006/relationships/notesSlide" Target="../notesSlides/notesSlide10.xml"/><Relationship Id="rId32" Type="http://schemas.openxmlformats.org/officeDocument/2006/relationships/vmlDrawing" Target="../drawings/vmlDrawing23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306.emf"/><Relationship Id="rId3" Type="http://schemas.openxmlformats.org/officeDocument/2006/relationships/oleObject" Target="../embeddings/oleObject343.bin"/><Relationship Id="rId29" Type="http://schemas.openxmlformats.org/officeDocument/2006/relationships/oleObject" Target="../embeddings/oleObject356.bin"/><Relationship Id="rId28" Type="http://schemas.openxmlformats.org/officeDocument/2006/relationships/image" Target="../media/image305.emf"/><Relationship Id="rId27" Type="http://schemas.openxmlformats.org/officeDocument/2006/relationships/oleObject" Target="../embeddings/oleObject355.bin"/><Relationship Id="rId26" Type="http://schemas.openxmlformats.org/officeDocument/2006/relationships/image" Target="../media/image304.emf"/><Relationship Id="rId25" Type="http://schemas.openxmlformats.org/officeDocument/2006/relationships/oleObject" Target="../embeddings/oleObject354.bin"/><Relationship Id="rId24" Type="http://schemas.openxmlformats.org/officeDocument/2006/relationships/image" Target="../media/image303.emf"/><Relationship Id="rId23" Type="http://schemas.openxmlformats.org/officeDocument/2006/relationships/oleObject" Target="../embeddings/oleObject353.bin"/><Relationship Id="rId22" Type="http://schemas.openxmlformats.org/officeDocument/2006/relationships/image" Target="../media/image302.emf"/><Relationship Id="rId21" Type="http://schemas.openxmlformats.org/officeDocument/2006/relationships/oleObject" Target="../embeddings/oleObject352.bin"/><Relationship Id="rId20" Type="http://schemas.openxmlformats.org/officeDocument/2006/relationships/image" Target="../media/image301.emf"/><Relationship Id="rId2" Type="http://schemas.openxmlformats.org/officeDocument/2006/relationships/image" Target="../media/image292.emf"/><Relationship Id="rId19" Type="http://schemas.openxmlformats.org/officeDocument/2006/relationships/oleObject" Target="../embeddings/oleObject351.bin"/><Relationship Id="rId18" Type="http://schemas.openxmlformats.org/officeDocument/2006/relationships/image" Target="../media/image300.emf"/><Relationship Id="rId17" Type="http://schemas.openxmlformats.org/officeDocument/2006/relationships/oleObject" Target="../embeddings/oleObject350.bin"/><Relationship Id="rId16" Type="http://schemas.openxmlformats.org/officeDocument/2006/relationships/image" Target="../media/image299.emf"/><Relationship Id="rId15" Type="http://schemas.openxmlformats.org/officeDocument/2006/relationships/oleObject" Target="../embeddings/oleObject349.bin"/><Relationship Id="rId14" Type="http://schemas.openxmlformats.org/officeDocument/2006/relationships/image" Target="../media/image298.emf"/><Relationship Id="rId13" Type="http://schemas.openxmlformats.org/officeDocument/2006/relationships/oleObject" Target="../embeddings/oleObject348.bin"/><Relationship Id="rId12" Type="http://schemas.openxmlformats.org/officeDocument/2006/relationships/image" Target="../media/image297.emf"/><Relationship Id="rId11" Type="http://schemas.openxmlformats.org/officeDocument/2006/relationships/oleObject" Target="../embeddings/oleObject347.bin"/><Relationship Id="rId10" Type="http://schemas.openxmlformats.org/officeDocument/2006/relationships/image" Target="../media/image296.emf"/><Relationship Id="rId1" Type="http://schemas.openxmlformats.org/officeDocument/2006/relationships/oleObject" Target="../embeddings/oleObject342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1.bin"/><Relationship Id="rId8" Type="http://schemas.openxmlformats.org/officeDocument/2006/relationships/image" Target="../media/image310.wmf"/><Relationship Id="rId7" Type="http://schemas.openxmlformats.org/officeDocument/2006/relationships/oleObject" Target="../embeddings/oleObject360.bin"/><Relationship Id="rId6" Type="http://schemas.openxmlformats.org/officeDocument/2006/relationships/image" Target="../media/image309.wmf"/><Relationship Id="rId5" Type="http://schemas.openxmlformats.org/officeDocument/2006/relationships/oleObject" Target="../embeddings/oleObject359.bin"/><Relationship Id="rId4" Type="http://schemas.openxmlformats.org/officeDocument/2006/relationships/image" Target="../media/image308.emf"/><Relationship Id="rId35" Type="http://schemas.openxmlformats.org/officeDocument/2006/relationships/vmlDrawing" Target="../drawings/vmlDrawing24.vml"/><Relationship Id="rId34" Type="http://schemas.openxmlformats.org/officeDocument/2006/relationships/slideLayout" Target="../slideLayouts/slideLayout7.xml"/><Relationship Id="rId33" Type="http://schemas.openxmlformats.org/officeDocument/2006/relationships/image" Target="../media/image323.wmf"/><Relationship Id="rId32" Type="http://schemas.openxmlformats.org/officeDocument/2006/relationships/oleObject" Target="../embeddings/oleObject372.bin"/><Relationship Id="rId31" Type="http://schemas.openxmlformats.org/officeDocument/2006/relationships/image" Target="../media/image322.GIF"/><Relationship Id="rId30" Type="http://schemas.openxmlformats.org/officeDocument/2006/relationships/image" Target="../media/image321.wmf"/><Relationship Id="rId3" Type="http://schemas.openxmlformats.org/officeDocument/2006/relationships/oleObject" Target="../embeddings/oleObject358.bin"/><Relationship Id="rId29" Type="http://schemas.openxmlformats.org/officeDocument/2006/relationships/oleObject" Target="../embeddings/oleObject371.bin"/><Relationship Id="rId28" Type="http://schemas.openxmlformats.org/officeDocument/2006/relationships/image" Target="../media/image320.wmf"/><Relationship Id="rId27" Type="http://schemas.openxmlformats.org/officeDocument/2006/relationships/oleObject" Target="../embeddings/oleObject370.bin"/><Relationship Id="rId26" Type="http://schemas.openxmlformats.org/officeDocument/2006/relationships/image" Target="../media/image319.wmf"/><Relationship Id="rId25" Type="http://schemas.openxmlformats.org/officeDocument/2006/relationships/oleObject" Target="../embeddings/oleObject369.bin"/><Relationship Id="rId24" Type="http://schemas.openxmlformats.org/officeDocument/2006/relationships/image" Target="../media/image318.wmf"/><Relationship Id="rId23" Type="http://schemas.openxmlformats.org/officeDocument/2006/relationships/oleObject" Target="../embeddings/oleObject368.bin"/><Relationship Id="rId22" Type="http://schemas.openxmlformats.org/officeDocument/2006/relationships/image" Target="../media/image317.wmf"/><Relationship Id="rId21" Type="http://schemas.openxmlformats.org/officeDocument/2006/relationships/oleObject" Target="../embeddings/oleObject367.bin"/><Relationship Id="rId20" Type="http://schemas.openxmlformats.org/officeDocument/2006/relationships/image" Target="../media/image316.wmf"/><Relationship Id="rId2" Type="http://schemas.openxmlformats.org/officeDocument/2006/relationships/image" Target="../media/image307.emf"/><Relationship Id="rId19" Type="http://schemas.openxmlformats.org/officeDocument/2006/relationships/oleObject" Target="../embeddings/oleObject366.bin"/><Relationship Id="rId18" Type="http://schemas.openxmlformats.org/officeDocument/2006/relationships/image" Target="../media/image315.wmf"/><Relationship Id="rId17" Type="http://schemas.openxmlformats.org/officeDocument/2006/relationships/oleObject" Target="../embeddings/oleObject365.bin"/><Relationship Id="rId16" Type="http://schemas.openxmlformats.org/officeDocument/2006/relationships/image" Target="../media/image314.wmf"/><Relationship Id="rId15" Type="http://schemas.openxmlformats.org/officeDocument/2006/relationships/oleObject" Target="../embeddings/oleObject364.bin"/><Relationship Id="rId14" Type="http://schemas.openxmlformats.org/officeDocument/2006/relationships/image" Target="../media/image313.emf"/><Relationship Id="rId13" Type="http://schemas.openxmlformats.org/officeDocument/2006/relationships/oleObject" Target="../embeddings/oleObject363.bin"/><Relationship Id="rId12" Type="http://schemas.openxmlformats.org/officeDocument/2006/relationships/image" Target="../media/image312.wmf"/><Relationship Id="rId11" Type="http://schemas.openxmlformats.org/officeDocument/2006/relationships/oleObject" Target="../embeddings/oleObject362.bin"/><Relationship Id="rId10" Type="http://schemas.openxmlformats.org/officeDocument/2006/relationships/image" Target="../media/image311.wmf"/><Relationship Id="rId1" Type="http://schemas.openxmlformats.org/officeDocument/2006/relationships/oleObject" Target="../embeddings/oleObject357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7.bin"/><Relationship Id="rId8" Type="http://schemas.openxmlformats.org/officeDocument/2006/relationships/image" Target="../media/image327.wmf"/><Relationship Id="rId7" Type="http://schemas.openxmlformats.org/officeDocument/2006/relationships/oleObject" Target="../embeddings/oleObject376.bin"/><Relationship Id="rId6" Type="http://schemas.openxmlformats.org/officeDocument/2006/relationships/image" Target="../media/image326.wmf"/><Relationship Id="rId5" Type="http://schemas.openxmlformats.org/officeDocument/2006/relationships/oleObject" Target="../embeddings/oleObject375.bin"/><Relationship Id="rId4" Type="http://schemas.openxmlformats.org/officeDocument/2006/relationships/image" Target="../media/image325.wmf"/><Relationship Id="rId3" Type="http://schemas.openxmlformats.org/officeDocument/2006/relationships/oleObject" Target="../embeddings/oleObject374.bin"/><Relationship Id="rId26" Type="http://schemas.openxmlformats.org/officeDocument/2006/relationships/vmlDrawing" Target="../drawings/vmlDrawing25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335.wmf"/><Relationship Id="rId23" Type="http://schemas.openxmlformats.org/officeDocument/2006/relationships/oleObject" Target="../embeddings/oleObject384.bin"/><Relationship Id="rId22" Type="http://schemas.openxmlformats.org/officeDocument/2006/relationships/image" Target="../media/image334.wmf"/><Relationship Id="rId21" Type="http://schemas.openxmlformats.org/officeDocument/2006/relationships/oleObject" Target="../embeddings/oleObject383.bin"/><Relationship Id="rId20" Type="http://schemas.openxmlformats.org/officeDocument/2006/relationships/image" Target="../media/image333.wmf"/><Relationship Id="rId2" Type="http://schemas.openxmlformats.org/officeDocument/2006/relationships/image" Target="../media/image324.wmf"/><Relationship Id="rId19" Type="http://schemas.openxmlformats.org/officeDocument/2006/relationships/oleObject" Target="../embeddings/oleObject382.bin"/><Relationship Id="rId18" Type="http://schemas.openxmlformats.org/officeDocument/2006/relationships/image" Target="../media/image332.emf"/><Relationship Id="rId17" Type="http://schemas.openxmlformats.org/officeDocument/2006/relationships/oleObject" Target="../embeddings/oleObject381.bin"/><Relationship Id="rId16" Type="http://schemas.openxmlformats.org/officeDocument/2006/relationships/image" Target="../media/image331.wmf"/><Relationship Id="rId15" Type="http://schemas.openxmlformats.org/officeDocument/2006/relationships/oleObject" Target="../embeddings/oleObject380.bin"/><Relationship Id="rId14" Type="http://schemas.openxmlformats.org/officeDocument/2006/relationships/image" Target="../media/image330.wmf"/><Relationship Id="rId13" Type="http://schemas.openxmlformats.org/officeDocument/2006/relationships/oleObject" Target="../embeddings/oleObject379.bin"/><Relationship Id="rId12" Type="http://schemas.openxmlformats.org/officeDocument/2006/relationships/image" Target="../media/image329.emf"/><Relationship Id="rId11" Type="http://schemas.openxmlformats.org/officeDocument/2006/relationships/oleObject" Target="../embeddings/oleObject378.bin"/><Relationship Id="rId10" Type="http://schemas.openxmlformats.org/officeDocument/2006/relationships/image" Target="../media/image328.wmf"/><Relationship Id="rId1" Type="http://schemas.openxmlformats.org/officeDocument/2006/relationships/oleObject" Target="../embeddings/oleObject373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41.e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9.emf"/><Relationship Id="rId3" Type="http://schemas.openxmlformats.org/officeDocument/2006/relationships/oleObject" Target="../embeddings/oleObject38.bin"/><Relationship Id="rId28" Type="http://schemas.openxmlformats.org/officeDocument/2006/relationships/vmlDrawing" Target="../drawings/vmlDrawing3.vml"/><Relationship Id="rId27" Type="http://schemas.openxmlformats.org/officeDocument/2006/relationships/slideLayout" Target="../slideLayouts/slideLayout1.xml"/><Relationship Id="rId26" Type="http://schemas.openxmlformats.org/officeDocument/2006/relationships/image" Target="../media/image50.emf"/><Relationship Id="rId25" Type="http://schemas.openxmlformats.org/officeDocument/2006/relationships/oleObject" Target="../embeddings/oleObject49.bin"/><Relationship Id="rId24" Type="http://schemas.openxmlformats.org/officeDocument/2006/relationships/image" Target="../media/image49.emf"/><Relationship Id="rId23" Type="http://schemas.openxmlformats.org/officeDocument/2006/relationships/oleObject" Target="../embeddings/oleObject48.bin"/><Relationship Id="rId22" Type="http://schemas.openxmlformats.org/officeDocument/2006/relationships/image" Target="../media/image48.emf"/><Relationship Id="rId21" Type="http://schemas.openxmlformats.org/officeDocument/2006/relationships/oleObject" Target="../embeddings/oleObject47.bin"/><Relationship Id="rId20" Type="http://schemas.openxmlformats.org/officeDocument/2006/relationships/image" Target="../media/image47.emf"/><Relationship Id="rId2" Type="http://schemas.openxmlformats.org/officeDocument/2006/relationships/image" Target="../media/image38.emf"/><Relationship Id="rId19" Type="http://schemas.openxmlformats.org/officeDocument/2006/relationships/oleObject" Target="../embeddings/oleObject46.bin"/><Relationship Id="rId18" Type="http://schemas.openxmlformats.org/officeDocument/2006/relationships/image" Target="../media/image46.emf"/><Relationship Id="rId17" Type="http://schemas.openxmlformats.org/officeDocument/2006/relationships/oleObject" Target="../embeddings/oleObject45.bin"/><Relationship Id="rId16" Type="http://schemas.openxmlformats.org/officeDocument/2006/relationships/image" Target="../media/image45.emf"/><Relationship Id="rId15" Type="http://schemas.openxmlformats.org/officeDocument/2006/relationships/oleObject" Target="../embeddings/oleObject44.bin"/><Relationship Id="rId14" Type="http://schemas.openxmlformats.org/officeDocument/2006/relationships/image" Target="../media/image44.emf"/><Relationship Id="rId13" Type="http://schemas.openxmlformats.org/officeDocument/2006/relationships/oleObject" Target="../embeddings/oleObject43.bin"/><Relationship Id="rId12" Type="http://schemas.openxmlformats.org/officeDocument/2006/relationships/image" Target="../media/image43.e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42.emf"/><Relationship Id="rId1" Type="http://schemas.openxmlformats.org/officeDocument/2006/relationships/oleObject" Target="../embeddings/oleObject37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9.bin"/><Relationship Id="rId8" Type="http://schemas.openxmlformats.org/officeDocument/2006/relationships/image" Target="../media/image339.wmf"/><Relationship Id="rId7" Type="http://schemas.openxmlformats.org/officeDocument/2006/relationships/oleObject" Target="../embeddings/oleObject388.bin"/><Relationship Id="rId6" Type="http://schemas.openxmlformats.org/officeDocument/2006/relationships/image" Target="../media/image338.wmf"/><Relationship Id="rId5" Type="http://schemas.openxmlformats.org/officeDocument/2006/relationships/oleObject" Target="../embeddings/oleObject387.bin"/><Relationship Id="rId4" Type="http://schemas.openxmlformats.org/officeDocument/2006/relationships/image" Target="../media/image337.emf"/><Relationship Id="rId36" Type="http://schemas.openxmlformats.org/officeDocument/2006/relationships/vmlDrawing" Target="../drawings/vmlDrawing26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352.wmf"/><Relationship Id="rId33" Type="http://schemas.openxmlformats.org/officeDocument/2006/relationships/oleObject" Target="../embeddings/oleObject401.bin"/><Relationship Id="rId32" Type="http://schemas.openxmlformats.org/officeDocument/2006/relationships/image" Target="../media/image351.wmf"/><Relationship Id="rId31" Type="http://schemas.openxmlformats.org/officeDocument/2006/relationships/oleObject" Target="../embeddings/oleObject400.bin"/><Relationship Id="rId30" Type="http://schemas.openxmlformats.org/officeDocument/2006/relationships/image" Target="../media/image350.wmf"/><Relationship Id="rId3" Type="http://schemas.openxmlformats.org/officeDocument/2006/relationships/oleObject" Target="../embeddings/oleObject386.bin"/><Relationship Id="rId29" Type="http://schemas.openxmlformats.org/officeDocument/2006/relationships/oleObject" Target="../embeddings/oleObject399.bin"/><Relationship Id="rId28" Type="http://schemas.openxmlformats.org/officeDocument/2006/relationships/image" Target="../media/image349.wmf"/><Relationship Id="rId27" Type="http://schemas.openxmlformats.org/officeDocument/2006/relationships/oleObject" Target="../embeddings/oleObject398.bin"/><Relationship Id="rId26" Type="http://schemas.openxmlformats.org/officeDocument/2006/relationships/image" Target="../media/image348.wmf"/><Relationship Id="rId25" Type="http://schemas.openxmlformats.org/officeDocument/2006/relationships/oleObject" Target="../embeddings/oleObject397.bin"/><Relationship Id="rId24" Type="http://schemas.openxmlformats.org/officeDocument/2006/relationships/image" Target="../media/image347.wmf"/><Relationship Id="rId23" Type="http://schemas.openxmlformats.org/officeDocument/2006/relationships/oleObject" Target="../embeddings/oleObject396.bin"/><Relationship Id="rId22" Type="http://schemas.openxmlformats.org/officeDocument/2006/relationships/image" Target="../media/image346.wmf"/><Relationship Id="rId21" Type="http://schemas.openxmlformats.org/officeDocument/2006/relationships/oleObject" Target="../embeddings/oleObject395.bin"/><Relationship Id="rId20" Type="http://schemas.openxmlformats.org/officeDocument/2006/relationships/image" Target="../media/image345.wmf"/><Relationship Id="rId2" Type="http://schemas.openxmlformats.org/officeDocument/2006/relationships/image" Target="../media/image336.emf"/><Relationship Id="rId19" Type="http://schemas.openxmlformats.org/officeDocument/2006/relationships/oleObject" Target="../embeddings/oleObject394.bin"/><Relationship Id="rId18" Type="http://schemas.openxmlformats.org/officeDocument/2006/relationships/image" Target="../media/image344.wmf"/><Relationship Id="rId17" Type="http://schemas.openxmlformats.org/officeDocument/2006/relationships/oleObject" Target="../embeddings/oleObject393.bin"/><Relationship Id="rId16" Type="http://schemas.openxmlformats.org/officeDocument/2006/relationships/image" Target="../media/image343.wmf"/><Relationship Id="rId15" Type="http://schemas.openxmlformats.org/officeDocument/2006/relationships/oleObject" Target="../embeddings/oleObject392.bin"/><Relationship Id="rId14" Type="http://schemas.openxmlformats.org/officeDocument/2006/relationships/image" Target="../media/image342.emf"/><Relationship Id="rId13" Type="http://schemas.openxmlformats.org/officeDocument/2006/relationships/oleObject" Target="../embeddings/oleObject391.bin"/><Relationship Id="rId12" Type="http://schemas.openxmlformats.org/officeDocument/2006/relationships/image" Target="../media/image341.wmf"/><Relationship Id="rId11" Type="http://schemas.openxmlformats.org/officeDocument/2006/relationships/oleObject" Target="../embeddings/oleObject390.bin"/><Relationship Id="rId10" Type="http://schemas.openxmlformats.org/officeDocument/2006/relationships/image" Target="../media/image340.wmf"/><Relationship Id="rId1" Type="http://schemas.openxmlformats.org/officeDocument/2006/relationships/oleObject" Target="../embeddings/oleObject385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6.bin"/><Relationship Id="rId8" Type="http://schemas.openxmlformats.org/officeDocument/2006/relationships/image" Target="../media/image356.wmf"/><Relationship Id="rId7" Type="http://schemas.openxmlformats.org/officeDocument/2006/relationships/oleObject" Target="../embeddings/oleObject405.bin"/><Relationship Id="rId6" Type="http://schemas.openxmlformats.org/officeDocument/2006/relationships/image" Target="../media/image355.wmf"/><Relationship Id="rId5" Type="http://schemas.openxmlformats.org/officeDocument/2006/relationships/oleObject" Target="../embeddings/oleObject404.bin"/><Relationship Id="rId4" Type="http://schemas.openxmlformats.org/officeDocument/2006/relationships/image" Target="../media/image354.wmf"/><Relationship Id="rId32" Type="http://schemas.openxmlformats.org/officeDocument/2006/relationships/vmlDrawing" Target="../drawings/vmlDrawing27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367.wmf"/><Relationship Id="rId3" Type="http://schemas.openxmlformats.org/officeDocument/2006/relationships/oleObject" Target="../embeddings/oleObject403.bin"/><Relationship Id="rId29" Type="http://schemas.openxmlformats.org/officeDocument/2006/relationships/oleObject" Target="../embeddings/oleObject416.bin"/><Relationship Id="rId28" Type="http://schemas.openxmlformats.org/officeDocument/2006/relationships/image" Target="../media/image366.wmf"/><Relationship Id="rId27" Type="http://schemas.openxmlformats.org/officeDocument/2006/relationships/oleObject" Target="../embeddings/oleObject415.bin"/><Relationship Id="rId26" Type="http://schemas.openxmlformats.org/officeDocument/2006/relationships/image" Target="../media/image365.wmf"/><Relationship Id="rId25" Type="http://schemas.openxmlformats.org/officeDocument/2006/relationships/oleObject" Target="../embeddings/oleObject414.bin"/><Relationship Id="rId24" Type="http://schemas.openxmlformats.org/officeDocument/2006/relationships/image" Target="../media/image364.wmf"/><Relationship Id="rId23" Type="http://schemas.openxmlformats.org/officeDocument/2006/relationships/oleObject" Target="../embeddings/oleObject413.bin"/><Relationship Id="rId22" Type="http://schemas.openxmlformats.org/officeDocument/2006/relationships/image" Target="../media/image363.wmf"/><Relationship Id="rId21" Type="http://schemas.openxmlformats.org/officeDocument/2006/relationships/oleObject" Target="../embeddings/oleObject412.bin"/><Relationship Id="rId20" Type="http://schemas.openxmlformats.org/officeDocument/2006/relationships/image" Target="../media/image362.wmf"/><Relationship Id="rId2" Type="http://schemas.openxmlformats.org/officeDocument/2006/relationships/image" Target="../media/image353.wmf"/><Relationship Id="rId19" Type="http://schemas.openxmlformats.org/officeDocument/2006/relationships/oleObject" Target="../embeddings/oleObject411.bin"/><Relationship Id="rId18" Type="http://schemas.openxmlformats.org/officeDocument/2006/relationships/image" Target="../media/image361.wmf"/><Relationship Id="rId17" Type="http://schemas.openxmlformats.org/officeDocument/2006/relationships/oleObject" Target="../embeddings/oleObject410.bin"/><Relationship Id="rId16" Type="http://schemas.openxmlformats.org/officeDocument/2006/relationships/image" Target="../media/image360.wmf"/><Relationship Id="rId15" Type="http://schemas.openxmlformats.org/officeDocument/2006/relationships/oleObject" Target="../embeddings/oleObject409.bin"/><Relationship Id="rId14" Type="http://schemas.openxmlformats.org/officeDocument/2006/relationships/image" Target="../media/image359.wmf"/><Relationship Id="rId13" Type="http://schemas.openxmlformats.org/officeDocument/2006/relationships/oleObject" Target="../embeddings/oleObject408.bin"/><Relationship Id="rId12" Type="http://schemas.openxmlformats.org/officeDocument/2006/relationships/image" Target="../media/image358.wmf"/><Relationship Id="rId11" Type="http://schemas.openxmlformats.org/officeDocument/2006/relationships/oleObject" Target="../embeddings/oleObject407.bin"/><Relationship Id="rId10" Type="http://schemas.openxmlformats.org/officeDocument/2006/relationships/image" Target="../media/image357.wmf"/><Relationship Id="rId1" Type="http://schemas.openxmlformats.org/officeDocument/2006/relationships/oleObject" Target="../embeddings/oleObject402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1.bin"/><Relationship Id="rId8" Type="http://schemas.openxmlformats.org/officeDocument/2006/relationships/image" Target="../media/image371.wmf"/><Relationship Id="rId7" Type="http://schemas.openxmlformats.org/officeDocument/2006/relationships/oleObject" Target="../embeddings/oleObject420.bin"/><Relationship Id="rId6" Type="http://schemas.openxmlformats.org/officeDocument/2006/relationships/image" Target="../media/image370.wmf"/><Relationship Id="rId5" Type="http://schemas.openxmlformats.org/officeDocument/2006/relationships/oleObject" Target="../embeddings/oleObject419.bin"/><Relationship Id="rId4" Type="http://schemas.openxmlformats.org/officeDocument/2006/relationships/image" Target="../media/image369.wmf"/><Relationship Id="rId3" Type="http://schemas.openxmlformats.org/officeDocument/2006/relationships/oleObject" Target="../embeddings/oleObject418.bin"/><Relationship Id="rId28" Type="http://schemas.openxmlformats.org/officeDocument/2006/relationships/vmlDrawing" Target="../drawings/vmlDrawing28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380.wmf"/><Relationship Id="rId25" Type="http://schemas.openxmlformats.org/officeDocument/2006/relationships/oleObject" Target="../embeddings/oleObject429.bin"/><Relationship Id="rId24" Type="http://schemas.openxmlformats.org/officeDocument/2006/relationships/image" Target="../media/image379.wmf"/><Relationship Id="rId23" Type="http://schemas.openxmlformats.org/officeDocument/2006/relationships/oleObject" Target="../embeddings/oleObject428.bin"/><Relationship Id="rId22" Type="http://schemas.openxmlformats.org/officeDocument/2006/relationships/image" Target="../media/image378.wmf"/><Relationship Id="rId21" Type="http://schemas.openxmlformats.org/officeDocument/2006/relationships/oleObject" Target="../embeddings/oleObject427.bin"/><Relationship Id="rId20" Type="http://schemas.openxmlformats.org/officeDocument/2006/relationships/image" Target="../media/image377.wmf"/><Relationship Id="rId2" Type="http://schemas.openxmlformats.org/officeDocument/2006/relationships/image" Target="../media/image368.wmf"/><Relationship Id="rId19" Type="http://schemas.openxmlformats.org/officeDocument/2006/relationships/oleObject" Target="../embeddings/oleObject426.bin"/><Relationship Id="rId18" Type="http://schemas.openxmlformats.org/officeDocument/2006/relationships/image" Target="../media/image376.wmf"/><Relationship Id="rId17" Type="http://schemas.openxmlformats.org/officeDocument/2006/relationships/oleObject" Target="../embeddings/oleObject425.bin"/><Relationship Id="rId16" Type="http://schemas.openxmlformats.org/officeDocument/2006/relationships/image" Target="../media/image375.wmf"/><Relationship Id="rId15" Type="http://schemas.openxmlformats.org/officeDocument/2006/relationships/oleObject" Target="../embeddings/oleObject424.bin"/><Relationship Id="rId14" Type="http://schemas.openxmlformats.org/officeDocument/2006/relationships/image" Target="../media/image374.wmf"/><Relationship Id="rId13" Type="http://schemas.openxmlformats.org/officeDocument/2006/relationships/oleObject" Target="../embeddings/oleObject423.bin"/><Relationship Id="rId12" Type="http://schemas.openxmlformats.org/officeDocument/2006/relationships/image" Target="../media/image373.wmf"/><Relationship Id="rId11" Type="http://schemas.openxmlformats.org/officeDocument/2006/relationships/oleObject" Target="../embeddings/oleObject422.bin"/><Relationship Id="rId10" Type="http://schemas.openxmlformats.org/officeDocument/2006/relationships/image" Target="../media/image372.wmf"/><Relationship Id="rId1" Type="http://schemas.openxmlformats.org/officeDocument/2006/relationships/oleObject" Target="../embeddings/oleObject417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84.wmf"/><Relationship Id="rId5" Type="http://schemas.openxmlformats.org/officeDocument/2006/relationships/oleObject" Target="../embeddings/oleObject431.bin"/><Relationship Id="rId4" Type="http://schemas.openxmlformats.org/officeDocument/2006/relationships/image" Target="../media/image383.wmf"/><Relationship Id="rId3" Type="http://schemas.openxmlformats.org/officeDocument/2006/relationships/oleObject" Target="../embeddings/oleObject430.bin"/><Relationship Id="rId2" Type="http://schemas.openxmlformats.org/officeDocument/2006/relationships/image" Target="../media/image382.png"/><Relationship Id="rId1" Type="http://schemas.openxmlformats.org/officeDocument/2006/relationships/image" Target="../media/image381.GIF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6.bin"/><Relationship Id="rId8" Type="http://schemas.openxmlformats.org/officeDocument/2006/relationships/image" Target="../media/image388.wmf"/><Relationship Id="rId7" Type="http://schemas.openxmlformats.org/officeDocument/2006/relationships/oleObject" Target="../embeddings/oleObject435.bin"/><Relationship Id="rId6" Type="http://schemas.openxmlformats.org/officeDocument/2006/relationships/image" Target="../media/image387.wmf"/><Relationship Id="rId5" Type="http://schemas.openxmlformats.org/officeDocument/2006/relationships/oleObject" Target="../embeddings/oleObject434.bin"/><Relationship Id="rId4" Type="http://schemas.openxmlformats.org/officeDocument/2006/relationships/image" Target="../media/image386.wmf"/><Relationship Id="rId3" Type="http://schemas.openxmlformats.org/officeDocument/2006/relationships/oleObject" Target="../embeddings/oleObject433.bin"/><Relationship Id="rId2" Type="http://schemas.openxmlformats.org/officeDocument/2006/relationships/image" Target="../media/image385.wmf"/><Relationship Id="rId12" Type="http://schemas.openxmlformats.org/officeDocument/2006/relationships/vmlDrawing" Target="../drawings/vmlDrawing3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89.wmf"/><Relationship Id="rId1" Type="http://schemas.openxmlformats.org/officeDocument/2006/relationships/oleObject" Target="../embeddings/oleObject432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1.bin"/><Relationship Id="rId8" Type="http://schemas.openxmlformats.org/officeDocument/2006/relationships/image" Target="../media/image393.wmf"/><Relationship Id="rId7" Type="http://schemas.openxmlformats.org/officeDocument/2006/relationships/oleObject" Target="../embeddings/oleObject440.bin"/><Relationship Id="rId6" Type="http://schemas.openxmlformats.org/officeDocument/2006/relationships/image" Target="../media/image392.wmf"/><Relationship Id="rId5" Type="http://schemas.openxmlformats.org/officeDocument/2006/relationships/oleObject" Target="../embeddings/oleObject439.bin"/><Relationship Id="rId4" Type="http://schemas.openxmlformats.org/officeDocument/2006/relationships/image" Target="../media/image391.wmf"/><Relationship Id="rId3" Type="http://schemas.openxmlformats.org/officeDocument/2006/relationships/oleObject" Target="../embeddings/oleObject438.bin"/><Relationship Id="rId2" Type="http://schemas.openxmlformats.org/officeDocument/2006/relationships/image" Target="../media/image390.wmf"/><Relationship Id="rId12" Type="http://schemas.openxmlformats.org/officeDocument/2006/relationships/vmlDrawing" Target="../drawings/vmlDrawing3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94.wmf"/><Relationship Id="rId1" Type="http://schemas.openxmlformats.org/officeDocument/2006/relationships/oleObject" Target="../embeddings/oleObject437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4.e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53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2.e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51.e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50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58.e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57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6.e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5.emf"/><Relationship Id="rId19" Type="http://schemas.openxmlformats.org/officeDocument/2006/relationships/vmlDrawing" Target="../drawings/vmlDrawing5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63.GIF"/><Relationship Id="rId16" Type="http://schemas.openxmlformats.org/officeDocument/2006/relationships/image" Target="../media/image62.emf"/><Relationship Id="rId15" Type="http://schemas.openxmlformats.org/officeDocument/2006/relationships/oleObject" Target="../embeddings/oleObject61.bin"/><Relationship Id="rId14" Type="http://schemas.openxmlformats.org/officeDocument/2006/relationships/image" Target="../media/image61.emf"/><Relationship Id="rId13" Type="http://schemas.openxmlformats.org/officeDocument/2006/relationships/oleObject" Target="../embeddings/oleObject60.bin"/><Relationship Id="rId12" Type="http://schemas.openxmlformats.org/officeDocument/2006/relationships/image" Target="../media/image60.e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59.emf"/><Relationship Id="rId1" Type="http://schemas.openxmlformats.org/officeDocument/2006/relationships/oleObject" Target="../embeddings/oleObject54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67.e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66.e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5.emf"/><Relationship Id="rId35" Type="http://schemas.openxmlformats.org/officeDocument/2006/relationships/vmlDrawing" Target="../drawings/vmlDrawing6.vml"/><Relationship Id="rId34" Type="http://schemas.openxmlformats.org/officeDocument/2006/relationships/slideLayout" Target="../slideLayouts/slideLayout7.xml"/><Relationship Id="rId33" Type="http://schemas.openxmlformats.org/officeDocument/2006/relationships/image" Target="../media/image82.GIF"/><Relationship Id="rId32" Type="http://schemas.openxmlformats.org/officeDocument/2006/relationships/image" Target="../media/image81.GIF"/><Relationship Id="rId31" Type="http://schemas.openxmlformats.org/officeDocument/2006/relationships/image" Target="../media/image80.GIF"/><Relationship Id="rId30" Type="http://schemas.openxmlformats.org/officeDocument/2006/relationships/image" Target="../media/image79.GIF"/><Relationship Id="rId3" Type="http://schemas.openxmlformats.org/officeDocument/2006/relationships/oleObject" Target="../embeddings/oleObject63.bin"/><Relationship Id="rId29" Type="http://schemas.openxmlformats.org/officeDocument/2006/relationships/image" Target="../media/image78.GIF"/><Relationship Id="rId28" Type="http://schemas.openxmlformats.org/officeDocument/2006/relationships/image" Target="../media/image77.emf"/><Relationship Id="rId27" Type="http://schemas.openxmlformats.org/officeDocument/2006/relationships/oleObject" Target="../embeddings/oleObject75.bin"/><Relationship Id="rId26" Type="http://schemas.openxmlformats.org/officeDocument/2006/relationships/image" Target="../media/image76.emf"/><Relationship Id="rId25" Type="http://schemas.openxmlformats.org/officeDocument/2006/relationships/oleObject" Target="../embeddings/oleObject74.bin"/><Relationship Id="rId24" Type="http://schemas.openxmlformats.org/officeDocument/2006/relationships/image" Target="../media/image75.emf"/><Relationship Id="rId23" Type="http://schemas.openxmlformats.org/officeDocument/2006/relationships/oleObject" Target="../embeddings/oleObject73.bin"/><Relationship Id="rId22" Type="http://schemas.openxmlformats.org/officeDocument/2006/relationships/image" Target="../media/image74.emf"/><Relationship Id="rId21" Type="http://schemas.openxmlformats.org/officeDocument/2006/relationships/oleObject" Target="../embeddings/oleObject72.bin"/><Relationship Id="rId20" Type="http://schemas.openxmlformats.org/officeDocument/2006/relationships/image" Target="../media/image73.wmf"/><Relationship Id="rId2" Type="http://schemas.openxmlformats.org/officeDocument/2006/relationships/image" Target="../media/image64.emf"/><Relationship Id="rId19" Type="http://schemas.openxmlformats.org/officeDocument/2006/relationships/oleObject" Target="../embeddings/oleObject71.bin"/><Relationship Id="rId18" Type="http://schemas.openxmlformats.org/officeDocument/2006/relationships/image" Target="../media/image72.emf"/><Relationship Id="rId17" Type="http://schemas.openxmlformats.org/officeDocument/2006/relationships/oleObject" Target="../embeddings/oleObject70.bin"/><Relationship Id="rId16" Type="http://schemas.openxmlformats.org/officeDocument/2006/relationships/image" Target="../media/image71.emf"/><Relationship Id="rId15" Type="http://schemas.openxmlformats.org/officeDocument/2006/relationships/oleObject" Target="../embeddings/oleObject69.bin"/><Relationship Id="rId14" Type="http://schemas.openxmlformats.org/officeDocument/2006/relationships/image" Target="../media/image70.emf"/><Relationship Id="rId13" Type="http://schemas.openxmlformats.org/officeDocument/2006/relationships/oleObject" Target="../embeddings/oleObject68.bin"/><Relationship Id="rId12" Type="http://schemas.openxmlformats.org/officeDocument/2006/relationships/image" Target="../media/image69.e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68.emf"/><Relationship Id="rId1" Type="http://schemas.openxmlformats.org/officeDocument/2006/relationships/oleObject" Target="../embeddings/oleObject6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87.e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86.emf"/><Relationship Id="rId5" Type="http://schemas.openxmlformats.org/officeDocument/2006/relationships/oleObject" Target="../embeddings/oleObject78.bin"/><Relationship Id="rId44" Type="http://schemas.openxmlformats.org/officeDocument/2006/relationships/vmlDrawing" Target="../drawings/vmlDrawing7.vml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104.wmf"/><Relationship Id="rId41" Type="http://schemas.openxmlformats.org/officeDocument/2006/relationships/oleObject" Target="../embeddings/oleObject96.bin"/><Relationship Id="rId40" Type="http://schemas.openxmlformats.org/officeDocument/2006/relationships/image" Target="../media/image103.emf"/><Relationship Id="rId4" Type="http://schemas.openxmlformats.org/officeDocument/2006/relationships/image" Target="../media/image85.emf"/><Relationship Id="rId39" Type="http://schemas.openxmlformats.org/officeDocument/2006/relationships/oleObject" Target="../embeddings/oleObject95.bin"/><Relationship Id="rId38" Type="http://schemas.openxmlformats.org/officeDocument/2006/relationships/image" Target="../media/image102.emf"/><Relationship Id="rId37" Type="http://schemas.openxmlformats.org/officeDocument/2006/relationships/oleObject" Target="../embeddings/oleObject94.bin"/><Relationship Id="rId36" Type="http://schemas.openxmlformats.org/officeDocument/2006/relationships/image" Target="../media/image101.emf"/><Relationship Id="rId35" Type="http://schemas.openxmlformats.org/officeDocument/2006/relationships/oleObject" Target="../embeddings/oleObject93.bin"/><Relationship Id="rId34" Type="http://schemas.openxmlformats.org/officeDocument/2006/relationships/image" Target="../media/image100.emf"/><Relationship Id="rId33" Type="http://schemas.openxmlformats.org/officeDocument/2006/relationships/oleObject" Target="../embeddings/oleObject92.bin"/><Relationship Id="rId32" Type="http://schemas.openxmlformats.org/officeDocument/2006/relationships/image" Target="../media/image99.emf"/><Relationship Id="rId31" Type="http://schemas.openxmlformats.org/officeDocument/2006/relationships/oleObject" Target="../embeddings/oleObject91.bin"/><Relationship Id="rId30" Type="http://schemas.openxmlformats.org/officeDocument/2006/relationships/image" Target="../media/image98.emf"/><Relationship Id="rId3" Type="http://schemas.openxmlformats.org/officeDocument/2006/relationships/oleObject" Target="../embeddings/oleObject77.bin"/><Relationship Id="rId29" Type="http://schemas.openxmlformats.org/officeDocument/2006/relationships/oleObject" Target="../embeddings/oleObject90.bin"/><Relationship Id="rId28" Type="http://schemas.openxmlformats.org/officeDocument/2006/relationships/image" Target="../media/image97.wmf"/><Relationship Id="rId27" Type="http://schemas.openxmlformats.org/officeDocument/2006/relationships/oleObject" Target="../embeddings/oleObject89.bin"/><Relationship Id="rId26" Type="http://schemas.openxmlformats.org/officeDocument/2006/relationships/image" Target="../media/image96.wmf"/><Relationship Id="rId25" Type="http://schemas.openxmlformats.org/officeDocument/2006/relationships/oleObject" Target="../embeddings/oleObject88.bin"/><Relationship Id="rId24" Type="http://schemas.openxmlformats.org/officeDocument/2006/relationships/image" Target="../media/image95.wmf"/><Relationship Id="rId23" Type="http://schemas.openxmlformats.org/officeDocument/2006/relationships/oleObject" Target="../embeddings/oleObject87.bin"/><Relationship Id="rId22" Type="http://schemas.openxmlformats.org/officeDocument/2006/relationships/image" Target="../media/image94.emf"/><Relationship Id="rId21" Type="http://schemas.openxmlformats.org/officeDocument/2006/relationships/oleObject" Target="../embeddings/oleObject86.bin"/><Relationship Id="rId20" Type="http://schemas.openxmlformats.org/officeDocument/2006/relationships/image" Target="../media/image93.emf"/><Relationship Id="rId2" Type="http://schemas.openxmlformats.org/officeDocument/2006/relationships/image" Target="../media/image84.emf"/><Relationship Id="rId19" Type="http://schemas.openxmlformats.org/officeDocument/2006/relationships/oleObject" Target="../embeddings/oleObject85.bin"/><Relationship Id="rId18" Type="http://schemas.openxmlformats.org/officeDocument/2006/relationships/image" Target="../media/image92.wmf"/><Relationship Id="rId17" Type="http://schemas.openxmlformats.org/officeDocument/2006/relationships/oleObject" Target="../embeddings/oleObject84.bin"/><Relationship Id="rId16" Type="http://schemas.openxmlformats.org/officeDocument/2006/relationships/image" Target="../media/image91.emf"/><Relationship Id="rId15" Type="http://schemas.openxmlformats.org/officeDocument/2006/relationships/oleObject" Target="../embeddings/oleObject83.bin"/><Relationship Id="rId14" Type="http://schemas.openxmlformats.org/officeDocument/2006/relationships/image" Target="../media/image90.emf"/><Relationship Id="rId13" Type="http://schemas.openxmlformats.org/officeDocument/2006/relationships/oleObject" Target="../embeddings/oleObject82.bin"/><Relationship Id="rId12" Type="http://schemas.openxmlformats.org/officeDocument/2006/relationships/image" Target="../media/image89.emf"/><Relationship Id="rId11" Type="http://schemas.openxmlformats.org/officeDocument/2006/relationships/oleObject" Target="../embeddings/oleObject81.bin"/><Relationship Id="rId10" Type="http://schemas.openxmlformats.org/officeDocument/2006/relationships/image" Target="../media/image88.emf"/><Relationship Id="rId1" Type="http://schemas.openxmlformats.org/officeDocument/2006/relationships/oleObject" Target="../embeddings/oleObject7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87.emf"/><Relationship Id="rId70" Type="http://schemas.openxmlformats.org/officeDocument/2006/relationships/vmlDrawing" Target="../drawings/vmlDrawing8.vml"/><Relationship Id="rId7" Type="http://schemas.openxmlformats.org/officeDocument/2006/relationships/oleObject" Target="../embeddings/oleObject100.bin"/><Relationship Id="rId69" Type="http://schemas.openxmlformats.org/officeDocument/2006/relationships/slideLayout" Target="../slideLayouts/slideLayout7.xml"/><Relationship Id="rId68" Type="http://schemas.openxmlformats.org/officeDocument/2006/relationships/image" Target="../media/image117.emf"/><Relationship Id="rId67" Type="http://schemas.openxmlformats.org/officeDocument/2006/relationships/oleObject" Target="../embeddings/oleObject130.bin"/><Relationship Id="rId66" Type="http://schemas.openxmlformats.org/officeDocument/2006/relationships/image" Target="../media/image116.wmf"/><Relationship Id="rId65" Type="http://schemas.openxmlformats.org/officeDocument/2006/relationships/oleObject" Target="../embeddings/oleObject129.bin"/><Relationship Id="rId64" Type="http://schemas.openxmlformats.org/officeDocument/2006/relationships/image" Target="../media/image115.wmf"/><Relationship Id="rId63" Type="http://schemas.openxmlformats.org/officeDocument/2006/relationships/oleObject" Target="../embeddings/oleObject128.bin"/><Relationship Id="rId62" Type="http://schemas.openxmlformats.org/officeDocument/2006/relationships/image" Target="../media/image114.wmf"/><Relationship Id="rId61" Type="http://schemas.openxmlformats.org/officeDocument/2006/relationships/oleObject" Target="../embeddings/oleObject127.bin"/><Relationship Id="rId60" Type="http://schemas.openxmlformats.org/officeDocument/2006/relationships/image" Target="../media/image113.emf"/><Relationship Id="rId6" Type="http://schemas.openxmlformats.org/officeDocument/2006/relationships/image" Target="../media/image86.emf"/><Relationship Id="rId59" Type="http://schemas.openxmlformats.org/officeDocument/2006/relationships/oleObject" Target="../embeddings/oleObject126.bin"/><Relationship Id="rId58" Type="http://schemas.openxmlformats.org/officeDocument/2006/relationships/image" Target="../media/image112.wmf"/><Relationship Id="rId57" Type="http://schemas.openxmlformats.org/officeDocument/2006/relationships/oleObject" Target="../embeddings/oleObject125.bin"/><Relationship Id="rId56" Type="http://schemas.openxmlformats.org/officeDocument/2006/relationships/image" Target="../media/image111.emf"/><Relationship Id="rId55" Type="http://schemas.openxmlformats.org/officeDocument/2006/relationships/oleObject" Target="../embeddings/oleObject124.bin"/><Relationship Id="rId54" Type="http://schemas.openxmlformats.org/officeDocument/2006/relationships/image" Target="../media/image110.wmf"/><Relationship Id="rId53" Type="http://schemas.openxmlformats.org/officeDocument/2006/relationships/oleObject" Target="../embeddings/oleObject123.bin"/><Relationship Id="rId52" Type="http://schemas.openxmlformats.org/officeDocument/2006/relationships/image" Target="../media/image109.wmf"/><Relationship Id="rId51" Type="http://schemas.openxmlformats.org/officeDocument/2006/relationships/oleObject" Target="../embeddings/oleObject122.bin"/><Relationship Id="rId50" Type="http://schemas.openxmlformats.org/officeDocument/2006/relationships/image" Target="../media/image108.emf"/><Relationship Id="rId5" Type="http://schemas.openxmlformats.org/officeDocument/2006/relationships/oleObject" Target="../embeddings/oleObject99.bin"/><Relationship Id="rId49" Type="http://schemas.openxmlformats.org/officeDocument/2006/relationships/oleObject" Target="../embeddings/oleObject121.bin"/><Relationship Id="rId48" Type="http://schemas.openxmlformats.org/officeDocument/2006/relationships/image" Target="../media/image107.emf"/><Relationship Id="rId47" Type="http://schemas.openxmlformats.org/officeDocument/2006/relationships/oleObject" Target="../embeddings/oleObject120.bin"/><Relationship Id="rId46" Type="http://schemas.openxmlformats.org/officeDocument/2006/relationships/image" Target="../media/image106.emf"/><Relationship Id="rId45" Type="http://schemas.openxmlformats.org/officeDocument/2006/relationships/oleObject" Target="../embeddings/oleObject119.bin"/><Relationship Id="rId44" Type="http://schemas.openxmlformats.org/officeDocument/2006/relationships/image" Target="../media/image105.emf"/><Relationship Id="rId43" Type="http://schemas.openxmlformats.org/officeDocument/2006/relationships/oleObject" Target="../embeddings/oleObject118.bin"/><Relationship Id="rId42" Type="http://schemas.openxmlformats.org/officeDocument/2006/relationships/image" Target="../media/image104.wmf"/><Relationship Id="rId41" Type="http://schemas.openxmlformats.org/officeDocument/2006/relationships/oleObject" Target="../embeddings/oleObject117.bin"/><Relationship Id="rId40" Type="http://schemas.openxmlformats.org/officeDocument/2006/relationships/image" Target="../media/image103.emf"/><Relationship Id="rId4" Type="http://schemas.openxmlformats.org/officeDocument/2006/relationships/image" Target="../media/image85.emf"/><Relationship Id="rId39" Type="http://schemas.openxmlformats.org/officeDocument/2006/relationships/oleObject" Target="../embeddings/oleObject116.bin"/><Relationship Id="rId38" Type="http://schemas.openxmlformats.org/officeDocument/2006/relationships/image" Target="../media/image102.emf"/><Relationship Id="rId37" Type="http://schemas.openxmlformats.org/officeDocument/2006/relationships/oleObject" Target="../embeddings/oleObject115.bin"/><Relationship Id="rId36" Type="http://schemas.openxmlformats.org/officeDocument/2006/relationships/image" Target="../media/image101.emf"/><Relationship Id="rId35" Type="http://schemas.openxmlformats.org/officeDocument/2006/relationships/oleObject" Target="../embeddings/oleObject114.bin"/><Relationship Id="rId34" Type="http://schemas.openxmlformats.org/officeDocument/2006/relationships/image" Target="../media/image100.emf"/><Relationship Id="rId33" Type="http://schemas.openxmlformats.org/officeDocument/2006/relationships/oleObject" Target="../embeddings/oleObject113.bin"/><Relationship Id="rId32" Type="http://schemas.openxmlformats.org/officeDocument/2006/relationships/image" Target="../media/image99.emf"/><Relationship Id="rId31" Type="http://schemas.openxmlformats.org/officeDocument/2006/relationships/oleObject" Target="../embeddings/oleObject112.bin"/><Relationship Id="rId30" Type="http://schemas.openxmlformats.org/officeDocument/2006/relationships/image" Target="../media/image98.emf"/><Relationship Id="rId3" Type="http://schemas.openxmlformats.org/officeDocument/2006/relationships/oleObject" Target="../embeddings/oleObject98.bin"/><Relationship Id="rId29" Type="http://schemas.openxmlformats.org/officeDocument/2006/relationships/oleObject" Target="../embeddings/oleObject111.bin"/><Relationship Id="rId28" Type="http://schemas.openxmlformats.org/officeDocument/2006/relationships/image" Target="../media/image97.wmf"/><Relationship Id="rId27" Type="http://schemas.openxmlformats.org/officeDocument/2006/relationships/oleObject" Target="../embeddings/oleObject110.bin"/><Relationship Id="rId26" Type="http://schemas.openxmlformats.org/officeDocument/2006/relationships/image" Target="../media/image96.wmf"/><Relationship Id="rId25" Type="http://schemas.openxmlformats.org/officeDocument/2006/relationships/oleObject" Target="../embeddings/oleObject109.bin"/><Relationship Id="rId24" Type="http://schemas.openxmlformats.org/officeDocument/2006/relationships/image" Target="../media/image95.wmf"/><Relationship Id="rId23" Type="http://schemas.openxmlformats.org/officeDocument/2006/relationships/oleObject" Target="../embeddings/oleObject108.bin"/><Relationship Id="rId22" Type="http://schemas.openxmlformats.org/officeDocument/2006/relationships/image" Target="../media/image94.emf"/><Relationship Id="rId21" Type="http://schemas.openxmlformats.org/officeDocument/2006/relationships/oleObject" Target="../embeddings/oleObject107.bin"/><Relationship Id="rId20" Type="http://schemas.openxmlformats.org/officeDocument/2006/relationships/image" Target="../media/image93.emf"/><Relationship Id="rId2" Type="http://schemas.openxmlformats.org/officeDocument/2006/relationships/image" Target="../media/image84.emf"/><Relationship Id="rId19" Type="http://schemas.openxmlformats.org/officeDocument/2006/relationships/oleObject" Target="../embeddings/oleObject106.bin"/><Relationship Id="rId18" Type="http://schemas.openxmlformats.org/officeDocument/2006/relationships/image" Target="../media/image92.wmf"/><Relationship Id="rId17" Type="http://schemas.openxmlformats.org/officeDocument/2006/relationships/oleObject" Target="../embeddings/oleObject105.bin"/><Relationship Id="rId16" Type="http://schemas.openxmlformats.org/officeDocument/2006/relationships/image" Target="../media/image91.emf"/><Relationship Id="rId15" Type="http://schemas.openxmlformats.org/officeDocument/2006/relationships/oleObject" Target="../embeddings/oleObject104.bin"/><Relationship Id="rId14" Type="http://schemas.openxmlformats.org/officeDocument/2006/relationships/image" Target="../media/image90.e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89.e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88.emf"/><Relationship Id="rId1" Type="http://schemas.openxmlformats.org/officeDocument/2006/relationships/oleObject" Target="../embeddings/oleObject9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826" name="Object 2"/>
          <p:cNvGraphicFramePr>
            <a:graphicFrameLocks noChangeAspect="1"/>
          </p:cNvGraphicFramePr>
          <p:nvPr/>
        </p:nvGraphicFramePr>
        <p:xfrm>
          <a:off x="3106738" y="1350963"/>
          <a:ext cx="30845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1" imgW="1689100" imgH="292100" progId="Equation.DSMT4">
                  <p:embed/>
                </p:oleObj>
              </mc:Choice>
              <mc:Fallback>
                <p:oleObj name="Equation" r:id="rId1" imgW="1689100" imgH="292100" progId="Equation.DSMT4">
                  <p:embed/>
                  <p:pic>
                    <p:nvPicPr>
                      <p:cNvPr id="0" name="图片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1350963"/>
                        <a:ext cx="30845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9827" name="Group 3"/>
          <p:cNvGrpSpPr/>
          <p:nvPr/>
        </p:nvGrpSpPr>
        <p:grpSpPr bwMode="auto">
          <a:xfrm>
            <a:off x="1085850" y="520700"/>
            <a:ext cx="2089150" cy="501650"/>
            <a:chOff x="660" y="352"/>
            <a:chExt cx="1316" cy="316"/>
          </a:xfrm>
        </p:grpSpPr>
        <p:graphicFrame>
          <p:nvGraphicFramePr>
            <p:cNvPr id="589828" name="Object 4"/>
            <p:cNvGraphicFramePr>
              <a:graphicFrameLocks noChangeAspect="1"/>
            </p:cNvGraphicFramePr>
            <p:nvPr/>
          </p:nvGraphicFramePr>
          <p:xfrm>
            <a:off x="1082" y="352"/>
            <a:ext cx="30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Equation" r:id="rId3" imgW="254000" imgH="266700" progId="Equation.DSMT4">
                    <p:embed/>
                  </p:oleObj>
                </mc:Choice>
                <mc:Fallback>
                  <p:oleObj name="Equation" r:id="rId3" imgW="254000" imgH="266700" progId="Equation.DSMT4">
                    <p:embed/>
                    <p:pic>
                      <p:nvPicPr>
                        <p:cNvPr id="0" name="图片 10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2" y="352"/>
                          <a:ext cx="30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9829" name="WordArt 5"/>
            <p:cNvSpPr>
              <a:spLocks noChangeArrowheads="1" noChangeShapeType="1" noTextEdit="1"/>
            </p:cNvSpPr>
            <p:nvPr/>
          </p:nvSpPr>
          <p:spPr bwMode="auto">
            <a:xfrm>
              <a:off x="660" y="453"/>
              <a:ext cx="303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一</a:t>
              </a:r>
              <a:r>
                <a:rPr lang="en-US" altLang="zh-CN" sz="3600" kern="10" dirty="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3600" kern="10">
                <a:ln w="12700">
                  <a:solidFill>
                    <a:schemeClr val="accent2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89830" name="WordArt 6"/>
            <p:cNvSpPr>
              <a:spLocks noChangeArrowheads="1" noChangeShapeType="1" noTextEdit="1"/>
            </p:cNvSpPr>
            <p:nvPr/>
          </p:nvSpPr>
          <p:spPr bwMode="auto">
            <a:xfrm>
              <a:off x="1349" y="469"/>
              <a:ext cx="627" cy="1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-</a:t>
              </a:r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分布</a:t>
              </a:r>
              <a:endParaRPr lang="zh-CN" altLang="en-US" sz="3600" kern="10">
                <a:ln w="12700">
                  <a:solidFill>
                    <a:schemeClr val="accent2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endParaRPr>
            </a:p>
          </p:txBody>
        </p:sp>
      </p:grpSp>
      <p:grpSp>
        <p:nvGrpSpPr>
          <p:cNvPr id="589831" name="Group 7"/>
          <p:cNvGrpSpPr/>
          <p:nvPr/>
        </p:nvGrpSpPr>
        <p:grpSpPr bwMode="auto">
          <a:xfrm>
            <a:off x="966788" y="998538"/>
            <a:ext cx="7891462" cy="492125"/>
            <a:chOff x="633" y="789"/>
            <a:chExt cx="4971" cy="310"/>
          </a:xfrm>
        </p:grpSpPr>
        <p:sp>
          <p:nvSpPr>
            <p:cNvPr id="589832" name="Text Box 8"/>
            <p:cNvSpPr txBox="1">
              <a:spLocks noChangeArrowheads="1"/>
            </p:cNvSpPr>
            <p:nvPr/>
          </p:nvSpPr>
          <p:spPr bwMode="auto">
            <a:xfrm>
              <a:off x="1992" y="789"/>
              <a:ext cx="144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是来自总体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89833" name="Object 9"/>
            <p:cNvGraphicFramePr>
              <a:graphicFrameLocks noChangeAspect="1"/>
            </p:cNvGraphicFramePr>
            <p:nvPr/>
          </p:nvGraphicFramePr>
          <p:xfrm>
            <a:off x="3155" y="803"/>
            <a:ext cx="105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Equation" r:id="rId5" imgW="914400" imgH="241300" progId="Equation.DSMT4">
                    <p:embed/>
                  </p:oleObj>
                </mc:Choice>
                <mc:Fallback>
                  <p:oleObj name="Equation" r:id="rId5" imgW="914400" imgH="241300" progId="Equation.DSMT4">
                    <p:embed/>
                    <p:pic>
                      <p:nvPicPr>
                        <p:cNvPr id="0" name="图片 10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5" y="803"/>
                          <a:ext cx="105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9834" name="Object 10"/>
            <p:cNvGraphicFramePr>
              <a:graphicFrameLocks noChangeAspect="1"/>
            </p:cNvGraphicFramePr>
            <p:nvPr/>
          </p:nvGraphicFramePr>
          <p:xfrm>
            <a:off x="856" y="791"/>
            <a:ext cx="118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Equation" r:id="rId7" imgW="1028700" imgH="241300" progId="Equation.DSMT4">
                    <p:embed/>
                  </p:oleObj>
                </mc:Choice>
                <mc:Fallback>
                  <p:oleObj name="Equation" r:id="rId7" imgW="1028700" imgH="241300" progId="Equation.DSMT4">
                    <p:embed/>
                    <p:pic>
                      <p:nvPicPr>
                        <p:cNvPr id="0" name="图片 1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" y="791"/>
                          <a:ext cx="118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9835" name="Text Box 11"/>
            <p:cNvSpPr txBox="1">
              <a:spLocks noChangeArrowheads="1"/>
            </p:cNvSpPr>
            <p:nvPr/>
          </p:nvSpPr>
          <p:spPr bwMode="auto">
            <a:xfrm>
              <a:off x="633" y="790"/>
              <a:ext cx="45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设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9836" name="Text Box 12"/>
            <p:cNvSpPr txBox="1">
              <a:spLocks noChangeArrowheads="1"/>
            </p:cNvSpPr>
            <p:nvPr/>
          </p:nvSpPr>
          <p:spPr bwMode="auto">
            <a:xfrm>
              <a:off x="4217" y="798"/>
              <a:ext cx="138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的样本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令 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9837" name="Group 13"/>
          <p:cNvGrpSpPr/>
          <p:nvPr/>
        </p:nvGrpSpPr>
        <p:grpSpPr bwMode="auto">
          <a:xfrm>
            <a:off x="-15875" y="1801812"/>
            <a:ext cx="7723188" cy="588963"/>
            <a:chOff x="38" y="1359"/>
            <a:chExt cx="4865" cy="371"/>
          </a:xfrm>
        </p:grpSpPr>
        <p:sp>
          <p:nvSpPr>
            <p:cNvPr id="589838" name="Rectangle 14"/>
            <p:cNvSpPr>
              <a:spLocks noChangeArrowheads="1"/>
            </p:cNvSpPr>
            <p:nvPr/>
          </p:nvSpPr>
          <p:spPr bwMode="auto">
            <a:xfrm>
              <a:off x="38" y="1400"/>
              <a:ext cx="43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称      服从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自由度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为    的    </a:t>
              </a:r>
              <a:r>
                <a:rPr kumimoji="1"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分布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，记为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89839" name="Object 15"/>
            <p:cNvGraphicFramePr>
              <a:graphicFrameLocks noChangeAspect="1"/>
            </p:cNvGraphicFramePr>
            <p:nvPr/>
          </p:nvGraphicFramePr>
          <p:xfrm>
            <a:off x="349" y="1360"/>
            <a:ext cx="27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Equation" r:id="rId9" imgW="241300" imgH="266700" progId="Equation.DSMT4">
                    <p:embed/>
                  </p:oleObj>
                </mc:Choice>
                <mc:Fallback>
                  <p:oleObj name="Equation" r:id="rId9" imgW="241300" imgH="266700" progId="Equation.DSMT4">
                    <p:embed/>
                    <p:pic>
                      <p:nvPicPr>
                        <p:cNvPr id="0" name="图片 10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" y="1360"/>
                          <a:ext cx="271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9840" name="Object 16"/>
            <p:cNvGraphicFramePr>
              <a:graphicFrameLocks noChangeAspect="1"/>
            </p:cNvGraphicFramePr>
            <p:nvPr/>
          </p:nvGraphicFramePr>
          <p:xfrm>
            <a:off x="2433" y="1359"/>
            <a:ext cx="38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Equation" r:id="rId11" imgW="342900" imgH="266700" progId="Equation.DSMT4">
                    <p:embed/>
                  </p:oleObj>
                </mc:Choice>
                <mc:Fallback>
                  <p:oleObj name="Equation" r:id="rId11" imgW="342900" imgH="266700" progId="Equation.DSMT4">
                    <p:embed/>
                    <p:pic>
                      <p:nvPicPr>
                        <p:cNvPr id="0" name="图片 10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3" y="1359"/>
                          <a:ext cx="387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9841" name="Object 17"/>
            <p:cNvGraphicFramePr>
              <a:graphicFrameLocks noChangeAspect="1"/>
            </p:cNvGraphicFramePr>
            <p:nvPr/>
          </p:nvGraphicFramePr>
          <p:xfrm>
            <a:off x="3877" y="1376"/>
            <a:ext cx="1026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Equation" r:id="rId13" imgW="901700" imgH="266700" progId="Equation.DSMT4">
                    <p:embed/>
                  </p:oleObj>
                </mc:Choice>
                <mc:Fallback>
                  <p:oleObj name="Equation" r:id="rId13" imgW="901700" imgH="266700" progId="Equation.DSMT4">
                    <p:embed/>
                    <p:pic>
                      <p:nvPicPr>
                        <p:cNvPr id="0" name="图片 1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7" y="1376"/>
                          <a:ext cx="1026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9842" name="Object 18"/>
            <p:cNvGraphicFramePr>
              <a:graphicFrameLocks noChangeAspect="1"/>
            </p:cNvGraphicFramePr>
            <p:nvPr/>
          </p:nvGraphicFramePr>
          <p:xfrm>
            <a:off x="2030" y="1471"/>
            <a:ext cx="175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Equation" r:id="rId15" imgW="152400" imgH="165100" progId="Equation.DSMT4">
                    <p:embed/>
                  </p:oleObj>
                </mc:Choice>
                <mc:Fallback>
                  <p:oleObj name="Equation" r:id="rId15" imgW="152400" imgH="165100" progId="Equation.DSMT4">
                    <p:embed/>
                    <p:pic>
                      <p:nvPicPr>
                        <p:cNvPr id="0" name="图片 10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0" y="1471"/>
                          <a:ext cx="175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9843" name="Text Box 19"/>
          <p:cNvSpPr txBox="1">
            <a:spLocks noChangeArrowheads="1"/>
          </p:cNvSpPr>
          <p:nvPr/>
        </p:nvSpPr>
        <p:spPr bwMode="auto">
          <a:xfrm>
            <a:off x="0" y="0"/>
            <a:ext cx="43989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chemeClr val="accent2"/>
                </a:solidFill>
                <a:ea typeface="隶书" panose="02010509060101010101" charset="-122"/>
              </a:rPr>
              <a:t>回顾</a:t>
            </a:r>
            <a:endParaRPr lang="zh-CN" altLang="en-US" sz="4400">
              <a:solidFill>
                <a:schemeClr val="accent2"/>
              </a:solidFill>
              <a:ea typeface="隶书" panose="02010509060101010101" charset="-122"/>
            </a:endParaRPr>
          </a:p>
        </p:txBody>
      </p:sp>
      <p:graphicFrame>
        <p:nvGraphicFramePr>
          <p:cNvPr id="589844" name="Object 20"/>
          <p:cNvGraphicFramePr>
            <a:graphicFrameLocks noChangeAspect="1"/>
          </p:cNvGraphicFramePr>
          <p:nvPr/>
        </p:nvGraphicFramePr>
        <p:xfrm>
          <a:off x="3870325" y="3333750"/>
          <a:ext cx="141922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17" imgW="774700" imgH="419100" progId="Equation.DSMT4">
                  <p:embed/>
                </p:oleObj>
              </mc:Choice>
              <mc:Fallback>
                <p:oleObj name="Equation" r:id="rId17" imgW="774700" imgH="419100" progId="Equation.DSMT4">
                  <p:embed/>
                  <p:pic>
                    <p:nvPicPr>
                      <p:cNvPr id="0" name="图片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325" y="3333750"/>
                        <a:ext cx="141922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9845" name="Group 21"/>
          <p:cNvGrpSpPr/>
          <p:nvPr/>
        </p:nvGrpSpPr>
        <p:grpSpPr bwMode="auto">
          <a:xfrm>
            <a:off x="1157288" y="2652713"/>
            <a:ext cx="1936750" cy="342900"/>
            <a:chOff x="620" y="426"/>
            <a:chExt cx="1220" cy="216"/>
          </a:xfrm>
        </p:grpSpPr>
        <p:graphicFrame>
          <p:nvGraphicFramePr>
            <p:cNvPr id="589846" name="Object 22"/>
            <p:cNvGraphicFramePr>
              <a:graphicFrameLocks noChangeAspect="1"/>
            </p:cNvGraphicFramePr>
            <p:nvPr/>
          </p:nvGraphicFramePr>
          <p:xfrm>
            <a:off x="1028" y="426"/>
            <a:ext cx="2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" name="Equation" r:id="rId19" imgW="241300" imgH="190500" progId="Equation.DSMT4">
                    <p:embed/>
                  </p:oleObj>
                </mc:Choice>
                <mc:Fallback>
                  <p:oleObj name="Equation" r:id="rId19" imgW="241300" imgH="190500" progId="Equation.DSMT4">
                    <p:embed/>
                    <p:pic>
                      <p:nvPicPr>
                        <p:cNvPr id="0" name="图片 10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" y="426"/>
                          <a:ext cx="2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9847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620" y="437"/>
              <a:ext cx="303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二</a:t>
              </a:r>
              <a:r>
                <a:rPr lang="en-US" altLang="zh-CN" sz="3600" kern="10" dirty="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3600" kern="10">
                <a:ln w="12700">
                  <a:solidFill>
                    <a:schemeClr val="accent2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89848" name="WordArt 24"/>
            <p:cNvSpPr>
              <a:spLocks noChangeArrowheads="1" noChangeShapeType="1" noTextEdit="1"/>
            </p:cNvSpPr>
            <p:nvPr/>
          </p:nvSpPr>
          <p:spPr bwMode="auto">
            <a:xfrm>
              <a:off x="1309" y="445"/>
              <a:ext cx="531" cy="1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分布</a:t>
              </a:r>
              <a:endParaRPr lang="zh-CN" altLang="en-US" sz="3600" kern="10">
                <a:ln w="12700">
                  <a:solidFill>
                    <a:schemeClr val="accent2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endParaRPr>
            </a:p>
          </p:txBody>
        </p:sp>
      </p:grpSp>
      <p:grpSp>
        <p:nvGrpSpPr>
          <p:cNvPr id="589849" name="Group 25"/>
          <p:cNvGrpSpPr/>
          <p:nvPr/>
        </p:nvGrpSpPr>
        <p:grpSpPr bwMode="auto">
          <a:xfrm>
            <a:off x="1165225" y="2944813"/>
            <a:ext cx="6773863" cy="536575"/>
            <a:chOff x="609" y="634"/>
            <a:chExt cx="4267" cy="338"/>
          </a:xfrm>
        </p:grpSpPr>
        <p:sp>
          <p:nvSpPr>
            <p:cNvPr id="589850" name="Text Box 26"/>
            <p:cNvSpPr txBox="1">
              <a:spLocks noChangeArrowheads="1"/>
            </p:cNvSpPr>
            <p:nvPr/>
          </p:nvSpPr>
          <p:spPr bwMode="auto">
            <a:xfrm>
              <a:off x="2792" y="653"/>
              <a:ext cx="47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且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89851" name="Object 27"/>
            <p:cNvGraphicFramePr>
              <a:graphicFrameLocks noChangeAspect="1"/>
            </p:cNvGraphicFramePr>
            <p:nvPr/>
          </p:nvGraphicFramePr>
          <p:xfrm>
            <a:off x="3039" y="678"/>
            <a:ext cx="44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" name="Equation" r:id="rId21" imgW="393700" imgH="215900" progId="Equation.DSMT4">
                    <p:embed/>
                  </p:oleObj>
                </mc:Choice>
                <mc:Fallback>
                  <p:oleObj name="Equation" r:id="rId21" imgW="393700" imgH="215900" progId="Equation.DSMT4">
                    <p:embed/>
                    <p:pic>
                      <p:nvPicPr>
                        <p:cNvPr id="0" name="图片 10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678"/>
                          <a:ext cx="44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9852" name="Object 28"/>
            <p:cNvGraphicFramePr>
              <a:graphicFrameLocks noChangeAspect="1"/>
            </p:cNvGraphicFramePr>
            <p:nvPr/>
          </p:nvGraphicFramePr>
          <p:xfrm>
            <a:off x="821" y="634"/>
            <a:ext cx="2042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" name="Equation" r:id="rId23" imgW="1778000" imgH="266700" progId="Equation.DSMT4">
                    <p:embed/>
                  </p:oleObj>
                </mc:Choice>
                <mc:Fallback>
                  <p:oleObj name="Equation" r:id="rId23" imgW="1778000" imgH="266700" progId="Equation.DSMT4">
                    <p:embed/>
                    <p:pic>
                      <p:nvPicPr>
                        <p:cNvPr id="0" name="图片 10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" y="634"/>
                          <a:ext cx="2042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9853" name="Text Box 29"/>
            <p:cNvSpPr txBox="1">
              <a:spLocks noChangeArrowheads="1"/>
            </p:cNvSpPr>
            <p:nvPr/>
          </p:nvSpPr>
          <p:spPr bwMode="auto">
            <a:xfrm>
              <a:off x="609" y="654"/>
              <a:ext cx="45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设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9854" name="Text Box 30"/>
            <p:cNvSpPr txBox="1">
              <a:spLocks noChangeArrowheads="1"/>
            </p:cNvSpPr>
            <p:nvPr/>
          </p:nvSpPr>
          <p:spPr bwMode="auto">
            <a:xfrm>
              <a:off x="3489" y="662"/>
              <a:ext cx="138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相互独立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令 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9855" name="Group 31"/>
          <p:cNvGrpSpPr/>
          <p:nvPr/>
        </p:nvGrpSpPr>
        <p:grpSpPr bwMode="auto">
          <a:xfrm>
            <a:off x="157163" y="4056065"/>
            <a:ext cx="7135812" cy="546100"/>
            <a:chOff x="-10" y="1254"/>
            <a:chExt cx="4495" cy="344"/>
          </a:xfrm>
        </p:grpSpPr>
        <p:sp>
          <p:nvSpPr>
            <p:cNvPr id="589856" name="Rectangle 32"/>
            <p:cNvSpPr>
              <a:spLocks noChangeArrowheads="1"/>
            </p:cNvSpPr>
            <p:nvPr/>
          </p:nvSpPr>
          <p:spPr bwMode="auto">
            <a:xfrm>
              <a:off x="-10" y="1254"/>
              <a:ext cx="43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称    服从</a:t>
              </a: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自由度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为    的    </a:t>
              </a:r>
              <a:r>
                <a:rPr kumimoji="1" lang="zh-CN" altLang="en-US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分布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，记为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89857" name="Object 33"/>
            <p:cNvGraphicFramePr>
              <a:graphicFrameLocks noChangeAspect="1"/>
            </p:cNvGraphicFramePr>
            <p:nvPr/>
          </p:nvGraphicFramePr>
          <p:xfrm>
            <a:off x="313" y="1317"/>
            <a:ext cx="13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Equation" r:id="rId25" imgW="114300" imgH="190500" progId="Equation.DSMT4">
                    <p:embed/>
                  </p:oleObj>
                </mc:Choice>
                <mc:Fallback>
                  <p:oleObj name="Equation" r:id="rId25" imgW="114300" imgH="190500" progId="Equation.DSMT4">
                    <p:embed/>
                    <p:pic>
                      <p:nvPicPr>
                        <p:cNvPr id="0" name="图片 10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" y="1317"/>
                          <a:ext cx="13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9858" name="Object 34"/>
            <p:cNvGraphicFramePr>
              <a:graphicFrameLocks noChangeAspect="1"/>
            </p:cNvGraphicFramePr>
            <p:nvPr/>
          </p:nvGraphicFramePr>
          <p:xfrm>
            <a:off x="2329" y="1317"/>
            <a:ext cx="29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name="Equation" r:id="rId27" imgW="254000" imgH="190500" progId="Equation.DSMT4">
                    <p:embed/>
                  </p:oleObj>
                </mc:Choice>
                <mc:Fallback>
                  <p:oleObj name="Equation" r:id="rId27" imgW="254000" imgH="190500" progId="Equation.DSMT4">
                    <p:embed/>
                    <p:pic>
                      <p:nvPicPr>
                        <p:cNvPr id="0" name="图片 10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9" y="1317"/>
                          <a:ext cx="29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9859" name="Object 35"/>
            <p:cNvGraphicFramePr>
              <a:graphicFrameLocks noChangeAspect="1"/>
            </p:cNvGraphicFramePr>
            <p:nvPr/>
          </p:nvGraphicFramePr>
          <p:xfrm>
            <a:off x="3751" y="1301"/>
            <a:ext cx="734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" name="Equation" r:id="rId29" imgW="647700" imgH="241300" progId="Equation.DSMT4">
                    <p:embed/>
                  </p:oleObj>
                </mc:Choice>
                <mc:Fallback>
                  <p:oleObj name="Equation" r:id="rId29" imgW="647700" imgH="241300" progId="Equation.DSMT4">
                    <p:embed/>
                    <p:pic>
                      <p:nvPicPr>
                        <p:cNvPr id="0" name="图片 10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1" y="1301"/>
                          <a:ext cx="734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9860" name="Object 36"/>
            <p:cNvGraphicFramePr>
              <a:graphicFrameLocks noChangeAspect="1"/>
            </p:cNvGraphicFramePr>
            <p:nvPr/>
          </p:nvGraphicFramePr>
          <p:xfrm>
            <a:off x="1870" y="1336"/>
            <a:ext cx="175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Equation" r:id="rId31" imgW="152400" imgH="165100" progId="Equation.DSMT4">
                    <p:embed/>
                  </p:oleObj>
                </mc:Choice>
                <mc:Fallback>
                  <p:oleObj name="Equation" r:id="rId31" imgW="152400" imgH="165100" progId="Equation.DSMT4">
                    <p:embed/>
                    <p:pic>
                      <p:nvPicPr>
                        <p:cNvPr id="0" name="图片 10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0" y="1336"/>
                          <a:ext cx="175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9861" name="Object 37"/>
          <p:cNvGraphicFramePr>
            <a:graphicFrameLocks noChangeAspect="1"/>
          </p:cNvGraphicFramePr>
          <p:nvPr/>
        </p:nvGraphicFramePr>
        <p:xfrm>
          <a:off x="3876675" y="5426075"/>
          <a:ext cx="148113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33" imgW="812800" imgH="469900" progId="Equation.DSMT4">
                  <p:embed/>
                </p:oleObj>
              </mc:Choice>
              <mc:Fallback>
                <p:oleObj name="Equation" r:id="rId33" imgW="812800" imgH="469900" progId="Equation.DSMT4">
                  <p:embed/>
                  <p:pic>
                    <p:nvPicPr>
                      <p:cNvPr id="0" name="图片 1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5426075"/>
                        <a:ext cx="1481138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9862" name="Group 38"/>
          <p:cNvGrpSpPr/>
          <p:nvPr/>
        </p:nvGrpSpPr>
        <p:grpSpPr bwMode="auto">
          <a:xfrm>
            <a:off x="1181100" y="4718050"/>
            <a:ext cx="1936750" cy="342900"/>
            <a:chOff x="620" y="426"/>
            <a:chExt cx="1220" cy="216"/>
          </a:xfrm>
        </p:grpSpPr>
        <p:graphicFrame>
          <p:nvGraphicFramePr>
            <p:cNvPr id="589863" name="Object 39"/>
            <p:cNvGraphicFramePr>
              <a:graphicFrameLocks noChangeAspect="1"/>
            </p:cNvGraphicFramePr>
            <p:nvPr/>
          </p:nvGraphicFramePr>
          <p:xfrm>
            <a:off x="978" y="426"/>
            <a:ext cx="3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" name="Equation" r:id="rId35" imgW="317500" imgH="190500" progId="Equation.DSMT4">
                    <p:embed/>
                  </p:oleObj>
                </mc:Choice>
                <mc:Fallback>
                  <p:oleObj name="Equation" r:id="rId35" imgW="317500" imgH="190500" progId="Equation.DSMT4">
                    <p:embed/>
                    <p:pic>
                      <p:nvPicPr>
                        <p:cNvPr id="0" name="图片 10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8" y="426"/>
                          <a:ext cx="3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9864" name="WordArt 40"/>
            <p:cNvSpPr>
              <a:spLocks noChangeArrowheads="1" noChangeShapeType="1" noTextEdit="1"/>
            </p:cNvSpPr>
            <p:nvPr/>
          </p:nvSpPr>
          <p:spPr bwMode="auto">
            <a:xfrm>
              <a:off x="620" y="437"/>
              <a:ext cx="303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三</a:t>
              </a:r>
              <a:r>
                <a:rPr lang="en-US" altLang="zh-CN" sz="3600" kern="10" dirty="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3600" kern="10">
                <a:ln w="12700">
                  <a:solidFill>
                    <a:schemeClr val="accent2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89865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1309" y="445"/>
              <a:ext cx="531" cy="1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分布</a:t>
              </a:r>
              <a:endParaRPr lang="zh-CN" altLang="en-US" sz="3600" kern="10">
                <a:ln w="12700">
                  <a:solidFill>
                    <a:schemeClr val="accent2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endParaRPr>
            </a:p>
          </p:txBody>
        </p:sp>
      </p:grpSp>
      <p:grpSp>
        <p:nvGrpSpPr>
          <p:cNvPr id="589866" name="Group 42"/>
          <p:cNvGrpSpPr/>
          <p:nvPr/>
        </p:nvGrpSpPr>
        <p:grpSpPr bwMode="auto">
          <a:xfrm>
            <a:off x="1201738" y="5035550"/>
            <a:ext cx="6773862" cy="536575"/>
            <a:chOff x="609" y="634"/>
            <a:chExt cx="4267" cy="338"/>
          </a:xfrm>
        </p:grpSpPr>
        <p:sp>
          <p:nvSpPr>
            <p:cNvPr id="589867" name="Text Box 43"/>
            <p:cNvSpPr txBox="1">
              <a:spLocks noChangeArrowheads="1"/>
            </p:cNvSpPr>
            <p:nvPr/>
          </p:nvSpPr>
          <p:spPr bwMode="auto">
            <a:xfrm>
              <a:off x="2792" y="653"/>
              <a:ext cx="47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且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89868" name="Object 44"/>
            <p:cNvGraphicFramePr>
              <a:graphicFrameLocks noChangeAspect="1"/>
            </p:cNvGraphicFramePr>
            <p:nvPr/>
          </p:nvGraphicFramePr>
          <p:xfrm>
            <a:off x="3039" y="678"/>
            <a:ext cx="44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" name="Equation" r:id="rId37" imgW="393700" imgH="215900" progId="Equation.DSMT4">
                    <p:embed/>
                  </p:oleObj>
                </mc:Choice>
                <mc:Fallback>
                  <p:oleObj name="Equation" r:id="rId37" imgW="393700" imgH="215900" progId="Equation.DSMT4">
                    <p:embed/>
                    <p:pic>
                      <p:nvPicPr>
                        <p:cNvPr id="0" name="图片 10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678"/>
                          <a:ext cx="44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9869" name="Object 45"/>
            <p:cNvGraphicFramePr>
              <a:graphicFrameLocks noChangeAspect="1"/>
            </p:cNvGraphicFramePr>
            <p:nvPr/>
          </p:nvGraphicFramePr>
          <p:xfrm>
            <a:off x="821" y="634"/>
            <a:ext cx="2042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" name="Equation" r:id="rId39" imgW="1778000" imgH="266700" progId="Equation.DSMT4">
                    <p:embed/>
                  </p:oleObj>
                </mc:Choice>
                <mc:Fallback>
                  <p:oleObj name="Equation" r:id="rId39" imgW="1778000" imgH="266700" progId="Equation.DSMT4">
                    <p:embed/>
                    <p:pic>
                      <p:nvPicPr>
                        <p:cNvPr id="0" name="图片 10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" y="634"/>
                          <a:ext cx="2042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9870" name="Text Box 46"/>
            <p:cNvSpPr txBox="1">
              <a:spLocks noChangeArrowheads="1"/>
            </p:cNvSpPr>
            <p:nvPr/>
          </p:nvSpPr>
          <p:spPr bwMode="auto">
            <a:xfrm>
              <a:off x="609" y="654"/>
              <a:ext cx="45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设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9871" name="Text Box 47"/>
            <p:cNvSpPr txBox="1">
              <a:spLocks noChangeArrowheads="1"/>
            </p:cNvSpPr>
            <p:nvPr/>
          </p:nvSpPr>
          <p:spPr bwMode="auto">
            <a:xfrm>
              <a:off x="3489" y="662"/>
              <a:ext cx="138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相互独立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令 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9872" name="Group 48"/>
          <p:cNvGrpSpPr/>
          <p:nvPr/>
        </p:nvGrpSpPr>
        <p:grpSpPr bwMode="auto">
          <a:xfrm>
            <a:off x="193675" y="6200777"/>
            <a:ext cx="8615363" cy="573088"/>
            <a:chOff x="-10" y="1248"/>
            <a:chExt cx="5427" cy="361"/>
          </a:xfrm>
        </p:grpSpPr>
        <p:sp>
          <p:nvSpPr>
            <p:cNvPr id="589873" name="Rectangle 49"/>
            <p:cNvSpPr>
              <a:spLocks noChangeArrowheads="1"/>
            </p:cNvSpPr>
            <p:nvPr/>
          </p:nvSpPr>
          <p:spPr bwMode="auto">
            <a:xfrm>
              <a:off x="-10" y="1248"/>
              <a:ext cx="45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称    服从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自由度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为            的    </a:t>
              </a:r>
              <a:r>
                <a:rPr kumimoji="1"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分布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，记为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89874" name="Object 50"/>
            <p:cNvGraphicFramePr>
              <a:graphicFrameLocks noChangeAspect="1"/>
            </p:cNvGraphicFramePr>
            <p:nvPr/>
          </p:nvGraphicFramePr>
          <p:xfrm>
            <a:off x="266" y="1309"/>
            <a:ext cx="23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" name="Equation" r:id="rId41" imgW="203200" imgH="190500" progId="Equation.DSMT4">
                    <p:embed/>
                  </p:oleObj>
                </mc:Choice>
                <mc:Fallback>
                  <p:oleObj name="Equation" r:id="rId41" imgW="203200" imgH="190500" progId="Equation.DSMT4">
                    <p:embed/>
                    <p:pic>
                      <p:nvPicPr>
                        <p:cNvPr id="0" name="图片 10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" y="1309"/>
                          <a:ext cx="23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9875" name="Object 51"/>
            <p:cNvGraphicFramePr>
              <a:graphicFrameLocks noChangeAspect="1"/>
            </p:cNvGraphicFramePr>
            <p:nvPr/>
          </p:nvGraphicFramePr>
          <p:xfrm>
            <a:off x="2731" y="1309"/>
            <a:ext cx="387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" name="Equation" r:id="rId43" imgW="342900" imgH="190500" progId="Equation.DSMT4">
                    <p:embed/>
                  </p:oleObj>
                </mc:Choice>
                <mc:Fallback>
                  <p:oleObj name="Equation" r:id="rId43" imgW="342900" imgH="190500" progId="Equation.DSMT4">
                    <p:embed/>
                    <p:pic>
                      <p:nvPicPr>
                        <p:cNvPr id="0" name="图片 10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1" y="1309"/>
                          <a:ext cx="387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9876" name="Object 52"/>
            <p:cNvGraphicFramePr>
              <a:graphicFrameLocks noChangeAspect="1"/>
            </p:cNvGraphicFramePr>
            <p:nvPr/>
          </p:nvGraphicFramePr>
          <p:xfrm>
            <a:off x="4180" y="1291"/>
            <a:ext cx="123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2" name="Equation" r:id="rId45" imgW="1079500" imgH="254000" progId="Equation.DSMT4">
                    <p:embed/>
                  </p:oleObj>
                </mc:Choice>
                <mc:Fallback>
                  <p:oleObj name="Equation" r:id="rId45" imgW="1079500" imgH="254000" progId="Equation.DSMT4">
                    <p:embed/>
                    <p:pic>
                      <p:nvPicPr>
                        <p:cNvPr id="0" name="图片 10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0" y="1291"/>
                          <a:ext cx="123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9877" name="Object 53"/>
            <p:cNvGraphicFramePr>
              <a:graphicFrameLocks noChangeAspect="1"/>
            </p:cNvGraphicFramePr>
            <p:nvPr/>
          </p:nvGraphicFramePr>
          <p:xfrm>
            <a:off x="1837" y="1267"/>
            <a:ext cx="64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3" name="Equation" r:id="rId47" imgW="558800" imgH="254000" progId="Equation.DSMT4">
                    <p:embed/>
                  </p:oleObj>
                </mc:Choice>
                <mc:Fallback>
                  <p:oleObj name="Equation" r:id="rId47" imgW="558800" imgH="254000" progId="Equation.DSMT4">
                    <p:embed/>
                    <p:pic>
                      <p:nvPicPr>
                        <p:cNvPr id="0" name="图片 10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1267"/>
                          <a:ext cx="642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170" name="Group 2"/>
          <p:cNvGrpSpPr/>
          <p:nvPr/>
        </p:nvGrpSpPr>
        <p:grpSpPr bwMode="auto">
          <a:xfrm>
            <a:off x="1270000" y="530225"/>
            <a:ext cx="8204200" cy="525463"/>
            <a:chOff x="792" y="326"/>
            <a:chExt cx="5168" cy="331"/>
          </a:xfrm>
        </p:grpSpPr>
        <p:sp>
          <p:nvSpPr>
            <p:cNvPr id="519171" name="Rectangle 3"/>
            <p:cNvSpPr>
              <a:spLocks noChangeArrowheads="1"/>
            </p:cNvSpPr>
            <p:nvPr/>
          </p:nvSpPr>
          <p:spPr bwMode="auto">
            <a:xfrm>
              <a:off x="792" y="326"/>
              <a:ext cx="51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     为来自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 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试求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172" name="Object 4"/>
            <p:cNvGraphicFramePr>
              <a:graphicFrameLocks noChangeAspect="1"/>
            </p:cNvGraphicFramePr>
            <p:nvPr/>
          </p:nvGraphicFramePr>
          <p:xfrm>
            <a:off x="1047" y="362"/>
            <a:ext cx="12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2" name="Equation" r:id="rId1" imgW="1028700" imgH="241300" progId="Equation.DSMT4">
                    <p:embed/>
                  </p:oleObj>
                </mc:Choice>
                <mc:Fallback>
                  <p:oleObj name="Equation" r:id="rId1" imgW="1028700" imgH="241300" progId="Equation.DSMT4">
                    <p:embed/>
                    <p:pic>
                      <p:nvPicPr>
                        <p:cNvPr id="0" name="图片 92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7" y="362"/>
                          <a:ext cx="12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73" name="Object 5"/>
            <p:cNvGraphicFramePr>
              <a:graphicFrameLocks noChangeAspect="1"/>
            </p:cNvGraphicFramePr>
            <p:nvPr/>
          </p:nvGraphicFramePr>
          <p:xfrm>
            <a:off x="3337" y="361"/>
            <a:ext cx="114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3" name="Equation" r:id="rId3" imgW="1003300" imgH="241300" progId="Equation.DSMT4">
                    <p:embed/>
                  </p:oleObj>
                </mc:Choice>
                <mc:Fallback>
                  <p:oleObj name="Equation" r:id="rId3" imgW="1003300" imgH="241300" progId="Equation.DSMT4">
                    <p:embed/>
                    <p:pic>
                      <p:nvPicPr>
                        <p:cNvPr id="0" name="图片 92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7" y="361"/>
                          <a:ext cx="114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9174" name="WordArt 6"/>
          <p:cNvSpPr>
            <a:spLocks noChangeArrowheads="1" noChangeShapeType="1" noTextEdit="1"/>
          </p:cNvSpPr>
          <p:nvPr/>
        </p:nvSpPr>
        <p:spPr bwMode="auto">
          <a:xfrm>
            <a:off x="771525" y="1504950"/>
            <a:ext cx="663575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solidFill>
                  <a:srgbClr val="000066"/>
                </a:solidFill>
                <a:latin typeface="方正舒体" panose="02010601030101010101" charset="-122"/>
                <a:ea typeface="方正舒体" panose="02010601030101010101" charset="-122"/>
              </a:rPr>
              <a:t>分析</a:t>
            </a:r>
            <a:endParaRPr lang="zh-CN" altLang="en-US" sz="3600" b="1" kern="10">
              <a:ln w="12700">
                <a:solidFill>
                  <a:srgbClr val="FF0000"/>
                </a:solidFill>
                <a:round/>
              </a:ln>
              <a:solidFill>
                <a:srgbClr val="000066"/>
              </a:solidFill>
              <a:latin typeface="方正舒体" panose="02010601030101010101" charset="-122"/>
              <a:ea typeface="方正舒体" panose="02010601030101010101" charset="-122"/>
            </a:endParaRPr>
          </a:p>
        </p:txBody>
      </p:sp>
      <p:sp>
        <p:nvSpPr>
          <p:cNvPr id="519175" name="WordArt 7"/>
          <p:cNvSpPr>
            <a:spLocks noChangeArrowheads="1" noChangeShapeType="1" noTextEdit="1"/>
          </p:cNvSpPr>
          <p:nvPr/>
        </p:nvSpPr>
        <p:spPr bwMode="auto">
          <a:xfrm>
            <a:off x="669925" y="64293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519176" name="Group 8"/>
          <p:cNvGrpSpPr/>
          <p:nvPr/>
        </p:nvGrpSpPr>
        <p:grpSpPr bwMode="auto">
          <a:xfrm>
            <a:off x="-25400" y="950913"/>
            <a:ext cx="7188200" cy="519112"/>
            <a:chOff x="0" y="591"/>
            <a:chExt cx="4528" cy="327"/>
          </a:xfrm>
        </p:grpSpPr>
        <p:sp>
          <p:nvSpPr>
            <p:cNvPr id="519177" name="Rectangle 9"/>
            <p:cNvSpPr>
              <a:spLocks noChangeArrowheads="1"/>
            </p:cNvSpPr>
            <p:nvPr/>
          </p:nvSpPr>
          <p:spPr bwMode="auto">
            <a:xfrm>
              <a:off x="0" y="591"/>
              <a:ext cx="4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未知参数  的置信水平为    的置信区间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178" name="Object 10"/>
            <p:cNvGraphicFramePr>
              <a:graphicFrameLocks noChangeAspect="1"/>
            </p:cNvGraphicFramePr>
            <p:nvPr/>
          </p:nvGraphicFramePr>
          <p:xfrm>
            <a:off x="960" y="655"/>
            <a:ext cx="22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4" name="Equation" r:id="rId5" imgW="190500" imgH="203200" progId="Equation.DSMT4">
                    <p:embed/>
                  </p:oleObj>
                </mc:Choice>
                <mc:Fallback>
                  <p:oleObj name="Equation" r:id="rId5" imgW="190500" imgH="203200" progId="Equation.DSMT4">
                    <p:embed/>
                    <p:pic>
                      <p:nvPicPr>
                        <p:cNvPr id="0" name="图片 92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655"/>
                          <a:ext cx="22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79" name="Object 11"/>
            <p:cNvGraphicFramePr>
              <a:graphicFrameLocks noChangeAspect="1"/>
            </p:cNvGraphicFramePr>
            <p:nvPr/>
          </p:nvGraphicFramePr>
          <p:xfrm>
            <a:off x="2529" y="639"/>
            <a:ext cx="48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5" name="Equation" r:id="rId7" imgW="419100" imgH="203200" progId="Equation.DSMT4">
                    <p:embed/>
                  </p:oleObj>
                </mc:Choice>
                <mc:Fallback>
                  <p:oleObj name="Equation" r:id="rId7" imgW="419100" imgH="203200" progId="Equation.DSMT4">
                    <p:embed/>
                    <p:pic>
                      <p:nvPicPr>
                        <p:cNvPr id="0" name="图片 92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9" y="639"/>
                          <a:ext cx="48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180" name="Group 12"/>
          <p:cNvGrpSpPr/>
          <p:nvPr/>
        </p:nvGrpSpPr>
        <p:grpSpPr bwMode="auto">
          <a:xfrm>
            <a:off x="1485900" y="1384300"/>
            <a:ext cx="2476500" cy="519113"/>
            <a:chOff x="1096" y="896"/>
            <a:chExt cx="1560" cy="327"/>
          </a:xfrm>
        </p:grpSpPr>
        <p:graphicFrame>
          <p:nvGraphicFramePr>
            <p:cNvPr id="519181" name="Object 13"/>
            <p:cNvGraphicFramePr>
              <a:graphicFrameLocks noChangeAspect="1"/>
            </p:cNvGraphicFramePr>
            <p:nvPr/>
          </p:nvGraphicFramePr>
          <p:xfrm>
            <a:off x="1096" y="977"/>
            <a:ext cx="22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6" name="Equation" r:id="rId9" imgW="190500" imgH="203200" progId="Equation.DSMT4">
                    <p:embed/>
                  </p:oleObj>
                </mc:Choice>
                <mc:Fallback>
                  <p:oleObj name="Equation" r:id="rId9" imgW="190500" imgH="203200" progId="Equation.DSMT4">
                    <p:embed/>
                    <p:pic>
                      <p:nvPicPr>
                        <p:cNvPr id="0" name="图片 92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6" y="977"/>
                          <a:ext cx="22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182" name="Rectangle 14"/>
            <p:cNvSpPr>
              <a:spLocks noChangeArrowheads="1"/>
            </p:cNvSpPr>
            <p:nvPr/>
          </p:nvSpPr>
          <p:spPr bwMode="auto">
            <a:xfrm>
              <a:off x="1272" y="896"/>
              <a:ext cx="1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的置信区间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19183" name="Group 15"/>
          <p:cNvGrpSpPr/>
          <p:nvPr/>
        </p:nvGrpSpPr>
        <p:grpSpPr bwMode="auto">
          <a:xfrm>
            <a:off x="4217988" y="1411288"/>
            <a:ext cx="2438400" cy="519112"/>
            <a:chOff x="2793" y="865"/>
            <a:chExt cx="1536" cy="327"/>
          </a:xfrm>
        </p:grpSpPr>
        <p:graphicFrame>
          <p:nvGraphicFramePr>
            <p:cNvPr id="519184" name="Object 16"/>
            <p:cNvGraphicFramePr>
              <a:graphicFrameLocks noChangeAspect="1"/>
            </p:cNvGraphicFramePr>
            <p:nvPr/>
          </p:nvGraphicFramePr>
          <p:xfrm>
            <a:off x="2793" y="930"/>
            <a:ext cx="22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7" name="Equation" r:id="rId11" imgW="190500" imgH="203200" progId="Equation.DSMT4">
                    <p:embed/>
                  </p:oleObj>
                </mc:Choice>
                <mc:Fallback>
                  <p:oleObj name="Equation" r:id="rId11" imgW="190500" imgH="203200" progId="Equation.DSMT4">
                    <p:embed/>
                    <p:pic>
                      <p:nvPicPr>
                        <p:cNvPr id="0" name="图片 92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3" y="930"/>
                          <a:ext cx="22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185" name="Rectangle 17"/>
            <p:cNvSpPr>
              <a:spLocks noChangeArrowheads="1"/>
            </p:cNvSpPr>
            <p:nvPr/>
          </p:nvSpPr>
          <p:spPr bwMode="auto">
            <a:xfrm>
              <a:off x="2945" y="865"/>
              <a:ext cx="1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所在“范围”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519186" name="AutoShape 18"/>
          <p:cNvSpPr>
            <a:spLocks noChangeArrowheads="1"/>
          </p:cNvSpPr>
          <p:nvPr/>
        </p:nvSpPr>
        <p:spPr bwMode="auto">
          <a:xfrm>
            <a:off x="3762375" y="1539875"/>
            <a:ext cx="369888" cy="228600"/>
          </a:xfrm>
          <a:prstGeom prst="leftRightArrow">
            <a:avLst>
              <a:gd name="adj1" fmla="val 50000"/>
              <a:gd name="adj2" fmla="val 3236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9187" name="Object 19"/>
          <p:cNvGraphicFramePr>
            <a:graphicFrameLocks noChangeAspect="1"/>
          </p:cNvGraphicFramePr>
          <p:nvPr/>
        </p:nvGraphicFramePr>
        <p:xfrm>
          <a:off x="2044700" y="3130550"/>
          <a:ext cx="47767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13" imgW="2298700" imgH="292100" progId="Equation.DSMT4">
                  <p:embed/>
                </p:oleObj>
              </mc:Choice>
              <mc:Fallback>
                <p:oleObj name="Equation" r:id="rId13" imgW="2298700" imgH="292100" progId="Equation.DSMT4">
                  <p:embed/>
                  <p:pic>
                    <p:nvPicPr>
                      <p:cNvPr id="0" name="图片 9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3130550"/>
                        <a:ext cx="477678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9188" name="Group 20"/>
          <p:cNvGrpSpPr/>
          <p:nvPr/>
        </p:nvGrpSpPr>
        <p:grpSpPr bwMode="auto">
          <a:xfrm>
            <a:off x="685800" y="2697163"/>
            <a:ext cx="6383338" cy="541337"/>
            <a:chOff x="0" y="1883"/>
            <a:chExt cx="4021" cy="341"/>
          </a:xfrm>
        </p:grpSpPr>
        <p:sp>
          <p:nvSpPr>
            <p:cNvPr id="519189" name="Rectangle 21"/>
            <p:cNvSpPr>
              <a:spLocks noChangeArrowheads="1"/>
            </p:cNvSpPr>
            <p:nvPr/>
          </p:nvSpPr>
          <p:spPr bwMode="auto">
            <a:xfrm>
              <a:off x="0" y="1883"/>
              <a:ext cx="40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故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的置信度为 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的置信区间应满足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190" name="Object 22"/>
            <p:cNvGraphicFramePr>
              <a:graphicFrameLocks noChangeAspect="1"/>
            </p:cNvGraphicFramePr>
            <p:nvPr/>
          </p:nvGraphicFramePr>
          <p:xfrm>
            <a:off x="283" y="1970"/>
            <a:ext cx="24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9" name="Equation" r:id="rId15" imgW="190500" imgH="203200" progId="Equation.DSMT4">
                    <p:embed/>
                  </p:oleObj>
                </mc:Choice>
                <mc:Fallback>
                  <p:oleObj name="Equation" r:id="rId15" imgW="190500" imgH="203200" progId="Equation.DSMT4">
                    <p:embed/>
                    <p:pic>
                      <p:nvPicPr>
                        <p:cNvPr id="0" name="图片 92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" y="1970"/>
                          <a:ext cx="24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91" name="Object 23"/>
            <p:cNvGraphicFramePr>
              <a:graphicFrameLocks noChangeAspect="1"/>
            </p:cNvGraphicFramePr>
            <p:nvPr/>
          </p:nvGraphicFramePr>
          <p:xfrm>
            <a:off x="1659" y="1947"/>
            <a:ext cx="48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0" name="Equation" r:id="rId17" imgW="6705600" imgH="3657600" progId="Equation.DSMT4">
                    <p:embed/>
                  </p:oleObj>
                </mc:Choice>
                <mc:Fallback>
                  <p:oleObj name="Equation" r:id="rId17" imgW="6705600" imgH="3657600" progId="Equation.DSMT4">
                    <p:embed/>
                    <p:pic>
                      <p:nvPicPr>
                        <p:cNvPr id="0" name="图片 92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9" y="1947"/>
                          <a:ext cx="48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192" name="Group 24"/>
          <p:cNvGrpSpPr/>
          <p:nvPr/>
        </p:nvGrpSpPr>
        <p:grpSpPr bwMode="auto">
          <a:xfrm>
            <a:off x="-38100" y="3579813"/>
            <a:ext cx="3079750" cy="519112"/>
            <a:chOff x="0" y="2439"/>
            <a:chExt cx="1940" cy="327"/>
          </a:xfrm>
        </p:grpSpPr>
        <p:sp>
          <p:nvSpPr>
            <p:cNvPr id="519193" name="Rectangle 25"/>
            <p:cNvSpPr>
              <a:spLocks noChangeArrowheads="1"/>
            </p:cNvSpPr>
            <p:nvPr/>
          </p:nvSpPr>
          <p:spPr bwMode="auto">
            <a:xfrm>
              <a:off x="0" y="2439"/>
              <a:ext cx="19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其中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是待定常数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19194" name="Object 26"/>
            <p:cNvGraphicFramePr>
              <a:graphicFrameLocks noChangeAspect="1"/>
            </p:cNvGraphicFramePr>
            <p:nvPr/>
          </p:nvGraphicFramePr>
          <p:xfrm>
            <a:off x="473" y="2527"/>
            <a:ext cx="199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1" name="Equation" r:id="rId19" imgW="152400" imgH="165100" progId="Equation.DSMT4">
                    <p:embed/>
                  </p:oleObj>
                </mc:Choice>
                <mc:Fallback>
                  <p:oleObj name="Equation" r:id="rId19" imgW="152400" imgH="165100" progId="Equation.DSMT4">
                    <p:embed/>
                    <p:pic>
                      <p:nvPicPr>
                        <p:cNvPr id="0" name="图片 92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" y="2527"/>
                          <a:ext cx="199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9195" name="Rectangle 27"/>
          <p:cNvSpPr>
            <a:spLocks noChangeArrowheads="1"/>
          </p:cNvSpPr>
          <p:nvPr/>
        </p:nvSpPr>
        <p:spPr bwMode="auto">
          <a:xfrm>
            <a:off x="2730500" y="3592513"/>
            <a:ext cx="2825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等价地有</a:t>
            </a:r>
            <a:endParaRPr kumimoji="1"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19196" name="Object 28"/>
          <p:cNvGraphicFramePr>
            <a:graphicFrameLocks noChangeAspect="1"/>
          </p:cNvGraphicFramePr>
          <p:nvPr/>
        </p:nvGraphicFramePr>
        <p:xfrm>
          <a:off x="2751138" y="4064000"/>
          <a:ext cx="358298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Equation" r:id="rId21" imgW="1727200" imgH="266700" progId="Equation.DSMT4">
                  <p:embed/>
                </p:oleObj>
              </mc:Choice>
              <mc:Fallback>
                <p:oleObj name="Equation" r:id="rId21" imgW="1727200" imgH="266700" progId="Equation.DSMT4">
                  <p:embed/>
                  <p:pic>
                    <p:nvPicPr>
                      <p:cNvPr id="0" name="图片 9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4064000"/>
                        <a:ext cx="3582987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97" name="Object 29"/>
          <p:cNvGraphicFramePr>
            <a:graphicFrameLocks noChangeAspect="1"/>
          </p:cNvGraphicFramePr>
          <p:nvPr/>
        </p:nvGraphicFramePr>
        <p:xfrm>
          <a:off x="555625" y="4402138"/>
          <a:ext cx="319563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Equation" r:id="rId23" imgW="27736800" imgH="9144000" progId="Equation.DSMT4">
                  <p:embed/>
                </p:oleObj>
              </mc:Choice>
              <mc:Fallback>
                <p:oleObj name="Equation" r:id="rId23" imgW="27736800" imgH="9144000" progId="Equation.DSMT4">
                  <p:embed/>
                  <p:pic>
                    <p:nvPicPr>
                      <p:cNvPr id="0" name="图片 9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4402138"/>
                        <a:ext cx="3195638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98" name="Object 30"/>
          <p:cNvGraphicFramePr>
            <a:graphicFrameLocks noChangeAspect="1"/>
          </p:cNvGraphicFramePr>
          <p:nvPr/>
        </p:nvGraphicFramePr>
        <p:xfrm>
          <a:off x="3623255" y="4595813"/>
          <a:ext cx="51276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Equation" r:id="rId25" imgW="44500800" imgH="4876800" progId="Equation.DSMT4">
                  <p:embed/>
                </p:oleObj>
              </mc:Choice>
              <mc:Fallback>
                <p:oleObj name="Equation" r:id="rId25" imgW="44500800" imgH="4876800" progId="Equation.DSMT4">
                  <p:embed/>
                  <p:pic>
                    <p:nvPicPr>
                      <p:cNvPr id="0" name="图片 9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3255" y="4595813"/>
                        <a:ext cx="51276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9199" name="Group 31"/>
          <p:cNvGrpSpPr/>
          <p:nvPr/>
        </p:nvGrpSpPr>
        <p:grpSpPr bwMode="auto">
          <a:xfrm>
            <a:off x="2928938" y="5230813"/>
            <a:ext cx="3438525" cy="1398587"/>
            <a:chOff x="1845" y="3311"/>
            <a:chExt cx="2166" cy="881"/>
          </a:xfrm>
        </p:grpSpPr>
        <p:sp>
          <p:nvSpPr>
            <p:cNvPr id="519200" name="Freeform 32"/>
            <p:cNvSpPr/>
            <p:nvPr/>
          </p:nvSpPr>
          <p:spPr bwMode="auto">
            <a:xfrm>
              <a:off x="3243" y="3782"/>
              <a:ext cx="453" cy="188"/>
            </a:xfrm>
            <a:custGeom>
              <a:avLst/>
              <a:gdLst>
                <a:gd name="T0" fmla="*/ 452 w 453"/>
                <a:gd name="T1" fmla="*/ 188 h 188"/>
                <a:gd name="T2" fmla="*/ 453 w 453"/>
                <a:gd name="T3" fmla="*/ 122 h 188"/>
                <a:gd name="T4" fmla="*/ 409 w 453"/>
                <a:gd name="T5" fmla="*/ 122 h 188"/>
                <a:gd name="T6" fmla="*/ 327 w 453"/>
                <a:gd name="T7" fmla="*/ 113 h 188"/>
                <a:gd name="T8" fmla="*/ 256 w 453"/>
                <a:gd name="T9" fmla="*/ 99 h 188"/>
                <a:gd name="T10" fmla="*/ 184 w 453"/>
                <a:gd name="T11" fmla="*/ 80 h 188"/>
                <a:gd name="T12" fmla="*/ 126 w 453"/>
                <a:gd name="T13" fmla="*/ 57 h 188"/>
                <a:gd name="T14" fmla="*/ 64 w 453"/>
                <a:gd name="T15" fmla="*/ 32 h 188"/>
                <a:gd name="T16" fmla="*/ 33 w 453"/>
                <a:gd name="T17" fmla="*/ 17 h 188"/>
                <a:gd name="T18" fmla="*/ 1 w 453"/>
                <a:gd name="T19" fmla="*/ 0 h 188"/>
                <a:gd name="T20" fmla="*/ 0 w 453"/>
                <a:gd name="T21" fmla="*/ 188 h 188"/>
                <a:gd name="T22" fmla="*/ 452 w 453"/>
                <a:gd name="T23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3" h="188">
                  <a:moveTo>
                    <a:pt x="452" y="188"/>
                  </a:moveTo>
                  <a:lnTo>
                    <a:pt x="453" y="122"/>
                  </a:lnTo>
                  <a:lnTo>
                    <a:pt x="409" y="122"/>
                  </a:lnTo>
                  <a:lnTo>
                    <a:pt x="327" y="113"/>
                  </a:lnTo>
                  <a:lnTo>
                    <a:pt x="256" y="99"/>
                  </a:lnTo>
                  <a:lnTo>
                    <a:pt x="184" y="80"/>
                  </a:lnTo>
                  <a:lnTo>
                    <a:pt x="126" y="57"/>
                  </a:lnTo>
                  <a:lnTo>
                    <a:pt x="64" y="32"/>
                  </a:lnTo>
                  <a:lnTo>
                    <a:pt x="33" y="17"/>
                  </a:lnTo>
                  <a:lnTo>
                    <a:pt x="1" y="0"/>
                  </a:lnTo>
                  <a:lnTo>
                    <a:pt x="0" y="188"/>
                  </a:lnTo>
                  <a:lnTo>
                    <a:pt x="452" y="18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 w="9525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201" name="Freeform 33"/>
            <p:cNvSpPr/>
            <p:nvPr/>
          </p:nvSpPr>
          <p:spPr bwMode="auto">
            <a:xfrm>
              <a:off x="1884" y="3779"/>
              <a:ext cx="451" cy="191"/>
            </a:xfrm>
            <a:custGeom>
              <a:avLst/>
              <a:gdLst>
                <a:gd name="T0" fmla="*/ 0 w 451"/>
                <a:gd name="T1" fmla="*/ 191 h 191"/>
                <a:gd name="T2" fmla="*/ 0 w 451"/>
                <a:gd name="T3" fmla="*/ 123 h 191"/>
                <a:gd name="T4" fmla="*/ 46 w 451"/>
                <a:gd name="T5" fmla="*/ 123 h 191"/>
                <a:gd name="T6" fmla="*/ 126 w 451"/>
                <a:gd name="T7" fmla="*/ 114 h 191"/>
                <a:gd name="T8" fmla="*/ 189 w 451"/>
                <a:gd name="T9" fmla="*/ 104 h 191"/>
                <a:gd name="T10" fmla="*/ 274 w 451"/>
                <a:gd name="T11" fmla="*/ 80 h 191"/>
                <a:gd name="T12" fmla="*/ 328 w 451"/>
                <a:gd name="T13" fmla="*/ 60 h 191"/>
                <a:gd name="T14" fmla="*/ 396 w 451"/>
                <a:gd name="T15" fmla="*/ 30 h 191"/>
                <a:gd name="T16" fmla="*/ 432 w 451"/>
                <a:gd name="T17" fmla="*/ 10 h 191"/>
                <a:gd name="T18" fmla="*/ 451 w 451"/>
                <a:gd name="T19" fmla="*/ 0 h 191"/>
                <a:gd name="T20" fmla="*/ 451 w 451"/>
                <a:gd name="T21" fmla="*/ 191 h 191"/>
                <a:gd name="T22" fmla="*/ 0 w 451"/>
                <a:gd name="T2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1" h="191">
                  <a:moveTo>
                    <a:pt x="0" y="191"/>
                  </a:moveTo>
                  <a:lnTo>
                    <a:pt x="0" y="123"/>
                  </a:lnTo>
                  <a:lnTo>
                    <a:pt x="46" y="123"/>
                  </a:lnTo>
                  <a:lnTo>
                    <a:pt x="126" y="114"/>
                  </a:lnTo>
                  <a:lnTo>
                    <a:pt x="189" y="104"/>
                  </a:lnTo>
                  <a:lnTo>
                    <a:pt x="274" y="80"/>
                  </a:lnTo>
                  <a:lnTo>
                    <a:pt x="328" y="60"/>
                  </a:lnTo>
                  <a:lnTo>
                    <a:pt x="396" y="30"/>
                  </a:lnTo>
                  <a:lnTo>
                    <a:pt x="432" y="10"/>
                  </a:lnTo>
                  <a:lnTo>
                    <a:pt x="451" y="0"/>
                  </a:lnTo>
                  <a:lnTo>
                    <a:pt x="451" y="191"/>
                  </a:lnTo>
                  <a:lnTo>
                    <a:pt x="0" y="19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 w="9525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202" name="Line 34"/>
            <p:cNvSpPr>
              <a:spLocks noChangeShapeType="1"/>
            </p:cNvSpPr>
            <p:nvPr/>
          </p:nvSpPr>
          <p:spPr bwMode="auto">
            <a:xfrm>
              <a:off x="1845" y="3971"/>
              <a:ext cx="20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203" name="Line 35"/>
            <p:cNvSpPr>
              <a:spLocks noChangeShapeType="1"/>
            </p:cNvSpPr>
            <p:nvPr/>
          </p:nvSpPr>
          <p:spPr bwMode="auto">
            <a:xfrm flipV="1">
              <a:off x="2790" y="3311"/>
              <a:ext cx="1" cy="6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9204" name="Object 36"/>
            <p:cNvGraphicFramePr>
              <a:graphicFrameLocks noChangeAspect="1"/>
            </p:cNvGraphicFramePr>
            <p:nvPr/>
          </p:nvGraphicFramePr>
          <p:xfrm>
            <a:off x="3173" y="3319"/>
            <a:ext cx="351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5" name="Equation" r:id="rId27" imgW="7315200" imgH="3657600" progId="Equation.DSMT4">
                    <p:embed/>
                  </p:oleObj>
                </mc:Choice>
                <mc:Fallback>
                  <p:oleObj name="Equation" r:id="rId27" imgW="7315200" imgH="3657600" progId="Equation.DSMT4">
                    <p:embed/>
                    <p:pic>
                      <p:nvPicPr>
                        <p:cNvPr id="0" name="图片 92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3" y="3319"/>
                          <a:ext cx="351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9205" name="Group 37"/>
            <p:cNvGrpSpPr/>
            <p:nvPr/>
          </p:nvGrpSpPr>
          <p:grpSpPr bwMode="auto">
            <a:xfrm>
              <a:off x="1883" y="3497"/>
              <a:ext cx="1811" cy="407"/>
              <a:chOff x="3787" y="2161"/>
              <a:chExt cx="1811" cy="511"/>
            </a:xfrm>
          </p:grpSpPr>
          <p:sp>
            <p:nvSpPr>
              <p:cNvPr id="519206" name="Freeform 38"/>
              <p:cNvSpPr/>
              <p:nvPr/>
            </p:nvSpPr>
            <p:spPr bwMode="auto">
              <a:xfrm>
                <a:off x="3787" y="2161"/>
                <a:ext cx="905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9207" name="Freeform 39"/>
              <p:cNvSpPr/>
              <p:nvPr/>
            </p:nvSpPr>
            <p:spPr bwMode="auto">
              <a:xfrm flipH="1">
                <a:off x="4694" y="2161"/>
                <a:ext cx="904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519208" name="Object 40"/>
            <p:cNvGraphicFramePr>
              <a:graphicFrameLocks noChangeAspect="1"/>
            </p:cNvGraphicFramePr>
            <p:nvPr/>
          </p:nvGraphicFramePr>
          <p:xfrm>
            <a:off x="3135" y="3896"/>
            <a:ext cx="50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6" name="Equation" r:id="rId29" imgW="393700" imgH="241300" progId="Equation.DSMT4">
                    <p:embed/>
                  </p:oleObj>
                </mc:Choice>
                <mc:Fallback>
                  <p:oleObj name="Equation" r:id="rId29" imgW="393700" imgH="241300" progId="Equation.DSMT4">
                    <p:embed/>
                    <p:pic>
                      <p:nvPicPr>
                        <p:cNvPr id="0" name="图片 92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5" y="3896"/>
                          <a:ext cx="50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09" name="Object 41"/>
            <p:cNvGraphicFramePr>
              <a:graphicFrameLocks noChangeAspect="1"/>
            </p:cNvGraphicFramePr>
            <p:nvPr/>
          </p:nvGraphicFramePr>
          <p:xfrm>
            <a:off x="2102" y="3896"/>
            <a:ext cx="64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7" name="Equation" r:id="rId31" imgW="495300" imgH="241300" progId="Equation.DSMT4">
                    <p:embed/>
                  </p:oleObj>
                </mc:Choice>
                <mc:Fallback>
                  <p:oleObj name="Equation" r:id="rId31" imgW="495300" imgH="241300" progId="Equation.DSMT4">
                    <p:embed/>
                    <p:pic>
                      <p:nvPicPr>
                        <p:cNvPr id="0" name="图片 9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2" y="3896"/>
                          <a:ext cx="64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210" name="Line 42"/>
            <p:cNvSpPr>
              <a:spLocks noChangeShapeType="1"/>
            </p:cNvSpPr>
            <p:nvPr/>
          </p:nvSpPr>
          <p:spPr bwMode="auto">
            <a:xfrm flipH="1">
              <a:off x="3016" y="3496"/>
              <a:ext cx="280" cy="29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211" name="Line 43"/>
            <p:cNvSpPr>
              <a:spLocks noChangeShapeType="1"/>
            </p:cNvSpPr>
            <p:nvPr/>
          </p:nvSpPr>
          <p:spPr bwMode="auto">
            <a:xfrm flipH="1">
              <a:off x="3385" y="3601"/>
              <a:ext cx="280" cy="29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9212" name="Object 44"/>
            <p:cNvGraphicFramePr>
              <a:graphicFrameLocks noChangeAspect="1"/>
            </p:cNvGraphicFramePr>
            <p:nvPr/>
          </p:nvGraphicFramePr>
          <p:xfrm>
            <a:off x="3670" y="3462"/>
            <a:ext cx="341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8" name="公式" r:id="rId33" imgW="368300" imgH="215900" progId="Equation.3">
                    <p:embed/>
                  </p:oleObj>
                </mc:Choice>
                <mc:Fallback>
                  <p:oleObj name="公式" r:id="rId33" imgW="368300" imgH="215900" progId="Equation.3">
                    <p:embed/>
                    <p:pic>
                      <p:nvPicPr>
                        <p:cNvPr id="0" name="图片 92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0" y="3462"/>
                          <a:ext cx="341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213" name="Line 45"/>
            <p:cNvSpPr>
              <a:spLocks noChangeShapeType="1"/>
            </p:cNvSpPr>
            <p:nvPr/>
          </p:nvSpPr>
          <p:spPr bwMode="auto">
            <a:xfrm>
              <a:off x="2066" y="3642"/>
              <a:ext cx="176" cy="27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9214" name="Object 46"/>
            <p:cNvGraphicFramePr>
              <a:graphicFrameLocks noChangeAspect="1"/>
            </p:cNvGraphicFramePr>
            <p:nvPr/>
          </p:nvGraphicFramePr>
          <p:xfrm>
            <a:off x="1911" y="3431"/>
            <a:ext cx="341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9" name="公式" r:id="rId35" imgW="368300" imgH="215900" progId="Equation.3">
                    <p:embed/>
                  </p:oleObj>
                </mc:Choice>
                <mc:Fallback>
                  <p:oleObj name="公式" r:id="rId35" imgW="368300" imgH="215900" progId="Equation.3">
                    <p:embed/>
                    <p:pic>
                      <p:nvPicPr>
                        <p:cNvPr id="0" name="图片 92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1" y="3431"/>
                          <a:ext cx="341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9215" name="Rectangle 47"/>
          <p:cNvSpPr>
            <a:spLocks noChangeArrowheads="1"/>
          </p:cNvSpPr>
          <p:nvPr/>
        </p:nvSpPr>
        <p:spPr bwMode="auto">
          <a:xfrm>
            <a:off x="0" y="5308600"/>
            <a:ext cx="9144000" cy="1549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19216" name="Group 48"/>
          <p:cNvGrpSpPr/>
          <p:nvPr/>
        </p:nvGrpSpPr>
        <p:grpSpPr bwMode="auto">
          <a:xfrm>
            <a:off x="685800" y="5149850"/>
            <a:ext cx="7067550" cy="604838"/>
            <a:chOff x="-104" y="3740"/>
            <a:chExt cx="4452" cy="381"/>
          </a:xfrm>
        </p:grpSpPr>
        <p:sp>
          <p:nvSpPr>
            <p:cNvPr id="519217" name="Rectangle 49"/>
            <p:cNvSpPr>
              <a:spLocks noChangeArrowheads="1"/>
            </p:cNvSpPr>
            <p:nvPr/>
          </p:nvSpPr>
          <p:spPr bwMode="auto">
            <a:xfrm>
              <a:off x="-104" y="3740"/>
              <a:ext cx="4452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  的置信水平为    的置信区间为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218" name="Object 50"/>
            <p:cNvGraphicFramePr>
              <a:graphicFrameLocks noChangeAspect="1"/>
            </p:cNvGraphicFramePr>
            <p:nvPr/>
          </p:nvGraphicFramePr>
          <p:xfrm>
            <a:off x="176" y="3868"/>
            <a:ext cx="21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0" name="Equation" r:id="rId37" imgW="190500" imgH="203200" progId="Equation.DSMT4">
                    <p:embed/>
                  </p:oleObj>
                </mc:Choice>
                <mc:Fallback>
                  <p:oleObj name="Equation" r:id="rId37" imgW="190500" imgH="203200" progId="Equation.DSMT4">
                    <p:embed/>
                    <p:pic>
                      <p:nvPicPr>
                        <p:cNvPr id="0" name="图片 92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" y="3868"/>
                          <a:ext cx="21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19" name="Object 51"/>
            <p:cNvGraphicFramePr>
              <a:graphicFrameLocks noChangeAspect="1"/>
            </p:cNvGraphicFramePr>
            <p:nvPr/>
          </p:nvGraphicFramePr>
          <p:xfrm>
            <a:off x="1756" y="3852"/>
            <a:ext cx="448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1" name="公式" r:id="rId39" imgW="393700" imgH="203200" progId="Equation.3">
                    <p:embed/>
                  </p:oleObj>
                </mc:Choice>
                <mc:Fallback>
                  <p:oleObj name="公式" r:id="rId39" imgW="393700" imgH="203200" progId="Equation.3">
                    <p:embed/>
                    <p:pic>
                      <p:nvPicPr>
                        <p:cNvPr id="0" name="图片 92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6" y="3852"/>
                          <a:ext cx="448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9220" name="Object 52"/>
          <p:cNvGraphicFramePr>
            <a:graphicFrameLocks noChangeAspect="1"/>
          </p:cNvGraphicFramePr>
          <p:nvPr/>
        </p:nvGraphicFramePr>
        <p:xfrm>
          <a:off x="2816225" y="5622925"/>
          <a:ext cx="37560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Equation" r:id="rId41" imgW="32613600" imgH="9144000" progId="Equation.DSMT4">
                  <p:embed/>
                </p:oleObj>
              </mc:Choice>
              <mc:Fallback>
                <p:oleObj name="Equation" r:id="rId41" imgW="32613600" imgH="9144000" progId="Equation.DSMT4">
                  <p:embed/>
                  <p:pic>
                    <p:nvPicPr>
                      <p:cNvPr id="0" name="图片 9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5622925"/>
                        <a:ext cx="375602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225" name="Rectangle 57"/>
          <p:cNvSpPr>
            <a:spLocks noChangeArrowheads="1"/>
          </p:cNvSpPr>
          <p:nvPr/>
        </p:nvSpPr>
        <p:spPr bwMode="auto">
          <a:xfrm>
            <a:off x="1154" y="1882232"/>
            <a:ext cx="9132888" cy="5041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9226" name="Object 58"/>
          <p:cNvGraphicFramePr>
            <a:graphicFrameLocks noChangeAspect="1"/>
          </p:cNvGraphicFramePr>
          <p:nvPr/>
        </p:nvGraphicFramePr>
        <p:xfrm>
          <a:off x="3036888" y="3871913"/>
          <a:ext cx="28463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Equation" r:id="rId43" imgW="1562100" imgH="254000" progId="Equation.DSMT4">
                  <p:embed/>
                </p:oleObj>
              </mc:Choice>
              <mc:Fallback>
                <p:oleObj name="Equation" r:id="rId43" imgW="1562100" imgH="254000" progId="Equation.DSMT4">
                  <p:embed/>
                  <p:pic>
                    <p:nvPicPr>
                      <p:cNvPr id="0" name="图片 9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3871913"/>
                        <a:ext cx="28463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9227" name="Group 59"/>
          <p:cNvGrpSpPr/>
          <p:nvPr/>
        </p:nvGrpSpPr>
        <p:grpSpPr bwMode="auto">
          <a:xfrm>
            <a:off x="-77788" y="3330575"/>
            <a:ext cx="7304088" cy="604838"/>
            <a:chOff x="495" y="626"/>
            <a:chExt cx="4601" cy="381"/>
          </a:xfrm>
        </p:grpSpPr>
        <p:sp>
          <p:nvSpPr>
            <p:cNvPr id="519228" name="Rectangle 60"/>
            <p:cNvSpPr>
              <a:spLocks noChangeArrowheads="1"/>
            </p:cNvSpPr>
            <p:nvPr/>
          </p:nvSpPr>
          <p:spPr bwMode="auto">
            <a:xfrm>
              <a:off x="495" y="626"/>
              <a:ext cx="4601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于是  的置信水平为    的一个置信区间为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229" name="Object 61"/>
            <p:cNvGraphicFramePr>
              <a:graphicFrameLocks noChangeAspect="1"/>
            </p:cNvGraphicFramePr>
            <p:nvPr/>
          </p:nvGraphicFramePr>
          <p:xfrm>
            <a:off x="1030" y="755"/>
            <a:ext cx="20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4" name="Equation" r:id="rId45" imgW="165100" imgH="190500" progId="Equation.DSMT4">
                    <p:embed/>
                  </p:oleObj>
                </mc:Choice>
                <mc:Fallback>
                  <p:oleObj name="Equation" r:id="rId45" imgW="165100" imgH="190500" progId="Equation.DSMT4">
                    <p:embed/>
                    <p:pic>
                      <p:nvPicPr>
                        <p:cNvPr id="0" name="图片 9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755"/>
                          <a:ext cx="20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30" name="Object 62"/>
            <p:cNvGraphicFramePr>
              <a:graphicFrameLocks noChangeAspect="1"/>
            </p:cNvGraphicFramePr>
            <p:nvPr/>
          </p:nvGraphicFramePr>
          <p:xfrm>
            <a:off x="2609" y="740"/>
            <a:ext cx="40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5" name="Equation" r:id="rId47" imgW="342900" imgH="203200" progId="Equation.DSMT4">
                    <p:embed/>
                  </p:oleObj>
                </mc:Choice>
                <mc:Fallback>
                  <p:oleObj name="Equation" r:id="rId47" imgW="342900" imgH="203200" progId="Equation.DSMT4">
                    <p:embed/>
                    <p:pic>
                      <p:nvPicPr>
                        <p:cNvPr id="0" name="图片 92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9" y="740"/>
                          <a:ext cx="40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231" name="Group 63"/>
          <p:cNvGrpSpPr/>
          <p:nvPr/>
        </p:nvGrpSpPr>
        <p:grpSpPr bwMode="auto">
          <a:xfrm>
            <a:off x="671513" y="2990850"/>
            <a:ext cx="6399212" cy="520700"/>
            <a:chOff x="423" y="1884"/>
            <a:chExt cx="4031" cy="328"/>
          </a:xfrm>
        </p:grpSpPr>
        <p:sp>
          <p:nvSpPr>
            <p:cNvPr id="519232" name="Rectangle 64"/>
            <p:cNvSpPr>
              <a:spLocks noChangeArrowheads="1"/>
            </p:cNvSpPr>
            <p:nvPr/>
          </p:nvSpPr>
          <p:spPr bwMode="auto">
            <a:xfrm>
              <a:off x="423" y="1884"/>
              <a:ext cx="8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特别取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233" name="Object 65"/>
            <p:cNvGraphicFramePr>
              <a:graphicFrameLocks noChangeAspect="1"/>
            </p:cNvGraphicFramePr>
            <p:nvPr/>
          </p:nvGraphicFramePr>
          <p:xfrm>
            <a:off x="1127" y="1927"/>
            <a:ext cx="138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6" name="Equation" r:id="rId49" imgW="1206500" imgH="215900" progId="Equation.DSMT4">
                    <p:embed/>
                  </p:oleObj>
                </mc:Choice>
                <mc:Fallback>
                  <p:oleObj name="Equation" r:id="rId49" imgW="1206500" imgH="215900" progId="Equation.DSMT4">
                    <p:embed/>
                    <p:pic>
                      <p:nvPicPr>
                        <p:cNvPr id="0" name="图片 92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7" y="1927"/>
                          <a:ext cx="1380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234" name="Rectangle 66"/>
            <p:cNvSpPr>
              <a:spLocks noChangeArrowheads="1"/>
            </p:cNvSpPr>
            <p:nvPr/>
          </p:nvSpPr>
          <p:spPr bwMode="auto">
            <a:xfrm>
              <a:off x="2416" y="1885"/>
              <a:ext cx="5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235" name="Object 67"/>
            <p:cNvGraphicFramePr>
              <a:graphicFrameLocks noChangeAspect="1"/>
            </p:cNvGraphicFramePr>
            <p:nvPr/>
          </p:nvGraphicFramePr>
          <p:xfrm>
            <a:off x="2663" y="1908"/>
            <a:ext cx="179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7" name="Equation" r:id="rId51" imgW="24688800" imgH="4267200" progId="Equation.DSMT4">
                    <p:embed/>
                  </p:oleObj>
                </mc:Choice>
                <mc:Fallback>
                  <p:oleObj name="Equation" r:id="rId51" imgW="24688800" imgH="4267200" progId="Equation.DSMT4">
                    <p:embed/>
                    <p:pic>
                      <p:nvPicPr>
                        <p:cNvPr id="0" name="图片 92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3" y="1908"/>
                          <a:ext cx="179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236" name="Group 68"/>
          <p:cNvGrpSpPr/>
          <p:nvPr/>
        </p:nvGrpSpPr>
        <p:grpSpPr bwMode="auto">
          <a:xfrm>
            <a:off x="738188" y="2398713"/>
            <a:ext cx="4514850" cy="311150"/>
            <a:chOff x="494" y="1527"/>
            <a:chExt cx="2719" cy="196"/>
          </a:xfrm>
        </p:grpSpPr>
        <p:sp>
          <p:nvSpPr>
            <p:cNvPr id="519237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494" y="1535"/>
              <a:ext cx="2719" cy="18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由无偏估计理论</a:t>
              </a:r>
              <a:r>
                <a:rPr lang="en-US" altLang="zh-CN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:   </a:t>
              </a:r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应在   附近“波动”</a:t>
              </a:r>
              <a:endParaRPr lang="zh-CN" altLang="en-US" sz="3600" b="1" kern="10" dirty="0">
                <a:ln w="12700">
                  <a:solidFill>
                    <a:srgbClr val="FF0000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19238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2222" y="1578"/>
              <a:ext cx="100" cy="13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rPr>
                <a:t>m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solidFill>
                  <a:schemeClr val="accent2"/>
                </a:solidFill>
                <a:latin typeface="Symbol" panose="05050102010706020507"/>
              </a:endParaRPr>
            </a:p>
          </p:txBody>
        </p:sp>
        <p:grpSp>
          <p:nvGrpSpPr>
            <p:cNvPr id="519239" name="Group 71"/>
            <p:cNvGrpSpPr/>
            <p:nvPr/>
          </p:nvGrpSpPr>
          <p:grpSpPr bwMode="auto">
            <a:xfrm>
              <a:off x="1648" y="1527"/>
              <a:ext cx="143" cy="183"/>
              <a:chOff x="4648" y="1111"/>
              <a:chExt cx="143" cy="183"/>
            </a:xfrm>
          </p:grpSpPr>
          <p:sp>
            <p:nvSpPr>
              <p:cNvPr id="519240" name="WordArt 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48" y="1158"/>
                <a:ext cx="128" cy="136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0000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19241" name="WordArt 73"/>
              <p:cNvSpPr>
                <a:spLocks noChangeArrowheads="1" noChangeShapeType="1" noTextEdit="1"/>
              </p:cNvSpPr>
              <p:nvPr/>
            </p:nvSpPr>
            <p:spPr bwMode="auto">
              <a:xfrm rot="791143" flipV="1">
                <a:off x="4666" y="1111"/>
                <a:ext cx="125" cy="27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6931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0000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\</a:t>
                </a:r>
                <a:endPara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grpSp>
        <p:nvGrpSpPr>
          <p:cNvPr id="519242" name="Group 74"/>
          <p:cNvGrpSpPr/>
          <p:nvPr/>
        </p:nvGrpSpPr>
        <p:grpSpPr bwMode="auto">
          <a:xfrm>
            <a:off x="725488" y="1968500"/>
            <a:ext cx="4175125" cy="295275"/>
            <a:chOff x="501" y="1256"/>
            <a:chExt cx="2350" cy="186"/>
          </a:xfrm>
        </p:grpSpPr>
        <p:sp>
          <p:nvSpPr>
            <p:cNvPr id="519243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501" y="1262"/>
              <a:ext cx="2183" cy="18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由极大似然思想</a:t>
              </a:r>
              <a:r>
                <a:rPr lang="en-US" altLang="zh-CN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:   </a:t>
              </a:r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看似“最像”</a:t>
              </a:r>
              <a:endParaRPr lang="zh-CN" altLang="en-US" sz="3600" b="1" kern="10" dirty="0">
                <a:ln w="12700">
                  <a:solidFill>
                    <a:srgbClr val="FF0000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19244" name="Group 76"/>
            <p:cNvGrpSpPr/>
            <p:nvPr/>
          </p:nvGrpSpPr>
          <p:grpSpPr bwMode="auto">
            <a:xfrm>
              <a:off x="1657" y="1256"/>
              <a:ext cx="143" cy="183"/>
              <a:chOff x="4648" y="1111"/>
              <a:chExt cx="143" cy="183"/>
            </a:xfrm>
          </p:grpSpPr>
          <p:sp>
            <p:nvSpPr>
              <p:cNvPr id="519245" name="WordArt 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48" y="1158"/>
                <a:ext cx="128" cy="136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0000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19246" name="WordArt 78"/>
              <p:cNvSpPr>
                <a:spLocks noChangeArrowheads="1" noChangeShapeType="1" noTextEdit="1"/>
              </p:cNvSpPr>
              <p:nvPr/>
            </p:nvSpPr>
            <p:spPr bwMode="auto">
              <a:xfrm rot="791143" flipV="1">
                <a:off x="4666" y="1111"/>
                <a:ext cx="125" cy="27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6931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0000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\</a:t>
                </a:r>
                <a:endPara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  <p:sp>
          <p:nvSpPr>
            <p:cNvPr id="519247" name="WordArt 79"/>
            <p:cNvSpPr>
              <a:spLocks noChangeArrowheads="1" noChangeShapeType="1" noTextEdit="1"/>
            </p:cNvSpPr>
            <p:nvPr/>
          </p:nvSpPr>
          <p:spPr bwMode="auto">
            <a:xfrm>
              <a:off x="2751" y="1291"/>
              <a:ext cx="100" cy="13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rPr>
                <a:t>m</a:t>
              </a:r>
              <a:endParaRPr lang="zh-CN" altLang="en-US" sz="3600" i="1" kern="10" dirty="0">
                <a:ln w="12700">
                  <a:solidFill>
                    <a:srgbClr val="FF0000"/>
                  </a:solidFill>
                  <a:round/>
                </a:ln>
                <a:solidFill>
                  <a:schemeClr val="accent2"/>
                </a:solidFill>
                <a:latin typeface="Symbol" panose="05050102010706020507"/>
              </a:endParaRPr>
            </a:p>
          </p:txBody>
        </p:sp>
      </p:grpSp>
      <p:grpSp>
        <p:nvGrpSpPr>
          <p:cNvPr id="519248" name="Group 80"/>
          <p:cNvGrpSpPr/>
          <p:nvPr/>
        </p:nvGrpSpPr>
        <p:grpSpPr bwMode="auto">
          <a:xfrm>
            <a:off x="5445125" y="1885950"/>
            <a:ext cx="3114675" cy="841375"/>
            <a:chOff x="3956" y="1259"/>
            <a:chExt cx="1706" cy="436"/>
          </a:xfrm>
        </p:grpSpPr>
        <p:sp>
          <p:nvSpPr>
            <p:cNvPr id="519249" name="AutoShape 81"/>
            <p:cNvSpPr>
              <a:spLocks noChangeArrowheads="1"/>
            </p:cNvSpPr>
            <p:nvPr/>
          </p:nvSpPr>
          <p:spPr bwMode="auto">
            <a:xfrm>
              <a:off x="3956" y="1259"/>
              <a:ext cx="1706" cy="436"/>
            </a:xfrm>
            <a:prstGeom prst="wedgeRectCallout">
              <a:avLst>
                <a:gd name="adj1" fmla="val -49884"/>
                <a:gd name="adj2" fmla="val -22250"/>
              </a:avLst>
            </a:prstGeom>
            <a:solidFill>
              <a:schemeClr val="accent2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19250" name="WordArt 82"/>
            <p:cNvSpPr>
              <a:spLocks noChangeArrowheads="1" noChangeShapeType="1" noTextEdit="1"/>
            </p:cNvSpPr>
            <p:nvPr/>
          </p:nvSpPr>
          <p:spPr bwMode="auto">
            <a:xfrm>
              <a:off x="4308" y="1297"/>
              <a:ext cx="1128" cy="1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所在“范围”应是</a:t>
              </a:r>
              <a:endParaRPr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19251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3997" y="1498"/>
              <a:ext cx="1584" cy="1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以  为中心的“随机区间”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19252" name="Group 84"/>
            <p:cNvGrpSpPr/>
            <p:nvPr/>
          </p:nvGrpSpPr>
          <p:grpSpPr bwMode="auto">
            <a:xfrm>
              <a:off x="4136" y="1481"/>
              <a:ext cx="131" cy="159"/>
              <a:chOff x="4648" y="1111"/>
              <a:chExt cx="143" cy="183"/>
            </a:xfrm>
          </p:grpSpPr>
          <p:sp>
            <p:nvSpPr>
              <p:cNvPr id="519253" name="WordArt 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48" y="1158"/>
                <a:ext cx="128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19254" name="WordArt 86"/>
              <p:cNvSpPr>
                <a:spLocks noChangeArrowheads="1" noChangeShapeType="1" noTextEdit="1"/>
              </p:cNvSpPr>
              <p:nvPr/>
            </p:nvSpPr>
            <p:spPr bwMode="auto">
              <a:xfrm rot="791143" flipV="1">
                <a:off x="4666" y="1111"/>
                <a:ext cx="125" cy="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6931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\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  <p:sp>
          <p:nvSpPr>
            <p:cNvPr id="519255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4144" y="1324"/>
              <a:ext cx="100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m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</p:grpSp>
      <p:sp>
        <p:nvSpPr>
          <p:cNvPr id="519256" name="AutoShape 88"/>
          <p:cNvSpPr/>
          <p:nvPr/>
        </p:nvSpPr>
        <p:spPr bwMode="auto">
          <a:xfrm>
            <a:off x="5270500" y="1993900"/>
            <a:ext cx="101600" cy="685800"/>
          </a:xfrm>
          <a:prstGeom prst="rightBrace">
            <a:avLst>
              <a:gd name="adj1" fmla="val 56250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9257" name="Freeform 89"/>
          <p:cNvSpPr/>
          <p:nvPr/>
        </p:nvSpPr>
        <p:spPr bwMode="auto">
          <a:xfrm>
            <a:off x="500063" y="1811338"/>
            <a:ext cx="8445500" cy="995362"/>
          </a:xfrm>
          <a:custGeom>
            <a:avLst/>
            <a:gdLst>
              <a:gd name="T0" fmla="*/ 20 w 4892"/>
              <a:gd name="T1" fmla="*/ 499 h 627"/>
              <a:gd name="T2" fmla="*/ 44 w 4892"/>
              <a:gd name="T3" fmla="*/ 107 h 627"/>
              <a:gd name="T4" fmla="*/ 252 w 4892"/>
              <a:gd name="T5" fmla="*/ 35 h 627"/>
              <a:gd name="T6" fmla="*/ 1180 w 4892"/>
              <a:gd name="T7" fmla="*/ 43 h 627"/>
              <a:gd name="T8" fmla="*/ 2516 w 4892"/>
              <a:gd name="T9" fmla="*/ 35 h 627"/>
              <a:gd name="T10" fmla="*/ 3660 w 4892"/>
              <a:gd name="T11" fmla="*/ 11 h 627"/>
              <a:gd name="T12" fmla="*/ 4556 w 4892"/>
              <a:gd name="T13" fmla="*/ 11 h 627"/>
              <a:gd name="T14" fmla="*/ 4788 w 4892"/>
              <a:gd name="T15" fmla="*/ 51 h 627"/>
              <a:gd name="T16" fmla="*/ 4812 w 4892"/>
              <a:gd name="T17" fmla="*/ 315 h 627"/>
              <a:gd name="T18" fmla="*/ 4812 w 4892"/>
              <a:gd name="T19" fmla="*/ 443 h 627"/>
              <a:gd name="T20" fmla="*/ 4764 w 4892"/>
              <a:gd name="T21" fmla="*/ 587 h 627"/>
              <a:gd name="T22" fmla="*/ 4588 w 4892"/>
              <a:gd name="T23" fmla="*/ 587 h 627"/>
              <a:gd name="T24" fmla="*/ 2940 w 4892"/>
              <a:gd name="T25" fmla="*/ 595 h 627"/>
              <a:gd name="T26" fmla="*/ 1340 w 4892"/>
              <a:gd name="T27" fmla="*/ 603 h 627"/>
              <a:gd name="T28" fmla="*/ 380 w 4892"/>
              <a:gd name="T29" fmla="*/ 595 h 627"/>
              <a:gd name="T30" fmla="*/ 164 w 4892"/>
              <a:gd name="T31" fmla="*/ 611 h 627"/>
              <a:gd name="T32" fmla="*/ 20 w 4892"/>
              <a:gd name="T33" fmla="*/ 499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92" h="627">
                <a:moveTo>
                  <a:pt x="20" y="499"/>
                </a:moveTo>
                <a:cubicBezTo>
                  <a:pt x="0" y="415"/>
                  <a:pt x="5" y="184"/>
                  <a:pt x="44" y="107"/>
                </a:cubicBezTo>
                <a:cubicBezTo>
                  <a:pt x="83" y="30"/>
                  <a:pt x="63" y="46"/>
                  <a:pt x="252" y="35"/>
                </a:cubicBezTo>
                <a:cubicBezTo>
                  <a:pt x="441" y="24"/>
                  <a:pt x="803" y="43"/>
                  <a:pt x="1180" y="43"/>
                </a:cubicBezTo>
                <a:cubicBezTo>
                  <a:pt x="1557" y="43"/>
                  <a:pt x="2103" y="40"/>
                  <a:pt x="2516" y="35"/>
                </a:cubicBezTo>
                <a:cubicBezTo>
                  <a:pt x="2929" y="30"/>
                  <a:pt x="3320" y="15"/>
                  <a:pt x="3660" y="11"/>
                </a:cubicBezTo>
                <a:cubicBezTo>
                  <a:pt x="4000" y="7"/>
                  <a:pt x="4368" y="4"/>
                  <a:pt x="4556" y="11"/>
                </a:cubicBezTo>
                <a:cubicBezTo>
                  <a:pt x="4744" y="18"/>
                  <a:pt x="4745" y="0"/>
                  <a:pt x="4788" y="51"/>
                </a:cubicBezTo>
                <a:cubicBezTo>
                  <a:pt x="4831" y="102"/>
                  <a:pt x="4808" y="250"/>
                  <a:pt x="4812" y="315"/>
                </a:cubicBezTo>
                <a:cubicBezTo>
                  <a:pt x="4816" y="380"/>
                  <a:pt x="4820" y="398"/>
                  <a:pt x="4812" y="443"/>
                </a:cubicBezTo>
                <a:cubicBezTo>
                  <a:pt x="4804" y="488"/>
                  <a:pt x="4801" y="563"/>
                  <a:pt x="4764" y="587"/>
                </a:cubicBezTo>
                <a:cubicBezTo>
                  <a:pt x="4727" y="611"/>
                  <a:pt x="4892" y="586"/>
                  <a:pt x="4588" y="587"/>
                </a:cubicBezTo>
                <a:cubicBezTo>
                  <a:pt x="4284" y="588"/>
                  <a:pt x="3481" y="592"/>
                  <a:pt x="2940" y="595"/>
                </a:cubicBezTo>
                <a:cubicBezTo>
                  <a:pt x="2399" y="598"/>
                  <a:pt x="1767" y="603"/>
                  <a:pt x="1340" y="603"/>
                </a:cubicBezTo>
                <a:cubicBezTo>
                  <a:pt x="913" y="603"/>
                  <a:pt x="576" y="594"/>
                  <a:pt x="380" y="595"/>
                </a:cubicBezTo>
                <a:cubicBezTo>
                  <a:pt x="184" y="596"/>
                  <a:pt x="229" y="627"/>
                  <a:pt x="164" y="611"/>
                </a:cubicBezTo>
                <a:cubicBezTo>
                  <a:pt x="99" y="595"/>
                  <a:pt x="40" y="583"/>
                  <a:pt x="20" y="499"/>
                </a:cubicBez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19258" name="Group 90"/>
          <p:cNvGrpSpPr/>
          <p:nvPr/>
        </p:nvGrpSpPr>
        <p:grpSpPr bwMode="auto">
          <a:xfrm>
            <a:off x="727075" y="4232275"/>
            <a:ext cx="5105400" cy="655638"/>
            <a:chOff x="1052" y="2308"/>
            <a:chExt cx="3216" cy="413"/>
          </a:xfrm>
        </p:grpSpPr>
        <p:sp>
          <p:nvSpPr>
            <p:cNvPr id="519259" name="Rectangle 91"/>
            <p:cNvSpPr>
              <a:spLocks noChangeArrowheads="1"/>
            </p:cNvSpPr>
            <p:nvPr/>
          </p:nvSpPr>
          <p:spPr bwMode="auto">
            <a:xfrm>
              <a:off x="1579" y="2308"/>
              <a:ext cx="2689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只给出了  的点估计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260" name="Object 92"/>
            <p:cNvGraphicFramePr>
              <a:graphicFrameLocks noChangeAspect="1"/>
            </p:cNvGraphicFramePr>
            <p:nvPr/>
          </p:nvGraphicFramePr>
          <p:xfrm>
            <a:off x="2556" y="2418"/>
            <a:ext cx="22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8" name="Equation" r:id="rId53" imgW="3352800" imgH="3657600" progId="Equation.DSMT4">
                    <p:embed/>
                  </p:oleObj>
                </mc:Choice>
                <mc:Fallback>
                  <p:oleObj name="Equation" r:id="rId53" imgW="3352800" imgH="3657600" progId="Equation.DSMT4">
                    <p:embed/>
                    <p:pic>
                      <p:nvPicPr>
                        <p:cNvPr id="0" name="图片 92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6" y="2418"/>
                          <a:ext cx="22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61" name="Object 93"/>
            <p:cNvGraphicFramePr>
              <a:graphicFrameLocks noChangeAspect="1"/>
            </p:cNvGraphicFramePr>
            <p:nvPr/>
          </p:nvGraphicFramePr>
          <p:xfrm>
            <a:off x="1052" y="2384"/>
            <a:ext cx="601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9" name="Equation" r:id="rId55" imgW="520700" imgH="266700" progId="Equation.DSMT4">
                    <p:embed/>
                  </p:oleObj>
                </mc:Choice>
                <mc:Fallback>
                  <p:oleObj name="Equation" r:id="rId55" imgW="520700" imgH="266700" progId="Equation.DSMT4">
                    <p:embed/>
                    <p:pic>
                      <p:nvPicPr>
                        <p:cNvPr id="0" name="图片 92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2" y="2384"/>
                          <a:ext cx="601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262" name="Group 94"/>
          <p:cNvGrpSpPr/>
          <p:nvPr/>
        </p:nvGrpSpPr>
        <p:grpSpPr bwMode="auto">
          <a:xfrm>
            <a:off x="601663" y="4721225"/>
            <a:ext cx="7607300" cy="617538"/>
            <a:chOff x="-536" y="2575"/>
            <a:chExt cx="4792" cy="389"/>
          </a:xfrm>
        </p:grpSpPr>
        <p:sp>
          <p:nvSpPr>
            <p:cNvPr id="519263" name="Rectangle 95"/>
            <p:cNvSpPr>
              <a:spLocks noChangeArrowheads="1"/>
            </p:cNvSpPr>
            <p:nvPr/>
          </p:nvSpPr>
          <p:spPr bwMode="auto">
            <a:xfrm>
              <a:off x="1172" y="2575"/>
              <a:ext cx="3084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给出了  所在的一个范围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264" name="Object 96"/>
            <p:cNvGraphicFramePr>
              <a:graphicFrameLocks noChangeAspect="1"/>
            </p:cNvGraphicFramePr>
            <p:nvPr/>
          </p:nvGraphicFramePr>
          <p:xfrm>
            <a:off x="1898" y="2685"/>
            <a:ext cx="26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0" name="Equation" r:id="rId57" imgW="3962400" imgH="3657600" progId="Equation.DSMT4">
                    <p:embed/>
                  </p:oleObj>
                </mc:Choice>
                <mc:Fallback>
                  <p:oleObj name="Equation" r:id="rId57" imgW="3962400" imgH="3657600" progId="Equation.DSMT4">
                    <p:embed/>
                    <p:pic>
                      <p:nvPicPr>
                        <p:cNvPr id="0" name="图片 92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8" y="2685"/>
                          <a:ext cx="26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65" name="Object 97"/>
            <p:cNvGraphicFramePr>
              <a:graphicFrameLocks noChangeAspect="1"/>
            </p:cNvGraphicFramePr>
            <p:nvPr/>
          </p:nvGraphicFramePr>
          <p:xfrm>
            <a:off x="-536" y="2625"/>
            <a:ext cx="1813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1" name="Equation" r:id="rId59" imgW="1574800" imgH="266700" progId="Equation.DSMT4">
                    <p:embed/>
                  </p:oleObj>
                </mc:Choice>
                <mc:Fallback>
                  <p:oleObj name="Equation" r:id="rId59" imgW="1574800" imgH="266700" progId="Equation.DSMT4">
                    <p:embed/>
                    <p:pic>
                      <p:nvPicPr>
                        <p:cNvPr id="0" name="图片 92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536" y="2625"/>
                          <a:ext cx="1813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266" name="Group 98"/>
          <p:cNvGrpSpPr/>
          <p:nvPr/>
        </p:nvGrpSpPr>
        <p:grpSpPr bwMode="auto">
          <a:xfrm>
            <a:off x="557220" y="5180013"/>
            <a:ext cx="8291520" cy="604837"/>
            <a:chOff x="1020" y="2513"/>
            <a:chExt cx="5223" cy="381"/>
          </a:xfrm>
        </p:grpSpPr>
        <p:sp>
          <p:nvSpPr>
            <p:cNvPr id="519267" name="Rectangle 99"/>
            <p:cNvSpPr>
              <a:spLocks noChangeArrowheads="1"/>
            </p:cNvSpPr>
            <p:nvPr/>
          </p:nvSpPr>
          <p:spPr bwMode="auto">
            <a:xfrm>
              <a:off x="3209" y="2513"/>
              <a:ext cx="3034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， 都可以作为  的“点估计”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268" name="Object 100"/>
            <p:cNvGraphicFramePr>
              <a:graphicFrameLocks noChangeAspect="1"/>
            </p:cNvGraphicFramePr>
            <p:nvPr/>
          </p:nvGraphicFramePr>
          <p:xfrm>
            <a:off x="4721" y="2635"/>
            <a:ext cx="272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2" name="Equation" r:id="rId61" imgW="4267200" imgH="3657600" progId="Equation.DSMT4">
                    <p:embed/>
                  </p:oleObj>
                </mc:Choice>
                <mc:Fallback>
                  <p:oleObj name="Equation" r:id="rId61" imgW="4267200" imgH="3657600" progId="Equation.DSMT4">
                    <p:embed/>
                    <p:pic>
                      <p:nvPicPr>
                        <p:cNvPr id="0" name="图片 92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1" y="2635"/>
                          <a:ext cx="272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69" name="Object 101"/>
            <p:cNvGraphicFramePr>
              <a:graphicFrameLocks noChangeAspect="1"/>
            </p:cNvGraphicFramePr>
            <p:nvPr/>
          </p:nvGraphicFramePr>
          <p:xfrm>
            <a:off x="3386" y="2569"/>
            <a:ext cx="220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3" name="Equation" r:id="rId63" imgW="3352800" imgH="4572000" progId="Equation.DSMT4">
                    <p:embed/>
                  </p:oleObj>
                </mc:Choice>
                <mc:Fallback>
                  <p:oleObj name="Equation" r:id="rId63" imgW="3352800" imgH="4572000" progId="Equation.DSMT4">
                    <p:embed/>
                    <p:pic>
                      <p:nvPicPr>
                        <p:cNvPr id="0" name="图片 92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6" y="2569"/>
                          <a:ext cx="220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70" name="Object 102"/>
            <p:cNvGraphicFramePr>
              <a:graphicFrameLocks noChangeAspect="1"/>
            </p:cNvGraphicFramePr>
            <p:nvPr/>
          </p:nvGraphicFramePr>
          <p:xfrm>
            <a:off x="1020" y="2549"/>
            <a:ext cx="228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4" name="Equation" r:id="rId65" imgW="35661600" imgH="4876800" progId="Equation.DSMT4">
                    <p:embed/>
                  </p:oleObj>
                </mc:Choice>
                <mc:Fallback>
                  <p:oleObj name="Equation" r:id="rId65" imgW="35661600" imgH="4876800" progId="Equation.DSMT4">
                    <p:embed/>
                    <p:pic>
                      <p:nvPicPr>
                        <p:cNvPr id="0" name="图片 92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549"/>
                          <a:ext cx="228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9271" name="Rectangle 103"/>
          <p:cNvSpPr>
            <a:spLocks noChangeArrowheads="1"/>
          </p:cNvSpPr>
          <p:nvPr/>
        </p:nvSpPr>
        <p:spPr bwMode="auto">
          <a:xfrm>
            <a:off x="-76200" y="5597525"/>
            <a:ext cx="241141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其估计误差</a:t>
            </a:r>
            <a:endParaRPr kumimoji="1" lang="zh-CN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19272" name="Object 104"/>
          <p:cNvGraphicFramePr>
            <a:graphicFrameLocks noChangeAspect="1"/>
          </p:cNvGraphicFramePr>
          <p:nvPr/>
        </p:nvGraphicFramePr>
        <p:xfrm>
          <a:off x="2759075" y="6113463"/>
          <a:ext cx="38068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Equation" r:id="rId67" imgW="2082800" imgH="254000" progId="Equation.DSMT4">
                  <p:embed/>
                </p:oleObj>
              </mc:Choice>
              <mc:Fallback>
                <p:oleObj name="Equation" r:id="rId67" imgW="2082800" imgH="254000" progId="Equation.DSMT4">
                  <p:embed/>
                  <p:pic>
                    <p:nvPicPr>
                      <p:cNvPr id="0" name="图片 9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6113463"/>
                        <a:ext cx="38068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273" name="Oval 105"/>
          <p:cNvSpPr>
            <a:spLocks noChangeArrowheads="1"/>
          </p:cNvSpPr>
          <p:nvPr/>
        </p:nvSpPr>
        <p:spPr bwMode="auto">
          <a:xfrm>
            <a:off x="2895600" y="3886200"/>
            <a:ext cx="3022600" cy="4445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9274" name="Rectangle 106"/>
          <p:cNvSpPr>
            <a:spLocks noChangeArrowheads="1"/>
          </p:cNvSpPr>
          <p:nvPr/>
        </p:nvSpPr>
        <p:spPr bwMode="auto">
          <a:xfrm>
            <a:off x="15009" y="4338061"/>
            <a:ext cx="9132888" cy="2501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19275" name="Group 107"/>
          <p:cNvGrpSpPr/>
          <p:nvPr/>
        </p:nvGrpSpPr>
        <p:grpSpPr bwMode="auto">
          <a:xfrm>
            <a:off x="6081713" y="3861792"/>
            <a:ext cx="3062287" cy="477837"/>
            <a:chOff x="3994" y="2481"/>
            <a:chExt cx="1529" cy="277"/>
          </a:xfrm>
        </p:grpSpPr>
        <p:sp>
          <p:nvSpPr>
            <p:cNvPr id="519276" name="AutoShape 108"/>
            <p:cNvSpPr>
              <a:spLocks noChangeArrowheads="1"/>
            </p:cNvSpPr>
            <p:nvPr/>
          </p:nvSpPr>
          <p:spPr bwMode="auto">
            <a:xfrm>
              <a:off x="3994" y="2481"/>
              <a:ext cx="1529" cy="277"/>
            </a:xfrm>
            <a:prstGeom prst="wedgeRectCallout">
              <a:avLst>
                <a:gd name="adj1" fmla="val -57912"/>
                <a:gd name="adj2" fmla="val -22204"/>
              </a:avLst>
            </a:prstGeom>
            <a:solidFill>
              <a:schemeClr val="accent2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19277" name="WordArt 109"/>
            <p:cNvSpPr>
              <a:spLocks noChangeArrowheads="1" noChangeShapeType="1" noTextEdit="1"/>
            </p:cNvSpPr>
            <p:nvPr/>
          </p:nvSpPr>
          <p:spPr bwMode="auto">
            <a:xfrm>
              <a:off x="4038" y="2523"/>
              <a:ext cx="1453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该置信区间的实际意义</a:t>
              </a:r>
              <a:r>
                <a:rPr lang="en-US" altLang="zh-CN" sz="3600" b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?</a:t>
              </a:r>
              <a:endParaRPr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19278" name="Group 110"/>
          <p:cNvGrpSpPr/>
          <p:nvPr/>
        </p:nvGrpSpPr>
        <p:grpSpPr bwMode="auto">
          <a:xfrm>
            <a:off x="1703388" y="4668838"/>
            <a:ext cx="6745287" cy="561975"/>
            <a:chOff x="1377" y="3667"/>
            <a:chExt cx="4249" cy="354"/>
          </a:xfrm>
        </p:grpSpPr>
        <p:sp>
          <p:nvSpPr>
            <p:cNvPr id="519279" name="Rectangle 111"/>
            <p:cNvSpPr>
              <a:spLocks noChangeArrowheads="1"/>
            </p:cNvSpPr>
            <p:nvPr/>
          </p:nvSpPr>
          <p:spPr bwMode="auto">
            <a:xfrm>
              <a:off x="1377" y="3667"/>
              <a:ext cx="4249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</a:pP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  <a:sym typeface="Symbol" panose="05050102010706020507" pitchFamily="18" charset="2"/>
                </a:rPr>
                <a:t>置信度                  的实际含意是什么</a:t>
              </a:r>
              <a:endPara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280" name="Object 112"/>
            <p:cNvGraphicFramePr>
              <a:graphicFrameLocks noChangeAspect="1"/>
            </p:cNvGraphicFramePr>
            <p:nvPr/>
          </p:nvGraphicFramePr>
          <p:xfrm>
            <a:off x="2104" y="3745"/>
            <a:ext cx="101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6" name="Equation" r:id="rId69" imgW="876300" imgH="203200" progId="Equation.DSMT4">
                    <p:embed/>
                  </p:oleObj>
                </mc:Choice>
                <mc:Fallback>
                  <p:oleObj name="Equation" r:id="rId69" imgW="876300" imgH="203200" progId="Equation.DSMT4">
                    <p:embed/>
                    <p:pic>
                      <p:nvPicPr>
                        <p:cNvPr id="0" name="图片 92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4" y="3745"/>
                          <a:ext cx="1011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281" name="Group 113"/>
          <p:cNvGrpSpPr/>
          <p:nvPr/>
        </p:nvGrpSpPr>
        <p:grpSpPr bwMode="auto">
          <a:xfrm>
            <a:off x="1754188" y="4246563"/>
            <a:ext cx="5965825" cy="577850"/>
            <a:chOff x="1369" y="3289"/>
            <a:chExt cx="3758" cy="364"/>
          </a:xfrm>
        </p:grpSpPr>
        <p:sp>
          <p:nvSpPr>
            <p:cNvPr id="519282" name="Rectangle 114"/>
            <p:cNvSpPr>
              <a:spLocks noChangeArrowheads="1"/>
            </p:cNvSpPr>
            <p:nvPr/>
          </p:nvSpPr>
          <p:spPr bwMode="auto">
            <a:xfrm>
              <a:off x="3051" y="3289"/>
              <a:ext cx="205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</a:pP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  <a:sym typeface="Symbol" panose="05050102010706020507" pitchFamily="18" charset="2"/>
                </a:rPr>
                <a:t>是否一定包含真值</a:t>
              </a:r>
              <a:endPara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283" name="Object 115"/>
            <p:cNvGraphicFramePr>
              <a:graphicFrameLocks noChangeAspect="1"/>
            </p:cNvGraphicFramePr>
            <p:nvPr/>
          </p:nvGraphicFramePr>
          <p:xfrm>
            <a:off x="1369" y="3314"/>
            <a:ext cx="177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7" name="Equation" r:id="rId71" imgW="1536700" imgH="266700" progId="Equation.DSMT4">
                    <p:embed/>
                  </p:oleObj>
                </mc:Choice>
                <mc:Fallback>
                  <p:oleObj name="Equation" r:id="rId71" imgW="1536700" imgH="266700" progId="Equation.DSMT4">
                    <p:embed/>
                    <p:pic>
                      <p:nvPicPr>
                        <p:cNvPr id="0" name="图片 92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9" y="3314"/>
                          <a:ext cx="1775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84" name="Object 116"/>
            <p:cNvGraphicFramePr>
              <a:graphicFrameLocks noChangeAspect="1"/>
            </p:cNvGraphicFramePr>
            <p:nvPr/>
          </p:nvGraphicFramePr>
          <p:xfrm>
            <a:off x="4913" y="3364"/>
            <a:ext cx="21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8" name="Equation" r:id="rId73" imgW="190500" imgH="203200" progId="Equation.DSMT4">
                    <p:embed/>
                  </p:oleObj>
                </mc:Choice>
                <mc:Fallback>
                  <p:oleObj name="Equation" r:id="rId73" imgW="190500" imgH="203200" progId="Equation.DSMT4">
                    <p:embed/>
                    <p:pic>
                      <p:nvPicPr>
                        <p:cNvPr id="0" name="图片 92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3" y="3364"/>
                          <a:ext cx="21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285" name="Group 117"/>
          <p:cNvGrpSpPr/>
          <p:nvPr/>
        </p:nvGrpSpPr>
        <p:grpSpPr bwMode="auto">
          <a:xfrm>
            <a:off x="735013" y="4391025"/>
            <a:ext cx="763587" cy="400050"/>
            <a:chOff x="581" y="1694"/>
            <a:chExt cx="481" cy="252"/>
          </a:xfrm>
        </p:grpSpPr>
        <p:pic>
          <p:nvPicPr>
            <p:cNvPr id="519286" name="Picture 118" descr="4"/>
            <p:cNvPicPr>
              <a:picLocks noChangeAspect="1" noChangeArrowheads="1" noCrop="1"/>
            </p:cNvPicPr>
            <p:nvPr/>
          </p:nvPicPr>
          <p:blipFill>
            <a:blip r:embed="rId75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9287" name="WordArt 119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  <a:endParaRPr lang="zh-CN" altLang="en-US" sz="3600" b="1" kern="10" dirty="0">
                <a:ln w="12700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000082"/>
                    </a:gs>
                    <a:gs pos="50000">
                      <a:srgbClr val="FF8200"/>
                    </a:gs>
                    <a:gs pos="100000">
                      <a:srgbClr val="000082"/>
                    </a:gs>
                  </a:gsLst>
                  <a:lin ang="270000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519288" name="Group 120"/>
          <p:cNvGrpSpPr/>
          <p:nvPr/>
        </p:nvGrpSpPr>
        <p:grpSpPr bwMode="auto">
          <a:xfrm>
            <a:off x="-11545" y="5134378"/>
            <a:ext cx="8990013" cy="1373187"/>
            <a:chOff x="64" y="3287"/>
            <a:chExt cx="5663" cy="865"/>
          </a:xfrm>
        </p:grpSpPr>
        <p:sp>
          <p:nvSpPr>
            <p:cNvPr id="519289" name="Rectangle 121"/>
            <p:cNvSpPr>
              <a:spLocks noChangeArrowheads="1"/>
            </p:cNvSpPr>
            <p:nvPr/>
          </p:nvSpPr>
          <p:spPr bwMode="auto">
            <a:xfrm>
              <a:off x="64" y="3287"/>
              <a:ext cx="5663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kumimoji="1" lang="zh-CN" altLang="en-US" sz="2800" b="1" dirty="0">
                  <a:solidFill>
                    <a:srgbClr val="33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以上分析的可信度为        即若反复抽样      次，则包含真值   的区间                              约有     个，不包含    的区间大约只有   个</a:t>
              </a:r>
              <a:r>
                <a:rPr kumimoji="1" lang="en-US" altLang="zh-CN" sz="2800" b="1" dirty="0">
                  <a:solidFill>
                    <a:srgbClr val="33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.</a:t>
              </a:r>
              <a:endParaRPr kumimoji="1" lang="zh-CN" altLang="zh-CN" sz="28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519290" name="Object 122"/>
            <p:cNvGraphicFramePr>
              <a:graphicFrameLocks noChangeAspect="1"/>
            </p:cNvGraphicFramePr>
            <p:nvPr/>
          </p:nvGraphicFramePr>
          <p:xfrm>
            <a:off x="1427" y="3593"/>
            <a:ext cx="1677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9" name="Equation" r:id="rId76" imgW="1460500" imgH="241300" progId="Equation.DSMT4">
                    <p:embed/>
                  </p:oleObj>
                </mc:Choice>
                <mc:Fallback>
                  <p:oleObj name="Equation" r:id="rId76" imgW="1460500" imgH="241300" progId="Equation.DSMT4">
                    <p:embed/>
                    <p:pic>
                      <p:nvPicPr>
                        <p:cNvPr id="0" name="图片 92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7" y="3593"/>
                          <a:ext cx="1677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91" name="Object 123"/>
            <p:cNvGraphicFramePr>
              <a:graphicFrameLocks noChangeAspect="1"/>
            </p:cNvGraphicFramePr>
            <p:nvPr/>
          </p:nvGraphicFramePr>
          <p:xfrm>
            <a:off x="566" y="3625"/>
            <a:ext cx="21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0" name="Equation" r:id="rId78" imgW="190500" imgH="203200" progId="Equation.DSMT4">
                    <p:embed/>
                  </p:oleObj>
                </mc:Choice>
                <mc:Fallback>
                  <p:oleObj name="Equation" r:id="rId78" imgW="190500" imgH="203200" progId="Equation.DSMT4">
                    <p:embed/>
                    <p:pic>
                      <p:nvPicPr>
                        <p:cNvPr id="0" name="图片 92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" y="3625"/>
                          <a:ext cx="21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92" name="Object 124"/>
            <p:cNvGraphicFramePr>
              <a:graphicFrameLocks noChangeAspect="1"/>
            </p:cNvGraphicFramePr>
            <p:nvPr/>
          </p:nvGraphicFramePr>
          <p:xfrm>
            <a:off x="4911" y="3627"/>
            <a:ext cx="21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1" name="Equation" r:id="rId80" imgW="190500" imgH="203200" progId="Equation.DSMT4">
                    <p:embed/>
                  </p:oleObj>
                </mc:Choice>
                <mc:Fallback>
                  <p:oleObj name="Equation" r:id="rId80" imgW="190500" imgH="203200" progId="Equation.DSMT4">
                    <p:embed/>
                    <p:pic>
                      <p:nvPicPr>
                        <p:cNvPr id="0" name="图片 93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1" y="3627"/>
                          <a:ext cx="21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93" name="Object 125"/>
            <p:cNvGraphicFramePr>
              <a:graphicFrameLocks noChangeAspect="1"/>
            </p:cNvGraphicFramePr>
            <p:nvPr/>
          </p:nvGraphicFramePr>
          <p:xfrm>
            <a:off x="2415" y="3343"/>
            <a:ext cx="527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2" name="Equation" r:id="rId82" imgW="457200" imgH="215900" progId="Equation.DSMT4">
                    <p:embed/>
                  </p:oleObj>
                </mc:Choice>
                <mc:Fallback>
                  <p:oleObj name="Equation" r:id="rId82" imgW="457200" imgH="215900" progId="Equation.DSMT4">
                    <p:embed/>
                    <p:pic>
                      <p:nvPicPr>
                        <p:cNvPr id="0" name="图片 93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5" y="3343"/>
                          <a:ext cx="527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94" name="Object 126"/>
            <p:cNvGraphicFramePr>
              <a:graphicFrameLocks noChangeAspect="1"/>
            </p:cNvGraphicFramePr>
            <p:nvPr/>
          </p:nvGraphicFramePr>
          <p:xfrm>
            <a:off x="4181" y="3341"/>
            <a:ext cx="35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3" name="Equation" r:id="rId84" imgW="304800" imgH="203200" progId="Equation.DSMT4">
                    <p:embed/>
                  </p:oleObj>
                </mc:Choice>
                <mc:Fallback>
                  <p:oleObj name="Equation" r:id="rId84" imgW="304800" imgH="203200" progId="Equation.DSMT4">
                    <p:embed/>
                    <p:pic>
                      <p:nvPicPr>
                        <p:cNvPr id="0" name="图片 93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1" y="3341"/>
                          <a:ext cx="352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95" name="Object 127"/>
            <p:cNvGraphicFramePr>
              <a:graphicFrameLocks noChangeAspect="1"/>
            </p:cNvGraphicFramePr>
            <p:nvPr/>
          </p:nvGraphicFramePr>
          <p:xfrm>
            <a:off x="3517" y="3603"/>
            <a:ext cx="27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4" name="Equation" r:id="rId86" imgW="241300" imgH="203200" progId="Equation.DSMT4">
                    <p:embed/>
                  </p:oleObj>
                </mc:Choice>
                <mc:Fallback>
                  <p:oleObj name="Equation" r:id="rId86" imgW="241300" imgH="203200" progId="Equation.DSMT4">
                    <p:embed/>
                    <p:pic>
                      <p:nvPicPr>
                        <p:cNvPr id="0" name="图片 93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7" y="3603"/>
                          <a:ext cx="27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96" name="Object 128"/>
            <p:cNvGraphicFramePr>
              <a:graphicFrameLocks noChangeAspect="1"/>
            </p:cNvGraphicFramePr>
            <p:nvPr/>
          </p:nvGraphicFramePr>
          <p:xfrm>
            <a:off x="1228" y="3877"/>
            <a:ext cx="176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5" name="Equation" r:id="rId88" imgW="152400" imgH="203200" progId="Equation.DSMT4">
                    <p:embed/>
                  </p:oleObj>
                </mc:Choice>
                <mc:Fallback>
                  <p:oleObj name="Equation" r:id="rId88" imgW="152400" imgH="203200" progId="Equation.DSMT4">
                    <p:embed/>
                    <p:pic>
                      <p:nvPicPr>
                        <p:cNvPr id="0" name="图片 93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8" y="3877"/>
                          <a:ext cx="176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9297" name="WordArt 129"/>
          <p:cNvSpPr>
            <a:spLocks noChangeArrowheads="1" noChangeShapeType="1" noTextEdit="1"/>
          </p:cNvSpPr>
          <p:nvPr/>
        </p:nvSpPr>
        <p:spPr bwMode="auto">
          <a:xfrm>
            <a:off x="7324725" y="4845050"/>
            <a:ext cx="227013" cy="2682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  <a:endParaRPr lang="zh-CN" altLang="en-US" sz="3600" b="1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9298" name="WordArt 130"/>
          <p:cNvSpPr>
            <a:spLocks noChangeArrowheads="1" noChangeShapeType="1" noTextEdit="1"/>
          </p:cNvSpPr>
          <p:nvPr/>
        </p:nvSpPr>
        <p:spPr bwMode="auto">
          <a:xfrm>
            <a:off x="7759700" y="4400550"/>
            <a:ext cx="227013" cy="2682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  <a:endParaRPr lang="zh-CN" altLang="en-US" sz="3600" b="1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9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9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9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9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1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9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9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9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9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9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9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9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9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1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1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1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1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1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1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1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7" dur="500"/>
                                        <p:tgtEl>
                                          <p:spTgt spid="51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519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1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1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3" dur="1000"/>
                                        <p:tgtEl>
                                          <p:spTgt spid="51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519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519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519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519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519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519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519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519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519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519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1000"/>
                                        <p:tgtEl>
                                          <p:spTgt spid="519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519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-0.49814 " pathEditMode="relative" ptsTypes="AA">
                                      <p:cBhvr>
                                        <p:cTn id="163" dur="1000" fill="hold"/>
                                        <p:tgtEl>
                                          <p:spTgt spid="519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-0.49814 " pathEditMode="relative" ptsTypes="AA">
                                      <p:cBhvr>
                                        <p:cTn id="165" dur="1000" fill="hold"/>
                                        <p:tgtEl>
                                          <p:spTgt spid="519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51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51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519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519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1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519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519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1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19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519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1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51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51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51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51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519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519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1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1000"/>
                                        <p:tgtEl>
                                          <p:spTgt spid="519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519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1000"/>
                                        <p:tgtEl>
                                          <p:spTgt spid="519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1000"/>
                                        <p:tgtEl>
                                          <p:spTgt spid="519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1000"/>
                                        <p:tgtEl>
                                          <p:spTgt spid="519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1000"/>
                                        <p:tgtEl>
                                          <p:spTgt spid="519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1000"/>
                                        <p:tgtEl>
                                          <p:spTgt spid="519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519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519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51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51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519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519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1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51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519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519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51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51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4" grpId="0" animBg="1"/>
      <p:bldP spid="519175" grpId="0" animBg="1"/>
      <p:bldP spid="519186" grpId="0" animBg="1"/>
      <p:bldP spid="519195" grpId="0"/>
      <p:bldP spid="519195" grpId="1"/>
      <p:bldP spid="519215" grpId="0" animBg="1"/>
      <p:bldP spid="519225" grpId="0" animBg="1"/>
      <p:bldP spid="519256" grpId="0" animBg="1"/>
      <p:bldP spid="519256" grpId="1" animBg="1"/>
      <p:bldP spid="519257" grpId="0" animBg="1"/>
      <p:bldP spid="519257" grpId="1" animBg="1"/>
      <p:bldP spid="519271" grpId="0"/>
      <p:bldP spid="519271" grpId="1"/>
      <p:bldP spid="519273" grpId="0" animBg="1"/>
      <p:bldP spid="519273" grpId="1" animBg="1"/>
      <p:bldP spid="519274" grpId="0" animBg="1"/>
      <p:bldP spid="519297" grpId="0" animBg="1"/>
      <p:bldP spid="51929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397" name="Group 181"/>
          <p:cNvGrpSpPr/>
          <p:nvPr/>
        </p:nvGrpSpPr>
        <p:grpSpPr bwMode="auto">
          <a:xfrm>
            <a:off x="3016250" y="2900363"/>
            <a:ext cx="715963" cy="303212"/>
            <a:chOff x="1900" y="1811"/>
            <a:chExt cx="451" cy="191"/>
          </a:xfrm>
        </p:grpSpPr>
        <p:sp>
          <p:nvSpPr>
            <p:cNvPr id="521398" name="Freeform 182"/>
            <p:cNvSpPr/>
            <p:nvPr/>
          </p:nvSpPr>
          <p:spPr bwMode="auto">
            <a:xfrm>
              <a:off x="1900" y="1811"/>
              <a:ext cx="451" cy="191"/>
            </a:xfrm>
            <a:custGeom>
              <a:avLst/>
              <a:gdLst>
                <a:gd name="T0" fmla="*/ 0 w 451"/>
                <a:gd name="T1" fmla="*/ 191 h 191"/>
                <a:gd name="T2" fmla="*/ 0 w 451"/>
                <a:gd name="T3" fmla="*/ 123 h 191"/>
                <a:gd name="T4" fmla="*/ 46 w 451"/>
                <a:gd name="T5" fmla="*/ 123 h 191"/>
                <a:gd name="T6" fmla="*/ 128 w 451"/>
                <a:gd name="T7" fmla="*/ 115 h 191"/>
                <a:gd name="T8" fmla="*/ 191 w 451"/>
                <a:gd name="T9" fmla="*/ 103 h 191"/>
                <a:gd name="T10" fmla="*/ 274 w 451"/>
                <a:gd name="T11" fmla="*/ 80 h 191"/>
                <a:gd name="T12" fmla="*/ 328 w 451"/>
                <a:gd name="T13" fmla="*/ 60 h 191"/>
                <a:gd name="T14" fmla="*/ 396 w 451"/>
                <a:gd name="T15" fmla="*/ 30 h 191"/>
                <a:gd name="T16" fmla="*/ 432 w 451"/>
                <a:gd name="T17" fmla="*/ 10 h 191"/>
                <a:gd name="T18" fmla="*/ 451 w 451"/>
                <a:gd name="T19" fmla="*/ 0 h 191"/>
                <a:gd name="T20" fmla="*/ 451 w 451"/>
                <a:gd name="T21" fmla="*/ 191 h 191"/>
                <a:gd name="T22" fmla="*/ 0 w 451"/>
                <a:gd name="T2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1" h="191">
                  <a:moveTo>
                    <a:pt x="0" y="191"/>
                  </a:moveTo>
                  <a:lnTo>
                    <a:pt x="0" y="123"/>
                  </a:lnTo>
                  <a:lnTo>
                    <a:pt x="46" y="123"/>
                  </a:lnTo>
                  <a:lnTo>
                    <a:pt x="128" y="115"/>
                  </a:lnTo>
                  <a:lnTo>
                    <a:pt x="191" y="103"/>
                  </a:lnTo>
                  <a:lnTo>
                    <a:pt x="274" y="80"/>
                  </a:lnTo>
                  <a:lnTo>
                    <a:pt x="328" y="60"/>
                  </a:lnTo>
                  <a:lnTo>
                    <a:pt x="396" y="30"/>
                  </a:lnTo>
                  <a:lnTo>
                    <a:pt x="432" y="10"/>
                  </a:lnTo>
                  <a:lnTo>
                    <a:pt x="451" y="0"/>
                  </a:lnTo>
                  <a:lnTo>
                    <a:pt x="451" y="191"/>
                  </a:lnTo>
                  <a:lnTo>
                    <a:pt x="0" y="19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1399" name="Line 183"/>
            <p:cNvSpPr>
              <a:spLocks noChangeShapeType="1"/>
            </p:cNvSpPr>
            <p:nvPr/>
          </p:nvSpPr>
          <p:spPr bwMode="auto">
            <a:xfrm flipV="1">
              <a:off x="2349" y="1815"/>
              <a:ext cx="0" cy="184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21365" name="Group 149"/>
          <p:cNvGrpSpPr/>
          <p:nvPr/>
        </p:nvGrpSpPr>
        <p:grpSpPr bwMode="auto">
          <a:xfrm>
            <a:off x="5173663" y="2901950"/>
            <a:ext cx="719137" cy="301625"/>
            <a:chOff x="3259" y="1812"/>
            <a:chExt cx="453" cy="190"/>
          </a:xfrm>
        </p:grpSpPr>
        <p:sp>
          <p:nvSpPr>
            <p:cNvPr id="521248" name="Freeform 32"/>
            <p:cNvSpPr/>
            <p:nvPr/>
          </p:nvSpPr>
          <p:spPr bwMode="auto">
            <a:xfrm>
              <a:off x="3259" y="1814"/>
              <a:ext cx="453" cy="188"/>
            </a:xfrm>
            <a:custGeom>
              <a:avLst/>
              <a:gdLst>
                <a:gd name="T0" fmla="*/ 452 w 453"/>
                <a:gd name="T1" fmla="*/ 188 h 188"/>
                <a:gd name="T2" fmla="*/ 453 w 453"/>
                <a:gd name="T3" fmla="*/ 122 h 188"/>
                <a:gd name="T4" fmla="*/ 409 w 453"/>
                <a:gd name="T5" fmla="*/ 122 h 188"/>
                <a:gd name="T6" fmla="*/ 327 w 453"/>
                <a:gd name="T7" fmla="*/ 113 h 188"/>
                <a:gd name="T8" fmla="*/ 256 w 453"/>
                <a:gd name="T9" fmla="*/ 99 h 188"/>
                <a:gd name="T10" fmla="*/ 184 w 453"/>
                <a:gd name="T11" fmla="*/ 80 h 188"/>
                <a:gd name="T12" fmla="*/ 126 w 453"/>
                <a:gd name="T13" fmla="*/ 57 h 188"/>
                <a:gd name="T14" fmla="*/ 64 w 453"/>
                <a:gd name="T15" fmla="*/ 32 h 188"/>
                <a:gd name="T16" fmla="*/ 33 w 453"/>
                <a:gd name="T17" fmla="*/ 17 h 188"/>
                <a:gd name="T18" fmla="*/ 1 w 453"/>
                <a:gd name="T19" fmla="*/ 0 h 188"/>
                <a:gd name="T20" fmla="*/ 0 w 453"/>
                <a:gd name="T21" fmla="*/ 188 h 188"/>
                <a:gd name="T22" fmla="*/ 452 w 453"/>
                <a:gd name="T23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3" h="188">
                  <a:moveTo>
                    <a:pt x="452" y="188"/>
                  </a:moveTo>
                  <a:lnTo>
                    <a:pt x="453" y="122"/>
                  </a:lnTo>
                  <a:lnTo>
                    <a:pt x="409" y="122"/>
                  </a:lnTo>
                  <a:lnTo>
                    <a:pt x="327" y="113"/>
                  </a:lnTo>
                  <a:lnTo>
                    <a:pt x="256" y="99"/>
                  </a:lnTo>
                  <a:lnTo>
                    <a:pt x="184" y="80"/>
                  </a:lnTo>
                  <a:lnTo>
                    <a:pt x="126" y="57"/>
                  </a:lnTo>
                  <a:lnTo>
                    <a:pt x="64" y="32"/>
                  </a:lnTo>
                  <a:lnTo>
                    <a:pt x="33" y="17"/>
                  </a:lnTo>
                  <a:lnTo>
                    <a:pt x="1" y="0"/>
                  </a:lnTo>
                  <a:lnTo>
                    <a:pt x="0" y="188"/>
                  </a:lnTo>
                  <a:lnTo>
                    <a:pt x="452" y="18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1364" name="Line 148"/>
            <p:cNvSpPr>
              <a:spLocks noChangeShapeType="1"/>
            </p:cNvSpPr>
            <p:nvPr/>
          </p:nvSpPr>
          <p:spPr bwMode="auto">
            <a:xfrm>
              <a:off x="3261" y="1812"/>
              <a:ext cx="0" cy="19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21351" name="Group 135"/>
          <p:cNvGrpSpPr/>
          <p:nvPr/>
        </p:nvGrpSpPr>
        <p:grpSpPr bwMode="auto">
          <a:xfrm>
            <a:off x="673100" y="1025525"/>
            <a:ext cx="4775200" cy="533400"/>
            <a:chOff x="424" y="606"/>
            <a:chExt cx="3008" cy="336"/>
          </a:xfrm>
        </p:grpSpPr>
        <p:sp>
          <p:nvSpPr>
            <p:cNvPr id="521219" name="Rectangle 3"/>
            <p:cNvSpPr>
              <a:spLocks noChangeArrowheads="1"/>
            </p:cNvSpPr>
            <p:nvPr/>
          </p:nvSpPr>
          <p:spPr bwMode="auto">
            <a:xfrm>
              <a:off x="424" y="606"/>
              <a:ext cx="30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由枢轴法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的置信区间满足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21226" name="Object 10"/>
            <p:cNvGraphicFramePr>
              <a:graphicFrameLocks noChangeAspect="1"/>
            </p:cNvGraphicFramePr>
            <p:nvPr/>
          </p:nvGraphicFramePr>
          <p:xfrm>
            <a:off x="1368" y="687"/>
            <a:ext cx="30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9" name="Equation" r:id="rId1" imgW="254000" imgH="203200" progId="Equation.DSMT4">
                    <p:embed/>
                  </p:oleObj>
                </mc:Choice>
                <mc:Fallback>
                  <p:oleObj name="Equation" r:id="rId1" imgW="254000" imgH="203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8" y="687"/>
                          <a:ext cx="30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1235" name="Object 19"/>
          <p:cNvGraphicFramePr>
            <a:graphicFrameLocks noChangeAspect="1"/>
          </p:cNvGraphicFramePr>
          <p:nvPr/>
        </p:nvGraphicFramePr>
        <p:xfrm>
          <a:off x="1718143" y="1289953"/>
          <a:ext cx="5906340" cy="106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3" imgW="49682400" imgH="8839200" progId="Equation.DSMT4">
                  <p:embed/>
                </p:oleObj>
              </mc:Choice>
              <mc:Fallback>
                <p:oleObj name="Equation" r:id="rId3" imgW="49682400" imgH="8839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143" y="1289953"/>
                        <a:ext cx="5906340" cy="1067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1360" name="Group 144"/>
          <p:cNvGrpSpPr/>
          <p:nvPr/>
        </p:nvGrpSpPr>
        <p:grpSpPr bwMode="auto">
          <a:xfrm>
            <a:off x="2954338" y="2157413"/>
            <a:ext cx="3182937" cy="1047750"/>
            <a:chOff x="1861" y="1343"/>
            <a:chExt cx="2005" cy="660"/>
          </a:xfrm>
        </p:grpSpPr>
        <p:sp>
          <p:nvSpPr>
            <p:cNvPr id="521250" name="Line 34"/>
            <p:cNvSpPr>
              <a:spLocks noChangeShapeType="1"/>
            </p:cNvSpPr>
            <p:nvPr/>
          </p:nvSpPr>
          <p:spPr bwMode="auto">
            <a:xfrm>
              <a:off x="1861" y="2003"/>
              <a:ext cx="20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1251" name="Line 35"/>
            <p:cNvSpPr>
              <a:spLocks noChangeShapeType="1"/>
            </p:cNvSpPr>
            <p:nvPr/>
          </p:nvSpPr>
          <p:spPr bwMode="auto">
            <a:xfrm flipV="1">
              <a:off x="2806" y="1343"/>
              <a:ext cx="1" cy="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21253" name="Group 37"/>
            <p:cNvGrpSpPr/>
            <p:nvPr/>
          </p:nvGrpSpPr>
          <p:grpSpPr bwMode="auto">
            <a:xfrm>
              <a:off x="1899" y="1529"/>
              <a:ext cx="1811" cy="407"/>
              <a:chOff x="3787" y="2161"/>
              <a:chExt cx="1811" cy="511"/>
            </a:xfrm>
          </p:grpSpPr>
          <p:sp>
            <p:nvSpPr>
              <p:cNvPr id="521254" name="Freeform 38"/>
              <p:cNvSpPr/>
              <p:nvPr/>
            </p:nvSpPr>
            <p:spPr bwMode="auto">
              <a:xfrm>
                <a:off x="3787" y="2161"/>
                <a:ext cx="905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1255" name="Freeform 39"/>
              <p:cNvSpPr/>
              <p:nvPr/>
            </p:nvSpPr>
            <p:spPr bwMode="auto">
              <a:xfrm flipH="1">
                <a:off x="4694" y="2161"/>
                <a:ext cx="904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521256" name="Object 40"/>
          <p:cNvGraphicFramePr>
            <a:graphicFrameLocks noChangeAspect="1"/>
          </p:cNvGraphicFramePr>
          <p:nvPr/>
        </p:nvGraphicFramePr>
        <p:xfrm>
          <a:off x="5040313" y="3098800"/>
          <a:ext cx="8080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5" imgW="7010400" imgH="4267200" progId="Equation.DSMT4">
                  <p:embed/>
                </p:oleObj>
              </mc:Choice>
              <mc:Fallback>
                <p:oleObj name="Equation" r:id="rId5" imgW="7010400" imgH="42672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3098800"/>
                        <a:ext cx="8080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57" name="Object 41"/>
          <p:cNvGraphicFramePr>
            <a:graphicFrameLocks noChangeAspect="1"/>
          </p:cNvGraphicFramePr>
          <p:nvPr/>
        </p:nvGraphicFramePr>
        <p:xfrm>
          <a:off x="3344863" y="3098800"/>
          <a:ext cx="1054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7" imgW="9144000" imgH="4267200" progId="Equation.DSMT4">
                  <p:embed/>
                </p:oleObj>
              </mc:Choice>
              <mc:Fallback>
                <p:oleObj name="Equation" r:id="rId7" imgW="9144000" imgH="42672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63" y="3098800"/>
                        <a:ext cx="1054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59" name="Line 43"/>
          <p:cNvSpPr>
            <a:spLocks noChangeShapeType="1"/>
          </p:cNvSpPr>
          <p:nvPr/>
        </p:nvSpPr>
        <p:spPr bwMode="auto">
          <a:xfrm flipH="1">
            <a:off x="5399088" y="2859088"/>
            <a:ext cx="520700" cy="254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1260" name="Object 44"/>
          <p:cNvGraphicFramePr>
            <a:graphicFrameLocks noChangeAspect="1"/>
          </p:cNvGraphicFramePr>
          <p:nvPr/>
        </p:nvGraphicFramePr>
        <p:xfrm>
          <a:off x="5927725" y="2624138"/>
          <a:ext cx="54133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9" imgW="6705600" imgH="3657600" progId="Equation.DSMT4">
                  <p:embed/>
                </p:oleObj>
              </mc:Choice>
              <mc:Fallback>
                <p:oleObj name="Equation" r:id="rId9" imgW="6705600" imgH="36576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7725" y="2624138"/>
                        <a:ext cx="541338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62" name="Object 46"/>
          <p:cNvGraphicFramePr>
            <a:graphicFrameLocks noChangeAspect="1"/>
          </p:cNvGraphicFramePr>
          <p:nvPr/>
        </p:nvGraphicFramePr>
        <p:xfrm>
          <a:off x="3084513" y="2347913"/>
          <a:ext cx="541337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11" imgW="6705600" imgH="3657600" progId="Equation.DSMT4">
                  <p:embed/>
                </p:oleObj>
              </mc:Choice>
              <mc:Fallback>
                <p:oleObj name="Equation" r:id="rId11" imgW="6705600" imgH="36576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2347913"/>
                        <a:ext cx="541337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1348" name="Group 132"/>
          <p:cNvGrpSpPr/>
          <p:nvPr/>
        </p:nvGrpSpPr>
        <p:grpSpPr bwMode="auto">
          <a:xfrm>
            <a:off x="2446338" y="627063"/>
            <a:ext cx="4297362" cy="373062"/>
            <a:chOff x="2093" y="435"/>
            <a:chExt cx="1803" cy="187"/>
          </a:xfrm>
        </p:grpSpPr>
        <p:sp>
          <p:nvSpPr>
            <p:cNvPr id="521349" name="Line 133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1350" name="WordArt 134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50000">
                        <a:srgbClr val="FF9933"/>
                      </a:gs>
                      <a:gs pos="100000">
                        <a:srgbClr val="FFFF00"/>
                      </a:gs>
                    </a:gsLst>
                    <a:lin ang="2700000" scaled="1"/>
                  </a:gradFill>
                  <a:latin typeface="黑体" panose="02010609060101010101" pitchFamily="2" charset="-122"/>
                  <a:ea typeface="黑体" panose="02010609060101010101" pitchFamily="2" charset="-122"/>
                </a:rPr>
                <a:t>置信区间的估计精度问题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50000">
                      <a:srgbClr val="FF9933"/>
                    </a:gs>
                    <a:gs pos="100000">
                      <a:srgbClr val="FFFF00"/>
                    </a:gs>
                  </a:gsLst>
                  <a:lin ang="2700000" scaled="1"/>
                </a:gra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21359" name="Group 143"/>
          <p:cNvGrpSpPr/>
          <p:nvPr/>
        </p:nvGrpSpPr>
        <p:grpSpPr bwMode="auto">
          <a:xfrm>
            <a:off x="4910138" y="2251075"/>
            <a:ext cx="1219200" cy="333375"/>
            <a:chOff x="3093" y="1402"/>
            <a:chExt cx="768" cy="210"/>
          </a:xfrm>
        </p:grpSpPr>
        <p:sp>
          <p:nvSpPr>
            <p:cNvPr id="521353" name="AutoShape 137"/>
            <p:cNvSpPr>
              <a:spLocks noChangeArrowheads="1"/>
            </p:cNvSpPr>
            <p:nvPr/>
          </p:nvSpPr>
          <p:spPr bwMode="auto">
            <a:xfrm>
              <a:off x="3093" y="1402"/>
              <a:ext cx="768" cy="210"/>
            </a:xfrm>
            <a:prstGeom prst="wedgeRectCallout">
              <a:avLst>
                <a:gd name="adj1" fmla="val -56639"/>
                <a:gd name="adj2" fmla="val 127620"/>
              </a:avLst>
            </a:prstGeom>
            <a:solidFill>
              <a:schemeClr val="accent2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21354" name="WordArt 138"/>
            <p:cNvSpPr>
              <a:spLocks noChangeArrowheads="1" noChangeShapeType="1" noTextEdit="1"/>
            </p:cNvSpPr>
            <p:nvPr/>
          </p:nvSpPr>
          <p:spPr bwMode="auto">
            <a:xfrm>
              <a:off x="3121" y="1436"/>
              <a:ext cx="396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面积为</a:t>
              </a:r>
              <a:endPara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21355" name="WordArt 139"/>
            <p:cNvSpPr>
              <a:spLocks noChangeArrowheads="1" noChangeShapeType="1" noTextEdit="1"/>
            </p:cNvSpPr>
            <p:nvPr/>
          </p:nvSpPr>
          <p:spPr bwMode="auto">
            <a:xfrm>
              <a:off x="3724" y="1471"/>
              <a:ext cx="95" cy="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a</a:t>
              </a:r>
              <a:endPara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21356" name="WordArt 140"/>
            <p:cNvSpPr>
              <a:spLocks noChangeArrowheads="1" noChangeShapeType="1" noTextEdit="1"/>
            </p:cNvSpPr>
            <p:nvPr/>
          </p:nvSpPr>
          <p:spPr bwMode="auto">
            <a:xfrm>
              <a:off x="3553" y="1455"/>
              <a:ext cx="139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1-</a:t>
              </a:r>
              <a:endPara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</p:grpSp>
      <p:sp>
        <p:nvSpPr>
          <p:cNvPr id="521382" name="Rectangle 166"/>
          <p:cNvSpPr>
            <a:spLocks noChangeArrowheads="1"/>
          </p:cNvSpPr>
          <p:nvPr/>
        </p:nvSpPr>
        <p:spPr bwMode="auto">
          <a:xfrm>
            <a:off x="25400" y="3409950"/>
            <a:ext cx="363696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也可由下式确定</a:t>
            </a:r>
            <a:endParaRPr kumimoji="1" lang="zh-CN" altLang="zh-CN" sz="28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21386" name="Object 170"/>
          <p:cNvGraphicFramePr>
            <a:graphicFrameLocks noChangeAspect="1"/>
          </p:cNvGraphicFramePr>
          <p:nvPr/>
        </p:nvGraphicFramePr>
        <p:xfrm>
          <a:off x="1604122" y="3708635"/>
          <a:ext cx="6405563" cy="1065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13" imgW="50596800" imgH="8839200" progId="Equation.DSMT4">
                  <p:embed/>
                </p:oleObj>
              </mc:Choice>
              <mc:Fallback>
                <p:oleObj name="Equation" r:id="rId13" imgW="50596800" imgH="8839200" progId="Equation.DSMT4">
                  <p:embed/>
                  <p:pic>
                    <p:nvPicPr>
                      <p:cNvPr id="0" name="Object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122" y="3708635"/>
                        <a:ext cx="6405563" cy="1065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389" name="WordArt 173"/>
          <p:cNvSpPr>
            <a:spLocks noChangeArrowheads="1" noChangeShapeType="1" noTextEdit="1"/>
          </p:cNvSpPr>
          <p:nvPr/>
        </p:nvSpPr>
        <p:spPr bwMode="auto">
          <a:xfrm>
            <a:off x="795338" y="4787900"/>
            <a:ext cx="2881312" cy="2968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可见置信区间不唯一！</a:t>
            </a:r>
            <a:endParaRPr lang="zh-CN" altLang="en-US" sz="3600" b="1" kern="10">
              <a:ln w="12700">
                <a:solidFill>
                  <a:schemeClr val="accent2"/>
                </a:solidFill>
                <a:round/>
              </a:ln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21390" name="Rectangle 174"/>
          <p:cNvSpPr>
            <a:spLocks noChangeArrowheads="1"/>
          </p:cNvSpPr>
          <p:nvPr/>
        </p:nvSpPr>
        <p:spPr bwMode="auto">
          <a:xfrm>
            <a:off x="1558925" y="5053013"/>
            <a:ext cx="23463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怎样选择？</a:t>
            </a:r>
            <a:endParaRPr kumimoji="1"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521392" name="Group 176"/>
          <p:cNvGrpSpPr/>
          <p:nvPr/>
        </p:nvGrpSpPr>
        <p:grpSpPr bwMode="auto">
          <a:xfrm>
            <a:off x="738188" y="5210175"/>
            <a:ext cx="763587" cy="400050"/>
            <a:chOff x="581" y="1694"/>
            <a:chExt cx="481" cy="252"/>
          </a:xfrm>
        </p:grpSpPr>
        <p:pic>
          <p:nvPicPr>
            <p:cNvPr id="521393" name="Picture 177" descr="4"/>
            <p:cNvPicPr>
              <a:picLocks noChangeAspect="1" noChangeArrowheads="1" noCrop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1394" name="WordArt 178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  <a:endParaRPr lang="zh-CN" altLang="en-US" sz="3600" b="1" kern="10">
                <a:ln w="12700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000082"/>
                    </a:gs>
                    <a:gs pos="50000">
                      <a:srgbClr val="FF8200"/>
                    </a:gs>
                    <a:gs pos="100000">
                      <a:srgbClr val="000082"/>
                    </a:gs>
                  </a:gsLst>
                  <a:lin ang="270000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521395" name="WordArt 179"/>
          <p:cNvSpPr>
            <a:spLocks noChangeArrowheads="1" noChangeShapeType="1" noTextEdit="1"/>
          </p:cNvSpPr>
          <p:nvPr/>
        </p:nvSpPr>
        <p:spPr bwMode="auto">
          <a:xfrm>
            <a:off x="746125" y="5613400"/>
            <a:ext cx="8118475" cy="2730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在保证置信水平不变的条件下，尽可能缩短置信区间的长度，</a:t>
            </a:r>
            <a:endParaRPr lang="zh-CN" altLang="en-US" sz="3600" b="1" kern="10">
              <a:ln w="12700">
                <a:solidFill>
                  <a:schemeClr val="accent2"/>
                </a:solidFill>
                <a:round/>
              </a:ln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21261" name="Line 45"/>
          <p:cNvSpPr>
            <a:spLocks noChangeShapeType="1"/>
          </p:cNvSpPr>
          <p:nvPr/>
        </p:nvSpPr>
        <p:spPr bwMode="auto">
          <a:xfrm>
            <a:off x="3355975" y="2644775"/>
            <a:ext cx="279400" cy="431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1401" name="WordArt 185"/>
          <p:cNvSpPr>
            <a:spLocks noChangeArrowheads="1" noChangeShapeType="1" noTextEdit="1"/>
          </p:cNvSpPr>
          <p:nvPr/>
        </p:nvSpPr>
        <p:spPr bwMode="auto">
          <a:xfrm>
            <a:off x="7996238" y="4051300"/>
            <a:ext cx="209550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  <a:endParaRPr lang="zh-CN" altLang="en-US" sz="3600" b="1" kern="10">
              <a:ln w="12700">
                <a:solidFill>
                  <a:schemeClr val="accent2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21407" name="Group 191"/>
          <p:cNvGrpSpPr/>
          <p:nvPr/>
        </p:nvGrpSpPr>
        <p:grpSpPr bwMode="auto">
          <a:xfrm>
            <a:off x="4956175" y="2306638"/>
            <a:ext cx="1108075" cy="215900"/>
            <a:chOff x="4282" y="1861"/>
            <a:chExt cx="698" cy="136"/>
          </a:xfrm>
        </p:grpSpPr>
        <p:sp>
          <p:nvSpPr>
            <p:cNvPr id="521404" name="WordArt 188"/>
            <p:cNvSpPr>
              <a:spLocks noChangeArrowheads="1" noChangeShapeType="1" noTextEdit="1"/>
            </p:cNvSpPr>
            <p:nvPr/>
          </p:nvSpPr>
          <p:spPr bwMode="auto">
            <a:xfrm>
              <a:off x="4282" y="1861"/>
              <a:ext cx="396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50000">
                        <a:srgbClr val="FF0000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面积为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50000">
                      <a:srgbClr val="FF0000"/>
                    </a:gs>
                    <a:gs pos="100000">
                      <a:srgbClr val="FFFFFF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21405" name="WordArt 189"/>
            <p:cNvSpPr>
              <a:spLocks noChangeArrowheads="1" noChangeShapeType="1" noTextEdit="1"/>
            </p:cNvSpPr>
            <p:nvPr/>
          </p:nvSpPr>
          <p:spPr bwMode="auto">
            <a:xfrm>
              <a:off x="4885" y="1896"/>
              <a:ext cx="95" cy="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50000">
                        <a:srgbClr val="FF0000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a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50000">
                      <a:srgbClr val="FF0000"/>
                    </a:gs>
                    <a:gs pos="100000">
                      <a:srgbClr val="FFFFFF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21406" name="WordArt 190"/>
            <p:cNvSpPr>
              <a:spLocks noChangeArrowheads="1" noChangeShapeType="1" noTextEdit="1"/>
            </p:cNvSpPr>
            <p:nvPr/>
          </p:nvSpPr>
          <p:spPr bwMode="auto">
            <a:xfrm>
              <a:off x="4714" y="1880"/>
              <a:ext cx="139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50000">
                        <a:srgbClr val="FF0000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1-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50000">
                      <a:srgbClr val="FF0000"/>
                    </a:gs>
                    <a:gs pos="100000">
                      <a:srgbClr val="FFFFFF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</p:grpSp>
      <p:sp>
        <p:nvSpPr>
          <p:cNvPr id="521409" name="Freeform 193"/>
          <p:cNvSpPr/>
          <p:nvPr/>
        </p:nvSpPr>
        <p:spPr bwMode="auto">
          <a:xfrm flipV="1">
            <a:off x="2135188" y="2172260"/>
            <a:ext cx="4189412" cy="42863"/>
          </a:xfrm>
          <a:custGeom>
            <a:avLst/>
            <a:gdLst>
              <a:gd name="T0" fmla="*/ 0 w 2312"/>
              <a:gd name="T1" fmla="*/ 15 h 58"/>
              <a:gd name="T2" fmla="*/ 128 w 2312"/>
              <a:gd name="T3" fmla="*/ 7 h 58"/>
              <a:gd name="T4" fmla="*/ 608 w 2312"/>
              <a:gd name="T5" fmla="*/ 55 h 58"/>
              <a:gd name="T6" fmla="*/ 1784 w 2312"/>
              <a:gd name="T7" fmla="*/ 23 h 58"/>
              <a:gd name="T8" fmla="*/ 2312 w 2312"/>
              <a:gd name="T9" fmla="*/ 3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2" h="58">
                <a:moveTo>
                  <a:pt x="0" y="15"/>
                </a:moveTo>
                <a:cubicBezTo>
                  <a:pt x="13" y="7"/>
                  <a:pt x="27" y="0"/>
                  <a:pt x="128" y="7"/>
                </a:cubicBezTo>
                <a:cubicBezTo>
                  <a:pt x="229" y="14"/>
                  <a:pt x="332" y="52"/>
                  <a:pt x="608" y="55"/>
                </a:cubicBezTo>
                <a:cubicBezTo>
                  <a:pt x="884" y="58"/>
                  <a:pt x="1500" y="26"/>
                  <a:pt x="1784" y="23"/>
                </a:cubicBezTo>
                <a:cubicBezTo>
                  <a:pt x="2068" y="20"/>
                  <a:pt x="2190" y="29"/>
                  <a:pt x="2312" y="39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1410" name="Freeform 194"/>
          <p:cNvSpPr/>
          <p:nvPr/>
        </p:nvSpPr>
        <p:spPr bwMode="auto">
          <a:xfrm>
            <a:off x="2171700" y="4592638"/>
            <a:ext cx="4500563" cy="57150"/>
          </a:xfrm>
          <a:custGeom>
            <a:avLst/>
            <a:gdLst>
              <a:gd name="T0" fmla="*/ 0 w 2360"/>
              <a:gd name="T1" fmla="*/ 11 h 28"/>
              <a:gd name="T2" fmla="*/ 96 w 2360"/>
              <a:gd name="T3" fmla="*/ 27 h 28"/>
              <a:gd name="T4" fmla="*/ 536 w 2360"/>
              <a:gd name="T5" fmla="*/ 3 h 28"/>
              <a:gd name="T6" fmla="*/ 1144 w 2360"/>
              <a:gd name="T7" fmla="*/ 11 h 28"/>
              <a:gd name="T8" fmla="*/ 1928 w 2360"/>
              <a:gd name="T9" fmla="*/ 11 h 28"/>
              <a:gd name="T10" fmla="*/ 2360 w 2360"/>
              <a:gd name="T11" fmla="*/ 1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60" h="28">
                <a:moveTo>
                  <a:pt x="0" y="11"/>
                </a:moveTo>
                <a:cubicBezTo>
                  <a:pt x="3" y="19"/>
                  <a:pt x="7" y="28"/>
                  <a:pt x="96" y="27"/>
                </a:cubicBezTo>
                <a:cubicBezTo>
                  <a:pt x="185" y="26"/>
                  <a:pt x="361" y="6"/>
                  <a:pt x="536" y="3"/>
                </a:cubicBezTo>
                <a:cubicBezTo>
                  <a:pt x="711" y="0"/>
                  <a:pt x="912" y="10"/>
                  <a:pt x="1144" y="11"/>
                </a:cubicBezTo>
                <a:cubicBezTo>
                  <a:pt x="1376" y="12"/>
                  <a:pt x="1725" y="11"/>
                  <a:pt x="1928" y="11"/>
                </a:cubicBezTo>
                <a:cubicBezTo>
                  <a:pt x="2131" y="11"/>
                  <a:pt x="2245" y="11"/>
                  <a:pt x="2360" y="11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21421" name="Group 205"/>
          <p:cNvGrpSpPr/>
          <p:nvPr/>
        </p:nvGrpSpPr>
        <p:grpSpPr bwMode="auto">
          <a:xfrm>
            <a:off x="6637338" y="2049463"/>
            <a:ext cx="2287587" cy="431800"/>
            <a:chOff x="4174" y="1315"/>
            <a:chExt cx="1168" cy="210"/>
          </a:xfrm>
        </p:grpSpPr>
        <p:sp>
          <p:nvSpPr>
            <p:cNvPr id="521412" name="AutoShape 196"/>
            <p:cNvSpPr>
              <a:spLocks noChangeArrowheads="1"/>
            </p:cNvSpPr>
            <p:nvPr/>
          </p:nvSpPr>
          <p:spPr bwMode="auto">
            <a:xfrm>
              <a:off x="4174" y="1315"/>
              <a:ext cx="1168" cy="210"/>
            </a:xfrm>
            <a:prstGeom prst="wedgeRectCallout">
              <a:avLst>
                <a:gd name="adj1" fmla="val -63269"/>
                <a:gd name="adj2" fmla="val -28569"/>
              </a:avLst>
            </a:prstGeom>
            <a:solidFill>
              <a:schemeClr val="accent2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21413" name="WordArt 197"/>
            <p:cNvSpPr>
              <a:spLocks noChangeArrowheads="1" noChangeShapeType="1" noTextEdit="1"/>
            </p:cNvSpPr>
            <p:nvPr/>
          </p:nvSpPr>
          <p:spPr bwMode="auto">
            <a:xfrm>
              <a:off x="4226" y="1349"/>
              <a:ext cx="1060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短：估计精度高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21425" name="Group 209"/>
          <p:cNvGrpSpPr/>
          <p:nvPr/>
        </p:nvGrpSpPr>
        <p:grpSpPr bwMode="auto">
          <a:xfrm>
            <a:off x="4860925" y="4806950"/>
            <a:ext cx="2286000" cy="444500"/>
            <a:chOff x="3719" y="3012"/>
            <a:chExt cx="1168" cy="210"/>
          </a:xfrm>
        </p:grpSpPr>
        <p:sp>
          <p:nvSpPr>
            <p:cNvPr id="521423" name="AutoShape 207"/>
            <p:cNvSpPr>
              <a:spLocks noChangeArrowheads="1"/>
            </p:cNvSpPr>
            <p:nvPr/>
          </p:nvSpPr>
          <p:spPr bwMode="auto">
            <a:xfrm>
              <a:off x="3719" y="3012"/>
              <a:ext cx="1168" cy="210"/>
            </a:xfrm>
            <a:prstGeom prst="wedgeRectCallout">
              <a:avLst>
                <a:gd name="adj1" fmla="val -22176"/>
                <a:gd name="adj2" fmla="val -108569"/>
              </a:avLst>
            </a:prstGeom>
            <a:solidFill>
              <a:schemeClr val="accent2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21424" name="WordArt 208"/>
            <p:cNvSpPr>
              <a:spLocks noChangeArrowheads="1" noChangeShapeType="1" noTextEdit="1"/>
            </p:cNvSpPr>
            <p:nvPr/>
          </p:nvSpPr>
          <p:spPr bwMode="auto">
            <a:xfrm>
              <a:off x="3771" y="3046"/>
              <a:ext cx="1060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长：估计精度低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521426" name="WordArt 210"/>
          <p:cNvSpPr>
            <a:spLocks noChangeArrowheads="1" noChangeShapeType="1" noTextEdit="1"/>
          </p:cNvSpPr>
          <p:nvPr/>
        </p:nvSpPr>
        <p:spPr bwMode="auto">
          <a:xfrm>
            <a:off x="735013" y="6427788"/>
            <a:ext cx="6005512" cy="2730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通常采用“两边面积相等”原则确定分位点</a:t>
            </a:r>
            <a:endParaRPr lang="zh-CN" altLang="en-US" sz="3600" b="1" kern="10">
              <a:ln w="12700">
                <a:solidFill>
                  <a:schemeClr val="accent2"/>
                </a:solidFill>
                <a:round/>
              </a:ln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21427" name="WordArt 211"/>
          <p:cNvSpPr>
            <a:spLocks noChangeArrowheads="1" noChangeShapeType="1" noTextEdit="1"/>
          </p:cNvSpPr>
          <p:nvPr/>
        </p:nvSpPr>
        <p:spPr bwMode="auto">
          <a:xfrm>
            <a:off x="203200" y="6021388"/>
            <a:ext cx="2441575" cy="2730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从而提高估计精度</a:t>
            </a:r>
            <a:endParaRPr lang="zh-CN" altLang="en-US" sz="3600" b="1" kern="10">
              <a:ln w="12700">
                <a:solidFill>
                  <a:schemeClr val="accent2"/>
                </a:solidFill>
                <a:round/>
              </a:ln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1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1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2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2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1000"/>
                                        <p:tgtEl>
                                          <p:spTgt spid="52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500"/>
                                        <p:tgtEl>
                                          <p:spTgt spid="52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500"/>
                                        <p:tgtEl>
                                          <p:spTgt spid="52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2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500"/>
                                        <p:tgtEl>
                                          <p:spTgt spid="52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500"/>
                                        <p:tgtEl>
                                          <p:spTgt spid="52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2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2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2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1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1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2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2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1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21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1000" fill="hold"/>
                                        <p:tgtEl>
                                          <p:spTgt spid="52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521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521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521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521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521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521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2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21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21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2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21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21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2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21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21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2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21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21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2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21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21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2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52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52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52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59" grpId="0" animBg="1"/>
      <p:bldP spid="521382" grpId="0"/>
      <p:bldP spid="521389" grpId="0" animBg="1"/>
      <p:bldP spid="521390" grpId="0"/>
      <p:bldP spid="521395" grpId="0" animBg="1"/>
      <p:bldP spid="521261" grpId="0" animBg="1"/>
      <p:bldP spid="521401" grpId="0" animBg="1"/>
      <p:bldP spid="521409" grpId="0" animBg="1"/>
      <p:bldP spid="521410" grpId="0" animBg="1"/>
      <p:bldP spid="521426" grpId="0" animBg="1"/>
      <p:bldP spid="5214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6" name="WordArt 6"/>
          <p:cNvSpPr>
            <a:spLocks noChangeArrowheads="1" noChangeShapeType="1" noTextEdit="1"/>
          </p:cNvSpPr>
          <p:nvPr/>
        </p:nvSpPr>
        <p:spPr bwMode="auto">
          <a:xfrm>
            <a:off x="796925" y="1504950"/>
            <a:ext cx="3714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folHlink"/>
                  </a:solidFill>
                  <a:round/>
                </a:ln>
                <a:solidFill>
                  <a:schemeClr val="accent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解</a:t>
            </a:r>
            <a:endParaRPr lang="zh-CN" altLang="en-US" sz="3600" b="1" kern="10">
              <a:ln w="12700">
                <a:solidFill>
                  <a:schemeClr val="folHlink"/>
                </a:solidFill>
                <a:round/>
              </a:ln>
              <a:solidFill>
                <a:schemeClr val="accent2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  <p:sp>
        <p:nvSpPr>
          <p:cNvPr id="522247" name="WordArt 7"/>
          <p:cNvSpPr>
            <a:spLocks noChangeArrowheads="1" noChangeShapeType="1" noTextEdit="1"/>
          </p:cNvSpPr>
          <p:nvPr/>
        </p:nvSpPr>
        <p:spPr bwMode="auto">
          <a:xfrm>
            <a:off x="796925" y="6715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522373" name="Group 133"/>
          <p:cNvGrpSpPr/>
          <p:nvPr/>
        </p:nvGrpSpPr>
        <p:grpSpPr bwMode="auto">
          <a:xfrm>
            <a:off x="-25400" y="950913"/>
            <a:ext cx="7188200" cy="519112"/>
            <a:chOff x="-16" y="599"/>
            <a:chExt cx="4528" cy="327"/>
          </a:xfrm>
        </p:grpSpPr>
        <p:sp>
          <p:nvSpPr>
            <p:cNvPr id="522249" name="Rectangle 9"/>
            <p:cNvSpPr>
              <a:spLocks noChangeArrowheads="1"/>
            </p:cNvSpPr>
            <p:nvPr/>
          </p:nvSpPr>
          <p:spPr bwMode="auto">
            <a:xfrm>
              <a:off x="-16" y="599"/>
              <a:ext cx="4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知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求  的置信水平为    的置信区间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22250" name="Object 10"/>
            <p:cNvGraphicFramePr>
              <a:graphicFrameLocks noChangeAspect="1"/>
            </p:cNvGraphicFramePr>
            <p:nvPr/>
          </p:nvGraphicFramePr>
          <p:xfrm>
            <a:off x="608" y="671"/>
            <a:ext cx="22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5" name="Equation" r:id="rId1" imgW="190500" imgH="203200" progId="Equation.DSMT4">
                    <p:embed/>
                  </p:oleObj>
                </mc:Choice>
                <mc:Fallback>
                  <p:oleObj name="Equation" r:id="rId1" imgW="190500" imgH="203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" y="671"/>
                          <a:ext cx="22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251" name="Object 11"/>
            <p:cNvGraphicFramePr>
              <a:graphicFrameLocks noChangeAspect="1"/>
            </p:cNvGraphicFramePr>
            <p:nvPr/>
          </p:nvGraphicFramePr>
          <p:xfrm>
            <a:off x="2169" y="655"/>
            <a:ext cx="48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6" name="Equation" r:id="rId3" imgW="419100" imgH="203200" progId="Equation.DSMT4">
                    <p:embed/>
                  </p:oleObj>
                </mc:Choice>
                <mc:Fallback>
                  <p:oleObj name="Equation" r:id="rId3" imgW="419100" imgH="203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9" y="655"/>
                          <a:ext cx="48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384" name="Group 144"/>
          <p:cNvGrpSpPr/>
          <p:nvPr/>
        </p:nvGrpSpPr>
        <p:grpSpPr bwMode="auto">
          <a:xfrm>
            <a:off x="-76200" y="2570163"/>
            <a:ext cx="8897938" cy="554037"/>
            <a:chOff x="-16" y="1667"/>
            <a:chExt cx="5605" cy="349"/>
          </a:xfrm>
        </p:grpSpPr>
        <p:sp>
          <p:nvSpPr>
            <p:cNvPr id="522261" name="Rectangle 21"/>
            <p:cNvSpPr>
              <a:spLocks noChangeArrowheads="1"/>
            </p:cNvSpPr>
            <p:nvPr/>
          </p:nvSpPr>
          <p:spPr bwMode="auto">
            <a:xfrm>
              <a:off x="-16" y="1667"/>
              <a:ext cx="56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由枢轴法可知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的置信度为 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的置信区间由下式确定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22262" name="Object 22"/>
            <p:cNvGraphicFramePr>
              <a:graphicFrameLocks noChangeAspect="1"/>
            </p:cNvGraphicFramePr>
            <p:nvPr/>
          </p:nvGraphicFramePr>
          <p:xfrm>
            <a:off x="1365" y="1762"/>
            <a:ext cx="28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7" name="Equation" r:id="rId5" imgW="3962400" imgH="3657600" progId="Equation.DSMT4">
                    <p:embed/>
                  </p:oleObj>
                </mc:Choice>
                <mc:Fallback>
                  <p:oleObj name="Equation" r:id="rId5" imgW="3962400" imgH="36576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5" y="1762"/>
                          <a:ext cx="288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263" name="Object 23"/>
            <p:cNvGraphicFramePr>
              <a:graphicFrameLocks noChangeAspect="1"/>
            </p:cNvGraphicFramePr>
            <p:nvPr/>
          </p:nvGraphicFramePr>
          <p:xfrm>
            <a:off x="2763" y="1731"/>
            <a:ext cx="48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8" name="Equation" r:id="rId7" imgW="6705600" imgH="3657600" progId="Equation.DSMT4">
                    <p:embed/>
                  </p:oleObj>
                </mc:Choice>
                <mc:Fallback>
                  <p:oleObj name="Equation" r:id="rId7" imgW="6705600" imgH="36576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3" y="1731"/>
                          <a:ext cx="48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267" name="Rectangle 27"/>
          <p:cNvSpPr>
            <a:spLocks noChangeArrowheads="1"/>
          </p:cNvSpPr>
          <p:nvPr/>
        </p:nvSpPr>
        <p:spPr bwMode="auto">
          <a:xfrm>
            <a:off x="5334000" y="1383460"/>
            <a:ext cx="86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且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22269" name="Object 29"/>
          <p:cNvGraphicFramePr>
            <a:graphicFrameLocks noChangeAspect="1"/>
          </p:cNvGraphicFramePr>
          <p:nvPr/>
        </p:nvGraphicFramePr>
        <p:xfrm>
          <a:off x="3289300" y="1773238"/>
          <a:ext cx="252888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9" imgW="21945600" imgH="9144000" progId="Equation.DSMT4">
                  <p:embed/>
                </p:oleObj>
              </mc:Choice>
              <mc:Fallback>
                <p:oleObj name="Equation" r:id="rId9" imgW="21945600" imgH="91440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1773238"/>
                        <a:ext cx="2528888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0" name="Object 30"/>
          <p:cNvGraphicFramePr>
            <a:graphicFrameLocks noChangeAspect="1"/>
          </p:cNvGraphicFramePr>
          <p:nvPr/>
        </p:nvGraphicFramePr>
        <p:xfrm>
          <a:off x="2225675" y="2982913"/>
          <a:ext cx="526732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11" imgW="45720000" imgH="9753600" progId="Equation.DSMT4">
                  <p:embed/>
                </p:oleObj>
              </mc:Choice>
              <mc:Fallback>
                <p:oleObj name="Equation" r:id="rId11" imgW="45720000" imgH="97536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2982913"/>
                        <a:ext cx="5267325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288" name="Group 48"/>
          <p:cNvGrpSpPr/>
          <p:nvPr/>
        </p:nvGrpSpPr>
        <p:grpSpPr bwMode="auto">
          <a:xfrm>
            <a:off x="685800" y="5251450"/>
            <a:ext cx="7067550" cy="604838"/>
            <a:chOff x="-104" y="3764"/>
            <a:chExt cx="4452" cy="381"/>
          </a:xfrm>
        </p:grpSpPr>
        <p:sp>
          <p:nvSpPr>
            <p:cNvPr id="522289" name="Rectangle 49"/>
            <p:cNvSpPr>
              <a:spLocks noChangeArrowheads="1"/>
            </p:cNvSpPr>
            <p:nvPr/>
          </p:nvSpPr>
          <p:spPr bwMode="auto">
            <a:xfrm>
              <a:off x="-104" y="3764"/>
              <a:ext cx="4452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  的置信水平为    的置信区间为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22290" name="Object 50"/>
            <p:cNvGraphicFramePr>
              <a:graphicFrameLocks noChangeAspect="1"/>
            </p:cNvGraphicFramePr>
            <p:nvPr/>
          </p:nvGraphicFramePr>
          <p:xfrm>
            <a:off x="155" y="3865"/>
            <a:ext cx="21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1" name="Equation" r:id="rId13" imgW="2743200" imgH="3048000" progId="Equation.DSMT4">
                    <p:embed/>
                  </p:oleObj>
                </mc:Choice>
                <mc:Fallback>
                  <p:oleObj name="Equation" r:id="rId13" imgW="2743200" imgH="304800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" y="3865"/>
                          <a:ext cx="21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291" name="Object 51"/>
            <p:cNvGraphicFramePr>
              <a:graphicFrameLocks noChangeAspect="1"/>
            </p:cNvGraphicFramePr>
            <p:nvPr/>
          </p:nvGraphicFramePr>
          <p:xfrm>
            <a:off x="1737" y="3836"/>
            <a:ext cx="48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2" name="Equation" r:id="rId15" imgW="419100" imgH="203200" progId="Equation.DSMT4">
                    <p:embed/>
                  </p:oleObj>
                </mc:Choice>
                <mc:Fallback>
                  <p:oleObj name="Equation" r:id="rId15" imgW="419100" imgH="20320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7" y="3836"/>
                          <a:ext cx="48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2292" name="Object 52"/>
          <p:cNvGraphicFramePr>
            <a:graphicFrameLocks noChangeAspect="1"/>
          </p:cNvGraphicFramePr>
          <p:nvPr/>
        </p:nvGraphicFramePr>
        <p:xfrm>
          <a:off x="1647825" y="5697538"/>
          <a:ext cx="61452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17" imgW="53340000" imgH="9144000" progId="Equation.DSMT4">
                  <p:embed/>
                </p:oleObj>
              </mc:Choice>
              <mc:Fallback>
                <p:oleObj name="Equation" r:id="rId17" imgW="53340000" imgH="91440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5697538"/>
                        <a:ext cx="614521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372" name="Group 132"/>
          <p:cNvGrpSpPr/>
          <p:nvPr/>
        </p:nvGrpSpPr>
        <p:grpSpPr bwMode="auto">
          <a:xfrm>
            <a:off x="1270000" y="530225"/>
            <a:ext cx="8204200" cy="560388"/>
            <a:chOff x="800" y="334"/>
            <a:chExt cx="5168" cy="353"/>
          </a:xfrm>
        </p:grpSpPr>
        <p:sp>
          <p:nvSpPr>
            <p:cNvPr id="522243" name="Rectangle 3"/>
            <p:cNvSpPr>
              <a:spLocks noChangeArrowheads="1"/>
            </p:cNvSpPr>
            <p:nvPr/>
          </p:nvSpPr>
          <p:spPr bwMode="auto">
            <a:xfrm>
              <a:off x="800" y="334"/>
              <a:ext cx="51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     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 的样本     均未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22244" name="Object 4"/>
            <p:cNvGraphicFramePr>
              <a:graphicFrameLocks noChangeAspect="1"/>
            </p:cNvGraphicFramePr>
            <p:nvPr/>
          </p:nvGraphicFramePr>
          <p:xfrm>
            <a:off x="1055" y="370"/>
            <a:ext cx="1193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4" name="Equation" r:id="rId19" imgW="1028700" imgH="241300" progId="Equation.DSMT4">
                    <p:embed/>
                  </p:oleObj>
                </mc:Choice>
                <mc:Fallback>
                  <p:oleObj name="Equation" r:id="rId19" imgW="1028700" imgH="2413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5" y="370"/>
                          <a:ext cx="1193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245" name="Object 5"/>
            <p:cNvGraphicFramePr>
              <a:graphicFrameLocks noChangeAspect="1"/>
            </p:cNvGraphicFramePr>
            <p:nvPr/>
          </p:nvGraphicFramePr>
          <p:xfrm>
            <a:off x="2840" y="349"/>
            <a:ext cx="1217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5" name="Equation" r:id="rId21" imgW="19507200" imgH="4876800" progId="Equation.DSMT4">
                    <p:embed/>
                  </p:oleObj>
                </mc:Choice>
                <mc:Fallback>
                  <p:oleObj name="Equation" r:id="rId21" imgW="19507200" imgH="4876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349"/>
                          <a:ext cx="1217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71" name="Object 131"/>
            <p:cNvGraphicFramePr>
              <a:graphicFrameLocks noChangeAspect="1"/>
            </p:cNvGraphicFramePr>
            <p:nvPr/>
          </p:nvGraphicFramePr>
          <p:xfrm>
            <a:off x="4671" y="341"/>
            <a:ext cx="62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6" name="Equation" r:id="rId23" imgW="9753600" imgH="4876800" progId="Equation.DSMT4">
                    <p:embed/>
                  </p:oleObj>
                </mc:Choice>
                <mc:Fallback>
                  <p:oleObj name="Equation" r:id="rId23" imgW="9753600" imgH="4876800" progId="Equation.DSMT4">
                    <p:embed/>
                    <p:pic>
                      <p:nvPicPr>
                        <p:cNvPr id="0" name="Object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1" y="341"/>
                          <a:ext cx="622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74" name="Oval 134"/>
          <p:cNvSpPr>
            <a:spLocks noChangeArrowheads="1"/>
          </p:cNvSpPr>
          <p:nvPr/>
        </p:nvSpPr>
        <p:spPr bwMode="auto">
          <a:xfrm>
            <a:off x="5854700" y="596900"/>
            <a:ext cx="457200" cy="4191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22380" name="Group 140"/>
          <p:cNvGrpSpPr/>
          <p:nvPr/>
        </p:nvGrpSpPr>
        <p:grpSpPr bwMode="auto">
          <a:xfrm>
            <a:off x="6042025" y="1160463"/>
            <a:ext cx="3063875" cy="407987"/>
            <a:chOff x="3830" y="731"/>
            <a:chExt cx="1416" cy="210"/>
          </a:xfrm>
        </p:grpSpPr>
        <p:sp>
          <p:nvSpPr>
            <p:cNvPr id="522376" name="AutoShape 136"/>
            <p:cNvSpPr>
              <a:spLocks noChangeArrowheads="1"/>
            </p:cNvSpPr>
            <p:nvPr/>
          </p:nvSpPr>
          <p:spPr bwMode="auto">
            <a:xfrm>
              <a:off x="3830" y="731"/>
              <a:ext cx="1416" cy="210"/>
            </a:xfrm>
            <a:prstGeom prst="wedgeRectCallout">
              <a:avLst>
                <a:gd name="adj1" fmla="val -40606"/>
                <a:gd name="adj2" fmla="val -116190"/>
              </a:avLst>
            </a:prstGeom>
            <a:solidFill>
              <a:schemeClr val="accent2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22377" name="WordArt 137"/>
            <p:cNvSpPr>
              <a:spLocks noChangeArrowheads="1" noChangeShapeType="1" noTextEdit="1"/>
            </p:cNvSpPr>
            <p:nvPr/>
          </p:nvSpPr>
          <p:spPr bwMode="auto">
            <a:xfrm>
              <a:off x="3874" y="765"/>
              <a:ext cx="1324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与前例的区别：  未知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22378" name="WordArt 138"/>
            <p:cNvSpPr>
              <a:spLocks noChangeArrowheads="1" noChangeShapeType="1" noTextEdit="1"/>
            </p:cNvSpPr>
            <p:nvPr/>
          </p:nvSpPr>
          <p:spPr bwMode="auto">
            <a:xfrm>
              <a:off x="4750" y="804"/>
              <a:ext cx="100" cy="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s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22379" name="WordArt 139"/>
            <p:cNvSpPr>
              <a:spLocks noChangeArrowheads="1" noChangeShapeType="1" noTextEdit="1"/>
            </p:cNvSpPr>
            <p:nvPr/>
          </p:nvSpPr>
          <p:spPr bwMode="auto">
            <a:xfrm>
              <a:off x="4874" y="768"/>
              <a:ext cx="41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2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522383" name="Group 143"/>
          <p:cNvGrpSpPr/>
          <p:nvPr/>
        </p:nvGrpSpPr>
        <p:grpSpPr bwMode="auto">
          <a:xfrm>
            <a:off x="1265238" y="1408113"/>
            <a:ext cx="4684712" cy="519112"/>
            <a:chOff x="797" y="847"/>
            <a:chExt cx="2951" cy="327"/>
          </a:xfrm>
        </p:grpSpPr>
        <p:sp>
          <p:nvSpPr>
            <p:cNvPr id="522265" name="Rectangle 25"/>
            <p:cNvSpPr>
              <a:spLocks noChangeArrowheads="1"/>
            </p:cNvSpPr>
            <p:nvPr/>
          </p:nvSpPr>
          <p:spPr bwMode="auto">
            <a:xfrm>
              <a:off x="992" y="847"/>
              <a:ext cx="27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是    的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MLE</a:t>
              </a:r>
              <a:r>
                <a:rPr kumimoji="1" lang="en-US" altLang="zh-CN" sz="2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和无偏估计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22381" name="Object 141"/>
            <p:cNvGraphicFramePr>
              <a:graphicFrameLocks noChangeAspect="1"/>
            </p:cNvGraphicFramePr>
            <p:nvPr/>
          </p:nvGraphicFramePr>
          <p:xfrm>
            <a:off x="797" y="863"/>
            <a:ext cx="289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7" name="Equation" r:id="rId25" imgW="215900" imgH="215900" progId="Equation.DSMT4">
                    <p:embed/>
                  </p:oleObj>
                </mc:Choice>
                <mc:Fallback>
                  <p:oleObj name="Equation" r:id="rId25" imgW="215900" imgH="215900" progId="Equation.DSMT4">
                    <p:embed/>
                    <p:pic>
                      <p:nvPicPr>
                        <p:cNvPr id="0" name="Object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7" y="863"/>
                          <a:ext cx="289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82" name="Object 142"/>
            <p:cNvGraphicFramePr>
              <a:graphicFrameLocks noChangeAspect="1"/>
            </p:cNvGraphicFramePr>
            <p:nvPr/>
          </p:nvGraphicFramePr>
          <p:xfrm>
            <a:off x="1268" y="914"/>
            <a:ext cx="243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8" name="Equation" r:id="rId27" imgW="190500" imgH="203200" progId="Equation.DSMT4">
                    <p:embed/>
                  </p:oleObj>
                </mc:Choice>
                <mc:Fallback>
                  <p:oleObj name="Equation" r:id="rId27" imgW="190500" imgH="203200" progId="Equation.DSMT4">
                    <p:embed/>
                    <p:pic>
                      <p:nvPicPr>
                        <p:cNvPr id="0" name="Object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8" y="914"/>
                          <a:ext cx="243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386" name="Group 146"/>
          <p:cNvGrpSpPr/>
          <p:nvPr/>
        </p:nvGrpSpPr>
        <p:grpSpPr bwMode="auto">
          <a:xfrm>
            <a:off x="2676526" y="3910013"/>
            <a:ext cx="3817939" cy="1444625"/>
            <a:chOff x="1609" y="3295"/>
            <a:chExt cx="2405" cy="910"/>
          </a:xfrm>
        </p:grpSpPr>
        <p:sp>
          <p:nvSpPr>
            <p:cNvPr id="522272" name="Freeform 32"/>
            <p:cNvSpPr/>
            <p:nvPr/>
          </p:nvSpPr>
          <p:spPr bwMode="auto">
            <a:xfrm>
              <a:off x="3243" y="3766"/>
              <a:ext cx="453" cy="188"/>
            </a:xfrm>
            <a:custGeom>
              <a:avLst/>
              <a:gdLst>
                <a:gd name="T0" fmla="*/ 452 w 453"/>
                <a:gd name="T1" fmla="*/ 188 h 188"/>
                <a:gd name="T2" fmla="*/ 453 w 453"/>
                <a:gd name="T3" fmla="*/ 122 h 188"/>
                <a:gd name="T4" fmla="*/ 409 w 453"/>
                <a:gd name="T5" fmla="*/ 122 h 188"/>
                <a:gd name="T6" fmla="*/ 327 w 453"/>
                <a:gd name="T7" fmla="*/ 113 h 188"/>
                <a:gd name="T8" fmla="*/ 256 w 453"/>
                <a:gd name="T9" fmla="*/ 99 h 188"/>
                <a:gd name="T10" fmla="*/ 184 w 453"/>
                <a:gd name="T11" fmla="*/ 80 h 188"/>
                <a:gd name="T12" fmla="*/ 126 w 453"/>
                <a:gd name="T13" fmla="*/ 57 h 188"/>
                <a:gd name="T14" fmla="*/ 64 w 453"/>
                <a:gd name="T15" fmla="*/ 32 h 188"/>
                <a:gd name="T16" fmla="*/ 33 w 453"/>
                <a:gd name="T17" fmla="*/ 17 h 188"/>
                <a:gd name="T18" fmla="*/ 1 w 453"/>
                <a:gd name="T19" fmla="*/ 0 h 188"/>
                <a:gd name="T20" fmla="*/ 0 w 453"/>
                <a:gd name="T21" fmla="*/ 188 h 188"/>
                <a:gd name="T22" fmla="*/ 452 w 453"/>
                <a:gd name="T23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3" h="188">
                  <a:moveTo>
                    <a:pt x="452" y="188"/>
                  </a:moveTo>
                  <a:lnTo>
                    <a:pt x="453" y="122"/>
                  </a:lnTo>
                  <a:lnTo>
                    <a:pt x="409" y="122"/>
                  </a:lnTo>
                  <a:lnTo>
                    <a:pt x="327" y="113"/>
                  </a:lnTo>
                  <a:lnTo>
                    <a:pt x="256" y="99"/>
                  </a:lnTo>
                  <a:lnTo>
                    <a:pt x="184" y="80"/>
                  </a:lnTo>
                  <a:lnTo>
                    <a:pt x="126" y="57"/>
                  </a:lnTo>
                  <a:lnTo>
                    <a:pt x="64" y="32"/>
                  </a:lnTo>
                  <a:lnTo>
                    <a:pt x="33" y="17"/>
                  </a:lnTo>
                  <a:lnTo>
                    <a:pt x="1" y="0"/>
                  </a:lnTo>
                  <a:lnTo>
                    <a:pt x="0" y="188"/>
                  </a:lnTo>
                  <a:lnTo>
                    <a:pt x="452" y="18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 w="9525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273" name="Freeform 33"/>
            <p:cNvSpPr/>
            <p:nvPr/>
          </p:nvSpPr>
          <p:spPr bwMode="auto">
            <a:xfrm>
              <a:off x="1884" y="3763"/>
              <a:ext cx="451" cy="191"/>
            </a:xfrm>
            <a:custGeom>
              <a:avLst/>
              <a:gdLst>
                <a:gd name="T0" fmla="*/ 0 w 451"/>
                <a:gd name="T1" fmla="*/ 191 h 191"/>
                <a:gd name="T2" fmla="*/ 0 w 451"/>
                <a:gd name="T3" fmla="*/ 123 h 191"/>
                <a:gd name="T4" fmla="*/ 46 w 451"/>
                <a:gd name="T5" fmla="*/ 123 h 191"/>
                <a:gd name="T6" fmla="*/ 126 w 451"/>
                <a:gd name="T7" fmla="*/ 114 h 191"/>
                <a:gd name="T8" fmla="*/ 189 w 451"/>
                <a:gd name="T9" fmla="*/ 104 h 191"/>
                <a:gd name="T10" fmla="*/ 274 w 451"/>
                <a:gd name="T11" fmla="*/ 80 h 191"/>
                <a:gd name="T12" fmla="*/ 328 w 451"/>
                <a:gd name="T13" fmla="*/ 60 h 191"/>
                <a:gd name="T14" fmla="*/ 396 w 451"/>
                <a:gd name="T15" fmla="*/ 30 h 191"/>
                <a:gd name="T16" fmla="*/ 432 w 451"/>
                <a:gd name="T17" fmla="*/ 10 h 191"/>
                <a:gd name="T18" fmla="*/ 451 w 451"/>
                <a:gd name="T19" fmla="*/ 0 h 191"/>
                <a:gd name="T20" fmla="*/ 451 w 451"/>
                <a:gd name="T21" fmla="*/ 191 h 191"/>
                <a:gd name="T22" fmla="*/ 0 w 451"/>
                <a:gd name="T2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1" h="191">
                  <a:moveTo>
                    <a:pt x="0" y="191"/>
                  </a:moveTo>
                  <a:lnTo>
                    <a:pt x="0" y="123"/>
                  </a:lnTo>
                  <a:lnTo>
                    <a:pt x="46" y="123"/>
                  </a:lnTo>
                  <a:lnTo>
                    <a:pt x="126" y="114"/>
                  </a:lnTo>
                  <a:lnTo>
                    <a:pt x="189" y="104"/>
                  </a:lnTo>
                  <a:lnTo>
                    <a:pt x="274" y="80"/>
                  </a:lnTo>
                  <a:lnTo>
                    <a:pt x="328" y="60"/>
                  </a:lnTo>
                  <a:lnTo>
                    <a:pt x="396" y="30"/>
                  </a:lnTo>
                  <a:lnTo>
                    <a:pt x="432" y="10"/>
                  </a:lnTo>
                  <a:lnTo>
                    <a:pt x="451" y="0"/>
                  </a:lnTo>
                  <a:lnTo>
                    <a:pt x="451" y="191"/>
                  </a:lnTo>
                  <a:lnTo>
                    <a:pt x="0" y="19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 w="9525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274" name="Line 34"/>
            <p:cNvSpPr>
              <a:spLocks noChangeShapeType="1"/>
            </p:cNvSpPr>
            <p:nvPr/>
          </p:nvSpPr>
          <p:spPr bwMode="auto">
            <a:xfrm>
              <a:off x="1845" y="3955"/>
              <a:ext cx="20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275" name="Line 35"/>
            <p:cNvSpPr>
              <a:spLocks noChangeShapeType="1"/>
            </p:cNvSpPr>
            <p:nvPr/>
          </p:nvSpPr>
          <p:spPr bwMode="auto">
            <a:xfrm flipV="1">
              <a:off x="2790" y="3295"/>
              <a:ext cx="1" cy="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22276" name="Object 36"/>
            <p:cNvGraphicFramePr>
              <a:graphicFrameLocks noChangeAspect="1"/>
            </p:cNvGraphicFramePr>
            <p:nvPr/>
          </p:nvGraphicFramePr>
          <p:xfrm>
            <a:off x="3173" y="3303"/>
            <a:ext cx="35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9" name="Equation" r:id="rId29" imgW="7315200" imgH="3657600" progId="Equation.DSMT4">
                    <p:embed/>
                  </p:oleObj>
                </mc:Choice>
                <mc:Fallback>
                  <p:oleObj name="Equation" r:id="rId29" imgW="7315200" imgH="365760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3" y="3303"/>
                          <a:ext cx="35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22277" name="Group 37"/>
            <p:cNvGrpSpPr/>
            <p:nvPr/>
          </p:nvGrpSpPr>
          <p:grpSpPr bwMode="auto">
            <a:xfrm>
              <a:off x="1883" y="3481"/>
              <a:ext cx="1811" cy="407"/>
              <a:chOff x="3787" y="2161"/>
              <a:chExt cx="1811" cy="511"/>
            </a:xfrm>
          </p:grpSpPr>
          <p:sp>
            <p:nvSpPr>
              <p:cNvPr id="522278" name="Freeform 38"/>
              <p:cNvSpPr/>
              <p:nvPr/>
            </p:nvSpPr>
            <p:spPr bwMode="auto">
              <a:xfrm>
                <a:off x="3787" y="2161"/>
                <a:ext cx="905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279" name="Freeform 39"/>
              <p:cNvSpPr/>
              <p:nvPr/>
            </p:nvSpPr>
            <p:spPr bwMode="auto">
              <a:xfrm flipH="1">
                <a:off x="4694" y="2161"/>
                <a:ext cx="904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522281" name="Object 41"/>
            <p:cNvGraphicFramePr>
              <a:graphicFrameLocks noChangeAspect="1"/>
            </p:cNvGraphicFramePr>
            <p:nvPr/>
          </p:nvGraphicFramePr>
          <p:xfrm>
            <a:off x="1609" y="3909"/>
            <a:ext cx="125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0" name="Equation" r:id="rId31" imgW="15544800" imgH="4267200" progId="Equation.DSMT4">
                    <p:embed/>
                  </p:oleObj>
                </mc:Choice>
                <mc:Fallback>
                  <p:oleObj name="Equation" r:id="rId31" imgW="15544800" imgH="426720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9" y="3909"/>
                          <a:ext cx="1253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282" name="Line 42"/>
            <p:cNvSpPr>
              <a:spLocks noChangeShapeType="1"/>
            </p:cNvSpPr>
            <p:nvPr/>
          </p:nvSpPr>
          <p:spPr bwMode="auto">
            <a:xfrm flipH="1">
              <a:off x="3016" y="3480"/>
              <a:ext cx="280" cy="2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283" name="Line 43"/>
            <p:cNvSpPr>
              <a:spLocks noChangeShapeType="1"/>
            </p:cNvSpPr>
            <p:nvPr/>
          </p:nvSpPr>
          <p:spPr bwMode="auto">
            <a:xfrm flipH="1">
              <a:off x="3385" y="3585"/>
              <a:ext cx="280" cy="2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22284" name="Object 44"/>
            <p:cNvGraphicFramePr>
              <a:graphicFrameLocks noChangeAspect="1"/>
            </p:cNvGraphicFramePr>
            <p:nvPr/>
          </p:nvGraphicFramePr>
          <p:xfrm>
            <a:off x="3633" y="3422"/>
            <a:ext cx="371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1" name="Equation" r:id="rId33" imgW="6705600" imgH="3657600" progId="Equation.DSMT4">
                    <p:embed/>
                  </p:oleObj>
                </mc:Choice>
                <mc:Fallback>
                  <p:oleObj name="Equation" r:id="rId33" imgW="6705600" imgH="36576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3" y="3422"/>
                          <a:ext cx="371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285" name="Line 45"/>
            <p:cNvSpPr>
              <a:spLocks noChangeShapeType="1"/>
            </p:cNvSpPr>
            <p:nvPr/>
          </p:nvSpPr>
          <p:spPr bwMode="auto">
            <a:xfrm>
              <a:off x="2066" y="3626"/>
              <a:ext cx="176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22286" name="Object 46"/>
            <p:cNvGraphicFramePr>
              <a:graphicFrameLocks noChangeAspect="1"/>
            </p:cNvGraphicFramePr>
            <p:nvPr/>
          </p:nvGraphicFramePr>
          <p:xfrm>
            <a:off x="1918" y="3423"/>
            <a:ext cx="37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2" name="Equation" r:id="rId35" imgW="6400800" imgH="3657600" progId="Equation.DSMT4">
                    <p:embed/>
                  </p:oleObj>
                </mc:Choice>
                <mc:Fallback>
                  <p:oleObj name="Equation" r:id="rId35" imgW="6400800" imgH="36576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8" y="3423"/>
                          <a:ext cx="37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85" name="Object 145"/>
            <p:cNvGraphicFramePr>
              <a:graphicFrameLocks noChangeAspect="1"/>
            </p:cNvGraphicFramePr>
            <p:nvPr/>
          </p:nvGraphicFramePr>
          <p:xfrm>
            <a:off x="2935" y="3902"/>
            <a:ext cx="107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3" name="Equation" r:id="rId37" imgW="13106400" imgH="4267200" progId="Equation.DSMT4">
                    <p:embed/>
                  </p:oleObj>
                </mc:Choice>
                <mc:Fallback>
                  <p:oleObj name="Equation" r:id="rId37" imgW="13106400" imgH="4267200" progId="Equation.DSMT4">
                    <p:embed/>
                    <p:pic>
                      <p:nvPicPr>
                        <p:cNvPr id="0" name="Object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5" y="3902"/>
                          <a:ext cx="107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87" name="Line 147"/>
          <p:cNvSpPr>
            <a:spLocks noChangeShapeType="1"/>
          </p:cNvSpPr>
          <p:nvPr/>
        </p:nvSpPr>
        <p:spPr bwMode="auto">
          <a:xfrm>
            <a:off x="3827463" y="4953000"/>
            <a:ext cx="14430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22391" name="Group 151"/>
          <p:cNvGrpSpPr/>
          <p:nvPr/>
        </p:nvGrpSpPr>
        <p:grpSpPr bwMode="auto">
          <a:xfrm>
            <a:off x="3151842" y="1804147"/>
            <a:ext cx="1904251" cy="3149600"/>
            <a:chOff x="2085" y="1128"/>
            <a:chExt cx="990" cy="1984"/>
          </a:xfrm>
        </p:grpSpPr>
        <p:sp>
          <p:nvSpPr>
            <p:cNvPr id="522390" name="Oval 150"/>
            <p:cNvSpPr>
              <a:spLocks noChangeArrowheads="1"/>
            </p:cNvSpPr>
            <p:nvPr/>
          </p:nvSpPr>
          <p:spPr bwMode="auto">
            <a:xfrm>
              <a:off x="2085" y="1128"/>
              <a:ext cx="672" cy="554"/>
            </a:xfrm>
            <a:prstGeom prst="ellipse">
              <a:avLst/>
            </a:prstGeom>
            <a:noFill/>
            <a:ln w="28575" algn="ctr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2363" dir="842175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389" name="Freeform 149"/>
            <p:cNvSpPr/>
            <p:nvPr/>
          </p:nvSpPr>
          <p:spPr bwMode="auto">
            <a:xfrm>
              <a:off x="2702" y="1562"/>
              <a:ext cx="373" cy="1550"/>
            </a:xfrm>
            <a:custGeom>
              <a:avLst/>
              <a:gdLst>
                <a:gd name="T0" fmla="*/ 0 w 373"/>
                <a:gd name="T1" fmla="*/ 0 h 1550"/>
                <a:gd name="T2" fmla="*/ 312 w 373"/>
                <a:gd name="T3" fmla="*/ 512 h 1550"/>
                <a:gd name="T4" fmla="*/ 368 w 373"/>
                <a:gd name="T5" fmla="*/ 992 h 1550"/>
                <a:gd name="T6" fmla="*/ 298 w 373"/>
                <a:gd name="T7" fmla="*/ 155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3" h="1550">
                  <a:moveTo>
                    <a:pt x="0" y="0"/>
                  </a:moveTo>
                  <a:cubicBezTo>
                    <a:pt x="51" y="85"/>
                    <a:pt x="251" y="347"/>
                    <a:pt x="312" y="512"/>
                  </a:cubicBezTo>
                  <a:cubicBezTo>
                    <a:pt x="373" y="677"/>
                    <a:pt x="370" y="819"/>
                    <a:pt x="368" y="992"/>
                  </a:cubicBezTo>
                  <a:cubicBezTo>
                    <a:pt x="366" y="1165"/>
                    <a:pt x="313" y="1434"/>
                    <a:pt x="298" y="155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5194" dir="200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2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2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2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2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2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2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2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522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522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22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2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0" dur="500"/>
                                        <p:tgtEl>
                                          <p:spTgt spid="52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2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2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2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2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1" dur="1000"/>
                                        <p:tgtEl>
                                          <p:spTgt spid="52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2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2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522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522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6" grpId="0" animBg="1"/>
      <p:bldP spid="522247" grpId="0" animBg="1"/>
      <p:bldP spid="522267" grpId="0"/>
      <p:bldP spid="522374" grpId="0" animBg="1"/>
      <p:bldP spid="522374" grpId="1" animBg="1"/>
      <p:bldP spid="522387" grpId="0" animBg="1"/>
      <p:bldP spid="52238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5" name="Rectangle 5"/>
          <p:cNvSpPr>
            <a:spLocks noChangeArrowheads="1"/>
          </p:cNvSpPr>
          <p:nvPr/>
        </p:nvSpPr>
        <p:spPr bwMode="auto">
          <a:xfrm>
            <a:off x="1281113" y="1931988"/>
            <a:ext cx="2941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构造样本函数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12006" name="Object 6"/>
          <p:cNvGraphicFramePr>
            <a:graphicFrameLocks noChangeAspect="1"/>
          </p:cNvGraphicFramePr>
          <p:nvPr/>
        </p:nvGraphicFramePr>
        <p:xfrm>
          <a:off x="3006725" y="2254250"/>
          <a:ext cx="3048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1" imgW="1625600" imgH="304800" progId="Equation.DSMT4">
                  <p:embed/>
                </p:oleObj>
              </mc:Choice>
              <mc:Fallback>
                <p:oleObj name="Equation" r:id="rId1" imgW="1625600" imgH="304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2254250"/>
                        <a:ext cx="3048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07" name="Group 7"/>
          <p:cNvGrpSpPr/>
          <p:nvPr/>
        </p:nvGrpSpPr>
        <p:grpSpPr bwMode="auto">
          <a:xfrm>
            <a:off x="849313" y="1017588"/>
            <a:ext cx="8288337" cy="519112"/>
            <a:chOff x="535" y="753"/>
            <a:chExt cx="5221" cy="327"/>
          </a:xfrm>
        </p:grpSpPr>
        <p:sp>
          <p:nvSpPr>
            <p:cNvPr id="512008" name="Rectangle 8"/>
            <p:cNvSpPr>
              <a:spLocks noChangeArrowheads="1"/>
            </p:cNvSpPr>
            <p:nvPr/>
          </p:nvSpPr>
          <p:spPr bwMode="auto">
            <a:xfrm>
              <a:off x="535" y="753"/>
              <a:ext cx="52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是待估计的未知参数， 是其它的未知参数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12009" name="Object 9"/>
            <p:cNvGraphicFramePr>
              <a:graphicFrameLocks noChangeAspect="1"/>
            </p:cNvGraphicFramePr>
            <p:nvPr/>
          </p:nvGraphicFramePr>
          <p:xfrm>
            <a:off x="3210" y="810"/>
            <a:ext cx="20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7" name="Equation" r:id="rId3" imgW="165100" imgH="203200" progId="Equation.DSMT4">
                    <p:embed/>
                  </p:oleObj>
                </mc:Choice>
                <mc:Fallback>
                  <p:oleObj name="Equation" r:id="rId3" imgW="165100" imgH="203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0" y="810"/>
                          <a:ext cx="20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10" name="Object 10"/>
            <p:cNvGraphicFramePr>
              <a:graphicFrameLocks noChangeAspect="1"/>
            </p:cNvGraphicFramePr>
            <p:nvPr/>
          </p:nvGraphicFramePr>
          <p:xfrm>
            <a:off x="835" y="818"/>
            <a:ext cx="20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8" name="Equation" r:id="rId5" imgW="165100" imgH="203200" progId="Equation.DSMT4">
                    <p:embed/>
                  </p:oleObj>
                </mc:Choice>
                <mc:Fallback>
                  <p:oleObj name="Equation" r:id="rId5" imgW="165100" imgH="203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" y="818"/>
                          <a:ext cx="20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055" name="Group 55"/>
          <p:cNvGrpSpPr/>
          <p:nvPr/>
        </p:nvGrpSpPr>
        <p:grpSpPr bwMode="auto">
          <a:xfrm>
            <a:off x="1308100" y="1430338"/>
            <a:ext cx="4699000" cy="608012"/>
            <a:chOff x="824" y="901"/>
            <a:chExt cx="2960" cy="383"/>
          </a:xfrm>
        </p:grpSpPr>
        <p:sp>
          <p:nvSpPr>
            <p:cNvPr id="512012" name="Rectangle 12"/>
            <p:cNvSpPr>
              <a:spLocks noChangeArrowheads="1"/>
            </p:cNvSpPr>
            <p:nvPr/>
          </p:nvSpPr>
          <p:spPr bwMode="auto">
            <a:xfrm>
              <a:off x="824" y="925"/>
              <a:ext cx="2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求出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的较好的点估计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2013" name="Object 13"/>
            <p:cNvGraphicFramePr>
              <a:graphicFrameLocks noChangeAspect="1"/>
            </p:cNvGraphicFramePr>
            <p:nvPr/>
          </p:nvGraphicFramePr>
          <p:xfrm>
            <a:off x="1317" y="983"/>
            <a:ext cx="40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9" name="Equation" r:id="rId7" imgW="342900" imgH="241300" progId="Equation.DSMT4">
                    <p:embed/>
                  </p:oleObj>
                </mc:Choice>
                <mc:Fallback>
                  <p:oleObj name="Equation" r:id="rId7" imgW="342900" imgH="2413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7" y="983"/>
                          <a:ext cx="40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14" name="Object 14"/>
            <p:cNvGraphicFramePr>
              <a:graphicFrameLocks noChangeAspect="1"/>
            </p:cNvGraphicFramePr>
            <p:nvPr/>
          </p:nvGraphicFramePr>
          <p:xfrm>
            <a:off x="3256" y="901"/>
            <a:ext cx="420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0" name="Equation" r:id="rId9" imgW="355600" imgH="304800" progId="Equation.DSMT4">
                    <p:embed/>
                  </p:oleObj>
                </mc:Choice>
                <mc:Fallback>
                  <p:oleObj name="Equation" r:id="rId9" imgW="355600" imgH="3048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6" y="901"/>
                          <a:ext cx="420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091" name="Group 91"/>
          <p:cNvGrpSpPr/>
          <p:nvPr/>
        </p:nvGrpSpPr>
        <p:grpSpPr bwMode="auto">
          <a:xfrm>
            <a:off x="1295400" y="2717800"/>
            <a:ext cx="7734300" cy="528638"/>
            <a:chOff x="816" y="1712"/>
            <a:chExt cx="4872" cy="333"/>
          </a:xfrm>
        </p:grpSpPr>
        <p:sp>
          <p:nvSpPr>
            <p:cNvPr id="512016" name="Rectangle 16"/>
            <p:cNvSpPr>
              <a:spLocks noChangeArrowheads="1"/>
            </p:cNvSpPr>
            <p:nvPr/>
          </p:nvSpPr>
          <p:spPr bwMode="auto">
            <a:xfrm>
              <a:off x="816" y="1712"/>
              <a:ext cx="48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对于给定的置信水平    由    确定两个分位点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2017" name="Object 17"/>
            <p:cNvGraphicFramePr>
              <a:graphicFrameLocks noChangeAspect="1"/>
            </p:cNvGraphicFramePr>
            <p:nvPr/>
          </p:nvGraphicFramePr>
          <p:xfrm>
            <a:off x="2857" y="1765"/>
            <a:ext cx="50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1" name="Equation" r:id="rId11" imgW="457200" imgH="215900" progId="Equation.DSMT4">
                    <p:embed/>
                  </p:oleObj>
                </mc:Choice>
                <mc:Fallback>
                  <p:oleObj name="Equation" r:id="rId11" imgW="457200" imgH="2159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" y="1765"/>
                          <a:ext cx="50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18" name="Object 18"/>
            <p:cNvGraphicFramePr>
              <a:graphicFrameLocks noChangeAspect="1"/>
            </p:cNvGraphicFramePr>
            <p:nvPr/>
          </p:nvGraphicFramePr>
          <p:xfrm>
            <a:off x="3561" y="1746"/>
            <a:ext cx="50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2" name="Equation" r:id="rId13" imgW="419100" imgH="241300" progId="Equation.DSMT4">
                    <p:embed/>
                  </p:oleObj>
                </mc:Choice>
                <mc:Fallback>
                  <p:oleObj name="Equation" r:id="rId13" imgW="419100" imgH="2413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1" y="1746"/>
                          <a:ext cx="500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089" name="Group 89"/>
          <p:cNvGrpSpPr/>
          <p:nvPr/>
        </p:nvGrpSpPr>
        <p:grpSpPr bwMode="auto">
          <a:xfrm>
            <a:off x="1306513" y="6129338"/>
            <a:ext cx="3529012" cy="576262"/>
            <a:chOff x="815" y="3837"/>
            <a:chExt cx="2223" cy="363"/>
          </a:xfrm>
        </p:grpSpPr>
        <p:sp>
          <p:nvSpPr>
            <p:cNvPr id="512022" name="Rectangle 22"/>
            <p:cNvSpPr>
              <a:spLocks noChangeArrowheads="1"/>
            </p:cNvSpPr>
            <p:nvPr/>
          </p:nvSpPr>
          <p:spPr bwMode="auto">
            <a:xfrm>
              <a:off x="954" y="3853"/>
              <a:ext cx="16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的置信区间为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2023" name="Object 23"/>
            <p:cNvGraphicFramePr>
              <a:graphicFrameLocks noChangeAspect="1"/>
            </p:cNvGraphicFramePr>
            <p:nvPr/>
          </p:nvGraphicFramePr>
          <p:xfrm>
            <a:off x="2338" y="3837"/>
            <a:ext cx="70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3" name="Equation" r:id="rId15" imgW="596900" imgH="292100" progId="Equation.DSMT4">
                    <p:embed/>
                  </p:oleObj>
                </mc:Choice>
                <mc:Fallback>
                  <p:oleObj name="Equation" r:id="rId15" imgW="596900" imgH="2921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8" y="3837"/>
                          <a:ext cx="70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24" name="Object 24"/>
            <p:cNvGraphicFramePr>
              <a:graphicFrameLocks noChangeAspect="1"/>
            </p:cNvGraphicFramePr>
            <p:nvPr/>
          </p:nvGraphicFramePr>
          <p:xfrm>
            <a:off x="815" y="3914"/>
            <a:ext cx="2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4" name="Equation" r:id="rId17" imgW="165100" imgH="203200" progId="Equation.DSMT4">
                    <p:embed/>
                  </p:oleObj>
                </mc:Choice>
                <mc:Fallback>
                  <p:oleObj name="Equation" r:id="rId17" imgW="165100" imgH="2032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" y="3914"/>
                          <a:ext cx="20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025" name="Object 25"/>
          <p:cNvGraphicFramePr>
            <a:graphicFrameLocks noChangeAspect="1"/>
          </p:cNvGraphicFramePr>
          <p:nvPr/>
        </p:nvGraphicFramePr>
        <p:xfrm>
          <a:off x="2849563" y="5618163"/>
          <a:ext cx="31432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19" imgW="1676400" imgH="292100" progId="Equation.DSMT4">
                  <p:embed/>
                </p:oleObj>
              </mc:Choice>
              <mc:Fallback>
                <p:oleObj name="Equation" r:id="rId19" imgW="1676400" imgH="2921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5618163"/>
                        <a:ext cx="31432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26" name="Rectangle 26"/>
          <p:cNvSpPr>
            <a:spLocks noChangeArrowheads="1"/>
          </p:cNvSpPr>
          <p:nvPr/>
        </p:nvSpPr>
        <p:spPr bwMode="auto">
          <a:xfrm>
            <a:off x="850900" y="5116513"/>
            <a:ext cx="175895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等价地</a:t>
            </a:r>
            <a:endParaRPr kumimoji="1"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512046" name="Picture 46" descr="f125"/>
          <p:cNvPicPr>
            <a:picLocks noChangeAspect="1" noChangeArrowheads="1" noCrop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941388" y="1601788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47" name="Picture 47" descr="f126"/>
          <p:cNvPicPr>
            <a:picLocks noChangeAspect="1" noChangeArrowheads="1" noCrop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938213" y="2071688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48" name="Picture 48" descr="f127"/>
          <p:cNvPicPr>
            <a:picLocks noChangeAspect="1" noChangeArrowheads="1" noCrop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938213" y="2832100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49" name="Picture 49" descr="f128"/>
          <p:cNvPicPr>
            <a:picLocks noChangeAspect="1" noChangeArrowheads="1" noCrop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938213" y="6283325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2051" name="Object 51"/>
          <p:cNvGraphicFramePr>
            <a:graphicFrameLocks noChangeAspect="1"/>
          </p:cNvGraphicFramePr>
          <p:nvPr/>
        </p:nvGraphicFramePr>
        <p:xfrm>
          <a:off x="2089150" y="3403600"/>
          <a:ext cx="53371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25" imgW="2578100" imgH="317500" progId="Equation.DSMT4">
                  <p:embed/>
                </p:oleObj>
              </mc:Choice>
              <mc:Fallback>
                <p:oleObj name="Equation" r:id="rId25" imgW="2578100" imgH="3175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3403600"/>
                        <a:ext cx="533717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52" name="Group 52"/>
          <p:cNvGrpSpPr/>
          <p:nvPr/>
        </p:nvGrpSpPr>
        <p:grpSpPr bwMode="auto">
          <a:xfrm>
            <a:off x="2163763" y="609600"/>
            <a:ext cx="5218112" cy="385763"/>
            <a:chOff x="2093" y="435"/>
            <a:chExt cx="1803" cy="187"/>
          </a:xfrm>
        </p:grpSpPr>
        <p:sp>
          <p:nvSpPr>
            <p:cNvPr id="512053" name="Line 53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54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FF00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求未知参数置信区间的一般过程</a:t>
              </a:r>
              <a:endParaRPr lang="zh-CN" altLang="en-US" sz="3600" kern="10">
                <a:ln w="9525">
                  <a:solidFill>
                    <a:srgbClr val="FF00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12057" name="Group 57"/>
          <p:cNvGrpSpPr/>
          <p:nvPr/>
        </p:nvGrpSpPr>
        <p:grpSpPr bwMode="auto">
          <a:xfrm>
            <a:off x="105895" y="3125788"/>
            <a:ext cx="2479675" cy="519112"/>
            <a:chOff x="-18" y="2009"/>
            <a:chExt cx="1562" cy="327"/>
          </a:xfrm>
        </p:grpSpPr>
        <p:graphicFrame>
          <p:nvGraphicFramePr>
            <p:cNvPr id="512019" name="Object 19"/>
            <p:cNvGraphicFramePr>
              <a:graphicFrameLocks noChangeAspect="1"/>
            </p:cNvGraphicFramePr>
            <p:nvPr/>
          </p:nvGraphicFramePr>
          <p:xfrm>
            <a:off x="-18" y="2018"/>
            <a:ext cx="980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7" name="Equation" r:id="rId27" imgW="14935200" imgH="4267200" progId="Equation.DSMT4">
                    <p:embed/>
                  </p:oleObj>
                </mc:Choice>
                <mc:Fallback>
                  <p:oleObj name="Equation" r:id="rId27" imgW="14935200" imgH="42672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8" y="2018"/>
                          <a:ext cx="980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056" name="Rectangle 56"/>
            <p:cNvSpPr>
              <a:spLocks noChangeArrowheads="1"/>
            </p:cNvSpPr>
            <p:nvPr/>
          </p:nvSpPr>
          <p:spPr bwMode="auto">
            <a:xfrm>
              <a:off x="859" y="2009"/>
              <a:ext cx="6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使得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12088" name="Group 88"/>
          <p:cNvGrpSpPr/>
          <p:nvPr/>
        </p:nvGrpSpPr>
        <p:grpSpPr bwMode="auto">
          <a:xfrm>
            <a:off x="3003550" y="4024313"/>
            <a:ext cx="3270250" cy="1408112"/>
            <a:chOff x="3604" y="3007"/>
            <a:chExt cx="2060" cy="887"/>
          </a:xfrm>
        </p:grpSpPr>
        <p:grpSp>
          <p:nvGrpSpPr>
            <p:cNvPr id="512082" name="Group 82"/>
            <p:cNvGrpSpPr/>
            <p:nvPr/>
          </p:nvGrpSpPr>
          <p:grpSpPr bwMode="auto">
            <a:xfrm>
              <a:off x="4893" y="3456"/>
              <a:ext cx="533" cy="209"/>
              <a:chOff x="4893" y="3456"/>
              <a:chExt cx="533" cy="209"/>
            </a:xfrm>
          </p:grpSpPr>
          <p:sp>
            <p:nvSpPr>
              <p:cNvPr id="512080" name="Freeform 80"/>
              <p:cNvSpPr/>
              <p:nvPr/>
            </p:nvSpPr>
            <p:spPr bwMode="auto">
              <a:xfrm>
                <a:off x="4894" y="3456"/>
                <a:ext cx="532" cy="209"/>
              </a:xfrm>
              <a:custGeom>
                <a:avLst/>
                <a:gdLst>
                  <a:gd name="T0" fmla="*/ 531 w 532"/>
                  <a:gd name="T1" fmla="*/ 209 h 209"/>
                  <a:gd name="T2" fmla="*/ 532 w 532"/>
                  <a:gd name="T3" fmla="*/ 147 h 209"/>
                  <a:gd name="T4" fmla="*/ 422 w 532"/>
                  <a:gd name="T5" fmla="*/ 131 h 209"/>
                  <a:gd name="T6" fmla="*/ 301 w 532"/>
                  <a:gd name="T7" fmla="*/ 116 h 209"/>
                  <a:gd name="T8" fmla="*/ 191 w 532"/>
                  <a:gd name="T9" fmla="*/ 87 h 209"/>
                  <a:gd name="T10" fmla="*/ 106 w 532"/>
                  <a:gd name="T11" fmla="*/ 57 h 209"/>
                  <a:gd name="T12" fmla="*/ 49 w 532"/>
                  <a:gd name="T13" fmla="*/ 27 h 209"/>
                  <a:gd name="T14" fmla="*/ 0 w 532"/>
                  <a:gd name="T15" fmla="*/ 0 h 209"/>
                  <a:gd name="T16" fmla="*/ 0 w 532"/>
                  <a:gd name="T17" fmla="*/ 209 h 209"/>
                  <a:gd name="T18" fmla="*/ 531 w 532"/>
                  <a:gd name="T19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2" h="209">
                    <a:moveTo>
                      <a:pt x="531" y="209"/>
                    </a:moveTo>
                    <a:lnTo>
                      <a:pt x="532" y="147"/>
                    </a:lnTo>
                    <a:lnTo>
                      <a:pt x="422" y="131"/>
                    </a:lnTo>
                    <a:lnTo>
                      <a:pt x="301" y="116"/>
                    </a:lnTo>
                    <a:lnTo>
                      <a:pt x="191" y="87"/>
                    </a:lnTo>
                    <a:lnTo>
                      <a:pt x="106" y="57"/>
                    </a:lnTo>
                    <a:lnTo>
                      <a:pt x="49" y="27"/>
                    </a:lnTo>
                    <a:lnTo>
                      <a:pt x="0" y="0"/>
                    </a:lnTo>
                    <a:lnTo>
                      <a:pt x="0" y="209"/>
                    </a:lnTo>
                    <a:lnTo>
                      <a:pt x="531" y="20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alpha val="63000"/>
                    </a:schemeClr>
                  </a:gs>
                  <a:gs pos="5000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>
                      <a:alpha val="63000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00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081" name="Line 81"/>
              <p:cNvSpPr>
                <a:spLocks noChangeShapeType="1"/>
              </p:cNvSpPr>
              <p:nvPr/>
            </p:nvSpPr>
            <p:spPr bwMode="auto">
              <a:xfrm flipH="1" flipV="1">
                <a:off x="4893" y="3457"/>
                <a:ext cx="0" cy="207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12078" name="Group 78"/>
            <p:cNvGrpSpPr/>
            <p:nvPr/>
          </p:nvGrpSpPr>
          <p:grpSpPr bwMode="auto">
            <a:xfrm>
              <a:off x="3753" y="3384"/>
              <a:ext cx="299" cy="284"/>
              <a:chOff x="3753" y="3384"/>
              <a:chExt cx="299" cy="284"/>
            </a:xfrm>
          </p:grpSpPr>
          <p:sp>
            <p:nvSpPr>
              <p:cNvPr id="512060" name="Freeform 60"/>
              <p:cNvSpPr/>
              <p:nvPr/>
            </p:nvSpPr>
            <p:spPr bwMode="auto">
              <a:xfrm>
                <a:off x="3753" y="3384"/>
                <a:ext cx="299" cy="284"/>
              </a:xfrm>
              <a:custGeom>
                <a:avLst/>
                <a:gdLst>
                  <a:gd name="T0" fmla="*/ 0 w 299"/>
                  <a:gd name="T1" fmla="*/ 284 h 284"/>
                  <a:gd name="T2" fmla="*/ 2 w 299"/>
                  <a:gd name="T3" fmla="*/ 221 h 284"/>
                  <a:gd name="T4" fmla="*/ 63 w 299"/>
                  <a:gd name="T5" fmla="*/ 183 h 284"/>
                  <a:gd name="T6" fmla="*/ 131 w 299"/>
                  <a:gd name="T7" fmla="*/ 144 h 284"/>
                  <a:gd name="T8" fmla="*/ 188 w 299"/>
                  <a:gd name="T9" fmla="*/ 105 h 284"/>
                  <a:gd name="T10" fmla="*/ 251 w 299"/>
                  <a:gd name="T11" fmla="*/ 60 h 284"/>
                  <a:gd name="T12" fmla="*/ 280 w 299"/>
                  <a:gd name="T13" fmla="*/ 21 h 284"/>
                  <a:gd name="T14" fmla="*/ 299 w 299"/>
                  <a:gd name="T15" fmla="*/ 0 h 284"/>
                  <a:gd name="T16" fmla="*/ 299 w 299"/>
                  <a:gd name="T17" fmla="*/ 284 h 284"/>
                  <a:gd name="T18" fmla="*/ 0 w 299"/>
                  <a:gd name="T1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9" h="284">
                    <a:moveTo>
                      <a:pt x="0" y="284"/>
                    </a:moveTo>
                    <a:lnTo>
                      <a:pt x="2" y="221"/>
                    </a:lnTo>
                    <a:lnTo>
                      <a:pt x="63" y="183"/>
                    </a:lnTo>
                    <a:lnTo>
                      <a:pt x="131" y="144"/>
                    </a:lnTo>
                    <a:lnTo>
                      <a:pt x="188" y="105"/>
                    </a:lnTo>
                    <a:lnTo>
                      <a:pt x="251" y="60"/>
                    </a:lnTo>
                    <a:lnTo>
                      <a:pt x="280" y="21"/>
                    </a:lnTo>
                    <a:lnTo>
                      <a:pt x="299" y="0"/>
                    </a:lnTo>
                    <a:lnTo>
                      <a:pt x="299" y="284"/>
                    </a:lnTo>
                    <a:lnTo>
                      <a:pt x="0" y="28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alpha val="63000"/>
                    </a:schemeClr>
                  </a:gs>
                  <a:gs pos="5000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>
                      <a:alpha val="63000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00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077" name="Line 77"/>
              <p:cNvSpPr>
                <a:spLocks noChangeShapeType="1"/>
              </p:cNvSpPr>
              <p:nvPr/>
            </p:nvSpPr>
            <p:spPr bwMode="auto">
              <a:xfrm flipV="1">
                <a:off x="4052" y="3386"/>
                <a:ext cx="0" cy="28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2061" name="Line 61"/>
            <p:cNvSpPr>
              <a:spLocks noChangeShapeType="1"/>
            </p:cNvSpPr>
            <p:nvPr/>
          </p:nvSpPr>
          <p:spPr bwMode="auto">
            <a:xfrm>
              <a:off x="3698" y="3667"/>
              <a:ext cx="18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62" name="Line 62"/>
            <p:cNvSpPr>
              <a:spLocks noChangeShapeType="1"/>
            </p:cNvSpPr>
            <p:nvPr/>
          </p:nvSpPr>
          <p:spPr bwMode="auto">
            <a:xfrm flipV="1">
              <a:off x="4203" y="3007"/>
              <a:ext cx="1" cy="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2067" name="Object 67"/>
            <p:cNvGraphicFramePr>
              <a:graphicFrameLocks noChangeAspect="1"/>
            </p:cNvGraphicFramePr>
            <p:nvPr/>
          </p:nvGraphicFramePr>
          <p:xfrm>
            <a:off x="3863" y="3608"/>
            <a:ext cx="40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8" name="Equation" r:id="rId29" imgW="5486400" imgH="4267200" progId="Equation.DSMT4">
                    <p:embed/>
                  </p:oleObj>
                </mc:Choice>
                <mc:Fallback>
                  <p:oleObj name="Equation" r:id="rId29" imgW="5486400" imgH="4267200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3" y="3608"/>
                          <a:ext cx="40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069" name="Line 69"/>
            <p:cNvSpPr>
              <a:spLocks noChangeShapeType="1"/>
            </p:cNvSpPr>
            <p:nvPr/>
          </p:nvSpPr>
          <p:spPr bwMode="auto">
            <a:xfrm flipH="1">
              <a:off x="5030" y="3441"/>
              <a:ext cx="280" cy="1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2070" name="Object 70"/>
            <p:cNvGraphicFramePr>
              <a:graphicFrameLocks noChangeAspect="1"/>
            </p:cNvGraphicFramePr>
            <p:nvPr/>
          </p:nvGraphicFramePr>
          <p:xfrm>
            <a:off x="5308" y="3309"/>
            <a:ext cx="356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9" name="Equation" r:id="rId31" imgW="393700" imgH="203200" progId="Equation.DSMT4">
                    <p:embed/>
                  </p:oleObj>
                </mc:Choice>
                <mc:Fallback>
                  <p:oleObj name="Equation" r:id="rId31" imgW="393700" imgH="203200" progId="Equation.DSMT4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8" y="3309"/>
                          <a:ext cx="356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071" name="Line 71"/>
            <p:cNvSpPr>
              <a:spLocks noChangeShapeType="1"/>
            </p:cNvSpPr>
            <p:nvPr/>
          </p:nvSpPr>
          <p:spPr bwMode="auto">
            <a:xfrm>
              <a:off x="3775" y="3298"/>
              <a:ext cx="176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2072" name="Object 72"/>
            <p:cNvGraphicFramePr>
              <a:graphicFrameLocks noChangeAspect="1"/>
            </p:cNvGraphicFramePr>
            <p:nvPr/>
          </p:nvGraphicFramePr>
          <p:xfrm>
            <a:off x="3604" y="3119"/>
            <a:ext cx="357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0" name="Equation" r:id="rId33" imgW="393700" imgH="203200" progId="Equation.DSMT4">
                    <p:embed/>
                  </p:oleObj>
                </mc:Choice>
                <mc:Fallback>
                  <p:oleObj name="Equation" r:id="rId33" imgW="393700" imgH="203200" progId="Equation.DSMT4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4" y="3119"/>
                          <a:ext cx="357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73" name="Object 73"/>
            <p:cNvGraphicFramePr>
              <a:graphicFrameLocks noChangeAspect="1"/>
            </p:cNvGraphicFramePr>
            <p:nvPr/>
          </p:nvGraphicFramePr>
          <p:xfrm>
            <a:off x="4762" y="3598"/>
            <a:ext cx="52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1" name="Equation" r:id="rId35" imgW="7010400" imgH="4267200" progId="Equation.DSMT4">
                    <p:embed/>
                  </p:oleObj>
                </mc:Choice>
                <mc:Fallback>
                  <p:oleObj name="Equation" r:id="rId35" imgW="7010400" imgH="4267200" progId="Equation.DSMT4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2" y="3598"/>
                          <a:ext cx="52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075" name="Freeform 75"/>
            <p:cNvSpPr/>
            <p:nvPr/>
          </p:nvSpPr>
          <p:spPr bwMode="auto">
            <a:xfrm>
              <a:off x="3744" y="3103"/>
              <a:ext cx="1680" cy="505"/>
            </a:xfrm>
            <a:custGeom>
              <a:avLst/>
              <a:gdLst>
                <a:gd name="T0" fmla="*/ 0 w 1680"/>
                <a:gd name="T1" fmla="*/ 505 h 505"/>
                <a:gd name="T2" fmla="*/ 256 w 1680"/>
                <a:gd name="T3" fmla="*/ 337 h 505"/>
                <a:gd name="T4" fmla="*/ 472 w 1680"/>
                <a:gd name="T5" fmla="*/ 65 h 505"/>
                <a:gd name="T6" fmla="*/ 656 w 1680"/>
                <a:gd name="T7" fmla="*/ 1 h 505"/>
                <a:gd name="T8" fmla="*/ 832 w 1680"/>
                <a:gd name="T9" fmla="*/ 73 h 505"/>
                <a:gd name="T10" fmla="*/ 960 w 1680"/>
                <a:gd name="T11" fmla="*/ 209 h 505"/>
                <a:gd name="T12" fmla="*/ 1192 w 1680"/>
                <a:gd name="T13" fmla="*/ 377 h 505"/>
                <a:gd name="T14" fmla="*/ 1408 w 1680"/>
                <a:gd name="T15" fmla="*/ 457 h 505"/>
                <a:gd name="T16" fmla="*/ 1680 w 1680"/>
                <a:gd name="T17" fmla="*/ 497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0" h="505">
                  <a:moveTo>
                    <a:pt x="0" y="505"/>
                  </a:moveTo>
                  <a:cubicBezTo>
                    <a:pt x="43" y="477"/>
                    <a:pt x="177" y="410"/>
                    <a:pt x="256" y="337"/>
                  </a:cubicBezTo>
                  <a:cubicBezTo>
                    <a:pt x="335" y="264"/>
                    <a:pt x="405" y="121"/>
                    <a:pt x="472" y="65"/>
                  </a:cubicBezTo>
                  <a:cubicBezTo>
                    <a:pt x="539" y="9"/>
                    <a:pt x="596" y="0"/>
                    <a:pt x="656" y="1"/>
                  </a:cubicBezTo>
                  <a:cubicBezTo>
                    <a:pt x="716" y="2"/>
                    <a:pt x="781" y="38"/>
                    <a:pt x="832" y="73"/>
                  </a:cubicBezTo>
                  <a:cubicBezTo>
                    <a:pt x="883" y="108"/>
                    <a:pt x="900" y="158"/>
                    <a:pt x="960" y="209"/>
                  </a:cubicBezTo>
                  <a:cubicBezTo>
                    <a:pt x="1020" y="260"/>
                    <a:pt x="1117" y="336"/>
                    <a:pt x="1192" y="377"/>
                  </a:cubicBezTo>
                  <a:cubicBezTo>
                    <a:pt x="1267" y="418"/>
                    <a:pt x="1327" y="437"/>
                    <a:pt x="1408" y="457"/>
                  </a:cubicBezTo>
                  <a:cubicBezTo>
                    <a:pt x="1489" y="477"/>
                    <a:pt x="1623" y="489"/>
                    <a:pt x="1680" y="497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12083" name="Group 83"/>
            <p:cNvGrpSpPr/>
            <p:nvPr/>
          </p:nvGrpSpPr>
          <p:grpSpPr bwMode="auto">
            <a:xfrm>
              <a:off x="4685" y="3010"/>
              <a:ext cx="768" cy="210"/>
              <a:chOff x="3093" y="1402"/>
              <a:chExt cx="768" cy="210"/>
            </a:xfrm>
          </p:grpSpPr>
          <p:sp>
            <p:nvSpPr>
              <p:cNvPr id="512084" name="AutoShape 84"/>
              <p:cNvSpPr>
                <a:spLocks noChangeArrowheads="1"/>
              </p:cNvSpPr>
              <p:nvPr/>
            </p:nvSpPr>
            <p:spPr bwMode="auto">
              <a:xfrm>
                <a:off x="3093" y="1402"/>
                <a:ext cx="768" cy="210"/>
              </a:xfrm>
              <a:prstGeom prst="wedgeRectCallout">
                <a:avLst>
                  <a:gd name="adj1" fmla="val -56639"/>
                  <a:gd name="adj2" fmla="val 127620"/>
                </a:avLst>
              </a:prstGeom>
              <a:solidFill>
                <a:schemeClr val="accent2"/>
              </a:solidFill>
              <a:ln w="9525" algn="ctr">
                <a:solidFill>
                  <a:schemeClr val="folHlink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:endParaRPr kumimoji="1" lang="zh-CN" altLang="zh-CN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512085" name="WordArt 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21" y="1436"/>
                <a:ext cx="396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面积为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512086" name="WordArt 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24" y="1471"/>
                <a:ext cx="95" cy="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a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12087" name="WordArt 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53" y="1455"/>
                <a:ext cx="139" cy="1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1-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</p:grpSp>
      </p:grpSp>
      <p:sp>
        <p:nvSpPr>
          <p:cNvPr id="512103" name="Freeform 103"/>
          <p:cNvSpPr/>
          <p:nvPr/>
        </p:nvSpPr>
        <p:spPr bwMode="auto">
          <a:xfrm>
            <a:off x="2919413" y="2789238"/>
            <a:ext cx="2143125" cy="42862"/>
          </a:xfrm>
          <a:custGeom>
            <a:avLst/>
            <a:gdLst>
              <a:gd name="T0" fmla="*/ 0 w 968"/>
              <a:gd name="T1" fmla="*/ 3 h 11"/>
              <a:gd name="T2" fmla="*/ 408 w 968"/>
              <a:gd name="T3" fmla="*/ 3 h 11"/>
              <a:gd name="T4" fmla="*/ 744 w 968"/>
              <a:gd name="T5" fmla="*/ 3 h 11"/>
              <a:gd name="T6" fmla="*/ 968 w 968"/>
              <a:gd name="T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8" h="11">
                <a:moveTo>
                  <a:pt x="0" y="3"/>
                </a:moveTo>
                <a:cubicBezTo>
                  <a:pt x="142" y="0"/>
                  <a:pt x="284" y="3"/>
                  <a:pt x="408" y="3"/>
                </a:cubicBezTo>
                <a:cubicBezTo>
                  <a:pt x="532" y="3"/>
                  <a:pt x="651" y="2"/>
                  <a:pt x="744" y="3"/>
                </a:cubicBezTo>
                <a:cubicBezTo>
                  <a:pt x="837" y="4"/>
                  <a:pt x="921" y="9"/>
                  <a:pt x="968" y="11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112" name="Oval 112"/>
          <p:cNvSpPr>
            <a:spLocks noChangeArrowheads="1"/>
          </p:cNvSpPr>
          <p:nvPr/>
        </p:nvSpPr>
        <p:spPr bwMode="auto">
          <a:xfrm>
            <a:off x="5295900" y="2387600"/>
            <a:ext cx="760413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119" name="Oval 119"/>
          <p:cNvSpPr>
            <a:spLocks noChangeArrowheads="1"/>
          </p:cNvSpPr>
          <p:nvPr/>
        </p:nvSpPr>
        <p:spPr bwMode="auto">
          <a:xfrm>
            <a:off x="1206500" y="1943100"/>
            <a:ext cx="2336800" cy="54292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122" name="Oval 122"/>
          <p:cNvSpPr>
            <a:spLocks noChangeArrowheads="1"/>
          </p:cNvSpPr>
          <p:nvPr/>
        </p:nvSpPr>
        <p:spPr bwMode="auto">
          <a:xfrm>
            <a:off x="7021513" y="2757488"/>
            <a:ext cx="19177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12121" name="Group 121"/>
          <p:cNvGrpSpPr/>
          <p:nvPr/>
        </p:nvGrpSpPr>
        <p:grpSpPr bwMode="auto">
          <a:xfrm>
            <a:off x="3797300" y="1901825"/>
            <a:ext cx="3638550" cy="471488"/>
            <a:chOff x="2400" y="1229"/>
            <a:chExt cx="1802" cy="218"/>
          </a:xfrm>
        </p:grpSpPr>
        <p:sp>
          <p:nvSpPr>
            <p:cNvPr id="512115" name="AutoShape 115"/>
            <p:cNvSpPr>
              <a:spLocks noChangeArrowheads="1"/>
            </p:cNvSpPr>
            <p:nvPr/>
          </p:nvSpPr>
          <p:spPr bwMode="auto">
            <a:xfrm>
              <a:off x="2400" y="1229"/>
              <a:ext cx="1802" cy="218"/>
            </a:xfrm>
            <a:prstGeom prst="wedgeRectCallout">
              <a:avLst>
                <a:gd name="adj1" fmla="val -59491"/>
                <a:gd name="adj2" fmla="val -14681"/>
              </a:avLst>
            </a:prstGeom>
            <a:solidFill>
              <a:srgbClr val="000066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12116" name="WordArt 116"/>
            <p:cNvSpPr>
              <a:spLocks noChangeArrowheads="1" noChangeShapeType="1" noTextEdit="1"/>
            </p:cNvSpPr>
            <p:nvPr/>
          </p:nvSpPr>
          <p:spPr bwMode="auto">
            <a:xfrm>
              <a:off x="2452" y="1263"/>
              <a:ext cx="1700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方正舒体" panose="02010601030101010101" charset="-122"/>
                  <a:ea typeface="方正舒体" panose="02010601030101010101" charset="-122"/>
                </a:rPr>
                <a:t>一般运用抽样分布定理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方正舒体" panose="02010601030101010101" charset="-122"/>
                <a:ea typeface="方正舒体" panose="0201060103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1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1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2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2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2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2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2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2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2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2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2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2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12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512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512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512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12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12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512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12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12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12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1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1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1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12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12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3" dur="1000"/>
                                        <p:tgtEl>
                                          <p:spTgt spid="51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1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51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12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12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1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1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512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5" grpId="0"/>
      <p:bldP spid="512026" grpId="0"/>
      <p:bldP spid="512103" grpId="0" animBg="1"/>
      <p:bldP spid="512103" grpId="1" animBg="1"/>
      <p:bldP spid="512112" grpId="0" animBg="1"/>
      <p:bldP spid="512112" grpId="1" animBg="1"/>
      <p:bldP spid="512119" grpId="0" animBg="1"/>
      <p:bldP spid="512119" grpId="1" animBg="1"/>
      <p:bldP spid="512122" grpId="0" animBg="1"/>
      <p:bldP spid="51212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396" name="Group 108"/>
          <p:cNvGrpSpPr/>
          <p:nvPr/>
        </p:nvGrpSpPr>
        <p:grpSpPr bwMode="auto">
          <a:xfrm>
            <a:off x="139700" y="1047750"/>
            <a:ext cx="8915400" cy="339725"/>
            <a:chOff x="381" y="698"/>
            <a:chExt cx="4175" cy="160"/>
          </a:xfrm>
        </p:grpSpPr>
        <p:sp>
          <p:nvSpPr>
            <p:cNvPr id="524317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381" y="698"/>
              <a:ext cx="4175" cy="16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前两例一般性地讨论了总体均值  的区间估计问题，现讨论应用问题</a:t>
              </a:r>
              <a:r>
                <a:rPr lang="en-US" altLang="zh-CN" sz="3600" b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zh-CN" altLang="en-US" sz="3600" b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24321" name="WordArt 33"/>
            <p:cNvSpPr>
              <a:spLocks noChangeArrowheads="1" noChangeShapeType="1" noTextEdit="1"/>
            </p:cNvSpPr>
            <p:nvPr/>
          </p:nvSpPr>
          <p:spPr bwMode="auto">
            <a:xfrm>
              <a:off x="2330" y="729"/>
              <a:ext cx="103" cy="12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3968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rPr>
                <a:t>m</a:t>
              </a:r>
              <a:endParaRPr lang="zh-CN" altLang="en-US" sz="3600" i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Symbol" panose="05050102010706020507"/>
              </a:endParaRPr>
            </a:p>
          </p:txBody>
        </p:sp>
      </p:grpSp>
      <p:grpSp>
        <p:nvGrpSpPr>
          <p:cNvPr id="524343" name="Group 55"/>
          <p:cNvGrpSpPr/>
          <p:nvPr/>
        </p:nvGrpSpPr>
        <p:grpSpPr bwMode="auto">
          <a:xfrm>
            <a:off x="2381250" y="588963"/>
            <a:ext cx="4371975" cy="396875"/>
            <a:chOff x="2093" y="435"/>
            <a:chExt cx="1803" cy="187"/>
          </a:xfrm>
        </p:grpSpPr>
        <p:sp>
          <p:nvSpPr>
            <p:cNvPr id="524344" name="Line 56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4345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50000">
                        <a:srgbClr val="FF9933"/>
                      </a:gs>
                      <a:gs pos="100000">
                        <a:srgbClr val="FFFF00"/>
                      </a:gs>
                    </a:gsLst>
                    <a:lin ang="2700000" scaled="1"/>
                  </a:gradFill>
                  <a:latin typeface="黑体" panose="02010609060101010101" pitchFamily="2" charset="-122"/>
                  <a:ea typeface="黑体" panose="02010609060101010101" pitchFamily="2" charset="-122"/>
                </a:rPr>
                <a:t>单正态总体参数的区间估计</a:t>
              </a:r>
              <a:endParaRPr lang="zh-CN" altLang="en-US" sz="3600" b="1" kern="10">
                <a:ln w="12700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50000">
                      <a:srgbClr val="FF9933"/>
                    </a:gs>
                    <a:gs pos="100000">
                      <a:srgbClr val="FFFF00"/>
                    </a:gs>
                  </a:gsLst>
                  <a:lin ang="2700000" scaled="1"/>
                </a:gra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524348" name="WordArt 60"/>
          <p:cNvSpPr>
            <a:spLocks noChangeArrowheads="1" noChangeShapeType="1" noTextEdit="1"/>
          </p:cNvSpPr>
          <p:nvPr/>
        </p:nvSpPr>
        <p:spPr bwMode="auto">
          <a:xfrm>
            <a:off x="809625" y="3054350"/>
            <a:ext cx="3714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folHlink"/>
                  </a:solidFill>
                  <a:round/>
                </a:ln>
                <a:solidFill>
                  <a:schemeClr val="accent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解</a:t>
            </a:r>
            <a:endParaRPr lang="zh-CN" altLang="en-US" sz="3600" b="1" kern="10">
              <a:ln w="12700">
                <a:solidFill>
                  <a:schemeClr val="folHlink"/>
                </a:solidFill>
                <a:round/>
              </a:ln>
              <a:solidFill>
                <a:schemeClr val="accent2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  <p:sp>
        <p:nvSpPr>
          <p:cNvPr id="524349" name="WordArt 61"/>
          <p:cNvSpPr>
            <a:spLocks noChangeArrowheads="1" noChangeShapeType="1" noTextEdit="1"/>
          </p:cNvSpPr>
          <p:nvPr/>
        </p:nvSpPr>
        <p:spPr bwMode="auto">
          <a:xfrm>
            <a:off x="771525" y="14843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24355" name="Rectangle 67"/>
          <p:cNvSpPr>
            <a:spLocks noChangeArrowheads="1"/>
          </p:cNvSpPr>
          <p:nvPr/>
        </p:nvSpPr>
        <p:spPr bwMode="auto">
          <a:xfrm>
            <a:off x="647700" y="4132263"/>
            <a:ext cx="2903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由题给数据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得</a:t>
            </a:r>
            <a:endParaRPr kumimoji="1"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24356" name="Object 68"/>
          <p:cNvGraphicFramePr>
            <a:graphicFrameLocks noChangeAspect="1"/>
          </p:cNvGraphicFramePr>
          <p:nvPr/>
        </p:nvGraphicFramePr>
        <p:xfrm>
          <a:off x="1457325" y="4551363"/>
          <a:ext cx="6577013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1" imgW="56997600" imgH="5486400" progId="Equation.DSMT4">
                  <p:embed/>
                </p:oleObj>
              </mc:Choice>
              <mc:Fallback>
                <p:oleObj name="Equation" r:id="rId1" imgW="56997600" imgH="54864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4551363"/>
                        <a:ext cx="6577013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57" name="Object 69"/>
          <p:cNvGraphicFramePr>
            <a:graphicFrameLocks noChangeAspect="1"/>
          </p:cNvGraphicFramePr>
          <p:nvPr/>
        </p:nvGraphicFramePr>
        <p:xfrm>
          <a:off x="1503358" y="5176263"/>
          <a:ext cx="27051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3" imgW="23469600" imgH="3962400" progId="Equation.DSMT4">
                  <p:embed/>
                </p:oleObj>
              </mc:Choice>
              <mc:Fallback>
                <p:oleObj name="Equation" r:id="rId3" imgW="23469600" imgH="396240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58" y="5176263"/>
                        <a:ext cx="27051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62" name="Rectangle 74"/>
          <p:cNvSpPr>
            <a:spLocks noChangeArrowheads="1"/>
          </p:cNvSpPr>
          <p:nvPr/>
        </p:nvSpPr>
        <p:spPr bwMode="auto">
          <a:xfrm>
            <a:off x="1231900" y="1343025"/>
            <a:ext cx="7505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用雷达测得匀速飞行的巡航导弹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个速度数据</a:t>
            </a:r>
            <a:endParaRPr kumimoji="1" lang="zh-CN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24376" name="Object 88"/>
          <p:cNvGraphicFramePr>
            <a:graphicFrameLocks noChangeAspect="1"/>
          </p:cNvGraphicFramePr>
          <p:nvPr/>
        </p:nvGraphicFramePr>
        <p:xfrm>
          <a:off x="2130425" y="1806575"/>
          <a:ext cx="4978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5" imgW="45720000" imgH="4267200" progId="Equation.DSMT4">
                  <p:embed/>
                </p:oleObj>
              </mc:Choice>
              <mc:Fallback>
                <p:oleObj name="Equation" r:id="rId5" imgW="45720000" imgH="426720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1806575"/>
                        <a:ext cx="4978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4379" name="Group 91"/>
          <p:cNvGrpSpPr/>
          <p:nvPr/>
        </p:nvGrpSpPr>
        <p:grpSpPr bwMode="auto">
          <a:xfrm>
            <a:off x="-63500" y="2132011"/>
            <a:ext cx="9385300" cy="571499"/>
            <a:chOff x="-40" y="1367"/>
            <a:chExt cx="5912" cy="360"/>
          </a:xfrm>
        </p:grpSpPr>
        <p:sp>
          <p:nvSpPr>
            <p:cNvPr id="524351" name="Rectangle 63"/>
            <p:cNvSpPr>
              <a:spLocks noChangeArrowheads="1"/>
            </p:cNvSpPr>
            <p:nvPr/>
          </p:nvSpPr>
          <p:spPr bwMode="auto">
            <a:xfrm>
              <a:off x="-40" y="1367"/>
              <a:ext cx="5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设雷达速度测量值      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且雷达没有系统误差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求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巡航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24364" name="Object 76"/>
            <p:cNvGraphicFramePr>
              <a:graphicFrameLocks noChangeAspect="1"/>
            </p:cNvGraphicFramePr>
            <p:nvPr/>
          </p:nvGraphicFramePr>
          <p:xfrm>
            <a:off x="1771" y="1389"/>
            <a:ext cx="1138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1" name="Equation" r:id="rId7" imgW="19202400" imgH="4876800" progId="Equation.DSMT4">
                    <p:embed/>
                  </p:oleObj>
                </mc:Choice>
                <mc:Fallback>
                  <p:oleObj name="Equation" r:id="rId7" imgW="19202400" imgH="4876800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1" y="1389"/>
                          <a:ext cx="1138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4387" name="Group 99"/>
          <p:cNvGrpSpPr/>
          <p:nvPr/>
        </p:nvGrpSpPr>
        <p:grpSpPr bwMode="auto">
          <a:xfrm>
            <a:off x="-63500" y="2540002"/>
            <a:ext cx="5905501" cy="534988"/>
            <a:chOff x="-32" y="1576"/>
            <a:chExt cx="3720" cy="337"/>
          </a:xfrm>
        </p:grpSpPr>
        <p:graphicFrame>
          <p:nvGraphicFramePr>
            <p:cNvPr id="524353" name="Object 65"/>
            <p:cNvGraphicFramePr>
              <a:graphicFrameLocks noChangeAspect="1"/>
            </p:cNvGraphicFramePr>
            <p:nvPr/>
          </p:nvGraphicFramePr>
          <p:xfrm>
            <a:off x="2466" y="1618"/>
            <a:ext cx="122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2" name="Equation" r:id="rId9" imgW="19202400" imgH="4267200" progId="Equation.DSMT4">
                    <p:embed/>
                  </p:oleObj>
                </mc:Choice>
                <mc:Fallback>
                  <p:oleObj name="Equation" r:id="rId9" imgW="19202400" imgH="4267200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6" y="1618"/>
                          <a:ext cx="122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4378" name="Rectangle 90"/>
            <p:cNvSpPr>
              <a:spLocks noChangeArrowheads="1"/>
            </p:cNvSpPr>
            <p:nvPr/>
          </p:nvSpPr>
          <p:spPr bwMode="auto">
            <a:xfrm>
              <a:off x="-32" y="1576"/>
              <a:ext cx="29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导弹飞行速度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的置信区间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24381" name="Group 93"/>
          <p:cNvGrpSpPr/>
          <p:nvPr/>
        </p:nvGrpSpPr>
        <p:grpSpPr bwMode="auto">
          <a:xfrm>
            <a:off x="1219200" y="2932113"/>
            <a:ext cx="6546850" cy="533400"/>
            <a:chOff x="752" y="1831"/>
            <a:chExt cx="4124" cy="336"/>
          </a:xfrm>
        </p:grpSpPr>
        <p:sp>
          <p:nvSpPr>
            <p:cNvPr id="524373" name="Rectangle 85"/>
            <p:cNvSpPr>
              <a:spLocks noChangeArrowheads="1"/>
            </p:cNvSpPr>
            <p:nvPr/>
          </p:nvSpPr>
          <p:spPr bwMode="auto">
            <a:xfrm>
              <a:off x="752" y="1831"/>
              <a:ext cx="41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由枢轴法可求得  的    的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置信区间是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24374" name="Object 86"/>
            <p:cNvGraphicFramePr>
              <a:graphicFrameLocks noChangeAspect="1"/>
            </p:cNvGraphicFramePr>
            <p:nvPr/>
          </p:nvGraphicFramePr>
          <p:xfrm>
            <a:off x="2830" y="1889"/>
            <a:ext cx="511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3" name="Equation" r:id="rId11" imgW="393700" imgH="203200" progId="Equation.DSMT4">
                    <p:embed/>
                  </p:oleObj>
                </mc:Choice>
                <mc:Fallback>
                  <p:oleObj name="Equation" r:id="rId11" imgW="393700" imgH="203200" progId="Equation.DSMT4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0" y="1889"/>
                          <a:ext cx="511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4375" name="Object 87"/>
            <p:cNvGraphicFramePr>
              <a:graphicFrameLocks noChangeAspect="1"/>
            </p:cNvGraphicFramePr>
            <p:nvPr/>
          </p:nvGraphicFramePr>
          <p:xfrm>
            <a:off x="2380" y="1914"/>
            <a:ext cx="243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4" name="Equation" r:id="rId13" imgW="190500" imgH="203200" progId="Equation.DSMT4">
                    <p:embed/>
                  </p:oleObj>
                </mc:Choice>
                <mc:Fallback>
                  <p:oleObj name="Equation" r:id="rId13" imgW="190500" imgH="203200" progId="Equation.DSMT4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0" y="1914"/>
                          <a:ext cx="243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4382" name="Object 94"/>
          <p:cNvGraphicFramePr>
            <a:graphicFrameLocks noChangeAspect="1"/>
          </p:cNvGraphicFramePr>
          <p:nvPr/>
        </p:nvGraphicFramePr>
        <p:xfrm>
          <a:off x="1787525" y="3297238"/>
          <a:ext cx="61452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15" imgW="53340000" imgH="9144000" progId="Equation.DSMT4">
                  <p:embed/>
                </p:oleObj>
              </mc:Choice>
              <mc:Fallback>
                <p:oleObj name="Equation" r:id="rId15" imgW="53340000" imgH="9144000" progId="Equation.DSMT4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3297238"/>
                        <a:ext cx="614521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83" name="Object 95"/>
          <p:cNvGraphicFramePr>
            <a:graphicFrameLocks noChangeAspect="1"/>
          </p:cNvGraphicFramePr>
          <p:nvPr/>
        </p:nvGraphicFramePr>
        <p:xfrm>
          <a:off x="4097337" y="4887913"/>
          <a:ext cx="2810415" cy="881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17" imgW="24993600" imgH="8229600" progId="Equation.DSMT4">
                  <p:embed/>
                </p:oleObj>
              </mc:Choice>
              <mc:Fallback>
                <p:oleObj name="Equation" r:id="rId17" imgW="24993600" imgH="8229600" progId="Equation.DSMT4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337" y="4887913"/>
                        <a:ext cx="2810415" cy="881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89" name="Object 101"/>
          <p:cNvGraphicFramePr>
            <a:graphicFrameLocks noChangeAspect="1"/>
          </p:cNvGraphicFramePr>
          <p:nvPr/>
        </p:nvGraphicFramePr>
        <p:xfrm>
          <a:off x="1648833" y="6091670"/>
          <a:ext cx="31591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19" imgW="27432000" imgH="4267200" progId="Equation.DSMT4">
                  <p:embed/>
                </p:oleObj>
              </mc:Choice>
              <mc:Fallback>
                <p:oleObj name="Equation" r:id="rId19" imgW="27432000" imgH="4267200" progId="Equation.DSMT4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8833" y="6091670"/>
                        <a:ext cx="31591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4391" name="Group 103"/>
          <p:cNvGrpSpPr/>
          <p:nvPr/>
        </p:nvGrpSpPr>
        <p:grpSpPr bwMode="auto">
          <a:xfrm>
            <a:off x="-50800" y="5576888"/>
            <a:ext cx="8432800" cy="530225"/>
            <a:chOff x="448" y="3465"/>
            <a:chExt cx="5312" cy="334"/>
          </a:xfrm>
        </p:grpSpPr>
        <p:sp>
          <p:nvSpPr>
            <p:cNvPr id="524386" name="Rectangle 98"/>
            <p:cNvSpPr>
              <a:spLocks noChangeArrowheads="1"/>
            </p:cNvSpPr>
            <p:nvPr/>
          </p:nvSpPr>
          <p:spPr bwMode="auto">
            <a:xfrm>
              <a:off x="448" y="3465"/>
              <a:ext cx="53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故巡航导弹飞行速度  的  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置信度的置信区间是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24385" name="Object 97"/>
            <p:cNvGraphicFramePr>
              <a:graphicFrameLocks noChangeAspect="1"/>
            </p:cNvGraphicFramePr>
            <p:nvPr/>
          </p:nvGraphicFramePr>
          <p:xfrm>
            <a:off x="2529" y="3547"/>
            <a:ext cx="21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8" name="Equation" r:id="rId21" imgW="3352800" imgH="3657600" progId="Equation.DSMT4">
                    <p:embed/>
                  </p:oleObj>
                </mc:Choice>
                <mc:Fallback>
                  <p:oleObj name="Equation" r:id="rId21" imgW="3352800" imgH="3657600" progId="Equation.DSMT4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9" y="3547"/>
                          <a:ext cx="213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4390" name="Object 102"/>
            <p:cNvGraphicFramePr>
              <a:graphicFrameLocks noChangeAspect="1"/>
            </p:cNvGraphicFramePr>
            <p:nvPr/>
          </p:nvGraphicFramePr>
          <p:xfrm>
            <a:off x="2980" y="3532"/>
            <a:ext cx="46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9" name="Equation" r:id="rId23" imgW="7315200" imgH="3657600" progId="Equation.DSMT4">
                    <p:embed/>
                  </p:oleObj>
                </mc:Choice>
                <mc:Fallback>
                  <p:oleObj name="Equation" r:id="rId23" imgW="7315200" imgH="3657600" progId="Equation.DSMT4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0" y="3532"/>
                          <a:ext cx="46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4397" name="Oval 109"/>
          <p:cNvSpPr>
            <a:spLocks noChangeArrowheads="1"/>
          </p:cNvSpPr>
          <p:nvPr/>
        </p:nvSpPr>
        <p:spPr bwMode="auto">
          <a:xfrm>
            <a:off x="660400" y="2590800"/>
            <a:ext cx="1676400" cy="4318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4399" name="Freeform 111"/>
          <p:cNvSpPr/>
          <p:nvPr/>
        </p:nvSpPr>
        <p:spPr bwMode="auto">
          <a:xfrm>
            <a:off x="4991100" y="2603500"/>
            <a:ext cx="2819400" cy="14288"/>
          </a:xfrm>
          <a:custGeom>
            <a:avLst/>
            <a:gdLst>
              <a:gd name="T0" fmla="*/ 0 w 1776"/>
              <a:gd name="T1" fmla="*/ 8 h 9"/>
              <a:gd name="T2" fmla="*/ 88 w 1776"/>
              <a:gd name="T3" fmla="*/ 0 h 9"/>
              <a:gd name="T4" fmla="*/ 488 w 1776"/>
              <a:gd name="T5" fmla="*/ 8 h 9"/>
              <a:gd name="T6" fmla="*/ 1024 w 1776"/>
              <a:gd name="T7" fmla="*/ 8 h 9"/>
              <a:gd name="T8" fmla="*/ 1400 w 1776"/>
              <a:gd name="T9" fmla="*/ 0 h 9"/>
              <a:gd name="T10" fmla="*/ 1712 w 1776"/>
              <a:gd name="T11" fmla="*/ 8 h 9"/>
              <a:gd name="T12" fmla="*/ 1776 w 1776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76" h="9">
                <a:moveTo>
                  <a:pt x="0" y="8"/>
                </a:moveTo>
                <a:cubicBezTo>
                  <a:pt x="3" y="4"/>
                  <a:pt x="7" y="0"/>
                  <a:pt x="88" y="0"/>
                </a:cubicBezTo>
                <a:cubicBezTo>
                  <a:pt x="169" y="0"/>
                  <a:pt x="332" y="7"/>
                  <a:pt x="488" y="8"/>
                </a:cubicBezTo>
                <a:cubicBezTo>
                  <a:pt x="644" y="9"/>
                  <a:pt x="872" y="9"/>
                  <a:pt x="1024" y="8"/>
                </a:cubicBezTo>
                <a:cubicBezTo>
                  <a:pt x="1176" y="7"/>
                  <a:pt x="1285" y="0"/>
                  <a:pt x="1400" y="0"/>
                </a:cubicBezTo>
                <a:cubicBezTo>
                  <a:pt x="1515" y="0"/>
                  <a:pt x="1649" y="8"/>
                  <a:pt x="1712" y="8"/>
                </a:cubicBezTo>
                <a:cubicBezTo>
                  <a:pt x="1775" y="8"/>
                  <a:pt x="1775" y="4"/>
                  <a:pt x="1776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4400" name="Oval 112"/>
          <p:cNvSpPr>
            <a:spLocks noChangeArrowheads="1"/>
          </p:cNvSpPr>
          <p:nvPr/>
        </p:nvSpPr>
        <p:spPr bwMode="auto">
          <a:xfrm>
            <a:off x="3708400" y="2273300"/>
            <a:ext cx="330200" cy="3302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4401" name="Freeform 113"/>
          <p:cNvSpPr/>
          <p:nvPr/>
        </p:nvSpPr>
        <p:spPr bwMode="auto">
          <a:xfrm>
            <a:off x="2336800" y="2471738"/>
            <a:ext cx="1358900" cy="293687"/>
          </a:xfrm>
          <a:custGeom>
            <a:avLst/>
            <a:gdLst>
              <a:gd name="T0" fmla="*/ 0 w 832"/>
              <a:gd name="T1" fmla="*/ 176 h 176"/>
              <a:gd name="T2" fmla="*/ 392 w 832"/>
              <a:gd name="T3" fmla="*/ 64 h 176"/>
              <a:gd name="T4" fmla="*/ 832 w 832"/>
              <a:gd name="T5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2" h="176">
                <a:moveTo>
                  <a:pt x="0" y="176"/>
                </a:moveTo>
                <a:cubicBezTo>
                  <a:pt x="126" y="134"/>
                  <a:pt x="253" y="93"/>
                  <a:pt x="392" y="64"/>
                </a:cubicBezTo>
                <a:cubicBezTo>
                  <a:pt x="531" y="35"/>
                  <a:pt x="681" y="17"/>
                  <a:pt x="832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4414" name="Object 126"/>
          <p:cNvGraphicFramePr>
            <a:graphicFrameLocks noChangeAspect="1"/>
          </p:cNvGraphicFramePr>
          <p:nvPr/>
        </p:nvGraphicFramePr>
        <p:xfrm>
          <a:off x="4895850" y="6094413"/>
          <a:ext cx="25987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25" imgW="22555200" imgH="4267200" progId="Equation.DSMT4">
                  <p:embed/>
                </p:oleObj>
              </mc:Choice>
              <mc:Fallback>
                <p:oleObj name="Equation" r:id="rId25" imgW="22555200" imgH="4267200" progId="Equation.DSMT4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6094413"/>
                        <a:ext cx="25987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415" name="Object 127"/>
          <p:cNvGraphicFramePr>
            <a:graphicFrameLocks noChangeAspect="1"/>
          </p:cNvGraphicFramePr>
          <p:nvPr/>
        </p:nvGraphicFramePr>
        <p:xfrm>
          <a:off x="4686300" y="6197600"/>
          <a:ext cx="352425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quation" r:id="rId27" imgW="3048000" imgH="2438400" progId="Equation.DSMT4">
                  <p:embed/>
                </p:oleObj>
              </mc:Choice>
              <mc:Fallback>
                <p:oleObj name="Equation" r:id="rId27" imgW="3048000" imgH="2438400" progId="Equation.DSMT4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6197600"/>
                        <a:ext cx="352425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4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4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2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2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2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2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4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4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4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4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24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24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6" dur="1000"/>
                                        <p:tgtEl>
                                          <p:spTgt spid="52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524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524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524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524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24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24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2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2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2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2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2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2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2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2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2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52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2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24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24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24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524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24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24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037E-6 L 4.44444E-6 -0.21111 " pathEditMode="relative" ptsTypes="AA">
                                      <p:cBhvr>
                                        <p:cTn id="151" dur="1000" fill="hold"/>
                                        <p:tgtEl>
                                          <p:spTgt spid="5243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96296E-6 L -0.1875 -0.22037 " pathEditMode="relative" rAng="0" ptsTypes="AA">
                                      <p:cBhvr>
                                        <p:cTn id="153" dur="1000" fill="hold"/>
                                        <p:tgtEl>
                                          <p:spTgt spid="524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-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348" grpId="0" animBg="1"/>
      <p:bldP spid="524349" grpId="0" animBg="1"/>
      <p:bldP spid="524355" grpId="0"/>
      <p:bldP spid="524355" grpId="1"/>
      <p:bldP spid="524362" grpId="0"/>
      <p:bldP spid="524397" grpId="0" animBg="1"/>
      <p:bldP spid="524397" grpId="1" animBg="1"/>
      <p:bldP spid="524399" grpId="0" animBg="1"/>
      <p:bldP spid="524399" grpId="1" animBg="1"/>
      <p:bldP spid="524400" grpId="0" animBg="1"/>
      <p:bldP spid="524400" grpId="1" animBg="1"/>
      <p:bldP spid="524401" grpId="0" animBg="1"/>
      <p:bldP spid="52440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3"/>
          <p:cNvSpPr txBox="1">
            <a:spLocks noChangeArrowheads="1"/>
          </p:cNvSpPr>
          <p:nvPr/>
        </p:nvSpPr>
        <p:spPr bwMode="auto">
          <a:xfrm>
            <a:off x="228600" y="705679"/>
            <a:ext cx="8686800" cy="296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kumimoji="1" lang="en-US" altLang="zh-CN" sz="2600" dirty="0">
                <a:ea typeface="楷体_GB2312" pitchFamily="49" charset="-122"/>
              </a:rPr>
              <a:t> 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有一大批糖果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 现从中随机地取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16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袋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 称得重量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(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以克计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)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如下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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 </a:t>
            </a:r>
            <a:endParaRPr kumimoji="1" lang="zh-CN" altLang="en-US" sz="2600" dirty="0">
              <a:solidFill>
                <a:srgbClr val="20207E"/>
              </a:solidFill>
              <a:ea typeface="楷体_GB2312" pitchFamily="49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508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499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503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504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510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497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512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</a:t>
            </a:r>
            <a:endParaRPr kumimoji="1" lang="en-US" altLang="zh-CN" sz="2600" dirty="0">
              <a:solidFill>
                <a:srgbClr val="20207E"/>
              </a:solidFill>
              <a:ea typeface="楷体_GB2312" pitchFamily="49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505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493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496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506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502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509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496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</a:t>
            </a:r>
            <a:endParaRPr kumimoji="1" lang="en-US" altLang="zh-CN" sz="2600" dirty="0">
              <a:solidFill>
                <a:srgbClr val="20207E"/>
              </a:solidFill>
              <a:ea typeface="楷体_GB2312" pitchFamily="49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设袋装糖果的重量近似地服从正态分布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 试求总体均值</a:t>
            </a:r>
            <a:r>
              <a:rPr kumimoji="1" lang="zh-CN" altLang="en-US" sz="2600" i="1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的置信水平为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0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95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的置信区间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zh-CN" altLang="en-US" sz="2600" dirty="0">
                <a:ea typeface="楷体_GB2312" pitchFamily="49" charset="-122"/>
              </a:rPr>
              <a:t> </a:t>
            </a:r>
            <a:endParaRPr kumimoji="1" lang="zh-CN" altLang="en-US" sz="2600" dirty="0">
              <a:ea typeface="楷体_GB2312" pitchFamily="49" charset="-122"/>
            </a:endParaRP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228600" y="3906079"/>
            <a:ext cx="606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  </a:t>
            </a:r>
            <a:endParaRPr kumimoji="1" lang="zh-CN" altLang="en-US" sz="32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6300788" y="3977517"/>
            <a:ext cx="2381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600" i="1">
                <a:ea typeface="楷体_GB2312" pitchFamily="49" charset="-122"/>
              </a:rPr>
              <a:t>t</a:t>
            </a:r>
            <a:r>
              <a:rPr kumimoji="1" lang="en-US" altLang="zh-CN" sz="2600" baseline="-30000">
                <a:ea typeface="楷体_GB2312" pitchFamily="49" charset="-122"/>
              </a:rPr>
              <a:t>0</a:t>
            </a:r>
            <a:r>
              <a:rPr kumimoji="1" lang="en-US" altLang="zh-CN" sz="2600" baseline="-25000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sz="2600" baseline="-30000">
                <a:ea typeface="楷体_GB2312" pitchFamily="49" charset="-122"/>
              </a:rPr>
              <a:t>025</a:t>
            </a:r>
            <a:r>
              <a:rPr kumimoji="1" lang="en-US" altLang="zh-CN" sz="2600">
                <a:ea typeface="楷体_GB2312" pitchFamily="49" charset="-122"/>
              </a:rPr>
              <a:t>(15)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600">
                <a:ea typeface="楷体_GB2312" pitchFamily="49" charset="-122"/>
              </a:rPr>
              <a:t>2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sz="2600">
                <a:ea typeface="楷体_GB2312" pitchFamily="49" charset="-122"/>
              </a:rPr>
              <a:t>1315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ea typeface="楷体_GB2312" pitchFamily="49" charset="-122"/>
              </a:rPr>
              <a:t> </a:t>
            </a:r>
            <a:endParaRPr kumimoji="1" lang="en-US" altLang="zh-CN" sz="2600">
              <a:ea typeface="楷体_GB2312" pitchFamily="49" charset="-122"/>
            </a:endParaRP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5029200" y="3971167"/>
            <a:ext cx="11239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600" i="1">
                <a:ea typeface="楷体_GB2312" pitchFamily="49" charset="-122"/>
              </a:rPr>
              <a:t>n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2600">
                <a:ea typeface="楷体_GB2312" pitchFamily="49" charset="-122"/>
              </a:rPr>
              <a:t>1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600">
                <a:ea typeface="楷体_GB2312" pitchFamily="49" charset="-122"/>
              </a:rPr>
              <a:t>15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</a:t>
            </a:r>
            <a:endParaRPr kumimoji="1" lang="en-US" altLang="zh-CN" sz="2600"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3492500" y="3971167"/>
            <a:ext cx="14716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600" i="1"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kumimoji="1" lang="en-US" altLang="zh-CN" sz="2600">
                <a:ea typeface="楷体_GB2312" pitchFamily="49" charset="-122"/>
              </a:rPr>
              <a:t>/2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600">
                <a:ea typeface="楷体_GB2312" pitchFamily="49" charset="-122"/>
              </a:rPr>
              <a:t>0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sz="2600">
                <a:ea typeface="楷体_GB2312" pitchFamily="49" charset="-122"/>
              </a:rPr>
              <a:t>025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</a:t>
            </a:r>
            <a:endParaRPr kumimoji="1" lang="en-US" altLang="zh-CN" sz="2600"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1258888" y="3977517"/>
            <a:ext cx="34575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600">
                <a:ea typeface="楷体_GB2312" pitchFamily="49" charset="-122"/>
              </a:rPr>
              <a:t>这里</a:t>
            </a:r>
            <a:r>
              <a:rPr kumimoji="1" lang="en-US" altLang="zh-CN" sz="2600">
                <a:ea typeface="楷体_GB2312" pitchFamily="49" charset="-122"/>
              </a:rPr>
              <a:t>1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2600" i="1"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600">
                <a:ea typeface="楷体_GB2312" pitchFamily="49" charset="-122"/>
              </a:rPr>
              <a:t>0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sz="2600">
                <a:ea typeface="楷体_GB2312" pitchFamily="49" charset="-122"/>
              </a:rPr>
              <a:t>95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</a:t>
            </a:r>
            <a:endParaRPr kumimoji="1" lang="en-US" altLang="zh-CN" sz="2600"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77161" name="Rectangle 9"/>
          <p:cNvSpPr>
            <a:spLocks noChangeArrowheads="1"/>
          </p:cNvSpPr>
          <p:nvPr/>
        </p:nvSpPr>
        <p:spPr bwMode="auto">
          <a:xfrm>
            <a:off x="468313" y="4725229"/>
            <a:ext cx="2736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600">
                <a:ea typeface="楷体_GB2312" pitchFamily="49" charset="-122"/>
              </a:rPr>
              <a:t>由给出的数据算得 </a:t>
            </a:r>
            <a:endParaRPr kumimoji="1" lang="zh-CN" altLang="en-US" sz="2600">
              <a:ea typeface="楷体_GB2312" pitchFamily="49" charset="-122"/>
            </a:endParaRPr>
          </a:p>
        </p:txBody>
      </p:sp>
      <p:pic>
        <p:nvPicPr>
          <p:cNvPr id="177162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415"/>
          <a:stretch>
            <a:fillRect/>
          </a:stretch>
        </p:blipFill>
        <p:spPr bwMode="auto">
          <a:xfrm>
            <a:off x="3687763" y="4769679"/>
            <a:ext cx="1524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228600" y="6309554"/>
            <a:ext cx="8858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600">
                <a:ea typeface="楷体_GB2312" pitchFamily="49" charset="-122"/>
              </a:rPr>
              <a:t>所以均值</a:t>
            </a:r>
            <a:r>
              <a:rPr kumimoji="1" lang="zh-CN" altLang="en-US" sz="2600" i="1"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zh-CN" altLang="en-US" sz="2600">
                <a:ea typeface="楷体_GB2312" pitchFamily="49" charset="-122"/>
              </a:rPr>
              <a:t>的一个置信水平为</a:t>
            </a:r>
            <a:r>
              <a:rPr kumimoji="1" lang="en-US" altLang="zh-CN" sz="2600">
                <a:ea typeface="楷体_GB2312" pitchFamily="49" charset="-122"/>
              </a:rPr>
              <a:t>0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sz="2600">
                <a:ea typeface="楷体_GB2312" pitchFamily="49" charset="-122"/>
              </a:rPr>
              <a:t>95</a:t>
            </a:r>
            <a:r>
              <a:rPr kumimoji="1" lang="zh-CN" altLang="en-US" sz="2600">
                <a:ea typeface="楷体_GB2312" pitchFamily="49" charset="-122"/>
              </a:rPr>
              <a:t>的置信区间为</a:t>
            </a:r>
            <a:r>
              <a:rPr kumimoji="1" lang="en-US" altLang="zh-CN" sz="2600">
                <a:ea typeface="楷体_GB2312" pitchFamily="49" charset="-122"/>
              </a:rPr>
              <a:t>(500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sz="2600">
                <a:ea typeface="楷体_GB2312" pitchFamily="49" charset="-122"/>
              </a:rPr>
              <a:t>4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ea typeface="楷体_GB2312" pitchFamily="49" charset="-122"/>
              </a:rPr>
              <a:t> 507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sz="2600">
                <a:ea typeface="楷体_GB2312" pitchFamily="49" charset="-122"/>
              </a:rPr>
              <a:t>1)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sz="2600">
                <a:ea typeface="楷体_GB2312" pitchFamily="49" charset="-122"/>
              </a:rPr>
              <a:t>  </a:t>
            </a:r>
            <a:endParaRPr kumimoji="1" lang="en-US" altLang="zh-CN" sz="2600">
              <a:ea typeface="楷体_GB2312" pitchFamily="49" charset="-122"/>
            </a:endParaRPr>
          </a:p>
        </p:txBody>
      </p:sp>
      <p:pic>
        <p:nvPicPr>
          <p:cNvPr id="17716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80"/>
          <a:stretch>
            <a:fillRect/>
          </a:stretch>
        </p:blipFill>
        <p:spPr bwMode="auto">
          <a:xfrm>
            <a:off x="228600" y="5418967"/>
            <a:ext cx="33528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165" name="Picture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5" r="73511"/>
          <a:stretch>
            <a:fillRect/>
          </a:stretch>
        </p:blipFill>
        <p:spPr bwMode="auto">
          <a:xfrm>
            <a:off x="5211763" y="4769679"/>
            <a:ext cx="1447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16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0" r="39160"/>
          <a:stretch>
            <a:fillRect/>
          </a:stretch>
        </p:blipFill>
        <p:spPr bwMode="auto">
          <a:xfrm>
            <a:off x="3581400" y="5418967"/>
            <a:ext cx="33528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16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40" r="21185"/>
          <a:stretch>
            <a:fillRect/>
          </a:stretch>
        </p:blipFill>
        <p:spPr bwMode="auto">
          <a:xfrm>
            <a:off x="6934200" y="5418967"/>
            <a:ext cx="1981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7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7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7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utoUpdateAnimBg="0" build="p"/>
      <p:bldP spid="177157" grpId="0" autoUpdateAnimBg="0" build="p"/>
      <p:bldP spid="177158" grpId="0" autoUpdateAnimBg="0" build="p"/>
      <p:bldP spid="177159" grpId="0" autoUpdateAnimBg="0" build="p"/>
      <p:bldP spid="177160" grpId="0" autoUpdateAnimBg="0" build="p"/>
      <p:bldP spid="177161" grpId="0" autoUpdateAnimBg="0" build="p"/>
      <p:bldP spid="177163" grpId="0" autoUpdateAnimBg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WordArt 2"/>
          <p:cNvSpPr>
            <a:spLocks noChangeArrowheads="1" noChangeShapeType="1" noTextEdit="1"/>
          </p:cNvSpPr>
          <p:nvPr/>
        </p:nvSpPr>
        <p:spPr bwMode="auto">
          <a:xfrm>
            <a:off x="796925" y="1504950"/>
            <a:ext cx="3714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folHlink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解</a:t>
            </a:r>
            <a:endParaRPr lang="zh-CN" altLang="en-US" sz="3600" b="1" kern="10">
              <a:ln w="12700">
                <a:solidFill>
                  <a:schemeClr val="folHlink"/>
                </a:solidFill>
                <a:round/>
              </a:ln>
              <a:solidFill>
                <a:srgbClr val="000066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  <p:sp>
        <p:nvSpPr>
          <p:cNvPr id="526339" name="WordArt 3"/>
          <p:cNvSpPr>
            <a:spLocks noChangeArrowheads="1" noChangeShapeType="1" noTextEdit="1"/>
          </p:cNvSpPr>
          <p:nvPr/>
        </p:nvSpPr>
        <p:spPr bwMode="auto">
          <a:xfrm>
            <a:off x="796925" y="6715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526387" name="Group 51"/>
          <p:cNvGrpSpPr/>
          <p:nvPr/>
        </p:nvGrpSpPr>
        <p:grpSpPr bwMode="auto">
          <a:xfrm>
            <a:off x="-25400" y="950913"/>
            <a:ext cx="7188200" cy="519112"/>
            <a:chOff x="-16" y="599"/>
            <a:chExt cx="4528" cy="327"/>
          </a:xfrm>
        </p:grpSpPr>
        <p:sp>
          <p:nvSpPr>
            <p:cNvPr id="526341" name="Rectangle 5"/>
            <p:cNvSpPr>
              <a:spLocks noChangeArrowheads="1"/>
            </p:cNvSpPr>
            <p:nvPr/>
          </p:nvSpPr>
          <p:spPr bwMode="auto">
            <a:xfrm>
              <a:off x="-16" y="599"/>
              <a:ext cx="4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知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求  的置信水平为    的置信区间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26342" name="Object 6"/>
            <p:cNvGraphicFramePr>
              <a:graphicFrameLocks noChangeAspect="1"/>
            </p:cNvGraphicFramePr>
            <p:nvPr/>
          </p:nvGraphicFramePr>
          <p:xfrm>
            <a:off x="586" y="627"/>
            <a:ext cx="28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5" name="Equation" r:id="rId1" imgW="4267200" imgH="4267200" progId="Equation.DSMT4">
                    <p:embed/>
                  </p:oleObj>
                </mc:Choice>
                <mc:Fallback>
                  <p:oleObj name="Equation" r:id="rId1" imgW="4267200" imgH="4267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" y="627"/>
                          <a:ext cx="28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343" name="Object 7"/>
            <p:cNvGraphicFramePr>
              <a:graphicFrameLocks noChangeAspect="1"/>
            </p:cNvGraphicFramePr>
            <p:nvPr/>
          </p:nvGraphicFramePr>
          <p:xfrm>
            <a:off x="2178" y="655"/>
            <a:ext cx="46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6" name="Equation" r:id="rId3" imgW="7315200" imgH="3657600" progId="Equation.DSMT4">
                    <p:embed/>
                  </p:oleObj>
                </mc:Choice>
                <mc:Fallback>
                  <p:oleObj name="Equation" r:id="rId3" imgW="7315200" imgH="3657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8" y="655"/>
                          <a:ext cx="46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6356" name="Group 20"/>
          <p:cNvGrpSpPr/>
          <p:nvPr/>
        </p:nvGrpSpPr>
        <p:grpSpPr bwMode="auto">
          <a:xfrm>
            <a:off x="1270000" y="530225"/>
            <a:ext cx="8204200" cy="560388"/>
            <a:chOff x="800" y="334"/>
            <a:chExt cx="5168" cy="353"/>
          </a:xfrm>
        </p:grpSpPr>
        <p:sp>
          <p:nvSpPr>
            <p:cNvPr id="526357" name="Rectangle 21"/>
            <p:cNvSpPr>
              <a:spLocks noChangeArrowheads="1"/>
            </p:cNvSpPr>
            <p:nvPr/>
          </p:nvSpPr>
          <p:spPr bwMode="auto">
            <a:xfrm>
              <a:off x="800" y="334"/>
              <a:ext cx="51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     为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 的样本     均未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26358" name="Object 22"/>
            <p:cNvGraphicFramePr>
              <a:graphicFrameLocks noChangeAspect="1"/>
            </p:cNvGraphicFramePr>
            <p:nvPr/>
          </p:nvGraphicFramePr>
          <p:xfrm>
            <a:off x="1055" y="370"/>
            <a:ext cx="12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7" name="Equation" r:id="rId5" imgW="18592800" imgH="4267200" progId="Equation.DSMT4">
                    <p:embed/>
                  </p:oleObj>
                </mc:Choice>
                <mc:Fallback>
                  <p:oleObj name="Equation" r:id="rId5" imgW="18592800" imgH="42672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5" y="370"/>
                          <a:ext cx="12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359" name="Object 23"/>
            <p:cNvGraphicFramePr>
              <a:graphicFrameLocks noChangeAspect="1"/>
            </p:cNvGraphicFramePr>
            <p:nvPr/>
          </p:nvGraphicFramePr>
          <p:xfrm>
            <a:off x="2848" y="349"/>
            <a:ext cx="1201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8" name="Equation" r:id="rId7" imgW="19507200" imgH="4876800" progId="Equation.DSMT4">
                    <p:embed/>
                  </p:oleObj>
                </mc:Choice>
                <mc:Fallback>
                  <p:oleObj name="Equation" r:id="rId7" imgW="19507200" imgH="48768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8" y="349"/>
                          <a:ext cx="1201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360" name="Object 24"/>
            <p:cNvGraphicFramePr>
              <a:graphicFrameLocks noChangeAspect="1"/>
            </p:cNvGraphicFramePr>
            <p:nvPr/>
          </p:nvGraphicFramePr>
          <p:xfrm>
            <a:off x="4671" y="341"/>
            <a:ext cx="62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9" name="Equation" r:id="rId9" imgW="9753600" imgH="4876800" progId="Equation.DSMT4">
                    <p:embed/>
                  </p:oleObj>
                </mc:Choice>
                <mc:Fallback>
                  <p:oleObj name="Equation" r:id="rId9" imgW="9753600" imgH="48768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1" y="341"/>
                          <a:ext cx="622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6477" name="Group 141"/>
          <p:cNvGrpSpPr/>
          <p:nvPr/>
        </p:nvGrpSpPr>
        <p:grpSpPr bwMode="auto">
          <a:xfrm>
            <a:off x="1285875" y="1382713"/>
            <a:ext cx="5832474" cy="538162"/>
            <a:chOff x="810" y="871"/>
            <a:chExt cx="3674" cy="339"/>
          </a:xfrm>
        </p:grpSpPr>
        <p:sp>
          <p:nvSpPr>
            <p:cNvPr id="526368" name="Rectangle 32"/>
            <p:cNvSpPr>
              <a:spLocks noChangeArrowheads="1"/>
            </p:cNvSpPr>
            <p:nvPr/>
          </p:nvSpPr>
          <p:spPr bwMode="auto">
            <a:xfrm>
              <a:off x="1000" y="871"/>
              <a:ext cx="34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  的一个具有良好性质的估计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26369" name="Object 33"/>
            <p:cNvGraphicFramePr>
              <a:graphicFrameLocks noChangeAspect="1"/>
            </p:cNvGraphicFramePr>
            <p:nvPr/>
          </p:nvGraphicFramePr>
          <p:xfrm>
            <a:off x="810" y="890"/>
            <a:ext cx="31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0" name="Equation" r:id="rId11" imgW="4267200" imgH="4572000" progId="Equation.DSMT4">
                    <p:embed/>
                  </p:oleObj>
                </mc:Choice>
                <mc:Fallback>
                  <p:oleObj name="Equation" r:id="rId11" imgW="4267200" imgH="45720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890"/>
                          <a:ext cx="31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370" name="Object 34"/>
            <p:cNvGraphicFramePr>
              <a:graphicFrameLocks noChangeAspect="1"/>
            </p:cNvGraphicFramePr>
            <p:nvPr/>
          </p:nvGraphicFramePr>
          <p:xfrm>
            <a:off x="1259" y="873"/>
            <a:ext cx="309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1" name="Equation" r:id="rId13" imgW="241300" imgH="266700" progId="Equation.DSMT4">
                    <p:embed/>
                  </p:oleObj>
                </mc:Choice>
                <mc:Fallback>
                  <p:oleObj name="Equation" r:id="rId13" imgW="241300" imgH="2667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" y="873"/>
                          <a:ext cx="309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6389" name="Freeform 53"/>
          <p:cNvSpPr/>
          <p:nvPr/>
        </p:nvSpPr>
        <p:spPr bwMode="auto">
          <a:xfrm>
            <a:off x="1409700" y="1860550"/>
            <a:ext cx="5156200" cy="42863"/>
          </a:xfrm>
          <a:custGeom>
            <a:avLst/>
            <a:gdLst>
              <a:gd name="T0" fmla="*/ 0 w 1744"/>
              <a:gd name="T1" fmla="*/ 4 h 36"/>
              <a:gd name="T2" fmla="*/ 136 w 1744"/>
              <a:gd name="T3" fmla="*/ 36 h 36"/>
              <a:gd name="T4" fmla="*/ 560 w 1744"/>
              <a:gd name="T5" fmla="*/ 4 h 36"/>
              <a:gd name="T6" fmla="*/ 1064 w 1744"/>
              <a:gd name="T7" fmla="*/ 12 h 36"/>
              <a:gd name="T8" fmla="*/ 1496 w 1744"/>
              <a:gd name="T9" fmla="*/ 12 h 36"/>
              <a:gd name="T10" fmla="*/ 1744 w 1744"/>
              <a:gd name="T11" fmla="*/ 2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44" h="36">
                <a:moveTo>
                  <a:pt x="0" y="4"/>
                </a:moveTo>
                <a:cubicBezTo>
                  <a:pt x="21" y="20"/>
                  <a:pt x="43" y="36"/>
                  <a:pt x="136" y="36"/>
                </a:cubicBezTo>
                <a:cubicBezTo>
                  <a:pt x="229" y="36"/>
                  <a:pt x="405" y="8"/>
                  <a:pt x="560" y="4"/>
                </a:cubicBezTo>
                <a:cubicBezTo>
                  <a:pt x="715" y="0"/>
                  <a:pt x="908" y="11"/>
                  <a:pt x="1064" y="12"/>
                </a:cubicBezTo>
                <a:cubicBezTo>
                  <a:pt x="1220" y="13"/>
                  <a:pt x="1383" y="11"/>
                  <a:pt x="1496" y="12"/>
                </a:cubicBezTo>
                <a:cubicBezTo>
                  <a:pt x="1609" y="13"/>
                  <a:pt x="1676" y="16"/>
                  <a:pt x="1744" y="2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6391" name="AutoShape 55"/>
          <p:cNvSpPr>
            <a:spLocks noChangeArrowheads="1"/>
          </p:cNvSpPr>
          <p:nvPr/>
        </p:nvSpPr>
        <p:spPr bwMode="auto">
          <a:xfrm>
            <a:off x="1374775" y="2171700"/>
            <a:ext cx="4314825" cy="2794000"/>
          </a:xfrm>
          <a:prstGeom prst="wedgeRectCallout">
            <a:avLst>
              <a:gd name="adj1" fmla="val -20750"/>
              <a:gd name="adj2" fmla="val -59204"/>
            </a:avLst>
          </a:prstGeom>
          <a:solidFill>
            <a:schemeClr val="accent2"/>
          </a:solidFill>
          <a:ln w="12700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/>
            <a:endParaRPr kumimoji="1" lang="zh-CN" altLang="zh-CN" sz="2800" b="1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526476" name="Group 140"/>
          <p:cNvGrpSpPr/>
          <p:nvPr/>
        </p:nvGrpSpPr>
        <p:grpSpPr bwMode="auto">
          <a:xfrm>
            <a:off x="1444625" y="2279650"/>
            <a:ext cx="4197350" cy="292100"/>
            <a:chOff x="976" y="1436"/>
            <a:chExt cx="2538" cy="184"/>
          </a:xfrm>
        </p:grpSpPr>
        <p:sp>
          <p:nvSpPr>
            <p:cNvPr id="526393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1182" y="1436"/>
              <a:ext cx="2332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    的无偏估计</a:t>
              </a:r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最小方差无偏估计</a:t>
              </a:r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26401" name="Group 65"/>
            <p:cNvGrpSpPr/>
            <p:nvPr/>
          </p:nvGrpSpPr>
          <p:grpSpPr bwMode="auto">
            <a:xfrm>
              <a:off x="976" y="1448"/>
              <a:ext cx="167" cy="158"/>
              <a:chOff x="850" y="1460"/>
              <a:chExt cx="167" cy="158"/>
            </a:xfrm>
          </p:grpSpPr>
          <p:sp>
            <p:nvSpPr>
              <p:cNvPr id="526396" name="WordArt 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976" y="1460"/>
                <a:ext cx="41" cy="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397" name="WordArt 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850" y="1487"/>
                <a:ext cx="109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S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  <p:grpSp>
          <p:nvGrpSpPr>
            <p:cNvPr id="526400" name="Group 64"/>
            <p:cNvGrpSpPr/>
            <p:nvPr/>
          </p:nvGrpSpPr>
          <p:grpSpPr bwMode="auto">
            <a:xfrm>
              <a:off x="1386" y="1455"/>
              <a:ext cx="170" cy="138"/>
              <a:chOff x="1242" y="1471"/>
              <a:chExt cx="170" cy="138"/>
            </a:xfrm>
          </p:grpSpPr>
          <p:sp>
            <p:nvSpPr>
              <p:cNvPr id="526395" name="WordArt 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42" y="1509"/>
                <a:ext cx="121" cy="1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2255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s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26398" name="WordArt 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71" y="1471"/>
                <a:ext cx="41" cy="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grpSp>
        <p:nvGrpSpPr>
          <p:cNvPr id="526475" name="Group 139"/>
          <p:cNvGrpSpPr/>
          <p:nvPr/>
        </p:nvGrpSpPr>
        <p:grpSpPr bwMode="auto">
          <a:xfrm>
            <a:off x="1811338" y="2668588"/>
            <a:ext cx="2987675" cy="598487"/>
            <a:chOff x="943" y="1705"/>
            <a:chExt cx="1428" cy="353"/>
          </a:xfrm>
        </p:grpSpPr>
        <p:sp>
          <p:nvSpPr>
            <p:cNvPr id="526404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1255" y="1773"/>
              <a:ext cx="1116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在常数  附近“波动”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26412" name="Group 76"/>
            <p:cNvGrpSpPr/>
            <p:nvPr/>
          </p:nvGrpSpPr>
          <p:grpSpPr bwMode="auto">
            <a:xfrm>
              <a:off x="943" y="1705"/>
              <a:ext cx="253" cy="353"/>
              <a:chOff x="1231" y="1705"/>
              <a:chExt cx="253" cy="353"/>
            </a:xfrm>
          </p:grpSpPr>
          <p:grpSp>
            <p:nvGrpSpPr>
              <p:cNvPr id="526405" name="Group 69"/>
              <p:cNvGrpSpPr/>
              <p:nvPr/>
            </p:nvGrpSpPr>
            <p:grpSpPr bwMode="auto">
              <a:xfrm>
                <a:off x="1281" y="1705"/>
                <a:ext cx="167" cy="158"/>
                <a:chOff x="850" y="1460"/>
                <a:chExt cx="167" cy="158"/>
              </a:xfrm>
            </p:grpSpPr>
            <p:sp>
              <p:nvSpPr>
                <p:cNvPr id="526406" name="WordArt 7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76" y="1460"/>
                  <a:ext cx="41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  <p:sp>
              <p:nvSpPr>
                <p:cNvPr id="526407" name="WordArt 7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50" y="1487"/>
                  <a:ext cx="109" cy="1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S</a:t>
                  </a:r>
                  <a:endParaRPr lang="zh-CN" altLang="en-US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  <p:grpSp>
            <p:nvGrpSpPr>
              <p:cNvPr id="526408" name="Group 72"/>
              <p:cNvGrpSpPr/>
              <p:nvPr/>
            </p:nvGrpSpPr>
            <p:grpSpPr bwMode="auto">
              <a:xfrm>
                <a:off x="1283" y="1920"/>
                <a:ext cx="170" cy="138"/>
                <a:chOff x="1242" y="1471"/>
                <a:chExt cx="170" cy="138"/>
              </a:xfrm>
            </p:grpSpPr>
            <p:sp>
              <p:nvSpPr>
                <p:cNvPr id="526409" name="WordArt 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42" y="1509"/>
                  <a:ext cx="121" cy="1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2255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Symbol" panose="05050102010706020507"/>
                    </a:rPr>
                    <a:t>s</a:t>
                  </a:r>
                  <a:endPara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endParaRPr>
                </a:p>
              </p:txBody>
            </p:sp>
            <p:sp>
              <p:nvSpPr>
                <p:cNvPr id="526410" name="WordArt 7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71" y="1471"/>
                  <a:ext cx="41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  <p:sp>
            <p:nvSpPr>
              <p:cNvPr id="526411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31" y="1899"/>
                <a:ext cx="253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</p:grpSp>
        <p:sp>
          <p:nvSpPr>
            <p:cNvPr id="526413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1633" y="1787"/>
              <a:ext cx="38" cy="15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526414" name="AutoShape 78"/>
          <p:cNvSpPr>
            <a:spLocks noChangeArrowheads="1"/>
          </p:cNvSpPr>
          <p:nvPr/>
        </p:nvSpPr>
        <p:spPr bwMode="auto">
          <a:xfrm rot="5400000">
            <a:off x="2899569" y="3313907"/>
            <a:ext cx="369887" cy="228600"/>
          </a:xfrm>
          <a:prstGeom prst="rightArrow">
            <a:avLst>
              <a:gd name="adj1" fmla="val 50000"/>
              <a:gd name="adj2" fmla="val 40451"/>
            </a:avLst>
          </a:prstGeom>
          <a:solidFill>
            <a:srgbClr val="FFFF00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26474" name="Group 138"/>
          <p:cNvGrpSpPr/>
          <p:nvPr/>
        </p:nvGrpSpPr>
        <p:grpSpPr bwMode="auto">
          <a:xfrm>
            <a:off x="1524000" y="3635375"/>
            <a:ext cx="3824288" cy="560388"/>
            <a:chOff x="2736" y="1682"/>
            <a:chExt cx="2076" cy="353"/>
          </a:xfrm>
        </p:grpSpPr>
        <p:sp>
          <p:nvSpPr>
            <p:cNvPr id="526415" name="WordArt 79"/>
            <p:cNvSpPr>
              <a:spLocks noChangeArrowheads="1" noChangeShapeType="1" noTextEdit="1"/>
            </p:cNvSpPr>
            <p:nvPr/>
          </p:nvSpPr>
          <p:spPr bwMode="auto">
            <a:xfrm>
              <a:off x="3416" y="1774"/>
              <a:ext cx="1396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在常数      附近“波动”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26430" name="Group 94"/>
            <p:cNvGrpSpPr/>
            <p:nvPr/>
          </p:nvGrpSpPr>
          <p:grpSpPr bwMode="auto">
            <a:xfrm>
              <a:off x="2736" y="1682"/>
              <a:ext cx="629" cy="353"/>
              <a:chOff x="4536" y="1970"/>
              <a:chExt cx="629" cy="353"/>
            </a:xfrm>
          </p:grpSpPr>
          <p:grpSp>
            <p:nvGrpSpPr>
              <p:cNvPr id="526417" name="Group 81"/>
              <p:cNvGrpSpPr/>
              <p:nvPr/>
            </p:nvGrpSpPr>
            <p:grpSpPr bwMode="auto">
              <a:xfrm>
                <a:off x="4962" y="1970"/>
                <a:ext cx="167" cy="158"/>
                <a:chOff x="850" y="1460"/>
                <a:chExt cx="167" cy="158"/>
              </a:xfrm>
            </p:grpSpPr>
            <p:sp>
              <p:nvSpPr>
                <p:cNvPr id="526418" name="WordArt 8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76" y="1460"/>
                  <a:ext cx="41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  <p:sp>
              <p:nvSpPr>
                <p:cNvPr id="526419" name="WordArt 8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50" y="1487"/>
                  <a:ext cx="109" cy="1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S</a:t>
                  </a:r>
                  <a:endParaRPr lang="zh-CN" altLang="en-US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  <p:grpSp>
            <p:nvGrpSpPr>
              <p:cNvPr id="526420" name="Group 84"/>
              <p:cNvGrpSpPr/>
              <p:nvPr/>
            </p:nvGrpSpPr>
            <p:grpSpPr bwMode="auto">
              <a:xfrm>
                <a:off x="4780" y="2185"/>
                <a:ext cx="170" cy="138"/>
                <a:chOff x="1242" y="1471"/>
                <a:chExt cx="170" cy="138"/>
              </a:xfrm>
            </p:grpSpPr>
            <p:sp>
              <p:nvSpPr>
                <p:cNvPr id="526421" name="WordArt 8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42" y="1509"/>
                  <a:ext cx="121" cy="1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2255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Symbol" panose="05050102010706020507"/>
                    </a:rPr>
                    <a:t>s</a:t>
                  </a:r>
                  <a:endPara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endParaRPr>
                </a:p>
              </p:txBody>
            </p:sp>
            <p:sp>
              <p:nvSpPr>
                <p:cNvPr id="526422" name="WordArt 8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71" y="1471"/>
                  <a:ext cx="41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  <p:sp>
            <p:nvSpPr>
              <p:cNvPr id="526423" name="WordArt 87"/>
              <p:cNvSpPr>
                <a:spLocks noChangeArrowheads="1" noChangeShapeType="1" noTextEdit="1"/>
              </p:cNvSpPr>
              <p:nvPr/>
            </p:nvSpPr>
            <p:spPr bwMode="auto">
              <a:xfrm flipV="1">
                <a:off x="4536" y="2161"/>
                <a:ext cx="629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26425" name="WordArt 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36" y="1997"/>
                <a:ext cx="34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(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26" name="WordArt 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01" y="1997"/>
                <a:ext cx="34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)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27" name="WordArt 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91" y="2025"/>
                <a:ext cx="90" cy="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28" name="WordArt 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08" y="2071"/>
                <a:ext cx="86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26429" name="WordArt 9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24" y="2008"/>
                <a:ext cx="47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1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</p:grpSp>
        <p:grpSp>
          <p:nvGrpSpPr>
            <p:cNvPr id="526444" name="Group 108"/>
            <p:cNvGrpSpPr/>
            <p:nvPr/>
          </p:nvGrpSpPr>
          <p:grpSpPr bwMode="auto">
            <a:xfrm>
              <a:off x="3816" y="1817"/>
              <a:ext cx="280" cy="106"/>
              <a:chOff x="4704" y="2065"/>
              <a:chExt cx="280" cy="106"/>
            </a:xfrm>
          </p:grpSpPr>
          <p:sp>
            <p:nvSpPr>
              <p:cNvPr id="526441" name="WordArt 10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04" y="2082"/>
                <a:ext cx="90" cy="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42" name="WordArt 1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21" y="2128"/>
                <a:ext cx="86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26443" name="WordArt 1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37" y="2065"/>
                <a:ext cx="47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1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</p:grpSp>
      </p:grpSp>
      <p:grpSp>
        <p:nvGrpSpPr>
          <p:cNvPr id="526473" name="Group 137"/>
          <p:cNvGrpSpPr/>
          <p:nvPr/>
        </p:nvGrpSpPr>
        <p:grpSpPr bwMode="auto">
          <a:xfrm>
            <a:off x="2249488" y="4232275"/>
            <a:ext cx="2454275" cy="638175"/>
            <a:chOff x="1617" y="2131"/>
            <a:chExt cx="1408" cy="353"/>
          </a:xfrm>
        </p:grpSpPr>
        <p:grpSp>
          <p:nvGrpSpPr>
            <p:cNvPr id="526445" name="Group 109"/>
            <p:cNvGrpSpPr/>
            <p:nvPr/>
          </p:nvGrpSpPr>
          <p:grpSpPr bwMode="auto">
            <a:xfrm>
              <a:off x="1617" y="2131"/>
              <a:ext cx="629" cy="353"/>
              <a:chOff x="4536" y="1970"/>
              <a:chExt cx="629" cy="353"/>
            </a:xfrm>
          </p:grpSpPr>
          <p:grpSp>
            <p:nvGrpSpPr>
              <p:cNvPr id="526446" name="Group 110"/>
              <p:cNvGrpSpPr/>
              <p:nvPr/>
            </p:nvGrpSpPr>
            <p:grpSpPr bwMode="auto">
              <a:xfrm>
                <a:off x="4962" y="1970"/>
                <a:ext cx="167" cy="158"/>
                <a:chOff x="850" y="1460"/>
                <a:chExt cx="167" cy="158"/>
              </a:xfrm>
            </p:grpSpPr>
            <p:sp>
              <p:nvSpPr>
                <p:cNvPr id="526447" name="WordArt 11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76" y="1460"/>
                  <a:ext cx="41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  <p:sp>
              <p:nvSpPr>
                <p:cNvPr id="526448" name="WordArt 11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50" y="1487"/>
                  <a:ext cx="109" cy="1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S</a:t>
                  </a:r>
                  <a:endParaRPr lang="zh-CN" altLang="en-US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  <p:grpSp>
            <p:nvGrpSpPr>
              <p:cNvPr id="526449" name="Group 113"/>
              <p:cNvGrpSpPr/>
              <p:nvPr/>
            </p:nvGrpSpPr>
            <p:grpSpPr bwMode="auto">
              <a:xfrm>
                <a:off x="4780" y="2185"/>
                <a:ext cx="170" cy="138"/>
                <a:chOff x="1242" y="1471"/>
                <a:chExt cx="170" cy="138"/>
              </a:xfrm>
            </p:grpSpPr>
            <p:sp>
              <p:nvSpPr>
                <p:cNvPr id="526450" name="WordArt 11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42" y="1509"/>
                  <a:ext cx="121" cy="1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2255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Symbol" panose="05050102010706020507"/>
                    </a:rPr>
                    <a:t>s</a:t>
                  </a:r>
                  <a:endPara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endParaRPr>
                </a:p>
              </p:txBody>
            </p:sp>
            <p:sp>
              <p:nvSpPr>
                <p:cNvPr id="526451" name="WordArt 1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71" y="1471"/>
                  <a:ext cx="41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  <p:sp>
            <p:nvSpPr>
              <p:cNvPr id="526452" name="WordArt 116"/>
              <p:cNvSpPr>
                <a:spLocks noChangeArrowheads="1" noChangeShapeType="1" noTextEdit="1"/>
              </p:cNvSpPr>
              <p:nvPr/>
            </p:nvSpPr>
            <p:spPr bwMode="auto">
              <a:xfrm flipV="1">
                <a:off x="4536" y="2161"/>
                <a:ext cx="629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26453" name="WordArt 1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36" y="1997"/>
                <a:ext cx="34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(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54" name="WordArt 1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01" y="1997"/>
                <a:ext cx="34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)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55" name="WordArt 1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91" y="2025"/>
                <a:ext cx="90" cy="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56" name="WordArt 1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08" y="2071"/>
                <a:ext cx="86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26457" name="WordArt 1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24" y="2008"/>
                <a:ext cx="47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1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</p:grpSp>
        <p:sp>
          <p:nvSpPr>
            <p:cNvPr id="526458" name="WordArt 122"/>
            <p:cNvSpPr>
              <a:spLocks noChangeArrowheads="1" noChangeShapeType="1" noTextEdit="1"/>
            </p:cNvSpPr>
            <p:nvPr/>
          </p:nvSpPr>
          <p:spPr bwMode="auto">
            <a:xfrm>
              <a:off x="2282" y="2301"/>
              <a:ext cx="127" cy="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~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grpSp>
          <p:nvGrpSpPr>
            <p:cNvPr id="526472" name="Group 136"/>
            <p:cNvGrpSpPr/>
            <p:nvPr/>
          </p:nvGrpSpPr>
          <p:grpSpPr bwMode="auto">
            <a:xfrm>
              <a:off x="2436" y="2228"/>
              <a:ext cx="589" cy="171"/>
              <a:chOff x="4548" y="2972"/>
              <a:chExt cx="589" cy="171"/>
            </a:xfrm>
          </p:grpSpPr>
          <p:sp>
            <p:nvSpPr>
              <p:cNvPr id="526461" name="WordArt 1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74" y="2972"/>
                <a:ext cx="41" cy="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62" name="WordArt 1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48" y="2999"/>
                <a:ext cx="109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c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26467" name="WordArt 1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38" y="3007"/>
                <a:ext cx="34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(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68" name="WordArt 1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03" y="3007"/>
                <a:ext cx="34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)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69" name="WordArt 1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93" y="3035"/>
                <a:ext cx="90" cy="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70" name="WordArt 1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10" y="3081"/>
                <a:ext cx="86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26471" name="WordArt 1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26" y="3018"/>
                <a:ext cx="47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1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</p:grpSp>
      </p:grpSp>
      <p:sp>
        <p:nvSpPr>
          <p:cNvPr id="526479" name="Rectangle 143"/>
          <p:cNvSpPr>
            <a:spLocks noChangeArrowheads="1"/>
          </p:cNvSpPr>
          <p:nvPr/>
        </p:nvSpPr>
        <p:spPr bwMode="auto">
          <a:xfrm>
            <a:off x="6591300" y="1382713"/>
            <a:ext cx="86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且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26514" name="Oval 178"/>
          <p:cNvSpPr>
            <a:spLocks noChangeArrowheads="1"/>
          </p:cNvSpPr>
          <p:nvPr/>
        </p:nvSpPr>
        <p:spPr bwMode="auto">
          <a:xfrm>
            <a:off x="7556500" y="635000"/>
            <a:ext cx="381000" cy="4064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6520" name="Freeform 184"/>
          <p:cNvSpPr/>
          <p:nvPr/>
        </p:nvSpPr>
        <p:spPr bwMode="auto">
          <a:xfrm>
            <a:off x="965200" y="1395413"/>
            <a:ext cx="5122863" cy="31750"/>
          </a:xfrm>
          <a:custGeom>
            <a:avLst/>
            <a:gdLst>
              <a:gd name="T0" fmla="*/ 0 w 3227"/>
              <a:gd name="T1" fmla="*/ 9 h 20"/>
              <a:gd name="T2" fmla="*/ 632 w 3227"/>
              <a:gd name="T3" fmla="*/ 1 h 20"/>
              <a:gd name="T4" fmla="*/ 1400 w 3227"/>
              <a:gd name="T5" fmla="*/ 17 h 20"/>
              <a:gd name="T6" fmla="*/ 2128 w 3227"/>
              <a:gd name="T7" fmla="*/ 17 h 20"/>
              <a:gd name="T8" fmla="*/ 2640 w 3227"/>
              <a:gd name="T9" fmla="*/ 17 h 20"/>
              <a:gd name="T10" fmla="*/ 3136 w 3227"/>
              <a:gd name="T11" fmla="*/ 17 h 20"/>
              <a:gd name="T12" fmla="*/ 3184 w 3227"/>
              <a:gd name="T13" fmla="*/ 17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7" h="20">
                <a:moveTo>
                  <a:pt x="0" y="9"/>
                </a:moveTo>
                <a:cubicBezTo>
                  <a:pt x="199" y="4"/>
                  <a:pt x="399" y="0"/>
                  <a:pt x="632" y="1"/>
                </a:cubicBezTo>
                <a:cubicBezTo>
                  <a:pt x="865" y="2"/>
                  <a:pt x="1151" y="14"/>
                  <a:pt x="1400" y="17"/>
                </a:cubicBezTo>
                <a:cubicBezTo>
                  <a:pt x="1649" y="20"/>
                  <a:pt x="1921" y="17"/>
                  <a:pt x="2128" y="17"/>
                </a:cubicBezTo>
                <a:cubicBezTo>
                  <a:pt x="2335" y="17"/>
                  <a:pt x="2472" y="17"/>
                  <a:pt x="2640" y="17"/>
                </a:cubicBezTo>
                <a:cubicBezTo>
                  <a:pt x="2808" y="17"/>
                  <a:pt x="3045" y="17"/>
                  <a:pt x="3136" y="17"/>
                </a:cubicBezTo>
                <a:cubicBezTo>
                  <a:pt x="3227" y="17"/>
                  <a:pt x="3205" y="17"/>
                  <a:pt x="3184" y="17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6521" name="WordArt 185"/>
          <p:cNvSpPr>
            <a:spLocks noChangeArrowheads="1" noChangeShapeType="1" noTextEdit="1"/>
          </p:cNvSpPr>
          <p:nvPr/>
        </p:nvSpPr>
        <p:spPr bwMode="auto">
          <a:xfrm>
            <a:off x="6097588" y="119221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  <a:endParaRPr lang="zh-CN" altLang="en-US" sz="3600" b="1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6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6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6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1000"/>
                                        <p:tgtEl>
                                          <p:spTgt spid="52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500"/>
                                        <p:tgtEl>
                                          <p:spTgt spid="52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2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2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6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6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6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6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2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2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526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526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526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526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526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526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526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26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6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26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2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6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26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26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26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26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 animBg="1"/>
      <p:bldP spid="526339" grpId="0" animBg="1"/>
      <p:bldP spid="526389" grpId="0" animBg="1"/>
      <p:bldP spid="526389" grpId="1" animBg="1"/>
      <p:bldP spid="526391" grpId="0" animBg="1"/>
      <p:bldP spid="526391" grpId="1" animBg="1"/>
      <p:bldP spid="526414" grpId="0" animBg="1"/>
      <p:bldP spid="526414" grpId="1" animBg="1"/>
      <p:bldP spid="526479" grpId="0"/>
      <p:bldP spid="526514" grpId="0" animBg="1"/>
      <p:bldP spid="526520" grpId="0" animBg="1"/>
      <p:bldP spid="5265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WordArt 2"/>
          <p:cNvSpPr>
            <a:spLocks noChangeArrowheads="1" noChangeShapeType="1" noTextEdit="1"/>
          </p:cNvSpPr>
          <p:nvPr/>
        </p:nvSpPr>
        <p:spPr bwMode="auto">
          <a:xfrm>
            <a:off x="796925" y="1504950"/>
            <a:ext cx="3714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folHlink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解</a:t>
            </a:r>
            <a:endParaRPr lang="zh-CN" altLang="en-US" sz="3600" b="1" kern="10">
              <a:ln w="12700">
                <a:solidFill>
                  <a:schemeClr val="folHlink"/>
                </a:solidFill>
                <a:round/>
              </a:ln>
              <a:solidFill>
                <a:srgbClr val="000066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  <p:sp>
        <p:nvSpPr>
          <p:cNvPr id="526339" name="WordArt 3"/>
          <p:cNvSpPr>
            <a:spLocks noChangeArrowheads="1" noChangeShapeType="1" noTextEdit="1"/>
          </p:cNvSpPr>
          <p:nvPr/>
        </p:nvSpPr>
        <p:spPr bwMode="auto">
          <a:xfrm>
            <a:off x="796925" y="6715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526387" name="Group 51"/>
          <p:cNvGrpSpPr/>
          <p:nvPr/>
        </p:nvGrpSpPr>
        <p:grpSpPr bwMode="auto">
          <a:xfrm>
            <a:off x="-25400" y="950913"/>
            <a:ext cx="7188200" cy="519112"/>
            <a:chOff x="-16" y="599"/>
            <a:chExt cx="4528" cy="327"/>
          </a:xfrm>
        </p:grpSpPr>
        <p:sp>
          <p:nvSpPr>
            <p:cNvPr id="526341" name="Rectangle 5"/>
            <p:cNvSpPr>
              <a:spLocks noChangeArrowheads="1"/>
            </p:cNvSpPr>
            <p:nvPr/>
          </p:nvSpPr>
          <p:spPr bwMode="auto">
            <a:xfrm>
              <a:off x="-16" y="599"/>
              <a:ext cx="4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知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求  的置信水平为    的置信区间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26342" name="Object 6"/>
            <p:cNvGraphicFramePr>
              <a:graphicFrameLocks noChangeAspect="1"/>
            </p:cNvGraphicFramePr>
            <p:nvPr/>
          </p:nvGraphicFramePr>
          <p:xfrm>
            <a:off x="586" y="627"/>
            <a:ext cx="28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1" name="Equation" r:id="rId1" imgW="4267200" imgH="4267200" progId="Equation.DSMT4">
                    <p:embed/>
                  </p:oleObj>
                </mc:Choice>
                <mc:Fallback>
                  <p:oleObj name="Equation" r:id="rId1" imgW="4267200" imgH="4267200" progId="Equation.DSMT4">
                    <p:embed/>
                    <p:pic>
                      <p:nvPicPr>
                        <p:cNvPr id="0" name="图片 153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" y="627"/>
                          <a:ext cx="28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343" name="Object 7"/>
            <p:cNvGraphicFramePr>
              <a:graphicFrameLocks noChangeAspect="1"/>
            </p:cNvGraphicFramePr>
            <p:nvPr/>
          </p:nvGraphicFramePr>
          <p:xfrm>
            <a:off x="2178" y="655"/>
            <a:ext cx="46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2" name="Equation" r:id="rId3" imgW="7315200" imgH="3657600" progId="Equation.DSMT4">
                    <p:embed/>
                  </p:oleObj>
                </mc:Choice>
                <mc:Fallback>
                  <p:oleObj name="Equation" r:id="rId3" imgW="7315200" imgH="3657600" progId="Equation.DSMT4">
                    <p:embed/>
                    <p:pic>
                      <p:nvPicPr>
                        <p:cNvPr id="0" name="图片 153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8" y="655"/>
                          <a:ext cx="46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6356" name="Group 20"/>
          <p:cNvGrpSpPr/>
          <p:nvPr/>
        </p:nvGrpSpPr>
        <p:grpSpPr bwMode="auto">
          <a:xfrm>
            <a:off x="1270000" y="530225"/>
            <a:ext cx="8204200" cy="560388"/>
            <a:chOff x="800" y="334"/>
            <a:chExt cx="5168" cy="353"/>
          </a:xfrm>
        </p:grpSpPr>
        <p:sp>
          <p:nvSpPr>
            <p:cNvPr id="526357" name="Rectangle 21"/>
            <p:cNvSpPr>
              <a:spLocks noChangeArrowheads="1"/>
            </p:cNvSpPr>
            <p:nvPr/>
          </p:nvSpPr>
          <p:spPr bwMode="auto">
            <a:xfrm>
              <a:off x="800" y="334"/>
              <a:ext cx="51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     为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 的样本     均未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26358" name="Object 22"/>
            <p:cNvGraphicFramePr>
              <a:graphicFrameLocks noChangeAspect="1"/>
            </p:cNvGraphicFramePr>
            <p:nvPr/>
          </p:nvGraphicFramePr>
          <p:xfrm>
            <a:off x="1055" y="370"/>
            <a:ext cx="12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3" name="Equation" r:id="rId5" imgW="18592800" imgH="4267200" progId="Equation.DSMT4">
                    <p:embed/>
                  </p:oleObj>
                </mc:Choice>
                <mc:Fallback>
                  <p:oleObj name="Equation" r:id="rId5" imgW="18592800" imgH="4267200" progId="Equation.DSMT4">
                    <p:embed/>
                    <p:pic>
                      <p:nvPicPr>
                        <p:cNvPr id="0" name="图片 153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5" y="370"/>
                          <a:ext cx="12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359" name="Object 23"/>
            <p:cNvGraphicFramePr>
              <a:graphicFrameLocks noChangeAspect="1"/>
            </p:cNvGraphicFramePr>
            <p:nvPr/>
          </p:nvGraphicFramePr>
          <p:xfrm>
            <a:off x="2848" y="349"/>
            <a:ext cx="1201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4" name="Equation" r:id="rId7" imgW="19507200" imgH="4876800" progId="Equation.DSMT4">
                    <p:embed/>
                  </p:oleObj>
                </mc:Choice>
                <mc:Fallback>
                  <p:oleObj name="Equation" r:id="rId7" imgW="19507200" imgH="4876800" progId="Equation.DSMT4">
                    <p:embed/>
                    <p:pic>
                      <p:nvPicPr>
                        <p:cNvPr id="0" name="图片 153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8" y="349"/>
                          <a:ext cx="1201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360" name="Object 24"/>
            <p:cNvGraphicFramePr>
              <a:graphicFrameLocks noChangeAspect="1"/>
            </p:cNvGraphicFramePr>
            <p:nvPr/>
          </p:nvGraphicFramePr>
          <p:xfrm>
            <a:off x="4671" y="341"/>
            <a:ext cx="62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5" name="Equation" r:id="rId9" imgW="9753600" imgH="4876800" progId="Equation.DSMT4">
                    <p:embed/>
                  </p:oleObj>
                </mc:Choice>
                <mc:Fallback>
                  <p:oleObj name="Equation" r:id="rId9" imgW="9753600" imgH="4876800" progId="Equation.DSMT4">
                    <p:embed/>
                    <p:pic>
                      <p:nvPicPr>
                        <p:cNvPr id="0" name="图片 153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1" y="341"/>
                          <a:ext cx="622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6477" name="Group 141"/>
          <p:cNvGrpSpPr/>
          <p:nvPr/>
        </p:nvGrpSpPr>
        <p:grpSpPr bwMode="auto">
          <a:xfrm>
            <a:off x="1285875" y="1382713"/>
            <a:ext cx="5832474" cy="538162"/>
            <a:chOff x="810" y="871"/>
            <a:chExt cx="3674" cy="339"/>
          </a:xfrm>
        </p:grpSpPr>
        <p:sp>
          <p:nvSpPr>
            <p:cNvPr id="526368" name="Rectangle 32"/>
            <p:cNvSpPr>
              <a:spLocks noChangeArrowheads="1"/>
            </p:cNvSpPr>
            <p:nvPr/>
          </p:nvSpPr>
          <p:spPr bwMode="auto">
            <a:xfrm>
              <a:off x="1000" y="871"/>
              <a:ext cx="34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  的一个具有良好性质的估计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26369" name="Object 33"/>
            <p:cNvGraphicFramePr>
              <a:graphicFrameLocks noChangeAspect="1"/>
            </p:cNvGraphicFramePr>
            <p:nvPr/>
          </p:nvGraphicFramePr>
          <p:xfrm>
            <a:off x="810" y="890"/>
            <a:ext cx="31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6" name="Equation" r:id="rId11" imgW="4267200" imgH="4572000" progId="Equation.DSMT4">
                    <p:embed/>
                  </p:oleObj>
                </mc:Choice>
                <mc:Fallback>
                  <p:oleObj name="Equation" r:id="rId11" imgW="4267200" imgH="4572000" progId="Equation.DSMT4">
                    <p:embed/>
                    <p:pic>
                      <p:nvPicPr>
                        <p:cNvPr id="0" name="图片 153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890"/>
                          <a:ext cx="31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370" name="Object 34"/>
            <p:cNvGraphicFramePr>
              <a:graphicFrameLocks noChangeAspect="1"/>
            </p:cNvGraphicFramePr>
            <p:nvPr/>
          </p:nvGraphicFramePr>
          <p:xfrm>
            <a:off x="1259" y="873"/>
            <a:ext cx="309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7" name="Equation" r:id="rId13" imgW="241300" imgH="266700" progId="Equation.DSMT4">
                    <p:embed/>
                  </p:oleObj>
                </mc:Choice>
                <mc:Fallback>
                  <p:oleObj name="Equation" r:id="rId13" imgW="241300" imgH="266700" progId="Equation.DSMT4">
                    <p:embed/>
                    <p:pic>
                      <p:nvPicPr>
                        <p:cNvPr id="0" name="图片 153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" y="873"/>
                          <a:ext cx="309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6389" name="Freeform 53"/>
          <p:cNvSpPr/>
          <p:nvPr/>
        </p:nvSpPr>
        <p:spPr bwMode="auto">
          <a:xfrm>
            <a:off x="1409700" y="1860550"/>
            <a:ext cx="5156200" cy="42863"/>
          </a:xfrm>
          <a:custGeom>
            <a:avLst/>
            <a:gdLst>
              <a:gd name="T0" fmla="*/ 0 w 1744"/>
              <a:gd name="T1" fmla="*/ 4 h 36"/>
              <a:gd name="T2" fmla="*/ 136 w 1744"/>
              <a:gd name="T3" fmla="*/ 36 h 36"/>
              <a:gd name="T4" fmla="*/ 560 w 1744"/>
              <a:gd name="T5" fmla="*/ 4 h 36"/>
              <a:gd name="T6" fmla="*/ 1064 w 1744"/>
              <a:gd name="T7" fmla="*/ 12 h 36"/>
              <a:gd name="T8" fmla="*/ 1496 w 1744"/>
              <a:gd name="T9" fmla="*/ 12 h 36"/>
              <a:gd name="T10" fmla="*/ 1744 w 1744"/>
              <a:gd name="T11" fmla="*/ 2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44" h="36">
                <a:moveTo>
                  <a:pt x="0" y="4"/>
                </a:moveTo>
                <a:cubicBezTo>
                  <a:pt x="21" y="20"/>
                  <a:pt x="43" y="36"/>
                  <a:pt x="136" y="36"/>
                </a:cubicBezTo>
                <a:cubicBezTo>
                  <a:pt x="229" y="36"/>
                  <a:pt x="405" y="8"/>
                  <a:pt x="560" y="4"/>
                </a:cubicBezTo>
                <a:cubicBezTo>
                  <a:pt x="715" y="0"/>
                  <a:pt x="908" y="11"/>
                  <a:pt x="1064" y="12"/>
                </a:cubicBezTo>
                <a:cubicBezTo>
                  <a:pt x="1220" y="13"/>
                  <a:pt x="1383" y="11"/>
                  <a:pt x="1496" y="12"/>
                </a:cubicBezTo>
                <a:cubicBezTo>
                  <a:pt x="1609" y="13"/>
                  <a:pt x="1676" y="16"/>
                  <a:pt x="1744" y="2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6391" name="AutoShape 55"/>
          <p:cNvSpPr>
            <a:spLocks noChangeArrowheads="1"/>
          </p:cNvSpPr>
          <p:nvPr/>
        </p:nvSpPr>
        <p:spPr bwMode="auto">
          <a:xfrm>
            <a:off x="1374775" y="2171700"/>
            <a:ext cx="4314825" cy="2794000"/>
          </a:xfrm>
          <a:prstGeom prst="wedgeRectCallout">
            <a:avLst>
              <a:gd name="adj1" fmla="val -20750"/>
              <a:gd name="adj2" fmla="val -59204"/>
            </a:avLst>
          </a:prstGeom>
          <a:solidFill>
            <a:schemeClr val="accent2"/>
          </a:solidFill>
          <a:ln w="12700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/>
            <a:endParaRPr kumimoji="1" lang="zh-CN" altLang="zh-CN" sz="2800" b="1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526476" name="Group 140"/>
          <p:cNvGrpSpPr/>
          <p:nvPr/>
        </p:nvGrpSpPr>
        <p:grpSpPr bwMode="auto">
          <a:xfrm>
            <a:off x="1444625" y="2279650"/>
            <a:ext cx="4197350" cy="292100"/>
            <a:chOff x="976" y="1436"/>
            <a:chExt cx="2538" cy="184"/>
          </a:xfrm>
        </p:grpSpPr>
        <p:sp>
          <p:nvSpPr>
            <p:cNvPr id="526393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1182" y="1436"/>
              <a:ext cx="2332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    的无偏估计</a:t>
              </a:r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最小方差无偏估计</a:t>
              </a:r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26401" name="Group 65"/>
            <p:cNvGrpSpPr/>
            <p:nvPr/>
          </p:nvGrpSpPr>
          <p:grpSpPr bwMode="auto">
            <a:xfrm>
              <a:off x="976" y="1448"/>
              <a:ext cx="167" cy="158"/>
              <a:chOff x="850" y="1460"/>
              <a:chExt cx="167" cy="158"/>
            </a:xfrm>
          </p:grpSpPr>
          <p:sp>
            <p:nvSpPr>
              <p:cNvPr id="526396" name="WordArt 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976" y="1460"/>
                <a:ext cx="41" cy="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397" name="WordArt 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850" y="1487"/>
                <a:ext cx="109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S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  <p:grpSp>
          <p:nvGrpSpPr>
            <p:cNvPr id="526400" name="Group 64"/>
            <p:cNvGrpSpPr/>
            <p:nvPr/>
          </p:nvGrpSpPr>
          <p:grpSpPr bwMode="auto">
            <a:xfrm>
              <a:off x="1386" y="1455"/>
              <a:ext cx="170" cy="138"/>
              <a:chOff x="1242" y="1471"/>
              <a:chExt cx="170" cy="138"/>
            </a:xfrm>
          </p:grpSpPr>
          <p:sp>
            <p:nvSpPr>
              <p:cNvPr id="526395" name="WordArt 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42" y="1509"/>
                <a:ext cx="121" cy="1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2255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s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26398" name="WordArt 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71" y="1471"/>
                <a:ext cx="41" cy="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grpSp>
        <p:nvGrpSpPr>
          <p:cNvPr id="526475" name="Group 139"/>
          <p:cNvGrpSpPr/>
          <p:nvPr/>
        </p:nvGrpSpPr>
        <p:grpSpPr bwMode="auto">
          <a:xfrm>
            <a:off x="1811338" y="2668588"/>
            <a:ext cx="2987675" cy="598487"/>
            <a:chOff x="943" y="1705"/>
            <a:chExt cx="1428" cy="353"/>
          </a:xfrm>
        </p:grpSpPr>
        <p:sp>
          <p:nvSpPr>
            <p:cNvPr id="526404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1255" y="1773"/>
              <a:ext cx="1116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在常数  附近“波动”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26412" name="Group 76"/>
            <p:cNvGrpSpPr/>
            <p:nvPr/>
          </p:nvGrpSpPr>
          <p:grpSpPr bwMode="auto">
            <a:xfrm>
              <a:off x="943" y="1705"/>
              <a:ext cx="253" cy="353"/>
              <a:chOff x="1231" y="1705"/>
              <a:chExt cx="253" cy="353"/>
            </a:xfrm>
          </p:grpSpPr>
          <p:grpSp>
            <p:nvGrpSpPr>
              <p:cNvPr id="526405" name="Group 69"/>
              <p:cNvGrpSpPr/>
              <p:nvPr/>
            </p:nvGrpSpPr>
            <p:grpSpPr bwMode="auto">
              <a:xfrm>
                <a:off x="1281" y="1705"/>
                <a:ext cx="167" cy="158"/>
                <a:chOff x="850" y="1460"/>
                <a:chExt cx="167" cy="158"/>
              </a:xfrm>
            </p:grpSpPr>
            <p:sp>
              <p:nvSpPr>
                <p:cNvPr id="526406" name="WordArt 7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76" y="1460"/>
                  <a:ext cx="41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  <p:sp>
              <p:nvSpPr>
                <p:cNvPr id="526407" name="WordArt 7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50" y="1487"/>
                  <a:ext cx="109" cy="1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S</a:t>
                  </a:r>
                  <a:endParaRPr lang="zh-CN" altLang="en-US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  <p:grpSp>
            <p:nvGrpSpPr>
              <p:cNvPr id="526408" name="Group 72"/>
              <p:cNvGrpSpPr/>
              <p:nvPr/>
            </p:nvGrpSpPr>
            <p:grpSpPr bwMode="auto">
              <a:xfrm>
                <a:off x="1283" y="1920"/>
                <a:ext cx="170" cy="138"/>
                <a:chOff x="1242" y="1471"/>
                <a:chExt cx="170" cy="138"/>
              </a:xfrm>
            </p:grpSpPr>
            <p:sp>
              <p:nvSpPr>
                <p:cNvPr id="526409" name="WordArt 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42" y="1509"/>
                  <a:ext cx="121" cy="1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2255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Symbol" panose="05050102010706020507"/>
                    </a:rPr>
                    <a:t>s</a:t>
                  </a:r>
                  <a:endPara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endParaRPr>
                </a:p>
              </p:txBody>
            </p:sp>
            <p:sp>
              <p:nvSpPr>
                <p:cNvPr id="526410" name="WordArt 7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71" y="1471"/>
                  <a:ext cx="41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  <p:sp>
            <p:nvSpPr>
              <p:cNvPr id="526411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31" y="1899"/>
                <a:ext cx="253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</p:grpSp>
        <p:sp>
          <p:nvSpPr>
            <p:cNvPr id="526413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1633" y="1787"/>
              <a:ext cx="38" cy="15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526414" name="AutoShape 78"/>
          <p:cNvSpPr>
            <a:spLocks noChangeArrowheads="1"/>
          </p:cNvSpPr>
          <p:nvPr/>
        </p:nvSpPr>
        <p:spPr bwMode="auto">
          <a:xfrm rot="5400000">
            <a:off x="2899569" y="3313907"/>
            <a:ext cx="369887" cy="228600"/>
          </a:xfrm>
          <a:prstGeom prst="rightArrow">
            <a:avLst>
              <a:gd name="adj1" fmla="val 50000"/>
              <a:gd name="adj2" fmla="val 40451"/>
            </a:avLst>
          </a:prstGeom>
          <a:solidFill>
            <a:srgbClr val="FFFF00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26474" name="Group 138"/>
          <p:cNvGrpSpPr/>
          <p:nvPr/>
        </p:nvGrpSpPr>
        <p:grpSpPr bwMode="auto">
          <a:xfrm>
            <a:off x="1524000" y="3635375"/>
            <a:ext cx="3824288" cy="560388"/>
            <a:chOff x="2736" y="1682"/>
            <a:chExt cx="2076" cy="353"/>
          </a:xfrm>
        </p:grpSpPr>
        <p:sp>
          <p:nvSpPr>
            <p:cNvPr id="526415" name="WordArt 79"/>
            <p:cNvSpPr>
              <a:spLocks noChangeArrowheads="1" noChangeShapeType="1" noTextEdit="1"/>
            </p:cNvSpPr>
            <p:nvPr/>
          </p:nvSpPr>
          <p:spPr bwMode="auto">
            <a:xfrm>
              <a:off x="3416" y="1774"/>
              <a:ext cx="1396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在常数      附近“波动”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26430" name="Group 94"/>
            <p:cNvGrpSpPr/>
            <p:nvPr/>
          </p:nvGrpSpPr>
          <p:grpSpPr bwMode="auto">
            <a:xfrm>
              <a:off x="2736" y="1682"/>
              <a:ext cx="629" cy="353"/>
              <a:chOff x="4536" y="1970"/>
              <a:chExt cx="629" cy="353"/>
            </a:xfrm>
          </p:grpSpPr>
          <p:grpSp>
            <p:nvGrpSpPr>
              <p:cNvPr id="526417" name="Group 81"/>
              <p:cNvGrpSpPr/>
              <p:nvPr/>
            </p:nvGrpSpPr>
            <p:grpSpPr bwMode="auto">
              <a:xfrm>
                <a:off x="4962" y="1970"/>
                <a:ext cx="167" cy="158"/>
                <a:chOff x="850" y="1460"/>
                <a:chExt cx="167" cy="158"/>
              </a:xfrm>
            </p:grpSpPr>
            <p:sp>
              <p:nvSpPr>
                <p:cNvPr id="526418" name="WordArt 8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76" y="1460"/>
                  <a:ext cx="41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  <p:sp>
              <p:nvSpPr>
                <p:cNvPr id="526419" name="WordArt 8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50" y="1487"/>
                  <a:ext cx="109" cy="1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S</a:t>
                  </a:r>
                  <a:endParaRPr lang="zh-CN" altLang="en-US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  <p:grpSp>
            <p:nvGrpSpPr>
              <p:cNvPr id="526420" name="Group 84"/>
              <p:cNvGrpSpPr/>
              <p:nvPr/>
            </p:nvGrpSpPr>
            <p:grpSpPr bwMode="auto">
              <a:xfrm>
                <a:off x="4780" y="2185"/>
                <a:ext cx="170" cy="138"/>
                <a:chOff x="1242" y="1471"/>
                <a:chExt cx="170" cy="138"/>
              </a:xfrm>
            </p:grpSpPr>
            <p:sp>
              <p:nvSpPr>
                <p:cNvPr id="526421" name="WordArt 8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42" y="1509"/>
                  <a:ext cx="121" cy="1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2255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Symbol" panose="05050102010706020507"/>
                    </a:rPr>
                    <a:t>s</a:t>
                  </a:r>
                  <a:endPara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endParaRPr>
                </a:p>
              </p:txBody>
            </p:sp>
            <p:sp>
              <p:nvSpPr>
                <p:cNvPr id="526422" name="WordArt 8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71" y="1471"/>
                  <a:ext cx="41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  <p:sp>
            <p:nvSpPr>
              <p:cNvPr id="526423" name="WordArt 87"/>
              <p:cNvSpPr>
                <a:spLocks noChangeArrowheads="1" noChangeShapeType="1" noTextEdit="1"/>
              </p:cNvSpPr>
              <p:nvPr/>
            </p:nvSpPr>
            <p:spPr bwMode="auto">
              <a:xfrm flipV="1">
                <a:off x="4536" y="2161"/>
                <a:ext cx="629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26425" name="WordArt 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36" y="1997"/>
                <a:ext cx="34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(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26" name="WordArt 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01" y="1997"/>
                <a:ext cx="34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)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27" name="WordArt 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91" y="2025"/>
                <a:ext cx="90" cy="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28" name="WordArt 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08" y="2071"/>
                <a:ext cx="86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26429" name="WordArt 9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24" y="2008"/>
                <a:ext cx="47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1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</p:grpSp>
        <p:grpSp>
          <p:nvGrpSpPr>
            <p:cNvPr id="526444" name="Group 108"/>
            <p:cNvGrpSpPr/>
            <p:nvPr/>
          </p:nvGrpSpPr>
          <p:grpSpPr bwMode="auto">
            <a:xfrm>
              <a:off x="3816" y="1817"/>
              <a:ext cx="280" cy="106"/>
              <a:chOff x="4704" y="2065"/>
              <a:chExt cx="280" cy="106"/>
            </a:xfrm>
          </p:grpSpPr>
          <p:sp>
            <p:nvSpPr>
              <p:cNvPr id="526441" name="WordArt 10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04" y="2082"/>
                <a:ext cx="90" cy="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42" name="WordArt 1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21" y="2128"/>
                <a:ext cx="86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26443" name="WordArt 1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37" y="2065"/>
                <a:ext cx="47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1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</p:grpSp>
      </p:grpSp>
      <p:grpSp>
        <p:nvGrpSpPr>
          <p:cNvPr id="526473" name="Group 137"/>
          <p:cNvGrpSpPr/>
          <p:nvPr/>
        </p:nvGrpSpPr>
        <p:grpSpPr bwMode="auto">
          <a:xfrm>
            <a:off x="2249488" y="4232275"/>
            <a:ext cx="2454275" cy="638175"/>
            <a:chOff x="1617" y="2131"/>
            <a:chExt cx="1408" cy="353"/>
          </a:xfrm>
        </p:grpSpPr>
        <p:grpSp>
          <p:nvGrpSpPr>
            <p:cNvPr id="526445" name="Group 109"/>
            <p:cNvGrpSpPr/>
            <p:nvPr/>
          </p:nvGrpSpPr>
          <p:grpSpPr bwMode="auto">
            <a:xfrm>
              <a:off x="1617" y="2131"/>
              <a:ext cx="629" cy="353"/>
              <a:chOff x="4536" y="1970"/>
              <a:chExt cx="629" cy="353"/>
            </a:xfrm>
          </p:grpSpPr>
          <p:grpSp>
            <p:nvGrpSpPr>
              <p:cNvPr id="526446" name="Group 110"/>
              <p:cNvGrpSpPr/>
              <p:nvPr/>
            </p:nvGrpSpPr>
            <p:grpSpPr bwMode="auto">
              <a:xfrm>
                <a:off x="4962" y="1970"/>
                <a:ext cx="167" cy="158"/>
                <a:chOff x="850" y="1460"/>
                <a:chExt cx="167" cy="158"/>
              </a:xfrm>
            </p:grpSpPr>
            <p:sp>
              <p:nvSpPr>
                <p:cNvPr id="526447" name="WordArt 11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76" y="1460"/>
                  <a:ext cx="41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  <p:sp>
              <p:nvSpPr>
                <p:cNvPr id="526448" name="WordArt 11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50" y="1487"/>
                  <a:ext cx="109" cy="1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S</a:t>
                  </a:r>
                  <a:endParaRPr lang="zh-CN" altLang="en-US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  <p:grpSp>
            <p:nvGrpSpPr>
              <p:cNvPr id="526449" name="Group 113"/>
              <p:cNvGrpSpPr/>
              <p:nvPr/>
            </p:nvGrpSpPr>
            <p:grpSpPr bwMode="auto">
              <a:xfrm>
                <a:off x="4780" y="2185"/>
                <a:ext cx="170" cy="138"/>
                <a:chOff x="1242" y="1471"/>
                <a:chExt cx="170" cy="138"/>
              </a:xfrm>
            </p:grpSpPr>
            <p:sp>
              <p:nvSpPr>
                <p:cNvPr id="526450" name="WordArt 11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42" y="1509"/>
                  <a:ext cx="121" cy="1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2255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Symbol" panose="05050102010706020507"/>
                    </a:rPr>
                    <a:t>s</a:t>
                  </a:r>
                  <a:endPara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endParaRPr>
                </a:p>
              </p:txBody>
            </p:sp>
            <p:sp>
              <p:nvSpPr>
                <p:cNvPr id="526451" name="WordArt 1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71" y="1471"/>
                  <a:ext cx="41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  <p:sp>
            <p:nvSpPr>
              <p:cNvPr id="526452" name="WordArt 116"/>
              <p:cNvSpPr>
                <a:spLocks noChangeArrowheads="1" noChangeShapeType="1" noTextEdit="1"/>
              </p:cNvSpPr>
              <p:nvPr/>
            </p:nvSpPr>
            <p:spPr bwMode="auto">
              <a:xfrm flipV="1">
                <a:off x="4536" y="2161"/>
                <a:ext cx="629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26453" name="WordArt 1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36" y="1997"/>
                <a:ext cx="34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(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54" name="WordArt 1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01" y="1997"/>
                <a:ext cx="34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)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55" name="WordArt 1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91" y="2025"/>
                <a:ext cx="90" cy="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56" name="WordArt 1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08" y="2071"/>
                <a:ext cx="86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26457" name="WordArt 1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24" y="2008"/>
                <a:ext cx="47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1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</p:grpSp>
        <p:sp>
          <p:nvSpPr>
            <p:cNvPr id="526458" name="WordArt 122"/>
            <p:cNvSpPr>
              <a:spLocks noChangeArrowheads="1" noChangeShapeType="1" noTextEdit="1"/>
            </p:cNvSpPr>
            <p:nvPr/>
          </p:nvSpPr>
          <p:spPr bwMode="auto">
            <a:xfrm>
              <a:off x="2282" y="2301"/>
              <a:ext cx="127" cy="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~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grpSp>
          <p:nvGrpSpPr>
            <p:cNvPr id="526472" name="Group 136"/>
            <p:cNvGrpSpPr/>
            <p:nvPr/>
          </p:nvGrpSpPr>
          <p:grpSpPr bwMode="auto">
            <a:xfrm>
              <a:off x="2436" y="2228"/>
              <a:ext cx="589" cy="171"/>
              <a:chOff x="4548" y="2972"/>
              <a:chExt cx="589" cy="171"/>
            </a:xfrm>
          </p:grpSpPr>
          <p:sp>
            <p:nvSpPr>
              <p:cNvPr id="526461" name="WordArt 1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74" y="2972"/>
                <a:ext cx="41" cy="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62" name="WordArt 1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48" y="2999"/>
                <a:ext cx="109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c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26467" name="WordArt 1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38" y="3007"/>
                <a:ext cx="34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(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68" name="WordArt 1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03" y="3007"/>
                <a:ext cx="34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)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69" name="WordArt 1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93" y="3035"/>
                <a:ext cx="90" cy="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70" name="WordArt 1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10" y="3081"/>
                <a:ext cx="86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26471" name="WordArt 1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26" y="3018"/>
                <a:ext cx="47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1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</p:grpSp>
      </p:grpSp>
      <p:sp>
        <p:nvSpPr>
          <p:cNvPr id="526478" name="Rectangle 142"/>
          <p:cNvSpPr>
            <a:spLocks noChangeArrowheads="1"/>
          </p:cNvSpPr>
          <p:nvPr/>
        </p:nvSpPr>
        <p:spPr bwMode="auto">
          <a:xfrm>
            <a:off x="-6490" y="1847999"/>
            <a:ext cx="914400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6479" name="Rectangle 143"/>
          <p:cNvSpPr>
            <a:spLocks noChangeArrowheads="1"/>
          </p:cNvSpPr>
          <p:nvPr/>
        </p:nvSpPr>
        <p:spPr bwMode="auto">
          <a:xfrm>
            <a:off x="6591300" y="1382713"/>
            <a:ext cx="86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且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26480" name="Object 144"/>
          <p:cNvGraphicFramePr>
            <a:graphicFrameLocks noChangeAspect="1"/>
          </p:cNvGraphicFramePr>
          <p:nvPr/>
        </p:nvGraphicFramePr>
        <p:xfrm>
          <a:off x="3027363" y="1739900"/>
          <a:ext cx="323215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15" imgW="28041600" imgH="8534400" progId="Equation.DSMT4">
                  <p:embed/>
                </p:oleObj>
              </mc:Choice>
              <mc:Fallback>
                <p:oleObj name="Equation" r:id="rId15" imgW="28041600" imgH="8534400" progId="Equation.DSMT4">
                  <p:embed/>
                  <p:pic>
                    <p:nvPicPr>
                      <p:cNvPr id="0" name="图片 15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1739900"/>
                        <a:ext cx="323215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6486" name="Group 150"/>
          <p:cNvGrpSpPr/>
          <p:nvPr/>
        </p:nvGrpSpPr>
        <p:grpSpPr bwMode="auto">
          <a:xfrm>
            <a:off x="12700" y="2508250"/>
            <a:ext cx="8897938" cy="574675"/>
            <a:chOff x="-48" y="1572"/>
            <a:chExt cx="5605" cy="362"/>
          </a:xfrm>
        </p:grpSpPr>
        <p:sp>
          <p:nvSpPr>
            <p:cNvPr id="526482" name="Rectangle 146"/>
            <p:cNvSpPr>
              <a:spLocks noChangeArrowheads="1"/>
            </p:cNvSpPr>
            <p:nvPr/>
          </p:nvSpPr>
          <p:spPr bwMode="auto">
            <a:xfrm>
              <a:off x="-48" y="1572"/>
              <a:ext cx="56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由枢轴法可知 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的置信度为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的置信区间由下式确定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26483" name="Object 147"/>
            <p:cNvGraphicFramePr>
              <a:graphicFrameLocks noChangeAspect="1"/>
            </p:cNvGraphicFramePr>
            <p:nvPr/>
          </p:nvGraphicFramePr>
          <p:xfrm>
            <a:off x="1318" y="1575"/>
            <a:ext cx="400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9" name="Equation" r:id="rId17" imgW="304800" imgH="292100" progId="Equation.DSMT4">
                    <p:embed/>
                  </p:oleObj>
                </mc:Choice>
                <mc:Fallback>
                  <p:oleObj name="Equation" r:id="rId17" imgW="304800" imgH="292100" progId="Equation.DSMT4">
                    <p:embed/>
                    <p:pic>
                      <p:nvPicPr>
                        <p:cNvPr id="0" name="图片 153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8" y="1575"/>
                          <a:ext cx="400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484" name="Object 148"/>
            <p:cNvGraphicFramePr>
              <a:graphicFrameLocks noChangeAspect="1"/>
            </p:cNvGraphicFramePr>
            <p:nvPr/>
          </p:nvGraphicFramePr>
          <p:xfrm>
            <a:off x="2811" y="1636"/>
            <a:ext cx="48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0" name="Equation" r:id="rId19" imgW="6705600" imgH="3657600" progId="Equation.DSMT4">
                    <p:embed/>
                  </p:oleObj>
                </mc:Choice>
                <mc:Fallback>
                  <p:oleObj name="Equation" r:id="rId19" imgW="6705600" imgH="3657600" progId="Equation.DSMT4">
                    <p:embed/>
                    <p:pic>
                      <p:nvPicPr>
                        <p:cNvPr id="0" name="图片 153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1" y="1636"/>
                          <a:ext cx="48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6485" name="Object 149"/>
          <p:cNvGraphicFramePr>
            <a:graphicFrameLocks noChangeAspect="1"/>
          </p:cNvGraphicFramePr>
          <p:nvPr/>
        </p:nvGraphicFramePr>
        <p:xfrm>
          <a:off x="1532124" y="2911475"/>
          <a:ext cx="677227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21" imgW="61264800" imgH="9448800" progId="Equation.DSMT4">
                  <p:embed/>
                </p:oleObj>
              </mc:Choice>
              <mc:Fallback>
                <p:oleObj name="Equation" r:id="rId21" imgW="61264800" imgH="9448800" progId="Equation.DSMT4">
                  <p:embed/>
                  <p:pic>
                    <p:nvPicPr>
                      <p:cNvPr id="0" name="图片 15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2124" y="2911475"/>
                        <a:ext cx="6772275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6508" name="Group 172"/>
          <p:cNvGrpSpPr/>
          <p:nvPr/>
        </p:nvGrpSpPr>
        <p:grpSpPr bwMode="auto">
          <a:xfrm>
            <a:off x="647700" y="5316542"/>
            <a:ext cx="7067550" cy="604838"/>
            <a:chOff x="-32" y="3357"/>
            <a:chExt cx="4452" cy="381"/>
          </a:xfrm>
        </p:grpSpPr>
        <p:sp>
          <p:nvSpPr>
            <p:cNvPr id="526488" name="Rectangle 152"/>
            <p:cNvSpPr>
              <a:spLocks noChangeArrowheads="1"/>
            </p:cNvSpPr>
            <p:nvPr/>
          </p:nvSpPr>
          <p:spPr bwMode="auto">
            <a:xfrm>
              <a:off x="-32" y="3357"/>
              <a:ext cx="4452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  的置信水平为    的置信区间为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26489" name="Object 153"/>
            <p:cNvGraphicFramePr>
              <a:graphicFrameLocks noChangeAspect="1"/>
            </p:cNvGraphicFramePr>
            <p:nvPr/>
          </p:nvGraphicFramePr>
          <p:xfrm>
            <a:off x="243" y="3372"/>
            <a:ext cx="272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2" name="Equation" r:id="rId23" imgW="241300" imgH="266700" progId="Equation.DSMT4">
                    <p:embed/>
                  </p:oleObj>
                </mc:Choice>
                <mc:Fallback>
                  <p:oleObj name="Equation" r:id="rId23" imgW="241300" imgH="266700" progId="Equation.DSMT4">
                    <p:embed/>
                    <p:pic>
                      <p:nvPicPr>
                        <p:cNvPr id="0" name="图片 153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" y="3372"/>
                          <a:ext cx="272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490" name="Object 154"/>
            <p:cNvGraphicFramePr>
              <a:graphicFrameLocks noChangeAspect="1"/>
            </p:cNvGraphicFramePr>
            <p:nvPr/>
          </p:nvGraphicFramePr>
          <p:xfrm>
            <a:off x="1809" y="3437"/>
            <a:ext cx="48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3" name="Equation" r:id="rId25" imgW="419100" imgH="203200" progId="Equation.DSMT4">
                    <p:embed/>
                  </p:oleObj>
                </mc:Choice>
                <mc:Fallback>
                  <p:oleObj name="Equation" r:id="rId25" imgW="419100" imgH="203200" progId="Equation.DSMT4">
                    <p:embed/>
                    <p:pic>
                      <p:nvPicPr>
                        <p:cNvPr id="0" name="图片 153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9" y="3437"/>
                          <a:ext cx="48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6492" name="Group 156"/>
          <p:cNvGrpSpPr/>
          <p:nvPr/>
        </p:nvGrpSpPr>
        <p:grpSpPr bwMode="auto">
          <a:xfrm>
            <a:off x="2508250" y="3884613"/>
            <a:ext cx="3890963" cy="1570037"/>
            <a:chOff x="1516" y="2463"/>
            <a:chExt cx="2451" cy="989"/>
          </a:xfrm>
        </p:grpSpPr>
        <p:sp>
          <p:nvSpPr>
            <p:cNvPr id="526493" name="Freeform 157"/>
            <p:cNvSpPr/>
            <p:nvPr/>
          </p:nvSpPr>
          <p:spPr bwMode="auto">
            <a:xfrm>
              <a:off x="1957" y="2848"/>
              <a:ext cx="279" cy="336"/>
            </a:xfrm>
            <a:custGeom>
              <a:avLst/>
              <a:gdLst>
                <a:gd name="T0" fmla="*/ 128 w 279"/>
                <a:gd name="T1" fmla="*/ 267 h 336"/>
                <a:gd name="T2" fmla="*/ 178 w 279"/>
                <a:gd name="T3" fmla="*/ 223 h 336"/>
                <a:gd name="T4" fmla="*/ 220 w 279"/>
                <a:gd name="T5" fmla="*/ 160 h 336"/>
                <a:gd name="T6" fmla="*/ 247 w 279"/>
                <a:gd name="T7" fmla="*/ 91 h 336"/>
                <a:gd name="T8" fmla="*/ 262 w 279"/>
                <a:gd name="T9" fmla="*/ 39 h 336"/>
                <a:gd name="T10" fmla="*/ 279 w 279"/>
                <a:gd name="T11" fmla="*/ 0 h 336"/>
                <a:gd name="T12" fmla="*/ 279 w 279"/>
                <a:gd name="T13" fmla="*/ 336 h 336"/>
                <a:gd name="T14" fmla="*/ 0 w 279"/>
                <a:gd name="T15" fmla="*/ 336 h 336"/>
                <a:gd name="T16" fmla="*/ 70 w 279"/>
                <a:gd name="T17" fmla="*/ 30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336">
                  <a:moveTo>
                    <a:pt x="128" y="267"/>
                  </a:moveTo>
                  <a:lnTo>
                    <a:pt x="178" y="223"/>
                  </a:lnTo>
                  <a:lnTo>
                    <a:pt x="220" y="160"/>
                  </a:lnTo>
                  <a:lnTo>
                    <a:pt x="247" y="91"/>
                  </a:lnTo>
                  <a:lnTo>
                    <a:pt x="262" y="39"/>
                  </a:lnTo>
                  <a:lnTo>
                    <a:pt x="279" y="0"/>
                  </a:lnTo>
                  <a:lnTo>
                    <a:pt x="279" y="336"/>
                  </a:lnTo>
                  <a:lnTo>
                    <a:pt x="0" y="336"/>
                  </a:lnTo>
                  <a:lnTo>
                    <a:pt x="70" y="301"/>
                  </a:lnTo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6494" name="Line 158"/>
            <p:cNvSpPr>
              <a:spLocks noChangeShapeType="1"/>
            </p:cNvSpPr>
            <p:nvPr/>
          </p:nvSpPr>
          <p:spPr bwMode="auto">
            <a:xfrm>
              <a:off x="2234" y="2856"/>
              <a:ext cx="0" cy="33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6495" name="Freeform 159"/>
            <p:cNvSpPr/>
            <p:nvPr/>
          </p:nvSpPr>
          <p:spPr bwMode="auto">
            <a:xfrm>
              <a:off x="3080" y="3058"/>
              <a:ext cx="744" cy="129"/>
            </a:xfrm>
            <a:custGeom>
              <a:avLst/>
              <a:gdLst>
                <a:gd name="T0" fmla="*/ 743 w 744"/>
                <a:gd name="T1" fmla="*/ 129 h 129"/>
                <a:gd name="T2" fmla="*/ 744 w 744"/>
                <a:gd name="T3" fmla="*/ 78 h 129"/>
                <a:gd name="T4" fmla="*/ 672 w 744"/>
                <a:gd name="T5" fmla="*/ 78 h 129"/>
                <a:gd name="T6" fmla="*/ 540 w 744"/>
                <a:gd name="T7" fmla="*/ 69 h 129"/>
                <a:gd name="T8" fmla="*/ 421 w 744"/>
                <a:gd name="T9" fmla="*/ 63 h 129"/>
                <a:gd name="T10" fmla="*/ 303 w 744"/>
                <a:gd name="T11" fmla="*/ 51 h 129"/>
                <a:gd name="T12" fmla="*/ 207 w 744"/>
                <a:gd name="T13" fmla="*/ 39 h 129"/>
                <a:gd name="T14" fmla="*/ 105 w 744"/>
                <a:gd name="T15" fmla="*/ 22 h 129"/>
                <a:gd name="T16" fmla="*/ 54 w 744"/>
                <a:gd name="T17" fmla="*/ 12 h 129"/>
                <a:gd name="T18" fmla="*/ 2 w 744"/>
                <a:gd name="T19" fmla="*/ 0 h 129"/>
                <a:gd name="T20" fmla="*/ 0 w 744"/>
                <a:gd name="T21" fmla="*/ 129 h 129"/>
                <a:gd name="T22" fmla="*/ 743 w 744"/>
                <a:gd name="T2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4" h="129">
                  <a:moveTo>
                    <a:pt x="743" y="129"/>
                  </a:moveTo>
                  <a:lnTo>
                    <a:pt x="744" y="78"/>
                  </a:lnTo>
                  <a:lnTo>
                    <a:pt x="672" y="78"/>
                  </a:lnTo>
                  <a:lnTo>
                    <a:pt x="540" y="69"/>
                  </a:lnTo>
                  <a:lnTo>
                    <a:pt x="421" y="63"/>
                  </a:lnTo>
                  <a:lnTo>
                    <a:pt x="303" y="51"/>
                  </a:lnTo>
                  <a:lnTo>
                    <a:pt x="207" y="39"/>
                  </a:lnTo>
                  <a:lnTo>
                    <a:pt x="105" y="22"/>
                  </a:lnTo>
                  <a:lnTo>
                    <a:pt x="54" y="12"/>
                  </a:lnTo>
                  <a:lnTo>
                    <a:pt x="2" y="0"/>
                  </a:lnTo>
                  <a:lnTo>
                    <a:pt x="0" y="129"/>
                  </a:lnTo>
                  <a:lnTo>
                    <a:pt x="743" y="129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6496" name="Line 160"/>
            <p:cNvSpPr>
              <a:spLocks noChangeShapeType="1"/>
            </p:cNvSpPr>
            <p:nvPr/>
          </p:nvSpPr>
          <p:spPr bwMode="auto">
            <a:xfrm>
              <a:off x="3081" y="3059"/>
              <a:ext cx="0" cy="12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6497" name="Line 161"/>
            <p:cNvSpPr>
              <a:spLocks noChangeShapeType="1"/>
            </p:cNvSpPr>
            <p:nvPr/>
          </p:nvSpPr>
          <p:spPr bwMode="auto">
            <a:xfrm>
              <a:off x="1962" y="3187"/>
              <a:ext cx="20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6498" name="Line 162"/>
            <p:cNvSpPr>
              <a:spLocks noChangeShapeType="1"/>
            </p:cNvSpPr>
            <p:nvPr/>
          </p:nvSpPr>
          <p:spPr bwMode="auto">
            <a:xfrm flipV="1">
              <a:off x="1963" y="2527"/>
              <a:ext cx="1" cy="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26499" name="Object 163"/>
            <p:cNvGraphicFramePr>
              <a:graphicFrameLocks noChangeAspect="1"/>
            </p:cNvGraphicFramePr>
            <p:nvPr/>
          </p:nvGraphicFramePr>
          <p:xfrm>
            <a:off x="2771" y="2463"/>
            <a:ext cx="365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4" name="Equation" r:id="rId27" imgW="419100" imgH="203200" progId="Equation.DSMT4">
                    <p:embed/>
                  </p:oleObj>
                </mc:Choice>
                <mc:Fallback>
                  <p:oleObj name="Equation" r:id="rId27" imgW="419100" imgH="203200" progId="Equation.DSMT4">
                    <p:embed/>
                    <p:pic>
                      <p:nvPicPr>
                        <p:cNvPr id="0" name="图片 153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" y="2463"/>
                          <a:ext cx="365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6500" name="Line 164"/>
            <p:cNvSpPr>
              <a:spLocks noChangeShapeType="1"/>
            </p:cNvSpPr>
            <p:nvPr/>
          </p:nvSpPr>
          <p:spPr bwMode="auto">
            <a:xfrm flipH="1">
              <a:off x="2621" y="2640"/>
              <a:ext cx="280" cy="2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6501" name="Line 165"/>
            <p:cNvSpPr>
              <a:spLocks noChangeShapeType="1"/>
            </p:cNvSpPr>
            <p:nvPr/>
          </p:nvSpPr>
          <p:spPr bwMode="auto">
            <a:xfrm flipH="1">
              <a:off x="3166" y="2841"/>
              <a:ext cx="280" cy="2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26502" name="Object 166"/>
            <p:cNvGraphicFramePr>
              <a:graphicFrameLocks noChangeAspect="1"/>
            </p:cNvGraphicFramePr>
            <p:nvPr/>
          </p:nvGraphicFramePr>
          <p:xfrm>
            <a:off x="3435" y="2702"/>
            <a:ext cx="357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5" name="Equation" r:id="rId29" imgW="393700" imgH="203200" progId="Equation.DSMT4">
                    <p:embed/>
                  </p:oleObj>
                </mc:Choice>
                <mc:Fallback>
                  <p:oleObj name="Equation" r:id="rId29" imgW="393700" imgH="203200" progId="Equation.DSMT4">
                    <p:embed/>
                    <p:pic>
                      <p:nvPicPr>
                        <p:cNvPr id="0" name="图片 153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" y="2702"/>
                          <a:ext cx="357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6503" name="Line 167"/>
            <p:cNvSpPr>
              <a:spLocks noChangeShapeType="1"/>
            </p:cNvSpPr>
            <p:nvPr/>
          </p:nvSpPr>
          <p:spPr bwMode="auto">
            <a:xfrm>
              <a:off x="1831" y="2898"/>
              <a:ext cx="336" cy="22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26504" name="Object 168"/>
            <p:cNvGraphicFramePr>
              <a:graphicFrameLocks noChangeAspect="1"/>
            </p:cNvGraphicFramePr>
            <p:nvPr/>
          </p:nvGraphicFramePr>
          <p:xfrm>
            <a:off x="1516" y="2734"/>
            <a:ext cx="357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6" name="Equation" r:id="rId31" imgW="393700" imgH="203200" progId="Equation.DSMT4">
                    <p:embed/>
                  </p:oleObj>
                </mc:Choice>
                <mc:Fallback>
                  <p:oleObj name="Equation" r:id="rId31" imgW="393700" imgH="203200" progId="Equation.DSMT4">
                    <p:embed/>
                    <p:pic>
                      <p:nvPicPr>
                        <p:cNvPr id="0" name="图片 153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6" y="2734"/>
                          <a:ext cx="357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505" name="Object 169"/>
            <p:cNvGraphicFramePr>
              <a:graphicFrameLocks noChangeAspect="1"/>
            </p:cNvGraphicFramePr>
            <p:nvPr/>
          </p:nvGraphicFramePr>
          <p:xfrm>
            <a:off x="2905" y="3130"/>
            <a:ext cx="969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7" name="Equation" r:id="rId33" imgW="15544800" imgH="4876800" progId="Equation.DSMT4">
                    <p:embed/>
                  </p:oleObj>
                </mc:Choice>
                <mc:Fallback>
                  <p:oleObj name="Equation" r:id="rId33" imgW="15544800" imgH="4876800" progId="Equation.DSMT4">
                    <p:embed/>
                    <p:pic>
                      <p:nvPicPr>
                        <p:cNvPr id="0" name="图片 153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5" y="3130"/>
                          <a:ext cx="969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6506" name="Freeform 170"/>
            <p:cNvSpPr/>
            <p:nvPr/>
          </p:nvSpPr>
          <p:spPr bwMode="auto">
            <a:xfrm>
              <a:off x="1960" y="2562"/>
              <a:ext cx="1864" cy="618"/>
            </a:xfrm>
            <a:custGeom>
              <a:avLst/>
              <a:gdLst>
                <a:gd name="T0" fmla="*/ 0 w 1864"/>
                <a:gd name="T1" fmla="*/ 618 h 618"/>
                <a:gd name="T2" fmla="*/ 180 w 1864"/>
                <a:gd name="T3" fmla="*/ 502 h 618"/>
                <a:gd name="T4" fmla="*/ 272 w 1864"/>
                <a:gd name="T5" fmla="*/ 286 h 618"/>
                <a:gd name="T6" fmla="*/ 332 w 1864"/>
                <a:gd name="T7" fmla="*/ 126 h 618"/>
                <a:gd name="T8" fmla="*/ 416 w 1864"/>
                <a:gd name="T9" fmla="*/ 26 h 618"/>
                <a:gd name="T10" fmla="*/ 572 w 1864"/>
                <a:gd name="T11" fmla="*/ 22 h 618"/>
                <a:gd name="T12" fmla="*/ 704 w 1864"/>
                <a:gd name="T13" fmla="*/ 194 h 618"/>
                <a:gd name="T14" fmla="*/ 844 w 1864"/>
                <a:gd name="T15" fmla="*/ 362 h 618"/>
                <a:gd name="T16" fmla="*/ 1072 w 1864"/>
                <a:gd name="T17" fmla="*/ 478 h 618"/>
                <a:gd name="T18" fmla="*/ 1376 w 1864"/>
                <a:gd name="T19" fmla="*/ 542 h 618"/>
                <a:gd name="T20" fmla="*/ 1864 w 1864"/>
                <a:gd name="T21" fmla="*/ 574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4" h="618">
                  <a:moveTo>
                    <a:pt x="0" y="618"/>
                  </a:moveTo>
                  <a:cubicBezTo>
                    <a:pt x="30" y="599"/>
                    <a:pt x="135" y="557"/>
                    <a:pt x="180" y="502"/>
                  </a:cubicBezTo>
                  <a:cubicBezTo>
                    <a:pt x="225" y="447"/>
                    <a:pt x="251" y="347"/>
                    <a:pt x="272" y="286"/>
                  </a:cubicBezTo>
                  <a:cubicBezTo>
                    <a:pt x="293" y="225"/>
                    <a:pt x="310" y="172"/>
                    <a:pt x="332" y="126"/>
                  </a:cubicBezTo>
                  <a:cubicBezTo>
                    <a:pt x="354" y="80"/>
                    <a:pt x="384" y="47"/>
                    <a:pt x="416" y="26"/>
                  </a:cubicBezTo>
                  <a:cubicBezTo>
                    <a:pt x="448" y="5"/>
                    <a:pt x="527" y="0"/>
                    <a:pt x="572" y="22"/>
                  </a:cubicBezTo>
                  <a:cubicBezTo>
                    <a:pt x="617" y="44"/>
                    <a:pt x="660" y="135"/>
                    <a:pt x="704" y="194"/>
                  </a:cubicBezTo>
                  <a:cubicBezTo>
                    <a:pt x="748" y="253"/>
                    <a:pt x="781" y="315"/>
                    <a:pt x="844" y="362"/>
                  </a:cubicBezTo>
                  <a:cubicBezTo>
                    <a:pt x="907" y="409"/>
                    <a:pt x="983" y="448"/>
                    <a:pt x="1072" y="478"/>
                  </a:cubicBezTo>
                  <a:cubicBezTo>
                    <a:pt x="1161" y="508"/>
                    <a:pt x="1244" y="526"/>
                    <a:pt x="1376" y="542"/>
                  </a:cubicBezTo>
                  <a:cubicBezTo>
                    <a:pt x="1508" y="558"/>
                    <a:pt x="1762" y="567"/>
                    <a:pt x="1864" y="574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26507" name="Object 171"/>
            <p:cNvGraphicFramePr>
              <a:graphicFrameLocks noChangeAspect="1"/>
            </p:cNvGraphicFramePr>
            <p:nvPr/>
          </p:nvGraphicFramePr>
          <p:xfrm>
            <a:off x="1986" y="3131"/>
            <a:ext cx="886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8" name="Equation" r:id="rId35" imgW="13411200" imgH="4876800" progId="Equation.DSMT4">
                    <p:embed/>
                  </p:oleObj>
                </mc:Choice>
                <mc:Fallback>
                  <p:oleObj name="Equation" r:id="rId35" imgW="13411200" imgH="4876800" progId="Equation.DSMT4">
                    <p:embed/>
                    <p:pic>
                      <p:nvPicPr>
                        <p:cNvPr id="0" name="图片 153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6" y="3131"/>
                          <a:ext cx="886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6509" name="Object 173"/>
          <p:cNvGraphicFramePr>
            <a:graphicFrameLocks noChangeAspect="1"/>
          </p:cNvGraphicFramePr>
          <p:nvPr/>
        </p:nvGraphicFramePr>
        <p:xfrm>
          <a:off x="2358091" y="5770141"/>
          <a:ext cx="4300538" cy="1013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37" imgW="38404800" imgH="9448800" progId="Equation.DSMT4">
                  <p:embed/>
                </p:oleObj>
              </mc:Choice>
              <mc:Fallback>
                <p:oleObj name="Equation" r:id="rId37" imgW="38404800" imgH="9448800" progId="Equation.DSMT4">
                  <p:embed/>
                  <p:pic>
                    <p:nvPicPr>
                      <p:cNvPr id="0" name="图片 15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8091" y="5770141"/>
                        <a:ext cx="4300538" cy="1013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510" name="Line 174"/>
          <p:cNvSpPr>
            <a:spLocks noChangeShapeType="1"/>
          </p:cNvSpPr>
          <p:nvPr/>
        </p:nvSpPr>
        <p:spPr bwMode="auto">
          <a:xfrm>
            <a:off x="3649663" y="5029200"/>
            <a:ext cx="13414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26513" name="Group 177"/>
          <p:cNvGrpSpPr/>
          <p:nvPr/>
        </p:nvGrpSpPr>
        <p:grpSpPr bwMode="auto">
          <a:xfrm>
            <a:off x="3657600" y="2959100"/>
            <a:ext cx="1397000" cy="2041525"/>
            <a:chOff x="2304" y="1864"/>
            <a:chExt cx="880" cy="1286"/>
          </a:xfrm>
        </p:grpSpPr>
        <p:sp>
          <p:nvSpPr>
            <p:cNvPr id="526512" name="Freeform 176"/>
            <p:cNvSpPr/>
            <p:nvPr/>
          </p:nvSpPr>
          <p:spPr bwMode="auto">
            <a:xfrm>
              <a:off x="2401" y="2328"/>
              <a:ext cx="152" cy="822"/>
            </a:xfrm>
            <a:custGeom>
              <a:avLst/>
              <a:gdLst>
                <a:gd name="T0" fmla="*/ 103 w 151"/>
                <a:gd name="T1" fmla="*/ 0 h 816"/>
                <a:gd name="T2" fmla="*/ 15 w 151"/>
                <a:gd name="T3" fmla="*/ 216 h 816"/>
                <a:gd name="T4" fmla="*/ 23 w 151"/>
                <a:gd name="T5" fmla="*/ 568 h 816"/>
                <a:gd name="T6" fmla="*/ 151 w 151"/>
                <a:gd name="T7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816">
                  <a:moveTo>
                    <a:pt x="103" y="0"/>
                  </a:moveTo>
                  <a:cubicBezTo>
                    <a:pt x="65" y="60"/>
                    <a:pt x="28" y="121"/>
                    <a:pt x="15" y="216"/>
                  </a:cubicBezTo>
                  <a:cubicBezTo>
                    <a:pt x="2" y="311"/>
                    <a:pt x="0" y="468"/>
                    <a:pt x="23" y="568"/>
                  </a:cubicBezTo>
                  <a:cubicBezTo>
                    <a:pt x="46" y="668"/>
                    <a:pt x="98" y="742"/>
                    <a:pt x="151" y="816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7251" dir="567739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6511" name="Oval 175"/>
            <p:cNvSpPr>
              <a:spLocks noChangeArrowheads="1"/>
            </p:cNvSpPr>
            <p:nvPr/>
          </p:nvSpPr>
          <p:spPr bwMode="auto">
            <a:xfrm>
              <a:off x="2304" y="1864"/>
              <a:ext cx="880" cy="504"/>
            </a:xfrm>
            <a:prstGeom prst="ellipse">
              <a:avLst/>
            </a:prstGeom>
            <a:noFill/>
            <a:ln w="28575" algn="ctr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2363" dir="842175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26514" name="Oval 178"/>
          <p:cNvSpPr>
            <a:spLocks noChangeArrowheads="1"/>
          </p:cNvSpPr>
          <p:nvPr/>
        </p:nvSpPr>
        <p:spPr bwMode="auto">
          <a:xfrm>
            <a:off x="7556500" y="635000"/>
            <a:ext cx="381000" cy="4064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6520" name="Freeform 184"/>
          <p:cNvSpPr/>
          <p:nvPr/>
        </p:nvSpPr>
        <p:spPr bwMode="auto">
          <a:xfrm>
            <a:off x="965200" y="1395413"/>
            <a:ext cx="5122863" cy="31750"/>
          </a:xfrm>
          <a:custGeom>
            <a:avLst/>
            <a:gdLst>
              <a:gd name="T0" fmla="*/ 0 w 3227"/>
              <a:gd name="T1" fmla="*/ 9 h 20"/>
              <a:gd name="T2" fmla="*/ 632 w 3227"/>
              <a:gd name="T3" fmla="*/ 1 h 20"/>
              <a:gd name="T4" fmla="*/ 1400 w 3227"/>
              <a:gd name="T5" fmla="*/ 17 h 20"/>
              <a:gd name="T6" fmla="*/ 2128 w 3227"/>
              <a:gd name="T7" fmla="*/ 17 h 20"/>
              <a:gd name="T8" fmla="*/ 2640 w 3227"/>
              <a:gd name="T9" fmla="*/ 17 h 20"/>
              <a:gd name="T10" fmla="*/ 3136 w 3227"/>
              <a:gd name="T11" fmla="*/ 17 h 20"/>
              <a:gd name="T12" fmla="*/ 3184 w 3227"/>
              <a:gd name="T13" fmla="*/ 17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7" h="20">
                <a:moveTo>
                  <a:pt x="0" y="9"/>
                </a:moveTo>
                <a:cubicBezTo>
                  <a:pt x="199" y="4"/>
                  <a:pt x="399" y="0"/>
                  <a:pt x="632" y="1"/>
                </a:cubicBezTo>
                <a:cubicBezTo>
                  <a:pt x="865" y="2"/>
                  <a:pt x="1151" y="14"/>
                  <a:pt x="1400" y="17"/>
                </a:cubicBezTo>
                <a:cubicBezTo>
                  <a:pt x="1649" y="20"/>
                  <a:pt x="1921" y="17"/>
                  <a:pt x="2128" y="17"/>
                </a:cubicBezTo>
                <a:cubicBezTo>
                  <a:pt x="2335" y="17"/>
                  <a:pt x="2472" y="17"/>
                  <a:pt x="2640" y="17"/>
                </a:cubicBezTo>
                <a:cubicBezTo>
                  <a:pt x="2808" y="17"/>
                  <a:pt x="3045" y="17"/>
                  <a:pt x="3136" y="17"/>
                </a:cubicBezTo>
                <a:cubicBezTo>
                  <a:pt x="3227" y="17"/>
                  <a:pt x="3205" y="17"/>
                  <a:pt x="3184" y="17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6521" name="WordArt 185"/>
          <p:cNvSpPr>
            <a:spLocks noChangeArrowheads="1" noChangeShapeType="1" noTextEdit="1"/>
          </p:cNvSpPr>
          <p:nvPr/>
        </p:nvSpPr>
        <p:spPr bwMode="auto">
          <a:xfrm>
            <a:off x="6097588" y="119221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  <a:endParaRPr lang="zh-CN" altLang="en-US" sz="3600" b="1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26522" name="Freeform 186"/>
          <p:cNvSpPr/>
          <p:nvPr/>
        </p:nvSpPr>
        <p:spPr bwMode="auto">
          <a:xfrm flipV="1">
            <a:off x="2655888" y="6688138"/>
            <a:ext cx="3738562" cy="42862"/>
          </a:xfrm>
          <a:custGeom>
            <a:avLst/>
            <a:gdLst>
              <a:gd name="T0" fmla="*/ 0 w 3227"/>
              <a:gd name="T1" fmla="*/ 9 h 20"/>
              <a:gd name="T2" fmla="*/ 632 w 3227"/>
              <a:gd name="T3" fmla="*/ 1 h 20"/>
              <a:gd name="T4" fmla="*/ 1400 w 3227"/>
              <a:gd name="T5" fmla="*/ 17 h 20"/>
              <a:gd name="T6" fmla="*/ 2128 w 3227"/>
              <a:gd name="T7" fmla="*/ 17 h 20"/>
              <a:gd name="T8" fmla="*/ 2640 w 3227"/>
              <a:gd name="T9" fmla="*/ 17 h 20"/>
              <a:gd name="T10" fmla="*/ 3136 w 3227"/>
              <a:gd name="T11" fmla="*/ 17 h 20"/>
              <a:gd name="T12" fmla="*/ 3184 w 3227"/>
              <a:gd name="T13" fmla="*/ 17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7" h="20">
                <a:moveTo>
                  <a:pt x="0" y="9"/>
                </a:moveTo>
                <a:cubicBezTo>
                  <a:pt x="199" y="4"/>
                  <a:pt x="399" y="0"/>
                  <a:pt x="632" y="1"/>
                </a:cubicBezTo>
                <a:cubicBezTo>
                  <a:pt x="865" y="2"/>
                  <a:pt x="1151" y="14"/>
                  <a:pt x="1400" y="17"/>
                </a:cubicBezTo>
                <a:cubicBezTo>
                  <a:pt x="1649" y="20"/>
                  <a:pt x="1921" y="17"/>
                  <a:pt x="2128" y="17"/>
                </a:cubicBezTo>
                <a:cubicBezTo>
                  <a:pt x="2335" y="17"/>
                  <a:pt x="2472" y="17"/>
                  <a:pt x="2640" y="17"/>
                </a:cubicBezTo>
                <a:cubicBezTo>
                  <a:pt x="2808" y="17"/>
                  <a:pt x="3045" y="17"/>
                  <a:pt x="3136" y="17"/>
                </a:cubicBezTo>
                <a:cubicBezTo>
                  <a:pt x="3227" y="17"/>
                  <a:pt x="3205" y="17"/>
                  <a:pt x="3184" y="17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6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6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2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26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1000"/>
                                        <p:tgtEl>
                                          <p:spTgt spid="52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500"/>
                                        <p:tgtEl>
                                          <p:spTgt spid="52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2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2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6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6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6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6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2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2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526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526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526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526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526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526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526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26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26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2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2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6" dur="1000"/>
                                        <p:tgtEl>
                                          <p:spTgt spid="52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26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26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26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26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7" dur="1000"/>
                                        <p:tgtEl>
                                          <p:spTgt spid="52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52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52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526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526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26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26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2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26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26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26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26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26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2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26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26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2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 animBg="1"/>
      <p:bldP spid="526339" grpId="0" animBg="1"/>
      <p:bldP spid="526389" grpId="0" animBg="1"/>
      <p:bldP spid="526389" grpId="1" animBg="1"/>
      <p:bldP spid="526391" grpId="0" animBg="1"/>
      <p:bldP spid="526391" grpId="1" animBg="1"/>
      <p:bldP spid="526414" grpId="0" animBg="1"/>
      <p:bldP spid="526414" grpId="1" animBg="1"/>
      <p:bldP spid="526478" grpId="0" animBg="1"/>
      <p:bldP spid="526479" grpId="0"/>
      <p:bldP spid="526510" grpId="0" animBg="1"/>
      <p:bldP spid="526510" grpId="1" animBg="1"/>
      <p:bldP spid="526514" grpId="0" animBg="1"/>
      <p:bldP spid="526520" grpId="0" animBg="1"/>
      <p:bldP spid="526521" grpId="0" animBg="1"/>
      <p:bldP spid="5265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37157" y="582958"/>
            <a:ext cx="8893175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kumimoji="1" lang="en-US" altLang="zh-CN" dirty="0">
                <a:ea typeface="楷体_GB2312" pitchFamily="49" charset="-122"/>
              </a:rPr>
              <a:t>  </a:t>
            </a: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</a:rPr>
              <a:t>有一大批糖果</a:t>
            </a: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</a:rPr>
              <a:t> 现从中随机地取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16</a:t>
            </a: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</a:rPr>
              <a:t>袋</a:t>
            </a: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</a:rPr>
              <a:t> 称得重量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(</a:t>
            </a: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</a:rPr>
              <a:t>以克计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)</a:t>
            </a: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</a:rPr>
              <a:t>如下</a:t>
            </a: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</a:t>
            </a: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</a:rPr>
              <a:t> </a:t>
            </a:r>
            <a:endParaRPr kumimoji="1" lang="zh-CN" altLang="en-US" dirty="0">
              <a:solidFill>
                <a:srgbClr val="20207E"/>
              </a:solidFill>
              <a:ea typeface="楷体_GB2312" pitchFamily="49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508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 499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 503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 504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 510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 497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 512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 </a:t>
            </a:r>
            <a:endParaRPr kumimoji="1" lang="en-US" altLang="zh-CN" dirty="0">
              <a:solidFill>
                <a:srgbClr val="20207E"/>
              </a:solidFill>
              <a:ea typeface="楷体_GB2312" pitchFamily="49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505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 493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 496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 506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 502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 509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 496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 </a:t>
            </a:r>
            <a:endParaRPr kumimoji="1" lang="en-US" altLang="zh-CN" dirty="0">
              <a:solidFill>
                <a:srgbClr val="20207E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</a:rPr>
              <a:t>设袋装糖果的重量近似地服从正态分布</a:t>
            </a: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</a:rPr>
              <a:t> 试求总体标准差</a:t>
            </a:r>
            <a:r>
              <a:rPr kumimoji="1" lang="zh-CN" altLang="en-US" i="1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zh-CN" altLang="en-US" baseline="30000" dirty="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</a:rPr>
              <a:t>的置信水平为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0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95</a:t>
            </a: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</a:rPr>
              <a:t>的置信区间</a:t>
            </a: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</a:rPr>
              <a:t> </a:t>
            </a:r>
            <a:endParaRPr kumimoji="1" lang="zh-CN" altLang="en-US" dirty="0">
              <a:solidFill>
                <a:srgbClr val="20207E"/>
              </a:solidFill>
              <a:ea typeface="楷体_GB2312" pitchFamily="49" charset="-122"/>
            </a:endParaRP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1432545" y="3305521"/>
            <a:ext cx="12255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ea typeface="楷体_GB2312" pitchFamily="49" charset="-122"/>
              </a:rPr>
              <a:t>按已知有</a:t>
            </a:r>
            <a:endParaRPr kumimoji="1" lang="zh-CN" altLang="en-US">
              <a:ea typeface="楷体_GB2312" pitchFamily="49" charset="-122"/>
            </a:endParaRP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357807" y="3227733"/>
            <a:ext cx="5064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 </a:t>
            </a:r>
            <a:endParaRPr kumimoji="1" lang="zh-CN" altLang="en-US" sz="32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7463457" y="3330921"/>
            <a:ext cx="12763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i="1">
                <a:ea typeface="楷体_GB2312" pitchFamily="49" charset="-122"/>
              </a:rPr>
              <a:t>s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6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2022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 </a:t>
            </a:r>
            <a:endParaRPr kumimoji="1" lang="en-US" altLang="zh-CN">
              <a:ea typeface="楷体_GB2312" pitchFamily="49" charset="-122"/>
            </a:endParaRP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6258545" y="3330921"/>
            <a:ext cx="1112837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i="1">
                <a:ea typeface="楷体_GB2312" pitchFamily="49" charset="-122"/>
              </a:rPr>
              <a:t>n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>
                <a:ea typeface="楷体_GB2312" pitchFamily="49" charset="-122"/>
              </a:rPr>
              <a:t>1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15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 </a:t>
            </a:r>
            <a:endParaRPr kumimoji="1" lang="en-US" altLang="zh-CN"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4340845" y="3330921"/>
            <a:ext cx="17526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>
                <a:ea typeface="楷体_GB2312" pitchFamily="49" charset="-122"/>
              </a:rPr>
              <a:t>1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kumimoji="1" lang="en-US" altLang="zh-CN">
                <a:ea typeface="楷体_GB2312" pitchFamily="49" charset="-122"/>
              </a:rPr>
              <a:t>/2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975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 </a:t>
            </a:r>
            <a:endParaRPr kumimoji="1" lang="en-US" altLang="zh-CN"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79208" name="Rectangle 8"/>
          <p:cNvSpPr>
            <a:spLocks noChangeArrowheads="1"/>
          </p:cNvSpPr>
          <p:nvPr/>
        </p:nvSpPr>
        <p:spPr bwMode="auto">
          <a:xfrm>
            <a:off x="2769220" y="3330921"/>
            <a:ext cx="1433512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kumimoji="1" lang="en-US" altLang="zh-CN">
                <a:ea typeface="楷体_GB2312" pitchFamily="49" charset="-122"/>
              </a:rPr>
              <a:t>/2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025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 </a:t>
            </a:r>
            <a:endParaRPr kumimoji="1" lang="en-US" altLang="zh-CN">
              <a:ea typeface="楷体_GB2312" pitchFamily="49" charset="-122"/>
              <a:sym typeface="Symbol" panose="05050102010706020507" pitchFamily="18" charset="2"/>
            </a:endParaRPr>
          </a:p>
        </p:txBody>
      </p:sp>
      <p:pic>
        <p:nvPicPr>
          <p:cNvPr id="179209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28"/>
          <a:stretch>
            <a:fillRect/>
          </a:stretch>
        </p:blipFill>
        <p:spPr bwMode="auto">
          <a:xfrm>
            <a:off x="357807" y="3751608"/>
            <a:ext cx="3657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21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2" r="74290" b="10902"/>
          <a:stretch>
            <a:fillRect/>
          </a:stretch>
        </p:blipFill>
        <p:spPr bwMode="auto">
          <a:xfrm>
            <a:off x="357807" y="4434233"/>
            <a:ext cx="26670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21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2" r="72087" b="10902"/>
          <a:stretch>
            <a:fillRect/>
          </a:stretch>
        </p:blipFill>
        <p:spPr bwMode="auto">
          <a:xfrm>
            <a:off x="237157" y="5440708"/>
            <a:ext cx="2895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357807" y="6390033"/>
            <a:ext cx="86868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ea typeface="楷体_GB2312" pitchFamily="49" charset="-122"/>
              </a:rPr>
              <a:t>所以标准差</a:t>
            </a:r>
            <a:r>
              <a:rPr kumimoji="1" lang="zh-CN" altLang="en-US" i="1"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zh-CN" altLang="en-US">
                <a:ea typeface="楷体_GB2312" pitchFamily="49" charset="-122"/>
              </a:rPr>
              <a:t>的一个置信水平为</a:t>
            </a:r>
            <a:r>
              <a:rPr kumimoji="1" lang="en-US" altLang="zh-CN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95</a:t>
            </a:r>
            <a:r>
              <a:rPr kumimoji="1" lang="zh-CN" altLang="en-US">
                <a:ea typeface="楷体_GB2312" pitchFamily="49" charset="-122"/>
              </a:rPr>
              <a:t>的置信区间为</a:t>
            </a:r>
            <a:r>
              <a:rPr kumimoji="1" lang="en-US" altLang="zh-CN">
                <a:ea typeface="楷体_GB2312" pitchFamily="49" charset="-122"/>
              </a:rPr>
              <a:t>(4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58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>
                <a:ea typeface="楷体_GB2312" pitchFamily="49" charset="-122"/>
              </a:rPr>
              <a:t> 9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60)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 </a:t>
            </a:r>
            <a:endParaRPr kumimoji="1" lang="en-US" altLang="zh-CN">
              <a:ea typeface="楷体_GB2312" pitchFamily="49" charset="-122"/>
            </a:endParaRPr>
          </a:p>
        </p:txBody>
      </p:sp>
      <p:pic>
        <p:nvPicPr>
          <p:cNvPr id="179213" name="Picture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2" r="42682"/>
          <a:stretch>
            <a:fillRect/>
          </a:stretch>
        </p:blipFill>
        <p:spPr bwMode="auto">
          <a:xfrm>
            <a:off x="4015407" y="3751608"/>
            <a:ext cx="2286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21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0" t="10902" r="57396" b="10902"/>
          <a:stretch>
            <a:fillRect/>
          </a:stretch>
        </p:blipFill>
        <p:spPr bwMode="auto">
          <a:xfrm>
            <a:off x="3024807" y="4434233"/>
            <a:ext cx="1752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215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4" t="10902" r="47847" b="10902"/>
          <a:stretch>
            <a:fillRect/>
          </a:stretch>
        </p:blipFill>
        <p:spPr bwMode="auto">
          <a:xfrm>
            <a:off x="4777407" y="4434233"/>
            <a:ext cx="990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216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3" t="10902" r="55193" b="10902"/>
          <a:stretch>
            <a:fillRect/>
          </a:stretch>
        </p:blipFill>
        <p:spPr bwMode="auto">
          <a:xfrm>
            <a:off x="3181970" y="5512146"/>
            <a:ext cx="1752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217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7" t="10902" r="45644" b="10902"/>
          <a:stretch>
            <a:fillRect/>
          </a:stretch>
        </p:blipFill>
        <p:spPr bwMode="auto">
          <a:xfrm>
            <a:off x="5061570" y="5512146"/>
            <a:ext cx="990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9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9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9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autoUpdateAnimBg="0" build="p"/>
      <p:bldP spid="179204" grpId="0" autoUpdateAnimBg="0" build="p"/>
      <p:bldP spid="179205" grpId="0" autoUpdateAnimBg="0" build="p"/>
      <p:bldP spid="179206" grpId="0" autoUpdateAnimBg="0" build="p"/>
      <p:bldP spid="179207" grpId="0" autoUpdateAnimBg="0" build="p"/>
      <p:bldP spid="179208" grpId="0" autoUpdateAnimBg="0" build="p"/>
      <p:bldP spid="179212" grpId="0" autoUpdateAnimBg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7" y="576230"/>
            <a:ext cx="9125204" cy="62817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Text Box 2"/>
          <p:cNvSpPr txBox="1">
            <a:spLocks noChangeArrowheads="1"/>
          </p:cNvSpPr>
          <p:nvPr/>
        </p:nvSpPr>
        <p:spPr bwMode="auto">
          <a:xfrm>
            <a:off x="0" y="0"/>
            <a:ext cx="43989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chemeClr val="accent2"/>
                </a:solidFill>
                <a:ea typeface="隶书" panose="02010509060101010101" charset="-122"/>
              </a:rPr>
              <a:t>回顾</a:t>
            </a:r>
            <a:endParaRPr lang="zh-CN" altLang="en-US" sz="4400">
              <a:solidFill>
                <a:schemeClr val="accent2"/>
              </a:solidFill>
              <a:ea typeface="隶书" panose="02010509060101010101" charset="-122"/>
            </a:endParaRPr>
          </a:p>
        </p:txBody>
      </p:sp>
      <p:sp>
        <p:nvSpPr>
          <p:cNvPr id="590851" name="WordArt 3"/>
          <p:cNvSpPr>
            <a:spLocks noChangeArrowheads="1" noChangeShapeType="1" noTextEdit="1"/>
          </p:cNvSpPr>
          <p:nvPr/>
        </p:nvSpPr>
        <p:spPr bwMode="auto">
          <a:xfrm>
            <a:off x="946150" y="782638"/>
            <a:ext cx="1000125" cy="298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定理一</a:t>
            </a:r>
            <a:endParaRPr lang="zh-CN" altLang="en-US" sz="3600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590852" name="Group 4"/>
          <p:cNvGrpSpPr/>
          <p:nvPr/>
        </p:nvGrpSpPr>
        <p:grpSpPr bwMode="auto">
          <a:xfrm>
            <a:off x="2173288" y="595313"/>
            <a:ext cx="7046912" cy="604837"/>
            <a:chOff x="1377" y="887"/>
            <a:chExt cx="4439" cy="381"/>
          </a:xfrm>
        </p:grpSpPr>
        <p:sp>
          <p:nvSpPr>
            <p:cNvPr id="590853" name="Text Box 5"/>
            <p:cNvSpPr txBox="1">
              <a:spLocks noChangeArrowheads="1"/>
            </p:cNvSpPr>
            <p:nvPr/>
          </p:nvSpPr>
          <p:spPr bwMode="auto">
            <a:xfrm>
              <a:off x="5168" y="934"/>
              <a:ext cx="64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90854" name="Object 6"/>
            <p:cNvGraphicFramePr>
              <a:graphicFrameLocks noChangeAspect="1"/>
            </p:cNvGraphicFramePr>
            <p:nvPr/>
          </p:nvGraphicFramePr>
          <p:xfrm>
            <a:off x="3947" y="887"/>
            <a:ext cx="1224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Equation" r:id="rId1" imgW="1066800" imgH="304800" progId="Equation.DSMT4">
                    <p:embed/>
                  </p:oleObj>
                </mc:Choice>
                <mc:Fallback>
                  <p:oleObj name="Equation" r:id="rId1" imgW="1066800" imgH="304800" progId="Equation.DSMT4">
                    <p:embed/>
                    <p:pic>
                      <p:nvPicPr>
                        <p:cNvPr id="0" name="图片 20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7" y="887"/>
                          <a:ext cx="1224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0855" name="Object 7"/>
            <p:cNvGraphicFramePr>
              <a:graphicFrameLocks noChangeAspect="1"/>
            </p:cNvGraphicFramePr>
            <p:nvPr/>
          </p:nvGraphicFramePr>
          <p:xfrm>
            <a:off x="1579" y="952"/>
            <a:ext cx="1293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Equation" r:id="rId3" imgW="1028700" imgH="241300" progId="Equation.DSMT4">
                    <p:embed/>
                  </p:oleObj>
                </mc:Choice>
                <mc:Fallback>
                  <p:oleObj name="Equation" r:id="rId3" imgW="1028700" imgH="241300" progId="Equation.DSMT4">
                    <p:embed/>
                    <p:pic>
                      <p:nvPicPr>
                        <p:cNvPr id="0" name="图片 20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9" y="952"/>
                          <a:ext cx="1293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0856" name="Text Box 8"/>
            <p:cNvSpPr txBox="1">
              <a:spLocks noChangeArrowheads="1"/>
            </p:cNvSpPr>
            <p:nvPr/>
          </p:nvSpPr>
          <p:spPr bwMode="auto">
            <a:xfrm>
              <a:off x="1377" y="943"/>
              <a:ext cx="5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90857" name="Text Box 9"/>
            <p:cNvSpPr txBox="1">
              <a:spLocks noChangeArrowheads="1"/>
            </p:cNvSpPr>
            <p:nvPr/>
          </p:nvSpPr>
          <p:spPr bwMode="auto">
            <a:xfrm>
              <a:off x="2817" y="927"/>
              <a:ext cx="137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是来自总体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590858" name="Text Box 10"/>
          <p:cNvSpPr txBox="1">
            <a:spLocks noChangeArrowheads="1"/>
          </p:cNvSpPr>
          <p:nvPr/>
        </p:nvSpPr>
        <p:spPr bwMode="auto">
          <a:xfrm>
            <a:off x="153988" y="1116013"/>
            <a:ext cx="12954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本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则</a:t>
            </a:r>
            <a:endParaRPr kumimoji="1"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90859" name="Object 11"/>
          <p:cNvGraphicFramePr>
            <a:graphicFrameLocks noChangeAspect="1"/>
          </p:cNvGraphicFramePr>
          <p:nvPr/>
        </p:nvGraphicFramePr>
        <p:xfrm>
          <a:off x="3484563" y="1349375"/>
          <a:ext cx="21923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5" imgW="1066800" imgH="406400" progId="Equation.DSMT4">
                  <p:embed/>
                </p:oleObj>
              </mc:Choice>
              <mc:Fallback>
                <p:oleObj name="Equation" r:id="rId5" imgW="1066800" imgH="406400" progId="Equation.DSMT4">
                  <p:embed/>
                  <p:pic>
                    <p:nvPicPr>
                      <p:cNvPr id="0" name="图片 2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3" y="1349375"/>
                        <a:ext cx="219233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0860" name="WordArt 12"/>
          <p:cNvSpPr>
            <a:spLocks noChangeArrowheads="1" noChangeShapeType="1" noTextEdit="1"/>
          </p:cNvSpPr>
          <p:nvPr/>
        </p:nvSpPr>
        <p:spPr bwMode="auto">
          <a:xfrm>
            <a:off x="1119188" y="2514600"/>
            <a:ext cx="1000125" cy="298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定理二</a:t>
            </a:r>
            <a:endParaRPr lang="zh-CN" altLang="en-US" sz="3600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590861" name="Group 13"/>
          <p:cNvGrpSpPr/>
          <p:nvPr/>
        </p:nvGrpSpPr>
        <p:grpSpPr bwMode="auto">
          <a:xfrm>
            <a:off x="2346325" y="2339975"/>
            <a:ext cx="7046913" cy="604838"/>
            <a:chOff x="1369" y="887"/>
            <a:chExt cx="4439" cy="381"/>
          </a:xfrm>
        </p:grpSpPr>
        <p:sp>
          <p:nvSpPr>
            <p:cNvPr id="590862" name="Text Box 14"/>
            <p:cNvSpPr txBox="1">
              <a:spLocks noChangeArrowheads="1"/>
            </p:cNvSpPr>
            <p:nvPr/>
          </p:nvSpPr>
          <p:spPr bwMode="auto">
            <a:xfrm>
              <a:off x="4784" y="934"/>
              <a:ext cx="10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的样本，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90863" name="Object 15"/>
            <p:cNvGraphicFramePr>
              <a:graphicFrameLocks noChangeAspect="1"/>
            </p:cNvGraphicFramePr>
            <p:nvPr/>
          </p:nvGraphicFramePr>
          <p:xfrm>
            <a:off x="3547" y="887"/>
            <a:ext cx="1224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Equation" r:id="rId7" imgW="1066800" imgH="304800" progId="Equation.DSMT4">
                    <p:embed/>
                  </p:oleObj>
                </mc:Choice>
                <mc:Fallback>
                  <p:oleObj name="Equation" r:id="rId7" imgW="1066800" imgH="304800" progId="Equation.DSMT4">
                    <p:embed/>
                    <p:pic>
                      <p:nvPicPr>
                        <p:cNvPr id="0" name="图片 20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7" y="887"/>
                          <a:ext cx="1224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0864" name="Object 16"/>
            <p:cNvGraphicFramePr>
              <a:graphicFrameLocks noChangeAspect="1"/>
            </p:cNvGraphicFramePr>
            <p:nvPr/>
          </p:nvGraphicFramePr>
          <p:xfrm>
            <a:off x="1602" y="952"/>
            <a:ext cx="129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Equation" r:id="rId9" imgW="1028700" imgH="241300" progId="Equation.DSMT4">
                    <p:embed/>
                  </p:oleObj>
                </mc:Choice>
                <mc:Fallback>
                  <p:oleObj name="Equation" r:id="rId9" imgW="1028700" imgH="241300" progId="Equation.DSMT4">
                    <p:embed/>
                    <p:pic>
                      <p:nvPicPr>
                        <p:cNvPr id="0" name="图片 20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952"/>
                          <a:ext cx="1294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0865" name="Text Box 17"/>
            <p:cNvSpPr txBox="1">
              <a:spLocks noChangeArrowheads="1"/>
            </p:cNvSpPr>
            <p:nvPr/>
          </p:nvSpPr>
          <p:spPr bwMode="auto">
            <a:xfrm>
              <a:off x="1369" y="943"/>
              <a:ext cx="5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90866" name="Text Box 18"/>
            <p:cNvSpPr txBox="1">
              <a:spLocks noChangeArrowheads="1"/>
            </p:cNvSpPr>
            <p:nvPr/>
          </p:nvSpPr>
          <p:spPr bwMode="auto">
            <a:xfrm>
              <a:off x="2857" y="927"/>
              <a:ext cx="9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是总体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90867" name="Group 19"/>
          <p:cNvGrpSpPr/>
          <p:nvPr/>
        </p:nvGrpSpPr>
        <p:grpSpPr bwMode="auto">
          <a:xfrm>
            <a:off x="195263" y="2832100"/>
            <a:ext cx="6657975" cy="546100"/>
            <a:chOff x="142" y="685"/>
            <a:chExt cx="4194" cy="344"/>
          </a:xfrm>
        </p:grpSpPr>
        <p:sp>
          <p:nvSpPr>
            <p:cNvPr id="590868" name="Text Box 20"/>
            <p:cNvSpPr txBox="1">
              <a:spLocks noChangeArrowheads="1"/>
            </p:cNvSpPr>
            <p:nvPr/>
          </p:nvSpPr>
          <p:spPr bwMode="auto">
            <a:xfrm>
              <a:off x="668" y="685"/>
              <a:ext cx="366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>
                <a:lnSpc>
                  <a:spcPct val="110000"/>
                </a:lnSpc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分别为样本均值和样本方差，则有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90869" name="Object 21"/>
            <p:cNvGraphicFramePr>
              <a:graphicFrameLocks noChangeAspect="1"/>
            </p:cNvGraphicFramePr>
            <p:nvPr/>
          </p:nvGraphicFramePr>
          <p:xfrm>
            <a:off x="142" y="732"/>
            <a:ext cx="59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Equation" r:id="rId11" imgW="457200" imgH="254000" progId="Equation.DSMT4">
                    <p:embed/>
                  </p:oleObj>
                </mc:Choice>
                <mc:Fallback>
                  <p:oleObj name="Equation" r:id="rId11" imgW="457200" imgH="254000" progId="Equation.DSMT4">
                    <p:embed/>
                    <p:pic>
                      <p:nvPicPr>
                        <p:cNvPr id="0" name="图片 20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" y="732"/>
                          <a:ext cx="59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0870" name="Object 22"/>
          <p:cNvGraphicFramePr>
            <a:graphicFrameLocks noChangeAspect="1"/>
          </p:cNvGraphicFramePr>
          <p:nvPr/>
        </p:nvGraphicFramePr>
        <p:xfrm>
          <a:off x="1527175" y="3213100"/>
          <a:ext cx="28321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13" imgW="1524000" imgH="469900" progId="Equation.DSMT4">
                  <p:embed/>
                </p:oleObj>
              </mc:Choice>
              <mc:Fallback>
                <p:oleObj name="Equation" r:id="rId13" imgW="1524000" imgH="469900" progId="Equation.DSMT4">
                  <p:embed/>
                  <p:pic>
                    <p:nvPicPr>
                      <p:cNvPr id="0" name="图片 2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3213100"/>
                        <a:ext cx="28321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0871" name="Group 23"/>
          <p:cNvGrpSpPr/>
          <p:nvPr/>
        </p:nvGrpSpPr>
        <p:grpSpPr bwMode="auto">
          <a:xfrm>
            <a:off x="1617663" y="3917950"/>
            <a:ext cx="2667000" cy="530225"/>
            <a:chOff x="1606" y="1481"/>
            <a:chExt cx="1680" cy="334"/>
          </a:xfrm>
        </p:grpSpPr>
        <p:sp>
          <p:nvSpPr>
            <p:cNvPr id="590872" name="Rectangle 24"/>
            <p:cNvSpPr>
              <a:spLocks noChangeArrowheads="1"/>
            </p:cNvSpPr>
            <p:nvPr/>
          </p:nvSpPr>
          <p:spPr bwMode="auto">
            <a:xfrm>
              <a:off x="2042" y="1481"/>
              <a:ext cx="1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相互独立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90873" name="Object 25"/>
            <p:cNvGraphicFramePr>
              <a:graphicFrameLocks noChangeAspect="1"/>
            </p:cNvGraphicFramePr>
            <p:nvPr/>
          </p:nvGraphicFramePr>
          <p:xfrm>
            <a:off x="1606" y="1517"/>
            <a:ext cx="534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Equation" r:id="rId15" imgW="457200" imgH="254000" progId="Equation.DSMT4">
                    <p:embed/>
                  </p:oleObj>
                </mc:Choice>
                <mc:Fallback>
                  <p:oleObj name="Equation" r:id="rId15" imgW="457200" imgH="254000" progId="Equation.DSMT4">
                    <p:embed/>
                    <p:pic>
                      <p:nvPicPr>
                        <p:cNvPr id="0" name="图片 20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6" y="1517"/>
                          <a:ext cx="534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0874" name="WordArt 26"/>
          <p:cNvSpPr>
            <a:spLocks noChangeArrowheads="1" noChangeShapeType="1" noTextEdit="1"/>
          </p:cNvSpPr>
          <p:nvPr/>
        </p:nvSpPr>
        <p:spPr bwMode="auto">
          <a:xfrm>
            <a:off x="1106488" y="3475038"/>
            <a:ext cx="325437" cy="266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latin typeface="隶书" panose="02010509060101010101" charset="-122"/>
                <a:ea typeface="隶书" panose="02010509060101010101" charset="-122"/>
              </a:rPr>
              <a:t>①</a:t>
            </a:r>
            <a:endParaRPr lang="zh-CN" altLang="en-US" sz="3600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90875" name="WordArt 27"/>
          <p:cNvSpPr>
            <a:spLocks noChangeArrowheads="1" noChangeShapeType="1" noTextEdit="1"/>
          </p:cNvSpPr>
          <p:nvPr/>
        </p:nvSpPr>
        <p:spPr bwMode="auto">
          <a:xfrm>
            <a:off x="1084263" y="4049713"/>
            <a:ext cx="325437" cy="2762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latin typeface="隶书" panose="02010509060101010101" charset="-122"/>
                <a:ea typeface="隶书" panose="02010509060101010101" charset="-122"/>
              </a:rPr>
              <a:t>②</a:t>
            </a:r>
            <a:endParaRPr lang="zh-CN" altLang="en-US" sz="3600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90876" name="WordArt 28"/>
          <p:cNvSpPr>
            <a:spLocks noChangeArrowheads="1" noChangeShapeType="1" noTextEdit="1"/>
          </p:cNvSpPr>
          <p:nvPr/>
        </p:nvSpPr>
        <p:spPr bwMode="auto">
          <a:xfrm>
            <a:off x="1058863" y="4975225"/>
            <a:ext cx="1000125" cy="298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定理三</a:t>
            </a:r>
            <a:endParaRPr lang="zh-CN" altLang="en-US" sz="3600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590877" name="Group 29"/>
          <p:cNvGrpSpPr/>
          <p:nvPr/>
        </p:nvGrpSpPr>
        <p:grpSpPr bwMode="auto">
          <a:xfrm>
            <a:off x="2286000" y="4800600"/>
            <a:ext cx="7046913" cy="604838"/>
            <a:chOff x="1369" y="887"/>
            <a:chExt cx="4439" cy="381"/>
          </a:xfrm>
        </p:grpSpPr>
        <p:sp>
          <p:nvSpPr>
            <p:cNvPr id="590878" name="Text Box 30"/>
            <p:cNvSpPr txBox="1">
              <a:spLocks noChangeArrowheads="1"/>
            </p:cNvSpPr>
            <p:nvPr/>
          </p:nvSpPr>
          <p:spPr bwMode="auto">
            <a:xfrm>
              <a:off x="4784" y="934"/>
              <a:ext cx="10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的样本，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90879" name="Object 31"/>
            <p:cNvGraphicFramePr>
              <a:graphicFrameLocks noChangeAspect="1"/>
            </p:cNvGraphicFramePr>
            <p:nvPr/>
          </p:nvGraphicFramePr>
          <p:xfrm>
            <a:off x="3547" y="887"/>
            <a:ext cx="1224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" name="Equation" r:id="rId17" imgW="1066800" imgH="304800" progId="Equation.DSMT4">
                    <p:embed/>
                  </p:oleObj>
                </mc:Choice>
                <mc:Fallback>
                  <p:oleObj name="Equation" r:id="rId17" imgW="1066800" imgH="304800" progId="Equation.DSMT4">
                    <p:embed/>
                    <p:pic>
                      <p:nvPicPr>
                        <p:cNvPr id="0" name="图片 20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7" y="887"/>
                          <a:ext cx="1224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0880" name="Object 32"/>
            <p:cNvGraphicFramePr>
              <a:graphicFrameLocks noChangeAspect="1"/>
            </p:cNvGraphicFramePr>
            <p:nvPr/>
          </p:nvGraphicFramePr>
          <p:xfrm>
            <a:off x="1602" y="952"/>
            <a:ext cx="129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" name="Equation" r:id="rId19" imgW="1028700" imgH="241300" progId="Equation.DSMT4">
                    <p:embed/>
                  </p:oleObj>
                </mc:Choice>
                <mc:Fallback>
                  <p:oleObj name="Equation" r:id="rId19" imgW="1028700" imgH="241300" progId="Equation.DSMT4">
                    <p:embed/>
                    <p:pic>
                      <p:nvPicPr>
                        <p:cNvPr id="0" name="图片 20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952"/>
                          <a:ext cx="1294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0881" name="Text Box 33"/>
            <p:cNvSpPr txBox="1">
              <a:spLocks noChangeArrowheads="1"/>
            </p:cNvSpPr>
            <p:nvPr/>
          </p:nvSpPr>
          <p:spPr bwMode="auto">
            <a:xfrm>
              <a:off x="1369" y="943"/>
              <a:ext cx="5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90882" name="Text Box 34"/>
            <p:cNvSpPr txBox="1">
              <a:spLocks noChangeArrowheads="1"/>
            </p:cNvSpPr>
            <p:nvPr/>
          </p:nvSpPr>
          <p:spPr bwMode="auto">
            <a:xfrm>
              <a:off x="2857" y="927"/>
              <a:ext cx="9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是总体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90883" name="Group 35"/>
          <p:cNvGrpSpPr/>
          <p:nvPr/>
        </p:nvGrpSpPr>
        <p:grpSpPr bwMode="auto">
          <a:xfrm>
            <a:off x="134938" y="5292725"/>
            <a:ext cx="6657975" cy="546100"/>
            <a:chOff x="142" y="685"/>
            <a:chExt cx="4194" cy="344"/>
          </a:xfrm>
        </p:grpSpPr>
        <p:sp>
          <p:nvSpPr>
            <p:cNvPr id="590884" name="Text Box 36"/>
            <p:cNvSpPr txBox="1">
              <a:spLocks noChangeArrowheads="1"/>
            </p:cNvSpPr>
            <p:nvPr/>
          </p:nvSpPr>
          <p:spPr bwMode="auto">
            <a:xfrm>
              <a:off x="668" y="685"/>
              <a:ext cx="366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>
                <a:lnSpc>
                  <a:spcPct val="110000"/>
                </a:lnSpc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分别为样本均值和样本方差，则有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90885" name="Object 37"/>
            <p:cNvGraphicFramePr>
              <a:graphicFrameLocks noChangeAspect="1"/>
            </p:cNvGraphicFramePr>
            <p:nvPr/>
          </p:nvGraphicFramePr>
          <p:xfrm>
            <a:off x="142" y="732"/>
            <a:ext cx="59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name="Equation" r:id="rId21" imgW="457200" imgH="254000" progId="Equation.DSMT4">
                    <p:embed/>
                  </p:oleObj>
                </mc:Choice>
                <mc:Fallback>
                  <p:oleObj name="Equation" r:id="rId21" imgW="457200" imgH="254000" progId="Equation.DSMT4">
                    <p:embed/>
                    <p:pic>
                      <p:nvPicPr>
                        <p:cNvPr id="0" name="图片 20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" y="732"/>
                          <a:ext cx="59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0886" name="Object 38"/>
          <p:cNvGraphicFramePr>
            <a:graphicFrameLocks noChangeAspect="1"/>
          </p:cNvGraphicFramePr>
          <p:nvPr/>
        </p:nvGraphicFramePr>
        <p:xfrm>
          <a:off x="3500438" y="5727700"/>
          <a:ext cx="225266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23" imgW="1231900" imgH="520700" progId="Equation.DSMT4">
                  <p:embed/>
                </p:oleObj>
              </mc:Choice>
              <mc:Fallback>
                <p:oleObj name="Equation" r:id="rId23" imgW="1231900" imgH="520700" progId="Equation.DSMT4">
                  <p:embed/>
                  <p:pic>
                    <p:nvPicPr>
                      <p:cNvPr id="0" name="图片 2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5727700"/>
                        <a:ext cx="2252662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946" name="Group 2"/>
          <p:cNvGrpSpPr/>
          <p:nvPr/>
        </p:nvGrpSpPr>
        <p:grpSpPr bwMode="auto">
          <a:xfrm>
            <a:off x="2662238" y="614363"/>
            <a:ext cx="4437062" cy="398462"/>
            <a:chOff x="2093" y="435"/>
            <a:chExt cx="1803" cy="187"/>
          </a:xfrm>
        </p:grpSpPr>
        <p:sp>
          <p:nvSpPr>
            <p:cNvPr id="594947" name="Line 3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94948" name="WordArt 4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50000">
                        <a:srgbClr val="FF9933"/>
                      </a:gs>
                      <a:gs pos="100000">
                        <a:srgbClr val="FFFF00"/>
                      </a:gs>
                    </a:gsLst>
                    <a:lin ang="2700000" scaled="1"/>
                  </a:gradFill>
                  <a:latin typeface="黑体" panose="02010609060101010101" pitchFamily="2" charset="-122"/>
                  <a:ea typeface="黑体" panose="02010609060101010101" pitchFamily="2" charset="-122"/>
                </a:rPr>
                <a:t>双正态总体参数的区间估计</a:t>
              </a:r>
              <a:endParaRPr lang="zh-CN" altLang="en-US" sz="3600" b="1" kern="10">
                <a:ln w="12700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50000">
                      <a:srgbClr val="FF9933"/>
                    </a:gs>
                    <a:gs pos="100000">
                      <a:srgbClr val="FFFF00"/>
                    </a:gs>
                  </a:gsLst>
                  <a:lin ang="2700000" scaled="1"/>
                </a:gra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594949" name="Rectangle 5"/>
          <p:cNvSpPr>
            <a:spLocks noChangeArrowheads="1"/>
          </p:cNvSpPr>
          <p:nvPr/>
        </p:nvSpPr>
        <p:spPr bwMode="auto">
          <a:xfrm>
            <a:off x="723900" y="1972889"/>
            <a:ext cx="8597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如果外界条件发生了变化，则要研究外界条件的变化</a:t>
            </a:r>
            <a:endParaRPr kumimoji="1" lang="zh-CN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594950" name="Group 6"/>
          <p:cNvGrpSpPr/>
          <p:nvPr/>
        </p:nvGrpSpPr>
        <p:grpSpPr bwMode="auto">
          <a:xfrm>
            <a:off x="749300" y="1419226"/>
            <a:ext cx="5451475" cy="563563"/>
            <a:chOff x="536" y="894"/>
            <a:chExt cx="3434" cy="355"/>
          </a:xfrm>
        </p:grpSpPr>
        <p:sp>
          <p:nvSpPr>
            <p:cNvPr id="594951" name="Rectangle 7"/>
            <p:cNvSpPr>
              <a:spLocks noChangeArrowheads="1"/>
            </p:cNvSpPr>
            <p:nvPr/>
          </p:nvSpPr>
          <p:spPr bwMode="auto">
            <a:xfrm>
              <a:off x="536" y="894"/>
              <a:ext cx="22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设研究对象的某指标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94952" name="Object 8"/>
            <p:cNvGraphicFramePr>
              <a:graphicFrameLocks noChangeAspect="1"/>
            </p:cNvGraphicFramePr>
            <p:nvPr/>
          </p:nvGraphicFramePr>
          <p:xfrm>
            <a:off x="2649" y="953"/>
            <a:ext cx="132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1" name="Equation" r:id="rId1" imgW="20726400" imgH="4267200" progId="Equation.DSMT4">
                    <p:embed/>
                  </p:oleObj>
                </mc:Choice>
                <mc:Fallback>
                  <p:oleObj name="Equation" r:id="rId1" imgW="20726400" imgH="4267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9" y="953"/>
                          <a:ext cx="132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953" name="Group 9"/>
          <p:cNvGrpSpPr/>
          <p:nvPr/>
        </p:nvGrpSpPr>
        <p:grpSpPr bwMode="auto">
          <a:xfrm>
            <a:off x="685800" y="1047750"/>
            <a:ext cx="2143125" cy="477838"/>
            <a:chOff x="565" y="755"/>
            <a:chExt cx="953" cy="231"/>
          </a:xfrm>
        </p:grpSpPr>
        <p:pic>
          <p:nvPicPr>
            <p:cNvPr id="594954" name="Picture 10" descr="4"/>
            <p:cNvPicPr>
              <a:picLocks noChangeAspect="1" noChangeArrowheads="1" noCrop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65" y="75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4955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840" y="758"/>
              <a:ext cx="678" cy="1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问题背景</a:t>
              </a:r>
              <a:endParaRPr lang="zh-CN" altLang="en-US" sz="3600" b="1" kern="10">
                <a:ln w="12700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000082"/>
                    </a:gs>
                    <a:gs pos="50000">
                      <a:srgbClr val="FF8200"/>
                    </a:gs>
                    <a:gs pos="100000">
                      <a:srgbClr val="000082"/>
                    </a:gs>
                  </a:gsLst>
                  <a:lin ang="270000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594956" name="Rectangle 12"/>
          <p:cNvSpPr>
            <a:spLocks noChangeArrowheads="1"/>
          </p:cNvSpPr>
          <p:nvPr/>
        </p:nvSpPr>
        <p:spPr bwMode="auto">
          <a:xfrm>
            <a:off x="0" y="2418976"/>
            <a:ext cx="471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是否对该指标产生了影响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.</a:t>
            </a:r>
            <a:endParaRPr kumimoji="1" lang="zh-CN" altLang="zh-CN" sz="28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94957" name="WordArt 13"/>
          <p:cNvSpPr>
            <a:spLocks noChangeArrowheads="1" noChangeShapeType="1" noTextEdit="1"/>
          </p:cNvSpPr>
          <p:nvPr/>
        </p:nvSpPr>
        <p:spPr bwMode="auto">
          <a:xfrm>
            <a:off x="838200" y="3218235"/>
            <a:ext cx="785813" cy="2778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  <a:endParaRPr lang="zh-CN" altLang="en-US" sz="3600" b="1" kern="10">
              <a:ln w="15875">
                <a:solidFill>
                  <a:srgbClr val="3399FF"/>
                </a:solidFill>
                <a:round/>
              </a:ln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94958" name="Group 14"/>
          <p:cNvGrpSpPr/>
          <p:nvPr/>
        </p:nvGrpSpPr>
        <p:grpSpPr bwMode="auto">
          <a:xfrm>
            <a:off x="700088" y="3523038"/>
            <a:ext cx="4233863" cy="560388"/>
            <a:chOff x="441" y="1999"/>
            <a:chExt cx="2667" cy="353"/>
          </a:xfrm>
        </p:grpSpPr>
        <p:sp>
          <p:nvSpPr>
            <p:cNvPr id="594959" name="Rectangle 15"/>
            <p:cNvSpPr>
              <a:spLocks noChangeArrowheads="1"/>
            </p:cNvSpPr>
            <p:nvPr/>
          </p:nvSpPr>
          <p:spPr bwMode="auto">
            <a:xfrm>
              <a:off x="441" y="1999"/>
              <a:ext cx="22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设变化前指标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94960" name="Object 16"/>
            <p:cNvGraphicFramePr>
              <a:graphicFrameLocks noChangeAspect="1"/>
            </p:cNvGraphicFramePr>
            <p:nvPr/>
          </p:nvGraphicFramePr>
          <p:xfrm>
            <a:off x="1813" y="2013"/>
            <a:ext cx="129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2" name="Equation" r:id="rId4" imgW="21640800" imgH="4876800" progId="Equation.DSMT4">
                    <p:embed/>
                  </p:oleObj>
                </mc:Choice>
                <mc:Fallback>
                  <p:oleObj name="Equation" r:id="rId4" imgW="21640800" imgH="48768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3" y="2013"/>
                          <a:ext cx="1295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961" name="Group 17"/>
          <p:cNvGrpSpPr/>
          <p:nvPr/>
        </p:nvGrpSpPr>
        <p:grpSpPr bwMode="auto">
          <a:xfrm>
            <a:off x="4816475" y="3524625"/>
            <a:ext cx="4124325" cy="573088"/>
            <a:chOff x="3034" y="2008"/>
            <a:chExt cx="2598" cy="361"/>
          </a:xfrm>
        </p:grpSpPr>
        <p:sp>
          <p:nvSpPr>
            <p:cNvPr id="594962" name="Rectangle 18"/>
            <p:cNvSpPr>
              <a:spLocks noChangeArrowheads="1"/>
            </p:cNvSpPr>
            <p:nvPr/>
          </p:nvSpPr>
          <p:spPr bwMode="auto">
            <a:xfrm>
              <a:off x="3034" y="2008"/>
              <a:ext cx="14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变化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后</a:t>
              </a:r>
              <a:r>
                <a:rPr kumimoji="1" lang="zh-CN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指标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94963" name="Object 19"/>
            <p:cNvGraphicFramePr>
              <a:graphicFrameLocks noChangeAspect="1"/>
            </p:cNvGraphicFramePr>
            <p:nvPr/>
          </p:nvGraphicFramePr>
          <p:xfrm>
            <a:off x="4302" y="2031"/>
            <a:ext cx="1330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3" name="Equation" r:id="rId6" imgW="21336000" imgH="4876800" progId="Equation.DSMT4">
                    <p:embed/>
                  </p:oleObj>
                </mc:Choice>
                <mc:Fallback>
                  <p:oleObj name="Equation" r:id="rId6" imgW="21336000" imgH="48768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2" y="2031"/>
                          <a:ext cx="1330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4964" name="Rectangle 20"/>
          <p:cNvSpPr>
            <a:spLocks noChangeArrowheads="1"/>
          </p:cNvSpPr>
          <p:nvPr/>
        </p:nvSpPr>
        <p:spPr bwMode="auto">
          <a:xfrm>
            <a:off x="674688" y="4049057"/>
            <a:ext cx="8443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若外界条件的变化对指标产生影响,则应反映在下述</a:t>
            </a:r>
            <a:endParaRPr kumimoji="1" lang="zh-CN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94965" name="Rectangle 21"/>
          <p:cNvSpPr>
            <a:spLocks noChangeArrowheads="1"/>
          </p:cNvSpPr>
          <p:nvPr/>
        </p:nvSpPr>
        <p:spPr bwMode="auto">
          <a:xfrm>
            <a:off x="-50800" y="4482445"/>
            <a:ext cx="261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参数的改变上</a:t>
            </a:r>
            <a:endParaRPr kumimoji="1" lang="zh-CN" altLang="zh-CN" sz="28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94966" name="Object 22"/>
          <p:cNvGraphicFramePr>
            <a:graphicFrameLocks noChangeAspect="1"/>
          </p:cNvGraphicFramePr>
          <p:nvPr/>
        </p:nvGraphicFramePr>
        <p:xfrm>
          <a:off x="3652838" y="4741207"/>
          <a:ext cx="17875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8" imgW="17678400" imgH="9144000" progId="Equation.DSMT4">
                  <p:embed/>
                </p:oleObj>
              </mc:Choice>
              <mc:Fallback>
                <p:oleObj name="Equation" r:id="rId8" imgW="17678400" imgH="91440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838" y="4741207"/>
                        <a:ext cx="178752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967" name="Group 23"/>
          <p:cNvGrpSpPr/>
          <p:nvPr/>
        </p:nvGrpSpPr>
        <p:grpSpPr bwMode="auto">
          <a:xfrm>
            <a:off x="-25400" y="5432610"/>
            <a:ext cx="5778500" cy="977063"/>
            <a:chOff x="0" y="3430"/>
            <a:chExt cx="3640" cy="633"/>
          </a:xfrm>
        </p:grpSpPr>
        <p:sp>
          <p:nvSpPr>
            <p:cNvPr id="594968" name="Rectangle 24"/>
            <p:cNvSpPr>
              <a:spLocks noChangeArrowheads="1"/>
            </p:cNvSpPr>
            <p:nvPr/>
          </p:nvSpPr>
          <p:spPr bwMode="auto">
            <a:xfrm>
              <a:off x="0" y="3577"/>
              <a:ext cx="3640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故有必要求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    的区间估计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94969" name="Object 25"/>
            <p:cNvGraphicFramePr>
              <a:graphicFrameLocks noChangeAspect="1"/>
            </p:cNvGraphicFramePr>
            <p:nvPr/>
          </p:nvGraphicFramePr>
          <p:xfrm>
            <a:off x="1142" y="3430"/>
            <a:ext cx="1090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5" name="Equation" r:id="rId10" imgW="17678400" imgH="9144000" progId="Equation.DSMT4">
                    <p:embed/>
                  </p:oleObj>
                </mc:Choice>
                <mc:Fallback>
                  <p:oleObj name="Equation" r:id="rId10" imgW="17678400" imgH="91440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2" y="3430"/>
                          <a:ext cx="1090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4970" name="Oval 26"/>
          <p:cNvSpPr>
            <a:spLocks noChangeArrowheads="1"/>
          </p:cNvSpPr>
          <p:nvPr/>
        </p:nvSpPr>
        <p:spPr bwMode="auto">
          <a:xfrm>
            <a:off x="6473825" y="1961776"/>
            <a:ext cx="2657475" cy="54451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94971" name="Group 27"/>
          <p:cNvGrpSpPr/>
          <p:nvPr/>
        </p:nvGrpSpPr>
        <p:grpSpPr bwMode="auto">
          <a:xfrm>
            <a:off x="5753100" y="2690439"/>
            <a:ext cx="3048000" cy="808037"/>
            <a:chOff x="3608" y="1611"/>
            <a:chExt cx="1920" cy="509"/>
          </a:xfrm>
        </p:grpSpPr>
        <p:sp>
          <p:nvSpPr>
            <p:cNvPr id="594972" name="AutoShape 28"/>
            <p:cNvSpPr>
              <a:spLocks noChangeArrowheads="1"/>
            </p:cNvSpPr>
            <p:nvPr/>
          </p:nvSpPr>
          <p:spPr bwMode="auto">
            <a:xfrm>
              <a:off x="3608" y="1611"/>
              <a:ext cx="1920" cy="509"/>
            </a:xfrm>
            <a:prstGeom prst="wedgeRectCallout">
              <a:avLst>
                <a:gd name="adj1" fmla="val 19583"/>
                <a:gd name="adj2" fmla="val -75736"/>
              </a:avLst>
            </a:prstGeom>
            <a:solidFill>
              <a:srgbClr val="000066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94973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3676" y="1653"/>
              <a:ext cx="1784" cy="4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工艺改变、原料不同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设备变化、人员变更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4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4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9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9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9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4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4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4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4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4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594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594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9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94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9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9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9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9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9" grpId="0"/>
      <p:bldP spid="594956" grpId="0"/>
      <p:bldP spid="594957" grpId="0" animBg="1"/>
      <p:bldP spid="594964" grpId="0"/>
      <p:bldP spid="594965" grpId="0"/>
      <p:bldP spid="594970" grpId="0" animBg="1"/>
      <p:bldP spid="59497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WordArt 2"/>
          <p:cNvSpPr>
            <a:spLocks noChangeArrowheads="1" noChangeShapeType="1" noTextEdit="1"/>
          </p:cNvSpPr>
          <p:nvPr/>
        </p:nvSpPr>
        <p:spPr bwMode="auto">
          <a:xfrm>
            <a:off x="822325" y="1949450"/>
            <a:ext cx="3714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folHlink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解</a:t>
            </a:r>
            <a:endParaRPr lang="zh-CN" altLang="en-US" sz="3600" b="1" kern="10">
              <a:ln w="12700">
                <a:solidFill>
                  <a:schemeClr val="folHlink"/>
                </a:solidFill>
                <a:round/>
              </a:ln>
              <a:solidFill>
                <a:srgbClr val="000066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  <p:sp>
        <p:nvSpPr>
          <p:cNvPr id="595971" name="WordArt 3"/>
          <p:cNvSpPr>
            <a:spLocks noChangeArrowheads="1" noChangeShapeType="1" noTextEdit="1"/>
          </p:cNvSpPr>
          <p:nvPr/>
        </p:nvSpPr>
        <p:spPr bwMode="auto">
          <a:xfrm>
            <a:off x="796925" y="6715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595972" name="Group 4"/>
          <p:cNvGrpSpPr/>
          <p:nvPr/>
        </p:nvGrpSpPr>
        <p:grpSpPr bwMode="auto">
          <a:xfrm>
            <a:off x="1203178" y="1852613"/>
            <a:ext cx="6161088" cy="531812"/>
            <a:chOff x="851" y="1167"/>
            <a:chExt cx="3881" cy="335"/>
          </a:xfrm>
        </p:grpSpPr>
        <p:sp>
          <p:nvSpPr>
            <p:cNvPr id="595973" name="Rectangle 5"/>
            <p:cNvSpPr>
              <a:spLocks noChangeArrowheads="1"/>
            </p:cNvSpPr>
            <p:nvPr/>
          </p:nvSpPr>
          <p:spPr bwMode="auto">
            <a:xfrm>
              <a:off x="1248" y="1167"/>
              <a:ext cx="34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分别是 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MLE</a:t>
              </a:r>
              <a:r>
                <a:rPr kumimoji="1" lang="en-US" altLang="zh-CN" sz="9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和无偏估计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95974" name="Object 6"/>
            <p:cNvGraphicFramePr>
              <a:graphicFrameLocks noChangeAspect="1"/>
            </p:cNvGraphicFramePr>
            <p:nvPr/>
          </p:nvGraphicFramePr>
          <p:xfrm>
            <a:off x="851" y="1186"/>
            <a:ext cx="533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1" name="Equation" r:id="rId1" imgW="7315200" imgH="4572000" progId="Equation.DSMT4">
                    <p:embed/>
                  </p:oleObj>
                </mc:Choice>
                <mc:Fallback>
                  <p:oleObj name="Equation" r:id="rId1" imgW="7315200" imgH="45720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1" y="1186"/>
                          <a:ext cx="533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5975" name="Object 7"/>
            <p:cNvGraphicFramePr>
              <a:graphicFrameLocks noChangeAspect="1"/>
            </p:cNvGraphicFramePr>
            <p:nvPr/>
          </p:nvGraphicFramePr>
          <p:xfrm>
            <a:off x="1964" y="1172"/>
            <a:ext cx="538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2" name="Equation" r:id="rId3" imgW="9144000" imgH="4572000" progId="Equation.DSMT4">
                    <p:embed/>
                  </p:oleObj>
                </mc:Choice>
                <mc:Fallback>
                  <p:oleObj name="Equation" r:id="rId3" imgW="9144000" imgH="45720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4" y="1172"/>
                          <a:ext cx="538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5976" name="Group 8"/>
          <p:cNvGrpSpPr/>
          <p:nvPr/>
        </p:nvGrpSpPr>
        <p:grpSpPr bwMode="auto">
          <a:xfrm>
            <a:off x="1270000" y="530225"/>
            <a:ext cx="8051800" cy="560388"/>
            <a:chOff x="800" y="334"/>
            <a:chExt cx="5072" cy="353"/>
          </a:xfrm>
        </p:grpSpPr>
        <p:sp>
          <p:nvSpPr>
            <p:cNvPr id="595977" name="Rectangle 9"/>
            <p:cNvSpPr>
              <a:spLocks noChangeArrowheads="1"/>
            </p:cNvSpPr>
            <p:nvPr/>
          </p:nvSpPr>
          <p:spPr bwMode="auto">
            <a:xfrm>
              <a:off x="800" y="334"/>
              <a:ext cx="5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     为来自正态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95978" name="Object 10"/>
            <p:cNvGraphicFramePr>
              <a:graphicFrameLocks noChangeAspect="1"/>
            </p:cNvGraphicFramePr>
            <p:nvPr/>
          </p:nvGraphicFramePr>
          <p:xfrm>
            <a:off x="3730" y="349"/>
            <a:ext cx="1224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3" name="Equation" r:id="rId5" imgW="21336000" imgH="4876800" progId="Equation.DSMT4">
                    <p:embed/>
                  </p:oleObj>
                </mc:Choice>
                <mc:Fallback>
                  <p:oleObj name="Equation" r:id="rId5" imgW="21336000" imgH="4876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0" y="349"/>
                          <a:ext cx="1224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5979" name="Object 11"/>
            <p:cNvGraphicFramePr>
              <a:graphicFrameLocks noChangeAspect="1"/>
            </p:cNvGraphicFramePr>
            <p:nvPr/>
          </p:nvGraphicFramePr>
          <p:xfrm>
            <a:off x="996" y="360"/>
            <a:ext cx="123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4" name="Equation" r:id="rId7" imgW="19507200" imgH="4572000" progId="Equation.DSMT4">
                    <p:embed/>
                  </p:oleObj>
                </mc:Choice>
                <mc:Fallback>
                  <p:oleObj name="Equation" r:id="rId7" imgW="19507200" imgH="45720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6" y="360"/>
                          <a:ext cx="123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5980" name="Group 12"/>
          <p:cNvGrpSpPr/>
          <p:nvPr/>
        </p:nvGrpSpPr>
        <p:grpSpPr bwMode="auto">
          <a:xfrm>
            <a:off x="-44450" y="963613"/>
            <a:ext cx="9188450" cy="560387"/>
            <a:chOff x="-28" y="607"/>
            <a:chExt cx="5788" cy="353"/>
          </a:xfrm>
        </p:grpSpPr>
        <p:sp>
          <p:nvSpPr>
            <p:cNvPr id="595981" name="Rectangle 13"/>
            <p:cNvSpPr>
              <a:spLocks noChangeArrowheads="1"/>
            </p:cNvSpPr>
            <p:nvPr/>
          </p:nvSpPr>
          <p:spPr bwMode="auto">
            <a:xfrm>
              <a:off x="904" y="607"/>
              <a:ext cx="48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为来自正态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两样本独立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95982" name="Object 14"/>
            <p:cNvGraphicFramePr>
              <a:graphicFrameLocks noChangeAspect="1"/>
            </p:cNvGraphicFramePr>
            <p:nvPr/>
          </p:nvGraphicFramePr>
          <p:xfrm>
            <a:off x="2510" y="622"/>
            <a:ext cx="1211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5" name="Equation" r:id="rId9" imgW="21031200" imgH="4876800" progId="Equation.DSMT4">
                    <p:embed/>
                  </p:oleObj>
                </mc:Choice>
                <mc:Fallback>
                  <p:oleObj name="Equation" r:id="rId9" imgW="21031200" imgH="48768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0" y="622"/>
                          <a:ext cx="1211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5983" name="Object 15"/>
            <p:cNvGraphicFramePr>
              <a:graphicFrameLocks noChangeAspect="1"/>
            </p:cNvGraphicFramePr>
            <p:nvPr/>
          </p:nvGraphicFramePr>
          <p:xfrm>
            <a:off x="-28" y="633"/>
            <a:ext cx="104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6" name="Equation" r:id="rId11" imgW="16764000" imgH="4572000" progId="Equation.DSMT4">
                    <p:embed/>
                  </p:oleObj>
                </mc:Choice>
                <mc:Fallback>
                  <p:oleObj name="Equation" r:id="rId11" imgW="16764000" imgH="45720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8" y="633"/>
                          <a:ext cx="104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5984" name="Group 16"/>
          <p:cNvGrpSpPr/>
          <p:nvPr/>
        </p:nvGrpSpPr>
        <p:grpSpPr bwMode="auto">
          <a:xfrm>
            <a:off x="-22225" y="1408113"/>
            <a:ext cx="8505825" cy="531812"/>
            <a:chOff x="-22" y="887"/>
            <a:chExt cx="5358" cy="335"/>
          </a:xfrm>
        </p:grpSpPr>
        <p:sp>
          <p:nvSpPr>
            <p:cNvPr id="595985" name="Rectangle 17"/>
            <p:cNvSpPr>
              <a:spLocks noChangeArrowheads="1"/>
            </p:cNvSpPr>
            <p:nvPr/>
          </p:nvSpPr>
          <p:spPr bwMode="auto">
            <a:xfrm>
              <a:off x="496" y="887"/>
              <a:ext cx="48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为已知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求     的置信水平为    的置信区间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95986" name="Object 18"/>
            <p:cNvGraphicFramePr>
              <a:graphicFrameLocks noChangeAspect="1"/>
            </p:cNvGraphicFramePr>
            <p:nvPr/>
          </p:nvGraphicFramePr>
          <p:xfrm>
            <a:off x="-22" y="903"/>
            <a:ext cx="600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7" name="Equation" r:id="rId13" imgW="9144000" imgH="4572000" progId="Equation.DSMT4">
                    <p:embed/>
                  </p:oleObj>
                </mc:Choice>
                <mc:Fallback>
                  <p:oleObj name="Equation" r:id="rId13" imgW="9144000" imgH="45720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2" y="903"/>
                          <a:ext cx="600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5987" name="Object 19"/>
            <p:cNvGraphicFramePr>
              <a:graphicFrameLocks noChangeAspect="1"/>
            </p:cNvGraphicFramePr>
            <p:nvPr/>
          </p:nvGraphicFramePr>
          <p:xfrm>
            <a:off x="3482" y="943"/>
            <a:ext cx="46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8" name="Equation" r:id="rId15" imgW="7315200" imgH="3657600" progId="Equation.DSMT4">
                    <p:embed/>
                  </p:oleObj>
                </mc:Choice>
                <mc:Fallback>
                  <p:oleObj name="Equation" r:id="rId15" imgW="7315200" imgH="36576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2" y="943"/>
                          <a:ext cx="46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5988" name="Object 20"/>
            <p:cNvGraphicFramePr>
              <a:graphicFrameLocks noChangeAspect="1"/>
            </p:cNvGraphicFramePr>
            <p:nvPr/>
          </p:nvGraphicFramePr>
          <p:xfrm>
            <a:off x="1543" y="899"/>
            <a:ext cx="63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9" name="Equation" r:id="rId17" imgW="10058400" imgH="4572000" progId="Equation.DSMT4">
                    <p:embed/>
                  </p:oleObj>
                </mc:Choice>
                <mc:Fallback>
                  <p:oleObj name="Equation" r:id="rId17" imgW="10058400" imgH="45720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3" y="899"/>
                          <a:ext cx="634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5989" name="Object 21"/>
          <p:cNvGraphicFramePr>
            <a:graphicFrameLocks noChangeAspect="1"/>
          </p:cNvGraphicFramePr>
          <p:nvPr/>
        </p:nvGraphicFramePr>
        <p:xfrm>
          <a:off x="2382553" y="2808288"/>
          <a:ext cx="4471357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19" imgW="43891200" imgH="13716000" progId="Equation.DSMT4">
                  <p:embed/>
                </p:oleObj>
              </mc:Choice>
              <mc:Fallback>
                <p:oleObj name="Equation" r:id="rId19" imgW="43891200" imgH="137160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553" y="2808288"/>
                        <a:ext cx="4471357" cy="148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5990" name="Group 22"/>
          <p:cNvGrpSpPr/>
          <p:nvPr/>
        </p:nvGrpSpPr>
        <p:grpSpPr bwMode="auto">
          <a:xfrm>
            <a:off x="0" y="4635500"/>
            <a:ext cx="6654800" cy="520700"/>
            <a:chOff x="0" y="3136"/>
            <a:chExt cx="4192" cy="328"/>
          </a:xfrm>
        </p:grpSpPr>
        <p:sp>
          <p:nvSpPr>
            <p:cNvPr id="595991" name="Rectangle 23"/>
            <p:cNvSpPr>
              <a:spLocks noChangeArrowheads="1"/>
            </p:cNvSpPr>
            <p:nvPr/>
          </p:nvSpPr>
          <p:spPr bwMode="auto">
            <a:xfrm>
              <a:off x="0" y="3136"/>
              <a:ext cx="4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     的置信水平为    的置信区间为 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95992" name="Object 24"/>
            <p:cNvGraphicFramePr>
              <a:graphicFrameLocks noChangeAspect="1"/>
            </p:cNvGraphicFramePr>
            <p:nvPr/>
          </p:nvGraphicFramePr>
          <p:xfrm>
            <a:off x="2186" y="3192"/>
            <a:ext cx="46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1" name="Equation" r:id="rId21" imgW="7315200" imgH="3657600" progId="Equation.DSMT4">
                    <p:embed/>
                  </p:oleObj>
                </mc:Choice>
                <mc:Fallback>
                  <p:oleObj name="Equation" r:id="rId21" imgW="7315200" imgH="36576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6" y="3192"/>
                          <a:ext cx="46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5993" name="Object 25"/>
            <p:cNvGraphicFramePr>
              <a:graphicFrameLocks noChangeAspect="1"/>
            </p:cNvGraphicFramePr>
            <p:nvPr/>
          </p:nvGraphicFramePr>
          <p:xfrm>
            <a:off x="246" y="3146"/>
            <a:ext cx="66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2" name="Equation" r:id="rId23" imgW="10058400" imgH="4572000" progId="Equation.DSMT4">
                    <p:embed/>
                  </p:oleObj>
                </mc:Choice>
                <mc:Fallback>
                  <p:oleObj name="Equation" r:id="rId23" imgW="10058400" imgH="45720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" y="3146"/>
                          <a:ext cx="660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5994" name="Rectangle 26"/>
          <p:cNvSpPr>
            <a:spLocks noChangeArrowheads="1"/>
          </p:cNvSpPr>
          <p:nvPr/>
        </p:nvSpPr>
        <p:spPr bwMode="auto">
          <a:xfrm>
            <a:off x="6670243" y="1842655"/>
            <a:ext cx="2665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由题设条件有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95995" name="Object 27"/>
          <p:cNvGraphicFramePr>
            <a:graphicFrameLocks noChangeAspect="1"/>
          </p:cNvGraphicFramePr>
          <p:nvPr/>
        </p:nvGraphicFramePr>
        <p:xfrm>
          <a:off x="2701925" y="2186283"/>
          <a:ext cx="3952875" cy="974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25" imgW="39319200" imgH="9144000" progId="Equation.DSMT4">
                  <p:embed/>
                </p:oleObj>
              </mc:Choice>
              <mc:Fallback>
                <p:oleObj name="Equation" r:id="rId25" imgW="39319200" imgH="91440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2186283"/>
                        <a:ext cx="3952875" cy="974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5996" name="Freeform 28"/>
          <p:cNvSpPr/>
          <p:nvPr/>
        </p:nvSpPr>
        <p:spPr bwMode="auto">
          <a:xfrm>
            <a:off x="2871788" y="2808288"/>
            <a:ext cx="3927475" cy="1304925"/>
          </a:xfrm>
          <a:custGeom>
            <a:avLst/>
            <a:gdLst>
              <a:gd name="T0" fmla="*/ 87 w 2474"/>
              <a:gd name="T1" fmla="*/ 495 h 822"/>
              <a:gd name="T2" fmla="*/ 263 w 2474"/>
              <a:gd name="T3" fmla="*/ 647 h 822"/>
              <a:gd name="T4" fmla="*/ 711 w 2474"/>
              <a:gd name="T5" fmla="*/ 807 h 822"/>
              <a:gd name="T6" fmla="*/ 1239 w 2474"/>
              <a:gd name="T7" fmla="*/ 735 h 822"/>
              <a:gd name="T8" fmla="*/ 1479 w 2474"/>
              <a:gd name="T9" fmla="*/ 535 h 822"/>
              <a:gd name="T10" fmla="*/ 2319 w 2474"/>
              <a:gd name="T11" fmla="*/ 455 h 822"/>
              <a:gd name="T12" fmla="*/ 2407 w 2474"/>
              <a:gd name="T13" fmla="*/ 271 h 822"/>
              <a:gd name="T14" fmla="*/ 2223 w 2474"/>
              <a:gd name="T15" fmla="*/ 183 h 822"/>
              <a:gd name="T16" fmla="*/ 1607 w 2474"/>
              <a:gd name="T17" fmla="*/ 103 h 822"/>
              <a:gd name="T18" fmla="*/ 1063 w 2474"/>
              <a:gd name="T19" fmla="*/ 39 h 822"/>
              <a:gd name="T20" fmla="*/ 575 w 2474"/>
              <a:gd name="T21" fmla="*/ 7 h 822"/>
              <a:gd name="T22" fmla="*/ 175 w 2474"/>
              <a:gd name="T23" fmla="*/ 79 h 822"/>
              <a:gd name="T24" fmla="*/ 15 w 2474"/>
              <a:gd name="T25" fmla="*/ 247 h 822"/>
              <a:gd name="T26" fmla="*/ 87 w 2474"/>
              <a:gd name="T27" fmla="*/ 495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74" h="822">
                <a:moveTo>
                  <a:pt x="87" y="495"/>
                </a:moveTo>
                <a:cubicBezTo>
                  <a:pt x="128" y="561"/>
                  <a:pt x="159" y="595"/>
                  <a:pt x="263" y="647"/>
                </a:cubicBezTo>
                <a:cubicBezTo>
                  <a:pt x="367" y="699"/>
                  <a:pt x="548" y="792"/>
                  <a:pt x="711" y="807"/>
                </a:cubicBezTo>
                <a:cubicBezTo>
                  <a:pt x="874" y="822"/>
                  <a:pt x="1111" y="780"/>
                  <a:pt x="1239" y="735"/>
                </a:cubicBezTo>
                <a:cubicBezTo>
                  <a:pt x="1367" y="690"/>
                  <a:pt x="1299" y="582"/>
                  <a:pt x="1479" y="535"/>
                </a:cubicBezTo>
                <a:cubicBezTo>
                  <a:pt x="1659" y="488"/>
                  <a:pt x="2164" y="499"/>
                  <a:pt x="2319" y="455"/>
                </a:cubicBezTo>
                <a:cubicBezTo>
                  <a:pt x="2474" y="411"/>
                  <a:pt x="2423" y="316"/>
                  <a:pt x="2407" y="271"/>
                </a:cubicBezTo>
                <a:cubicBezTo>
                  <a:pt x="2391" y="226"/>
                  <a:pt x="2356" y="211"/>
                  <a:pt x="2223" y="183"/>
                </a:cubicBezTo>
                <a:cubicBezTo>
                  <a:pt x="2090" y="155"/>
                  <a:pt x="1800" y="127"/>
                  <a:pt x="1607" y="103"/>
                </a:cubicBezTo>
                <a:cubicBezTo>
                  <a:pt x="1414" y="79"/>
                  <a:pt x="1235" y="55"/>
                  <a:pt x="1063" y="39"/>
                </a:cubicBezTo>
                <a:cubicBezTo>
                  <a:pt x="891" y="23"/>
                  <a:pt x="723" y="0"/>
                  <a:pt x="575" y="7"/>
                </a:cubicBezTo>
                <a:cubicBezTo>
                  <a:pt x="427" y="14"/>
                  <a:pt x="268" y="39"/>
                  <a:pt x="175" y="79"/>
                </a:cubicBezTo>
                <a:cubicBezTo>
                  <a:pt x="82" y="119"/>
                  <a:pt x="30" y="178"/>
                  <a:pt x="15" y="247"/>
                </a:cubicBezTo>
                <a:cubicBezTo>
                  <a:pt x="0" y="316"/>
                  <a:pt x="46" y="429"/>
                  <a:pt x="87" y="495"/>
                </a:cubicBez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95997" name="Group 29"/>
          <p:cNvGrpSpPr/>
          <p:nvPr/>
        </p:nvGrpSpPr>
        <p:grpSpPr bwMode="auto">
          <a:xfrm>
            <a:off x="4894263" y="3813175"/>
            <a:ext cx="4141787" cy="708025"/>
            <a:chOff x="3083" y="2402"/>
            <a:chExt cx="2609" cy="446"/>
          </a:xfrm>
        </p:grpSpPr>
        <p:sp>
          <p:nvSpPr>
            <p:cNvPr id="595998" name="AutoShape 30"/>
            <p:cNvSpPr>
              <a:spLocks noChangeArrowheads="1"/>
            </p:cNvSpPr>
            <p:nvPr/>
          </p:nvSpPr>
          <p:spPr bwMode="auto">
            <a:xfrm>
              <a:off x="3083" y="2402"/>
              <a:ext cx="2609" cy="446"/>
            </a:xfrm>
            <a:prstGeom prst="wedgeRectCallout">
              <a:avLst>
                <a:gd name="adj1" fmla="val -21829"/>
                <a:gd name="adj2" fmla="val -77356"/>
              </a:avLst>
            </a:prstGeom>
            <a:solidFill>
              <a:schemeClr val="accent2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95999" name="WordArt 31"/>
            <p:cNvSpPr>
              <a:spLocks noChangeArrowheads="1" noChangeShapeType="1" noTextEdit="1"/>
            </p:cNvSpPr>
            <p:nvPr/>
          </p:nvSpPr>
          <p:spPr bwMode="auto">
            <a:xfrm>
              <a:off x="3192" y="2582"/>
              <a:ext cx="119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X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96000" name="WordArt 32"/>
            <p:cNvSpPr>
              <a:spLocks noChangeArrowheads="1" noChangeShapeType="1" noTextEdit="1"/>
            </p:cNvSpPr>
            <p:nvPr/>
          </p:nvSpPr>
          <p:spPr bwMode="auto">
            <a:xfrm>
              <a:off x="5027" y="2638"/>
              <a:ext cx="118" cy="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~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96001" name="WordArt 33"/>
            <p:cNvSpPr>
              <a:spLocks noChangeArrowheads="1" noChangeShapeType="1" noTextEdit="1"/>
            </p:cNvSpPr>
            <p:nvPr/>
          </p:nvSpPr>
          <p:spPr bwMode="auto">
            <a:xfrm>
              <a:off x="3132" y="2572"/>
              <a:ext cx="32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(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96002" name="WordArt 34"/>
            <p:cNvSpPr>
              <a:spLocks noChangeArrowheads="1" noChangeShapeType="1" noTextEdit="1"/>
            </p:cNvSpPr>
            <p:nvPr/>
          </p:nvSpPr>
          <p:spPr bwMode="auto">
            <a:xfrm>
              <a:off x="3623" y="2580"/>
              <a:ext cx="32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)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96003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3473" y="2591"/>
              <a:ext cx="119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Y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96004" name="WordArt 36"/>
            <p:cNvSpPr>
              <a:spLocks noChangeArrowheads="1" noChangeShapeType="1" noTextEdit="1"/>
            </p:cNvSpPr>
            <p:nvPr/>
          </p:nvSpPr>
          <p:spPr bwMode="auto">
            <a:xfrm flipV="1">
              <a:off x="3219" y="2546"/>
              <a:ext cx="101" cy="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-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96005" name="WordArt 37"/>
            <p:cNvSpPr>
              <a:spLocks noChangeArrowheads="1" noChangeShapeType="1" noTextEdit="1"/>
            </p:cNvSpPr>
            <p:nvPr/>
          </p:nvSpPr>
          <p:spPr bwMode="auto">
            <a:xfrm flipV="1">
              <a:off x="3486" y="2557"/>
              <a:ext cx="101" cy="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-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96006" name="WordArt 38"/>
            <p:cNvSpPr>
              <a:spLocks noChangeArrowheads="1" noChangeShapeType="1" noTextEdit="1"/>
            </p:cNvSpPr>
            <p:nvPr/>
          </p:nvSpPr>
          <p:spPr bwMode="auto">
            <a:xfrm flipV="1">
              <a:off x="3340" y="2643"/>
              <a:ext cx="101" cy="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-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96007" name="WordArt 39"/>
            <p:cNvSpPr>
              <a:spLocks noChangeArrowheads="1" noChangeShapeType="1" noTextEdit="1"/>
            </p:cNvSpPr>
            <p:nvPr/>
          </p:nvSpPr>
          <p:spPr bwMode="auto">
            <a:xfrm flipV="1">
              <a:off x="3685" y="2644"/>
              <a:ext cx="101" cy="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-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96008" name="WordArt 40"/>
            <p:cNvSpPr>
              <a:spLocks noChangeArrowheads="1" noChangeShapeType="1" noTextEdit="1"/>
            </p:cNvSpPr>
            <p:nvPr/>
          </p:nvSpPr>
          <p:spPr bwMode="auto">
            <a:xfrm>
              <a:off x="3817" y="2575"/>
              <a:ext cx="119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N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96009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3963" y="2579"/>
              <a:ext cx="32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(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96010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4262" y="2579"/>
              <a:ext cx="32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)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96011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4023" y="2587"/>
              <a:ext cx="194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0,1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grpSp>
          <p:nvGrpSpPr>
            <p:cNvPr id="596012" name="Group 44"/>
            <p:cNvGrpSpPr/>
            <p:nvPr/>
          </p:nvGrpSpPr>
          <p:grpSpPr bwMode="auto">
            <a:xfrm>
              <a:off x="4384" y="2474"/>
              <a:ext cx="221" cy="326"/>
              <a:chOff x="4752" y="2481"/>
              <a:chExt cx="237" cy="343"/>
            </a:xfrm>
          </p:grpSpPr>
          <p:sp>
            <p:nvSpPr>
              <p:cNvPr id="596013" name="WordArt 45"/>
              <p:cNvSpPr>
                <a:spLocks noChangeArrowheads="1" noChangeShapeType="1" noTextEdit="1"/>
              </p:cNvSpPr>
              <p:nvPr/>
            </p:nvSpPr>
            <p:spPr bwMode="auto">
              <a:xfrm flipV="1">
                <a:off x="4752" y="2683"/>
                <a:ext cx="237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grpSp>
            <p:nvGrpSpPr>
              <p:cNvPr id="596014" name="Group 46"/>
              <p:cNvGrpSpPr/>
              <p:nvPr/>
            </p:nvGrpSpPr>
            <p:grpSpPr bwMode="auto">
              <a:xfrm>
                <a:off x="4782" y="2481"/>
                <a:ext cx="174" cy="171"/>
                <a:chOff x="1230" y="2161"/>
                <a:chExt cx="174" cy="171"/>
              </a:xfrm>
            </p:grpSpPr>
            <p:sp>
              <p:nvSpPr>
                <p:cNvPr id="596015" name="WordArt 4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30" y="2207"/>
                  <a:ext cx="121" cy="1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2255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Symbol" panose="05050102010706020507"/>
                    </a:rPr>
                    <a:t>s</a:t>
                  </a:r>
                  <a:endPara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endParaRPr>
                </a:p>
              </p:txBody>
            </p:sp>
            <p:sp>
              <p:nvSpPr>
                <p:cNvPr id="596016" name="WordArt 4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63" y="2161"/>
                  <a:ext cx="41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  <p:sp>
              <p:nvSpPr>
                <p:cNvPr id="596017" name="WordArt 4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49" y="2270"/>
                  <a:ext cx="41" cy="6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1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  <p:sp>
            <p:nvSpPr>
              <p:cNvPr id="596018" name="WordArt 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91" y="2715"/>
                <a:ext cx="112" cy="1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37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96019" name="WordArt 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13" y="2753"/>
                <a:ext cx="41" cy="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1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  <p:grpSp>
          <p:nvGrpSpPr>
            <p:cNvPr id="596020" name="Group 52"/>
            <p:cNvGrpSpPr/>
            <p:nvPr/>
          </p:nvGrpSpPr>
          <p:grpSpPr bwMode="auto">
            <a:xfrm>
              <a:off x="4769" y="2475"/>
              <a:ext cx="221" cy="334"/>
              <a:chOff x="5177" y="2474"/>
              <a:chExt cx="237" cy="351"/>
            </a:xfrm>
          </p:grpSpPr>
          <p:sp>
            <p:nvSpPr>
              <p:cNvPr id="596021" name="WordArt 53"/>
              <p:cNvSpPr>
                <a:spLocks noChangeArrowheads="1" noChangeShapeType="1" noTextEdit="1"/>
              </p:cNvSpPr>
              <p:nvPr/>
            </p:nvSpPr>
            <p:spPr bwMode="auto">
              <a:xfrm flipV="1">
                <a:off x="5177" y="2676"/>
                <a:ext cx="237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96022" name="WordArt 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07" y="2520"/>
                <a:ext cx="121" cy="1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2255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s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96023" name="WordArt 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40" y="2474"/>
                <a:ext cx="41" cy="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96024" name="WordArt 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34" y="2583"/>
                <a:ext cx="41" cy="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96025" name="WordArt 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16" y="2708"/>
                <a:ext cx="112" cy="1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37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96026" name="WordArt 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46" y="2754"/>
                <a:ext cx="41" cy="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  <p:grpSp>
          <p:nvGrpSpPr>
            <p:cNvPr id="596027" name="Group 59"/>
            <p:cNvGrpSpPr/>
            <p:nvPr/>
          </p:nvGrpSpPr>
          <p:grpSpPr bwMode="auto">
            <a:xfrm>
              <a:off x="4289" y="2449"/>
              <a:ext cx="674" cy="370"/>
              <a:chOff x="4649" y="2446"/>
              <a:chExt cx="724" cy="389"/>
            </a:xfrm>
          </p:grpSpPr>
          <p:sp>
            <p:nvSpPr>
              <p:cNvPr id="596028" name="WordArt 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45" y="2448"/>
                <a:ext cx="628" cy="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96029" name="WordArt 61"/>
              <p:cNvSpPr>
                <a:spLocks noChangeArrowheads="1" noChangeShapeType="1" noTextEdit="1"/>
              </p:cNvSpPr>
              <p:nvPr/>
            </p:nvSpPr>
            <p:spPr bwMode="auto">
              <a:xfrm rot="5614581" flipH="1">
                <a:off x="4542" y="2635"/>
                <a:ext cx="380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9995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96030" name="WordArt 62"/>
              <p:cNvSpPr>
                <a:spLocks noChangeArrowheads="1" noChangeShapeType="1" noTextEdit="1"/>
              </p:cNvSpPr>
              <p:nvPr/>
            </p:nvSpPr>
            <p:spPr bwMode="auto">
              <a:xfrm rot="-18769933">
                <a:off x="4645" y="2792"/>
                <a:ext cx="85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9995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96031" name="WordArt 63"/>
              <p:cNvSpPr>
                <a:spLocks noChangeArrowheads="1" noChangeShapeType="1" noTextEdit="1"/>
              </p:cNvSpPr>
              <p:nvPr/>
            </p:nvSpPr>
            <p:spPr bwMode="auto">
              <a:xfrm rot="6777362" flipH="1">
                <a:off x="4633" y="2774"/>
                <a:ext cx="33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9995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</p:grpSp>
        <p:sp>
          <p:nvSpPr>
            <p:cNvPr id="596032" name="WordArt 64"/>
            <p:cNvSpPr>
              <a:spLocks noChangeArrowheads="1" noChangeShapeType="1" noTextEdit="1"/>
            </p:cNvSpPr>
            <p:nvPr/>
          </p:nvSpPr>
          <p:spPr bwMode="auto">
            <a:xfrm>
              <a:off x="4645" y="2621"/>
              <a:ext cx="94" cy="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+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grpSp>
          <p:nvGrpSpPr>
            <p:cNvPr id="596033" name="Group 65"/>
            <p:cNvGrpSpPr/>
            <p:nvPr/>
          </p:nvGrpSpPr>
          <p:grpSpPr bwMode="auto">
            <a:xfrm>
              <a:off x="5189" y="2603"/>
              <a:ext cx="457" cy="126"/>
              <a:chOff x="565" y="2308"/>
              <a:chExt cx="491" cy="133"/>
            </a:xfrm>
          </p:grpSpPr>
          <p:sp>
            <p:nvSpPr>
              <p:cNvPr id="596034" name="WordArt 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687" y="2365"/>
                <a:ext cx="41" cy="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1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96035" name="WordArt 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65" y="2308"/>
                <a:ext cx="109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m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96036" name="WordArt 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15" y="2370"/>
                <a:ext cx="41" cy="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96037" name="WordArt 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891" y="2308"/>
                <a:ext cx="109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m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96038" name="WordArt 70"/>
              <p:cNvSpPr>
                <a:spLocks noChangeArrowheads="1" noChangeShapeType="1" noTextEdit="1"/>
              </p:cNvSpPr>
              <p:nvPr/>
            </p:nvSpPr>
            <p:spPr bwMode="auto">
              <a:xfrm flipV="1">
                <a:off x="758" y="2367"/>
                <a:ext cx="108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</p:grpSp>
      </p:grpSp>
      <p:graphicFrame>
        <p:nvGraphicFramePr>
          <p:cNvPr id="596039" name="Object 71"/>
          <p:cNvGraphicFramePr>
            <a:graphicFrameLocks noChangeAspect="1"/>
          </p:cNvGraphicFramePr>
          <p:nvPr/>
        </p:nvGraphicFramePr>
        <p:xfrm>
          <a:off x="1146175" y="5162550"/>
          <a:ext cx="72072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Equation" r:id="rId27" imgW="69189600" imgH="10058400" progId="Equation.DSMT4">
                  <p:embed/>
                </p:oleObj>
              </mc:Choice>
              <mc:Fallback>
                <p:oleObj name="Equation" r:id="rId27" imgW="69189600" imgH="10058400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5162550"/>
                        <a:ext cx="72072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6040" name="Group 72"/>
          <p:cNvGrpSpPr/>
          <p:nvPr/>
        </p:nvGrpSpPr>
        <p:grpSpPr bwMode="auto">
          <a:xfrm>
            <a:off x="409575" y="3516314"/>
            <a:ext cx="2713038" cy="1206500"/>
            <a:chOff x="290" y="2279"/>
            <a:chExt cx="1709" cy="760"/>
          </a:xfrm>
        </p:grpSpPr>
        <p:sp>
          <p:nvSpPr>
            <p:cNvPr id="596041" name="Freeform 73"/>
            <p:cNvSpPr/>
            <p:nvPr/>
          </p:nvSpPr>
          <p:spPr bwMode="auto">
            <a:xfrm>
              <a:off x="1481" y="2672"/>
              <a:ext cx="387" cy="157"/>
            </a:xfrm>
            <a:custGeom>
              <a:avLst/>
              <a:gdLst>
                <a:gd name="T0" fmla="*/ 452 w 453"/>
                <a:gd name="T1" fmla="*/ 188 h 188"/>
                <a:gd name="T2" fmla="*/ 453 w 453"/>
                <a:gd name="T3" fmla="*/ 122 h 188"/>
                <a:gd name="T4" fmla="*/ 409 w 453"/>
                <a:gd name="T5" fmla="*/ 122 h 188"/>
                <a:gd name="T6" fmla="*/ 327 w 453"/>
                <a:gd name="T7" fmla="*/ 113 h 188"/>
                <a:gd name="T8" fmla="*/ 256 w 453"/>
                <a:gd name="T9" fmla="*/ 99 h 188"/>
                <a:gd name="T10" fmla="*/ 184 w 453"/>
                <a:gd name="T11" fmla="*/ 80 h 188"/>
                <a:gd name="T12" fmla="*/ 126 w 453"/>
                <a:gd name="T13" fmla="*/ 57 h 188"/>
                <a:gd name="T14" fmla="*/ 64 w 453"/>
                <a:gd name="T15" fmla="*/ 32 h 188"/>
                <a:gd name="T16" fmla="*/ 33 w 453"/>
                <a:gd name="T17" fmla="*/ 17 h 188"/>
                <a:gd name="T18" fmla="*/ 1 w 453"/>
                <a:gd name="T19" fmla="*/ 0 h 188"/>
                <a:gd name="T20" fmla="*/ 0 w 453"/>
                <a:gd name="T21" fmla="*/ 188 h 188"/>
                <a:gd name="T22" fmla="*/ 452 w 453"/>
                <a:gd name="T23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3" h="188">
                  <a:moveTo>
                    <a:pt x="452" y="188"/>
                  </a:moveTo>
                  <a:lnTo>
                    <a:pt x="453" y="122"/>
                  </a:lnTo>
                  <a:lnTo>
                    <a:pt x="409" y="122"/>
                  </a:lnTo>
                  <a:lnTo>
                    <a:pt x="327" y="113"/>
                  </a:lnTo>
                  <a:lnTo>
                    <a:pt x="256" y="99"/>
                  </a:lnTo>
                  <a:lnTo>
                    <a:pt x="184" y="80"/>
                  </a:lnTo>
                  <a:lnTo>
                    <a:pt x="126" y="57"/>
                  </a:lnTo>
                  <a:lnTo>
                    <a:pt x="64" y="32"/>
                  </a:lnTo>
                  <a:lnTo>
                    <a:pt x="33" y="17"/>
                  </a:lnTo>
                  <a:lnTo>
                    <a:pt x="1" y="0"/>
                  </a:lnTo>
                  <a:lnTo>
                    <a:pt x="0" y="188"/>
                  </a:lnTo>
                  <a:lnTo>
                    <a:pt x="452" y="18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 w="9525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6042" name="Freeform 74"/>
            <p:cNvSpPr/>
            <p:nvPr/>
          </p:nvSpPr>
          <p:spPr bwMode="auto">
            <a:xfrm>
              <a:off x="323" y="2670"/>
              <a:ext cx="385" cy="159"/>
            </a:xfrm>
            <a:custGeom>
              <a:avLst/>
              <a:gdLst>
                <a:gd name="T0" fmla="*/ 0 w 451"/>
                <a:gd name="T1" fmla="*/ 191 h 191"/>
                <a:gd name="T2" fmla="*/ 0 w 451"/>
                <a:gd name="T3" fmla="*/ 123 h 191"/>
                <a:gd name="T4" fmla="*/ 46 w 451"/>
                <a:gd name="T5" fmla="*/ 123 h 191"/>
                <a:gd name="T6" fmla="*/ 126 w 451"/>
                <a:gd name="T7" fmla="*/ 114 h 191"/>
                <a:gd name="T8" fmla="*/ 189 w 451"/>
                <a:gd name="T9" fmla="*/ 104 h 191"/>
                <a:gd name="T10" fmla="*/ 274 w 451"/>
                <a:gd name="T11" fmla="*/ 80 h 191"/>
                <a:gd name="T12" fmla="*/ 328 w 451"/>
                <a:gd name="T13" fmla="*/ 60 h 191"/>
                <a:gd name="T14" fmla="*/ 396 w 451"/>
                <a:gd name="T15" fmla="*/ 30 h 191"/>
                <a:gd name="T16" fmla="*/ 432 w 451"/>
                <a:gd name="T17" fmla="*/ 10 h 191"/>
                <a:gd name="T18" fmla="*/ 451 w 451"/>
                <a:gd name="T19" fmla="*/ 0 h 191"/>
                <a:gd name="T20" fmla="*/ 451 w 451"/>
                <a:gd name="T21" fmla="*/ 191 h 191"/>
                <a:gd name="T22" fmla="*/ 0 w 451"/>
                <a:gd name="T2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1" h="191">
                  <a:moveTo>
                    <a:pt x="0" y="191"/>
                  </a:moveTo>
                  <a:lnTo>
                    <a:pt x="0" y="123"/>
                  </a:lnTo>
                  <a:lnTo>
                    <a:pt x="46" y="123"/>
                  </a:lnTo>
                  <a:lnTo>
                    <a:pt x="126" y="114"/>
                  </a:lnTo>
                  <a:lnTo>
                    <a:pt x="189" y="104"/>
                  </a:lnTo>
                  <a:lnTo>
                    <a:pt x="274" y="80"/>
                  </a:lnTo>
                  <a:lnTo>
                    <a:pt x="328" y="60"/>
                  </a:lnTo>
                  <a:lnTo>
                    <a:pt x="396" y="30"/>
                  </a:lnTo>
                  <a:lnTo>
                    <a:pt x="432" y="10"/>
                  </a:lnTo>
                  <a:lnTo>
                    <a:pt x="451" y="0"/>
                  </a:lnTo>
                  <a:lnTo>
                    <a:pt x="451" y="191"/>
                  </a:lnTo>
                  <a:lnTo>
                    <a:pt x="0" y="19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 w="9525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6043" name="Line 75"/>
            <p:cNvSpPr>
              <a:spLocks noChangeShapeType="1"/>
            </p:cNvSpPr>
            <p:nvPr/>
          </p:nvSpPr>
          <p:spPr bwMode="auto">
            <a:xfrm>
              <a:off x="290" y="2830"/>
              <a:ext cx="1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6044" name="Line 76"/>
            <p:cNvSpPr>
              <a:spLocks noChangeShapeType="1"/>
            </p:cNvSpPr>
            <p:nvPr/>
          </p:nvSpPr>
          <p:spPr bwMode="auto">
            <a:xfrm flipV="1">
              <a:off x="1095" y="2279"/>
              <a:ext cx="1" cy="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96045" name="Object 77"/>
            <p:cNvGraphicFramePr>
              <a:graphicFrameLocks noChangeAspect="1"/>
            </p:cNvGraphicFramePr>
            <p:nvPr/>
          </p:nvGraphicFramePr>
          <p:xfrm>
            <a:off x="1398" y="2342"/>
            <a:ext cx="29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5" name="Equation" r:id="rId29" imgW="7315200" imgH="3657600" progId="Equation.DSMT4">
                    <p:embed/>
                  </p:oleObj>
                </mc:Choice>
                <mc:Fallback>
                  <p:oleObj name="Equation" r:id="rId29" imgW="7315200" imgH="365760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8" y="2342"/>
                          <a:ext cx="29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6046" name="Group 78"/>
            <p:cNvGrpSpPr/>
            <p:nvPr/>
          </p:nvGrpSpPr>
          <p:grpSpPr bwMode="auto">
            <a:xfrm>
              <a:off x="322" y="2434"/>
              <a:ext cx="1544" cy="340"/>
              <a:chOff x="3787" y="2161"/>
              <a:chExt cx="1811" cy="511"/>
            </a:xfrm>
          </p:grpSpPr>
          <p:sp>
            <p:nvSpPr>
              <p:cNvPr id="596047" name="Freeform 79"/>
              <p:cNvSpPr/>
              <p:nvPr/>
            </p:nvSpPr>
            <p:spPr bwMode="auto">
              <a:xfrm>
                <a:off x="3787" y="2161"/>
                <a:ext cx="905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6048" name="Freeform 80"/>
              <p:cNvSpPr/>
              <p:nvPr/>
            </p:nvSpPr>
            <p:spPr bwMode="auto">
              <a:xfrm flipH="1">
                <a:off x="4694" y="2161"/>
                <a:ext cx="904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596049" name="Object 81"/>
            <p:cNvGraphicFramePr>
              <a:graphicFrameLocks noChangeAspect="1"/>
            </p:cNvGraphicFramePr>
            <p:nvPr/>
          </p:nvGraphicFramePr>
          <p:xfrm>
            <a:off x="499" y="2792"/>
            <a:ext cx="48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6" name="Equation" r:id="rId31" imgW="9144000" imgH="4267200" progId="Equation.DSMT4">
                    <p:embed/>
                  </p:oleObj>
                </mc:Choice>
                <mc:Fallback>
                  <p:oleObj name="Equation" r:id="rId31" imgW="9144000" imgH="4267200" progId="Equation.DSMT4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2792"/>
                          <a:ext cx="48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6050" name="Line 82"/>
            <p:cNvSpPr>
              <a:spLocks noChangeShapeType="1"/>
            </p:cNvSpPr>
            <p:nvPr/>
          </p:nvSpPr>
          <p:spPr bwMode="auto">
            <a:xfrm flipH="1">
              <a:off x="1288" y="2513"/>
              <a:ext cx="191" cy="1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6051" name="Line 83"/>
            <p:cNvSpPr>
              <a:spLocks noChangeShapeType="1"/>
            </p:cNvSpPr>
            <p:nvPr/>
          </p:nvSpPr>
          <p:spPr bwMode="auto">
            <a:xfrm flipH="1">
              <a:off x="1602" y="2609"/>
              <a:ext cx="175" cy="159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96052" name="Object 84"/>
            <p:cNvGraphicFramePr>
              <a:graphicFrameLocks noChangeAspect="1"/>
            </p:cNvGraphicFramePr>
            <p:nvPr/>
          </p:nvGraphicFramePr>
          <p:xfrm>
            <a:off x="1685" y="2468"/>
            <a:ext cx="291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7" name="Equation" r:id="rId33" imgW="6705600" imgH="3657600" progId="Equation.DSMT4">
                    <p:embed/>
                  </p:oleObj>
                </mc:Choice>
                <mc:Fallback>
                  <p:oleObj name="Equation" r:id="rId33" imgW="6705600" imgH="3657600" progId="Equation.DSMT4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5" y="2468"/>
                          <a:ext cx="291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6053" name="Line 85"/>
            <p:cNvSpPr>
              <a:spLocks noChangeShapeType="1"/>
            </p:cNvSpPr>
            <p:nvPr/>
          </p:nvSpPr>
          <p:spPr bwMode="auto">
            <a:xfrm>
              <a:off x="478" y="2555"/>
              <a:ext cx="150" cy="22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96054" name="Object 86"/>
            <p:cNvGraphicFramePr>
              <a:graphicFrameLocks noChangeAspect="1"/>
            </p:cNvGraphicFramePr>
            <p:nvPr/>
          </p:nvGraphicFramePr>
          <p:xfrm>
            <a:off x="346" y="2425"/>
            <a:ext cx="291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8" name="Equation" r:id="rId35" imgW="6705600" imgH="3657600" progId="Equation.DSMT4">
                    <p:embed/>
                  </p:oleObj>
                </mc:Choice>
                <mc:Fallback>
                  <p:oleObj name="Equation" r:id="rId35" imgW="6705600" imgH="3657600" progId="Equation.DSMT4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" y="2425"/>
                          <a:ext cx="291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6055" name="Object 87"/>
            <p:cNvGraphicFramePr>
              <a:graphicFrameLocks noChangeAspect="1"/>
            </p:cNvGraphicFramePr>
            <p:nvPr/>
          </p:nvGraphicFramePr>
          <p:xfrm>
            <a:off x="1389" y="2786"/>
            <a:ext cx="35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9" name="Equation" r:id="rId37" imgW="6705600" imgH="4267200" progId="Equation.DSMT4">
                    <p:embed/>
                  </p:oleObj>
                </mc:Choice>
                <mc:Fallback>
                  <p:oleObj name="Equation" r:id="rId37" imgW="6705600" imgH="4267200" progId="Equation.DSMT4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9" y="2786"/>
                          <a:ext cx="35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6056" name="Object 88"/>
          <p:cNvGraphicFramePr>
            <a:graphicFrameLocks noChangeAspect="1"/>
          </p:cNvGraphicFramePr>
          <p:nvPr/>
        </p:nvGraphicFramePr>
        <p:xfrm>
          <a:off x="2599598" y="5434013"/>
          <a:ext cx="6667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Equation" r:id="rId39" imgW="6400800" imgH="5486400" progId="Equation.DSMT4">
                  <p:embed/>
                </p:oleObj>
              </mc:Choice>
              <mc:Fallback>
                <p:oleObj name="Equation" r:id="rId39" imgW="6400800" imgH="548640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598" y="5434013"/>
                        <a:ext cx="6667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6057" name="Object 89"/>
          <p:cNvGraphicFramePr>
            <a:graphicFrameLocks noChangeAspect="1"/>
          </p:cNvGraphicFramePr>
          <p:nvPr/>
        </p:nvGraphicFramePr>
        <p:xfrm>
          <a:off x="5895658" y="5476875"/>
          <a:ext cx="10164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Equation" r:id="rId41" imgW="9144000" imgH="5486400" progId="Equation.DSMT4">
                  <p:embed/>
                </p:oleObj>
              </mc:Choice>
              <mc:Fallback>
                <p:oleObj name="Equation" r:id="rId41" imgW="9144000" imgH="5486400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658" y="5476875"/>
                        <a:ext cx="101643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6058" name="Group 90"/>
          <p:cNvGrpSpPr/>
          <p:nvPr/>
        </p:nvGrpSpPr>
        <p:grpSpPr bwMode="auto">
          <a:xfrm>
            <a:off x="1879600" y="3200400"/>
            <a:ext cx="1117600" cy="2336800"/>
            <a:chOff x="1184" y="2016"/>
            <a:chExt cx="704" cy="1472"/>
          </a:xfrm>
        </p:grpSpPr>
        <p:sp>
          <p:nvSpPr>
            <p:cNvPr id="596059" name="Oval 91"/>
            <p:cNvSpPr>
              <a:spLocks noChangeArrowheads="1"/>
            </p:cNvSpPr>
            <p:nvPr/>
          </p:nvSpPr>
          <p:spPr bwMode="auto">
            <a:xfrm>
              <a:off x="1296" y="2768"/>
              <a:ext cx="448" cy="168"/>
            </a:xfrm>
            <a:prstGeom prst="ellipse">
              <a:avLst/>
            </a:prstGeom>
            <a:noFill/>
            <a:ln w="28575" algn="ctr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6060" name="Line 92"/>
            <p:cNvSpPr>
              <a:spLocks noChangeShapeType="1"/>
            </p:cNvSpPr>
            <p:nvPr/>
          </p:nvSpPr>
          <p:spPr bwMode="auto">
            <a:xfrm>
              <a:off x="1632" y="2928"/>
              <a:ext cx="256" cy="56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6061" name="Oval 93"/>
            <p:cNvSpPr>
              <a:spLocks noChangeArrowheads="1"/>
            </p:cNvSpPr>
            <p:nvPr/>
          </p:nvSpPr>
          <p:spPr bwMode="auto">
            <a:xfrm>
              <a:off x="1184" y="2016"/>
              <a:ext cx="72" cy="56"/>
            </a:xfrm>
            <a:prstGeom prst="ellipse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6062" name="Group 94"/>
          <p:cNvGrpSpPr/>
          <p:nvPr/>
        </p:nvGrpSpPr>
        <p:grpSpPr bwMode="auto">
          <a:xfrm>
            <a:off x="-4394200" y="3289300"/>
            <a:ext cx="10477500" cy="2324100"/>
            <a:chOff x="-2768" y="2072"/>
            <a:chExt cx="6600" cy="1464"/>
          </a:xfrm>
        </p:grpSpPr>
        <p:sp>
          <p:nvSpPr>
            <p:cNvPr id="596063" name="Oval 95"/>
            <p:cNvSpPr>
              <a:spLocks noChangeArrowheads="1"/>
            </p:cNvSpPr>
            <p:nvPr/>
          </p:nvSpPr>
          <p:spPr bwMode="auto">
            <a:xfrm>
              <a:off x="424" y="2760"/>
              <a:ext cx="552" cy="208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6064" name="Line 96"/>
            <p:cNvSpPr>
              <a:spLocks noChangeShapeType="1"/>
            </p:cNvSpPr>
            <p:nvPr/>
          </p:nvSpPr>
          <p:spPr bwMode="auto">
            <a:xfrm>
              <a:off x="944" y="2912"/>
              <a:ext cx="2888" cy="6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6065" name="Oval 97"/>
            <p:cNvSpPr>
              <a:spLocks noChangeArrowheads="1"/>
            </p:cNvSpPr>
            <p:nvPr/>
          </p:nvSpPr>
          <p:spPr bwMode="auto">
            <a:xfrm>
              <a:off x="-2768" y="2072"/>
              <a:ext cx="64" cy="56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6070" name="Oval 102"/>
          <p:cNvSpPr>
            <a:spLocks noChangeArrowheads="1"/>
          </p:cNvSpPr>
          <p:nvPr/>
        </p:nvSpPr>
        <p:spPr bwMode="auto">
          <a:xfrm>
            <a:off x="-12700" y="1485900"/>
            <a:ext cx="977900" cy="4064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5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5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9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9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5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5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9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9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9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9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000"/>
                                        <p:tgtEl>
                                          <p:spTgt spid="59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5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5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9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9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0" dur="1000"/>
                                        <p:tgtEl>
                                          <p:spTgt spid="59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5" dur="1000"/>
                                        <p:tgtEl>
                                          <p:spTgt spid="59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96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6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9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6" dur="1000"/>
                                        <p:tgtEl>
                                          <p:spTgt spid="59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96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96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9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96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96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96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595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95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7407 " pathEditMode="relative" ptsTypes="AA">
                                      <p:cBhvr>
                                        <p:cTn id="111" dur="1000" fill="hold"/>
                                        <p:tgtEl>
                                          <p:spTgt spid="5959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7407 " pathEditMode="relative" ptsTypes="AA">
                                      <p:cBhvr>
                                        <p:cTn id="113" dur="1000" fill="hold"/>
                                        <p:tgtEl>
                                          <p:spTgt spid="596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7407 " pathEditMode="relative" ptsTypes="AA">
                                      <p:cBhvr>
                                        <p:cTn id="115" dur="1000" fill="hold"/>
                                        <p:tgtEl>
                                          <p:spTgt spid="596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7407 " pathEditMode="relative" ptsTypes="AA">
                                      <p:cBhvr>
                                        <p:cTn id="117" dur="1000" fill="hold"/>
                                        <p:tgtEl>
                                          <p:spTgt spid="596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96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96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9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0" grpId="0" animBg="1"/>
      <p:bldP spid="595971" grpId="0" animBg="1"/>
      <p:bldP spid="595994" grpId="0"/>
      <p:bldP spid="595996" grpId="0" animBg="1"/>
      <p:bldP spid="595996" grpId="1" animBg="1"/>
      <p:bldP spid="59607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WordArt 2"/>
          <p:cNvSpPr>
            <a:spLocks noChangeArrowheads="1" noChangeShapeType="1" noTextEdit="1"/>
          </p:cNvSpPr>
          <p:nvPr/>
        </p:nvSpPr>
        <p:spPr bwMode="auto">
          <a:xfrm>
            <a:off x="796925" y="1949450"/>
            <a:ext cx="7016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folHlink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分析</a:t>
            </a:r>
            <a:endParaRPr lang="zh-CN" altLang="en-US" sz="3600" b="1" kern="10">
              <a:ln w="12700">
                <a:solidFill>
                  <a:schemeClr val="folHlink"/>
                </a:solidFill>
                <a:round/>
              </a:ln>
              <a:solidFill>
                <a:srgbClr val="000066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  <p:sp>
        <p:nvSpPr>
          <p:cNvPr id="598019" name="WordArt 3"/>
          <p:cNvSpPr>
            <a:spLocks noChangeArrowheads="1" noChangeShapeType="1" noTextEdit="1"/>
          </p:cNvSpPr>
          <p:nvPr/>
        </p:nvSpPr>
        <p:spPr bwMode="auto">
          <a:xfrm>
            <a:off x="796925" y="6715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598020" name="Group 4"/>
          <p:cNvGrpSpPr/>
          <p:nvPr/>
        </p:nvGrpSpPr>
        <p:grpSpPr bwMode="auto">
          <a:xfrm>
            <a:off x="1566863" y="1852613"/>
            <a:ext cx="6161087" cy="531812"/>
            <a:chOff x="851" y="1167"/>
            <a:chExt cx="3881" cy="335"/>
          </a:xfrm>
        </p:grpSpPr>
        <p:sp>
          <p:nvSpPr>
            <p:cNvPr id="598021" name="Rectangle 5"/>
            <p:cNvSpPr>
              <a:spLocks noChangeArrowheads="1"/>
            </p:cNvSpPr>
            <p:nvPr/>
          </p:nvSpPr>
          <p:spPr bwMode="auto">
            <a:xfrm>
              <a:off x="1248" y="1167"/>
              <a:ext cx="34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分别是 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MLE</a:t>
              </a:r>
              <a:r>
                <a:rPr kumimoji="1" lang="en-US" altLang="zh-CN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和无偏估计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98022" name="Object 6"/>
            <p:cNvGraphicFramePr>
              <a:graphicFrameLocks noChangeAspect="1"/>
            </p:cNvGraphicFramePr>
            <p:nvPr/>
          </p:nvGraphicFramePr>
          <p:xfrm>
            <a:off x="851" y="1186"/>
            <a:ext cx="534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3" name="Equation" r:id="rId1" imgW="406400" imgH="254000" progId="Equation.DSMT4">
                    <p:embed/>
                  </p:oleObj>
                </mc:Choice>
                <mc:Fallback>
                  <p:oleObj name="Equation" r:id="rId1" imgW="406400" imgH="2540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1" y="1186"/>
                          <a:ext cx="534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8023" name="Object 7"/>
            <p:cNvGraphicFramePr>
              <a:graphicFrameLocks noChangeAspect="1"/>
            </p:cNvGraphicFramePr>
            <p:nvPr/>
          </p:nvGraphicFramePr>
          <p:xfrm>
            <a:off x="1950" y="1179"/>
            <a:ext cx="573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4" name="Equation" r:id="rId3" imgW="9144000" imgH="4572000" progId="Equation.DSMT4">
                    <p:embed/>
                  </p:oleObj>
                </mc:Choice>
                <mc:Fallback>
                  <p:oleObj name="Equation" r:id="rId3" imgW="9144000" imgH="45720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0" y="1179"/>
                          <a:ext cx="573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8024" name="Group 8"/>
          <p:cNvGrpSpPr/>
          <p:nvPr/>
        </p:nvGrpSpPr>
        <p:grpSpPr bwMode="auto">
          <a:xfrm>
            <a:off x="1270000" y="530225"/>
            <a:ext cx="8051800" cy="576263"/>
            <a:chOff x="800" y="334"/>
            <a:chExt cx="5072" cy="363"/>
          </a:xfrm>
        </p:grpSpPr>
        <p:sp>
          <p:nvSpPr>
            <p:cNvPr id="598025" name="Rectangle 9"/>
            <p:cNvSpPr>
              <a:spLocks noChangeArrowheads="1"/>
            </p:cNvSpPr>
            <p:nvPr/>
          </p:nvSpPr>
          <p:spPr bwMode="auto">
            <a:xfrm>
              <a:off x="800" y="334"/>
              <a:ext cx="5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     为来自正态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98026" name="Object 10"/>
            <p:cNvGraphicFramePr>
              <a:graphicFrameLocks noChangeAspect="1"/>
            </p:cNvGraphicFramePr>
            <p:nvPr/>
          </p:nvGraphicFramePr>
          <p:xfrm>
            <a:off x="3754" y="359"/>
            <a:ext cx="120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5" name="Equation" r:id="rId5" imgW="21336000" imgH="4876800" progId="Equation.DSMT4">
                    <p:embed/>
                  </p:oleObj>
                </mc:Choice>
                <mc:Fallback>
                  <p:oleObj name="Equation" r:id="rId5" imgW="21336000" imgH="4876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4" y="359"/>
                          <a:ext cx="1205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8027" name="Object 11"/>
            <p:cNvGraphicFramePr>
              <a:graphicFrameLocks noChangeAspect="1"/>
            </p:cNvGraphicFramePr>
            <p:nvPr/>
          </p:nvGraphicFramePr>
          <p:xfrm>
            <a:off x="1026" y="368"/>
            <a:ext cx="121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6" name="Equation" r:id="rId7" imgW="19507200" imgH="4572000" progId="Equation.DSMT4">
                    <p:embed/>
                  </p:oleObj>
                </mc:Choice>
                <mc:Fallback>
                  <p:oleObj name="Equation" r:id="rId7" imgW="19507200" imgH="45720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6" y="368"/>
                          <a:ext cx="1219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8028" name="Group 12"/>
          <p:cNvGrpSpPr/>
          <p:nvPr/>
        </p:nvGrpSpPr>
        <p:grpSpPr bwMode="auto">
          <a:xfrm>
            <a:off x="-47625" y="963614"/>
            <a:ext cx="9191625" cy="565150"/>
            <a:chOff x="-30" y="607"/>
            <a:chExt cx="5790" cy="356"/>
          </a:xfrm>
        </p:grpSpPr>
        <p:sp>
          <p:nvSpPr>
            <p:cNvPr id="598029" name="Rectangle 13"/>
            <p:cNvSpPr>
              <a:spLocks noChangeArrowheads="1"/>
            </p:cNvSpPr>
            <p:nvPr/>
          </p:nvSpPr>
          <p:spPr bwMode="auto">
            <a:xfrm>
              <a:off x="904" y="607"/>
              <a:ext cx="48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为来自正态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两样本独立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98030" name="Object 14"/>
            <p:cNvGraphicFramePr>
              <a:graphicFrameLocks noChangeAspect="1"/>
            </p:cNvGraphicFramePr>
            <p:nvPr/>
          </p:nvGraphicFramePr>
          <p:xfrm>
            <a:off x="2513" y="625"/>
            <a:ext cx="122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7" name="Equation" r:id="rId9" imgW="21031200" imgH="4876800" progId="Equation.DSMT4">
                    <p:embed/>
                  </p:oleObj>
                </mc:Choice>
                <mc:Fallback>
                  <p:oleObj name="Equation" r:id="rId9" imgW="21031200" imgH="48768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3" y="625"/>
                          <a:ext cx="1229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8031" name="Object 15"/>
            <p:cNvGraphicFramePr>
              <a:graphicFrameLocks noChangeAspect="1"/>
            </p:cNvGraphicFramePr>
            <p:nvPr/>
          </p:nvGraphicFramePr>
          <p:xfrm>
            <a:off x="-30" y="633"/>
            <a:ext cx="104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8" name="Equation" r:id="rId11" imgW="16764000" imgH="4572000" progId="Equation.DSMT4">
                    <p:embed/>
                  </p:oleObj>
                </mc:Choice>
                <mc:Fallback>
                  <p:oleObj name="Equation" r:id="rId11" imgW="16764000" imgH="45720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0" y="633"/>
                          <a:ext cx="1046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8032" name="Group 16"/>
          <p:cNvGrpSpPr/>
          <p:nvPr/>
        </p:nvGrpSpPr>
        <p:grpSpPr bwMode="auto">
          <a:xfrm>
            <a:off x="3175" y="1395413"/>
            <a:ext cx="8861425" cy="561974"/>
            <a:chOff x="2" y="879"/>
            <a:chExt cx="5582" cy="354"/>
          </a:xfrm>
        </p:grpSpPr>
        <p:graphicFrame>
          <p:nvGraphicFramePr>
            <p:cNvPr id="598033" name="Object 17"/>
            <p:cNvGraphicFramePr>
              <a:graphicFrameLocks noChangeAspect="1"/>
            </p:cNvGraphicFramePr>
            <p:nvPr/>
          </p:nvGraphicFramePr>
          <p:xfrm>
            <a:off x="3722" y="943"/>
            <a:ext cx="46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9" name="Equation" r:id="rId13" imgW="7315200" imgH="3657600" progId="Equation.DSMT4">
                    <p:embed/>
                  </p:oleObj>
                </mc:Choice>
                <mc:Fallback>
                  <p:oleObj name="Equation" r:id="rId13" imgW="7315200" imgH="36576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2" y="943"/>
                          <a:ext cx="46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8034" name="Group 18"/>
            <p:cNvGrpSpPr/>
            <p:nvPr/>
          </p:nvGrpSpPr>
          <p:grpSpPr bwMode="auto">
            <a:xfrm>
              <a:off x="2" y="879"/>
              <a:ext cx="5582" cy="354"/>
              <a:chOff x="10" y="879"/>
              <a:chExt cx="5582" cy="354"/>
            </a:xfrm>
          </p:grpSpPr>
          <p:sp>
            <p:nvSpPr>
              <p:cNvPr id="598035" name="Rectangle 19"/>
              <p:cNvSpPr>
                <a:spLocks noChangeArrowheads="1"/>
              </p:cNvSpPr>
              <p:nvPr/>
            </p:nvSpPr>
            <p:spPr bwMode="auto">
              <a:xfrm>
                <a:off x="752" y="879"/>
                <a:ext cx="48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  <a:sym typeface="Symbol" panose="05050102010706020507" pitchFamily="18" charset="2"/>
                  </a:rPr>
                  <a:t>均未知</a:t>
                </a: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  <a:sym typeface="Symbol" panose="05050102010706020507" pitchFamily="18" charset="2"/>
                  </a:rPr>
                  <a:t>.</a:t>
                </a:r>
                <a:r>
                  <a:rPr kumimoji="1" lang="zh-CN" altLang="en-US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  <a:sym typeface="Symbol" panose="05050102010706020507" pitchFamily="18" charset="2"/>
                  </a:rPr>
                  <a:t>求     的置信水平为    的置信区间</a:t>
                </a: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  <a:sym typeface="Symbol" panose="05050102010706020507" pitchFamily="18" charset="2"/>
                  </a:rPr>
                  <a:t>.</a:t>
                </a:r>
                <a:endParaRPr kumimoji="1" lang="zh-CN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endParaRPr>
              </a:p>
            </p:txBody>
          </p:sp>
          <p:graphicFrame>
            <p:nvGraphicFramePr>
              <p:cNvPr id="598036" name="Object 20"/>
              <p:cNvGraphicFramePr>
                <a:graphicFrameLocks noChangeAspect="1"/>
              </p:cNvGraphicFramePr>
              <p:nvPr/>
            </p:nvGraphicFramePr>
            <p:xfrm>
              <a:off x="10" y="893"/>
              <a:ext cx="840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60" name="Equation" r:id="rId15" imgW="12801600" imgH="4876800" progId="Equation.DSMT4">
                      <p:embed/>
                    </p:oleObj>
                  </mc:Choice>
                  <mc:Fallback>
                    <p:oleObj name="Equation" r:id="rId15" imgW="12801600" imgH="4876800" progId="Equation.DSMT4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" y="893"/>
                            <a:ext cx="840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8037" name="Object 21"/>
              <p:cNvGraphicFramePr>
                <a:graphicFrameLocks noChangeAspect="1"/>
              </p:cNvGraphicFramePr>
              <p:nvPr/>
            </p:nvGraphicFramePr>
            <p:xfrm>
              <a:off x="1773" y="889"/>
              <a:ext cx="660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61" name="Equation" r:id="rId17" imgW="10058400" imgH="4572000" progId="Equation.DSMT4">
                      <p:embed/>
                    </p:oleObj>
                  </mc:Choice>
                  <mc:Fallback>
                    <p:oleObj name="Equation" r:id="rId17" imgW="10058400" imgH="4572000" progId="Equation.DSMT4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3" y="889"/>
                            <a:ext cx="660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98038" name="Object 22"/>
          <p:cNvGraphicFramePr>
            <a:graphicFrameLocks noChangeAspect="1"/>
          </p:cNvGraphicFramePr>
          <p:nvPr/>
        </p:nvGraphicFramePr>
        <p:xfrm>
          <a:off x="2441575" y="4767263"/>
          <a:ext cx="37782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19" imgW="36271200" imgH="9144000" progId="Equation.DSMT4">
                  <p:embed/>
                </p:oleObj>
              </mc:Choice>
              <mc:Fallback>
                <p:oleObj name="Equation" r:id="rId19" imgW="36271200" imgH="91440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4767263"/>
                        <a:ext cx="37782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8039" name="Group 23"/>
          <p:cNvGrpSpPr/>
          <p:nvPr/>
        </p:nvGrpSpPr>
        <p:grpSpPr bwMode="auto">
          <a:xfrm>
            <a:off x="555625" y="2232024"/>
            <a:ext cx="9286875" cy="971549"/>
            <a:chOff x="366" y="1446"/>
            <a:chExt cx="5850" cy="612"/>
          </a:xfrm>
        </p:grpSpPr>
        <p:sp>
          <p:nvSpPr>
            <p:cNvPr id="598040" name="Rectangle 24"/>
            <p:cNvSpPr>
              <a:spLocks noChangeArrowheads="1"/>
            </p:cNvSpPr>
            <p:nvPr/>
          </p:nvSpPr>
          <p:spPr bwMode="auto">
            <a:xfrm>
              <a:off x="2376" y="1559"/>
              <a:ext cx="38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参数  的无偏估计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98041" name="Object 25"/>
            <p:cNvGraphicFramePr>
              <a:graphicFrameLocks noChangeAspect="1"/>
            </p:cNvGraphicFramePr>
            <p:nvPr/>
          </p:nvGraphicFramePr>
          <p:xfrm>
            <a:off x="3056" y="1574"/>
            <a:ext cx="873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3" name="Equation" r:id="rId21" imgW="15849600" imgH="4876800" progId="Equation.DSMT4">
                    <p:embed/>
                  </p:oleObj>
                </mc:Choice>
                <mc:Fallback>
                  <p:oleObj name="Equation" r:id="rId21" imgW="15849600" imgH="48768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6" y="1574"/>
                          <a:ext cx="873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8042" name="Object 26"/>
            <p:cNvGraphicFramePr>
              <a:graphicFrameLocks noChangeAspect="1"/>
            </p:cNvGraphicFramePr>
            <p:nvPr/>
          </p:nvGraphicFramePr>
          <p:xfrm>
            <a:off x="366" y="1446"/>
            <a:ext cx="2145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4" name="Equation" r:id="rId23" imgW="31394400" imgH="8839200" progId="Equation.DSMT4">
                    <p:embed/>
                  </p:oleObj>
                </mc:Choice>
                <mc:Fallback>
                  <p:oleObj name="Equation" r:id="rId23" imgW="31394400" imgH="88392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" y="1446"/>
                          <a:ext cx="2145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8043" name="Object 27"/>
            <p:cNvGraphicFramePr>
              <a:graphicFrameLocks noChangeAspect="1"/>
            </p:cNvGraphicFramePr>
            <p:nvPr/>
          </p:nvGraphicFramePr>
          <p:xfrm>
            <a:off x="4335" y="1580"/>
            <a:ext cx="2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5" name="Equation" r:id="rId25" imgW="4267200" imgH="4267200" progId="Equation.DSMT4">
                    <p:embed/>
                  </p:oleObj>
                </mc:Choice>
                <mc:Fallback>
                  <p:oleObj name="Equation" r:id="rId25" imgW="4267200" imgH="42672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5" y="1580"/>
                          <a:ext cx="27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8044" name="Group 28"/>
          <p:cNvGrpSpPr/>
          <p:nvPr/>
        </p:nvGrpSpPr>
        <p:grpSpPr bwMode="auto">
          <a:xfrm>
            <a:off x="552451" y="3033714"/>
            <a:ext cx="9278938" cy="971551"/>
            <a:chOff x="348" y="1911"/>
            <a:chExt cx="5845" cy="612"/>
          </a:xfrm>
        </p:grpSpPr>
        <p:sp>
          <p:nvSpPr>
            <p:cNvPr id="598045" name="Rectangle 29"/>
            <p:cNvSpPr>
              <a:spLocks noChangeArrowheads="1"/>
            </p:cNvSpPr>
            <p:nvPr/>
          </p:nvSpPr>
          <p:spPr bwMode="auto">
            <a:xfrm>
              <a:off x="2353" y="2032"/>
              <a:ext cx="38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参数  的无偏估计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598046" name="Group 30"/>
            <p:cNvGrpSpPr/>
            <p:nvPr/>
          </p:nvGrpSpPr>
          <p:grpSpPr bwMode="auto">
            <a:xfrm>
              <a:off x="348" y="1911"/>
              <a:ext cx="4236" cy="612"/>
              <a:chOff x="348" y="1911"/>
              <a:chExt cx="4236" cy="612"/>
            </a:xfrm>
          </p:grpSpPr>
          <p:graphicFrame>
            <p:nvGraphicFramePr>
              <p:cNvPr id="598047" name="Object 31"/>
              <p:cNvGraphicFramePr>
                <a:graphicFrameLocks noChangeAspect="1"/>
              </p:cNvGraphicFramePr>
              <p:nvPr/>
            </p:nvGraphicFramePr>
            <p:xfrm>
              <a:off x="3070" y="2039"/>
              <a:ext cx="877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66" name="Equation" r:id="rId27" imgW="16154400" imgH="4876800" progId="Equation.DSMT4">
                      <p:embed/>
                    </p:oleObj>
                  </mc:Choice>
                  <mc:Fallback>
                    <p:oleObj name="Equation" r:id="rId27" imgW="16154400" imgH="4876800" progId="Equation.DSMT4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0" y="2039"/>
                            <a:ext cx="877" cy="3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8048" name="Object 32"/>
              <p:cNvGraphicFramePr>
                <a:graphicFrameLocks noChangeAspect="1"/>
              </p:cNvGraphicFramePr>
              <p:nvPr/>
            </p:nvGraphicFramePr>
            <p:xfrm>
              <a:off x="348" y="1911"/>
              <a:ext cx="2155" cy="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67" name="Equation" r:id="rId29" imgW="29870400" imgH="8839200" progId="Equation.DSMT4">
                      <p:embed/>
                    </p:oleObj>
                  </mc:Choice>
                  <mc:Fallback>
                    <p:oleObj name="Equation" r:id="rId29" imgW="29870400" imgH="8839200" progId="Equation.DSMT4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8" y="1911"/>
                            <a:ext cx="2155" cy="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8049" name="Object 33"/>
              <p:cNvGraphicFramePr>
                <a:graphicFrameLocks noChangeAspect="1"/>
              </p:cNvGraphicFramePr>
              <p:nvPr/>
            </p:nvGraphicFramePr>
            <p:xfrm>
              <a:off x="4312" y="2053"/>
              <a:ext cx="272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68" name="Equation" r:id="rId31" imgW="4267200" imgH="4267200" progId="Equation.DSMT4">
                      <p:embed/>
                    </p:oleObj>
                  </mc:Choice>
                  <mc:Fallback>
                    <p:oleObj name="Equation" r:id="rId31" imgW="4267200" imgH="4267200" progId="Equation.DSMT4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2" y="2053"/>
                            <a:ext cx="272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98050" name="Oval 34"/>
          <p:cNvSpPr>
            <a:spLocks noChangeArrowheads="1"/>
          </p:cNvSpPr>
          <p:nvPr/>
        </p:nvSpPr>
        <p:spPr bwMode="auto">
          <a:xfrm>
            <a:off x="6769100" y="2527300"/>
            <a:ext cx="558800" cy="11557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98051" name="Group 35"/>
          <p:cNvGrpSpPr/>
          <p:nvPr/>
        </p:nvGrpSpPr>
        <p:grpSpPr bwMode="auto">
          <a:xfrm>
            <a:off x="4673600" y="3932238"/>
            <a:ext cx="3340100" cy="795337"/>
            <a:chOff x="3872" y="2469"/>
            <a:chExt cx="1872" cy="413"/>
          </a:xfrm>
        </p:grpSpPr>
        <p:sp>
          <p:nvSpPr>
            <p:cNvPr id="598052" name="AutoShape 36"/>
            <p:cNvSpPr>
              <a:spLocks noChangeArrowheads="1"/>
            </p:cNvSpPr>
            <p:nvPr/>
          </p:nvSpPr>
          <p:spPr bwMode="auto">
            <a:xfrm>
              <a:off x="3872" y="2469"/>
              <a:ext cx="1872" cy="413"/>
            </a:xfrm>
            <a:prstGeom prst="wedgeRectCallout">
              <a:avLst>
                <a:gd name="adj1" fmla="val 20889"/>
                <a:gd name="adj2" fmla="val -77847"/>
              </a:avLst>
            </a:prstGeom>
            <a:solidFill>
              <a:srgbClr val="000066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98053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3944" y="2519"/>
              <a:ext cx="1712" cy="3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作为两个总体共同的参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数</a:t>
              </a:r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其无偏估计是什么</a:t>
              </a:r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?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98054" name="Group 38"/>
          <p:cNvGrpSpPr/>
          <p:nvPr/>
        </p:nvGrpSpPr>
        <p:grpSpPr bwMode="auto">
          <a:xfrm>
            <a:off x="738188" y="4457704"/>
            <a:ext cx="4087812" cy="552451"/>
            <a:chOff x="513" y="2880"/>
            <a:chExt cx="2575" cy="348"/>
          </a:xfrm>
        </p:grpSpPr>
        <p:sp>
          <p:nvSpPr>
            <p:cNvPr id="598055" name="Rectangle 39"/>
            <p:cNvSpPr>
              <a:spLocks noChangeArrowheads="1"/>
            </p:cNvSpPr>
            <p:nvPr/>
          </p:nvSpPr>
          <p:spPr bwMode="auto">
            <a:xfrm>
              <a:off x="513" y="2880"/>
              <a:ext cx="25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作     的加权平均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98056" name="Object 40"/>
            <p:cNvGraphicFramePr>
              <a:graphicFrameLocks noChangeAspect="1"/>
            </p:cNvGraphicFramePr>
            <p:nvPr/>
          </p:nvGraphicFramePr>
          <p:xfrm>
            <a:off x="783" y="2888"/>
            <a:ext cx="58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9" name="Equation" r:id="rId33" imgW="8839200" imgH="4876800" progId="Equation.DSMT4">
                    <p:embed/>
                  </p:oleObj>
                </mc:Choice>
                <mc:Fallback>
                  <p:oleObj name="Equation" r:id="rId33" imgW="8839200" imgH="48768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3" y="2888"/>
                          <a:ext cx="58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8057" name="Group 41"/>
          <p:cNvGrpSpPr/>
          <p:nvPr/>
        </p:nvGrpSpPr>
        <p:grpSpPr bwMode="auto">
          <a:xfrm>
            <a:off x="-47625" y="5551493"/>
            <a:ext cx="4735513" cy="576263"/>
            <a:chOff x="458" y="3833"/>
            <a:chExt cx="2983" cy="363"/>
          </a:xfrm>
        </p:grpSpPr>
        <p:sp>
          <p:nvSpPr>
            <p:cNvPr id="598058" name="Rectangle 42"/>
            <p:cNvSpPr>
              <a:spLocks noChangeArrowheads="1"/>
            </p:cNvSpPr>
            <p:nvPr/>
          </p:nvSpPr>
          <p:spPr bwMode="auto">
            <a:xfrm>
              <a:off x="458" y="3833"/>
              <a:ext cx="29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  是  的无偏估计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98059" name="Object 43"/>
            <p:cNvGraphicFramePr>
              <a:graphicFrameLocks noChangeAspect="1"/>
            </p:cNvGraphicFramePr>
            <p:nvPr/>
          </p:nvGraphicFramePr>
          <p:xfrm>
            <a:off x="715" y="3856"/>
            <a:ext cx="30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0" name="Equation" r:id="rId35" imgW="4572000" imgH="4876800" progId="Equation.DSMT4">
                    <p:embed/>
                  </p:oleObj>
                </mc:Choice>
                <mc:Fallback>
                  <p:oleObj name="Equation" r:id="rId35" imgW="4572000" imgH="48768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" y="3856"/>
                          <a:ext cx="30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8060" name="Object 44"/>
            <p:cNvGraphicFramePr>
              <a:graphicFrameLocks noChangeAspect="1"/>
            </p:cNvGraphicFramePr>
            <p:nvPr/>
          </p:nvGraphicFramePr>
          <p:xfrm>
            <a:off x="1190" y="3854"/>
            <a:ext cx="28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1" name="Equation" r:id="rId37" imgW="4267200" imgH="4267200" progId="Equation.DSMT4">
                    <p:embed/>
                  </p:oleObj>
                </mc:Choice>
                <mc:Fallback>
                  <p:oleObj name="Equation" r:id="rId37" imgW="4267200" imgH="42672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0" y="3854"/>
                          <a:ext cx="28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8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8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9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98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8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8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9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9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9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8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8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98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8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9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9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9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8" grpId="0" animBg="1"/>
      <p:bldP spid="598019" grpId="0" animBg="1"/>
      <p:bldP spid="5980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7" name="WordArt 3"/>
          <p:cNvSpPr>
            <a:spLocks noChangeArrowheads="1" noChangeShapeType="1" noTextEdit="1"/>
          </p:cNvSpPr>
          <p:nvPr/>
        </p:nvSpPr>
        <p:spPr bwMode="auto">
          <a:xfrm>
            <a:off x="809625" y="1962150"/>
            <a:ext cx="3968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folHlink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解</a:t>
            </a:r>
            <a:endParaRPr lang="zh-CN" altLang="en-US" sz="3600" b="1" kern="10">
              <a:ln w="12700">
                <a:solidFill>
                  <a:schemeClr val="folHlink"/>
                </a:solidFill>
                <a:round/>
              </a:ln>
              <a:solidFill>
                <a:srgbClr val="000066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  <p:graphicFrame>
        <p:nvGraphicFramePr>
          <p:cNvPr id="600083" name="Object 19"/>
          <p:cNvGraphicFramePr>
            <a:graphicFrameLocks noChangeAspect="1"/>
          </p:cNvGraphicFramePr>
          <p:nvPr/>
        </p:nvGraphicFramePr>
        <p:xfrm>
          <a:off x="2314575" y="2659063"/>
          <a:ext cx="45402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1" imgW="43586400" imgH="9144000" progId="Equation.DSMT4">
                  <p:embed/>
                </p:oleObj>
              </mc:Choice>
              <mc:Fallback>
                <p:oleObj name="Equation" r:id="rId1" imgW="43586400" imgH="91440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2659063"/>
                        <a:ext cx="45402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0084" name="Group 20"/>
          <p:cNvGrpSpPr/>
          <p:nvPr/>
        </p:nvGrpSpPr>
        <p:grpSpPr bwMode="auto">
          <a:xfrm>
            <a:off x="1295400" y="1839911"/>
            <a:ext cx="8013700" cy="549274"/>
            <a:chOff x="816" y="1119"/>
            <a:chExt cx="5048" cy="346"/>
          </a:xfrm>
        </p:grpSpPr>
        <p:sp>
          <p:nvSpPr>
            <p:cNvPr id="600085" name="Rectangle 21"/>
            <p:cNvSpPr>
              <a:spLocks noChangeArrowheads="1"/>
            </p:cNvSpPr>
            <p:nvPr/>
          </p:nvSpPr>
          <p:spPr bwMode="auto">
            <a:xfrm>
              <a:off x="816" y="1119"/>
              <a:ext cx="50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分别是          的样本均值和样本方差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endPara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600086" name="Object 22"/>
            <p:cNvGraphicFramePr>
              <a:graphicFrameLocks noChangeAspect="1"/>
            </p:cNvGraphicFramePr>
            <p:nvPr/>
          </p:nvGraphicFramePr>
          <p:xfrm>
            <a:off x="1068" y="1128"/>
            <a:ext cx="555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6" name="Equation" r:id="rId3" imgW="8229600" imgH="4876800" progId="Equation.DSMT4">
                    <p:embed/>
                  </p:oleObj>
                </mc:Choice>
                <mc:Fallback>
                  <p:oleObj name="Equation" r:id="rId3" imgW="8229600" imgH="48768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" y="1128"/>
                          <a:ext cx="555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0087" name="Object 23"/>
            <p:cNvGraphicFramePr>
              <a:graphicFrameLocks noChangeAspect="1"/>
            </p:cNvGraphicFramePr>
            <p:nvPr/>
          </p:nvGraphicFramePr>
          <p:xfrm>
            <a:off x="2205" y="1145"/>
            <a:ext cx="11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7" name="Equation" r:id="rId5" imgW="19507200" imgH="4572000" progId="Equation.DSMT4">
                    <p:embed/>
                  </p:oleObj>
                </mc:Choice>
                <mc:Fallback>
                  <p:oleObj name="Equation" r:id="rId5" imgW="19507200" imgH="45720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5" y="1145"/>
                          <a:ext cx="116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0088" name="Group 24"/>
          <p:cNvGrpSpPr/>
          <p:nvPr/>
        </p:nvGrpSpPr>
        <p:grpSpPr bwMode="auto">
          <a:xfrm>
            <a:off x="-25400" y="2273302"/>
            <a:ext cx="7505700" cy="549276"/>
            <a:chOff x="264" y="1424"/>
            <a:chExt cx="4728" cy="346"/>
          </a:xfrm>
        </p:grpSpPr>
        <p:sp>
          <p:nvSpPr>
            <p:cNvPr id="600089" name="Rectangle 25"/>
            <p:cNvSpPr>
              <a:spLocks noChangeArrowheads="1"/>
            </p:cNvSpPr>
            <p:nvPr/>
          </p:nvSpPr>
          <p:spPr bwMode="auto">
            <a:xfrm>
              <a:off x="704" y="1424"/>
              <a:ext cx="4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分别是        的样本均值和样本方差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600090" name="Object 26"/>
            <p:cNvGraphicFramePr>
              <a:graphicFrameLocks noChangeAspect="1"/>
            </p:cNvGraphicFramePr>
            <p:nvPr/>
          </p:nvGraphicFramePr>
          <p:xfrm>
            <a:off x="264" y="1433"/>
            <a:ext cx="554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8" name="Equation" r:id="rId7" imgW="7620000" imgH="4876800" progId="Equation.DSMT4">
                    <p:embed/>
                  </p:oleObj>
                </mc:Choice>
                <mc:Fallback>
                  <p:oleObj name="Equation" r:id="rId7" imgW="7620000" imgH="48768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" y="1433"/>
                          <a:ext cx="554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0091" name="Object 27"/>
            <p:cNvGraphicFramePr>
              <a:graphicFrameLocks noChangeAspect="1"/>
            </p:cNvGraphicFramePr>
            <p:nvPr/>
          </p:nvGraphicFramePr>
          <p:xfrm>
            <a:off x="1402" y="1450"/>
            <a:ext cx="97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9" name="Equation" r:id="rId9" imgW="16764000" imgH="4572000" progId="Equation.DSMT4">
                    <p:embed/>
                  </p:oleObj>
                </mc:Choice>
                <mc:Fallback>
                  <p:oleObj name="Equation" r:id="rId9" imgW="16764000" imgH="45720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2" y="1450"/>
                          <a:ext cx="978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0092" name="Rectangle 28"/>
          <p:cNvSpPr>
            <a:spLocks noChangeArrowheads="1"/>
          </p:cNvSpPr>
          <p:nvPr/>
        </p:nvSpPr>
        <p:spPr bwMode="auto">
          <a:xfrm>
            <a:off x="6950075" y="2262188"/>
            <a:ext cx="679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则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600093" name="Group 29"/>
          <p:cNvGrpSpPr/>
          <p:nvPr/>
        </p:nvGrpSpPr>
        <p:grpSpPr bwMode="auto">
          <a:xfrm>
            <a:off x="-50800" y="3441703"/>
            <a:ext cx="4616450" cy="536576"/>
            <a:chOff x="0" y="2256"/>
            <a:chExt cx="2908" cy="338"/>
          </a:xfrm>
        </p:grpSpPr>
        <p:sp>
          <p:nvSpPr>
            <p:cNvPr id="600094" name="Rectangle 30"/>
            <p:cNvSpPr>
              <a:spLocks noChangeArrowheads="1"/>
            </p:cNvSpPr>
            <p:nvPr/>
          </p:nvSpPr>
          <p:spPr bwMode="auto">
            <a:xfrm>
              <a:off x="0" y="2256"/>
              <a:ext cx="29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分别是   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    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的无偏估计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600095" name="Object 31"/>
            <p:cNvGraphicFramePr>
              <a:graphicFrameLocks noChangeAspect="1"/>
            </p:cNvGraphicFramePr>
            <p:nvPr/>
          </p:nvGraphicFramePr>
          <p:xfrm>
            <a:off x="706" y="2257"/>
            <a:ext cx="855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0" name="Equation" r:id="rId11" imgW="13716000" imgH="4876800" progId="Equation.DSMT4">
                    <p:embed/>
                  </p:oleObj>
                </mc:Choice>
                <mc:Fallback>
                  <p:oleObj name="Equation" r:id="rId11" imgW="13716000" imgH="48768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6" y="2257"/>
                          <a:ext cx="855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0096" name="Rectangle 32"/>
          <p:cNvSpPr>
            <a:spLocks noChangeArrowheads="1"/>
          </p:cNvSpPr>
          <p:nvPr/>
        </p:nvSpPr>
        <p:spPr bwMode="auto">
          <a:xfrm>
            <a:off x="4005263" y="3419475"/>
            <a:ext cx="1009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且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600097" name="Object 33"/>
          <p:cNvGraphicFramePr>
            <a:graphicFrameLocks noChangeAspect="1"/>
          </p:cNvGraphicFramePr>
          <p:nvPr/>
        </p:nvGraphicFramePr>
        <p:xfrm>
          <a:off x="2239963" y="3848100"/>
          <a:ext cx="65405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13" imgW="62788800" imgH="12192000" progId="Equation.DSMT4">
                  <p:embed/>
                </p:oleObj>
              </mc:Choice>
              <mc:Fallback>
                <p:oleObj name="Equation" r:id="rId13" imgW="62788800" imgH="121920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3848100"/>
                        <a:ext cx="65405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0098" name="Group 34"/>
          <p:cNvGrpSpPr/>
          <p:nvPr/>
        </p:nvGrpSpPr>
        <p:grpSpPr bwMode="auto">
          <a:xfrm>
            <a:off x="-25400" y="5003800"/>
            <a:ext cx="6654800" cy="520700"/>
            <a:chOff x="0" y="3136"/>
            <a:chExt cx="4192" cy="328"/>
          </a:xfrm>
        </p:grpSpPr>
        <p:sp>
          <p:nvSpPr>
            <p:cNvPr id="600099" name="Rectangle 35"/>
            <p:cNvSpPr>
              <a:spLocks noChangeArrowheads="1"/>
            </p:cNvSpPr>
            <p:nvPr/>
          </p:nvSpPr>
          <p:spPr bwMode="auto">
            <a:xfrm>
              <a:off x="0" y="3136"/>
              <a:ext cx="4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     的置信水平为    的置信区间为 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600100" name="Object 36"/>
            <p:cNvGraphicFramePr>
              <a:graphicFrameLocks noChangeAspect="1"/>
            </p:cNvGraphicFramePr>
            <p:nvPr/>
          </p:nvGraphicFramePr>
          <p:xfrm>
            <a:off x="2187" y="3192"/>
            <a:ext cx="46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2" name="Equation" r:id="rId15" imgW="7315200" imgH="3657600" progId="Equation.DSMT4">
                    <p:embed/>
                  </p:oleObj>
                </mc:Choice>
                <mc:Fallback>
                  <p:oleObj name="Equation" r:id="rId15" imgW="7315200" imgH="365760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7" y="3192"/>
                          <a:ext cx="46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0101" name="Object 37"/>
            <p:cNvGraphicFramePr>
              <a:graphicFrameLocks noChangeAspect="1"/>
            </p:cNvGraphicFramePr>
            <p:nvPr/>
          </p:nvGraphicFramePr>
          <p:xfrm>
            <a:off x="237" y="3146"/>
            <a:ext cx="66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3" name="Equation" r:id="rId17" imgW="10058400" imgH="4572000" progId="Equation.DSMT4">
                    <p:embed/>
                  </p:oleObj>
                </mc:Choice>
                <mc:Fallback>
                  <p:oleObj name="Equation" r:id="rId17" imgW="10058400" imgH="45720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" y="3146"/>
                          <a:ext cx="660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0104" name="Object 40"/>
          <p:cNvGraphicFramePr>
            <a:graphicFrameLocks noChangeAspect="1"/>
          </p:cNvGraphicFramePr>
          <p:nvPr/>
        </p:nvGraphicFramePr>
        <p:xfrm>
          <a:off x="1928813" y="5416550"/>
          <a:ext cx="520858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Equation" r:id="rId19" imgW="52425600" imgH="8229600" progId="Equation.DSMT4">
                  <p:embed/>
                </p:oleObj>
              </mc:Choice>
              <mc:Fallback>
                <p:oleObj name="Equation" r:id="rId19" imgW="52425600" imgH="82296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5416550"/>
                        <a:ext cx="5208587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0105" name="Freeform 41"/>
          <p:cNvSpPr/>
          <p:nvPr/>
        </p:nvSpPr>
        <p:spPr bwMode="auto">
          <a:xfrm>
            <a:off x="2159000" y="6121400"/>
            <a:ext cx="4749800" cy="14288"/>
          </a:xfrm>
          <a:custGeom>
            <a:avLst/>
            <a:gdLst>
              <a:gd name="T0" fmla="*/ 0 w 2992"/>
              <a:gd name="T1" fmla="*/ 0 h 9"/>
              <a:gd name="T2" fmla="*/ 776 w 2992"/>
              <a:gd name="T3" fmla="*/ 8 h 9"/>
              <a:gd name="T4" fmla="*/ 1768 w 2992"/>
              <a:gd name="T5" fmla="*/ 8 h 9"/>
              <a:gd name="T6" fmla="*/ 2440 w 2992"/>
              <a:gd name="T7" fmla="*/ 8 h 9"/>
              <a:gd name="T8" fmla="*/ 2992 w 2992"/>
              <a:gd name="T9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2" h="9">
                <a:moveTo>
                  <a:pt x="0" y="0"/>
                </a:moveTo>
                <a:cubicBezTo>
                  <a:pt x="240" y="3"/>
                  <a:pt x="481" y="7"/>
                  <a:pt x="776" y="8"/>
                </a:cubicBezTo>
                <a:cubicBezTo>
                  <a:pt x="1071" y="9"/>
                  <a:pt x="1491" y="8"/>
                  <a:pt x="1768" y="8"/>
                </a:cubicBezTo>
                <a:cubicBezTo>
                  <a:pt x="2045" y="8"/>
                  <a:pt x="2236" y="8"/>
                  <a:pt x="2440" y="8"/>
                </a:cubicBezTo>
                <a:cubicBezTo>
                  <a:pt x="2644" y="8"/>
                  <a:pt x="2900" y="9"/>
                  <a:pt x="2992" y="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00106" name="Group 42"/>
          <p:cNvGrpSpPr/>
          <p:nvPr/>
        </p:nvGrpSpPr>
        <p:grpSpPr bwMode="auto">
          <a:xfrm>
            <a:off x="4940300" y="6303963"/>
            <a:ext cx="3810000" cy="414337"/>
            <a:chOff x="3440" y="3987"/>
            <a:chExt cx="2128" cy="229"/>
          </a:xfrm>
        </p:grpSpPr>
        <p:sp>
          <p:nvSpPr>
            <p:cNvPr id="600107" name="AutoShape 43"/>
            <p:cNvSpPr>
              <a:spLocks noChangeArrowheads="1"/>
            </p:cNvSpPr>
            <p:nvPr/>
          </p:nvSpPr>
          <p:spPr bwMode="auto">
            <a:xfrm>
              <a:off x="3440" y="3987"/>
              <a:ext cx="2128" cy="229"/>
            </a:xfrm>
            <a:prstGeom prst="wedgeRectCallout">
              <a:avLst>
                <a:gd name="adj1" fmla="val -23356"/>
                <a:gd name="adj2" fmla="val -86245"/>
              </a:avLst>
            </a:prstGeom>
            <a:solidFill>
              <a:srgbClr val="000066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600108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3488" y="4029"/>
              <a:ext cx="2032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对称置信区间的简单表示法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4" name="WordArt 3"/>
          <p:cNvSpPr>
            <a:spLocks noChangeArrowheads="1" noChangeShapeType="1" noTextEdit="1"/>
          </p:cNvSpPr>
          <p:nvPr/>
        </p:nvSpPr>
        <p:spPr bwMode="auto">
          <a:xfrm>
            <a:off x="796925" y="6715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45" name="Group 8"/>
          <p:cNvGrpSpPr/>
          <p:nvPr/>
        </p:nvGrpSpPr>
        <p:grpSpPr bwMode="auto">
          <a:xfrm>
            <a:off x="1270000" y="530225"/>
            <a:ext cx="8051800" cy="576263"/>
            <a:chOff x="800" y="334"/>
            <a:chExt cx="5072" cy="363"/>
          </a:xfrm>
        </p:grpSpPr>
        <p:sp>
          <p:nvSpPr>
            <p:cNvPr id="46" name="Rectangle 9"/>
            <p:cNvSpPr>
              <a:spLocks noChangeArrowheads="1"/>
            </p:cNvSpPr>
            <p:nvPr/>
          </p:nvSpPr>
          <p:spPr bwMode="auto">
            <a:xfrm>
              <a:off x="800" y="334"/>
              <a:ext cx="5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     为来自正态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47" name="Object 10"/>
            <p:cNvGraphicFramePr>
              <a:graphicFrameLocks noChangeAspect="1"/>
            </p:cNvGraphicFramePr>
            <p:nvPr/>
          </p:nvGraphicFramePr>
          <p:xfrm>
            <a:off x="3754" y="359"/>
            <a:ext cx="120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5" name="Equation" r:id="rId21" imgW="21336000" imgH="4876800" progId="Equation.DSMT4">
                    <p:embed/>
                  </p:oleObj>
                </mc:Choice>
                <mc:Fallback>
                  <p:oleObj name="Equation" r:id="rId21" imgW="21336000" imgH="4876800" progId="Equation.DSMT4">
                    <p:embed/>
                    <p:pic>
                      <p:nvPicPr>
                        <p:cNvPr id="0" name="图片 194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4" y="359"/>
                          <a:ext cx="1205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11"/>
            <p:cNvGraphicFramePr>
              <a:graphicFrameLocks noChangeAspect="1"/>
            </p:cNvGraphicFramePr>
            <p:nvPr/>
          </p:nvGraphicFramePr>
          <p:xfrm>
            <a:off x="1026" y="368"/>
            <a:ext cx="121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6" name="Equation" r:id="rId23" imgW="19507200" imgH="4572000" progId="Equation.DSMT4">
                    <p:embed/>
                  </p:oleObj>
                </mc:Choice>
                <mc:Fallback>
                  <p:oleObj name="Equation" r:id="rId23" imgW="19507200" imgH="4572000" progId="Equation.DSMT4">
                    <p:embed/>
                    <p:pic>
                      <p:nvPicPr>
                        <p:cNvPr id="0" name="图片 194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6" y="368"/>
                          <a:ext cx="1219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Group 12"/>
          <p:cNvGrpSpPr/>
          <p:nvPr/>
        </p:nvGrpSpPr>
        <p:grpSpPr bwMode="auto">
          <a:xfrm>
            <a:off x="-47625" y="963612"/>
            <a:ext cx="9191625" cy="555624"/>
            <a:chOff x="-30" y="607"/>
            <a:chExt cx="5790" cy="350"/>
          </a:xfrm>
        </p:grpSpPr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904" y="607"/>
              <a:ext cx="48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为来自正态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两样本独立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" name="Object 14"/>
            <p:cNvGraphicFramePr>
              <a:graphicFrameLocks noChangeAspect="1"/>
            </p:cNvGraphicFramePr>
            <p:nvPr/>
          </p:nvGraphicFramePr>
          <p:xfrm>
            <a:off x="2523" y="619"/>
            <a:ext cx="118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7" name="Equation" r:id="rId25" imgW="21031200" imgH="4876800" progId="Equation.DSMT4">
                    <p:embed/>
                  </p:oleObj>
                </mc:Choice>
                <mc:Fallback>
                  <p:oleObj name="Equation" r:id="rId25" imgW="21031200" imgH="4876800" progId="Equation.DSMT4">
                    <p:embed/>
                    <p:pic>
                      <p:nvPicPr>
                        <p:cNvPr id="0" name="图片 194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3" y="619"/>
                          <a:ext cx="1189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15"/>
            <p:cNvGraphicFramePr>
              <a:graphicFrameLocks noChangeAspect="1"/>
            </p:cNvGraphicFramePr>
            <p:nvPr/>
          </p:nvGraphicFramePr>
          <p:xfrm>
            <a:off x="-30" y="633"/>
            <a:ext cx="104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8" name="Equation" r:id="rId27" imgW="16764000" imgH="4572000" progId="Equation.DSMT4">
                    <p:embed/>
                  </p:oleObj>
                </mc:Choice>
                <mc:Fallback>
                  <p:oleObj name="Equation" r:id="rId27" imgW="16764000" imgH="4572000" progId="Equation.DSMT4">
                    <p:embed/>
                    <p:pic>
                      <p:nvPicPr>
                        <p:cNvPr id="0" name="图片 194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0" y="633"/>
                          <a:ext cx="1046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" name="Group 16"/>
          <p:cNvGrpSpPr/>
          <p:nvPr/>
        </p:nvGrpSpPr>
        <p:grpSpPr bwMode="auto">
          <a:xfrm>
            <a:off x="3175" y="1395413"/>
            <a:ext cx="8861425" cy="561974"/>
            <a:chOff x="2" y="879"/>
            <a:chExt cx="5582" cy="354"/>
          </a:xfrm>
        </p:grpSpPr>
        <p:graphicFrame>
          <p:nvGraphicFramePr>
            <p:cNvPr id="54" name="Object 17"/>
            <p:cNvGraphicFramePr>
              <a:graphicFrameLocks noChangeAspect="1"/>
            </p:cNvGraphicFramePr>
            <p:nvPr/>
          </p:nvGraphicFramePr>
          <p:xfrm>
            <a:off x="3722" y="943"/>
            <a:ext cx="46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9" name="Equation" r:id="rId29" imgW="7315200" imgH="3657600" progId="Equation.DSMT4">
                    <p:embed/>
                  </p:oleObj>
                </mc:Choice>
                <mc:Fallback>
                  <p:oleObj name="Equation" r:id="rId29" imgW="7315200" imgH="3657600" progId="Equation.DSMT4">
                    <p:embed/>
                    <p:pic>
                      <p:nvPicPr>
                        <p:cNvPr id="0" name="图片 194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2" y="943"/>
                          <a:ext cx="46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5" name="Group 18"/>
            <p:cNvGrpSpPr/>
            <p:nvPr/>
          </p:nvGrpSpPr>
          <p:grpSpPr bwMode="auto">
            <a:xfrm>
              <a:off x="2" y="879"/>
              <a:ext cx="5582" cy="354"/>
              <a:chOff x="10" y="879"/>
              <a:chExt cx="5582" cy="354"/>
            </a:xfrm>
          </p:grpSpPr>
          <p:sp>
            <p:nvSpPr>
              <p:cNvPr id="56" name="Rectangle 19"/>
              <p:cNvSpPr>
                <a:spLocks noChangeArrowheads="1"/>
              </p:cNvSpPr>
              <p:nvPr/>
            </p:nvSpPr>
            <p:spPr bwMode="auto">
              <a:xfrm>
                <a:off x="752" y="879"/>
                <a:ext cx="48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  <a:sym typeface="Symbol" panose="05050102010706020507" pitchFamily="18" charset="2"/>
                  </a:rPr>
                  <a:t>均未知</a:t>
                </a: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  <a:sym typeface="Symbol" panose="05050102010706020507" pitchFamily="18" charset="2"/>
                  </a:rPr>
                  <a:t>.</a:t>
                </a:r>
                <a:r>
                  <a:rPr kumimoji="1" lang="zh-CN" altLang="en-US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  <a:sym typeface="Symbol" panose="05050102010706020507" pitchFamily="18" charset="2"/>
                  </a:rPr>
                  <a:t>求     的置信水平为    的置信区间</a:t>
                </a: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  <a:sym typeface="Symbol" panose="05050102010706020507" pitchFamily="18" charset="2"/>
                  </a:rPr>
                  <a:t>.</a:t>
                </a:r>
                <a:endParaRPr kumimoji="1" lang="zh-CN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endParaRPr>
              </a:p>
            </p:txBody>
          </p:sp>
          <p:graphicFrame>
            <p:nvGraphicFramePr>
              <p:cNvPr id="57" name="Object 20"/>
              <p:cNvGraphicFramePr>
                <a:graphicFrameLocks noChangeAspect="1"/>
              </p:cNvGraphicFramePr>
              <p:nvPr/>
            </p:nvGraphicFramePr>
            <p:xfrm>
              <a:off x="10" y="893"/>
              <a:ext cx="840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90" name="Equation" r:id="rId31" imgW="12801600" imgH="4876800" progId="Equation.DSMT4">
                      <p:embed/>
                    </p:oleObj>
                  </mc:Choice>
                  <mc:Fallback>
                    <p:oleObj name="Equation" r:id="rId31" imgW="12801600" imgH="4876800" progId="Equation.DSMT4">
                      <p:embed/>
                      <p:pic>
                        <p:nvPicPr>
                          <p:cNvPr id="0" name="图片 194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" y="893"/>
                            <a:ext cx="840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Object 21"/>
              <p:cNvGraphicFramePr>
                <a:graphicFrameLocks noChangeAspect="1"/>
              </p:cNvGraphicFramePr>
              <p:nvPr/>
            </p:nvGraphicFramePr>
            <p:xfrm>
              <a:off x="1773" y="889"/>
              <a:ext cx="660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91" name="Equation" r:id="rId33" imgW="10058400" imgH="4572000" progId="Equation.DSMT4">
                      <p:embed/>
                    </p:oleObj>
                  </mc:Choice>
                  <mc:Fallback>
                    <p:oleObj name="Equation" r:id="rId33" imgW="10058400" imgH="4572000" progId="Equation.DSMT4">
                      <p:embed/>
                      <p:pic>
                        <p:nvPicPr>
                          <p:cNvPr id="0" name="图片 194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3" y="889"/>
                            <a:ext cx="660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0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0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0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0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0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0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0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0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0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0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0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0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00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00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7" grpId="0" animBg="1"/>
      <p:bldP spid="600092" grpId="0"/>
      <p:bldP spid="600096" grpId="0"/>
      <p:bldP spid="60010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1371600" y="3331470"/>
            <a:ext cx="6211888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ea typeface="楷体_GB2312" pitchFamily="49" charset="-122"/>
              </a:rPr>
              <a:t>已知</a:t>
            </a:r>
            <a:r>
              <a:rPr kumimoji="1" lang="zh-CN" altLang="en-US" i="1"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baseline="-30000">
                <a:ea typeface="楷体_GB2312" pitchFamily="49" charset="-122"/>
              </a:rPr>
              <a:t>1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baseline="-30000">
                <a:ea typeface="楷体_GB2312" pitchFamily="49" charset="-122"/>
              </a:rPr>
              <a:t>2</a:t>
            </a:r>
            <a:r>
              <a:rPr kumimoji="1" lang="zh-CN" altLang="en-US">
                <a:ea typeface="楷体_GB2312" pitchFamily="49" charset="-122"/>
              </a:rPr>
              <a:t>的一个置信水平为</a:t>
            </a:r>
            <a:r>
              <a:rPr kumimoji="1" lang="en-US" altLang="zh-CN">
                <a:ea typeface="楷体_GB2312" pitchFamily="49" charset="-122"/>
              </a:rPr>
              <a:t>1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kumimoji="1" lang="zh-CN" altLang="en-US">
                <a:ea typeface="楷体_GB2312" pitchFamily="49" charset="-122"/>
              </a:rPr>
              <a:t>的置信区间为 </a:t>
            </a:r>
            <a:endParaRPr kumimoji="1" lang="zh-CN" altLang="en-US">
              <a:ea typeface="楷体_GB2312" pitchFamily="49" charset="-122"/>
            </a:endParaRP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250825" y="3396557"/>
            <a:ext cx="44291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 </a:t>
            </a:r>
            <a:endParaRPr kumimoji="1" lang="zh-CN" altLang="en-US" sz="28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3159125" y="5076132"/>
            <a:ext cx="3843338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i="1">
                <a:ea typeface="楷体_GB2312" pitchFamily="49" charset="-122"/>
              </a:rPr>
              <a:t>s</a:t>
            </a:r>
            <a:r>
              <a:rPr kumimoji="1" lang="en-US" altLang="zh-CN" i="1" baseline="-30000">
                <a:ea typeface="楷体_GB2312" pitchFamily="49" charset="-122"/>
                <a:sym typeface="Symbol" panose="05050102010706020507" pitchFamily="18" charset="2"/>
              </a:rPr>
              <a:t></a:t>
            </a:r>
            <a:r>
              <a:rPr kumimoji="1" lang="en-US" altLang="zh-CN" baseline="30000">
                <a:ea typeface="楷体_GB2312" pitchFamily="49" charset="-122"/>
              </a:rPr>
              <a:t>2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(7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>
                <a:ea typeface="楷体_GB2312" pitchFamily="49" charset="-122"/>
              </a:rPr>
              <a:t>3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89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</a:t>
            </a:r>
            <a:r>
              <a:rPr kumimoji="1" lang="en-US" altLang="zh-CN">
                <a:ea typeface="楷体_GB2312" pitchFamily="49" charset="-122"/>
              </a:rPr>
              <a:t>7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>
                <a:ea typeface="楷体_GB2312" pitchFamily="49" charset="-122"/>
              </a:rPr>
              <a:t>4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02)/14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3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96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 </a:t>
            </a:r>
            <a:endParaRPr kumimoji="1" lang="en-US" altLang="zh-CN">
              <a:ea typeface="楷体_GB2312" pitchFamily="49" charset="-122"/>
            </a:endParaRPr>
          </a:p>
        </p:txBody>
      </p:sp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228600" y="4598295"/>
            <a:ext cx="2586038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>
                <a:ea typeface="楷体_GB2312" pitchFamily="49" charset="-122"/>
              </a:rPr>
              <a:t>        </a:t>
            </a:r>
            <a:r>
              <a:rPr kumimoji="1" lang="zh-CN" altLang="en-US">
                <a:ea typeface="楷体_GB2312" pitchFamily="49" charset="-122"/>
              </a:rPr>
              <a:t>由于</a:t>
            </a:r>
            <a:r>
              <a:rPr kumimoji="1" lang="en-US" altLang="zh-CN">
                <a:ea typeface="楷体_GB2312" pitchFamily="49" charset="-122"/>
              </a:rPr>
              <a:t>1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95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 </a:t>
            </a:r>
            <a:endParaRPr kumimoji="1" lang="en-US" altLang="zh-CN"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2819400" y="4598295"/>
            <a:ext cx="1433513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kumimoji="1" lang="en-US" altLang="zh-CN">
                <a:ea typeface="楷体_GB2312" pitchFamily="49" charset="-122"/>
              </a:rPr>
              <a:t>/2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025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>
                <a:ea typeface="楷体_GB2312" pitchFamily="49" charset="-122"/>
              </a:rPr>
              <a:t> </a:t>
            </a:r>
            <a:endParaRPr kumimoji="1" lang="en-US" altLang="zh-CN">
              <a:ea typeface="楷体_GB2312" pitchFamily="49" charset="-122"/>
            </a:endParaRPr>
          </a:p>
        </p:txBody>
      </p:sp>
      <p:sp>
        <p:nvSpPr>
          <p:cNvPr id="186377" name="Rectangle 9"/>
          <p:cNvSpPr>
            <a:spLocks noChangeArrowheads="1"/>
          </p:cNvSpPr>
          <p:nvPr/>
        </p:nvSpPr>
        <p:spPr bwMode="auto">
          <a:xfrm>
            <a:off x="4343400" y="4598295"/>
            <a:ext cx="2865438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i="1">
                <a:ea typeface="楷体_GB2312" pitchFamily="49" charset="-122"/>
              </a:rPr>
              <a:t>n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8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en-US" altLang="zh-CN" i="1">
                <a:ea typeface="楷体_GB2312" pitchFamily="49" charset="-122"/>
              </a:rPr>
              <a:t>m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8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en-US" altLang="zh-CN" i="1">
                <a:ea typeface="楷体_GB2312" pitchFamily="49" charset="-122"/>
              </a:rPr>
              <a:t>n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</a:t>
            </a:r>
            <a:r>
              <a:rPr kumimoji="1" lang="en-US" altLang="zh-CN" i="1">
                <a:ea typeface="楷体_GB2312" pitchFamily="49" charset="-122"/>
              </a:rPr>
              <a:t>m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>
                <a:ea typeface="楷体_GB2312" pitchFamily="49" charset="-122"/>
              </a:rPr>
              <a:t>2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14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 </a:t>
            </a:r>
            <a:endParaRPr kumimoji="1" lang="en-US" altLang="zh-CN"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86378" name="Rectangle 10"/>
          <p:cNvSpPr>
            <a:spLocks noChangeArrowheads="1"/>
          </p:cNvSpPr>
          <p:nvPr/>
        </p:nvSpPr>
        <p:spPr bwMode="auto">
          <a:xfrm>
            <a:off x="889000" y="5074545"/>
            <a:ext cx="22320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i="1">
                <a:ea typeface="楷体_GB2312" pitchFamily="49" charset="-122"/>
              </a:rPr>
              <a:t>t</a:t>
            </a:r>
            <a:r>
              <a:rPr kumimoji="1" lang="en-US" altLang="zh-CN" baseline="-30000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baseline="-30000">
                <a:ea typeface="楷体_GB2312" pitchFamily="49" charset="-122"/>
              </a:rPr>
              <a:t>025</a:t>
            </a:r>
            <a:r>
              <a:rPr kumimoji="1" lang="en-US" altLang="zh-CN">
                <a:ea typeface="楷体_GB2312" pitchFamily="49" charset="-122"/>
              </a:rPr>
              <a:t>(14)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2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1448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>
                <a:ea typeface="楷体_GB2312" pitchFamily="49" charset="-122"/>
              </a:rPr>
              <a:t> </a:t>
            </a:r>
            <a:endParaRPr kumimoji="1" lang="en-US" altLang="zh-CN">
              <a:ea typeface="楷体_GB2312" pitchFamily="49" charset="-122"/>
            </a:endParaRPr>
          </a:p>
        </p:txBody>
      </p:sp>
      <p:sp>
        <p:nvSpPr>
          <p:cNvPr id="186379" name="Rectangle 11"/>
          <p:cNvSpPr>
            <a:spLocks noChangeArrowheads="1"/>
          </p:cNvSpPr>
          <p:nvPr/>
        </p:nvSpPr>
        <p:spPr bwMode="auto">
          <a:xfrm>
            <a:off x="7042150" y="5074545"/>
            <a:ext cx="14160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i="1">
                <a:ea typeface="楷体_GB2312" pitchFamily="49" charset="-122"/>
              </a:rPr>
              <a:t>s</a:t>
            </a:r>
            <a:r>
              <a:rPr kumimoji="1" lang="en-US" altLang="zh-CN" i="1" baseline="-30000">
                <a:ea typeface="楷体_GB2312" pitchFamily="49" charset="-122"/>
                <a:sym typeface="Symbol" panose="05050102010706020507" pitchFamily="18" charset="2"/>
              </a:rPr>
              <a:t>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1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9887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>
                <a:ea typeface="楷体_GB2312" pitchFamily="49" charset="-122"/>
              </a:rPr>
              <a:t> </a:t>
            </a:r>
            <a:endParaRPr kumimoji="1" lang="en-US" altLang="zh-CN">
              <a:ea typeface="楷体_GB2312" pitchFamily="49" charset="-122"/>
            </a:endParaRPr>
          </a:p>
        </p:txBody>
      </p:sp>
      <p:sp>
        <p:nvSpPr>
          <p:cNvPr id="186380" name="Text Box 12"/>
          <p:cNvSpPr txBox="1">
            <a:spLocks noChangeArrowheads="1"/>
          </p:cNvSpPr>
          <p:nvPr/>
        </p:nvSpPr>
        <p:spPr bwMode="auto">
          <a:xfrm>
            <a:off x="228600" y="5607945"/>
            <a:ext cx="8072438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ea typeface="楷体_GB2312" pitchFamily="49" charset="-122"/>
              </a:rPr>
              <a:t>所以两总体均值差</a:t>
            </a:r>
            <a:r>
              <a:rPr kumimoji="1" lang="zh-CN" altLang="en-US" i="1"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baseline="-30000">
                <a:ea typeface="楷体_GB2312" pitchFamily="49" charset="-122"/>
              </a:rPr>
              <a:t>1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baseline="-30000">
                <a:ea typeface="楷体_GB2312" pitchFamily="49" charset="-122"/>
              </a:rPr>
              <a:t>2</a:t>
            </a:r>
            <a:r>
              <a:rPr kumimoji="1" lang="zh-CN" altLang="en-US">
                <a:ea typeface="楷体_GB2312" pitchFamily="49" charset="-122"/>
              </a:rPr>
              <a:t>的一个置信水平为</a:t>
            </a:r>
            <a:r>
              <a:rPr kumimoji="1" lang="en-US" altLang="zh-CN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95</a:t>
            </a:r>
            <a:r>
              <a:rPr kumimoji="1" lang="zh-CN" altLang="en-US">
                <a:ea typeface="楷体_GB2312" pitchFamily="49" charset="-122"/>
              </a:rPr>
              <a:t>的置信区间是 </a:t>
            </a:r>
            <a:endParaRPr kumimoji="1" lang="zh-CN" altLang="en-US">
              <a:ea typeface="楷体_GB2312" pitchFamily="49" charset="-122"/>
            </a:endParaRPr>
          </a:p>
        </p:txBody>
      </p:sp>
      <p:pic>
        <p:nvPicPr>
          <p:cNvPr id="186381" name="Picture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7" r="69038" b="3807"/>
          <a:stretch>
            <a:fillRect/>
          </a:stretch>
        </p:blipFill>
        <p:spPr bwMode="auto">
          <a:xfrm>
            <a:off x="1066800" y="6152457"/>
            <a:ext cx="32099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52" name="Group 14"/>
          <p:cNvGrpSpPr/>
          <p:nvPr/>
        </p:nvGrpSpPr>
        <p:grpSpPr bwMode="auto">
          <a:xfrm>
            <a:off x="228600" y="516832"/>
            <a:ext cx="8686800" cy="2703513"/>
            <a:chOff x="144" y="144"/>
            <a:chExt cx="5472" cy="1703"/>
          </a:xfrm>
        </p:grpSpPr>
        <p:sp>
          <p:nvSpPr>
            <p:cNvPr id="61460" name="Text Box 15"/>
            <p:cNvSpPr txBox="1">
              <a:spLocks noChangeArrowheads="1"/>
            </p:cNvSpPr>
            <p:nvPr/>
          </p:nvSpPr>
          <p:spPr bwMode="auto">
            <a:xfrm>
              <a:off x="144" y="144"/>
              <a:ext cx="5472" cy="1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zh-CN" altLang="en-US" sz="28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例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kumimoji="1" lang="en-US" altLang="zh-CN" dirty="0">
                  <a:ea typeface="楷体_GB2312" pitchFamily="49" charset="-122"/>
                </a:rPr>
                <a:t> 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</a:rPr>
                <a:t>为提高某一化学生产过程的得率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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</a:rPr>
                <a:t> 采用一种新的催化剂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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</a:rPr>
                <a:t> 为慎重起见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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</a:rPr>
                <a:t> 在实验工厂先进行试验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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</a:rPr>
                <a:t> 设采用原来的催化剂进行了</a:t>
              </a:r>
              <a:r>
                <a:rPr kumimoji="1" lang="en-US" altLang="zh-CN" i="1" dirty="0">
                  <a:solidFill>
                    <a:srgbClr val="20207E"/>
                  </a:solidFill>
                  <a:ea typeface="楷体_GB2312" pitchFamily="49" charset="-122"/>
                </a:rPr>
                <a:t>n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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</a:rPr>
                <a:t>8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</a:rPr>
                <a:t>次试验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 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</a:rPr>
                <a:t>又采用新的催化剂进行了</a:t>
              </a:r>
              <a:r>
                <a:rPr kumimoji="1" lang="en-US" altLang="zh-CN" i="1" dirty="0">
                  <a:solidFill>
                    <a:srgbClr val="20207E"/>
                  </a:solidFill>
                  <a:ea typeface="楷体_GB2312" pitchFamily="49" charset="-122"/>
                </a:rPr>
                <a:t>m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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</a:rPr>
                <a:t>8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</a:rPr>
                <a:t>次试验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 分别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</a:rPr>
                <a:t>得到得率的平均值</a:t>
              </a:r>
              <a:r>
                <a:rPr kumimoji="1" lang="en-US" altLang="zh-CN" i="1" dirty="0">
                  <a:solidFill>
                    <a:srgbClr val="20207E"/>
                  </a:solidFill>
                  <a:ea typeface="楷体_GB2312" pitchFamily="49" charset="-122"/>
                </a:rPr>
                <a:t>x</a:t>
              </a:r>
              <a:r>
                <a:rPr kumimoji="1" lang="en-US" altLang="zh-CN" baseline="-30000" dirty="0">
                  <a:solidFill>
                    <a:srgbClr val="20207E"/>
                  </a:solidFill>
                  <a:ea typeface="楷体_GB2312" pitchFamily="49" charset="-122"/>
                </a:rPr>
                <a:t>1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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</a:rPr>
                <a:t>91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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</a:rPr>
                <a:t>73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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</a:rPr>
                <a:t> </a:t>
              </a:r>
              <a:r>
                <a:rPr kumimoji="1" lang="en-US" altLang="zh-CN" i="1" dirty="0">
                  <a:solidFill>
                    <a:srgbClr val="20207E"/>
                  </a:solidFill>
                  <a:ea typeface="楷体_GB2312" pitchFamily="49" charset="-122"/>
                </a:rPr>
                <a:t>x</a:t>
              </a:r>
              <a:r>
                <a:rPr kumimoji="1" lang="en-US" altLang="zh-CN" baseline="-30000" dirty="0">
                  <a:solidFill>
                    <a:srgbClr val="20207E"/>
                  </a:solidFill>
                  <a:ea typeface="楷体_GB2312" pitchFamily="49" charset="-122"/>
                </a:rPr>
                <a:t>2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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</a:rPr>
                <a:t>93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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</a:rPr>
                <a:t>75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 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</a:rPr>
                <a:t>样本方差</a:t>
              </a:r>
              <a:r>
                <a:rPr kumimoji="1" lang="en-US" altLang="zh-CN" i="1" dirty="0">
                  <a:solidFill>
                    <a:srgbClr val="20207E"/>
                  </a:solidFill>
                  <a:ea typeface="楷体_GB2312" pitchFamily="49" charset="-122"/>
                </a:rPr>
                <a:t>s</a:t>
              </a:r>
              <a:r>
                <a:rPr kumimoji="1" lang="en-US" altLang="zh-CN" baseline="-30000" dirty="0">
                  <a:solidFill>
                    <a:srgbClr val="20207E"/>
                  </a:solidFill>
                  <a:ea typeface="楷体_GB2312" pitchFamily="49" charset="-122"/>
                </a:rPr>
                <a:t>1</a:t>
              </a:r>
              <a:r>
                <a:rPr kumimoji="1" lang="en-US" altLang="zh-CN" baseline="30000" dirty="0">
                  <a:solidFill>
                    <a:srgbClr val="20207E"/>
                  </a:solidFill>
                  <a:ea typeface="楷体_GB2312" pitchFamily="49" charset="-122"/>
                </a:rPr>
                <a:t>2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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</a:rPr>
                <a:t>3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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</a:rPr>
                <a:t>89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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</a:rPr>
                <a:t> </a:t>
              </a:r>
              <a:r>
                <a:rPr kumimoji="1" lang="en-US" altLang="zh-CN" i="1" dirty="0">
                  <a:solidFill>
                    <a:srgbClr val="20207E"/>
                  </a:solidFill>
                  <a:ea typeface="楷体_GB2312" pitchFamily="49" charset="-122"/>
                </a:rPr>
                <a:t>s</a:t>
              </a:r>
              <a:r>
                <a:rPr kumimoji="1" lang="en-US" altLang="zh-CN" baseline="-30000" dirty="0">
                  <a:solidFill>
                    <a:srgbClr val="20207E"/>
                  </a:solidFill>
                  <a:ea typeface="楷体_GB2312" pitchFamily="49" charset="-122"/>
                </a:rPr>
                <a:t>2</a:t>
              </a:r>
              <a:r>
                <a:rPr kumimoji="1" lang="en-US" altLang="zh-CN" baseline="30000" dirty="0">
                  <a:solidFill>
                    <a:srgbClr val="20207E"/>
                  </a:solidFill>
                  <a:ea typeface="楷体_GB2312" pitchFamily="49" charset="-122"/>
                </a:rPr>
                <a:t>2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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</a:rPr>
                <a:t>4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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</a:rPr>
                <a:t>03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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</a:rPr>
                <a:t> 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</a:rPr>
                <a:t>假设两总体都服从正态分布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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</a:rPr>
                <a:t> 且方差相等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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</a:rPr>
                <a:t> 两样本独立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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</a:rPr>
                <a:t> 试求两总体均值差</a:t>
              </a:r>
              <a:r>
                <a:rPr kumimoji="1" lang="zh-CN" altLang="en-US" i="1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baseline="-30000" dirty="0">
                  <a:solidFill>
                    <a:srgbClr val="20207E"/>
                  </a:solidFill>
                  <a:ea typeface="楷体_GB2312" pitchFamily="49" charset="-122"/>
                </a:rPr>
                <a:t>1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</a:t>
              </a:r>
              <a:r>
                <a:rPr kumimoji="1" lang="en-US" altLang="zh-CN" i="1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baseline="-30000" dirty="0">
                  <a:solidFill>
                    <a:srgbClr val="20207E"/>
                  </a:solidFill>
                  <a:ea typeface="楷体_GB2312" pitchFamily="49" charset="-122"/>
                </a:rPr>
                <a:t>2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</a:rPr>
                <a:t>的一个置信水平为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</a:rPr>
                <a:t>0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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</a:rPr>
                <a:t>95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</a:rPr>
                <a:t>的置信区间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</a:t>
              </a:r>
              <a:r>
                <a:rPr kumimoji="1" lang="zh-CN" altLang="en-US" dirty="0">
                  <a:solidFill>
                    <a:srgbClr val="44017B"/>
                  </a:solidFill>
                  <a:ea typeface="楷体_GB2312" pitchFamily="49" charset="-122"/>
                </a:rPr>
                <a:t> </a:t>
              </a:r>
              <a:endParaRPr kumimoji="1" lang="zh-CN" altLang="en-US" dirty="0">
                <a:solidFill>
                  <a:srgbClr val="44017B"/>
                </a:solidFill>
                <a:ea typeface="楷体_GB2312" pitchFamily="49" charset="-122"/>
              </a:endParaRPr>
            </a:p>
          </p:txBody>
        </p:sp>
        <p:sp>
          <p:nvSpPr>
            <p:cNvPr id="61461" name="Rectangle 16"/>
            <p:cNvSpPr>
              <a:spLocks noChangeArrowheads="1"/>
            </p:cNvSpPr>
            <p:nvPr/>
          </p:nvSpPr>
          <p:spPr bwMode="auto">
            <a:xfrm>
              <a:off x="712" y="864"/>
              <a:ext cx="10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>
                  <a:ea typeface="楷体_GB2312" pitchFamily="49" charset="-122"/>
                  <a:sym typeface="Symbol" panose="05050102010706020507" pitchFamily="18" charset="2"/>
                </a:rPr>
                <a:t></a:t>
              </a:r>
              <a:endParaRPr kumimoji="1" lang="en-US" altLang="zh-CN"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61462" name="Rectangle 17"/>
            <p:cNvSpPr>
              <a:spLocks noChangeArrowheads="1"/>
            </p:cNvSpPr>
            <p:nvPr/>
          </p:nvSpPr>
          <p:spPr bwMode="auto">
            <a:xfrm>
              <a:off x="1493" y="864"/>
              <a:ext cx="10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>
                  <a:ea typeface="楷体_GB2312" pitchFamily="49" charset="-122"/>
                  <a:sym typeface="Symbol" panose="05050102010706020507" pitchFamily="18" charset="2"/>
                </a:rPr>
                <a:t></a:t>
              </a:r>
              <a:endParaRPr kumimoji="1" lang="en-US" altLang="zh-CN">
                <a:ea typeface="楷体_GB2312" pitchFamily="49" charset="-122"/>
                <a:sym typeface="Symbol" panose="05050102010706020507" pitchFamily="18" charset="2"/>
              </a:endParaRPr>
            </a:p>
          </p:txBody>
        </p:sp>
      </p:grpSp>
      <p:pic>
        <p:nvPicPr>
          <p:cNvPr id="186386" name="Picture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1" t="3607" r="48856" b="3807"/>
          <a:stretch>
            <a:fillRect/>
          </a:stretch>
        </p:blipFill>
        <p:spPr bwMode="auto">
          <a:xfrm>
            <a:off x="4273550" y="6152457"/>
            <a:ext cx="20955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387" name="Picture 1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68" t="3607" r="29408" b="3807"/>
          <a:stretch>
            <a:fillRect/>
          </a:stretch>
        </p:blipFill>
        <p:spPr bwMode="auto">
          <a:xfrm>
            <a:off x="6340475" y="6152457"/>
            <a:ext cx="20447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38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17"/>
          <a:stretch>
            <a:fillRect/>
          </a:stretch>
        </p:blipFill>
        <p:spPr bwMode="auto">
          <a:xfrm>
            <a:off x="2268538" y="3933132"/>
            <a:ext cx="408463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6389" name="Object 21"/>
          <p:cNvGraphicFramePr>
            <a:graphicFrameLocks noChangeAspect="1"/>
          </p:cNvGraphicFramePr>
          <p:nvPr/>
        </p:nvGraphicFramePr>
        <p:xfrm>
          <a:off x="5003800" y="2925070"/>
          <a:ext cx="38163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3" imgW="3022600" imgH="292100" progId="Equation.DSMT4">
                  <p:embed/>
                </p:oleObj>
              </mc:Choice>
              <mc:Fallback>
                <p:oleObj name="Equation" r:id="rId3" imgW="3022600" imgH="2921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925070"/>
                        <a:ext cx="38163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6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6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6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6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6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6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6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autoUpdateAnimBg="0" build="p"/>
      <p:bldP spid="186372" grpId="0" autoUpdateAnimBg="0" build="p"/>
      <p:bldP spid="186374" grpId="0" autoUpdateAnimBg="0" build="p"/>
      <p:bldP spid="186375" grpId="0" autoUpdateAnimBg="0" build="p"/>
      <p:bldP spid="186376" grpId="0" autoUpdateAnimBg="0" build="p"/>
      <p:bldP spid="186377" grpId="0" autoUpdateAnimBg="0" build="p"/>
      <p:bldP spid="186378" grpId="0" autoUpdateAnimBg="0" build="p"/>
      <p:bldP spid="186379" grpId="0" autoUpdateAnimBg="0" build="p"/>
      <p:bldP spid="186380" grpId="0" autoUpdateAnimBg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5201" name="Object 193"/>
          <p:cNvGraphicFramePr>
            <a:graphicFrameLocks noChangeAspect="1"/>
          </p:cNvGraphicFramePr>
          <p:nvPr/>
        </p:nvGraphicFramePr>
        <p:xfrm>
          <a:off x="5813494" y="5319433"/>
          <a:ext cx="23510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1" imgW="21031200" imgH="8229600" progId="Equation.DSMT4">
                  <p:embed/>
                </p:oleObj>
              </mc:Choice>
              <mc:Fallback>
                <p:oleObj name="Equation" r:id="rId1" imgW="21031200" imgH="8229600" progId="Equation.DSMT4">
                  <p:embed/>
                  <p:pic>
                    <p:nvPicPr>
                      <p:cNvPr id="0" name="Object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494" y="5319433"/>
                        <a:ext cx="2351087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190" name="Object 182"/>
          <p:cNvGraphicFramePr>
            <a:graphicFrameLocks noChangeAspect="1"/>
          </p:cNvGraphicFramePr>
          <p:nvPr/>
        </p:nvGraphicFramePr>
        <p:xfrm>
          <a:off x="1438315" y="5289453"/>
          <a:ext cx="7066691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3" imgW="59436000" imgH="9448800" progId="Equation.DSMT4">
                  <p:embed/>
                </p:oleObj>
              </mc:Choice>
              <mc:Fallback>
                <p:oleObj name="Equation" r:id="rId3" imgW="59436000" imgH="9448800" progId="Equation.DSMT4">
                  <p:embed/>
                  <p:pic>
                    <p:nvPicPr>
                      <p:cNvPr id="0" name="Object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315" y="5289453"/>
                        <a:ext cx="7066691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10" name="WordArt 2"/>
          <p:cNvSpPr>
            <a:spLocks noChangeArrowheads="1" noChangeShapeType="1" noTextEdit="1"/>
          </p:cNvSpPr>
          <p:nvPr/>
        </p:nvSpPr>
        <p:spPr bwMode="auto">
          <a:xfrm>
            <a:off x="862081" y="2247620"/>
            <a:ext cx="3714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folHlink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解</a:t>
            </a:r>
            <a:endParaRPr lang="zh-CN" altLang="en-US" sz="3600" b="1" kern="10">
              <a:ln w="12700">
                <a:solidFill>
                  <a:schemeClr val="folHlink"/>
                </a:solidFill>
                <a:round/>
              </a:ln>
              <a:solidFill>
                <a:srgbClr val="000066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  <p:sp>
        <p:nvSpPr>
          <p:cNvPr id="555011" name="WordArt 3"/>
          <p:cNvSpPr>
            <a:spLocks noChangeArrowheads="1" noChangeShapeType="1" noTextEdit="1"/>
          </p:cNvSpPr>
          <p:nvPr/>
        </p:nvSpPr>
        <p:spPr bwMode="auto">
          <a:xfrm>
            <a:off x="836681" y="96968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555136" name="Group 128"/>
          <p:cNvGrpSpPr/>
          <p:nvPr/>
        </p:nvGrpSpPr>
        <p:grpSpPr bwMode="auto">
          <a:xfrm>
            <a:off x="1290706" y="2138085"/>
            <a:ext cx="4851399" cy="560388"/>
            <a:chOff x="700" y="1167"/>
            <a:chExt cx="3056" cy="353"/>
          </a:xfrm>
        </p:grpSpPr>
        <p:sp>
          <p:nvSpPr>
            <p:cNvPr id="555013" name="Rectangle 5"/>
            <p:cNvSpPr>
              <a:spLocks noChangeArrowheads="1"/>
            </p:cNvSpPr>
            <p:nvPr/>
          </p:nvSpPr>
          <p:spPr bwMode="auto">
            <a:xfrm>
              <a:off x="1216" y="1167"/>
              <a:ext cx="25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分别是   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的无偏估计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5014" name="Object 6"/>
            <p:cNvGraphicFramePr>
              <a:graphicFrameLocks noChangeAspect="1"/>
            </p:cNvGraphicFramePr>
            <p:nvPr/>
          </p:nvGraphicFramePr>
          <p:xfrm>
            <a:off x="700" y="1183"/>
            <a:ext cx="644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9" name="Equation" r:id="rId5" imgW="8839200" imgH="4876800" progId="Equation.DSMT4">
                    <p:embed/>
                  </p:oleObj>
                </mc:Choice>
                <mc:Fallback>
                  <p:oleObj name="Equation" r:id="rId5" imgW="8839200" imgH="4876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" y="1183"/>
                          <a:ext cx="644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5015" name="Object 7"/>
            <p:cNvGraphicFramePr>
              <a:graphicFrameLocks noChangeAspect="1"/>
            </p:cNvGraphicFramePr>
            <p:nvPr/>
          </p:nvGraphicFramePr>
          <p:xfrm>
            <a:off x="1889" y="1181"/>
            <a:ext cx="607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0" name="Equation" r:id="rId7" imgW="9144000" imgH="4572000" progId="Equation.DSMT4">
                    <p:embed/>
                  </p:oleObj>
                </mc:Choice>
                <mc:Fallback>
                  <p:oleObj name="Equation" r:id="rId7" imgW="9144000" imgH="45720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9" y="1181"/>
                          <a:ext cx="607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5016" name="Group 8"/>
          <p:cNvGrpSpPr/>
          <p:nvPr/>
        </p:nvGrpSpPr>
        <p:grpSpPr bwMode="auto">
          <a:xfrm>
            <a:off x="1309756" y="828395"/>
            <a:ext cx="8051800" cy="560388"/>
            <a:chOff x="800" y="334"/>
            <a:chExt cx="5072" cy="353"/>
          </a:xfrm>
        </p:grpSpPr>
        <p:sp>
          <p:nvSpPr>
            <p:cNvPr id="555017" name="Rectangle 9"/>
            <p:cNvSpPr>
              <a:spLocks noChangeArrowheads="1"/>
            </p:cNvSpPr>
            <p:nvPr/>
          </p:nvSpPr>
          <p:spPr bwMode="auto">
            <a:xfrm>
              <a:off x="800" y="334"/>
              <a:ext cx="5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     为来自正态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55018" name="Object 10"/>
            <p:cNvGraphicFramePr>
              <a:graphicFrameLocks noChangeAspect="1"/>
            </p:cNvGraphicFramePr>
            <p:nvPr/>
          </p:nvGraphicFramePr>
          <p:xfrm>
            <a:off x="3779" y="349"/>
            <a:ext cx="119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1" name="Equation" r:id="rId9" imgW="21336000" imgH="4876800" progId="Equation.DSMT4">
                    <p:embed/>
                  </p:oleObj>
                </mc:Choice>
                <mc:Fallback>
                  <p:oleObj name="Equation" r:id="rId9" imgW="21336000" imgH="4876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" y="349"/>
                          <a:ext cx="1195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5019" name="Object 11"/>
            <p:cNvGraphicFramePr>
              <a:graphicFrameLocks noChangeAspect="1"/>
            </p:cNvGraphicFramePr>
            <p:nvPr/>
          </p:nvGraphicFramePr>
          <p:xfrm>
            <a:off x="996" y="370"/>
            <a:ext cx="126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2" name="Equation" r:id="rId11" imgW="19507200" imgH="4572000" progId="Equation.DSMT4">
                    <p:embed/>
                  </p:oleObj>
                </mc:Choice>
                <mc:Fallback>
                  <p:oleObj name="Equation" r:id="rId11" imgW="19507200" imgH="45720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6" y="370"/>
                          <a:ext cx="1266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5020" name="Group 12"/>
          <p:cNvGrpSpPr/>
          <p:nvPr/>
        </p:nvGrpSpPr>
        <p:grpSpPr bwMode="auto">
          <a:xfrm>
            <a:off x="39756" y="1261783"/>
            <a:ext cx="9144000" cy="560387"/>
            <a:chOff x="0" y="607"/>
            <a:chExt cx="5760" cy="353"/>
          </a:xfrm>
        </p:grpSpPr>
        <p:sp>
          <p:nvSpPr>
            <p:cNvPr id="555021" name="Rectangle 13"/>
            <p:cNvSpPr>
              <a:spLocks noChangeArrowheads="1"/>
            </p:cNvSpPr>
            <p:nvPr/>
          </p:nvSpPr>
          <p:spPr bwMode="auto">
            <a:xfrm>
              <a:off x="904" y="607"/>
              <a:ext cx="48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为来自正态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两样本独立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55022" name="Object 14"/>
            <p:cNvGraphicFramePr>
              <a:graphicFrameLocks noChangeAspect="1"/>
            </p:cNvGraphicFramePr>
            <p:nvPr/>
          </p:nvGraphicFramePr>
          <p:xfrm>
            <a:off x="2578" y="622"/>
            <a:ext cx="1117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3" name="Equation" r:id="rId13" imgW="21031200" imgH="4876800" progId="Equation.DSMT4">
                    <p:embed/>
                  </p:oleObj>
                </mc:Choice>
                <mc:Fallback>
                  <p:oleObj name="Equation" r:id="rId13" imgW="21031200" imgH="48768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8" y="622"/>
                          <a:ext cx="1117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5023" name="Object 15"/>
            <p:cNvGraphicFramePr>
              <a:graphicFrameLocks noChangeAspect="1"/>
            </p:cNvGraphicFramePr>
            <p:nvPr/>
          </p:nvGraphicFramePr>
          <p:xfrm>
            <a:off x="0" y="633"/>
            <a:ext cx="100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4" name="Equation" r:id="rId15" imgW="16764000" imgH="4572000" progId="Equation.DSMT4">
                    <p:embed/>
                  </p:oleObj>
                </mc:Choice>
                <mc:Fallback>
                  <p:oleObj name="Equation" r:id="rId15" imgW="16764000" imgH="45720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633"/>
                          <a:ext cx="100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5135" name="Group 127"/>
          <p:cNvGrpSpPr/>
          <p:nvPr/>
        </p:nvGrpSpPr>
        <p:grpSpPr bwMode="auto">
          <a:xfrm>
            <a:off x="8006" y="1706282"/>
            <a:ext cx="9302750" cy="549274"/>
            <a:chOff x="-20" y="887"/>
            <a:chExt cx="5860" cy="346"/>
          </a:xfrm>
        </p:grpSpPr>
        <p:sp>
          <p:nvSpPr>
            <p:cNvPr id="555025" name="Rectangle 17"/>
            <p:cNvSpPr>
              <a:spLocks noChangeArrowheads="1"/>
            </p:cNvSpPr>
            <p:nvPr/>
          </p:nvSpPr>
          <p:spPr bwMode="auto">
            <a:xfrm>
              <a:off x="1000" y="887"/>
              <a:ext cx="48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均未知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求   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的置信水平为  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  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的置信区间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55026" name="Object 18"/>
            <p:cNvGraphicFramePr>
              <a:graphicFrameLocks noChangeAspect="1"/>
            </p:cNvGraphicFramePr>
            <p:nvPr/>
          </p:nvGraphicFramePr>
          <p:xfrm>
            <a:off x="-20" y="893"/>
            <a:ext cx="107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5" name="Equation" r:id="rId17" imgW="17678400" imgH="4876800" progId="Equation.DSMT4">
                    <p:embed/>
                  </p:oleObj>
                </mc:Choice>
                <mc:Fallback>
                  <p:oleObj name="Equation" r:id="rId17" imgW="17678400" imgH="48768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0" y="893"/>
                          <a:ext cx="1074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5027" name="Object 19"/>
            <p:cNvGraphicFramePr>
              <a:graphicFrameLocks noChangeAspect="1"/>
            </p:cNvGraphicFramePr>
            <p:nvPr/>
          </p:nvGraphicFramePr>
          <p:xfrm>
            <a:off x="3963" y="943"/>
            <a:ext cx="46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6" name="Equation" r:id="rId19" imgW="7315200" imgH="3657600" progId="Equation.DSMT4">
                    <p:embed/>
                  </p:oleObj>
                </mc:Choice>
                <mc:Fallback>
                  <p:oleObj name="Equation" r:id="rId19" imgW="7315200" imgH="36576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3" y="943"/>
                          <a:ext cx="46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5028" name="Object 20"/>
            <p:cNvGraphicFramePr>
              <a:graphicFrameLocks noChangeAspect="1"/>
            </p:cNvGraphicFramePr>
            <p:nvPr/>
          </p:nvGraphicFramePr>
          <p:xfrm>
            <a:off x="2042" y="904"/>
            <a:ext cx="600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7" name="Equation" r:id="rId21" imgW="9144000" imgH="4572000" progId="Equation.DSMT4">
                    <p:embed/>
                  </p:oleObj>
                </mc:Choice>
                <mc:Fallback>
                  <p:oleObj name="Equation" r:id="rId21" imgW="9144000" imgH="45720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2" y="904"/>
                          <a:ext cx="600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5034" name="Rectangle 26"/>
          <p:cNvSpPr>
            <a:spLocks noChangeArrowheads="1"/>
          </p:cNvSpPr>
          <p:nvPr/>
        </p:nvSpPr>
        <p:spPr bwMode="auto">
          <a:xfrm>
            <a:off x="5718244" y="2139670"/>
            <a:ext cx="3656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，由题设条件及抽样</a:t>
            </a:r>
            <a:endParaRPr kumimoji="1"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55138" name="Rectangle 130"/>
          <p:cNvSpPr>
            <a:spLocks noChangeArrowheads="1"/>
          </p:cNvSpPr>
          <p:nvPr/>
        </p:nvSpPr>
        <p:spPr bwMode="auto">
          <a:xfrm>
            <a:off x="27056" y="2585758"/>
            <a:ext cx="3363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分布定理有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55139" name="Object 131"/>
          <p:cNvGraphicFramePr>
            <a:graphicFrameLocks noChangeAspect="1"/>
          </p:cNvGraphicFramePr>
          <p:nvPr/>
        </p:nvGraphicFramePr>
        <p:xfrm>
          <a:off x="2313056" y="2636558"/>
          <a:ext cx="37496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Equation" r:id="rId23" imgW="33528000" imgH="9144000" progId="Equation.DSMT4">
                  <p:embed/>
                </p:oleObj>
              </mc:Choice>
              <mc:Fallback>
                <p:oleObj name="Equation" r:id="rId23" imgW="33528000" imgH="9144000" progId="Equation.DSMT4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056" y="2636558"/>
                        <a:ext cx="374967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140" name="Oval 132"/>
          <p:cNvSpPr>
            <a:spLocks noChangeArrowheads="1"/>
          </p:cNvSpPr>
          <p:nvPr/>
        </p:nvSpPr>
        <p:spPr bwMode="auto">
          <a:xfrm>
            <a:off x="1895543" y="2698470"/>
            <a:ext cx="4284781" cy="838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555161" name="Group 153"/>
          <p:cNvGrpSpPr/>
          <p:nvPr/>
        </p:nvGrpSpPr>
        <p:grpSpPr bwMode="auto">
          <a:xfrm>
            <a:off x="6347276" y="2869920"/>
            <a:ext cx="2627312" cy="758825"/>
            <a:chOff x="4066" y="1772"/>
            <a:chExt cx="1570" cy="478"/>
          </a:xfrm>
        </p:grpSpPr>
        <p:sp>
          <p:nvSpPr>
            <p:cNvPr id="555038" name="AutoShape 30"/>
            <p:cNvSpPr>
              <a:spLocks noChangeArrowheads="1"/>
            </p:cNvSpPr>
            <p:nvPr/>
          </p:nvSpPr>
          <p:spPr bwMode="auto">
            <a:xfrm>
              <a:off x="4067" y="1772"/>
              <a:ext cx="1569" cy="478"/>
            </a:xfrm>
            <a:prstGeom prst="wedgeRectCallout">
              <a:avLst>
                <a:gd name="adj1" fmla="val -57204"/>
                <a:gd name="adj2" fmla="val -18620"/>
              </a:avLst>
            </a:prstGeom>
            <a:solidFill>
              <a:schemeClr val="accent2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55040" name="WordArt 32"/>
            <p:cNvSpPr>
              <a:spLocks noChangeArrowheads="1" noChangeShapeType="1" noTextEdit="1"/>
            </p:cNvSpPr>
            <p:nvPr/>
          </p:nvSpPr>
          <p:spPr bwMode="auto">
            <a:xfrm>
              <a:off x="5243" y="2006"/>
              <a:ext cx="118" cy="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~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grpSp>
          <p:nvGrpSpPr>
            <p:cNvPr id="555145" name="Group 137"/>
            <p:cNvGrpSpPr/>
            <p:nvPr/>
          </p:nvGrpSpPr>
          <p:grpSpPr bwMode="auto">
            <a:xfrm>
              <a:off x="5400" y="1818"/>
              <a:ext cx="221" cy="388"/>
              <a:chOff x="4384" y="1722"/>
              <a:chExt cx="221" cy="388"/>
            </a:xfrm>
          </p:grpSpPr>
          <p:sp>
            <p:nvSpPr>
              <p:cNvPr id="555053" name="WordArt 45"/>
              <p:cNvSpPr>
                <a:spLocks noChangeArrowheads="1" noChangeShapeType="1" noTextEdit="1"/>
              </p:cNvSpPr>
              <p:nvPr/>
            </p:nvSpPr>
            <p:spPr bwMode="auto">
              <a:xfrm flipV="1">
                <a:off x="4384" y="1914"/>
                <a:ext cx="221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grpSp>
            <p:nvGrpSpPr>
              <p:cNvPr id="555054" name="Group 46"/>
              <p:cNvGrpSpPr/>
              <p:nvPr/>
            </p:nvGrpSpPr>
            <p:grpSpPr bwMode="auto">
              <a:xfrm>
                <a:off x="4412" y="1722"/>
                <a:ext cx="162" cy="163"/>
                <a:chOff x="1230" y="2161"/>
                <a:chExt cx="174" cy="171"/>
              </a:xfrm>
            </p:grpSpPr>
            <p:sp>
              <p:nvSpPr>
                <p:cNvPr id="555055" name="WordArt 4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30" y="2207"/>
                  <a:ext cx="121" cy="1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2255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Symbol" panose="05050102010706020507"/>
                    </a:rPr>
                    <a:t>s</a:t>
                  </a:r>
                  <a:endPara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endParaRPr>
                </a:p>
              </p:txBody>
            </p:sp>
            <p:sp>
              <p:nvSpPr>
                <p:cNvPr id="555056" name="WordArt 4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63" y="2161"/>
                  <a:ext cx="41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  <p:sp>
              <p:nvSpPr>
                <p:cNvPr id="555057" name="WordArt 4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49" y="2270"/>
                  <a:ext cx="41" cy="6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1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  <p:grpSp>
            <p:nvGrpSpPr>
              <p:cNvPr id="555144" name="Group 136"/>
              <p:cNvGrpSpPr/>
              <p:nvPr/>
            </p:nvGrpSpPr>
            <p:grpSpPr bwMode="auto">
              <a:xfrm>
                <a:off x="4405" y="1947"/>
                <a:ext cx="162" cy="163"/>
                <a:chOff x="4813" y="1707"/>
                <a:chExt cx="162" cy="163"/>
              </a:xfrm>
            </p:grpSpPr>
            <p:sp>
              <p:nvSpPr>
                <p:cNvPr id="555062" name="WordArt 5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813" y="1751"/>
                  <a:ext cx="113" cy="9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2255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Symbol" panose="05050102010706020507"/>
                    </a:rPr>
                    <a:t>s</a:t>
                  </a:r>
                  <a:endPara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endParaRPr>
                </a:p>
              </p:txBody>
            </p:sp>
            <p:sp>
              <p:nvSpPr>
                <p:cNvPr id="555063" name="WordArt 5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937" y="1707"/>
                  <a:ext cx="38" cy="6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  <p:sp>
              <p:nvSpPr>
                <p:cNvPr id="555064" name="WordArt 5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931" y="1811"/>
                  <a:ext cx="39" cy="5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</p:grpSp>
        <p:sp>
          <p:nvSpPr>
            <p:cNvPr id="555068" name="WordArt 60"/>
            <p:cNvSpPr>
              <a:spLocks noChangeArrowheads="1" noChangeShapeType="1" noTextEdit="1"/>
            </p:cNvSpPr>
            <p:nvPr/>
          </p:nvSpPr>
          <p:spPr bwMode="auto">
            <a:xfrm flipV="1">
              <a:off x="4066" y="1992"/>
              <a:ext cx="1137" cy="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-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grpSp>
          <p:nvGrpSpPr>
            <p:cNvPr id="555143" name="Group 135"/>
            <p:cNvGrpSpPr/>
            <p:nvPr/>
          </p:nvGrpSpPr>
          <p:grpSpPr bwMode="auto">
            <a:xfrm>
              <a:off x="4091" y="2035"/>
              <a:ext cx="1109" cy="150"/>
              <a:chOff x="4299" y="2451"/>
              <a:chExt cx="1109" cy="150"/>
            </a:xfrm>
          </p:grpSpPr>
          <p:sp>
            <p:nvSpPr>
              <p:cNvPr id="555046" name="WordArt 38"/>
              <p:cNvSpPr>
                <a:spLocks noChangeArrowheads="1" noChangeShapeType="1" noTextEdit="1"/>
              </p:cNvSpPr>
              <p:nvPr/>
            </p:nvSpPr>
            <p:spPr bwMode="auto">
              <a:xfrm flipV="1">
                <a:off x="4696" y="2523"/>
                <a:ext cx="101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55047" name="WordArt 39"/>
              <p:cNvSpPr>
                <a:spLocks noChangeArrowheads="1" noChangeShapeType="1" noTextEdit="1"/>
              </p:cNvSpPr>
              <p:nvPr/>
            </p:nvSpPr>
            <p:spPr bwMode="auto">
              <a:xfrm flipV="1">
                <a:off x="5165" y="2524"/>
                <a:ext cx="101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55048" name="WordArt 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99" y="2451"/>
                <a:ext cx="119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F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5049" name="WordArt 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43" y="2455"/>
                <a:ext cx="32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(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5050" name="WordArt 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76" y="2455"/>
                <a:ext cx="32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)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5051" name="WordArt 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99" y="2451"/>
                <a:ext cx="42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1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5058" name="WordArt 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08" y="2472"/>
                <a:ext cx="105" cy="9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37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5059" name="WordArt 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26" y="2515"/>
                <a:ext cx="38" cy="6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1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5065" name="WordArt 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69" y="2470"/>
                <a:ext cx="105" cy="9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37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5066" name="WordArt 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97" y="2515"/>
                <a:ext cx="38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5076" name="WordArt 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08" y="2561"/>
                <a:ext cx="27" cy="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,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5141" name="WordArt 1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30" y="2452"/>
                <a:ext cx="42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1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  <p:sp>
          <p:nvSpPr>
            <p:cNvPr id="555147" name="WordArt 139"/>
            <p:cNvSpPr>
              <a:spLocks noChangeArrowheads="1" noChangeShapeType="1" noTextEdit="1"/>
            </p:cNvSpPr>
            <p:nvPr/>
          </p:nvSpPr>
          <p:spPr bwMode="auto">
            <a:xfrm rot="-15339040" flipH="1" flipV="1">
              <a:off x="4597" y="1884"/>
              <a:ext cx="189" cy="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-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grpSp>
          <p:nvGrpSpPr>
            <p:cNvPr id="555156" name="Group 148"/>
            <p:cNvGrpSpPr/>
            <p:nvPr/>
          </p:nvGrpSpPr>
          <p:grpSpPr bwMode="auto">
            <a:xfrm>
              <a:off x="4467" y="1803"/>
              <a:ext cx="171" cy="168"/>
              <a:chOff x="3173" y="2303"/>
              <a:chExt cx="171" cy="168"/>
            </a:xfrm>
          </p:grpSpPr>
          <p:sp>
            <p:nvSpPr>
              <p:cNvPr id="555149" name="WordArt 1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73" y="2330"/>
                <a:ext cx="113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2255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S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5150" name="WordArt 1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06" y="2303"/>
                <a:ext cx="38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5151" name="WordArt 1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82" y="2412"/>
                <a:ext cx="38" cy="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1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  <p:grpSp>
          <p:nvGrpSpPr>
            <p:cNvPr id="555157" name="Group 149"/>
            <p:cNvGrpSpPr/>
            <p:nvPr/>
          </p:nvGrpSpPr>
          <p:grpSpPr bwMode="auto">
            <a:xfrm>
              <a:off x="4719" y="1795"/>
              <a:ext cx="171" cy="168"/>
              <a:chOff x="3173" y="2303"/>
              <a:chExt cx="171" cy="168"/>
            </a:xfrm>
          </p:grpSpPr>
          <p:sp>
            <p:nvSpPr>
              <p:cNvPr id="555158" name="WordArt 1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73" y="2330"/>
                <a:ext cx="113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2255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S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5159" name="WordArt 1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06" y="2303"/>
                <a:ext cx="38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5160" name="WordArt 1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82" y="2412"/>
                <a:ext cx="38" cy="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grpSp>
        <p:nvGrpSpPr>
          <p:cNvPr id="555167" name="Group 159"/>
          <p:cNvGrpSpPr/>
          <p:nvPr/>
        </p:nvGrpSpPr>
        <p:grpSpPr bwMode="auto">
          <a:xfrm>
            <a:off x="39756" y="4857474"/>
            <a:ext cx="6654800" cy="520701"/>
            <a:chOff x="0" y="2920"/>
            <a:chExt cx="4192" cy="328"/>
          </a:xfrm>
        </p:grpSpPr>
        <p:sp>
          <p:nvSpPr>
            <p:cNvPr id="555031" name="Rectangle 23"/>
            <p:cNvSpPr>
              <a:spLocks noChangeArrowheads="1"/>
            </p:cNvSpPr>
            <p:nvPr/>
          </p:nvSpPr>
          <p:spPr bwMode="auto">
            <a:xfrm>
              <a:off x="0" y="2920"/>
              <a:ext cx="4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     的置信水平为    的置信区间为 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55032" name="Object 24"/>
            <p:cNvGraphicFramePr>
              <a:graphicFrameLocks noChangeAspect="1"/>
            </p:cNvGraphicFramePr>
            <p:nvPr/>
          </p:nvGraphicFramePr>
          <p:xfrm>
            <a:off x="2186" y="2976"/>
            <a:ext cx="46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9" name="Equation" r:id="rId25" imgW="7315200" imgH="3657600" progId="Equation.DSMT4">
                    <p:embed/>
                  </p:oleObj>
                </mc:Choice>
                <mc:Fallback>
                  <p:oleObj name="Equation" r:id="rId25" imgW="7315200" imgH="36576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6" y="2976"/>
                          <a:ext cx="46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5166" name="Object 158"/>
            <p:cNvGraphicFramePr>
              <a:graphicFrameLocks noChangeAspect="1"/>
            </p:cNvGraphicFramePr>
            <p:nvPr/>
          </p:nvGraphicFramePr>
          <p:xfrm>
            <a:off x="276" y="2930"/>
            <a:ext cx="60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0" name="Equation" r:id="rId27" imgW="9144000" imgH="4572000" progId="Equation.DSMT4">
                    <p:embed/>
                  </p:oleObj>
                </mc:Choice>
                <mc:Fallback>
                  <p:oleObj name="Equation" r:id="rId27" imgW="9144000" imgH="4572000" progId="Equation.DSMT4">
                    <p:embed/>
                    <p:pic>
                      <p:nvPicPr>
                        <p:cNvPr id="0" name="Object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" y="2930"/>
                          <a:ext cx="600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5188" name="Group 180"/>
          <p:cNvGrpSpPr/>
          <p:nvPr/>
        </p:nvGrpSpPr>
        <p:grpSpPr bwMode="auto">
          <a:xfrm>
            <a:off x="3022669" y="3663670"/>
            <a:ext cx="3460944" cy="1359176"/>
            <a:chOff x="1935" y="2237"/>
            <a:chExt cx="2020" cy="679"/>
          </a:xfrm>
        </p:grpSpPr>
        <p:sp>
          <p:nvSpPr>
            <p:cNvPr id="555169" name="Freeform 161"/>
            <p:cNvSpPr/>
            <p:nvPr/>
          </p:nvSpPr>
          <p:spPr bwMode="auto">
            <a:xfrm>
              <a:off x="2196" y="2466"/>
              <a:ext cx="227" cy="240"/>
            </a:xfrm>
            <a:custGeom>
              <a:avLst/>
              <a:gdLst>
                <a:gd name="T0" fmla="*/ 128 w 279"/>
                <a:gd name="T1" fmla="*/ 267 h 336"/>
                <a:gd name="T2" fmla="*/ 178 w 279"/>
                <a:gd name="T3" fmla="*/ 223 h 336"/>
                <a:gd name="T4" fmla="*/ 220 w 279"/>
                <a:gd name="T5" fmla="*/ 160 h 336"/>
                <a:gd name="T6" fmla="*/ 247 w 279"/>
                <a:gd name="T7" fmla="*/ 91 h 336"/>
                <a:gd name="T8" fmla="*/ 262 w 279"/>
                <a:gd name="T9" fmla="*/ 39 h 336"/>
                <a:gd name="T10" fmla="*/ 279 w 279"/>
                <a:gd name="T11" fmla="*/ 0 h 336"/>
                <a:gd name="T12" fmla="*/ 279 w 279"/>
                <a:gd name="T13" fmla="*/ 336 h 336"/>
                <a:gd name="T14" fmla="*/ 0 w 279"/>
                <a:gd name="T15" fmla="*/ 336 h 336"/>
                <a:gd name="T16" fmla="*/ 70 w 279"/>
                <a:gd name="T17" fmla="*/ 30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336">
                  <a:moveTo>
                    <a:pt x="128" y="267"/>
                  </a:moveTo>
                  <a:lnTo>
                    <a:pt x="178" y="223"/>
                  </a:lnTo>
                  <a:lnTo>
                    <a:pt x="220" y="160"/>
                  </a:lnTo>
                  <a:lnTo>
                    <a:pt x="247" y="91"/>
                  </a:lnTo>
                  <a:lnTo>
                    <a:pt x="262" y="39"/>
                  </a:lnTo>
                  <a:lnTo>
                    <a:pt x="279" y="0"/>
                  </a:lnTo>
                  <a:lnTo>
                    <a:pt x="279" y="336"/>
                  </a:lnTo>
                  <a:lnTo>
                    <a:pt x="0" y="336"/>
                  </a:lnTo>
                  <a:lnTo>
                    <a:pt x="70" y="301"/>
                  </a:lnTo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170" name="Line 162"/>
            <p:cNvSpPr>
              <a:spLocks noChangeShapeType="1"/>
            </p:cNvSpPr>
            <p:nvPr/>
          </p:nvSpPr>
          <p:spPr bwMode="auto">
            <a:xfrm>
              <a:off x="2421" y="2472"/>
              <a:ext cx="0" cy="23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171" name="Freeform 163"/>
            <p:cNvSpPr/>
            <p:nvPr/>
          </p:nvSpPr>
          <p:spPr bwMode="auto">
            <a:xfrm>
              <a:off x="3110" y="2616"/>
              <a:ext cx="605" cy="92"/>
            </a:xfrm>
            <a:custGeom>
              <a:avLst/>
              <a:gdLst>
                <a:gd name="T0" fmla="*/ 743 w 744"/>
                <a:gd name="T1" fmla="*/ 129 h 129"/>
                <a:gd name="T2" fmla="*/ 744 w 744"/>
                <a:gd name="T3" fmla="*/ 78 h 129"/>
                <a:gd name="T4" fmla="*/ 672 w 744"/>
                <a:gd name="T5" fmla="*/ 78 h 129"/>
                <a:gd name="T6" fmla="*/ 540 w 744"/>
                <a:gd name="T7" fmla="*/ 69 h 129"/>
                <a:gd name="T8" fmla="*/ 421 w 744"/>
                <a:gd name="T9" fmla="*/ 63 h 129"/>
                <a:gd name="T10" fmla="*/ 303 w 744"/>
                <a:gd name="T11" fmla="*/ 51 h 129"/>
                <a:gd name="T12" fmla="*/ 207 w 744"/>
                <a:gd name="T13" fmla="*/ 39 h 129"/>
                <a:gd name="T14" fmla="*/ 105 w 744"/>
                <a:gd name="T15" fmla="*/ 22 h 129"/>
                <a:gd name="T16" fmla="*/ 54 w 744"/>
                <a:gd name="T17" fmla="*/ 12 h 129"/>
                <a:gd name="T18" fmla="*/ 2 w 744"/>
                <a:gd name="T19" fmla="*/ 0 h 129"/>
                <a:gd name="T20" fmla="*/ 0 w 744"/>
                <a:gd name="T21" fmla="*/ 129 h 129"/>
                <a:gd name="T22" fmla="*/ 743 w 744"/>
                <a:gd name="T2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4" h="129">
                  <a:moveTo>
                    <a:pt x="743" y="129"/>
                  </a:moveTo>
                  <a:lnTo>
                    <a:pt x="744" y="78"/>
                  </a:lnTo>
                  <a:lnTo>
                    <a:pt x="672" y="78"/>
                  </a:lnTo>
                  <a:lnTo>
                    <a:pt x="540" y="69"/>
                  </a:lnTo>
                  <a:lnTo>
                    <a:pt x="421" y="63"/>
                  </a:lnTo>
                  <a:lnTo>
                    <a:pt x="303" y="51"/>
                  </a:lnTo>
                  <a:lnTo>
                    <a:pt x="207" y="39"/>
                  </a:lnTo>
                  <a:lnTo>
                    <a:pt x="105" y="22"/>
                  </a:lnTo>
                  <a:lnTo>
                    <a:pt x="54" y="12"/>
                  </a:lnTo>
                  <a:lnTo>
                    <a:pt x="2" y="0"/>
                  </a:lnTo>
                  <a:lnTo>
                    <a:pt x="0" y="129"/>
                  </a:lnTo>
                  <a:lnTo>
                    <a:pt x="743" y="129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172" name="Line 164"/>
            <p:cNvSpPr>
              <a:spLocks noChangeShapeType="1"/>
            </p:cNvSpPr>
            <p:nvPr/>
          </p:nvSpPr>
          <p:spPr bwMode="auto">
            <a:xfrm>
              <a:off x="3110" y="2617"/>
              <a:ext cx="0" cy="8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173" name="Line 165"/>
            <p:cNvSpPr>
              <a:spLocks noChangeShapeType="1"/>
            </p:cNvSpPr>
            <p:nvPr/>
          </p:nvSpPr>
          <p:spPr bwMode="auto">
            <a:xfrm>
              <a:off x="2200" y="2708"/>
              <a:ext cx="1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174" name="Line 166"/>
            <p:cNvSpPr>
              <a:spLocks noChangeShapeType="1"/>
            </p:cNvSpPr>
            <p:nvPr/>
          </p:nvSpPr>
          <p:spPr bwMode="auto">
            <a:xfrm flipV="1">
              <a:off x="2201" y="2237"/>
              <a:ext cx="1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55175" name="Object 167"/>
            <p:cNvGraphicFramePr>
              <a:graphicFrameLocks noChangeAspect="1"/>
            </p:cNvGraphicFramePr>
            <p:nvPr/>
          </p:nvGraphicFramePr>
          <p:xfrm>
            <a:off x="2864" y="2239"/>
            <a:ext cx="284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1" name="Equation" r:id="rId29" imgW="7315200" imgH="3657600" progId="Equation.DSMT4">
                    <p:embed/>
                  </p:oleObj>
                </mc:Choice>
                <mc:Fallback>
                  <p:oleObj name="Equation" r:id="rId29" imgW="7315200" imgH="3657600" progId="Equation.DSMT4">
                    <p:embed/>
                    <p:pic>
                      <p:nvPicPr>
                        <p:cNvPr id="0" name="Object 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4" y="2239"/>
                          <a:ext cx="284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5176" name="Line 168"/>
            <p:cNvSpPr>
              <a:spLocks noChangeShapeType="1"/>
            </p:cNvSpPr>
            <p:nvPr/>
          </p:nvSpPr>
          <p:spPr bwMode="auto">
            <a:xfrm flipH="1">
              <a:off x="2736" y="2373"/>
              <a:ext cx="228" cy="21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177" name="Line 169"/>
            <p:cNvSpPr>
              <a:spLocks noChangeShapeType="1"/>
            </p:cNvSpPr>
            <p:nvPr/>
          </p:nvSpPr>
          <p:spPr bwMode="auto">
            <a:xfrm flipH="1">
              <a:off x="3180" y="2461"/>
              <a:ext cx="227" cy="21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179" name="Line 171"/>
            <p:cNvSpPr>
              <a:spLocks noChangeShapeType="1"/>
            </p:cNvSpPr>
            <p:nvPr/>
          </p:nvSpPr>
          <p:spPr bwMode="auto">
            <a:xfrm>
              <a:off x="2094" y="2494"/>
              <a:ext cx="273" cy="16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>
              <a:outerShdw dist="8980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182" name="Freeform 174"/>
            <p:cNvSpPr/>
            <p:nvPr/>
          </p:nvSpPr>
          <p:spPr bwMode="auto">
            <a:xfrm>
              <a:off x="2199" y="2262"/>
              <a:ext cx="1516" cy="441"/>
            </a:xfrm>
            <a:custGeom>
              <a:avLst/>
              <a:gdLst>
                <a:gd name="T0" fmla="*/ 0 w 1864"/>
                <a:gd name="T1" fmla="*/ 618 h 618"/>
                <a:gd name="T2" fmla="*/ 180 w 1864"/>
                <a:gd name="T3" fmla="*/ 502 h 618"/>
                <a:gd name="T4" fmla="*/ 272 w 1864"/>
                <a:gd name="T5" fmla="*/ 286 h 618"/>
                <a:gd name="T6" fmla="*/ 332 w 1864"/>
                <a:gd name="T7" fmla="*/ 126 h 618"/>
                <a:gd name="T8" fmla="*/ 416 w 1864"/>
                <a:gd name="T9" fmla="*/ 26 h 618"/>
                <a:gd name="T10" fmla="*/ 572 w 1864"/>
                <a:gd name="T11" fmla="*/ 22 h 618"/>
                <a:gd name="T12" fmla="*/ 704 w 1864"/>
                <a:gd name="T13" fmla="*/ 194 h 618"/>
                <a:gd name="T14" fmla="*/ 844 w 1864"/>
                <a:gd name="T15" fmla="*/ 362 h 618"/>
                <a:gd name="T16" fmla="*/ 1072 w 1864"/>
                <a:gd name="T17" fmla="*/ 478 h 618"/>
                <a:gd name="T18" fmla="*/ 1376 w 1864"/>
                <a:gd name="T19" fmla="*/ 542 h 618"/>
                <a:gd name="T20" fmla="*/ 1864 w 1864"/>
                <a:gd name="T21" fmla="*/ 574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4" h="618">
                  <a:moveTo>
                    <a:pt x="0" y="618"/>
                  </a:moveTo>
                  <a:cubicBezTo>
                    <a:pt x="30" y="599"/>
                    <a:pt x="135" y="557"/>
                    <a:pt x="180" y="502"/>
                  </a:cubicBezTo>
                  <a:cubicBezTo>
                    <a:pt x="225" y="447"/>
                    <a:pt x="251" y="347"/>
                    <a:pt x="272" y="286"/>
                  </a:cubicBezTo>
                  <a:cubicBezTo>
                    <a:pt x="293" y="225"/>
                    <a:pt x="310" y="172"/>
                    <a:pt x="332" y="126"/>
                  </a:cubicBezTo>
                  <a:cubicBezTo>
                    <a:pt x="354" y="80"/>
                    <a:pt x="384" y="47"/>
                    <a:pt x="416" y="26"/>
                  </a:cubicBezTo>
                  <a:cubicBezTo>
                    <a:pt x="448" y="5"/>
                    <a:pt x="527" y="0"/>
                    <a:pt x="572" y="22"/>
                  </a:cubicBezTo>
                  <a:cubicBezTo>
                    <a:pt x="617" y="44"/>
                    <a:pt x="660" y="135"/>
                    <a:pt x="704" y="194"/>
                  </a:cubicBezTo>
                  <a:cubicBezTo>
                    <a:pt x="748" y="253"/>
                    <a:pt x="781" y="315"/>
                    <a:pt x="844" y="362"/>
                  </a:cubicBezTo>
                  <a:cubicBezTo>
                    <a:pt x="907" y="409"/>
                    <a:pt x="983" y="448"/>
                    <a:pt x="1072" y="478"/>
                  </a:cubicBezTo>
                  <a:cubicBezTo>
                    <a:pt x="1161" y="508"/>
                    <a:pt x="1244" y="526"/>
                    <a:pt x="1376" y="542"/>
                  </a:cubicBezTo>
                  <a:cubicBezTo>
                    <a:pt x="1508" y="558"/>
                    <a:pt x="1762" y="567"/>
                    <a:pt x="1864" y="574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55183" name="Object 175"/>
            <p:cNvGraphicFramePr>
              <a:graphicFrameLocks noChangeAspect="1"/>
            </p:cNvGraphicFramePr>
            <p:nvPr/>
          </p:nvGraphicFramePr>
          <p:xfrm>
            <a:off x="1980" y="2714"/>
            <a:ext cx="933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2" name="Equation" r:id="rId31" imgW="21945600" imgH="4267200" progId="Equation.DSMT4">
                    <p:embed/>
                  </p:oleObj>
                </mc:Choice>
                <mc:Fallback>
                  <p:oleObj name="Equation" r:id="rId31" imgW="21945600" imgH="4267200" progId="Equation.DSMT4">
                    <p:embed/>
                    <p:pic>
                      <p:nvPicPr>
                        <p:cNvPr id="0" name="Object 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" y="2714"/>
                          <a:ext cx="933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5184" name="Object 176"/>
            <p:cNvGraphicFramePr>
              <a:graphicFrameLocks noChangeAspect="1"/>
            </p:cNvGraphicFramePr>
            <p:nvPr/>
          </p:nvGraphicFramePr>
          <p:xfrm>
            <a:off x="2945" y="2715"/>
            <a:ext cx="101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3" name="Equation" r:id="rId33" imgW="23774400" imgH="4267200" progId="Equation.DSMT4">
                    <p:embed/>
                  </p:oleObj>
                </mc:Choice>
                <mc:Fallback>
                  <p:oleObj name="Equation" r:id="rId33" imgW="23774400" imgH="4267200" progId="Equation.DSMT4">
                    <p:embed/>
                    <p:pic>
                      <p:nvPicPr>
                        <p:cNvPr id="0" name="Object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5" y="2715"/>
                          <a:ext cx="1010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5185" name="Object 177"/>
            <p:cNvGraphicFramePr>
              <a:graphicFrameLocks noChangeAspect="1"/>
            </p:cNvGraphicFramePr>
            <p:nvPr/>
          </p:nvGraphicFramePr>
          <p:xfrm>
            <a:off x="3390" y="2354"/>
            <a:ext cx="22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4" name="Equation" r:id="rId35" imgW="5791200" imgH="3657600" progId="Equation.DSMT4">
                    <p:embed/>
                  </p:oleObj>
                </mc:Choice>
                <mc:Fallback>
                  <p:oleObj name="Equation" r:id="rId35" imgW="5791200" imgH="3657600" progId="Equation.DSMT4">
                    <p:embed/>
                    <p:pic>
                      <p:nvPicPr>
                        <p:cNvPr id="0" name="Object 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0" y="2354"/>
                          <a:ext cx="22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5186" name="Object 178"/>
            <p:cNvGraphicFramePr>
              <a:graphicFrameLocks noChangeAspect="1"/>
            </p:cNvGraphicFramePr>
            <p:nvPr/>
          </p:nvGraphicFramePr>
          <p:xfrm>
            <a:off x="1935" y="2354"/>
            <a:ext cx="22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5" name="Equation" r:id="rId37" imgW="5791200" imgH="3657600" progId="Equation.DSMT4">
                    <p:embed/>
                  </p:oleObj>
                </mc:Choice>
                <mc:Fallback>
                  <p:oleObj name="Equation" r:id="rId37" imgW="5791200" imgH="3657600" progId="Equation.DSMT4">
                    <p:embed/>
                    <p:pic>
                      <p:nvPicPr>
                        <p:cNvPr id="0" name="Object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5" y="2354"/>
                          <a:ext cx="22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5189" name="Object 181"/>
          <p:cNvGraphicFramePr>
            <a:graphicFrameLocks noChangeAspect="1"/>
          </p:cNvGraphicFramePr>
          <p:nvPr/>
        </p:nvGraphicFramePr>
        <p:xfrm>
          <a:off x="2181294" y="5759170"/>
          <a:ext cx="26924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Equation" r:id="rId39" imgW="24079200" imgH="5486400" progId="Equation.DSMT4">
                  <p:embed/>
                </p:oleObj>
              </mc:Choice>
              <mc:Fallback>
                <p:oleObj name="Equation" r:id="rId39" imgW="24079200" imgH="5486400" progId="Equation.DSMT4">
                  <p:embed/>
                  <p:pic>
                    <p:nvPicPr>
                      <p:cNvPr id="0" name="Object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94" y="5759170"/>
                        <a:ext cx="26924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191" name="Object 183"/>
          <p:cNvGraphicFramePr>
            <a:graphicFrameLocks noChangeAspect="1"/>
          </p:cNvGraphicFramePr>
          <p:nvPr/>
        </p:nvGraphicFramePr>
        <p:xfrm>
          <a:off x="5750553" y="5787745"/>
          <a:ext cx="24542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Equation" r:id="rId41" imgW="21945600" imgH="5486400" progId="Equation.DSMT4">
                  <p:embed/>
                </p:oleObj>
              </mc:Choice>
              <mc:Fallback>
                <p:oleObj name="Equation" r:id="rId41" imgW="21945600" imgH="5486400" progId="Equation.DSMT4">
                  <p:embed/>
                  <p:pic>
                    <p:nvPicPr>
                      <p:cNvPr id="0" name="Object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0553" y="5787745"/>
                        <a:ext cx="24542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5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5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5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5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5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5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55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55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5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2" dur="1000"/>
                                        <p:tgtEl>
                                          <p:spTgt spid="55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5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5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5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5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5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55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55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55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55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0" grpId="0" animBg="1"/>
      <p:bldP spid="555011" grpId="0" animBg="1"/>
      <p:bldP spid="555034" grpId="0"/>
      <p:bldP spid="555138" grpId="0"/>
      <p:bldP spid="555140" grpId="0" animBg="1"/>
      <p:bldP spid="55514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3"/>
          <p:cNvSpPr txBox="1">
            <a:spLocks noChangeArrowheads="1"/>
          </p:cNvSpPr>
          <p:nvPr/>
        </p:nvSpPr>
        <p:spPr bwMode="auto">
          <a:xfrm>
            <a:off x="238539" y="506892"/>
            <a:ext cx="8686800" cy="270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kumimoji="1" lang="en-US" altLang="zh-CN" dirty="0">
                <a:ea typeface="楷体_GB2312" pitchFamily="49" charset="-122"/>
              </a:rPr>
              <a:t>  </a:t>
            </a:r>
            <a:r>
              <a:rPr kumimoji="1" lang="zh-CN" altLang="en-US" dirty="0">
                <a:ea typeface="楷体_GB2312" pitchFamily="49" charset="-122"/>
              </a:rPr>
              <a:t>研究由机器</a:t>
            </a:r>
            <a:r>
              <a:rPr kumimoji="1" lang="en-US" altLang="zh-CN" i="1" dirty="0">
                <a:ea typeface="楷体_GB2312" pitchFamily="49" charset="-122"/>
              </a:rPr>
              <a:t>A</a:t>
            </a:r>
            <a:r>
              <a:rPr kumimoji="1" lang="zh-CN" altLang="en-US" dirty="0">
                <a:ea typeface="楷体_GB2312" pitchFamily="49" charset="-122"/>
              </a:rPr>
              <a:t>和机器</a:t>
            </a:r>
            <a:r>
              <a:rPr kumimoji="1" lang="en-US" altLang="zh-CN" i="1" dirty="0">
                <a:ea typeface="楷体_GB2312" pitchFamily="49" charset="-122"/>
              </a:rPr>
              <a:t>B</a:t>
            </a:r>
            <a:r>
              <a:rPr kumimoji="1" lang="zh-CN" altLang="en-US" dirty="0">
                <a:ea typeface="楷体_GB2312" pitchFamily="49" charset="-122"/>
              </a:rPr>
              <a:t>生产的钢管的内径</a:t>
            </a:r>
            <a:r>
              <a:rPr kumimoji="1" lang="zh-CN" altLang="en-US" dirty="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dirty="0">
                <a:ea typeface="楷体_GB2312" pitchFamily="49" charset="-122"/>
              </a:rPr>
              <a:t> 随机抽取机器</a:t>
            </a:r>
            <a:r>
              <a:rPr kumimoji="1" lang="en-US" altLang="zh-CN" i="1" dirty="0">
                <a:ea typeface="楷体_GB2312" pitchFamily="49" charset="-122"/>
              </a:rPr>
              <a:t>A</a:t>
            </a:r>
            <a:r>
              <a:rPr kumimoji="1" lang="zh-CN" altLang="en-US" dirty="0">
                <a:ea typeface="楷体_GB2312" pitchFamily="49" charset="-122"/>
              </a:rPr>
              <a:t>生产的管子</a:t>
            </a:r>
            <a:r>
              <a:rPr kumimoji="1" lang="en-US" altLang="zh-CN" dirty="0">
                <a:ea typeface="楷体_GB2312" pitchFamily="49" charset="-122"/>
              </a:rPr>
              <a:t>18</a:t>
            </a:r>
            <a:r>
              <a:rPr kumimoji="1" lang="zh-CN" altLang="en-US" dirty="0">
                <a:ea typeface="楷体_GB2312" pitchFamily="49" charset="-122"/>
              </a:rPr>
              <a:t>只</a:t>
            </a:r>
            <a:r>
              <a:rPr kumimoji="1" lang="zh-CN" altLang="en-US" dirty="0">
                <a:ea typeface="楷体_GB2312" pitchFamily="49" charset="-122"/>
                <a:sym typeface="Symbol" panose="05050102010706020507" pitchFamily="18" charset="2"/>
              </a:rPr>
              <a:t> </a:t>
            </a:r>
            <a:r>
              <a:rPr kumimoji="1" lang="zh-CN" altLang="en-US" dirty="0">
                <a:ea typeface="楷体_GB2312" pitchFamily="49" charset="-122"/>
              </a:rPr>
              <a:t>抽取机器</a:t>
            </a:r>
            <a:r>
              <a:rPr kumimoji="1" lang="en-US" altLang="zh-CN" i="1" dirty="0">
                <a:ea typeface="楷体_GB2312" pitchFamily="49" charset="-122"/>
              </a:rPr>
              <a:t>B</a:t>
            </a:r>
            <a:r>
              <a:rPr kumimoji="1" lang="zh-CN" altLang="en-US" dirty="0">
                <a:ea typeface="楷体_GB2312" pitchFamily="49" charset="-122"/>
              </a:rPr>
              <a:t>生产的管子</a:t>
            </a:r>
            <a:r>
              <a:rPr kumimoji="1" lang="en-US" altLang="zh-CN" dirty="0">
                <a:ea typeface="楷体_GB2312" pitchFamily="49" charset="-122"/>
              </a:rPr>
              <a:t>13</a:t>
            </a:r>
            <a:r>
              <a:rPr kumimoji="1" lang="zh-CN" altLang="en-US" dirty="0">
                <a:ea typeface="楷体_GB2312" pitchFamily="49" charset="-122"/>
              </a:rPr>
              <a:t>只</a:t>
            </a:r>
            <a:r>
              <a:rPr kumimoji="1" lang="zh-CN" altLang="en-US" dirty="0">
                <a:ea typeface="楷体_GB2312" pitchFamily="49" charset="-122"/>
                <a:sym typeface="Symbol" panose="05050102010706020507" pitchFamily="18" charset="2"/>
              </a:rPr>
              <a:t> </a:t>
            </a:r>
            <a:r>
              <a:rPr kumimoji="1" lang="zh-CN" altLang="en-US" dirty="0">
                <a:ea typeface="楷体_GB2312" pitchFamily="49" charset="-122"/>
              </a:rPr>
              <a:t>测得样本方差分别为</a:t>
            </a:r>
            <a:r>
              <a:rPr kumimoji="1" lang="en-US" altLang="zh-CN" i="1" dirty="0">
                <a:ea typeface="楷体_GB2312" pitchFamily="49" charset="-122"/>
              </a:rPr>
              <a:t>s</a:t>
            </a:r>
            <a:r>
              <a:rPr kumimoji="1" lang="en-US" altLang="zh-CN" baseline="-30000" dirty="0">
                <a:ea typeface="楷体_GB2312" pitchFamily="49" charset="-122"/>
              </a:rPr>
              <a:t>1</a:t>
            </a:r>
            <a:r>
              <a:rPr kumimoji="1" lang="en-US" altLang="zh-CN" baseline="30000" dirty="0">
                <a:ea typeface="楷体_GB2312" pitchFamily="49" charset="-122"/>
              </a:rPr>
              <a:t>2</a:t>
            </a:r>
            <a:r>
              <a:rPr kumimoji="1" lang="en-US" altLang="zh-CN" dirty="0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dirty="0">
                <a:ea typeface="楷体_GB2312" pitchFamily="49" charset="-122"/>
              </a:rPr>
              <a:t>0</a:t>
            </a:r>
            <a:r>
              <a:rPr kumimoji="1" lang="en-US" altLang="zh-CN" dirty="0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dirty="0">
                <a:ea typeface="楷体_GB2312" pitchFamily="49" charset="-122"/>
              </a:rPr>
              <a:t>34(mm</a:t>
            </a:r>
            <a:r>
              <a:rPr kumimoji="1" lang="en-US" altLang="zh-CN" baseline="30000" dirty="0">
                <a:ea typeface="楷体_GB2312" pitchFamily="49" charset="-122"/>
              </a:rPr>
              <a:t>2</a:t>
            </a:r>
            <a:r>
              <a:rPr kumimoji="1" lang="en-US" altLang="zh-CN" dirty="0">
                <a:ea typeface="楷体_GB2312" pitchFamily="49" charset="-122"/>
              </a:rPr>
              <a:t>)</a:t>
            </a:r>
            <a:r>
              <a:rPr kumimoji="1" lang="en-US" altLang="zh-CN" dirty="0">
                <a:ea typeface="楷体_GB2312" pitchFamily="49" charset="-122"/>
                <a:sym typeface="Symbol" panose="05050102010706020507" pitchFamily="18" charset="2"/>
              </a:rPr>
              <a:t> </a:t>
            </a:r>
            <a:r>
              <a:rPr kumimoji="1" lang="en-US" altLang="zh-CN" i="1" dirty="0">
                <a:ea typeface="楷体_GB2312" pitchFamily="49" charset="-122"/>
              </a:rPr>
              <a:t>s</a:t>
            </a:r>
            <a:r>
              <a:rPr kumimoji="1" lang="en-US" altLang="zh-CN" baseline="-30000" dirty="0">
                <a:ea typeface="楷体_GB2312" pitchFamily="49" charset="-122"/>
              </a:rPr>
              <a:t>2</a:t>
            </a:r>
            <a:r>
              <a:rPr kumimoji="1" lang="en-US" altLang="zh-CN" baseline="30000" dirty="0">
                <a:ea typeface="楷体_GB2312" pitchFamily="49" charset="-122"/>
              </a:rPr>
              <a:t>2</a:t>
            </a:r>
            <a:r>
              <a:rPr kumimoji="1" lang="en-US" altLang="zh-CN" dirty="0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dirty="0">
                <a:ea typeface="楷体_GB2312" pitchFamily="49" charset="-122"/>
              </a:rPr>
              <a:t>0</a:t>
            </a:r>
            <a:r>
              <a:rPr kumimoji="1" lang="en-US" altLang="zh-CN" dirty="0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dirty="0">
                <a:ea typeface="楷体_GB2312" pitchFamily="49" charset="-122"/>
              </a:rPr>
              <a:t>29(mm</a:t>
            </a:r>
            <a:r>
              <a:rPr kumimoji="1" lang="en-US" altLang="zh-CN" baseline="30000" dirty="0">
                <a:ea typeface="楷体_GB2312" pitchFamily="49" charset="-122"/>
              </a:rPr>
              <a:t>2</a:t>
            </a:r>
            <a:r>
              <a:rPr kumimoji="1" lang="en-US" altLang="zh-CN" dirty="0">
                <a:ea typeface="楷体_GB2312" pitchFamily="49" charset="-122"/>
              </a:rPr>
              <a:t>)</a:t>
            </a:r>
            <a:r>
              <a:rPr kumimoji="1" lang="en-US" altLang="zh-CN" dirty="0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zh-CN" altLang="en-US" dirty="0">
                <a:ea typeface="楷体_GB2312" pitchFamily="49" charset="-122"/>
              </a:rPr>
              <a:t>设两样本相互独立</a:t>
            </a:r>
            <a:r>
              <a:rPr kumimoji="1" lang="zh-CN" altLang="en-US" dirty="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dirty="0">
                <a:ea typeface="楷体_GB2312" pitchFamily="49" charset="-122"/>
              </a:rPr>
              <a:t> 且设由机器</a:t>
            </a:r>
            <a:r>
              <a:rPr kumimoji="1" lang="en-US" altLang="zh-CN" i="1" dirty="0">
                <a:ea typeface="楷体_GB2312" pitchFamily="49" charset="-122"/>
              </a:rPr>
              <a:t>A</a:t>
            </a:r>
            <a:r>
              <a:rPr kumimoji="1" lang="en-US" altLang="zh-CN" dirty="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zh-CN" altLang="en-US" dirty="0">
                <a:ea typeface="楷体_GB2312" pitchFamily="49" charset="-122"/>
              </a:rPr>
              <a:t>机器</a:t>
            </a:r>
            <a:r>
              <a:rPr kumimoji="1" lang="en-US" altLang="zh-CN" i="1" dirty="0">
                <a:ea typeface="楷体_GB2312" pitchFamily="49" charset="-122"/>
              </a:rPr>
              <a:t>B</a:t>
            </a:r>
            <a:r>
              <a:rPr kumimoji="1" lang="zh-CN" altLang="en-US" dirty="0">
                <a:ea typeface="楷体_GB2312" pitchFamily="49" charset="-122"/>
              </a:rPr>
              <a:t>生产的管子的内径分别服从正态分布</a:t>
            </a:r>
            <a:r>
              <a:rPr kumimoji="1" lang="en-US" altLang="zh-CN" i="1" dirty="0">
                <a:ea typeface="楷体_GB2312" pitchFamily="49" charset="-122"/>
              </a:rPr>
              <a:t>N</a:t>
            </a:r>
            <a:r>
              <a:rPr kumimoji="1" lang="en-US" altLang="zh-CN" dirty="0">
                <a:ea typeface="楷体_GB2312" pitchFamily="49" charset="-122"/>
              </a:rPr>
              <a:t>(</a:t>
            </a:r>
            <a:r>
              <a:rPr kumimoji="1" lang="en-US" altLang="zh-CN" i="1" dirty="0"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baseline="-30000" dirty="0">
                <a:ea typeface="楷体_GB2312" pitchFamily="49" charset="-122"/>
              </a:rPr>
              <a:t>1</a:t>
            </a:r>
            <a:r>
              <a:rPr kumimoji="1" lang="en-US" altLang="zh-CN" dirty="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en-US" altLang="zh-CN" i="1" dirty="0"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baseline="-30000" dirty="0">
                <a:ea typeface="楷体_GB2312" pitchFamily="49" charset="-122"/>
              </a:rPr>
              <a:t>1</a:t>
            </a:r>
            <a:r>
              <a:rPr kumimoji="1" lang="en-US" altLang="zh-CN" baseline="30000" dirty="0">
                <a:ea typeface="楷体_GB2312" pitchFamily="49" charset="-122"/>
              </a:rPr>
              <a:t>2</a:t>
            </a:r>
            <a:r>
              <a:rPr kumimoji="1" lang="en-US" altLang="zh-CN" dirty="0">
                <a:ea typeface="楷体_GB2312" pitchFamily="49" charset="-122"/>
              </a:rPr>
              <a:t>)</a:t>
            </a:r>
            <a:r>
              <a:rPr kumimoji="1" lang="zh-CN" altLang="en-US" dirty="0">
                <a:ea typeface="楷体_GB2312" pitchFamily="49" charset="-122"/>
              </a:rPr>
              <a:t>和</a:t>
            </a:r>
            <a:r>
              <a:rPr kumimoji="1" lang="en-US" altLang="zh-CN" i="1" dirty="0">
                <a:ea typeface="楷体_GB2312" pitchFamily="49" charset="-122"/>
              </a:rPr>
              <a:t>N</a:t>
            </a:r>
            <a:r>
              <a:rPr kumimoji="1" lang="en-US" altLang="zh-CN" dirty="0">
                <a:ea typeface="楷体_GB2312" pitchFamily="49" charset="-122"/>
              </a:rPr>
              <a:t>(</a:t>
            </a:r>
            <a:r>
              <a:rPr kumimoji="1" lang="en-US" altLang="zh-CN" i="1" dirty="0"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baseline="-30000" dirty="0">
                <a:ea typeface="楷体_GB2312" pitchFamily="49" charset="-122"/>
              </a:rPr>
              <a:t>2</a:t>
            </a:r>
            <a:r>
              <a:rPr kumimoji="1" lang="en-US" altLang="zh-CN" dirty="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en-US" altLang="zh-CN" i="1" dirty="0"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baseline="-30000" dirty="0">
                <a:ea typeface="楷体_GB2312" pitchFamily="49" charset="-122"/>
              </a:rPr>
              <a:t>2</a:t>
            </a:r>
            <a:r>
              <a:rPr kumimoji="1" lang="en-US" altLang="zh-CN" baseline="30000" dirty="0">
                <a:ea typeface="楷体_GB2312" pitchFamily="49" charset="-122"/>
              </a:rPr>
              <a:t>2</a:t>
            </a:r>
            <a:r>
              <a:rPr kumimoji="1" lang="en-US" altLang="zh-CN" dirty="0">
                <a:ea typeface="楷体_GB2312" pitchFamily="49" charset="-122"/>
              </a:rPr>
              <a:t>)</a:t>
            </a:r>
            <a:r>
              <a:rPr kumimoji="1" lang="en-US" altLang="zh-CN" dirty="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zh-CN" altLang="en-US" dirty="0">
                <a:ea typeface="楷体_GB2312" pitchFamily="49" charset="-122"/>
              </a:rPr>
              <a:t>这里</a:t>
            </a:r>
            <a:r>
              <a:rPr kumimoji="1" lang="zh-CN" altLang="en-US" i="1" dirty="0"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i="1" baseline="-30000" dirty="0" err="1">
                <a:ea typeface="楷体_GB2312" pitchFamily="49" charset="-122"/>
              </a:rPr>
              <a:t>i</a:t>
            </a:r>
            <a:r>
              <a:rPr kumimoji="1" lang="en-US" altLang="zh-CN" dirty="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en-US" altLang="zh-CN" i="1" dirty="0"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i="1" baseline="-30000" dirty="0">
                <a:ea typeface="楷体_GB2312" pitchFamily="49" charset="-122"/>
              </a:rPr>
              <a:t>i</a:t>
            </a:r>
            <a:r>
              <a:rPr kumimoji="1" lang="en-US" altLang="zh-CN" baseline="30000" dirty="0">
                <a:ea typeface="楷体_GB2312" pitchFamily="49" charset="-122"/>
              </a:rPr>
              <a:t>2</a:t>
            </a:r>
            <a:r>
              <a:rPr kumimoji="1" lang="en-US" altLang="zh-CN" dirty="0">
                <a:ea typeface="楷体_GB2312" pitchFamily="49" charset="-122"/>
              </a:rPr>
              <a:t>(</a:t>
            </a:r>
            <a:r>
              <a:rPr kumimoji="1" lang="en-US" altLang="zh-CN" i="1" dirty="0">
                <a:ea typeface="楷体_GB2312" pitchFamily="49" charset="-122"/>
              </a:rPr>
              <a:t>i</a:t>
            </a:r>
            <a:r>
              <a:rPr kumimoji="1" lang="en-US" altLang="zh-CN" dirty="0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dirty="0">
                <a:ea typeface="楷体_GB2312" pitchFamily="49" charset="-122"/>
              </a:rPr>
              <a:t>1</a:t>
            </a:r>
            <a:r>
              <a:rPr kumimoji="1" lang="en-US" altLang="zh-CN" dirty="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ea typeface="楷体_GB2312" pitchFamily="49" charset="-122"/>
              </a:rPr>
              <a:t> 2)</a:t>
            </a:r>
            <a:r>
              <a:rPr kumimoji="1" lang="zh-CN" altLang="en-US" dirty="0">
                <a:ea typeface="楷体_GB2312" pitchFamily="49" charset="-122"/>
              </a:rPr>
              <a:t>均未知</a:t>
            </a:r>
            <a:r>
              <a:rPr kumimoji="1" lang="zh-CN" altLang="en-US" dirty="0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zh-CN" altLang="en-US" dirty="0">
                <a:ea typeface="楷体_GB2312" pitchFamily="49" charset="-122"/>
              </a:rPr>
              <a:t> 试求方差比</a:t>
            </a:r>
            <a:r>
              <a:rPr kumimoji="1" lang="zh-CN" altLang="en-US" i="1" dirty="0"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baseline="-30000" dirty="0">
                <a:ea typeface="楷体_GB2312" pitchFamily="49" charset="-122"/>
              </a:rPr>
              <a:t>1</a:t>
            </a:r>
            <a:r>
              <a:rPr kumimoji="1" lang="en-US" altLang="zh-CN" baseline="30000" dirty="0">
                <a:ea typeface="楷体_GB2312" pitchFamily="49" charset="-122"/>
              </a:rPr>
              <a:t>2</a:t>
            </a:r>
            <a:r>
              <a:rPr kumimoji="1" lang="en-US" altLang="zh-CN" dirty="0">
                <a:ea typeface="楷体_GB2312" pitchFamily="49" charset="-122"/>
              </a:rPr>
              <a:t>/</a:t>
            </a:r>
            <a:r>
              <a:rPr kumimoji="1" lang="en-US" altLang="zh-CN" i="1" dirty="0"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baseline="-30000" dirty="0">
                <a:ea typeface="楷体_GB2312" pitchFamily="49" charset="-122"/>
              </a:rPr>
              <a:t>2</a:t>
            </a:r>
            <a:r>
              <a:rPr kumimoji="1" lang="en-US" altLang="zh-CN" baseline="30000" dirty="0">
                <a:ea typeface="楷体_GB2312" pitchFamily="49" charset="-122"/>
              </a:rPr>
              <a:t>2</a:t>
            </a:r>
            <a:r>
              <a:rPr kumimoji="1" lang="zh-CN" altLang="en-US" dirty="0">
                <a:ea typeface="楷体_GB2312" pitchFamily="49" charset="-122"/>
              </a:rPr>
              <a:t>的一个置信水平为</a:t>
            </a:r>
            <a:r>
              <a:rPr kumimoji="1" lang="en-US" altLang="zh-CN" dirty="0">
                <a:ea typeface="楷体_GB2312" pitchFamily="49" charset="-122"/>
              </a:rPr>
              <a:t>0</a:t>
            </a:r>
            <a:r>
              <a:rPr kumimoji="1" lang="en-US" altLang="zh-CN" dirty="0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dirty="0">
                <a:ea typeface="楷体_GB2312" pitchFamily="49" charset="-122"/>
              </a:rPr>
              <a:t>90</a:t>
            </a:r>
            <a:r>
              <a:rPr kumimoji="1" lang="zh-CN" altLang="en-US" dirty="0">
                <a:ea typeface="楷体_GB2312" pitchFamily="49" charset="-122"/>
              </a:rPr>
              <a:t>的置信区间</a:t>
            </a:r>
            <a:r>
              <a:rPr kumimoji="1" lang="zh-CN" altLang="en-US" dirty="0">
                <a:ea typeface="楷体_GB2312" pitchFamily="49" charset="-122"/>
                <a:sym typeface="Symbol" panose="05050102010706020507" pitchFamily="18" charset="2"/>
              </a:rPr>
              <a:t></a:t>
            </a:r>
            <a:endParaRPr kumimoji="1" lang="zh-CN" altLang="en-US" dirty="0"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238539" y="3491392"/>
            <a:ext cx="44291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 </a:t>
            </a:r>
            <a:endParaRPr kumimoji="1" lang="zh-CN" altLang="en-US" sz="28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1381539" y="3531080"/>
            <a:ext cx="6889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ea typeface="楷体_GB2312" pitchFamily="49" charset="-122"/>
              </a:rPr>
              <a:t>这里 </a:t>
            </a:r>
            <a:endParaRPr kumimoji="1" lang="zh-CN" altLang="en-US">
              <a:ea typeface="楷体_GB2312" pitchFamily="49" charset="-122"/>
            </a:endParaRPr>
          </a:p>
        </p:txBody>
      </p:sp>
      <p:sp>
        <p:nvSpPr>
          <p:cNvPr id="187398" name="Text Box 6"/>
          <p:cNvSpPr txBox="1">
            <a:spLocks noChangeArrowheads="1"/>
          </p:cNvSpPr>
          <p:nvPr/>
        </p:nvSpPr>
        <p:spPr bwMode="auto">
          <a:xfrm>
            <a:off x="2035589" y="3529492"/>
            <a:ext cx="7175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i="1">
                <a:ea typeface="楷体_GB2312" pitchFamily="49" charset="-122"/>
              </a:rPr>
              <a:t>n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18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</a:t>
            </a:r>
            <a:endParaRPr kumimoji="1" lang="en-US" altLang="zh-CN">
              <a:ea typeface="楷体_GB2312" pitchFamily="49" charset="-122"/>
            </a:endParaRPr>
          </a:p>
        </p:txBody>
      </p:sp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6080539" y="3529492"/>
            <a:ext cx="10445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10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>
                <a:ea typeface="楷体_GB2312" pitchFamily="49" charset="-122"/>
              </a:rPr>
              <a:t> </a:t>
            </a:r>
            <a:endParaRPr kumimoji="1" lang="en-US" altLang="zh-CN">
              <a:ea typeface="楷体_GB2312" pitchFamily="49" charset="-122"/>
            </a:endParaRPr>
          </a:p>
        </p:txBody>
      </p:sp>
      <p:sp>
        <p:nvSpPr>
          <p:cNvPr id="187400" name="Rectangle 8"/>
          <p:cNvSpPr>
            <a:spLocks noChangeArrowheads="1"/>
          </p:cNvSpPr>
          <p:nvPr/>
        </p:nvSpPr>
        <p:spPr bwMode="auto">
          <a:xfrm>
            <a:off x="4886739" y="3529492"/>
            <a:ext cx="10985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i="1">
                <a:ea typeface="楷体_GB2312" pitchFamily="49" charset="-122"/>
              </a:rPr>
              <a:t>s</a:t>
            </a:r>
            <a:r>
              <a:rPr kumimoji="1" lang="en-US" altLang="zh-CN" baseline="-30000">
                <a:ea typeface="楷体_GB2312" pitchFamily="49" charset="-122"/>
              </a:rPr>
              <a:t>2</a:t>
            </a:r>
            <a:r>
              <a:rPr kumimoji="1" lang="en-US" altLang="zh-CN" baseline="30000">
                <a:ea typeface="楷体_GB2312" pitchFamily="49" charset="-122"/>
              </a:rPr>
              <a:t>2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29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</a:t>
            </a:r>
            <a:endParaRPr kumimoji="1" lang="en-US" altLang="zh-CN"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87401" name="Rectangle 9"/>
          <p:cNvSpPr>
            <a:spLocks noChangeArrowheads="1"/>
          </p:cNvSpPr>
          <p:nvPr/>
        </p:nvSpPr>
        <p:spPr bwMode="auto">
          <a:xfrm>
            <a:off x="4023139" y="3529492"/>
            <a:ext cx="7842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i="1">
                <a:ea typeface="楷体_GB2312" pitchFamily="49" charset="-122"/>
              </a:rPr>
              <a:t>m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13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</a:t>
            </a:r>
            <a:endParaRPr kumimoji="1" lang="en-US" altLang="zh-CN"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87402" name="Rectangle 10"/>
          <p:cNvSpPr>
            <a:spLocks noChangeArrowheads="1"/>
          </p:cNvSpPr>
          <p:nvPr/>
        </p:nvSpPr>
        <p:spPr bwMode="auto">
          <a:xfrm>
            <a:off x="2829339" y="3529492"/>
            <a:ext cx="10985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i="1">
                <a:ea typeface="楷体_GB2312" pitchFamily="49" charset="-122"/>
              </a:rPr>
              <a:t>s</a:t>
            </a:r>
            <a:r>
              <a:rPr kumimoji="1" lang="en-US" altLang="zh-CN" baseline="-30000">
                <a:ea typeface="楷体_GB2312" pitchFamily="49" charset="-122"/>
              </a:rPr>
              <a:t>1</a:t>
            </a:r>
            <a:r>
              <a:rPr kumimoji="1" lang="en-US" altLang="zh-CN" baseline="30000">
                <a:ea typeface="楷体_GB2312" pitchFamily="49" charset="-122"/>
              </a:rPr>
              <a:t>2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34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</a:t>
            </a:r>
            <a:endParaRPr kumimoji="1" lang="en-US" altLang="zh-CN">
              <a:ea typeface="楷体_GB2312" pitchFamily="49" charset="-122"/>
              <a:sym typeface="Symbol" panose="05050102010706020507" pitchFamily="18" charset="2"/>
            </a:endParaRPr>
          </a:p>
        </p:txBody>
      </p:sp>
      <p:pic>
        <p:nvPicPr>
          <p:cNvPr id="187403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6" r="66695" b="16689"/>
          <a:stretch>
            <a:fillRect/>
          </a:stretch>
        </p:blipFill>
        <p:spPr bwMode="auto">
          <a:xfrm>
            <a:off x="638589" y="4786792"/>
            <a:ext cx="34528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740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6" r="76602" b="16689"/>
          <a:stretch>
            <a:fillRect/>
          </a:stretch>
        </p:blipFill>
        <p:spPr bwMode="auto">
          <a:xfrm>
            <a:off x="1857789" y="5624992"/>
            <a:ext cx="24257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405" name="Text Box 13"/>
          <p:cNvSpPr txBox="1">
            <a:spLocks noChangeArrowheads="1"/>
          </p:cNvSpPr>
          <p:nvPr/>
        </p:nvSpPr>
        <p:spPr bwMode="auto">
          <a:xfrm>
            <a:off x="238539" y="6437792"/>
            <a:ext cx="7869238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ea typeface="楷体_GB2312" pitchFamily="49" charset="-122"/>
              </a:rPr>
              <a:t>所以</a:t>
            </a:r>
            <a:r>
              <a:rPr kumimoji="1" lang="zh-CN" altLang="en-US" i="1"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baseline="-30000">
                <a:ea typeface="楷体_GB2312" pitchFamily="49" charset="-122"/>
              </a:rPr>
              <a:t>1</a:t>
            </a:r>
            <a:r>
              <a:rPr kumimoji="1" lang="en-US" altLang="zh-CN" baseline="30000">
                <a:ea typeface="楷体_GB2312" pitchFamily="49" charset="-122"/>
              </a:rPr>
              <a:t>2</a:t>
            </a:r>
            <a:r>
              <a:rPr kumimoji="1" lang="en-US" altLang="zh-CN">
                <a:ea typeface="楷体_GB2312" pitchFamily="49" charset="-122"/>
              </a:rPr>
              <a:t>/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baseline="-30000">
                <a:ea typeface="楷体_GB2312" pitchFamily="49" charset="-122"/>
              </a:rPr>
              <a:t>2</a:t>
            </a:r>
            <a:r>
              <a:rPr kumimoji="1" lang="en-US" altLang="zh-CN" baseline="30000">
                <a:ea typeface="楷体_GB2312" pitchFamily="49" charset="-122"/>
              </a:rPr>
              <a:t>2</a:t>
            </a:r>
            <a:r>
              <a:rPr kumimoji="1" lang="zh-CN" altLang="en-US">
                <a:ea typeface="楷体_GB2312" pitchFamily="49" charset="-122"/>
              </a:rPr>
              <a:t>的一个置信水平为</a:t>
            </a:r>
            <a:r>
              <a:rPr kumimoji="1" lang="en-US" altLang="zh-CN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90</a:t>
            </a:r>
            <a:r>
              <a:rPr kumimoji="1" lang="zh-CN" altLang="en-US">
                <a:ea typeface="楷体_GB2312" pitchFamily="49" charset="-122"/>
              </a:rPr>
              <a:t>的置信区间为</a:t>
            </a:r>
            <a:r>
              <a:rPr kumimoji="1" lang="en-US" altLang="zh-CN">
                <a:ea typeface="楷体_GB2312" pitchFamily="49" charset="-122"/>
              </a:rPr>
              <a:t>(0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45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>
                <a:ea typeface="楷体_GB2312" pitchFamily="49" charset="-122"/>
              </a:rPr>
              <a:t> 2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79)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 </a:t>
            </a:r>
            <a:endParaRPr kumimoji="1" lang="en-US" altLang="zh-CN">
              <a:ea typeface="楷体_GB2312" pitchFamily="49" charset="-122"/>
            </a:endParaRPr>
          </a:p>
        </p:txBody>
      </p:sp>
      <p:pic>
        <p:nvPicPr>
          <p:cNvPr id="18740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65"/>
          <a:stretch>
            <a:fillRect/>
          </a:stretch>
        </p:blipFill>
        <p:spPr bwMode="auto">
          <a:xfrm>
            <a:off x="848139" y="4034317"/>
            <a:ext cx="27924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407" name="Text Box 15"/>
          <p:cNvSpPr txBox="1">
            <a:spLocks noChangeArrowheads="1"/>
          </p:cNvSpPr>
          <p:nvPr/>
        </p:nvSpPr>
        <p:spPr bwMode="auto">
          <a:xfrm>
            <a:off x="7172739" y="3531080"/>
            <a:ext cx="1071563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zh-CN" altLang="en-US">
                <a:ea typeface="楷体_GB2312" pitchFamily="49" charset="-122"/>
              </a:rPr>
              <a:t>查表得 </a:t>
            </a:r>
            <a:endParaRPr kumimoji="1" lang="zh-CN" altLang="en-US">
              <a:ea typeface="楷体_GB2312" pitchFamily="49" charset="-122"/>
            </a:endParaRPr>
          </a:p>
        </p:txBody>
      </p:sp>
      <p:pic>
        <p:nvPicPr>
          <p:cNvPr id="187408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3" r="52654"/>
          <a:stretch>
            <a:fillRect/>
          </a:stretch>
        </p:blipFill>
        <p:spPr bwMode="auto">
          <a:xfrm>
            <a:off x="3678652" y="4034317"/>
            <a:ext cx="207803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7409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3" r="32704"/>
          <a:stretch>
            <a:fillRect/>
          </a:stretch>
        </p:blipFill>
        <p:spPr bwMode="auto">
          <a:xfrm>
            <a:off x="5772564" y="4034317"/>
            <a:ext cx="2062163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741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21" r="23560"/>
          <a:stretch>
            <a:fillRect/>
          </a:stretch>
        </p:blipFill>
        <p:spPr bwMode="auto">
          <a:xfrm>
            <a:off x="7837902" y="4034317"/>
            <a:ext cx="93503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7411" name="Picture 1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1" t="16556" r="41934" b="16689"/>
          <a:stretch>
            <a:fillRect/>
          </a:stretch>
        </p:blipFill>
        <p:spPr bwMode="auto">
          <a:xfrm>
            <a:off x="4092989" y="4786792"/>
            <a:ext cx="25654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7412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2" t="16556" r="52194" b="16689"/>
          <a:stretch>
            <a:fillRect/>
          </a:stretch>
        </p:blipFill>
        <p:spPr bwMode="auto">
          <a:xfrm>
            <a:off x="4312064" y="5624992"/>
            <a:ext cx="25019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7413" name="Object 21"/>
          <p:cNvGraphicFramePr>
            <a:graphicFrameLocks noChangeAspect="1"/>
          </p:cNvGraphicFramePr>
          <p:nvPr/>
        </p:nvGraphicFramePr>
        <p:xfrm>
          <a:off x="2781714" y="2770667"/>
          <a:ext cx="597693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4" imgW="3695700" imgH="558800" progId="Equation.DSMT4">
                  <p:embed/>
                </p:oleObj>
              </mc:Choice>
              <mc:Fallback>
                <p:oleObj name="Equation" r:id="rId4" imgW="3695700" imgH="558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714" y="2770667"/>
                        <a:ext cx="597693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7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7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7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7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7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7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7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7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6" grpId="0" autoUpdateAnimBg="0" build="p"/>
      <p:bldP spid="187397" grpId="0" autoUpdateAnimBg="0" build="p"/>
      <p:bldP spid="187398" grpId="0" autoUpdateAnimBg="0" build="p"/>
      <p:bldP spid="187399" grpId="0" autoUpdateAnimBg="0" build="p"/>
      <p:bldP spid="187400" grpId="0" autoUpdateAnimBg="0" build="p"/>
      <p:bldP spid="187401" grpId="0" autoUpdateAnimBg="0" build="p"/>
      <p:bldP spid="187402" grpId="0" autoUpdateAnimBg="0" build="p"/>
      <p:bldP spid="187405" grpId="0" autoUpdateAnimBg="0" build="p"/>
      <p:bldP spid="187407" grpId="0" autoUpdateAnimBg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20" name="WordArt 16"/>
          <p:cNvSpPr>
            <a:spLocks noChangeArrowheads="1" noChangeShapeType="1" noTextEdit="1"/>
          </p:cNvSpPr>
          <p:nvPr/>
        </p:nvSpPr>
        <p:spPr bwMode="auto">
          <a:xfrm>
            <a:off x="3754438" y="627063"/>
            <a:ext cx="1847850" cy="3286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指标的分类</a:t>
            </a:r>
            <a:endParaRPr lang="zh-CN" altLang="en-US" sz="3600" b="1" kern="10">
              <a:ln w="15875">
                <a:solidFill>
                  <a:srgbClr val="3399FF"/>
                </a:solidFill>
                <a:round/>
              </a:ln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59140" name="WordArt 36"/>
          <p:cNvSpPr>
            <a:spLocks noChangeArrowheads="1" noChangeShapeType="1" noTextEdit="1"/>
          </p:cNvSpPr>
          <p:nvPr/>
        </p:nvSpPr>
        <p:spPr bwMode="auto">
          <a:xfrm>
            <a:off x="1152525" y="1008063"/>
            <a:ext cx="6861175" cy="3683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latin typeface="隶书" panose="02010509060101010101" charset="-122"/>
                <a:ea typeface="隶书" panose="02010509060101010101" charset="-122"/>
              </a:rPr>
              <a:t>寿命、收入、生产率、射击命中率等越大越好</a:t>
            </a:r>
            <a:endParaRPr lang="zh-CN" altLang="en-US" sz="3600" b="1" kern="10">
              <a:ln w="15875">
                <a:solidFill>
                  <a:srgbClr val="3399FF"/>
                </a:solidFill>
                <a:round/>
              </a:ln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59141" name="WordArt 37"/>
          <p:cNvSpPr>
            <a:spLocks noChangeArrowheads="1" noChangeShapeType="1" noTextEdit="1"/>
          </p:cNvSpPr>
          <p:nvPr/>
        </p:nvSpPr>
        <p:spPr bwMode="auto">
          <a:xfrm>
            <a:off x="1150938" y="1477963"/>
            <a:ext cx="6856412" cy="3683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latin typeface="隶书" panose="02010509060101010101" charset="-122"/>
                <a:ea typeface="隶书" panose="02010509060101010101" charset="-122"/>
              </a:rPr>
              <a:t>次品率、杂质含量、事故次数等越小越好</a:t>
            </a:r>
            <a:endParaRPr lang="zh-CN" altLang="en-US" sz="3600" b="1" kern="10">
              <a:ln w="15875">
                <a:solidFill>
                  <a:srgbClr val="3399FF"/>
                </a:solidFill>
                <a:round/>
              </a:ln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59142" name="AutoShape 38"/>
          <p:cNvSpPr/>
          <p:nvPr/>
        </p:nvSpPr>
        <p:spPr bwMode="auto">
          <a:xfrm>
            <a:off x="874713" y="1079500"/>
            <a:ext cx="236537" cy="747713"/>
          </a:xfrm>
          <a:prstGeom prst="leftBrace">
            <a:avLst>
              <a:gd name="adj1" fmla="val 26342"/>
              <a:gd name="adj2" fmla="val 50000"/>
            </a:avLst>
          </a:prstGeom>
          <a:noFill/>
          <a:ln w="28575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9143" name="Freeform 39"/>
          <p:cNvSpPr/>
          <p:nvPr/>
        </p:nvSpPr>
        <p:spPr bwMode="auto">
          <a:xfrm>
            <a:off x="1219200" y="1382713"/>
            <a:ext cx="6840538" cy="42862"/>
          </a:xfrm>
          <a:custGeom>
            <a:avLst/>
            <a:gdLst>
              <a:gd name="T0" fmla="*/ 0 w 3800"/>
              <a:gd name="T1" fmla="*/ 1 h 20"/>
              <a:gd name="T2" fmla="*/ 1016 w 3800"/>
              <a:gd name="T3" fmla="*/ 1 h 20"/>
              <a:gd name="T4" fmla="*/ 1864 w 3800"/>
              <a:gd name="T5" fmla="*/ 9 h 20"/>
              <a:gd name="T6" fmla="*/ 2664 w 3800"/>
              <a:gd name="T7" fmla="*/ 1 h 20"/>
              <a:gd name="T8" fmla="*/ 3344 w 3800"/>
              <a:gd name="T9" fmla="*/ 17 h 20"/>
              <a:gd name="T10" fmla="*/ 3800 w 3800"/>
              <a:gd name="T11" fmla="*/ 17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0" h="20">
                <a:moveTo>
                  <a:pt x="0" y="1"/>
                </a:moveTo>
                <a:cubicBezTo>
                  <a:pt x="352" y="0"/>
                  <a:pt x="705" y="0"/>
                  <a:pt x="1016" y="1"/>
                </a:cubicBezTo>
                <a:cubicBezTo>
                  <a:pt x="1327" y="2"/>
                  <a:pt x="1589" y="9"/>
                  <a:pt x="1864" y="9"/>
                </a:cubicBezTo>
                <a:cubicBezTo>
                  <a:pt x="2139" y="9"/>
                  <a:pt x="2417" y="0"/>
                  <a:pt x="2664" y="1"/>
                </a:cubicBezTo>
                <a:cubicBezTo>
                  <a:pt x="2911" y="2"/>
                  <a:pt x="3155" y="14"/>
                  <a:pt x="3344" y="17"/>
                </a:cubicBezTo>
                <a:cubicBezTo>
                  <a:pt x="3533" y="20"/>
                  <a:pt x="3666" y="18"/>
                  <a:pt x="3800" y="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9144" name="Freeform 40"/>
          <p:cNvSpPr/>
          <p:nvPr/>
        </p:nvSpPr>
        <p:spPr bwMode="auto">
          <a:xfrm>
            <a:off x="1195388" y="1879600"/>
            <a:ext cx="6927850" cy="42863"/>
          </a:xfrm>
          <a:custGeom>
            <a:avLst/>
            <a:gdLst>
              <a:gd name="T0" fmla="*/ 0 w 3800"/>
              <a:gd name="T1" fmla="*/ 1 h 20"/>
              <a:gd name="T2" fmla="*/ 1016 w 3800"/>
              <a:gd name="T3" fmla="*/ 1 h 20"/>
              <a:gd name="T4" fmla="*/ 1864 w 3800"/>
              <a:gd name="T5" fmla="*/ 9 h 20"/>
              <a:gd name="T6" fmla="*/ 2664 w 3800"/>
              <a:gd name="T7" fmla="*/ 1 h 20"/>
              <a:gd name="T8" fmla="*/ 3344 w 3800"/>
              <a:gd name="T9" fmla="*/ 17 h 20"/>
              <a:gd name="T10" fmla="*/ 3800 w 3800"/>
              <a:gd name="T11" fmla="*/ 17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0" h="20">
                <a:moveTo>
                  <a:pt x="0" y="1"/>
                </a:moveTo>
                <a:cubicBezTo>
                  <a:pt x="352" y="0"/>
                  <a:pt x="705" y="0"/>
                  <a:pt x="1016" y="1"/>
                </a:cubicBezTo>
                <a:cubicBezTo>
                  <a:pt x="1327" y="2"/>
                  <a:pt x="1589" y="9"/>
                  <a:pt x="1864" y="9"/>
                </a:cubicBezTo>
                <a:cubicBezTo>
                  <a:pt x="2139" y="9"/>
                  <a:pt x="2417" y="0"/>
                  <a:pt x="2664" y="1"/>
                </a:cubicBezTo>
                <a:cubicBezTo>
                  <a:pt x="2911" y="2"/>
                  <a:pt x="3155" y="14"/>
                  <a:pt x="3344" y="17"/>
                </a:cubicBezTo>
                <a:cubicBezTo>
                  <a:pt x="3533" y="20"/>
                  <a:pt x="3666" y="18"/>
                  <a:pt x="3800" y="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59106" name="Object 2"/>
          <p:cNvGraphicFramePr>
            <a:graphicFrameLocks noChangeAspect="1"/>
          </p:cNvGraphicFramePr>
          <p:nvPr/>
        </p:nvGraphicFramePr>
        <p:xfrm>
          <a:off x="3519488" y="2741613"/>
          <a:ext cx="25082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1" imgW="1333500" imgH="292100" progId="Equation.DSMT4">
                  <p:embed/>
                </p:oleObj>
              </mc:Choice>
              <mc:Fallback>
                <p:oleObj name="Equation" r:id="rId1" imgW="1333500" imgH="292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2741613"/>
                        <a:ext cx="25082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9107" name="Group 3"/>
          <p:cNvGrpSpPr/>
          <p:nvPr/>
        </p:nvGrpSpPr>
        <p:grpSpPr bwMode="auto">
          <a:xfrm>
            <a:off x="1878013" y="1944692"/>
            <a:ext cx="6870700" cy="603251"/>
            <a:chOff x="1262" y="1521"/>
            <a:chExt cx="4328" cy="380"/>
          </a:xfrm>
        </p:grpSpPr>
        <p:sp>
          <p:nvSpPr>
            <p:cNvPr id="559108" name="Rectangle 4"/>
            <p:cNvSpPr>
              <a:spLocks noChangeArrowheads="1"/>
            </p:cNvSpPr>
            <p:nvPr/>
          </p:nvSpPr>
          <p:spPr bwMode="auto">
            <a:xfrm>
              <a:off x="2293" y="1534"/>
              <a:ext cx="17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若存在统计量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9109" name="Object 5"/>
            <p:cNvGraphicFramePr>
              <a:graphicFrameLocks noChangeAspect="1"/>
            </p:cNvGraphicFramePr>
            <p:nvPr/>
          </p:nvGraphicFramePr>
          <p:xfrm>
            <a:off x="1262" y="1583"/>
            <a:ext cx="110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0" name="Equation" r:id="rId3" imgW="927100" imgH="215900" progId="Equation.DSMT4">
                    <p:embed/>
                  </p:oleObj>
                </mc:Choice>
                <mc:Fallback>
                  <p:oleObj name="Equation" r:id="rId3" imgW="927100" imgH="2159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2" y="1583"/>
                          <a:ext cx="110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9110" name="Object 6"/>
            <p:cNvGraphicFramePr>
              <a:graphicFrameLocks noChangeAspect="1"/>
            </p:cNvGraphicFramePr>
            <p:nvPr/>
          </p:nvGraphicFramePr>
          <p:xfrm>
            <a:off x="3710" y="1521"/>
            <a:ext cx="1880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1" name="Equation" r:id="rId5" imgW="1587500" imgH="304800" progId="Equation.DSMT4">
                    <p:embed/>
                  </p:oleObj>
                </mc:Choice>
                <mc:Fallback>
                  <p:oleObj name="Equation" r:id="rId5" imgW="1587500" imgH="304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0" y="1521"/>
                          <a:ext cx="1880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9111" name="Group 7"/>
          <p:cNvGrpSpPr/>
          <p:nvPr/>
        </p:nvGrpSpPr>
        <p:grpSpPr bwMode="auto">
          <a:xfrm>
            <a:off x="-6350" y="2344738"/>
            <a:ext cx="3141663" cy="523875"/>
            <a:chOff x="71" y="1995"/>
            <a:chExt cx="1979" cy="330"/>
          </a:xfrm>
        </p:grpSpPr>
        <p:sp>
          <p:nvSpPr>
            <p:cNvPr id="559112" name="Rectangle 8"/>
            <p:cNvSpPr>
              <a:spLocks noChangeArrowheads="1"/>
            </p:cNvSpPr>
            <p:nvPr/>
          </p:nvSpPr>
          <p:spPr bwMode="auto">
            <a:xfrm>
              <a:off x="71" y="1995"/>
              <a:ext cx="19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满足       有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9113" name="Object 9"/>
            <p:cNvGraphicFramePr>
              <a:graphicFrameLocks noChangeAspect="1"/>
            </p:cNvGraphicFramePr>
            <p:nvPr/>
          </p:nvGraphicFramePr>
          <p:xfrm>
            <a:off x="593" y="2050"/>
            <a:ext cx="76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2" name="Equation" r:id="rId7" imgW="647700" imgH="215900" progId="Equation.DSMT4">
                    <p:embed/>
                  </p:oleObj>
                </mc:Choice>
                <mc:Fallback>
                  <p:oleObj name="Equation" r:id="rId7" imgW="647700" imgH="2159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" y="2050"/>
                          <a:ext cx="76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9114" name="Group 10"/>
          <p:cNvGrpSpPr/>
          <p:nvPr/>
        </p:nvGrpSpPr>
        <p:grpSpPr bwMode="auto">
          <a:xfrm>
            <a:off x="839134" y="4388845"/>
            <a:ext cx="8358187" cy="631825"/>
            <a:chOff x="500" y="2854"/>
            <a:chExt cx="5265" cy="398"/>
          </a:xfrm>
        </p:grpSpPr>
        <p:sp>
          <p:nvSpPr>
            <p:cNvPr id="559115" name="Rectangle 11"/>
            <p:cNvSpPr>
              <a:spLocks noChangeArrowheads="1"/>
            </p:cNvSpPr>
            <p:nvPr/>
          </p:nvSpPr>
          <p:spPr bwMode="auto">
            <a:xfrm>
              <a:off x="500" y="2854"/>
              <a:ext cx="1466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若存在统计量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9116" name="Object 12"/>
            <p:cNvGraphicFramePr>
              <a:graphicFrameLocks noChangeAspect="1"/>
            </p:cNvGraphicFramePr>
            <p:nvPr/>
          </p:nvGraphicFramePr>
          <p:xfrm>
            <a:off x="1918" y="2915"/>
            <a:ext cx="1880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3" name="Equation" r:id="rId9" imgW="1587500" imgH="266700" progId="Equation.DSMT4">
                    <p:embed/>
                  </p:oleObj>
                </mc:Choice>
                <mc:Fallback>
                  <p:oleObj name="Equation" r:id="rId9" imgW="1587500" imgH="2667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8" y="2915"/>
                          <a:ext cx="1880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9117" name="Rectangle 13"/>
            <p:cNvSpPr>
              <a:spLocks noChangeArrowheads="1"/>
            </p:cNvSpPr>
            <p:nvPr/>
          </p:nvSpPr>
          <p:spPr bwMode="auto">
            <a:xfrm>
              <a:off x="3786" y="2912"/>
              <a:ext cx="19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满足       有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9118" name="Object 14"/>
            <p:cNvGraphicFramePr>
              <a:graphicFrameLocks noChangeAspect="1"/>
            </p:cNvGraphicFramePr>
            <p:nvPr/>
          </p:nvGraphicFramePr>
          <p:xfrm>
            <a:off x="4308" y="2967"/>
            <a:ext cx="76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4" name="Equation" r:id="rId11" imgW="647700" imgH="215900" progId="Equation.DSMT4">
                    <p:embed/>
                  </p:oleObj>
                </mc:Choice>
                <mc:Fallback>
                  <p:oleObj name="Equation" r:id="rId11" imgW="647700" imgH="2159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8" y="2967"/>
                          <a:ext cx="76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9119" name="Object 15"/>
          <p:cNvGraphicFramePr>
            <a:graphicFrameLocks noChangeAspect="1"/>
          </p:cNvGraphicFramePr>
          <p:nvPr/>
        </p:nvGraphicFramePr>
        <p:xfrm>
          <a:off x="3514726" y="4993683"/>
          <a:ext cx="2581229" cy="609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13" imgW="1282700" imgH="292100" progId="Equation.DSMT4">
                  <p:embed/>
                </p:oleObj>
              </mc:Choice>
              <mc:Fallback>
                <p:oleObj name="Equation" r:id="rId13" imgW="1282700" imgH="2921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6" y="4993683"/>
                        <a:ext cx="2581229" cy="609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21" name="WordArt 17"/>
          <p:cNvSpPr>
            <a:spLocks noChangeArrowheads="1" noChangeShapeType="1" noTextEdit="1"/>
          </p:cNvSpPr>
          <p:nvPr/>
        </p:nvSpPr>
        <p:spPr bwMode="auto">
          <a:xfrm>
            <a:off x="955675" y="2085975"/>
            <a:ext cx="7112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  <a:endParaRPr lang="zh-CN" altLang="en-US" sz="3600" b="1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59122" name="Group 18"/>
          <p:cNvGrpSpPr/>
          <p:nvPr/>
        </p:nvGrpSpPr>
        <p:grpSpPr bwMode="auto">
          <a:xfrm>
            <a:off x="0" y="3192461"/>
            <a:ext cx="8537575" cy="1133474"/>
            <a:chOff x="71" y="2187"/>
            <a:chExt cx="5378" cy="714"/>
          </a:xfrm>
        </p:grpSpPr>
        <p:sp>
          <p:nvSpPr>
            <p:cNvPr id="559123" name="Rectangle 19"/>
            <p:cNvSpPr>
              <a:spLocks noChangeArrowheads="1"/>
            </p:cNvSpPr>
            <p:nvPr/>
          </p:nvSpPr>
          <p:spPr bwMode="auto">
            <a:xfrm>
              <a:off x="71" y="2189"/>
              <a:ext cx="4787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则称      为  的置信水平为    的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9124" name="Object 20"/>
            <p:cNvGraphicFramePr>
              <a:graphicFrameLocks noChangeAspect="1"/>
            </p:cNvGraphicFramePr>
            <p:nvPr/>
          </p:nvGraphicFramePr>
          <p:xfrm>
            <a:off x="587" y="2208"/>
            <a:ext cx="600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6" name="Equation" r:id="rId15" imgW="508000" imgH="292100" progId="Equation.DSMT4">
                    <p:embed/>
                  </p:oleObj>
                </mc:Choice>
                <mc:Fallback>
                  <p:oleObj name="Equation" r:id="rId15" imgW="508000" imgH="2921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" y="2208"/>
                          <a:ext cx="600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9125" name="Object 21"/>
            <p:cNvGraphicFramePr>
              <a:graphicFrameLocks noChangeAspect="1"/>
            </p:cNvGraphicFramePr>
            <p:nvPr/>
          </p:nvGraphicFramePr>
          <p:xfrm>
            <a:off x="1490" y="2260"/>
            <a:ext cx="2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7" name="Equation" r:id="rId17" imgW="165100" imgH="203200" progId="Equation.DSMT4">
                    <p:embed/>
                  </p:oleObj>
                </mc:Choice>
                <mc:Fallback>
                  <p:oleObj name="Equation" r:id="rId17" imgW="165100" imgH="2032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0" y="2260"/>
                          <a:ext cx="2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9126" name="Rectangle 22"/>
            <p:cNvSpPr>
              <a:spLocks noChangeArrowheads="1"/>
            </p:cNvSpPr>
            <p:nvPr/>
          </p:nvSpPr>
          <p:spPr bwMode="auto">
            <a:xfrm>
              <a:off x="754" y="2520"/>
              <a:ext cx="1921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单侧置信下限</a:t>
              </a:r>
              <a:r>
                <a:rPr kumimoji="1" lang="zh-CN" altLang="en-US" sz="1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59127" name="Rectangle 23"/>
            <p:cNvSpPr>
              <a:spLocks noChangeArrowheads="1"/>
            </p:cNvSpPr>
            <p:nvPr/>
          </p:nvSpPr>
          <p:spPr bwMode="auto">
            <a:xfrm>
              <a:off x="3688" y="2187"/>
              <a:ext cx="1761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单侧置信区间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endPara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59128" name="Rectangle 24"/>
            <p:cNvSpPr>
              <a:spLocks noChangeArrowheads="1"/>
            </p:cNvSpPr>
            <p:nvPr/>
          </p:nvSpPr>
          <p:spPr bwMode="auto">
            <a:xfrm>
              <a:off x="78" y="2512"/>
              <a:ext cx="997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称  为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9129" name="Object 25"/>
            <p:cNvGraphicFramePr>
              <a:graphicFrameLocks noChangeAspect="1"/>
            </p:cNvGraphicFramePr>
            <p:nvPr/>
          </p:nvGraphicFramePr>
          <p:xfrm>
            <a:off x="369" y="2515"/>
            <a:ext cx="200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8" name="Equation" r:id="rId19" imgW="165100" imgH="292100" progId="Equation.DSMT4">
                    <p:embed/>
                  </p:oleObj>
                </mc:Choice>
                <mc:Fallback>
                  <p:oleObj name="Equation" r:id="rId19" imgW="165100" imgH="2921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" y="2515"/>
                          <a:ext cx="200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9130" name="Object 26"/>
            <p:cNvGraphicFramePr>
              <a:graphicFrameLocks noChangeAspect="1"/>
            </p:cNvGraphicFramePr>
            <p:nvPr/>
          </p:nvGraphicFramePr>
          <p:xfrm>
            <a:off x="3045" y="2261"/>
            <a:ext cx="500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9" name="Equation" r:id="rId21" imgW="419100" imgH="203200" progId="Equation.DSMT4">
                    <p:embed/>
                  </p:oleObj>
                </mc:Choice>
                <mc:Fallback>
                  <p:oleObj name="Equation" r:id="rId21" imgW="419100" imgH="2032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5" y="2261"/>
                          <a:ext cx="500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9131" name="Group 27"/>
          <p:cNvGrpSpPr/>
          <p:nvPr/>
        </p:nvGrpSpPr>
        <p:grpSpPr bwMode="auto">
          <a:xfrm>
            <a:off x="118409" y="5431833"/>
            <a:ext cx="8539162" cy="1117600"/>
            <a:chOff x="94" y="3439"/>
            <a:chExt cx="5379" cy="704"/>
          </a:xfrm>
        </p:grpSpPr>
        <p:sp>
          <p:nvSpPr>
            <p:cNvPr id="559132" name="Rectangle 28"/>
            <p:cNvSpPr>
              <a:spLocks noChangeArrowheads="1"/>
            </p:cNvSpPr>
            <p:nvPr/>
          </p:nvSpPr>
          <p:spPr bwMode="auto">
            <a:xfrm>
              <a:off x="95" y="3441"/>
              <a:ext cx="4787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则称      为  的置信水平为    的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9133" name="Object 29"/>
            <p:cNvGraphicFramePr>
              <a:graphicFrameLocks noChangeAspect="1"/>
            </p:cNvGraphicFramePr>
            <p:nvPr/>
          </p:nvGraphicFramePr>
          <p:xfrm>
            <a:off x="531" y="3455"/>
            <a:ext cx="760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0" name="Equation" r:id="rId23" imgW="647700" imgH="266700" progId="Equation.DSMT4">
                    <p:embed/>
                  </p:oleObj>
                </mc:Choice>
                <mc:Fallback>
                  <p:oleObj name="Equation" r:id="rId23" imgW="647700" imgH="2667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" y="3455"/>
                          <a:ext cx="760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9134" name="Object 30"/>
            <p:cNvGraphicFramePr>
              <a:graphicFrameLocks noChangeAspect="1"/>
            </p:cNvGraphicFramePr>
            <p:nvPr/>
          </p:nvGraphicFramePr>
          <p:xfrm>
            <a:off x="1514" y="3512"/>
            <a:ext cx="2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1" name="Equation" r:id="rId25" imgW="165100" imgH="203200" progId="Equation.DSMT4">
                    <p:embed/>
                  </p:oleObj>
                </mc:Choice>
                <mc:Fallback>
                  <p:oleObj name="Equation" r:id="rId25" imgW="165100" imgH="2032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4" y="3512"/>
                          <a:ext cx="2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9135" name="Rectangle 31"/>
            <p:cNvSpPr>
              <a:spLocks noChangeArrowheads="1"/>
            </p:cNvSpPr>
            <p:nvPr/>
          </p:nvSpPr>
          <p:spPr bwMode="auto">
            <a:xfrm>
              <a:off x="778" y="3762"/>
              <a:ext cx="1921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单侧置信上限</a:t>
              </a:r>
              <a:r>
                <a:rPr kumimoji="1" lang="zh-CN" altLang="en-US" sz="1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59136" name="Rectangle 32"/>
            <p:cNvSpPr>
              <a:spLocks noChangeArrowheads="1"/>
            </p:cNvSpPr>
            <p:nvPr/>
          </p:nvSpPr>
          <p:spPr bwMode="auto">
            <a:xfrm>
              <a:off x="3712" y="3439"/>
              <a:ext cx="1761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单侧置信区间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endPara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59137" name="Rectangle 33"/>
            <p:cNvSpPr>
              <a:spLocks noChangeArrowheads="1"/>
            </p:cNvSpPr>
            <p:nvPr/>
          </p:nvSpPr>
          <p:spPr bwMode="auto">
            <a:xfrm>
              <a:off x="94" y="3754"/>
              <a:ext cx="997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称  为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9138" name="Object 34"/>
            <p:cNvGraphicFramePr>
              <a:graphicFrameLocks noChangeAspect="1"/>
            </p:cNvGraphicFramePr>
            <p:nvPr/>
          </p:nvGraphicFramePr>
          <p:xfrm>
            <a:off x="367" y="3788"/>
            <a:ext cx="22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2" name="Equation" r:id="rId27" imgW="190500" imgH="241300" progId="Equation.DSMT4">
                    <p:embed/>
                  </p:oleObj>
                </mc:Choice>
                <mc:Fallback>
                  <p:oleObj name="Equation" r:id="rId27" imgW="190500" imgH="2413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" y="3788"/>
                          <a:ext cx="22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9139" name="Object 35"/>
            <p:cNvGraphicFramePr>
              <a:graphicFrameLocks noChangeAspect="1"/>
            </p:cNvGraphicFramePr>
            <p:nvPr/>
          </p:nvGraphicFramePr>
          <p:xfrm>
            <a:off x="3069" y="3505"/>
            <a:ext cx="500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3" name="Equation" r:id="rId29" imgW="419100" imgH="203200" progId="Equation.DSMT4">
                    <p:embed/>
                  </p:oleObj>
                </mc:Choice>
                <mc:Fallback>
                  <p:oleObj name="Equation" r:id="rId29" imgW="419100" imgH="2032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9" y="3505"/>
                          <a:ext cx="500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9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9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9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5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9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9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9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9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9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9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59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59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59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59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9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9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5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5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5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5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59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9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9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5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20" grpId="0" animBg="1"/>
      <p:bldP spid="559140" grpId="0" animBg="1"/>
      <p:bldP spid="559141" grpId="0" animBg="1"/>
      <p:bldP spid="559142" grpId="0" animBg="1"/>
      <p:bldP spid="559143" grpId="0" animBg="1"/>
      <p:bldP spid="559143" grpId="1" animBg="1"/>
      <p:bldP spid="559144" grpId="0" animBg="1"/>
      <p:bldP spid="559144" grpId="1" animBg="1"/>
      <p:bldP spid="5591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WordArt 2"/>
          <p:cNvSpPr>
            <a:spLocks noChangeArrowheads="1" noChangeShapeType="1" noTextEdit="1"/>
          </p:cNvSpPr>
          <p:nvPr/>
        </p:nvSpPr>
        <p:spPr bwMode="auto">
          <a:xfrm>
            <a:off x="809625" y="1504950"/>
            <a:ext cx="3714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folHlink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解</a:t>
            </a:r>
            <a:endParaRPr lang="zh-CN" altLang="en-US" sz="3600" b="1" kern="10">
              <a:ln w="12700">
                <a:solidFill>
                  <a:schemeClr val="folHlink"/>
                </a:solidFill>
                <a:round/>
              </a:ln>
              <a:solidFill>
                <a:srgbClr val="000066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  <p:sp>
        <p:nvSpPr>
          <p:cNvPr id="563203" name="WordArt 3"/>
          <p:cNvSpPr>
            <a:spLocks noChangeArrowheads="1" noChangeShapeType="1" noTextEdit="1"/>
          </p:cNvSpPr>
          <p:nvPr/>
        </p:nvSpPr>
        <p:spPr bwMode="auto">
          <a:xfrm>
            <a:off x="796925" y="6715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563255" name="Group 55"/>
          <p:cNvGrpSpPr/>
          <p:nvPr/>
        </p:nvGrpSpPr>
        <p:grpSpPr bwMode="auto">
          <a:xfrm>
            <a:off x="-25400" y="950913"/>
            <a:ext cx="7188200" cy="519112"/>
            <a:chOff x="-16" y="599"/>
            <a:chExt cx="4528" cy="327"/>
          </a:xfrm>
        </p:grpSpPr>
        <p:sp>
          <p:nvSpPr>
            <p:cNvPr id="563205" name="Rectangle 5"/>
            <p:cNvSpPr>
              <a:spLocks noChangeArrowheads="1"/>
            </p:cNvSpPr>
            <p:nvPr/>
          </p:nvSpPr>
          <p:spPr bwMode="auto">
            <a:xfrm>
              <a:off x="-16" y="599"/>
              <a:ext cx="4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知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求  的置信水平为    的单侧置信下限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63206" name="Object 6"/>
            <p:cNvGraphicFramePr>
              <a:graphicFrameLocks noChangeAspect="1"/>
            </p:cNvGraphicFramePr>
            <p:nvPr/>
          </p:nvGraphicFramePr>
          <p:xfrm>
            <a:off x="608" y="671"/>
            <a:ext cx="22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4" name="Equation" r:id="rId1" imgW="190500" imgH="203200" progId="Equation.DSMT4">
                    <p:embed/>
                  </p:oleObj>
                </mc:Choice>
                <mc:Fallback>
                  <p:oleObj name="Equation" r:id="rId1" imgW="190500" imgH="203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" y="671"/>
                          <a:ext cx="22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07" name="Object 7"/>
            <p:cNvGraphicFramePr>
              <a:graphicFrameLocks noChangeAspect="1"/>
            </p:cNvGraphicFramePr>
            <p:nvPr/>
          </p:nvGraphicFramePr>
          <p:xfrm>
            <a:off x="2169" y="655"/>
            <a:ext cx="48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5" name="Equation" r:id="rId3" imgW="419100" imgH="203200" progId="Equation.DSMT4">
                    <p:embed/>
                  </p:oleObj>
                </mc:Choice>
                <mc:Fallback>
                  <p:oleObj name="Equation" r:id="rId3" imgW="419100" imgH="203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9" y="655"/>
                          <a:ext cx="48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3213" name="Object 13"/>
          <p:cNvGraphicFramePr>
            <a:graphicFrameLocks noChangeAspect="1"/>
          </p:cNvGraphicFramePr>
          <p:nvPr/>
        </p:nvGraphicFramePr>
        <p:xfrm>
          <a:off x="3289300" y="1773238"/>
          <a:ext cx="252888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Equation" r:id="rId5" imgW="21945600" imgH="9144000" progId="Equation.DSMT4">
                  <p:embed/>
                </p:oleObj>
              </mc:Choice>
              <mc:Fallback>
                <p:oleObj name="Equation" r:id="rId5" imgW="21945600" imgH="9144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1773238"/>
                        <a:ext cx="2528888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15" name="Group 15"/>
          <p:cNvGrpSpPr/>
          <p:nvPr/>
        </p:nvGrpSpPr>
        <p:grpSpPr bwMode="auto">
          <a:xfrm>
            <a:off x="0" y="4057650"/>
            <a:ext cx="7067550" cy="604838"/>
            <a:chOff x="-104" y="3780"/>
            <a:chExt cx="4452" cy="381"/>
          </a:xfrm>
        </p:grpSpPr>
        <p:sp>
          <p:nvSpPr>
            <p:cNvPr id="563216" name="Rectangle 16"/>
            <p:cNvSpPr>
              <a:spLocks noChangeArrowheads="1"/>
            </p:cNvSpPr>
            <p:nvPr/>
          </p:nvSpPr>
          <p:spPr bwMode="auto">
            <a:xfrm>
              <a:off x="-104" y="3780"/>
              <a:ext cx="4452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  的置信水平为    的单侧置信下限为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63217" name="Object 17"/>
            <p:cNvGraphicFramePr>
              <a:graphicFrameLocks noChangeAspect="1"/>
            </p:cNvGraphicFramePr>
            <p:nvPr/>
          </p:nvGraphicFramePr>
          <p:xfrm>
            <a:off x="176" y="3868"/>
            <a:ext cx="21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7" name="Equation" r:id="rId7" imgW="3352800" imgH="3657600" progId="Equation.DSMT4">
                    <p:embed/>
                  </p:oleObj>
                </mc:Choice>
                <mc:Fallback>
                  <p:oleObj name="Equation" r:id="rId7" imgW="3352800" imgH="36576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" y="3868"/>
                          <a:ext cx="21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18" name="Object 18"/>
            <p:cNvGraphicFramePr>
              <a:graphicFrameLocks noChangeAspect="1"/>
            </p:cNvGraphicFramePr>
            <p:nvPr/>
          </p:nvGraphicFramePr>
          <p:xfrm>
            <a:off x="1747" y="3852"/>
            <a:ext cx="46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8" name="Equation" r:id="rId9" imgW="7315200" imgH="3657600" progId="Equation.DSMT4">
                    <p:embed/>
                  </p:oleObj>
                </mc:Choice>
                <mc:Fallback>
                  <p:oleObj name="Equation" r:id="rId9" imgW="7315200" imgH="36576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7" y="3852"/>
                          <a:ext cx="46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3219" name="Object 19"/>
          <p:cNvGraphicFramePr>
            <a:graphicFrameLocks noChangeAspect="1"/>
          </p:cNvGraphicFramePr>
          <p:nvPr/>
        </p:nvGraphicFramePr>
        <p:xfrm>
          <a:off x="2947988" y="4470400"/>
          <a:ext cx="3265487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11" imgW="28346400" imgH="8839200" progId="Equation.DSMT4">
                  <p:embed/>
                </p:oleObj>
              </mc:Choice>
              <mc:Fallback>
                <p:oleObj name="Equation" r:id="rId11" imgW="28346400" imgH="8839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4470400"/>
                        <a:ext cx="3265487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20" name="Group 20"/>
          <p:cNvGrpSpPr/>
          <p:nvPr/>
        </p:nvGrpSpPr>
        <p:grpSpPr bwMode="auto">
          <a:xfrm>
            <a:off x="1270000" y="530225"/>
            <a:ext cx="8204200" cy="560388"/>
            <a:chOff x="800" y="334"/>
            <a:chExt cx="5168" cy="353"/>
          </a:xfrm>
        </p:grpSpPr>
        <p:sp>
          <p:nvSpPr>
            <p:cNvPr id="563221" name="Rectangle 21"/>
            <p:cNvSpPr>
              <a:spLocks noChangeArrowheads="1"/>
            </p:cNvSpPr>
            <p:nvPr/>
          </p:nvSpPr>
          <p:spPr bwMode="auto">
            <a:xfrm>
              <a:off x="800" y="334"/>
              <a:ext cx="51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     为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 的样本     均未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63222" name="Object 22"/>
            <p:cNvGraphicFramePr>
              <a:graphicFrameLocks noChangeAspect="1"/>
            </p:cNvGraphicFramePr>
            <p:nvPr/>
          </p:nvGraphicFramePr>
          <p:xfrm>
            <a:off x="1055" y="370"/>
            <a:ext cx="12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0" name="Equation" r:id="rId13" imgW="1028700" imgH="241300" progId="Equation.DSMT4">
                    <p:embed/>
                  </p:oleObj>
                </mc:Choice>
                <mc:Fallback>
                  <p:oleObj name="Equation" r:id="rId13" imgW="1028700" imgH="2413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5" y="370"/>
                          <a:ext cx="12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23" name="Object 23"/>
            <p:cNvGraphicFramePr>
              <a:graphicFrameLocks noChangeAspect="1"/>
            </p:cNvGraphicFramePr>
            <p:nvPr/>
          </p:nvGraphicFramePr>
          <p:xfrm>
            <a:off x="2840" y="349"/>
            <a:ext cx="1243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1" name="Equation" r:id="rId15" imgW="19507200" imgH="4876800" progId="Equation.DSMT4">
                    <p:embed/>
                  </p:oleObj>
                </mc:Choice>
                <mc:Fallback>
                  <p:oleObj name="Equation" r:id="rId15" imgW="19507200" imgH="48768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349"/>
                          <a:ext cx="1243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24" name="Object 24"/>
            <p:cNvGraphicFramePr>
              <a:graphicFrameLocks noChangeAspect="1"/>
            </p:cNvGraphicFramePr>
            <p:nvPr/>
          </p:nvGraphicFramePr>
          <p:xfrm>
            <a:off x="4671" y="341"/>
            <a:ext cx="62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2" name="Equation" r:id="rId17" imgW="9753600" imgH="4876800" progId="Equation.DSMT4">
                    <p:embed/>
                  </p:oleObj>
                </mc:Choice>
                <mc:Fallback>
                  <p:oleObj name="Equation" r:id="rId17" imgW="9753600" imgH="48768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1" y="341"/>
                          <a:ext cx="622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256" name="Group 56"/>
          <p:cNvGrpSpPr/>
          <p:nvPr/>
        </p:nvGrpSpPr>
        <p:grpSpPr bwMode="auto">
          <a:xfrm>
            <a:off x="1273175" y="1417637"/>
            <a:ext cx="5961063" cy="539749"/>
            <a:chOff x="874" y="901"/>
            <a:chExt cx="3755" cy="340"/>
          </a:xfrm>
        </p:grpSpPr>
        <p:sp>
          <p:nvSpPr>
            <p:cNvPr id="563232" name="Rectangle 32"/>
            <p:cNvSpPr>
              <a:spLocks noChangeArrowheads="1"/>
            </p:cNvSpPr>
            <p:nvPr/>
          </p:nvSpPr>
          <p:spPr bwMode="auto">
            <a:xfrm>
              <a:off x="1336" y="907"/>
              <a:ext cx="32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分别是     的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无偏估计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且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63233" name="Object 33"/>
            <p:cNvGraphicFramePr>
              <a:graphicFrameLocks noChangeAspect="1"/>
            </p:cNvGraphicFramePr>
            <p:nvPr/>
          </p:nvGraphicFramePr>
          <p:xfrm>
            <a:off x="874" y="904"/>
            <a:ext cx="599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3" name="Equation" r:id="rId19" imgW="8229600" imgH="4876800" progId="Equation.DSMT4">
                    <p:embed/>
                  </p:oleObj>
                </mc:Choice>
                <mc:Fallback>
                  <p:oleObj name="Equation" r:id="rId19" imgW="8229600" imgH="48768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" y="904"/>
                          <a:ext cx="599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34" name="Object 34"/>
            <p:cNvGraphicFramePr>
              <a:graphicFrameLocks noChangeAspect="1"/>
            </p:cNvGraphicFramePr>
            <p:nvPr/>
          </p:nvGraphicFramePr>
          <p:xfrm>
            <a:off x="2043" y="901"/>
            <a:ext cx="618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4" name="Equation" r:id="rId21" imgW="8534400" imgH="4876800" progId="Equation.DSMT4">
                    <p:embed/>
                  </p:oleObj>
                </mc:Choice>
                <mc:Fallback>
                  <p:oleObj name="Equation" r:id="rId21" imgW="8534400" imgH="48768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3" y="901"/>
                          <a:ext cx="618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305" name="Group 105"/>
          <p:cNvGrpSpPr/>
          <p:nvPr/>
        </p:nvGrpSpPr>
        <p:grpSpPr bwMode="auto">
          <a:xfrm>
            <a:off x="3000375" y="2716214"/>
            <a:ext cx="3182938" cy="1444625"/>
            <a:chOff x="1882" y="1735"/>
            <a:chExt cx="2005" cy="910"/>
          </a:xfrm>
        </p:grpSpPr>
        <p:sp>
          <p:nvSpPr>
            <p:cNvPr id="563236" name="Freeform 36"/>
            <p:cNvSpPr/>
            <p:nvPr/>
          </p:nvSpPr>
          <p:spPr bwMode="auto">
            <a:xfrm>
              <a:off x="3280" y="2206"/>
              <a:ext cx="453" cy="188"/>
            </a:xfrm>
            <a:custGeom>
              <a:avLst/>
              <a:gdLst>
                <a:gd name="T0" fmla="*/ 452 w 453"/>
                <a:gd name="T1" fmla="*/ 188 h 188"/>
                <a:gd name="T2" fmla="*/ 453 w 453"/>
                <a:gd name="T3" fmla="*/ 122 h 188"/>
                <a:gd name="T4" fmla="*/ 409 w 453"/>
                <a:gd name="T5" fmla="*/ 122 h 188"/>
                <a:gd name="T6" fmla="*/ 327 w 453"/>
                <a:gd name="T7" fmla="*/ 113 h 188"/>
                <a:gd name="T8" fmla="*/ 256 w 453"/>
                <a:gd name="T9" fmla="*/ 99 h 188"/>
                <a:gd name="T10" fmla="*/ 184 w 453"/>
                <a:gd name="T11" fmla="*/ 80 h 188"/>
                <a:gd name="T12" fmla="*/ 126 w 453"/>
                <a:gd name="T13" fmla="*/ 57 h 188"/>
                <a:gd name="T14" fmla="*/ 64 w 453"/>
                <a:gd name="T15" fmla="*/ 32 h 188"/>
                <a:gd name="T16" fmla="*/ 33 w 453"/>
                <a:gd name="T17" fmla="*/ 17 h 188"/>
                <a:gd name="T18" fmla="*/ 1 w 453"/>
                <a:gd name="T19" fmla="*/ 0 h 188"/>
                <a:gd name="T20" fmla="*/ 0 w 453"/>
                <a:gd name="T21" fmla="*/ 188 h 188"/>
                <a:gd name="T22" fmla="*/ 452 w 453"/>
                <a:gd name="T23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3" h="188">
                  <a:moveTo>
                    <a:pt x="452" y="188"/>
                  </a:moveTo>
                  <a:lnTo>
                    <a:pt x="453" y="122"/>
                  </a:lnTo>
                  <a:lnTo>
                    <a:pt x="409" y="122"/>
                  </a:lnTo>
                  <a:lnTo>
                    <a:pt x="327" y="113"/>
                  </a:lnTo>
                  <a:lnTo>
                    <a:pt x="256" y="99"/>
                  </a:lnTo>
                  <a:lnTo>
                    <a:pt x="184" y="80"/>
                  </a:lnTo>
                  <a:lnTo>
                    <a:pt x="126" y="57"/>
                  </a:lnTo>
                  <a:lnTo>
                    <a:pt x="64" y="32"/>
                  </a:lnTo>
                  <a:lnTo>
                    <a:pt x="33" y="17"/>
                  </a:lnTo>
                  <a:lnTo>
                    <a:pt x="1" y="0"/>
                  </a:lnTo>
                  <a:lnTo>
                    <a:pt x="0" y="188"/>
                  </a:lnTo>
                  <a:lnTo>
                    <a:pt x="452" y="18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 w="9525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237" name="Freeform 37"/>
            <p:cNvSpPr/>
            <p:nvPr/>
          </p:nvSpPr>
          <p:spPr bwMode="auto">
            <a:xfrm>
              <a:off x="1921" y="2203"/>
              <a:ext cx="451" cy="191"/>
            </a:xfrm>
            <a:custGeom>
              <a:avLst/>
              <a:gdLst>
                <a:gd name="T0" fmla="*/ 0 w 451"/>
                <a:gd name="T1" fmla="*/ 191 h 191"/>
                <a:gd name="T2" fmla="*/ 0 w 451"/>
                <a:gd name="T3" fmla="*/ 123 h 191"/>
                <a:gd name="T4" fmla="*/ 46 w 451"/>
                <a:gd name="T5" fmla="*/ 123 h 191"/>
                <a:gd name="T6" fmla="*/ 126 w 451"/>
                <a:gd name="T7" fmla="*/ 114 h 191"/>
                <a:gd name="T8" fmla="*/ 189 w 451"/>
                <a:gd name="T9" fmla="*/ 104 h 191"/>
                <a:gd name="T10" fmla="*/ 274 w 451"/>
                <a:gd name="T11" fmla="*/ 80 h 191"/>
                <a:gd name="T12" fmla="*/ 328 w 451"/>
                <a:gd name="T13" fmla="*/ 60 h 191"/>
                <a:gd name="T14" fmla="*/ 396 w 451"/>
                <a:gd name="T15" fmla="*/ 30 h 191"/>
                <a:gd name="T16" fmla="*/ 432 w 451"/>
                <a:gd name="T17" fmla="*/ 10 h 191"/>
                <a:gd name="T18" fmla="*/ 451 w 451"/>
                <a:gd name="T19" fmla="*/ 0 h 191"/>
                <a:gd name="T20" fmla="*/ 451 w 451"/>
                <a:gd name="T21" fmla="*/ 191 h 191"/>
                <a:gd name="T22" fmla="*/ 0 w 451"/>
                <a:gd name="T2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1" h="191">
                  <a:moveTo>
                    <a:pt x="0" y="191"/>
                  </a:moveTo>
                  <a:lnTo>
                    <a:pt x="0" y="123"/>
                  </a:lnTo>
                  <a:lnTo>
                    <a:pt x="46" y="123"/>
                  </a:lnTo>
                  <a:lnTo>
                    <a:pt x="126" y="114"/>
                  </a:lnTo>
                  <a:lnTo>
                    <a:pt x="189" y="104"/>
                  </a:lnTo>
                  <a:lnTo>
                    <a:pt x="274" y="80"/>
                  </a:lnTo>
                  <a:lnTo>
                    <a:pt x="328" y="60"/>
                  </a:lnTo>
                  <a:lnTo>
                    <a:pt x="396" y="30"/>
                  </a:lnTo>
                  <a:lnTo>
                    <a:pt x="432" y="10"/>
                  </a:lnTo>
                  <a:lnTo>
                    <a:pt x="451" y="0"/>
                  </a:lnTo>
                  <a:lnTo>
                    <a:pt x="451" y="191"/>
                  </a:lnTo>
                  <a:lnTo>
                    <a:pt x="0" y="19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 w="9525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238" name="Line 38"/>
            <p:cNvSpPr>
              <a:spLocks noChangeShapeType="1"/>
            </p:cNvSpPr>
            <p:nvPr/>
          </p:nvSpPr>
          <p:spPr bwMode="auto">
            <a:xfrm>
              <a:off x="1882" y="2395"/>
              <a:ext cx="20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239" name="Line 39"/>
            <p:cNvSpPr>
              <a:spLocks noChangeShapeType="1"/>
            </p:cNvSpPr>
            <p:nvPr/>
          </p:nvSpPr>
          <p:spPr bwMode="auto">
            <a:xfrm flipV="1">
              <a:off x="2827" y="1735"/>
              <a:ext cx="1" cy="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63241" name="Group 41"/>
            <p:cNvGrpSpPr/>
            <p:nvPr/>
          </p:nvGrpSpPr>
          <p:grpSpPr bwMode="auto">
            <a:xfrm>
              <a:off x="1920" y="1921"/>
              <a:ext cx="1811" cy="407"/>
              <a:chOff x="3787" y="2161"/>
              <a:chExt cx="1811" cy="511"/>
            </a:xfrm>
          </p:grpSpPr>
          <p:sp>
            <p:nvSpPr>
              <p:cNvPr id="563242" name="Freeform 42"/>
              <p:cNvSpPr/>
              <p:nvPr/>
            </p:nvSpPr>
            <p:spPr bwMode="auto">
              <a:xfrm>
                <a:off x="3787" y="2161"/>
                <a:ext cx="905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3243" name="Freeform 43"/>
              <p:cNvSpPr/>
              <p:nvPr/>
            </p:nvSpPr>
            <p:spPr bwMode="auto">
              <a:xfrm flipH="1">
                <a:off x="4694" y="2161"/>
                <a:ext cx="904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563244" name="Object 44"/>
            <p:cNvGraphicFramePr>
              <a:graphicFrameLocks noChangeAspect="1"/>
            </p:cNvGraphicFramePr>
            <p:nvPr/>
          </p:nvGraphicFramePr>
          <p:xfrm>
            <a:off x="1937" y="2349"/>
            <a:ext cx="95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5" name="Equation" r:id="rId23" imgW="15240000" imgH="4267200" progId="Equation.DSMT4">
                    <p:embed/>
                  </p:oleObj>
                </mc:Choice>
                <mc:Fallback>
                  <p:oleObj name="Equation" r:id="rId23" imgW="15240000" imgH="42672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7" y="2349"/>
                          <a:ext cx="95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246" name="Line 46"/>
            <p:cNvSpPr>
              <a:spLocks noChangeShapeType="1"/>
            </p:cNvSpPr>
            <p:nvPr/>
          </p:nvSpPr>
          <p:spPr bwMode="auto">
            <a:xfrm flipH="1">
              <a:off x="3422" y="2025"/>
              <a:ext cx="280" cy="2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63247" name="Object 47"/>
            <p:cNvGraphicFramePr>
              <a:graphicFrameLocks noChangeAspect="1"/>
            </p:cNvGraphicFramePr>
            <p:nvPr/>
          </p:nvGraphicFramePr>
          <p:xfrm>
            <a:off x="3680" y="1910"/>
            <a:ext cx="170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6" name="Equation" r:id="rId25" imgW="3352800" imgH="3048000" progId="Equation.DSMT4">
                    <p:embed/>
                  </p:oleObj>
                </mc:Choice>
                <mc:Fallback>
                  <p:oleObj name="Equation" r:id="rId25" imgW="3352800" imgH="304800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0" y="1910"/>
                          <a:ext cx="170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248" name="Line 48"/>
            <p:cNvSpPr>
              <a:spLocks noChangeShapeType="1"/>
            </p:cNvSpPr>
            <p:nvPr/>
          </p:nvSpPr>
          <p:spPr bwMode="auto">
            <a:xfrm>
              <a:off x="2103" y="2066"/>
              <a:ext cx="176" cy="2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63249" name="Object 49"/>
            <p:cNvGraphicFramePr>
              <a:graphicFrameLocks noChangeAspect="1"/>
            </p:cNvGraphicFramePr>
            <p:nvPr/>
          </p:nvGraphicFramePr>
          <p:xfrm>
            <a:off x="1977" y="1934"/>
            <a:ext cx="171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7" name="Equation" r:id="rId27" imgW="3352800" imgH="3048000" progId="Equation.DSMT4">
                    <p:embed/>
                  </p:oleObj>
                </mc:Choice>
                <mc:Fallback>
                  <p:oleObj name="Equation" r:id="rId27" imgW="3352800" imgH="30480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7" y="1934"/>
                          <a:ext cx="171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50" name="Object 50"/>
            <p:cNvGraphicFramePr>
              <a:graphicFrameLocks noChangeAspect="1"/>
            </p:cNvGraphicFramePr>
            <p:nvPr/>
          </p:nvGraphicFramePr>
          <p:xfrm>
            <a:off x="2982" y="2342"/>
            <a:ext cx="79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8" name="Equation" r:id="rId29" imgW="12801600" imgH="4267200" progId="Equation.DSMT4">
                    <p:embed/>
                  </p:oleObj>
                </mc:Choice>
                <mc:Fallback>
                  <p:oleObj name="Equation" r:id="rId29" imgW="12801600" imgH="426720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2" y="2342"/>
                          <a:ext cx="79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299" name="Oval 99"/>
          <p:cNvSpPr>
            <a:spLocks noChangeArrowheads="1"/>
          </p:cNvSpPr>
          <p:nvPr/>
        </p:nvSpPr>
        <p:spPr bwMode="auto">
          <a:xfrm>
            <a:off x="3136900" y="1841500"/>
            <a:ext cx="2590800" cy="8128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63304" name="Group 104"/>
          <p:cNvGrpSpPr/>
          <p:nvPr/>
        </p:nvGrpSpPr>
        <p:grpSpPr bwMode="auto">
          <a:xfrm>
            <a:off x="6011863" y="2060575"/>
            <a:ext cx="2503487" cy="644525"/>
            <a:chOff x="3067" y="1722"/>
            <a:chExt cx="1577" cy="406"/>
          </a:xfrm>
        </p:grpSpPr>
        <p:sp>
          <p:nvSpPr>
            <p:cNvPr id="563258" name="AutoShape 58"/>
            <p:cNvSpPr>
              <a:spLocks noChangeArrowheads="1"/>
            </p:cNvSpPr>
            <p:nvPr/>
          </p:nvSpPr>
          <p:spPr bwMode="auto">
            <a:xfrm>
              <a:off x="3067" y="1722"/>
              <a:ext cx="1577" cy="406"/>
            </a:xfrm>
            <a:prstGeom prst="wedgeRectCallout">
              <a:avLst>
                <a:gd name="adj1" fmla="val -60208"/>
                <a:gd name="adj2" fmla="val -20935"/>
              </a:avLst>
            </a:prstGeom>
            <a:solidFill>
              <a:schemeClr val="accent2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63259" name="WordArt 59"/>
            <p:cNvSpPr>
              <a:spLocks noChangeArrowheads="1" noChangeShapeType="1" noTextEdit="1"/>
            </p:cNvSpPr>
            <p:nvPr/>
          </p:nvSpPr>
          <p:spPr bwMode="auto">
            <a:xfrm>
              <a:off x="3111" y="1870"/>
              <a:ext cx="144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X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63260" name="WordArt 60"/>
            <p:cNvSpPr>
              <a:spLocks noChangeArrowheads="1" noChangeShapeType="1" noTextEdit="1"/>
            </p:cNvSpPr>
            <p:nvPr/>
          </p:nvSpPr>
          <p:spPr bwMode="auto">
            <a:xfrm>
              <a:off x="4267" y="1919"/>
              <a:ext cx="147" cy="3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~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63264" name="WordArt 64"/>
            <p:cNvSpPr>
              <a:spLocks noChangeArrowheads="1" noChangeShapeType="1" noTextEdit="1"/>
            </p:cNvSpPr>
            <p:nvPr/>
          </p:nvSpPr>
          <p:spPr bwMode="auto">
            <a:xfrm>
              <a:off x="3138" y="1835"/>
              <a:ext cx="122" cy="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-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63266" name="WordArt 66"/>
            <p:cNvSpPr>
              <a:spLocks noChangeArrowheads="1" noChangeShapeType="1" noTextEdit="1"/>
            </p:cNvSpPr>
            <p:nvPr/>
          </p:nvSpPr>
          <p:spPr bwMode="auto">
            <a:xfrm flipV="1">
              <a:off x="3276" y="1931"/>
              <a:ext cx="101" cy="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-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63268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3653" y="1851"/>
              <a:ext cx="72" cy="15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9722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t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63269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3743" y="1856"/>
              <a:ext cx="32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(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63270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4192" y="1856"/>
              <a:ext cx="29" cy="1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)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63273" name="WordArt 73"/>
            <p:cNvSpPr>
              <a:spLocks noChangeArrowheads="1" noChangeShapeType="1" noTextEdit="1"/>
            </p:cNvSpPr>
            <p:nvPr/>
          </p:nvSpPr>
          <p:spPr bwMode="auto">
            <a:xfrm flipV="1">
              <a:off x="3400" y="1930"/>
              <a:ext cx="221" cy="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-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63275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3445" y="1769"/>
              <a:ext cx="128" cy="12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25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S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63278" name="WordArt 78"/>
            <p:cNvSpPr>
              <a:spLocks noChangeArrowheads="1" noChangeShapeType="1" noTextEdit="1"/>
            </p:cNvSpPr>
            <p:nvPr/>
          </p:nvSpPr>
          <p:spPr bwMode="auto">
            <a:xfrm>
              <a:off x="3460" y="1977"/>
              <a:ext cx="105" cy="9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37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n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63285" name="WordArt 85"/>
            <p:cNvSpPr>
              <a:spLocks noChangeArrowheads="1" noChangeShapeType="1" noTextEdit="1"/>
            </p:cNvSpPr>
            <p:nvPr/>
          </p:nvSpPr>
          <p:spPr bwMode="auto">
            <a:xfrm>
              <a:off x="3805" y="1887"/>
              <a:ext cx="121" cy="1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37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n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63295" name="WordArt 95"/>
            <p:cNvSpPr>
              <a:spLocks noChangeArrowheads="1" noChangeShapeType="1" noTextEdit="1"/>
            </p:cNvSpPr>
            <p:nvPr/>
          </p:nvSpPr>
          <p:spPr bwMode="auto">
            <a:xfrm>
              <a:off x="4455" y="1866"/>
              <a:ext cx="119" cy="1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m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63300" name="WordArt 100"/>
            <p:cNvSpPr>
              <a:spLocks noChangeArrowheads="1" noChangeShapeType="1" noTextEdit="1"/>
            </p:cNvSpPr>
            <p:nvPr/>
          </p:nvSpPr>
          <p:spPr bwMode="auto">
            <a:xfrm flipV="1">
              <a:off x="3961" y="1937"/>
              <a:ext cx="101" cy="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-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63301" name="WordArt 101"/>
            <p:cNvSpPr>
              <a:spLocks noChangeArrowheads="1" noChangeShapeType="1" noTextEdit="1"/>
            </p:cNvSpPr>
            <p:nvPr/>
          </p:nvSpPr>
          <p:spPr bwMode="auto">
            <a:xfrm>
              <a:off x="4098" y="1868"/>
              <a:ext cx="63" cy="1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1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63302" name="WordArt 102"/>
            <p:cNvSpPr>
              <a:spLocks noChangeArrowheads="1" noChangeShapeType="1" noTextEdit="1"/>
            </p:cNvSpPr>
            <p:nvPr/>
          </p:nvSpPr>
          <p:spPr bwMode="auto">
            <a:xfrm>
              <a:off x="3387" y="1953"/>
              <a:ext cx="63" cy="1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√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63303" name="WordArt 103"/>
            <p:cNvSpPr>
              <a:spLocks noChangeArrowheads="1" noChangeShapeType="1" noTextEdit="1"/>
            </p:cNvSpPr>
            <p:nvPr/>
          </p:nvSpPr>
          <p:spPr bwMode="auto">
            <a:xfrm flipV="1">
              <a:off x="3450" y="1951"/>
              <a:ext cx="136" cy="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-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</p:grpSp>
      <p:sp>
        <p:nvSpPr>
          <p:cNvPr id="563313" name="Freeform 113"/>
          <p:cNvSpPr/>
          <p:nvPr/>
        </p:nvSpPr>
        <p:spPr bwMode="auto">
          <a:xfrm>
            <a:off x="6121400" y="2560638"/>
            <a:ext cx="1727200" cy="42862"/>
          </a:xfrm>
          <a:custGeom>
            <a:avLst/>
            <a:gdLst>
              <a:gd name="T0" fmla="*/ 0 w 1088"/>
              <a:gd name="T1" fmla="*/ 27 h 27"/>
              <a:gd name="T2" fmla="*/ 248 w 1088"/>
              <a:gd name="T3" fmla="*/ 11 h 27"/>
              <a:gd name="T4" fmla="*/ 624 w 1088"/>
              <a:gd name="T5" fmla="*/ 19 h 27"/>
              <a:gd name="T6" fmla="*/ 992 w 1088"/>
              <a:gd name="T7" fmla="*/ 3 h 27"/>
              <a:gd name="T8" fmla="*/ 1088 w 1088"/>
              <a:gd name="T9" fmla="*/ 3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27">
                <a:moveTo>
                  <a:pt x="0" y="27"/>
                </a:moveTo>
                <a:cubicBezTo>
                  <a:pt x="72" y="19"/>
                  <a:pt x="144" y="12"/>
                  <a:pt x="248" y="11"/>
                </a:cubicBezTo>
                <a:cubicBezTo>
                  <a:pt x="352" y="10"/>
                  <a:pt x="500" y="20"/>
                  <a:pt x="624" y="19"/>
                </a:cubicBezTo>
                <a:cubicBezTo>
                  <a:pt x="748" y="18"/>
                  <a:pt x="915" y="6"/>
                  <a:pt x="992" y="3"/>
                </a:cubicBezTo>
                <a:cubicBezTo>
                  <a:pt x="1069" y="0"/>
                  <a:pt x="1078" y="1"/>
                  <a:pt x="1088" y="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63355" name="Group 155"/>
          <p:cNvGrpSpPr/>
          <p:nvPr/>
        </p:nvGrpSpPr>
        <p:grpSpPr bwMode="auto">
          <a:xfrm>
            <a:off x="6491288" y="2819400"/>
            <a:ext cx="1484312" cy="458788"/>
            <a:chOff x="4089" y="1776"/>
            <a:chExt cx="935" cy="289"/>
          </a:xfrm>
        </p:grpSpPr>
        <p:sp>
          <p:nvSpPr>
            <p:cNvPr id="563315" name="AutoShape 115"/>
            <p:cNvSpPr>
              <a:spLocks noChangeArrowheads="1"/>
            </p:cNvSpPr>
            <p:nvPr/>
          </p:nvSpPr>
          <p:spPr bwMode="auto">
            <a:xfrm>
              <a:off x="4089" y="1776"/>
              <a:ext cx="935" cy="289"/>
            </a:xfrm>
            <a:prstGeom prst="wedgeRectCallout">
              <a:avLst>
                <a:gd name="adj1" fmla="val -20481"/>
                <a:gd name="adj2" fmla="val -9463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63316" name="WordArt 116"/>
            <p:cNvSpPr>
              <a:spLocks noChangeArrowheads="1" noChangeShapeType="1" noTextEdit="1"/>
            </p:cNvSpPr>
            <p:nvPr/>
          </p:nvSpPr>
          <p:spPr bwMode="auto">
            <a:xfrm>
              <a:off x="4169" y="1832"/>
              <a:ext cx="757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“变小”</a:t>
              </a:r>
              <a:endPara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63321" name="Group 121"/>
          <p:cNvGrpSpPr/>
          <p:nvPr/>
        </p:nvGrpSpPr>
        <p:grpSpPr bwMode="auto">
          <a:xfrm>
            <a:off x="696913" y="5280025"/>
            <a:ext cx="722312" cy="536575"/>
            <a:chOff x="399" y="3870"/>
            <a:chExt cx="455" cy="338"/>
          </a:xfrm>
        </p:grpSpPr>
        <p:pic>
          <p:nvPicPr>
            <p:cNvPr id="563322" name="Picture 122" descr="k021"/>
            <p:cNvPicPr>
              <a:picLocks noChangeAspect="1" noChangeArrowheads="1" noCrop="1"/>
            </p:cNvPicPr>
            <p:nvPr/>
          </p:nvPicPr>
          <p:blipFill>
            <a:blip r:embed="rId31"/>
            <a:srcRect/>
            <a:stretch>
              <a:fillRect/>
            </a:stretch>
          </p:blipFill>
          <p:spPr bwMode="auto">
            <a:xfrm>
              <a:off x="399" y="3870"/>
              <a:ext cx="338" cy="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3323" name="WordArt 123"/>
            <p:cNvSpPr>
              <a:spLocks noChangeArrowheads="1" noChangeShapeType="1" noTextEdit="1"/>
            </p:cNvSpPr>
            <p:nvPr/>
          </p:nvSpPr>
          <p:spPr bwMode="auto">
            <a:xfrm>
              <a:off x="632" y="3957"/>
              <a:ext cx="222" cy="1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  <a:endParaRPr lang="zh-CN" altLang="en-US" sz="3600" b="1" kern="10">
                <a:ln w="12700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000082"/>
                    </a:gs>
                    <a:gs pos="50000">
                      <a:srgbClr val="FF8200"/>
                    </a:gs>
                    <a:gs pos="100000">
                      <a:srgbClr val="000082"/>
                    </a:gs>
                  </a:gsLst>
                  <a:lin ang="270000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563341" name="Group 141"/>
          <p:cNvGrpSpPr/>
          <p:nvPr/>
        </p:nvGrpSpPr>
        <p:grpSpPr bwMode="auto">
          <a:xfrm>
            <a:off x="1673225" y="5397500"/>
            <a:ext cx="3111500" cy="350838"/>
            <a:chOff x="2478" y="3352"/>
            <a:chExt cx="1960" cy="182"/>
          </a:xfrm>
        </p:grpSpPr>
        <p:sp>
          <p:nvSpPr>
            <p:cNvPr id="563325" name="WordArt 125"/>
            <p:cNvSpPr>
              <a:spLocks noChangeArrowheads="1" noChangeShapeType="1" noTextEdit="1"/>
            </p:cNvSpPr>
            <p:nvPr/>
          </p:nvSpPr>
          <p:spPr bwMode="auto">
            <a:xfrm>
              <a:off x="2689" y="3352"/>
              <a:ext cx="1749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的单侧置信上限</a:t>
              </a:r>
              <a:r>
                <a:rPr lang="en-US" altLang="zh-CN" sz="3600" b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?</a:t>
              </a:r>
              <a:endPara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63328" name="WordArt 128"/>
            <p:cNvSpPr>
              <a:spLocks noChangeArrowheads="1" noChangeShapeType="1" noTextEdit="1"/>
            </p:cNvSpPr>
            <p:nvPr/>
          </p:nvSpPr>
          <p:spPr bwMode="auto">
            <a:xfrm>
              <a:off x="2478" y="3382"/>
              <a:ext cx="140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m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</p:grpSp>
      <p:sp>
        <p:nvSpPr>
          <p:cNvPr id="563348" name="Freeform 148"/>
          <p:cNvSpPr/>
          <p:nvPr/>
        </p:nvSpPr>
        <p:spPr bwMode="auto">
          <a:xfrm>
            <a:off x="6896100" y="2576513"/>
            <a:ext cx="952500" cy="15875"/>
          </a:xfrm>
          <a:custGeom>
            <a:avLst/>
            <a:gdLst>
              <a:gd name="T0" fmla="*/ 0 w 600"/>
              <a:gd name="T1" fmla="*/ 9 h 10"/>
              <a:gd name="T2" fmla="*/ 272 w 600"/>
              <a:gd name="T3" fmla="*/ 9 h 10"/>
              <a:gd name="T4" fmla="*/ 512 w 600"/>
              <a:gd name="T5" fmla="*/ 1 h 10"/>
              <a:gd name="T6" fmla="*/ 600 w 600"/>
              <a:gd name="T7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0" h="10">
                <a:moveTo>
                  <a:pt x="0" y="9"/>
                </a:moveTo>
                <a:cubicBezTo>
                  <a:pt x="93" y="9"/>
                  <a:pt x="187" y="10"/>
                  <a:pt x="272" y="9"/>
                </a:cubicBezTo>
                <a:cubicBezTo>
                  <a:pt x="357" y="8"/>
                  <a:pt x="457" y="2"/>
                  <a:pt x="512" y="1"/>
                </a:cubicBezTo>
                <a:cubicBezTo>
                  <a:pt x="567" y="0"/>
                  <a:pt x="583" y="0"/>
                  <a:pt x="600" y="1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63354" name="Object 154"/>
          <p:cNvGraphicFramePr>
            <a:graphicFrameLocks noChangeAspect="1"/>
          </p:cNvGraphicFramePr>
          <p:nvPr/>
        </p:nvGraphicFramePr>
        <p:xfrm>
          <a:off x="2936875" y="5691188"/>
          <a:ext cx="32639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Equation" r:id="rId32" imgW="28346400" imgH="8839200" progId="Equation.DSMT4">
                  <p:embed/>
                </p:oleObj>
              </mc:Choice>
              <mc:Fallback>
                <p:oleObj name="Equation" r:id="rId32" imgW="28346400" imgH="8839200" progId="Equation.DSMT4">
                  <p:embed/>
                  <p:pic>
                    <p:nvPicPr>
                      <p:cNvPr id="0" name="Object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5691188"/>
                        <a:ext cx="326390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356" name="Group 156"/>
          <p:cNvGrpSpPr/>
          <p:nvPr/>
        </p:nvGrpSpPr>
        <p:grpSpPr bwMode="auto">
          <a:xfrm>
            <a:off x="6492875" y="2833688"/>
            <a:ext cx="1484313" cy="458787"/>
            <a:chOff x="4089" y="1776"/>
            <a:chExt cx="935" cy="289"/>
          </a:xfrm>
        </p:grpSpPr>
        <p:sp>
          <p:nvSpPr>
            <p:cNvPr id="563357" name="AutoShape 157"/>
            <p:cNvSpPr>
              <a:spLocks noChangeArrowheads="1"/>
            </p:cNvSpPr>
            <p:nvPr/>
          </p:nvSpPr>
          <p:spPr bwMode="auto">
            <a:xfrm>
              <a:off x="4089" y="1776"/>
              <a:ext cx="935" cy="289"/>
            </a:xfrm>
            <a:prstGeom prst="wedgeRectCallout">
              <a:avLst>
                <a:gd name="adj1" fmla="val -20481"/>
                <a:gd name="adj2" fmla="val -94639"/>
              </a:avLst>
            </a:prstGeom>
            <a:solidFill>
              <a:srgbClr val="3333CC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63358" name="WordArt 158"/>
            <p:cNvSpPr>
              <a:spLocks noChangeArrowheads="1" noChangeShapeType="1" noTextEdit="1"/>
            </p:cNvSpPr>
            <p:nvPr/>
          </p:nvSpPr>
          <p:spPr bwMode="auto">
            <a:xfrm>
              <a:off x="4169" y="1832"/>
              <a:ext cx="757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“变大”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63351" name="Group 151"/>
          <p:cNvGrpSpPr/>
          <p:nvPr/>
        </p:nvGrpSpPr>
        <p:grpSpPr bwMode="auto">
          <a:xfrm>
            <a:off x="609600" y="2617788"/>
            <a:ext cx="6618288" cy="2500312"/>
            <a:chOff x="384" y="1649"/>
            <a:chExt cx="4169" cy="1575"/>
          </a:xfrm>
        </p:grpSpPr>
        <p:sp>
          <p:nvSpPr>
            <p:cNvPr id="563346" name="Oval 146"/>
            <p:cNvSpPr>
              <a:spLocks noChangeArrowheads="1"/>
            </p:cNvSpPr>
            <p:nvPr/>
          </p:nvSpPr>
          <p:spPr bwMode="auto">
            <a:xfrm>
              <a:off x="1976" y="2360"/>
              <a:ext cx="904" cy="216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49" name="Line 149"/>
            <p:cNvSpPr>
              <a:spLocks noChangeShapeType="1"/>
            </p:cNvSpPr>
            <p:nvPr/>
          </p:nvSpPr>
          <p:spPr bwMode="auto">
            <a:xfrm flipV="1">
              <a:off x="2825" y="1649"/>
              <a:ext cx="1728" cy="76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50" name="Oval 150"/>
            <p:cNvSpPr>
              <a:spLocks noChangeArrowheads="1"/>
            </p:cNvSpPr>
            <p:nvPr/>
          </p:nvSpPr>
          <p:spPr bwMode="auto">
            <a:xfrm>
              <a:off x="384" y="3168"/>
              <a:ext cx="64" cy="56"/>
            </a:xfrm>
            <a:prstGeom prst="ellipse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63353" name="Group 153"/>
          <p:cNvGrpSpPr/>
          <p:nvPr/>
        </p:nvGrpSpPr>
        <p:grpSpPr bwMode="auto">
          <a:xfrm>
            <a:off x="3327400" y="2628900"/>
            <a:ext cx="3937000" cy="2514600"/>
            <a:chOff x="2096" y="1656"/>
            <a:chExt cx="2480" cy="1584"/>
          </a:xfrm>
        </p:grpSpPr>
        <p:sp>
          <p:nvSpPr>
            <p:cNvPr id="563318" name="Oval 118"/>
            <p:cNvSpPr>
              <a:spLocks noChangeArrowheads="1"/>
            </p:cNvSpPr>
            <p:nvPr/>
          </p:nvSpPr>
          <p:spPr bwMode="auto">
            <a:xfrm>
              <a:off x="3016" y="2344"/>
              <a:ext cx="696" cy="224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19" name="Line 119"/>
            <p:cNvSpPr>
              <a:spLocks noChangeShapeType="1"/>
            </p:cNvSpPr>
            <p:nvPr/>
          </p:nvSpPr>
          <p:spPr bwMode="auto">
            <a:xfrm flipV="1">
              <a:off x="3624" y="1656"/>
              <a:ext cx="952" cy="7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52" name="Oval 152"/>
            <p:cNvSpPr>
              <a:spLocks noChangeArrowheads="1"/>
            </p:cNvSpPr>
            <p:nvPr/>
          </p:nvSpPr>
          <p:spPr bwMode="auto">
            <a:xfrm>
              <a:off x="2096" y="3184"/>
              <a:ext cx="56" cy="56"/>
            </a:xfrm>
            <a:prstGeom prst="ellipse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3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3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6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3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3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3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3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1000"/>
                                        <p:tgtEl>
                                          <p:spTgt spid="56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6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3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63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63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63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0" dur="1000"/>
                                        <p:tgtEl>
                                          <p:spTgt spid="56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63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63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563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6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63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63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6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6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563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563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563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63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63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63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63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6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0" dur="1000"/>
                                        <p:tgtEl>
                                          <p:spTgt spid="56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63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63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6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563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6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563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563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563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2" grpId="0" animBg="1"/>
      <p:bldP spid="563203" grpId="0" animBg="1"/>
      <p:bldP spid="563299" grpId="0" animBg="1"/>
      <p:bldP spid="563313" grpId="0" animBg="1"/>
      <p:bldP spid="563313" grpId="1" animBg="1"/>
      <p:bldP spid="563313" grpId="2" animBg="1"/>
      <p:bldP spid="563313" grpId="3" animBg="1"/>
      <p:bldP spid="563348" grpId="0" animBg="1"/>
      <p:bldP spid="563348" grpId="1" animBg="1"/>
      <p:bldP spid="563348" grpId="2" animBg="1"/>
      <p:bldP spid="563348" grpId="3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WordArt 2"/>
          <p:cNvSpPr>
            <a:spLocks noChangeArrowheads="1" noChangeShapeType="1" noTextEdit="1"/>
          </p:cNvSpPr>
          <p:nvPr/>
        </p:nvSpPr>
        <p:spPr bwMode="auto">
          <a:xfrm>
            <a:off x="758825" y="6461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69348" name="Rectangle 4"/>
          <p:cNvSpPr>
            <a:spLocks noChangeArrowheads="1"/>
          </p:cNvSpPr>
          <p:nvPr/>
        </p:nvSpPr>
        <p:spPr bwMode="auto">
          <a:xfrm>
            <a:off x="1335088" y="517525"/>
            <a:ext cx="805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从一批电子元件中随机取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个进行寿命试验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测得</a:t>
            </a:r>
            <a:endParaRPr kumimoji="1" lang="zh-CN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69367" name="WordArt 23"/>
          <p:cNvSpPr>
            <a:spLocks noChangeArrowheads="1" noChangeShapeType="1" noTextEdit="1"/>
          </p:cNvSpPr>
          <p:nvPr/>
        </p:nvSpPr>
        <p:spPr bwMode="auto">
          <a:xfrm>
            <a:off x="733425" y="2292350"/>
            <a:ext cx="3968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folHlink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解</a:t>
            </a:r>
            <a:endParaRPr lang="zh-CN" altLang="en-US" sz="3600" b="1" kern="10">
              <a:ln w="12700">
                <a:solidFill>
                  <a:schemeClr val="folHlink"/>
                </a:solidFill>
                <a:round/>
              </a:ln>
              <a:solidFill>
                <a:srgbClr val="000066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  <p:grpSp>
        <p:nvGrpSpPr>
          <p:cNvPr id="569394" name="Group 50"/>
          <p:cNvGrpSpPr/>
          <p:nvPr/>
        </p:nvGrpSpPr>
        <p:grpSpPr bwMode="auto">
          <a:xfrm>
            <a:off x="1222375" y="2155825"/>
            <a:ext cx="7038975" cy="523875"/>
            <a:chOff x="810" y="1358"/>
            <a:chExt cx="4434" cy="330"/>
          </a:xfrm>
        </p:grpSpPr>
        <p:sp>
          <p:nvSpPr>
            <p:cNvPr id="569369" name="Rectangle 25"/>
            <p:cNvSpPr>
              <a:spLocks noChangeArrowheads="1"/>
            </p:cNvSpPr>
            <p:nvPr/>
          </p:nvSpPr>
          <p:spPr bwMode="auto">
            <a:xfrm>
              <a:off x="810" y="1358"/>
              <a:ext cx="44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应用枢轴变量法可求得  的单侧置信下限为 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69370" name="Object 26"/>
            <p:cNvGraphicFramePr>
              <a:graphicFrameLocks noChangeAspect="1"/>
            </p:cNvGraphicFramePr>
            <p:nvPr/>
          </p:nvGraphicFramePr>
          <p:xfrm>
            <a:off x="3121" y="1434"/>
            <a:ext cx="22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4" name="Equation" r:id="rId1" imgW="3352800" imgH="3657600" progId="Equation.DSMT4">
                    <p:embed/>
                  </p:oleObj>
                </mc:Choice>
                <mc:Fallback>
                  <p:oleObj name="Equation" r:id="rId1" imgW="3352800" imgH="36576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1" y="1434"/>
                          <a:ext cx="22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9371" name="Rectangle 27"/>
          <p:cNvSpPr>
            <a:spLocks noChangeArrowheads="1"/>
          </p:cNvSpPr>
          <p:nvPr/>
        </p:nvSpPr>
        <p:spPr bwMode="auto">
          <a:xfrm>
            <a:off x="612775" y="3324225"/>
            <a:ext cx="3228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由题给数据，算得</a:t>
            </a:r>
            <a:endParaRPr kumimoji="1" lang="zh-CN" altLang="zh-CN" sz="28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69379" name="Object 35"/>
          <p:cNvGraphicFramePr>
            <a:graphicFrameLocks noChangeAspect="1"/>
          </p:cNvGraphicFramePr>
          <p:nvPr/>
        </p:nvGraphicFramePr>
        <p:xfrm>
          <a:off x="2809875" y="4168775"/>
          <a:ext cx="51752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Equation" r:id="rId3" imgW="49682400" imgH="4572000" progId="Equation.DSMT4">
                  <p:embed/>
                </p:oleObj>
              </mc:Choice>
              <mc:Fallback>
                <p:oleObj name="Equation" r:id="rId3" imgW="49682400" imgH="45720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4168775"/>
                        <a:ext cx="51752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9380" name="Object 36"/>
          <p:cNvGraphicFramePr>
            <a:graphicFrameLocks noChangeAspect="1"/>
          </p:cNvGraphicFramePr>
          <p:nvPr/>
        </p:nvGraphicFramePr>
        <p:xfrm>
          <a:off x="2947988" y="3748088"/>
          <a:ext cx="26670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5" imgW="25603200" imgH="4876800" progId="Equation.DSMT4">
                  <p:embed/>
                </p:oleObj>
              </mc:Choice>
              <mc:Fallback>
                <p:oleObj name="Equation" r:id="rId5" imgW="25603200" imgH="48768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3748088"/>
                        <a:ext cx="26670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9382" name="Object 38"/>
          <p:cNvGraphicFramePr>
            <a:graphicFrameLocks noChangeAspect="1"/>
          </p:cNvGraphicFramePr>
          <p:nvPr/>
        </p:nvGraphicFramePr>
        <p:xfrm>
          <a:off x="2159000" y="5029200"/>
          <a:ext cx="41846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7" imgW="33832800" imgH="8229600" progId="Equation.DSMT4">
                  <p:embed/>
                </p:oleObj>
              </mc:Choice>
              <mc:Fallback>
                <p:oleObj name="Equation" r:id="rId7" imgW="33832800" imgH="82296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5029200"/>
                        <a:ext cx="418465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9383" name="Object 39"/>
          <p:cNvGraphicFramePr>
            <a:graphicFrameLocks noChangeAspect="1"/>
          </p:cNvGraphicFramePr>
          <p:nvPr/>
        </p:nvGraphicFramePr>
        <p:xfrm>
          <a:off x="2514382" y="5953125"/>
          <a:ext cx="12065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9" imgW="9753600" imgH="3657600" progId="Equation.DSMT4">
                  <p:embed/>
                </p:oleObj>
              </mc:Choice>
              <mc:Fallback>
                <p:oleObj name="Equation" r:id="rId9" imgW="9753600" imgH="36576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382" y="5953125"/>
                        <a:ext cx="12065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384" name="Rectangle 40"/>
          <p:cNvSpPr>
            <a:spLocks noChangeArrowheads="1"/>
          </p:cNvSpPr>
          <p:nvPr/>
        </p:nvSpPr>
        <p:spPr bwMode="auto">
          <a:xfrm>
            <a:off x="-12700" y="900113"/>
            <a:ext cx="4381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寿命数据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单位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小时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如下</a:t>
            </a:r>
            <a:endParaRPr kumimoji="1" lang="zh-CN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69388" name="Object 44"/>
          <p:cNvGraphicFramePr>
            <a:graphicFrameLocks noChangeAspect="1"/>
          </p:cNvGraphicFramePr>
          <p:nvPr/>
        </p:nvGraphicFramePr>
        <p:xfrm>
          <a:off x="2235200" y="1387475"/>
          <a:ext cx="46037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11" imgW="2451100" imgH="215900" progId="Equation.DSMT4">
                  <p:embed/>
                </p:oleObj>
              </mc:Choice>
              <mc:Fallback>
                <p:oleObj name="Equation" r:id="rId11" imgW="2451100" imgH="2159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1387475"/>
                        <a:ext cx="460375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9392" name="Group 48"/>
          <p:cNvGrpSpPr/>
          <p:nvPr/>
        </p:nvGrpSpPr>
        <p:grpSpPr bwMode="auto">
          <a:xfrm>
            <a:off x="-39688" y="1733552"/>
            <a:ext cx="9196388" cy="563563"/>
            <a:chOff x="-25" y="1100"/>
            <a:chExt cx="5793" cy="355"/>
          </a:xfrm>
        </p:grpSpPr>
        <p:sp>
          <p:nvSpPr>
            <p:cNvPr id="569364" name="Rectangle 20"/>
            <p:cNvSpPr>
              <a:spLocks noChangeArrowheads="1"/>
            </p:cNvSpPr>
            <p:nvPr/>
          </p:nvSpPr>
          <p:spPr bwMode="auto">
            <a:xfrm>
              <a:off x="-25" y="1100"/>
              <a:ext cx="57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设寿命        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试求  的置信水平为    单侧置信下限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69366" name="Object 22"/>
            <p:cNvGraphicFramePr>
              <a:graphicFrameLocks noChangeAspect="1"/>
            </p:cNvGraphicFramePr>
            <p:nvPr/>
          </p:nvGraphicFramePr>
          <p:xfrm>
            <a:off x="661" y="1117"/>
            <a:ext cx="1097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0" name="Equation" r:id="rId13" imgW="17983200" imgH="4876800" progId="Equation.DSMT4">
                    <p:embed/>
                  </p:oleObj>
                </mc:Choice>
                <mc:Fallback>
                  <p:oleObj name="Equation" r:id="rId13" imgW="17983200" imgH="48768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" y="1117"/>
                          <a:ext cx="1097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9389" name="Object 45"/>
            <p:cNvGraphicFramePr>
              <a:graphicFrameLocks noChangeAspect="1"/>
            </p:cNvGraphicFramePr>
            <p:nvPr/>
          </p:nvGraphicFramePr>
          <p:xfrm>
            <a:off x="2188" y="1168"/>
            <a:ext cx="21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1" name="Equation" r:id="rId15" imgW="3352800" imgH="3657600" progId="Equation.DSMT4">
                    <p:embed/>
                  </p:oleObj>
                </mc:Choice>
                <mc:Fallback>
                  <p:oleObj name="Equation" r:id="rId15" imgW="3352800" imgH="36576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8" y="1168"/>
                          <a:ext cx="21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9390" name="Object 46"/>
            <p:cNvGraphicFramePr>
              <a:graphicFrameLocks noChangeAspect="1"/>
            </p:cNvGraphicFramePr>
            <p:nvPr/>
          </p:nvGraphicFramePr>
          <p:xfrm>
            <a:off x="3743" y="1159"/>
            <a:ext cx="467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2" name="Equation" r:id="rId17" imgW="406400" imgH="203200" progId="Equation.DSMT4">
                    <p:embed/>
                  </p:oleObj>
                </mc:Choice>
                <mc:Fallback>
                  <p:oleObj name="Equation" r:id="rId17" imgW="406400" imgH="2032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3" y="1159"/>
                          <a:ext cx="467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9393" name="Object 49"/>
          <p:cNvGraphicFramePr>
            <a:graphicFrameLocks noChangeAspect="1"/>
          </p:cNvGraphicFramePr>
          <p:nvPr/>
        </p:nvGraphicFramePr>
        <p:xfrm>
          <a:off x="3036888" y="2578100"/>
          <a:ext cx="29527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Equation" r:id="rId19" imgW="28346400" imgH="8229600" progId="Equation.DSMT4">
                  <p:embed/>
                </p:oleObj>
              </mc:Choice>
              <mc:Fallback>
                <p:oleObj name="Equation" r:id="rId19" imgW="28346400" imgH="82296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2578100"/>
                        <a:ext cx="295275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9396" name="Group 52"/>
          <p:cNvGrpSpPr/>
          <p:nvPr/>
        </p:nvGrpSpPr>
        <p:grpSpPr bwMode="auto">
          <a:xfrm>
            <a:off x="-25400" y="4579938"/>
            <a:ext cx="6896100" cy="519112"/>
            <a:chOff x="-16" y="2893"/>
            <a:chExt cx="4344" cy="327"/>
          </a:xfrm>
        </p:grpSpPr>
        <p:sp>
          <p:nvSpPr>
            <p:cNvPr id="569373" name="Rectangle 29"/>
            <p:cNvSpPr>
              <a:spLocks noChangeArrowheads="1"/>
            </p:cNvSpPr>
            <p:nvPr/>
          </p:nvSpPr>
          <p:spPr bwMode="auto">
            <a:xfrm>
              <a:off x="-16" y="2893"/>
              <a:ext cx="4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  的置信水平为    的单侧置信下限为 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69375" name="Object 31"/>
            <p:cNvGraphicFramePr>
              <a:graphicFrameLocks noChangeAspect="1"/>
            </p:cNvGraphicFramePr>
            <p:nvPr/>
          </p:nvGraphicFramePr>
          <p:xfrm>
            <a:off x="1839" y="2955"/>
            <a:ext cx="48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4" name="Equation" r:id="rId21" imgW="7315200" imgH="3657600" progId="Equation.DSMT4">
                    <p:embed/>
                  </p:oleObj>
                </mc:Choice>
                <mc:Fallback>
                  <p:oleObj name="Equation" r:id="rId21" imgW="7315200" imgH="36576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9" y="2955"/>
                          <a:ext cx="48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9395" name="Object 51"/>
            <p:cNvGraphicFramePr>
              <a:graphicFrameLocks noChangeAspect="1"/>
            </p:cNvGraphicFramePr>
            <p:nvPr/>
          </p:nvGraphicFramePr>
          <p:xfrm>
            <a:off x="284" y="2965"/>
            <a:ext cx="22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5" name="Equation" r:id="rId23" imgW="3352800" imgH="3657600" progId="Equation.DSMT4">
                    <p:embed/>
                  </p:oleObj>
                </mc:Choice>
                <mc:Fallback>
                  <p:oleObj name="Equation" r:id="rId23" imgW="3352800" imgH="365760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" y="2965"/>
                          <a:ext cx="22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9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9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6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9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9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6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6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6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6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6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6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6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6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6" grpId="0" animBg="1"/>
      <p:bldP spid="569348" grpId="0"/>
      <p:bldP spid="569367" grpId="0" animBg="1"/>
      <p:bldP spid="569371" grpId="0"/>
      <p:bldP spid="5693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Text Box 2"/>
          <p:cNvSpPr txBox="1">
            <a:spLocks noChangeArrowheads="1"/>
          </p:cNvSpPr>
          <p:nvPr/>
        </p:nvSpPr>
        <p:spPr bwMode="auto">
          <a:xfrm>
            <a:off x="0" y="0"/>
            <a:ext cx="43989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chemeClr val="accent2"/>
                </a:solidFill>
                <a:ea typeface="隶书" panose="02010509060101010101" charset="-122"/>
              </a:rPr>
              <a:t>回顾</a:t>
            </a:r>
            <a:endParaRPr lang="zh-CN" altLang="en-US" sz="4400">
              <a:solidFill>
                <a:schemeClr val="accent2"/>
              </a:solidFill>
              <a:ea typeface="隶书" panose="02010509060101010101" charset="-122"/>
            </a:endParaRPr>
          </a:p>
        </p:txBody>
      </p:sp>
      <p:sp>
        <p:nvSpPr>
          <p:cNvPr id="591875" name="WordArt 3"/>
          <p:cNvSpPr>
            <a:spLocks noChangeArrowheads="1" noChangeShapeType="1" noTextEdit="1"/>
          </p:cNvSpPr>
          <p:nvPr/>
        </p:nvSpPr>
        <p:spPr bwMode="auto">
          <a:xfrm>
            <a:off x="946150" y="693738"/>
            <a:ext cx="1000125" cy="298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定理四</a:t>
            </a:r>
            <a:endParaRPr lang="zh-CN" altLang="en-US" sz="3600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591876" name="Group 4"/>
          <p:cNvGrpSpPr/>
          <p:nvPr/>
        </p:nvGrpSpPr>
        <p:grpSpPr bwMode="auto">
          <a:xfrm>
            <a:off x="2198688" y="539750"/>
            <a:ext cx="7046912" cy="560388"/>
            <a:chOff x="1385" y="340"/>
            <a:chExt cx="4439" cy="353"/>
          </a:xfrm>
        </p:grpSpPr>
        <p:sp>
          <p:nvSpPr>
            <p:cNvPr id="591877" name="Text Box 5"/>
            <p:cNvSpPr txBox="1">
              <a:spLocks noChangeArrowheads="1"/>
            </p:cNvSpPr>
            <p:nvPr/>
          </p:nvSpPr>
          <p:spPr bwMode="auto">
            <a:xfrm>
              <a:off x="4800" y="374"/>
              <a:ext cx="10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的样本；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91878" name="Object 6"/>
            <p:cNvGraphicFramePr>
              <a:graphicFrameLocks noChangeAspect="1"/>
            </p:cNvGraphicFramePr>
            <p:nvPr/>
          </p:nvGraphicFramePr>
          <p:xfrm>
            <a:off x="3560" y="340"/>
            <a:ext cx="126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Equation" r:id="rId1" imgW="1104900" imgH="266700" progId="Equation.DSMT4">
                    <p:embed/>
                  </p:oleObj>
                </mc:Choice>
                <mc:Fallback>
                  <p:oleObj name="Equation" r:id="rId1" imgW="1104900" imgH="266700" progId="Equation.DSMT4">
                    <p:embed/>
                    <p:pic>
                      <p:nvPicPr>
                        <p:cNvPr id="0" name="图片 30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340"/>
                          <a:ext cx="1261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1879" name="Object 7"/>
            <p:cNvGraphicFramePr>
              <a:graphicFrameLocks noChangeAspect="1"/>
            </p:cNvGraphicFramePr>
            <p:nvPr/>
          </p:nvGraphicFramePr>
          <p:xfrm>
            <a:off x="1595" y="390"/>
            <a:ext cx="1357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Equation" r:id="rId3" imgW="1079500" imgH="254000" progId="Equation.DSMT4">
                    <p:embed/>
                  </p:oleObj>
                </mc:Choice>
                <mc:Fallback>
                  <p:oleObj name="Equation" r:id="rId3" imgW="1079500" imgH="254000" progId="Equation.DSMT4">
                    <p:embed/>
                    <p:pic>
                      <p:nvPicPr>
                        <p:cNvPr id="0" name="图片 30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5" y="390"/>
                          <a:ext cx="1357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1880" name="Text Box 8"/>
            <p:cNvSpPr txBox="1">
              <a:spLocks noChangeArrowheads="1"/>
            </p:cNvSpPr>
            <p:nvPr/>
          </p:nvSpPr>
          <p:spPr bwMode="auto">
            <a:xfrm>
              <a:off x="1385" y="383"/>
              <a:ext cx="5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91881" name="Text Box 9"/>
            <p:cNvSpPr txBox="1">
              <a:spLocks noChangeArrowheads="1"/>
            </p:cNvSpPr>
            <p:nvPr/>
          </p:nvSpPr>
          <p:spPr bwMode="auto">
            <a:xfrm>
              <a:off x="2873" y="367"/>
              <a:ext cx="9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是总体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91882" name="Group 10"/>
          <p:cNvGrpSpPr/>
          <p:nvPr/>
        </p:nvGrpSpPr>
        <p:grpSpPr bwMode="auto">
          <a:xfrm>
            <a:off x="19050" y="1011238"/>
            <a:ext cx="9124950" cy="538162"/>
            <a:chOff x="12" y="645"/>
            <a:chExt cx="5748" cy="339"/>
          </a:xfrm>
        </p:grpSpPr>
        <p:sp>
          <p:nvSpPr>
            <p:cNvPr id="591883" name="Text Box 11"/>
            <p:cNvSpPr txBox="1">
              <a:spLocks noChangeArrowheads="1"/>
            </p:cNvSpPr>
            <p:nvPr/>
          </p:nvSpPr>
          <p:spPr bwMode="auto">
            <a:xfrm>
              <a:off x="2967" y="671"/>
              <a:ext cx="279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的样本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且两样本相互独立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endPara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91884" name="Object 12"/>
            <p:cNvGraphicFramePr>
              <a:graphicFrameLocks noChangeAspect="1"/>
            </p:cNvGraphicFramePr>
            <p:nvPr/>
          </p:nvGraphicFramePr>
          <p:xfrm>
            <a:off x="1738" y="645"/>
            <a:ext cx="1223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Equation" r:id="rId5" imgW="1066800" imgH="266700" progId="Equation.DSMT4">
                    <p:embed/>
                  </p:oleObj>
                </mc:Choice>
                <mc:Fallback>
                  <p:oleObj name="Equation" r:id="rId5" imgW="1066800" imgH="266700" progId="Equation.DSMT4">
                    <p:embed/>
                    <p:pic>
                      <p:nvPicPr>
                        <p:cNvPr id="0" name="图片 30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8" y="645"/>
                          <a:ext cx="1223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1885" name="Object 13"/>
            <p:cNvGraphicFramePr>
              <a:graphicFrameLocks noChangeAspect="1"/>
            </p:cNvGraphicFramePr>
            <p:nvPr/>
          </p:nvGraphicFramePr>
          <p:xfrm>
            <a:off x="12" y="671"/>
            <a:ext cx="1145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Equation" r:id="rId7" imgW="914400" imgH="254000" progId="Equation.DSMT4">
                    <p:embed/>
                  </p:oleObj>
                </mc:Choice>
                <mc:Fallback>
                  <p:oleObj name="Equation" r:id="rId7" imgW="914400" imgH="254000" progId="Equation.DSMT4">
                    <p:embed/>
                    <p:pic>
                      <p:nvPicPr>
                        <p:cNvPr id="0" name="图片 30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" y="671"/>
                          <a:ext cx="1145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1886" name="Text Box 14"/>
            <p:cNvSpPr txBox="1">
              <a:spLocks noChangeArrowheads="1"/>
            </p:cNvSpPr>
            <p:nvPr/>
          </p:nvSpPr>
          <p:spPr bwMode="auto">
            <a:xfrm>
              <a:off x="1064" y="664"/>
              <a:ext cx="9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是总体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91887" name="Group 15"/>
          <p:cNvGrpSpPr/>
          <p:nvPr/>
        </p:nvGrpSpPr>
        <p:grpSpPr bwMode="auto">
          <a:xfrm>
            <a:off x="88900" y="1531938"/>
            <a:ext cx="7181850" cy="488950"/>
            <a:chOff x="48" y="973"/>
            <a:chExt cx="4524" cy="308"/>
          </a:xfrm>
        </p:grpSpPr>
        <p:sp>
          <p:nvSpPr>
            <p:cNvPr id="591888" name="Text Box 16"/>
            <p:cNvSpPr txBox="1">
              <a:spLocks noChangeArrowheads="1"/>
            </p:cNvSpPr>
            <p:nvPr/>
          </p:nvSpPr>
          <p:spPr bwMode="auto">
            <a:xfrm>
              <a:off x="48" y="973"/>
              <a:ext cx="321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两样本均值和样本方差分别为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91889" name="Text Box 17"/>
            <p:cNvSpPr txBox="1">
              <a:spLocks noChangeArrowheads="1"/>
            </p:cNvSpPr>
            <p:nvPr/>
          </p:nvSpPr>
          <p:spPr bwMode="auto">
            <a:xfrm>
              <a:off x="4153" y="990"/>
              <a:ext cx="41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91890" name="Object 18"/>
            <p:cNvGraphicFramePr>
              <a:graphicFrameLocks noChangeAspect="1"/>
            </p:cNvGraphicFramePr>
            <p:nvPr/>
          </p:nvGraphicFramePr>
          <p:xfrm>
            <a:off x="2935" y="987"/>
            <a:ext cx="122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Equation" r:id="rId9" imgW="952500" imgH="254000" progId="Equation.DSMT4">
                    <p:embed/>
                  </p:oleObj>
                </mc:Choice>
                <mc:Fallback>
                  <p:oleObj name="Equation" r:id="rId9" imgW="952500" imgH="254000" progId="Equation.DSMT4">
                    <p:embed/>
                    <p:pic>
                      <p:nvPicPr>
                        <p:cNvPr id="0" name="图片 30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5" y="987"/>
                          <a:ext cx="1228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1891" name="Object 19"/>
          <p:cNvGraphicFramePr>
            <a:graphicFrameLocks noChangeAspect="1"/>
          </p:cNvGraphicFramePr>
          <p:nvPr/>
        </p:nvGraphicFramePr>
        <p:xfrm>
          <a:off x="2970213" y="1944688"/>
          <a:ext cx="374173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11" imgW="1866900" imgH="495300" progId="Equation.DSMT4">
                  <p:embed/>
                </p:oleObj>
              </mc:Choice>
              <mc:Fallback>
                <p:oleObj name="Equation" r:id="rId11" imgW="1866900" imgH="495300" progId="Equation.DSMT4">
                  <p:embed/>
                  <p:pic>
                    <p:nvPicPr>
                      <p:cNvPr id="0" name="图片 30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1944688"/>
                        <a:ext cx="3741737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1892" name="WordArt 20"/>
          <p:cNvSpPr>
            <a:spLocks noChangeArrowheads="1" noChangeShapeType="1" noTextEdit="1"/>
          </p:cNvSpPr>
          <p:nvPr/>
        </p:nvSpPr>
        <p:spPr bwMode="auto">
          <a:xfrm>
            <a:off x="942975" y="3116263"/>
            <a:ext cx="1000125" cy="298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定理五</a:t>
            </a:r>
            <a:endParaRPr lang="zh-CN" altLang="en-US" sz="3600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591893" name="Group 21"/>
          <p:cNvGrpSpPr/>
          <p:nvPr/>
        </p:nvGrpSpPr>
        <p:grpSpPr bwMode="auto">
          <a:xfrm>
            <a:off x="2195513" y="2962275"/>
            <a:ext cx="7046912" cy="560388"/>
            <a:chOff x="1385" y="340"/>
            <a:chExt cx="4439" cy="353"/>
          </a:xfrm>
        </p:grpSpPr>
        <p:sp>
          <p:nvSpPr>
            <p:cNvPr id="591894" name="Text Box 22"/>
            <p:cNvSpPr txBox="1">
              <a:spLocks noChangeArrowheads="1"/>
            </p:cNvSpPr>
            <p:nvPr/>
          </p:nvSpPr>
          <p:spPr bwMode="auto">
            <a:xfrm>
              <a:off x="4800" y="374"/>
              <a:ext cx="10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的样本；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91895" name="Object 23"/>
            <p:cNvGraphicFramePr>
              <a:graphicFrameLocks noChangeAspect="1"/>
            </p:cNvGraphicFramePr>
            <p:nvPr/>
          </p:nvGraphicFramePr>
          <p:xfrm>
            <a:off x="3560" y="340"/>
            <a:ext cx="126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Equation" r:id="rId13" imgW="1104900" imgH="266700" progId="Equation.DSMT4">
                    <p:embed/>
                  </p:oleObj>
                </mc:Choice>
                <mc:Fallback>
                  <p:oleObj name="Equation" r:id="rId13" imgW="1104900" imgH="266700" progId="Equation.DSMT4">
                    <p:embed/>
                    <p:pic>
                      <p:nvPicPr>
                        <p:cNvPr id="0" name="图片 30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340"/>
                          <a:ext cx="1261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1896" name="Object 24"/>
            <p:cNvGraphicFramePr>
              <a:graphicFrameLocks noChangeAspect="1"/>
            </p:cNvGraphicFramePr>
            <p:nvPr/>
          </p:nvGraphicFramePr>
          <p:xfrm>
            <a:off x="1595" y="390"/>
            <a:ext cx="1357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Equation" r:id="rId15" imgW="1079500" imgH="254000" progId="Equation.DSMT4">
                    <p:embed/>
                  </p:oleObj>
                </mc:Choice>
                <mc:Fallback>
                  <p:oleObj name="Equation" r:id="rId15" imgW="1079500" imgH="254000" progId="Equation.DSMT4">
                    <p:embed/>
                    <p:pic>
                      <p:nvPicPr>
                        <p:cNvPr id="0" name="图片 30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5" y="390"/>
                          <a:ext cx="1357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1897" name="Text Box 25"/>
            <p:cNvSpPr txBox="1">
              <a:spLocks noChangeArrowheads="1"/>
            </p:cNvSpPr>
            <p:nvPr/>
          </p:nvSpPr>
          <p:spPr bwMode="auto">
            <a:xfrm>
              <a:off x="1385" y="383"/>
              <a:ext cx="5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91898" name="Text Box 26"/>
            <p:cNvSpPr txBox="1">
              <a:spLocks noChangeArrowheads="1"/>
            </p:cNvSpPr>
            <p:nvPr/>
          </p:nvSpPr>
          <p:spPr bwMode="auto">
            <a:xfrm>
              <a:off x="2873" y="367"/>
              <a:ext cx="9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是总体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91899" name="Group 27"/>
          <p:cNvGrpSpPr/>
          <p:nvPr/>
        </p:nvGrpSpPr>
        <p:grpSpPr bwMode="auto">
          <a:xfrm>
            <a:off x="15875" y="3421063"/>
            <a:ext cx="9124950" cy="538162"/>
            <a:chOff x="12" y="645"/>
            <a:chExt cx="5748" cy="339"/>
          </a:xfrm>
        </p:grpSpPr>
        <p:sp>
          <p:nvSpPr>
            <p:cNvPr id="591900" name="Text Box 28"/>
            <p:cNvSpPr txBox="1">
              <a:spLocks noChangeArrowheads="1"/>
            </p:cNvSpPr>
            <p:nvPr/>
          </p:nvSpPr>
          <p:spPr bwMode="auto">
            <a:xfrm>
              <a:off x="2967" y="671"/>
              <a:ext cx="279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的样本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且两样本相互独立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endPara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91901" name="Object 29"/>
            <p:cNvGraphicFramePr>
              <a:graphicFrameLocks noChangeAspect="1"/>
            </p:cNvGraphicFramePr>
            <p:nvPr/>
          </p:nvGraphicFramePr>
          <p:xfrm>
            <a:off x="1738" y="645"/>
            <a:ext cx="1223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Equation" r:id="rId17" imgW="1066800" imgH="266700" progId="Equation.DSMT4">
                    <p:embed/>
                  </p:oleObj>
                </mc:Choice>
                <mc:Fallback>
                  <p:oleObj name="Equation" r:id="rId17" imgW="1066800" imgH="266700" progId="Equation.DSMT4">
                    <p:embed/>
                    <p:pic>
                      <p:nvPicPr>
                        <p:cNvPr id="0" name="图片 30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8" y="645"/>
                          <a:ext cx="1223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1902" name="Object 30"/>
            <p:cNvGraphicFramePr>
              <a:graphicFrameLocks noChangeAspect="1"/>
            </p:cNvGraphicFramePr>
            <p:nvPr/>
          </p:nvGraphicFramePr>
          <p:xfrm>
            <a:off x="12" y="671"/>
            <a:ext cx="1145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Equation" r:id="rId19" imgW="914400" imgH="254000" progId="Equation.DSMT4">
                    <p:embed/>
                  </p:oleObj>
                </mc:Choice>
                <mc:Fallback>
                  <p:oleObj name="Equation" r:id="rId19" imgW="914400" imgH="254000" progId="Equation.DSMT4">
                    <p:embed/>
                    <p:pic>
                      <p:nvPicPr>
                        <p:cNvPr id="0" name="图片 30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" y="671"/>
                          <a:ext cx="1145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1903" name="Text Box 31"/>
            <p:cNvSpPr txBox="1">
              <a:spLocks noChangeArrowheads="1"/>
            </p:cNvSpPr>
            <p:nvPr/>
          </p:nvSpPr>
          <p:spPr bwMode="auto">
            <a:xfrm>
              <a:off x="1064" y="664"/>
              <a:ext cx="9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是总体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91904" name="Group 32"/>
          <p:cNvGrpSpPr/>
          <p:nvPr/>
        </p:nvGrpSpPr>
        <p:grpSpPr bwMode="auto">
          <a:xfrm>
            <a:off x="85725" y="3929063"/>
            <a:ext cx="7181850" cy="488950"/>
            <a:chOff x="48" y="973"/>
            <a:chExt cx="4524" cy="308"/>
          </a:xfrm>
        </p:grpSpPr>
        <p:sp>
          <p:nvSpPr>
            <p:cNvPr id="591905" name="Text Box 33"/>
            <p:cNvSpPr txBox="1">
              <a:spLocks noChangeArrowheads="1"/>
            </p:cNvSpPr>
            <p:nvPr/>
          </p:nvSpPr>
          <p:spPr bwMode="auto">
            <a:xfrm>
              <a:off x="48" y="973"/>
              <a:ext cx="321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两样本均值和样本方差分别为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91906" name="Text Box 34"/>
            <p:cNvSpPr txBox="1">
              <a:spLocks noChangeArrowheads="1"/>
            </p:cNvSpPr>
            <p:nvPr/>
          </p:nvSpPr>
          <p:spPr bwMode="auto">
            <a:xfrm>
              <a:off x="4153" y="990"/>
              <a:ext cx="41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91907" name="Object 35"/>
            <p:cNvGraphicFramePr>
              <a:graphicFrameLocks noChangeAspect="1"/>
            </p:cNvGraphicFramePr>
            <p:nvPr/>
          </p:nvGraphicFramePr>
          <p:xfrm>
            <a:off x="2935" y="987"/>
            <a:ext cx="122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Equation" r:id="rId21" imgW="952500" imgH="254000" progId="Equation.DSMT4">
                    <p:embed/>
                  </p:oleObj>
                </mc:Choice>
                <mc:Fallback>
                  <p:oleObj name="Equation" r:id="rId21" imgW="952500" imgH="254000" progId="Equation.DSMT4">
                    <p:embed/>
                    <p:pic>
                      <p:nvPicPr>
                        <p:cNvPr id="0" name="图片 30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5" y="987"/>
                          <a:ext cx="1228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1908" name="Object 36"/>
          <p:cNvGraphicFramePr>
            <a:graphicFrameLocks noChangeAspect="1"/>
          </p:cNvGraphicFramePr>
          <p:nvPr/>
        </p:nvGraphicFramePr>
        <p:xfrm>
          <a:off x="2339975" y="4321175"/>
          <a:ext cx="4999038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23" imgW="2489200" imgH="673100" progId="Equation.DSMT4">
                  <p:embed/>
                </p:oleObj>
              </mc:Choice>
              <mc:Fallback>
                <p:oleObj name="Equation" r:id="rId23" imgW="2489200" imgH="673100" progId="Equation.DSMT4">
                  <p:embed/>
                  <p:pic>
                    <p:nvPicPr>
                      <p:cNvPr id="0" name="图片 3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321175"/>
                        <a:ext cx="4999038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1909" name="Rectangle 37"/>
          <p:cNvSpPr>
            <a:spLocks noChangeArrowheads="1"/>
          </p:cNvSpPr>
          <p:nvPr/>
        </p:nvSpPr>
        <p:spPr bwMode="auto">
          <a:xfrm>
            <a:off x="0" y="5591175"/>
            <a:ext cx="1536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其中</a:t>
            </a:r>
            <a:endParaRPr kumimoji="1"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91910" name="Object 38"/>
          <p:cNvGraphicFramePr>
            <a:graphicFrameLocks noChangeAspect="1"/>
          </p:cNvGraphicFramePr>
          <p:nvPr/>
        </p:nvGraphicFramePr>
        <p:xfrm>
          <a:off x="724367" y="5437188"/>
          <a:ext cx="5348287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25" imgW="2882900" imgH="495300" progId="Equation.DSMT4">
                  <p:embed/>
                </p:oleObj>
              </mc:Choice>
              <mc:Fallback>
                <p:oleObj name="Equation" r:id="rId25" imgW="2882900" imgH="495300" progId="Equation.DSMT4">
                  <p:embed/>
                  <p:pic>
                    <p:nvPicPr>
                      <p:cNvPr id="0" name="图片 30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67" y="5437188"/>
                        <a:ext cx="5348287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WordArt 2"/>
          <p:cNvSpPr>
            <a:spLocks noChangeArrowheads="1" noChangeShapeType="1" noTextEdit="1"/>
          </p:cNvSpPr>
          <p:nvPr/>
        </p:nvSpPr>
        <p:spPr bwMode="auto">
          <a:xfrm>
            <a:off x="809625" y="1669840"/>
            <a:ext cx="3714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folHlink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解</a:t>
            </a:r>
            <a:endParaRPr lang="zh-CN" altLang="en-US" sz="3600" b="1" kern="10">
              <a:ln w="12700">
                <a:solidFill>
                  <a:schemeClr val="folHlink"/>
                </a:solidFill>
                <a:round/>
              </a:ln>
              <a:solidFill>
                <a:srgbClr val="000066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  <p:sp>
        <p:nvSpPr>
          <p:cNvPr id="564227" name="WordArt 3"/>
          <p:cNvSpPr>
            <a:spLocks noChangeArrowheads="1" noChangeShapeType="1" noTextEdit="1"/>
          </p:cNvSpPr>
          <p:nvPr/>
        </p:nvSpPr>
        <p:spPr bwMode="auto">
          <a:xfrm>
            <a:off x="796925" y="6715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564303" name="Group 79"/>
          <p:cNvGrpSpPr/>
          <p:nvPr/>
        </p:nvGrpSpPr>
        <p:grpSpPr bwMode="auto">
          <a:xfrm>
            <a:off x="-25400" y="947738"/>
            <a:ext cx="7188200" cy="539750"/>
            <a:chOff x="-16" y="597"/>
            <a:chExt cx="4528" cy="340"/>
          </a:xfrm>
        </p:grpSpPr>
        <p:sp>
          <p:nvSpPr>
            <p:cNvPr id="564229" name="Rectangle 5"/>
            <p:cNvSpPr>
              <a:spLocks noChangeArrowheads="1"/>
            </p:cNvSpPr>
            <p:nvPr/>
          </p:nvSpPr>
          <p:spPr bwMode="auto">
            <a:xfrm>
              <a:off x="-16" y="599"/>
              <a:ext cx="4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知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求  的置信水平为    的单侧置信限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64230" name="Object 6"/>
            <p:cNvGraphicFramePr>
              <a:graphicFrameLocks noChangeAspect="1"/>
            </p:cNvGraphicFramePr>
            <p:nvPr/>
          </p:nvGraphicFramePr>
          <p:xfrm>
            <a:off x="578" y="597"/>
            <a:ext cx="28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3" name="Equation" r:id="rId1" imgW="241300" imgH="266700" progId="Equation.DSMT4">
                    <p:embed/>
                  </p:oleObj>
                </mc:Choice>
                <mc:Fallback>
                  <p:oleObj name="Equation" r:id="rId1" imgW="241300" imgH="2667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" y="597"/>
                          <a:ext cx="28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4231" name="Object 7"/>
            <p:cNvGraphicFramePr>
              <a:graphicFrameLocks noChangeAspect="1"/>
            </p:cNvGraphicFramePr>
            <p:nvPr/>
          </p:nvGraphicFramePr>
          <p:xfrm>
            <a:off x="2169" y="655"/>
            <a:ext cx="48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4" name="Equation" r:id="rId3" imgW="419100" imgH="203200" progId="Equation.DSMT4">
                    <p:embed/>
                  </p:oleObj>
                </mc:Choice>
                <mc:Fallback>
                  <p:oleObj name="Equation" r:id="rId3" imgW="419100" imgH="203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9" y="655"/>
                          <a:ext cx="48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4232" name="Object 8"/>
          <p:cNvGraphicFramePr>
            <a:graphicFrameLocks noChangeAspect="1"/>
          </p:cNvGraphicFramePr>
          <p:nvPr/>
        </p:nvGraphicFramePr>
        <p:xfrm>
          <a:off x="2722563" y="1971465"/>
          <a:ext cx="32321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5" imgW="28041600" imgH="8534400" progId="Equation.DSMT4">
                  <p:embed/>
                </p:oleObj>
              </mc:Choice>
              <mc:Fallback>
                <p:oleObj name="Equation" r:id="rId5" imgW="28041600" imgH="8534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1971465"/>
                        <a:ext cx="32321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4337" name="Group 113"/>
          <p:cNvGrpSpPr/>
          <p:nvPr/>
        </p:nvGrpSpPr>
        <p:grpSpPr bwMode="auto">
          <a:xfrm>
            <a:off x="0" y="4486530"/>
            <a:ext cx="8185150" cy="604838"/>
            <a:chOff x="0" y="2516"/>
            <a:chExt cx="5156" cy="381"/>
          </a:xfrm>
        </p:grpSpPr>
        <p:sp>
          <p:nvSpPr>
            <p:cNvPr id="564234" name="Rectangle 10"/>
            <p:cNvSpPr>
              <a:spLocks noChangeArrowheads="1"/>
            </p:cNvSpPr>
            <p:nvPr/>
          </p:nvSpPr>
          <p:spPr bwMode="auto">
            <a:xfrm>
              <a:off x="0" y="2516"/>
              <a:ext cx="5156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  的置信水平为    的单侧置信下、上限分别为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64235" name="Object 11"/>
            <p:cNvGraphicFramePr>
              <a:graphicFrameLocks noChangeAspect="1"/>
            </p:cNvGraphicFramePr>
            <p:nvPr/>
          </p:nvGraphicFramePr>
          <p:xfrm>
            <a:off x="283" y="2600"/>
            <a:ext cx="273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6" name="Equation" r:id="rId7" imgW="4267200" imgH="4267200" progId="Equation.DSMT4">
                    <p:embed/>
                  </p:oleObj>
                </mc:Choice>
                <mc:Fallback>
                  <p:oleObj name="Equation" r:id="rId7" imgW="4267200" imgH="4267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" y="2600"/>
                          <a:ext cx="273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4236" name="Object 12"/>
            <p:cNvGraphicFramePr>
              <a:graphicFrameLocks noChangeAspect="1"/>
            </p:cNvGraphicFramePr>
            <p:nvPr/>
          </p:nvGraphicFramePr>
          <p:xfrm>
            <a:off x="1851" y="2628"/>
            <a:ext cx="46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7" name="Equation" r:id="rId9" imgW="7315200" imgH="3657600" progId="Equation.DSMT4">
                    <p:embed/>
                  </p:oleObj>
                </mc:Choice>
                <mc:Fallback>
                  <p:oleObj name="Equation" r:id="rId9" imgW="7315200" imgH="3657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1" y="2628"/>
                          <a:ext cx="46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4237" name="Object 13"/>
          <p:cNvGraphicFramePr>
            <a:graphicFrameLocks noChangeAspect="1"/>
          </p:cNvGraphicFramePr>
          <p:nvPr/>
        </p:nvGraphicFramePr>
        <p:xfrm>
          <a:off x="2139950" y="5004393"/>
          <a:ext cx="467677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11" imgW="40538400" imgH="8534400" progId="Equation.DSMT4">
                  <p:embed/>
                </p:oleObj>
              </mc:Choice>
              <mc:Fallback>
                <p:oleObj name="Equation" r:id="rId11" imgW="40538400" imgH="8534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5004393"/>
                        <a:ext cx="4676775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4238" name="Group 14"/>
          <p:cNvGrpSpPr/>
          <p:nvPr/>
        </p:nvGrpSpPr>
        <p:grpSpPr bwMode="auto">
          <a:xfrm>
            <a:off x="1270000" y="530225"/>
            <a:ext cx="8204200" cy="560388"/>
            <a:chOff x="800" y="334"/>
            <a:chExt cx="5168" cy="353"/>
          </a:xfrm>
        </p:grpSpPr>
        <p:sp>
          <p:nvSpPr>
            <p:cNvPr id="564239" name="Rectangle 15"/>
            <p:cNvSpPr>
              <a:spLocks noChangeArrowheads="1"/>
            </p:cNvSpPr>
            <p:nvPr/>
          </p:nvSpPr>
          <p:spPr bwMode="auto">
            <a:xfrm>
              <a:off x="800" y="334"/>
              <a:ext cx="51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     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 的样本     均未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64240" name="Object 16"/>
            <p:cNvGraphicFramePr>
              <a:graphicFrameLocks noChangeAspect="1"/>
            </p:cNvGraphicFramePr>
            <p:nvPr/>
          </p:nvGraphicFramePr>
          <p:xfrm>
            <a:off x="1055" y="370"/>
            <a:ext cx="12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9" name="Equation" r:id="rId13" imgW="1028700" imgH="241300" progId="Equation.DSMT4">
                    <p:embed/>
                  </p:oleObj>
                </mc:Choice>
                <mc:Fallback>
                  <p:oleObj name="Equation" r:id="rId13" imgW="1028700" imgH="2413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5" y="370"/>
                          <a:ext cx="12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4241" name="Object 17"/>
            <p:cNvGraphicFramePr>
              <a:graphicFrameLocks noChangeAspect="1"/>
            </p:cNvGraphicFramePr>
            <p:nvPr/>
          </p:nvGraphicFramePr>
          <p:xfrm>
            <a:off x="2840" y="349"/>
            <a:ext cx="1191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0" name="Equation" r:id="rId15" imgW="19507200" imgH="4876800" progId="Equation.DSMT4">
                    <p:embed/>
                  </p:oleObj>
                </mc:Choice>
                <mc:Fallback>
                  <p:oleObj name="Equation" r:id="rId15" imgW="19507200" imgH="48768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349"/>
                          <a:ext cx="1191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4242" name="Object 18"/>
            <p:cNvGraphicFramePr>
              <a:graphicFrameLocks noChangeAspect="1"/>
            </p:cNvGraphicFramePr>
            <p:nvPr/>
          </p:nvGraphicFramePr>
          <p:xfrm>
            <a:off x="4671" y="341"/>
            <a:ext cx="62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1" name="Equation" r:id="rId17" imgW="9753600" imgH="4876800" progId="Equation.DSMT4">
                    <p:embed/>
                  </p:oleObj>
                </mc:Choice>
                <mc:Fallback>
                  <p:oleObj name="Equation" r:id="rId17" imgW="9753600" imgH="48768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1" y="341"/>
                          <a:ext cx="622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4304" name="Group 80"/>
          <p:cNvGrpSpPr/>
          <p:nvPr/>
        </p:nvGrpSpPr>
        <p:grpSpPr bwMode="auto">
          <a:xfrm>
            <a:off x="1260475" y="1547602"/>
            <a:ext cx="4791074" cy="546099"/>
            <a:chOff x="1066" y="879"/>
            <a:chExt cx="3018" cy="344"/>
          </a:xfrm>
        </p:grpSpPr>
        <p:sp>
          <p:nvSpPr>
            <p:cNvPr id="564244" name="Rectangle 20"/>
            <p:cNvSpPr>
              <a:spLocks noChangeArrowheads="1"/>
            </p:cNvSpPr>
            <p:nvPr/>
          </p:nvSpPr>
          <p:spPr bwMode="auto">
            <a:xfrm>
              <a:off x="1264" y="879"/>
              <a:ext cx="28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  的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无偏估计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且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64245" name="Object 21"/>
            <p:cNvGraphicFramePr>
              <a:graphicFrameLocks noChangeAspect="1"/>
            </p:cNvGraphicFramePr>
            <p:nvPr/>
          </p:nvGraphicFramePr>
          <p:xfrm>
            <a:off x="1066" y="906"/>
            <a:ext cx="31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2" name="Equation" r:id="rId19" imgW="4267200" imgH="4572000" progId="Equation.DSMT4">
                    <p:embed/>
                  </p:oleObj>
                </mc:Choice>
                <mc:Fallback>
                  <p:oleObj name="Equation" r:id="rId19" imgW="4267200" imgH="45720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906"/>
                          <a:ext cx="31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4246" name="Object 22"/>
            <p:cNvGraphicFramePr>
              <a:graphicFrameLocks noChangeAspect="1"/>
            </p:cNvGraphicFramePr>
            <p:nvPr/>
          </p:nvGraphicFramePr>
          <p:xfrm>
            <a:off x="1515" y="902"/>
            <a:ext cx="30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3" name="Equation" r:id="rId21" imgW="4267200" imgH="4267200" progId="Equation.DSMT4">
                    <p:embed/>
                  </p:oleObj>
                </mc:Choice>
                <mc:Fallback>
                  <p:oleObj name="Equation" r:id="rId21" imgW="4267200" imgH="42672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5" y="902"/>
                          <a:ext cx="30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4261" name="Oval 37"/>
          <p:cNvSpPr>
            <a:spLocks noChangeArrowheads="1"/>
          </p:cNvSpPr>
          <p:nvPr/>
        </p:nvSpPr>
        <p:spPr bwMode="auto">
          <a:xfrm>
            <a:off x="2832100" y="2120690"/>
            <a:ext cx="2895600" cy="6604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64314" name="Group 90"/>
          <p:cNvGrpSpPr/>
          <p:nvPr/>
        </p:nvGrpSpPr>
        <p:grpSpPr bwMode="auto">
          <a:xfrm>
            <a:off x="6256422" y="2200065"/>
            <a:ext cx="2084387" cy="796925"/>
            <a:chOff x="3755" y="954"/>
            <a:chExt cx="1313" cy="502"/>
          </a:xfrm>
        </p:grpSpPr>
        <p:sp>
          <p:nvSpPr>
            <p:cNvPr id="564263" name="AutoShape 39"/>
            <p:cNvSpPr>
              <a:spLocks noChangeArrowheads="1"/>
            </p:cNvSpPr>
            <p:nvPr/>
          </p:nvSpPr>
          <p:spPr bwMode="auto">
            <a:xfrm>
              <a:off x="3755" y="954"/>
              <a:ext cx="1313" cy="502"/>
            </a:xfrm>
            <a:prstGeom prst="wedgeRectCallout">
              <a:avLst>
                <a:gd name="adj1" fmla="val -62264"/>
                <a:gd name="adj2" fmla="val -20120"/>
              </a:avLst>
            </a:prstGeom>
            <a:solidFill>
              <a:schemeClr val="accent2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564313" name="Group 89"/>
            <p:cNvGrpSpPr/>
            <p:nvPr/>
          </p:nvGrpSpPr>
          <p:grpSpPr bwMode="auto">
            <a:xfrm>
              <a:off x="3856" y="997"/>
              <a:ext cx="1137" cy="410"/>
              <a:chOff x="3616" y="1005"/>
              <a:chExt cx="1137" cy="410"/>
            </a:xfrm>
          </p:grpSpPr>
          <p:sp>
            <p:nvSpPr>
              <p:cNvPr id="564265" name="WordArt 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50" y="1189"/>
                <a:ext cx="147" cy="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~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64268" name="WordArt 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21" y="1260"/>
                <a:ext cx="112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2681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c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64269" name="WordArt 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09" y="1265"/>
                <a:ext cx="32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(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64270" name="WordArt 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36" y="1265"/>
                <a:ext cx="29" cy="1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)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64271" name="WordArt 47"/>
              <p:cNvSpPr>
                <a:spLocks noChangeArrowheads="1" noChangeShapeType="1" noTextEdit="1"/>
              </p:cNvSpPr>
              <p:nvPr/>
            </p:nvSpPr>
            <p:spPr bwMode="auto">
              <a:xfrm flipV="1">
                <a:off x="3616" y="1202"/>
                <a:ext cx="669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64272" name="WordArt 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35" y="1029"/>
                <a:ext cx="128" cy="1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625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S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64273" name="WordArt 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32" y="1149"/>
                <a:ext cx="145" cy="10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37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s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64274" name="WordArt 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63" y="1294"/>
                <a:ext cx="121" cy="1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37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64276" name="WordArt 52"/>
              <p:cNvSpPr>
                <a:spLocks noChangeArrowheads="1" noChangeShapeType="1" noTextEdit="1"/>
              </p:cNvSpPr>
              <p:nvPr/>
            </p:nvSpPr>
            <p:spPr bwMode="auto">
              <a:xfrm flipV="1">
                <a:off x="4011" y="1346"/>
                <a:ext cx="101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64277" name="WordArt 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42" y="1277"/>
                <a:ext cx="63" cy="1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1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64305" name="WordArt 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24" y="1033"/>
                <a:ext cx="32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(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64306" name="WordArt 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73" y="1033"/>
                <a:ext cx="29" cy="1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)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64307" name="WordArt 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86" y="1064"/>
                <a:ext cx="121" cy="1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37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64308" name="WordArt 84"/>
              <p:cNvSpPr>
                <a:spLocks noChangeArrowheads="1" noChangeShapeType="1" noTextEdit="1"/>
              </p:cNvSpPr>
              <p:nvPr/>
            </p:nvSpPr>
            <p:spPr bwMode="auto">
              <a:xfrm flipV="1">
                <a:off x="3842" y="1114"/>
                <a:ext cx="101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64309" name="WordArt 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79" y="1045"/>
                <a:ext cx="63" cy="1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1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64310" name="WordArt 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80" y="1115"/>
                <a:ext cx="73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37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64311" name="WordArt 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66" y="1005"/>
                <a:ext cx="73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37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64312" name="WordArt 8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23" y="1227"/>
                <a:ext cx="73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37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grpSp>
        <p:nvGrpSpPr>
          <p:cNvPr id="564323" name="Group 99"/>
          <p:cNvGrpSpPr/>
          <p:nvPr/>
        </p:nvGrpSpPr>
        <p:grpSpPr bwMode="auto">
          <a:xfrm>
            <a:off x="3125788" y="2939840"/>
            <a:ext cx="2843212" cy="1350963"/>
            <a:chOff x="2129" y="2932"/>
            <a:chExt cx="1791" cy="851"/>
          </a:xfrm>
        </p:grpSpPr>
        <p:sp>
          <p:nvSpPr>
            <p:cNvPr id="564324" name="Freeform 100"/>
            <p:cNvSpPr/>
            <p:nvPr/>
          </p:nvSpPr>
          <p:spPr bwMode="auto">
            <a:xfrm>
              <a:off x="3353" y="3472"/>
              <a:ext cx="462" cy="102"/>
            </a:xfrm>
            <a:custGeom>
              <a:avLst/>
              <a:gdLst>
                <a:gd name="T0" fmla="*/ 0 w 462"/>
                <a:gd name="T1" fmla="*/ 102 h 102"/>
                <a:gd name="T2" fmla="*/ 0 w 462"/>
                <a:gd name="T3" fmla="*/ 0 h 102"/>
                <a:gd name="T4" fmla="*/ 90 w 462"/>
                <a:gd name="T5" fmla="*/ 21 h 102"/>
                <a:gd name="T6" fmla="*/ 216 w 462"/>
                <a:gd name="T7" fmla="*/ 45 h 102"/>
                <a:gd name="T8" fmla="*/ 315 w 462"/>
                <a:gd name="T9" fmla="*/ 57 h 102"/>
                <a:gd name="T10" fmla="*/ 396 w 462"/>
                <a:gd name="T11" fmla="*/ 63 h 102"/>
                <a:gd name="T12" fmla="*/ 462 w 462"/>
                <a:gd name="T13" fmla="*/ 60 h 102"/>
                <a:gd name="T14" fmla="*/ 462 w 462"/>
                <a:gd name="T15" fmla="*/ 102 h 102"/>
                <a:gd name="T16" fmla="*/ 0 w 462"/>
                <a:gd name="T1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102">
                  <a:moveTo>
                    <a:pt x="0" y="102"/>
                  </a:moveTo>
                  <a:lnTo>
                    <a:pt x="0" y="0"/>
                  </a:lnTo>
                  <a:lnTo>
                    <a:pt x="90" y="21"/>
                  </a:lnTo>
                  <a:lnTo>
                    <a:pt x="216" y="45"/>
                  </a:lnTo>
                  <a:lnTo>
                    <a:pt x="315" y="57"/>
                  </a:lnTo>
                  <a:lnTo>
                    <a:pt x="396" y="63"/>
                  </a:lnTo>
                  <a:lnTo>
                    <a:pt x="462" y="60"/>
                  </a:lnTo>
                  <a:lnTo>
                    <a:pt x="462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4325" name="Freeform 101"/>
            <p:cNvSpPr/>
            <p:nvPr/>
          </p:nvSpPr>
          <p:spPr bwMode="auto">
            <a:xfrm>
              <a:off x="2129" y="3409"/>
              <a:ext cx="198" cy="168"/>
            </a:xfrm>
            <a:custGeom>
              <a:avLst/>
              <a:gdLst>
                <a:gd name="T0" fmla="*/ 0 w 198"/>
                <a:gd name="T1" fmla="*/ 165 h 168"/>
                <a:gd name="T2" fmla="*/ 60 w 198"/>
                <a:gd name="T3" fmla="*/ 123 h 168"/>
                <a:gd name="T4" fmla="*/ 120 w 198"/>
                <a:gd name="T5" fmla="*/ 72 h 168"/>
                <a:gd name="T6" fmla="*/ 171 w 198"/>
                <a:gd name="T7" fmla="*/ 36 h 168"/>
                <a:gd name="T8" fmla="*/ 198 w 198"/>
                <a:gd name="T9" fmla="*/ 0 h 168"/>
                <a:gd name="T10" fmla="*/ 198 w 198"/>
                <a:gd name="T11" fmla="*/ 168 h 168"/>
                <a:gd name="T12" fmla="*/ 0 w 198"/>
                <a:gd name="T13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68">
                  <a:moveTo>
                    <a:pt x="0" y="165"/>
                  </a:moveTo>
                  <a:lnTo>
                    <a:pt x="60" y="123"/>
                  </a:lnTo>
                  <a:lnTo>
                    <a:pt x="120" y="72"/>
                  </a:lnTo>
                  <a:lnTo>
                    <a:pt x="171" y="36"/>
                  </a:lnTo>
                  <a:lnTo>
                    <a:pt x="198" y="0"/>
                  </a:lnTo>
                  <a:lnTo>
                    <a:pt x="198" y="168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64326" name="Group 102"/>
            <p:cNvGrpSpPr/>
            <p:nvPr/>
          </p:nvGrpSpPr>
          <p:grpSpPr bwMode="auto">
            <a:xfrm>
              <a:off x="2129" y="2932"/>
              <a:ext cx="1791" cy="645"/>
              <a:chOff x="3747" y="1236"/>
              <a:chExt cx="1791" cy="645"/>
            </a:xfrm>
          </p:grpSpPr>
          <p:sp>
            <p:nvSpPr>
              <p:cNvPr id="564327" name="Freeform 103"/>
              <p:cNvSpPr/>
              <p:nvPr/>
            </p:nvSpPr>
            <p:spPr bwMode="auto">
              <a:xfrm>
                <a:off x="3747" y="1880"/>
                <a:ext cx="1791" cy="1"/>
              </a:xfrm>
              <a:custGeom>
                <a:avLst/>
                <a:gdLst>
                  <a:gd name="T0" fmla="*/ 0 w 1791"/>
                  <a:gd name="T1" fmla="*/ 0 h 1"/>
                  <a:gd name="T2" fmla="*/ 1791 w 1791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791" h="1">
                    <a:moveTo>
                      <a:pt x="0" y="0"/>
                    </a:moveTo>
                    <a:lnTo>
                      <a:pt x="1791" y="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4328" name="Line 104"/>
              <p:cNvSpPr>
                <a:spLocks noChangeShapeType="1"/>
              </p:cNvSpPr>
              <p:nvPr/>
            </p:nvSpPr>
            <p:spPr bwMode="auto">
              <a:xfrm flipH="1" flipV="1">
                <a:off x="3748" y="1236"/>
                <a:ext cx="0" cy="6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4329" name="Freeform 105"/>
              <p:cNvSpPr/>
              <p:nvPr/>
            </p:nvSpPr>
            <p:spPr bwMode="auto">
              <a:xfrm>
                <a:off x="3747" y="1350"/>
                <a:ext cx="1686" cy="528"/>
              </a:xfrm>
              <a:custGeom>
                <a:avLst/>
                <a:gdLst>
                  <a:gd name="T0" fmla="*/ 0 w 1686"/>
                  <a:gd name="T1" fmla="*/ 528 h 528"/>
                  <a:gd name="T2" fmla="*/ 180 w 1686"/>
                  <a:gd name="T3" fmla="*/ 384 h 528"/>
                  <a:gd name="T4" fmla="*/ 282 w 1686"/>
                  <a:gd name="T5" fmla="*/ 234 h 528"/>
                  <a:gd name="T6" fmla="*/ 387 w 1686"/>
                  <a:gd name="T7" fmla="*/ 69 h 528"/>
                  <a:gd name="T8" fmla="*/ 504 w 1686"/>
                  <a:gd name="T9" fmla="*/ 3 h 528"/>
                  <a:gd name="T10" fmla="*/ 639 w 1686"/>
                  <a:gd name="T11" fmla="*/ 51 h 528"/>
                  <a:gd name="T12" fmla="*/ 834 w 1686"/>
                  <a:gd name="T13" fmla="*/ 255 h 528"/>
                  <a:gd name="T14" fmla="*/ 1080 w 1686"/>
                  <a:gd name="T15" fmla="*/ 378 h 528"/>
                  <a:gd name="T16" fmla="*/ 1302 w 1686"/>
                  <a:gd name="T17" fmla="*/ 444 h 528"/>
                  <a:gd name="T18" fmla="*/ 1518 w 1686"/>
                  <a:gd name="T19" fmla="*/ 480 h 528"/>
                  <a:gd name="T20" fmla="*/ 1686 w 1686"/>
                  <a:gd name="T21" fmla="*/ 492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86" h="528">
                    <a:moveTo>
                      <a:pt x="0" y="528"/>
                    </a:moveTo>
                    <a:cubicBezTo>
                      <a:pt x="30" y="504"/>
                      <a:pt x="133" y="433"/>
                      <a:pt x="180" y="384"/>
                    </a:cubicBezTo>
                    <a:cubicBezTo>
                      <a:pt x="227" y="335"/>
                      <a:pt x="247" y="286"/>
                      <a:pt x="282" y="234"/>
                    </a:cubicBezTo>
                    <a:cubicBezTo>
                      <a:pt x="317" y="182"/>
                      <a:pt x="350" y="107"/>
                      <a:pt x="387" y="69"/>
                    </a:cubicBezTo>
                    <a:cubicBezTo>
                      <a:pt x="424" y="31"/>
                      <a:pt x="462" y="6"/>
                      <a:pt x="504" y="3"/>
                    </a:cubicBezTo>
                    <a:cubicBezTo>
                      <a:pt x="546" y="0"/>
                      <a:pt x="584" y="9"/>
                      <a:pt x="639" y="51"/>
                    </a:cubicBezTo>
                    <a:cubicBezTo>
                      <a:pt x="694" y="93"/>
                      <a:pt x="761" y="201"/>
                      <a:pt x="834" y="255"/>
                    </a:cubicBezTo>
                    <a:cubicBezTo>
                      <a:pt x="907" y="309"/>
                      <a:pt x="1002" y="347"/>
                      <a:pt x="1080" y="378"/>
                    </a:cubicBezTo>
                    <a:cubicBezTo>
                      <a:pt x="1158" y="409"/>
                      <a:pt x="1229" y="427"/>
                      <a:pt x="1302" y="444"/>
                    </a:cubicBezTo>
                    <a:cubicBezTo>
                      <a:pt x="1375" y="461"/>
                      <a:pt x="1454" y="472"/>
                      <a:pt x="1518" y="480"/>
                    </a:cubicBezTo>
                    <a:cubicBezTo>
                      <a:pt x="1582" y="488"/>
                      <a:pt x="1651" y="490"/>
                      <a:pt x="1686" y="492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564330" name="Object 106"/>
            <p:cNvGraphicFramePr>
              <a:graphicFrameLocks noChangeAspect="1"/>
            </p:cNvGraphicFramePr>
            <p:nvPr/>
          </p:nvGraphicFramePr>
          <p:xfrm>
            <a:off x="3177" y="3568"/>
            <a:ext cx="62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4" name="Equation" r:id="rId23" imgW="14630400" imgH="4876800" progId="Equation.DSMT4">
                    <p:embed/>
                  </p:oleObj>
                </mc:Choice>
                <mc:Fallback>
                  <p:oleObj name="Equation" r:id="rId23" imgW="14630400" imgH="4876800" progId="Equation.DSMT4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7" y="3568"/>
                          <a:ext cx="62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4331" name="Object 107"/>
            <p:cNvGraphicFramePr>
              <a:graphicFrameLocks noChangeAspect="1"/>
            </p:cNvGraphicFramePr>
            <p:nvPr/>
          </p:nvGraphicFramePr>
          <p:xfrm>
            <a:off x="2166" y="3185"/>
            <a:ext cx="109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5" name="Equation" r:id="rId25" imgW="3657600" imgH="3352800" progId="Equation.DSMT4">
                    <p:embed/>
                  </p:oleObj>
                </mc:Choice>
                <mc:Fallback>
                  <p:oleObj name="Equation" r:id="rId25" imgW="3657600" imgH="3352800" progId="Equation.DSMT4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6" y="3185"/>
                          <a:ext cx="109" cy="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4332" name="Object 108"/>
            <p:cNvGraphicFramePr>
              <a:graphicFrameLocks noChangeAspect="1"/>
            </p:cNvGraphicFramePr>
            <p:nvPr/>
          </p:nvGraphicFramePr>
          <p:xfrm>
            <a:off x="3434" y="3190"/>
            <a:ext cx="109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6" name="Equation" r:id="rId27" imgW="3657600" imgH="3352800" progId="Equation.DSMT4">
                    <p:embed/>
                  </p:oleObj>
                </mc:Choice>
                <mc:Fallback>
                  <p:oleObj name="Equation" r:id="rId27" imgW="3657600" imgH="3352800" progId="Equation.DSMT4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4" y="3190"/>
                          <a:ext cx="109" cy="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4333" name="Object 109"/>
            <p:cNvGraphicFramePr>
              <a:graphicFrameLocks noChangeAspect="1"/>
            </p:cNvGraphicFramePr>
            <p:nvPr/>
          </p:nvGraphicFramePr>
          <p:xfrm>
            <a:off x="2159" y="3565"/>
            <a:ext cx="544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7" name="Equation" r:id="rId29" imgW="12801600" imgH="4876800" progId="Equation.DSMT4">
                    <p:embed/>
                  </p:oleObj>
                </mc:Choice>
                <mc:Fallback>
                  <p:oleObj name="Equation" r:id="rId29" imgW="12801600" imgH="4876800" progId="Equation.DSMT4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9" y="3565"/>
                          <a:ext cx="544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334" name="Line 110"/>
            <p:cNvSpPr>
              <a:spLocks noChangeShapeType="1"/>
            </p:cNvSpPr>
            <p:nvPr/>
          </p:nvSpPr>
          <p:spPr bwMode="auto">
            <a:xfrm flipH="1">
              <a:off x="3416" y="3296"/>
              <a:ext cx="56" cy="23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4335" name="Line 111"/>
            <p:cNvSpPr>
              <a:spLocks noChangeShapeType="1"/>
            </p:cNvSpPr>
            <p:nvPr/>
          </p:nvSpPr>
          <p:spPr bwMode="auto">
            <a:xfrm>
              <a:off x="2233" y="3297"/>
              <a:ext cx="32" cy="2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564336" name="Object 112"/>
          <p:cNvGraphicFramePr>
            <a:graphicFrameLocks noChangeAspect="1"/>
          </p:cNvGraphicFramePr>
          <p:nvPr/>
        </p:nvGraphicFramePr>
        <p:xfrm>
          <a:off x="2824163" y="5436193"/>
          <a:ext cx="16859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Equation" r:id="rId31" imgW="14630400" imgH="4876800" progId="Equation.DSMT4">
                  <p:embed/>
                </p:oleObj>
              </mc:Choice>
              <mc:Fallback>
                <p:oleObj name="Equation" r:id="rId31" imgW="14630400" imgH="4876800" progId="Equation.DSMT4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5436193"/>
                        <a:ext cx="168592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339" name="Object 115"/>
          <p:cNvGraphicFramePr>
            <a:graphicFrameLocks noChangeAspect="1"/>
          </p:cNvGraphicFramePr>
          <p:nvPr/>
        </p:nvGraphicFramePr>
        <p:xfrm>
          <a:off x="5272088" y="5412380"/>
          <a:ext cx="14382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Equation" r:id="rId33" imgW="12496800" imgH="4876800" progId="Equation.DSMT4">
                  <p:embed/>
                </p:oleObj>
              </mc:Choice>
              <mc:Fallback>
                <p:oleObj name="Equation" r:id="rId33" imgW="12496800" imgH="4876800" progId="Equation.DSMT4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8" y="5412380"/>
                        <a:ext cx="143827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6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4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4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4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4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1000"/>
                                        <p:tgtEl>
                                          <p:spTgt spid="56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6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6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6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6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564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564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6" grpId="0" animBg="1"/>
      <p:bldP spid="564227" grpId="0" animBg="1"/>
      <p:bldP spid="564261" grpId="0" animBg="1"/>
      <p:bldP spid="56426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WordArt 2"/>
          <p:cNvSpPr>
            <a:spLocks noChangeArrowheads="1" noChangeShapeType="1" noTextEdit="1"/>
          </p:cNvSpPr>
          <p:nvPr/>
        </p:nvSpPr>
        <p:spPr bwMode="auto">
          <a:xfrm>
            <a:off x="822325" y="11287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 dirty="0">
              <a:ln w="12700">
                <a:solidFill>
                  <a:srgbClr val="99CCFF"/>
                </a:solidFill>
                <a:round/>
              </a:ln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566276" name="Group 4"/>
          <p:cNvGrpSpPr/>
          <p:nvPr/>
        </p:nvGrpSpPr>
        <p:grpSpPr bwMode="auto">
          <a:xfrm>
            <a:off x="14288" y="1430338"/>
            <a:ext cx="9039225" cy="547687"/>
            <a:chOff x="65" y="909"/>
            <a:chExt cx="5694" cy="345"/>
          </a:xfrm>
        </p:grpSpPr>
        <p:sp>
          <p:nvSpPr>
            <p:cNvPr id="566277" name="Rectangle 5"/>
            <p:cNvSpPr>
              <a:spLocks noChangeArrowheads="1"/>
            </p:cNvSpPr>
            <p:nvPr/>
          </p:nvSpPr>
          <p:spPr bwMode="auto">
            <a:xfrm>
              <a:off x="969" y="909"/>
              <a:ext cx="47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均存在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求  的置信水平为    的置信区间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66278" name="Object 6"/>
            <p:cNvGraphicFramePr>
              <a:graphicFrameLocks noChangeAspect="1"/>
            </p:cNvGraphicFramePr>
            <p:nvPr/>
          </p:nvGraphicFramePr>
          <p:xfrm>
            <a:off x="65" y="917"/>
            <a:ext cx="953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5" name="Equation" r:id="rId1" imgW="14935200" imgH="4876800" progId="Equation.DSMT4">
                    <p:embed/>
                  </p:oleObj>
                </mc:Choice>
                <mc:Fallback>
                  <p:oleObj name="Equation" r:id="rId1" imgW="14935200" imgH="4876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" y="917"/>
                          <a:ext cx="953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6279" name="Object 7"/>
            <p:cNvGraphicFramePr>
              <a:graphicFrameLocks noChangeAspect="1"/>
            </p:cNvGraphicFramePr>
            <p:nvPr/>
          </p:nvGraphicFramePr>
          <p:xfrm>
            <a:off x="2037" y="983"/>
            <a:ext cx="22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6" name="Equation" r:id="rId3" imgW="3352800" imgH="3657600" progId="Equation.DSMT4">
                    <p:embed/>
                  </p:oleObj>
                </mc:Choice>
                <mc:Fallback>
                  <p:oleObj name="Equation" r:id="rId3" imgW="3352800" imgH="3657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7" y="983"/>
                          <a:ext cx="22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6280" name="Object 8"/>
            <p:cNvGraphicFramePr>
              <a:graphicFrameLocks noChangeAspect="1"/>
            </p:cNvGraphicFramePr>
            <p:nvPr/>
          </p:nvGraphicFramePr>
          <p:xfrm>
            <a:off x="3608" y="967"/>
            <a:ext cx="46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7" name="Equation" r:id="rId5" imgW="7315200" imgH="3657600" progId="Equation.DSMT4">
                    <p:embed/>
                  </p:oleObj>
                </mc:Choice>
                <mc:Fallback>
                  <p:oleObj name="Equation" r:id="rId5" imgW="7315200" imgH="3657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8" y="967"/>
                          <a:ext cx="46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6281" name="Group 9"/>
          <p:cNvGrpSpPr/>
          <p:nvPr/>
        </p:nvGrpSpPr>
        <p:grpSpPr bwMode="auto">
          <a:xfrm>
            <a:off x="1468438" y="982664"/>
            <a:ext cx="7483475" cy="547688"/>
            <a:chOff x="925" y="595"/>
            <a:chExt cx="4714" cy="345"/>
          </a:xfrm>
        </p:grpSpPr>
        <p:sp>
          <p:nvSpPr>
            <p:cNvPr id="566282" name="Rectangle 10"/>
            <p:cNvSpPr>
              <a:spLocks noChangeArrowheads="1"/>
            </p:cNvSpPr>
            <p:nvPr/>
          </p:nvSpPr>
          <p:spPr bwMode="auto">
            <a:xfrm>
              <a:off x="925" y="595"/>
              <a:ext cx="40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     为来自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的样本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且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66283" name="Object 11"/>
            <p:cNvGraphicFramePr>
              <a:graphicFrameLocks noChangeAspect="1"/>
            </p:cNvGraphicFramePr>
            <p:nvPr/>
          </p:nvGraphicFramePr>
          <p:xfrm>
            <a:off x="1175" y="634"/>
            <a:ext cx="12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8" name="Equation" r:id="rId7" imgW="18592800" imgH="4267200" progId="Equation.DSMT4">
                    <p:embed/>
                  </p:oleObj>
                </mc:Choice>
                <mc:Fallback>
                  <p:oleObj name="Equation" r:id="rId7" imgW="18592800" imgH="4267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5" y="634"/>
                          <a:ext cx="12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6284" name="Object 12"/>
            <p:cNvGraphicFramePr>
              <a:graphicFrameLocks noChangeAspect="1"/>
            </p:cNvGraphicFramePr>
            <p:nvPr/>
          </p:nvGraphicFramePr>
          <p:xfrm>
            <a:off x="4707" y="645"/>
            <a:ext cx="93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9" name="Equation" r:id="rId9" imgW="14630400" imgH="4267200" progId="Equation.DSMT4">
                    <p:embed/>
                  </p:oleObj>
                </mc:Choice>
                <mc:Fallback>
                  <p:oleObj name="Equation" r:id="rId9" imgW="14630400" imgH="42672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7" y="645"/>
                          <a:ext cx="93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6285" name="Object 13"/>
            <p:cNvGraphicFramePr>
              <a:graphicFrameLocks noChangeAspect="1"/>
            </p:cNvGraphicFramePr>
            <p:nvPr/>
          </p:nvGraphicFramePr>
          <p:xfrm>
            <a:off x="3466" y="658"/>
            <a:ext cx="25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0" name="Equation" r:id="rId11" imgW="3962400" imgH="3352800" progId="Equation.DSMT4">
                    <p:embed/>
                  </p:oleObj>
                </mc:Choice>
                <mc:Fallback>
                  <p:oleObj name="Equation" r:id="rId11" imgW="3962400" imgH="33528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6" y="658"/>
                          <a:ext cx="25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6315" name="Group 43"/>
          <p:cNvGrpSpPr/>
          <p:nvPr/>
        </p:nvGrpSpPr>
        <p:grpSpPr bwMode="auto">
          <a:xfrm>
            <a:off x="1462088" y="1885950"/>
            <a:ext cx="5599112" cy="519113"/>
            <a:chOff x="961" y="1164"/>
            <a:chExt cx="3527" cy="327"/>
          </a:xfrm>
        </p:grpSpPr>
        <p:sp>
          <p:nvSpPr>
            <p:cNvPr id="566288" name="Rectangle 16"/>
            <p:cNvSpPr>
              <a:spLocks noChangeArrowheads="1"/>
            </p:cNvSpPr>
            <p:nvPr/>
          </p:nvSpPr>
          <p:spPr bwMode="auto">
            <a:xfrm>
              <a:off x="961" y="1164"/>
              <a:ext cx="35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由中心极限定理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当  充分大时有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66289" name="Object 17"/>
            <p:cNvGraphicFramePr>
              <a:graphicFrameLocks noChangeAspect="1"/>
            </p:cNvGraphicFramePr>
            <p:nvPr/>
          </p:nvGraphicFramePr>
          <p:xfrm>
            <a:off x="2949" y="1248"/>
            <a:ext cx="175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1" name="Equation" r:id="rId13" imgW="2743200" imgH="3048000" progId="Equation.DSMT4">
                    <p:embed/>
                  </p:oleObj>
                </mc:Choice>
                <mc:Fallback>
                  <p:oleObj name="Equation" r:id="rId13" imgW="2743200" imgH="30480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9" y="1248"/>
                          <a:ext cx="175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6290" name="Group 18"/>
          <p:cNvGrpSpPr/>
          <p:nvPr/>
        </p:nvGrpSpPr>
        <p:grpSpPr bwMode="auto">
          <a:xfrm>
            <a:off x="3533776" y="2352675"/>
            <a:ext cx="2652712" cy="903288"/>
            <a:chOff x="1813" y="2150"/>
            <a:chExt cx="1671" cy="569"/>
          </a:xfrm>
        </p:grpSpPr>
        <p:graphicFrame>
          <p:nvGraphicFramePr>
            <p:cNvPr id="566291" name="Object 19"/>
            <p:cNvGraphicFramePr>
              <a:graphicFrameLocks noChangeAspect="1"/>
            </p:cNvGraphicFramePr>
            <p:nvPr/>
          </p:nvGraphicFramePr>
          <p:xfrm>
            <a:off x="1813" y="2150"/>
            <a:ext cx="1671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2" name="Equation" r:id="rId15" imgW="26212800" imgH="8229600" progId="Equation.DSMT4">
                    <p:embed/>
                  </p:oleObj>
                </mc:Choice>
                <mc:Fallback>
                  <p:oleObj name="Equation" r:id="rId15" imgW="26212800" imgH="82296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3" y="2150"/>
                          <a:ext cx="1671" cy="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6292" name="Rectangle 20"/>
            <p:cNvSpPr>
              <a:spLocks noChangeArrowheads="1"/>
            </p:cNvSpPr>
            <p:nvPr/>
          </p:nvSpPr>
          <p:spPr bwMode="auto">
            <a:xfrm>
              <a:off x="2412" y="2152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  <a:sym typeface="Symbol" panose="05050102010706020507" pitchFamily="18" charset="2"/>
                </a:rPr>
                <a:t>近似</a:t>
              </a:r>
              <a:endParaRPr kumimoji="1"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66293" name="Group 21"/>
          <p:cNvGrpSpPr/>
          <p:nvPr/>
        </p:nvGrpSpPr>
        <p:grpSpPr bwMode="auto">
          <a:xfrm>
            <a:off x="3421064" y="3543300"/>
            <a:ext cx="2836863" cy="903288"/>
            <a:chOff x="2043" y="2588"/>
            <a:chExt cx="1787" cy="569"/>
          </a:xfrm>
        </p:grpSpPr>
        <p:graphicFrame>
          <p:nvGraphicFramePr>
            <p:cNvPr id="566294" name="Object 22"/>
            <p:cNvGraphicFramePr>
              <a:graphicFrameLocks noChangeAspect="1"/>
            </p:cNvGraphicFramePr>
            <p:nvPr/>
          </p:nvGraphicFramePr>
          <p:xfrm>
            <a:off x="2043" y="2588"/>
            <a:ext cx="1787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3" name="Equation" r:id="rId17" imgW="28041600" imgH="8229600" progId="Equation.DSMT4">
                    <p:embed/>
                  </p:oleObj>
                </mc:Choice>
                <mc:Fallback>
                  <p:oleObj name="Equation" r:id="rId17" imgW="28041600" imgH="82296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3" y="2588"/>
                          <a:ext cx="1787" cy="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6295" name="Rectangle 23"/>
            <p:cNvSpPr>
              <a:spLocks noChangeArrowheads="1"/>
            </p:cNvSpPr>
            <p:nvPr/>
          </p:nvSpPr>
          <p:spPr bwMode="auto">
            <a:xfrm>
              <a:off x="2755" y="2590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  <a:sym typeface="Symbol" panose="05050102010706020507" pitchFamily="18" charset="2"/>
                </a:rPr>
                <a:t>近似</a:t>
              </a:r>
              <a:endParaRPr kumimoji="1"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66296" name="Group 24"/>
          <p:cNvGrpSpPr/>
          <p:nvPr/>
        </p:nvGrpSpPr>
        <p:grpSpPr bwMode="auto">
          <a:xfrm>
            <a:off x="4763" y="4340225"/>
            <a:ext cx="8085137" cy="519113"/>
            <a:chOff x="67" y="3297"/>
            <a:chExt cx="5093" cy="327"/>
          </a:xfrm>
        </p:grpSpPr>
        <p:sp>
          <p:nvSpPr>
            <p:cNvPr id="566297" name="Rectangle 25"/>
            <p:cNvSpPr>
              <a:spLocks noChangeArrowheads="1"/>
            </p:cNvSpPr>
            <p:nvPr/>
          </p:nvSpPr>
          <p:spPr bwMode="auto">
            <a:xfrm>
              <a:off x="67" y="3297"/>
              <a:ext cx="50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从而求得  的置信水平为    的近似置信区间为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66298" name="Object 26"/>
            <p:cNvGraphicFramePr>
              <a:graphicFrameLocks noChangeAspect="1"/>
            </p:cNvGraphicFramePr>
            <p:nvPr/>
          </p:nvGraphicFramePr>
          <p:xfrm>
            <a:off x="2600" y="3353"/>
            <a:ext cx="46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4" name="Equation" r:id="rId19" imgW="7315200" imgH="3657600" progId="Equation.DSMT4">
                    <p:embed/>
                  </p:oleObj>
                </mc:Choice>
                <mc:Fallback>
                  <p:oleObj name="Equation" r:id="rId19" imgW="7315200" imgH="36576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0" y="3353"/>
                          <a:ext cx="46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6299" name="Object 27"/>
            <p:cNvGraphicFramePr>
              <a:graphicFrameLocks noChangeAspect="1"/>
            </p:cNvGraphicFramePr>
            <p:nvPr/>
          </p:nvGraphicFramePr>
          <p:xfrm>
            <a:off x="1052" y="3361"/>
            <a:ext cx="22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5" name="Equation" r:id="rId21" imgW="3352800" imgH="3657600" progId="Equation.DSMT4">
                    <p:embed/>
                  </p:oleObj>
                </mc:Choice>
                <mc:Fallback>
                  <p:oleObj name="Equation" r:id="rId21" imgW="3352800" imgH="36576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2" y="3361"/>
                          <a:ext cx="22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6300" name="WordArt 28"/>
          <p:cNvSpPr>
            <a:spLocks noChangeArrowheads="1" noChangeShapeType="1" noTextEdit="1"/>
          </p:cNvSpPr>
          <p:nvPr/>
        </p:nvSpPr>
        <p:spPr bwMode="auto">
          <a:xfrm>
            <a:off x="835025" y="200025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chemeClr val="folHlink"/>
                  </a:solidFill>
                  <a:round/>
                </a:ln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3600" b="1" kern="10" dirty="0">
              <a:ln w="12700">
                <a:solidFill>
                  <a:schemeClr val="folHlink"/>
                </a:solidFill>
                <a:round/>
              </a:ln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66307" name="Group 35"/>
          <p:cNvGrpSpPr/>
          <p:nvPr/>
        </p:nvGrpSpPr>
        <p:grpSpPr bwMode="auto">
          <a:xfrm>
            <a:off x="1874838" y="652463"/>
            <a:ext cx="5478462" cy="385762"/>
            <a:chOff x="2093" y="435"/>
            <a:chExt cx="1803" cy="187"/>
          </a:xfrm>
        </p:grpSpPr>
        <p:sp>
          <p:nvSpPr>
            <p:cNvPr id="566308" name="Line 36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66309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50000">
                        <a:srgbClr val="FF9933"/>
                      </a:gs>
                      <a:gs pos="100000">
                        <a:srgbClr val="FFFF00"/>
                      </a:gs>
                    </a:gsLst>
                    <a:lin ang="2700000" scaled="1"/>
                  </a:gradFill>
                  <a:latin typeface="黑体" panose="02010609060101010101" pitchFamily="2" charset="-122"/>
                  <a:ea typeface="黑体" panose="02010609060101010101" pitchFamily="2" charset="-122"/>
                </a:rPr>
                <a:t>大样本下非正态总体参数的区间估计</a:t>
              </a:r>
              <a:endParaRPr lang="zh-CN" altLang="en-US" sz="3600" b="1" kern="10" dirty="0">
                <a:ln w="12700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50000">
                      <a:srgbClr val="FF9933"/>
                    </a:gs>
                    <a:gs pos="100000">
                      <a:srgbClr val="FFFF00"/>
                    </a:gs>
                  </a:gsLst>
                  <a:lin ang="2700000" scaled="1"/>
                </a:gra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566320" name="Object 48"/>
          <p:cNvGraphicFramePr>
            <a:graphicFrameLocks noChangeAspect="1"/>
          </p:cNvGraphicFramePr>
          <p:nvPr/>
        </p:nvGraphicFramePr>
        <p:xfrm>
          <a:off x="2574925" y="4721225"/>
          <a:ext cx="4214813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Equation" r:id="rId23" imgW="36576000" imgH="9144000" progId="Equation.DSMT4">
                  <p:embed/>
                </p:oleObj>
              </mc:Choice>
              <mc:Fallback>
                <p:oleObj name="Equation" r:id="rId23" imgW="36576000" imgH="91440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4721225"/>
                        <a:ext cx="4214813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6321" name="Group 49"/>
          <p:cNvGrpSpPr/>
          <p:nvPr/>
        </p:nvGrpSpPr>
        <p:grpSpPr bwMode="auto">
          <a:xfrm>
            <a:off x="68263" y="3109911"/>
            <a:ext cx="6100762" cy="593724"/>
            <a:chOff x="43" y="1967"/>
            <a:chExt cx="3843" cy="374"/>
          </a:xfrm>
        </p:grpSpPr>
        <p:sp>
          <p:nvSpPr>
            <p:cNvPr id="566305" name="Rectangle 33"/>
            <p:cNvSpPr>
              <a:spLocks noChangeArrowheads="1"/>
            </p:cNvSpPr>
            <p:nvPr/>
          </p:nvSpPr>
          <p:spPr bwMode="auto">
            <a:xfrm>
              <a:off x="43" y="1967"/>
              <a:ext cx="38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若  未知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因                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则有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66306" name="Object 34"/>
            <p:cNvGraphicFramePr>
              <a:graphicFrameLocks noChangeAspect="1"/>
            </p:cNvGraphicFramePr>
            <p:nvPr/>
          </p:nvGraphicFramePr>
          <p:xfrm>
            <a:off x="302" y="1975"/>
            <a:ext cx="27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7" name="Equation" r:id="rId25" imgW="4267200" imgH="4267200" progId="Equation.DSMT4">
                    <p:embed/>
                  </p:oleObj>
                </mc:Choice>
                <mc:Fallback>
                  <p:oleObj name="Equation" r:id="rId25" imgW="4267200" imgH="42672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" y="1975"/>
                          <a:ext cx="27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6316" name="Object 44"/>
            <p:cNvGraphicFramePr>
              <a:graphicFrameLocks noChangeAspect="1"/>
            </p:cNvGraphicFramePr>
            <p:nvPr/>
          </p:nvGraphicFramePr>
          <p:xfrm>
            <a:off x="1277" y="1983"/>
            <a:ext cx="1859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8" name="Equation" r:id="rId27" imgW="25603200" imgH="5181600" progId="Equation.DSMT4">
                    <p:embed/>
                  </p:oleObj>
                </mc:Choice>
                <mc:Fallback>
                  <p:oleObj name="Equation" r:id="rId27" imgW="25603200" imgH="51816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7" y="1983"/>
                          <a:ext cx="1859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6317" name="Object 45"/>
            <p:cNvGraphicFramePr>
              <a:graphicFrameLocks noChangeAspect="1"/>
            </p:cNvGraphicFramePr>
            <p:nvPr/>
          </p:nvGraphicFramePr>
          <p:xfrm>
            <a:off x="1537" y="1974"/>
            <a:ext cx="455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9" name="Equation" r:id="rId29" imgW="12496800" imgH="4572000" progId="Equation.DSMT4">
                    <p:embed/>
                  </p:oleObj>
                </mc:Choice>
                <mc:Fallback>
                  <p:oleObj name="Equation" r:id="rId29" imgW="12496800" imgH="45720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7" y="1974"/>
                          <a:ext cx="455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6323" name="WordArt 51"/>
          <p:cNvSpPr>
            <a:spLocks noChangeArrowheads="1" noChangeShapeType="1" noTextEdit="1"/>
          </p:cNvSpPr>
          <p:nvPr/>
        </p:nvSpPr>
        <p:spPr bwMode="auto">
          <a:xfrm>
            <a:off x="838092" y="5829300"/>
            <a:ext cx="8215422" cy="76637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b="1" kern="10" dirty="0">
                <a:ln w="12700">
                  <a:solidFill>
                    <a:srgbClr val="FF0000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上述置信区间的近似程度不仅取决于</a:t>
            </a:r>
            <a:r>
              <a:rPr lang="en-US" altLang="zh-CN" sz="3600" b="1" i="1" kern="10" dirty="0">
                <a:ln w="12700">
                  <a:solidFill>
                    <a:srgbClr val="FF0000"/>
                  </a:solidFill>
                  <a:round/>
                </a:ln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600" b="1" kern="10" dirty="0">
                <a:ln w="12700">
                  <a:solidFill>
                    <a:srgbClr val="FF0000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的大小</a:t>
            </a:r>
            <a:r>
              <a:rPr lang="en-US" altLang="zh-CN" sz="3600" b="1" kern="10" dirty="0">
                <a:ln w="12700">
                  <a:solidFill>
                    <a:srgbClr val="FF0000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br>
              <a:rPr lang="en-US" altLang="zh-CN" sz="3600" b="1" kern="10" dirty="0">
                <a:ln w="12700">
                  <a:solidFill>
                    <a:srgbClr val="FF0000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sz="3600" b="1" kern="10" dirty="0">
                <a:ln w="12700">
                  <a:solidFill>
                    <a:srgbClr val="FF0000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还取决于总体的分布</a:t>
            </a:r>
            <a:r>
              <a:rPr lang="en-US" altLang="zh-CN" sz="3600" b="1" kern="10" dirty="0">
                <a:ln w="12700">
                  <a:solidFill>
                    <a:srgbClr val="FF0000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zh-CN" altLang="en-US" sz="3600" b="1" kern="10" dirty="0">
              <a:ln w="12700">
                <a:solidFill>
                  <a:srgbClr val="FF0000"/>
                </a:solidFill>
                <a:round/>
              </a:ln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66328" name="Group 56"/>
          <p:cNvGrpSpPr/>
          <p:nvPr/>
        </p:nvGrpSpPr>
        <p:grpSpPr bwMode="auto">
          <a:xfrm>
            <a:off x="-882" y="5738486"/>
            <a:ext cx="876300" cy="533400"/>
            <a:chOff x="103" y="3569"/>
            <a:chExt cx="552" cy="336"/>
          </a:xfrm>
        </p:grpSpPr>
        <p:sp>
          <p:nvSpPr>
            <p:cNvPr id="566325" name="AutoShape 53"/>
            <p:cNvSpPr>
              <a:spLocks noChangeArrowheads="1"/>
            </p:cNvSpPr>
            <p:nvPr/>
          </p:nvSpPr>
          <p:spPr bwMode="auto">
            <a:xfrm>
              <a:off x="103" y="3569"/>
              <a:ext cx="552" cy="336"/>
            </a:xfrm>
            <a:prstGeom prst="star16">
              <a:avLst>
                <a:gd name="adj" fmla="val 37500"/>
              </a:avLst>
            </a:prstGeom>
            <a:gradFill rotWithShape="1">
              <a:gsLst>
                <a:gs pos="0">
                  <a:srgbClr val="FFFF00"/>
                </a:gs>
                <a:gs pos="100000">
                  <a:srgbClr val="FF0000">
                    <a:alpha val="67999"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accent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endParaRPr kumimoji="1" lang="zh-CN" altLang="zh-CN" sz="2800" b="1">
                <a:solidFill>
                  <a:srgbClr val="FF9933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66326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269" y="3647"/>
              <a:ext cx="202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注</a:t>
              </a:r>
              <a:endPara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6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6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6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6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6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6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6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6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6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6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6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6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66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66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6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4" grpId="0"/>
      <p:bldP spid="566300" grpId="0"/>
      <p:bldP spid="5663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WordArt 2"/>
          <p:cNvSpPr>
            <a:spLocks noChangeArrowheads="1" noChangeShapeType="1" noTextEdit="1"/>
          </p:cNvSpPr>
          <p:nvPr/>
        </p:nvSpPr>
        <p:spPr bwMode="auto">
          <a:xfrm>
            <a:off x="822325" y="6334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>
              <a:ln w="12700">
                <a:solidFill>
                  <a:srgbClr val="99CCFF"/>
                </a:solidFill>
                <a:round/>
              </a:ln>
              <a:solidFill>
                <a:srgbClr val="FF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570414" name="Group 46"/>
          <p:cNvGrpSpPr/>
          <p:nvPr/>
        </p:nvGrpSpPr>
        <p:grpSpPr bwMode="auto">
          <a:xfrm>
            <a:off x="0" y="896938"/>
            <a:ext cx="6538913" cy="522287"/>
            <a:chOff x="0" y="901"/>
            <a:chExt cx="4119" cy="329"/>
          </a:xfrm>
        </p:grpSpPr>
        <p:sp>
          <p:nvSpPr>
            <p:cNvPr id="570372" name="Rectangle 4"/>
            <p:cNvSpPr>
              <a:spLocks noChangeArrowheads="1"/>
            </p:cNvSpPr>
            <p:nvPr/>
          </p:nvSpPr>
          <p:spPr bwMode="auto">
            <a:xfrm>
              <a:off x="0" y="901"/>
              <a:ext cx="41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知参数  的置信水平为    的置信区间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70374" name="Object 6"/>
            <p:cNvGraphicFramePr>
              <a:graphicFrameLocks noChangeAspect="1"/>
            </p:cNvGraphicFramePr>
            <p:nvPr/>
          </p:nvGraphicFramePr>
          <p:xfrm>
            <a:off x="727" y="975"/>
            <a:ext cx="20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7" name="Equation" r:id="rId1" imgW="3048000" imgH="3657600" progId="Equation.DSMT4">
                    <p:embed/>
                  </p:oleObj>
                </mc:Choice>
                <mc:Fallback>
                  <p:oleObj name="Equation" r:id="rId1" imgW="3048000" imgH="3657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" y="975"/>
                          <a:ext cx="20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0375" name="Object 7"/>
            <p:cNvGraphicFramePr>
              <a:graphicFrameLocks noChangeAspect="1"/>
            </p:cNvGraphicFramePr>
            <p:nvPr/>
          </p:nvGraphicFramePr>
          <p:xfrm>
            <a:off x="2304" y="959"/>
            <a:ext cx="46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8" name="Equation" r:id="rId3" imgW="7315200" imgH="3657600" progId="Equation.DSMT4">
                    <p:embed/>
                  </p:oleObj>
                </mc:Choice>
                <mc:Fallback>
                  <p:oleObj name="Equation" r:id="rId3" imgW="7315200" imgH="3657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959"/>
                          <a:ext cx="46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0419" name="Group 51"/>
          <p:cNvGrpSpPr/>
          <p:nvPr/>
        </p:nvGrpSpPr>
        <p:grpSpPr bwMode="auto">
          <a:xfrm>
            <a:off x="-12700" y="1882045"/>
            <a:ext cx="4973638" cy="519113"/>
            <a:chOff x="0" y="1470"/>
            <a:chExt cx="3133" cy="327"/>
          </a:xfrm>
        </p:grpSpPr>
        <p:sp>
          <p:nvSpPr>
            <p:cNvPr id="570391" name="Rectangle 23"/>
            <p:cNvSpPr>
              <a:spLocks noChangeArrowheads="1"/>
            </p:cNvSpPr>
            <p:nvPr/>
          </p:nvSpPr>
          <p:spPr bwMode="auto">
            <a:xfrm>
              <a:off x="0" y="1470"/>
              <a:ext cx="31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水平为    的近似置信区间为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70392" name="Object 24"/>
            <p:cNvGraphicFramePr>
              <a:graphicFrameLocks noChangeAspect="1"/>
            </p:cNvGraphicFramePr>
            <p:nvPr/>
          </p:nvGraphicFramePr>
          <p:xfrm>
            <a:off x="719" y="1526"/>
            <a:ext cx="46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9" name="Equation" r:id="rId5" imgW="7315200" imgH="3657600" progId="Equation.DSMT4">
                    <p:embed/>
                  </p:oleObj>
                </mc:Choice>
                <mc:Fallback>
                  <p:oleObj name="Equation" r:id="rId5" imgW="7315200" imgH="36576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" y="1526"/>
                          <a:ext cx="46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0394" name="WordArt 26"/>
          <p:cNvSpPr>
            <a:spLocks noChangeArrowheads="1" noChangeShapeType="1" noTextEdit="1"/>
          </p:cNvSpPr>
          <p:nvPr/>
        </p:nvSpPr>
        <p:spPr bwMode="auto">
          <a:xfrm>
            <a:off x="835025" y="154867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chemeClr val="folHlink"/>
                  </a:solidFill>
                  <a:round/>
                </a:ln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3600" b="1" kern="10" dirty="0">
              <a:ln w="12700">
                <a:solidFill>
                  <a:schemeClr val="folHlink"/>
                </a:solidFill>
                <a:round/>
              </a:ln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70401" name="Object 33"/>
          <p:cNvGraphicFramePr>
            <a:graphicFrameLocks noChangeAspect="1"/>
          </p:cNvGraphicFramePr>
          <p:nvPr/>
        </p:nvGraphicFramePr>
        <p:xfrm>
          <a:off x="2613025" y="2250345"/>
          <a:ext cx="4214813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Equation" r:id="rId7" imgW="36576000" imgH="9144000" progId="Equation.DSMT4">
                  <p:embed/>
                </p:oleObj>
              </mc:Choice>
              <mc:Fallback>
                <p:oleObj name="Equation" r:id="rId7" imgW="36576000" imgH="91440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2250345"/>
                        <a:ext cx="4214813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0420" name="Group 52"/>
          <p:cNvGrpSpPr/>
          <p:nvPr/>
        </p:nvGrpSpPr>
        <p:grpSpPr bwMode="auto">
          <a:xfrm>
            <a:off x="1258888" y="1408968"/>
            <a:ext cx="8088312" cy="549275"/>
            <a:chOff x="793" y="1172"/>
            <a:chExt cx="5095" cy="346"/>
          </a:xfrm>
        </p:grpSpPr>
        <p:sp>
          <p:nvSpPr>
            <p:cNvPr id="570382" name="Rectangle 14"/>
            <p:cNvSpPr>
              <a:spLocks noChangeArrowheads="1"/>
            </p:cNvSpPr>
            <p:nvPr/>
          </p:nvSpPr>
          <p:spPr bwMode="auto">
            <a:xfrm>
              <a:off x="2217" y="1172"/>
              <a:ext cx="36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由上例知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当  充分大时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70416" name="Object 48"/>
            <p:cNvGraphicFramePr>
              <a:graphicFrameLocks noChangeAspect="1"/>
            </p:cNvGraphicFramePr>
            <p:nvPr/>
          </p:nvGraphicFramePr>
          <p:xfrm>
            <a:off x="793" y="1223"/>
            <a:ext cx="144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1" name="Equation" r:id="rId9" imgW="21336000" imgH="4267200" progId="Equation.DSMT4">
                    <p:embed/>
                  </p:oleObj>
                </mc:Choice>
                <mc:Fallback>
                  <p:oleObj name="Equation" r:id="rId9" imgW="21336000" imgH="426720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223"/>
                          <a:ext cx="144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0417" name="Object 49"/>
            <p:cNvGraphicFramePr>
              <a:graphicFrameLocks noChangeAspect="1"/>
            </p:cNvGraphicFramePr>
            <p:nvPr/>
          </p:nvGraphicFramePr>
          <p:xfrm>
            <a:off x="3538" y="1257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2" name="Equation" r:id="rId11" imgW="2743200" imgH="3048000" progId="Equation.DSMT4">
                    <p:embed/>
                  </p:oleObj>
                </mc:Choice>
                <mc:Fallback>
                  <p:oleObj name="Equation" r:id="rId11" imgW="2743200" imgH="30480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8" y="1257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0418" name="Object 50"/>
            <p:cNvGraphicFramePr>
              <a:graphicFrameLocks noChangeAspect="1"/>
            </p:cNvGraphicFramePr>
            <p:nvPr/>
          </p:nvGraphicFramePr>
          <p:xfrm>
            <a:off x="4612" y="1253"/>
            <a:ext cx="30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3" name="Equation" r:id="rId13" imgW="4267200" imgH="3657600" progId="Equation.DSMT4">
                    <p:embed/>
                  </p:oleObj>
                </mc:Choice>
                <mc:Fallback>
                  <p:oleObj name="Equation" r:id="rId13" imgW="4267200" imgH="365760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2" y="1253"/>
                          <a:ext cx="309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0421" name="Group 53"/>
          <p:cNvGrpSpPr/>
          <p:nvPr/>
        </p:nvGrpSpPr>
        <p:grpSpPr bwMode="auto">
          <a:xfrm>
            <a:off x="633413" y="3223638"/>
            <a:ext cx="876300" cy="533400"/>
            <a:chOff x="103" y="3569"/>
            <a:chExt cx="552" cy="336"/>
          </a:xfrm>
        </p:grpSpPr>
        <p:sp>
          <p:nvSpPr>
            <p:cNvPr id="570422" name="AutoShape 54"/>
            <p:cNvSpPr>
              <a:spLocks noChangeArrowheads="1"/>
            </p:cNvSpPr>
            <p:nvPr/>
          </p:nvSpPr>
          <p:spPr bwMode="auto">
            <a:xfrm>
              <a:off x="103" y="3569"/>
              <a:ext cx="552" cy="336"/>
            </a:xfrm>
            <a:prstGeom prst="star16">
              <a:avLst>
                <a:gd name="adj" fmla="val 37500"/>
              </a:avLst>
            </a:prstGeom>
            <a:gradFill rotWithShape="1">
              <a:gsLst>
                <a:gs pos="0">
                  <a:srgbClr val="FFFF00"/>
                </a:gs>
                <a:gs pos="100000">
                  <a:srgbClr val="FF0000">
                    <a:alpha val="67999"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accent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endParaRPr kumimoji="1" lang="zh-CN" altLang="zh-CN" sz="2800" b="1">
                <a:solidFill>
                  <a:srgbClr val="FF9933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70423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269" y="3647"/>
              <a:ext cx="202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注</a:t>
              </a:r>
              <a:endPara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570424" name="Object 56"/>
          <p:cNvGraphicFramePr>
            <a:graphicFrameLocks noChangeAspect="1"/>
          </p:cNvGraphicFramePr>
          <p:nvPr/>
        </p:nvGraphicFramePr>
        <p:xfrm>
          <a:off x="1668463" y="3250625"/>
          <a:ext cx="36195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Equation" r:id="rId15" imgW="31394400" imgH="4876800" progId="Equation.DSMT4">
                  <p:embed/>
                </p:oleObj>
              </mc:Choice>
              <mc:Fallback>
                <p:oleObj name="Equation" r:id="rId15" imgW="31394400" imgH="48768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3250625"/>
                        <a:ext cx="36195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0439" name="Group 71"/>
          <p:cNvGrpSpPr/>
          <p:nvPr/>
        </p:nvGrpSpPr>
        <p:grpSpPr bwMode="auto">
          <a:xfrm>
            <a:off x="1741488" y="3797583"/>
            <a:ext cx="3221037" cy="519112"/>
            <a:chOff x="1089" y="2591"/>
            <a:chExt cx="2029" cy="327"/>
          </a:xfrm>
        </p:grpSpPr>
        <p:graphicFrame>
          <p:nvGraphicFramePr>
            <p:cNvPr id="570429" name="Object 61"/>
            <p:cNvGraphicFramePr>
              <a:graphicFrameLocks noChangeAspect="1"/>
            </p:cNvGraphicFramePr>
            <p:nvPr/>
          </p:nvGraphicFramePr>
          <p:xfrm>
            <a:off x="1089" y="2684"/>
            <a:ext cx="221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5" name="Equation" r:id="rId17" imgW="3048000" imgH="2743200" progId="Equation.DSMT4">
                    <p:embed/>
                  </p:oleObj>
                </mc:Choice>
                <mc:Fallback>
                  <p:oleObj name="Equation" r:id="rId17" imgW="3048000" imgH="2743200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9" y="2684"/>
                          <a:ext cx="221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0431" name="Rectangle 63"/>
            <p:cNvSpPr>
              <a:spLocks noChangeArrowheads="1"/>
            </p:cNvSpPr>
            <p:nvPr/>
          </p:nvSpPr>
          <p:spPr bwMode="auto">
            <a:xfrm>
              <a:off x="1337" y="2591"/>
              <a:ext cx="17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枢轴变量可由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70437" name="Group 69"/>
          <p:cNvGrpSpPr/>
          <p:nvPr/>
        </p:nvGrpSpPr>
        <p:grpSpPr bwMode="auto">
          <a:xfrm>
            <a:off x="4795899" y="4275420"/>
            <a:ext cx="3609974" cy="1073150"/>
            <a:chOff x="2466" y="2924"/>
            <a:chExt cx="2274" cy="676"/>
          </a:xfrm>
        </p:grpSpPr>
        <p:sp>
          <p:nvSpPr>
            <p:cNvPr id="570427" name="Rectangle 59"/>
            <p:cNvSpPr>
              <a:spLocks noChangeArrowheads="1"/>
            </p:cNvSpPr>
            <p:nvPr/>
          </p:nvSpPr>
          <p:spPr bwMode="auto">
            <a:xfrm>
              <a:off x="3635" y="2962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  <a:sym typeface="Symbol" panose="05050102010706020507" pitchFamily="18" charset="2"/>
                </a:rPr>
                <a:t>近似</a:t>
              </a:r>
              <a:endParaRPr kumimoji="1"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70432" name="Object 64"/>
            <p:cNvGraphicFramePr>
              <a:graphicFrameLocks noChangeAspect="1"/>
            </p:cNvGraphicFramePr>
            <p:nvPr/>
          </p:nvGraphicFramePr>
          <p:xfrm>
            <a:off x="2466" y="2924"/>
            <a:ext cx="2274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6" name="Equation" r:id="rId19" imgW="35661600" imgH="9753600" progId="Equation.DSMT4">
                    <p:embed/>
                  </p:oleObj>
                </mc:Choice>
                <mc:Fallback>
                  <p:oleObj name="Equation" r:id="rId19" imgW="35661600" imgH="9753600" progId="Equation.DSMT4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6" y="2924"/>
                          <a:ext cx="2274" cy="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0433" name="Group 65"/>
          <p:cNvGrpSpPr/>
          <p:nvPr/>
        </p:nvGrpSpPr>
        <p:grpSpPr bwMode="auto">
          <a:xfrm>
            <a:off x="1489076" y="4294470"/>
            <a:ext cx="2838450" cy="903288"/>
            <a:chOff x="2042" y="2588"/>
            <a:chExt cx="1788" cy="569"/>
          </a:xfrm>
        </p:grpSpPr>
        <p:graphicFrame>
          <p:nvGraphicFramePr>
            <p:cNvPr id="570434" name="Object 66"/>
            <p:cNvGraphicFramePr>
              <a:graphicFrameLocks noChangeAspect="1"/>
            </p:cNvGraphicFramePr>
            <p:nvPr/>
          </p:nvGraphicFramePr>
          <p:xfrm>
            <a:off x="2042" y="2588"/>
            <a:ext cx="1788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7" name="Equation" r:id="rId21" imgW="28041600" imgH="8229600" progId="Equation.DSMT4">
                    <p:embed/>
                  </p:oleObj>
                </mc:Choice>
                <mc:Fallback>
                  <p:oleObj name="Equation" r:id="rId21" imgW="28041600" imgH="822960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2" y="2588"/>
                          <a:ext cx="1788" cy="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0435" name="Rectangle 67"/>
            <p:cNvSpPr>
              <a:spLocks noChangeArrowheads="1"/>
            </p:cNvSpPr>
            <p:nvPr/>
          </p:nvSpPr>
          <p:spPr bwMode="auto">
            <a:xfrm>
              <a:off x="2755" y="2590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  <a:sym typeface="Symbol" panose="05050102010706020507" pitchFamily="18" charset="2"/>
                </a:rPr>
                <a:t>近似</a:t>
              </a:r>
              <a:endParaRPr kumimoji="1"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570436" name="AutoShape 68"/>
          <p:cNvSpPr>
            <a:spLocks noChangeArrowheads="1"/>
          </p:cNvSpPr>
          <p:nvPr/>
        </p:nvSpPr>
        <p:spPr bwMode="auto">
          <a:xfrm>
            <a:off x="4371975" y="4637370"/>
            <a:ext cx="369888" cy="228600"/>
          </a:xfrm>
          <a:prstGeom prst="rightArrow">
            <a:avLst>
              <a:gd name="adj1" fmla="val 50000"/>
              <a:gd name="adj2" fmla="val 4045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70451" name="Group 83"/>
          <p:cNvGrpSpPr/>
          <p:nvPr/>
        </p:nvGrpSpPr>
        <p:grpSpPr bwMode="auto">
          <a:xfrm>
            <a:off x="1468438" y="500063"/>
            <a:ext cx="7891462" cy="550863"/>
            <a:chOff x="925" y="323"/>
            <a:chExt cx="4971" cy="347"/>
          </a:xfrm>
        </p:grpSpPr>
        <p:sp>
          <p:nvSpPr>
            <p:cNvPr id="570377" name="Rectangle 9"/>
            <p:cNvSpPr>
              <a:spLocks noChangeArrowheads="1"/>
            </p:cNvSpPr>
            <p:nvPr/>
          </p:nvSpPr>
          <p:spPr bwMode="auto">
            <a:xfrm>
              <a:off x="925" y="323"/>
              <a:ext cx="49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     为来自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求未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70413" name="Object 45"/>
            <p:cNvGraphicFramePr>
              <a:graphicFrameLocks noChangeAspect="1"/>
            </p:cNvGraphicFramePr>
            <p:nvPr/>
          </p:nvGraphicFramePr>
          <p:xfrm>
            <a:off x="3468" y="374"/>
            <a:ext cx="104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8" name="Equation" r:id="rId23" imgW="15544800" imgH="4267200" progId="Equation.DSMT4">
                    <p:embed/>
                  </p:oleObj>
                </mc:Choice>
                <mc:Fallback>
                  <p:oleObj name="Equation" r:id="rId23" imgW="15544800" imgH="42672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8" y="374"/>
                          <a:ext cx="104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0378" name="Object 10"/>
            <p:cNvGraphicFramePr>
              <a:graphicFrameLocks noChangeAspect="1"/>
            </p:cNvGraphicFramePr>
            <p:nvPr/>
          </p:nvGraphicFramePr>
          <p:xfrm>
            <a:off x="1175" y="362"/>
            <a:ext cx="12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9" name="Equation" r:id="rId25" imgW="18592800" imgH="4267200" progId="Equation.DSMT4">
                    <p:embed/>
                  </p:oleObj>
                </mc:Choice>
                <mc:Fallback>
                  <p:oleObj name="Equation" r:id="rId25" imgW="18592800" imgH="4267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5" y="362"/>
                          <a:ext cx="12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0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0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0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0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7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7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70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0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0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7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0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70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70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70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70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70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70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70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0" grpId="0"/>
      <p:bldP spid="570394" grpId="0"/>
      <p:bldP spid="57043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区间估计：小结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区间估计的背景、概念、估计精度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求解区间估计的一般过程：基于波动理论的枢轴变量法及直观求解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dirty="0">
                <a:solidFill>
                  <a:srgbClr val="3333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单正态总体的未知参数区间估计（三类）</a:t>
            </a:r>
            <a:endParaRPr lang="en-US" altLang="zh-CN" dirty="0">
              <a:solidFill>
                <a:srgbClr val="3333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双正态总体的未知参数区间估计（三类）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单侧置信区间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3558416" y="463961"/>
            <a:ext cx="2705100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几点说明      </a:t>
            </a:r>
            <a:endParaRPr lang="zh-CN" altLang="en-US" sz="36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199266" y="1116424"/>
            <a:ext cx="8640762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、参数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的置信水平为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1-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的置信区间（ </a:t>
            </a:r>
            <a:r>
              <a:rPr lang="en-US" altLang="zh-CN" sz="2800" baseline="-250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， </a:t>
            </a:r>
            <a:r>
              <a:rPr lang="en-US" altLang="zh-CN" sz="2800" baseline="-250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）</a:t>
            </a:r>
            <a:endParaRPr lang="zh-CN" altLang="en-US" sz="2800">
              <a:solidFill>
                <a:schemeClr val="tx1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     表示该区间有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100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1-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）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%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的可能性包含总体参</a:t>
            </a:r>
            <a:endParaRPr lang="zh-CN" altLang="en-US" sz="2800">
              <a:solidFill>
                <a:schemeClr val="tx1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     数的真值。</a:t>
            </a:r>
            <a:endParaRPr lang="zh-CN" altLang="en-US" sz="2800">
              <a:solidFill>
                <a:schemeClr val="tx1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208791" y="2803936"/>
            <a:ext cx="75120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>
                <a:solidFill>
                  <a:srgbClr val="20207E"/>
                </a:solidFill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rgbClr val="20207E"/>
                </a:solidFill>
                <a:ea typeface="楷体_GB2312" pitchFamily="49" charset="-122"/>
              </a:rPr>
              <a:t>、不同的</a:t>
            </a:r>
            <a:r>
              <a:rPr lang="zh-CN" altLang="en-US" sz="28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置信水平，参数的置信区间不同。  </a:t>
            </a:r>
            <a:endParaRPr lang="zh-CN" altLang="en-US" sz="2800">
              <a:solidFill>
                <a:srgbClr val="20207E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164341" y="3453224"/>
            <a:ext cx="8843962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置信区间越小，估计越精确，但置信水平会降低；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     相反，置信水平越大，估计越可靠，但精确度会降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     低，置信区间会较长。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一般：</a:t>
            </a:r>
            <a:r>
              <a:rPr lang="zh-CN" altLang="en-US" sz="2800" dirty="0">
                <a:solidFill>
                  <a:srgbClr val="20207E"/>
                </a:solidFill>
                <a:ea typeface="楷体_GB2312" pitchFamily="49" charset="-122"/>
              </a:rPr>
              <a:t>对于固定的样本容量，</a:t>
            </a:r>
            <a:endParaRPr lang="zh-CN" altLang="en-US" sz="2800" dirty="0">
              <a:solidFill>
                <a:srgbClr val="20207E"/>
              </a:solidFill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rgbClr val="20207E"/>
                </a:solidFill>
                <a:ea typeface="楷体_GB2312" pitchFamily="49" charset="-122"/>
              </a:rPr>
              <a:t>     不能同时做到精确度高（置信区间小），可靠程度也</a:t>
            </a:r>
            <a:endParaRPr lang="zh-CN" altLang="en-US" sz="2800" dirty="0">
              <a:solidFill>
                <a:srgbClr val="20207E"/>
              </a:solidFill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rgbClr val="20207E"/>
                </a:solidFill>
                <a:ea typeface="楷体_GB2312" pitchFamily="49" charset="-122"/>
              </a:rPr>
              <a:t>     高（</a:t>
            </a:r>
            <a:r>
              <a:rPr lang="en-US" altLang="zh-CN" sz="2800" dirty="0">
                <a:solidFill>
                  <a:srgbClr val="20207E"/>
                </a:solidFill>
                <a:ea typeface="楷体_GB2312" pitchFamily="49" charset="-122"/>
              </a:rPr>
              <a:t>1- </a:t>
            </a:r>
            <a:r>
              <a:rPr lang="en-US" altLang="zh-CN" sz="28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zh-CN" altLang="en-US" sz="28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大）。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如果不降低可靠性，而要缩小估计范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     围，则必须增大样本容量，增加抽样成本。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6" grpId="0"/>
      <p:bldP spid="200707" grpId="0"/>
      <p:bldP spid="200708" grpId="0"/>
      <p:bldP spid="20070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250" name="Picture 2" descr="1_6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42131" y="650986"/>
            <a:ext cx="10001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5252" name="WordArt 4"/>
          <p:cNvSpPr>
            <a:spLocks noChangeArrowheads="1" noChangeShapeType="1" noTextEdit="1"/>
          </p:cNvSpPr>
          <p:nvPr/>
        </p:nvSpPr>
        <p:spPr bwMode="auto">
          <a:xfrm>
            <a:off x="1600993" y="758936"/>
            <a:ext cx="2233613" cy="5064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latin typeface="方正舒体" panose="02010601030101010101" charset="-122"/>
                <a:ea typeface="方正舒体" panose="02010601030101010101" charset="-122"/>
              </a:rPr>
              <a:t>课后作业</a:t>
            </a:r>
            <a:endParaRPr lang="zh-CN" altLang="en-US" sz="3600" b="1" kern="10" dirty="0">
              <a:ln w="15875">
                <a:solidFill>
                  <a:srgbClr val="3399FF"/>
                </a:solidFill>
                <a:round/>
              </a:ln>
              <a:latin typeface="方正舒体" panose="02010601030101010101" charset="-122"/>
              <a:ea typeface="方正舒体" panose="0201060103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387626" y="1479661"/>
                <a:ext cx="8756373" cy="5201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zh-CN" sz="24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effectLst/>
                    <a:ea typeface="Times New Roman" panose="02020603050405020304" pitchFamily="18" charset="0"/>
                  </a:rPr>
                  <a:t>1</a:t>
                </a:r>
                <a:r>
                  <a:rPr lang="zh-CN" altLang="en-US" sz="2800" dirty="0">
                    <a:effectLst/>
                    <a:ea typeface="Times New Roman" panose="02020603050405020304" pitchFamily="18" charset="0"/>
                  </a:rPr>
                  <a:t>、</a:t>
                </a:r>
                <a:r>
                  <a:rPr lang="en-US" altLang="zh-CN" sz="28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zh-CN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设某种清漆的</a:t>
                </a:r>
                <a:r>
                  <a:rPr lang="en-US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rPr>
                  <a:t>9</a:t>
                </a:r>
                <a:r>
                  <a:rPr lang="zh-CN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个样品</a:t>
                </a:r>
                <a:r>
                  <a:rPr lang="en-US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rPr>
                  <a:t>, </a:t>
                </a:r>
                <a:r>
                  <a:rPr lang="zh-CN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其干燥时间（单位：</a:t>
                </a:r>
                <a:r>
                  <a:rPr lang="en-US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rPr>
                  <a:t>h</a:t>
                </a:r>
                <a:r>
                  <a:rPr lang="zh-CN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）分别为</a:t>
                </a:r>
                <a:r>
                  <a:rPr lang="en-US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rPr>
                  <a:t>6.0, 5.7, 5.8, 6.5, 7.0, 6.3, 5.6, 6.1, 5.0. </a:t>
                </a:r>
                <a:r>
                  <a:rPr lang="zh-CN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设干燥时间</a:t>
                </a:r>
                <a14:m>
                  <m:oMath xmlns:m="http://schemas.openxmlformats.org/officeDocument/2006/math"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effectLst/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μ</m:t>
                        </m:r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sz="2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effectLst/>
                                <a:latin typeface="Cambria Math" panose="02040503050406030204" pitchFamily="18" charset="0"/>
                                <a:ea typeface="黑体" panose="02010609060101010101" pitchFamily="2" charset="-122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CN" sz="2800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rPr>
                  <a:t>. </a:t>
                </a:r>
                <a:r>
                  <a:rPr lang="zh-CN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在下面两种情况下：（</a:t>
                </a:r>
                <a:r>
                  <a:rPr lang="en-US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rPr>
                  <a:t>1</a:t>
                </a:r>
                <a:r>
                  <a:rPr lang="zh-CN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effectLst/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σ</m:t>
                    </m:r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6</m:t>
                    </m:r>
                    <m:d>
                      <m:d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effectLst/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rPr>
                  <a:t>; </a:t>
                </a:r>
                <a:endParaRPr lang="en-US" altLang="zh-CN" sz="2800" dirty="0">
                  <a:effectLst/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  <a:p>
                <a:r>
                  <a:rPr lang="zh-CN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rPr>
                  <a:t>2</a:t>
                </a:r>
                <a:r>
                  <a:rPr lang="zh-CN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zh-CN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未知</a:t>
                </a:r>
                <a:r>
                  <a:rPr lang="en-US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rPr>
                  <a:t>, </a:t>
                </a:r>
                <a:r>
                  <a:rPr lang="zh-CN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zh-CN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的置信水平为</a:t>
                </a:r>
                <a:r>
                  <a:rPr lang="en-US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rPr>
                  <a:t>0.95</a:t>
                </a:r>
                <a:r>
                  <a:rPr lang="zh-CN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的置信区间</a:t>
                </a:r>
                <a:r>
                  <a:rPr lang="en-US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rPr>
                  <a:t>.</a:t>
                </a:r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    </a:t>
                </a:r>
                <a:endPara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endParaRPr>
              </a:p>
              <a:p>
                <a:endParaRPr kumimoji="1" lang="en-US" altLang="zh-CN" sz="24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endParaRPr>
              </a:p>
              <a:p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kumimoji="1" lang="zh-CN" altLang="en-US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、有一大批糖果</a:t>
                </a:r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.</a:t>
                </a:r>
                <a:r>
                  <a:rPr kumimoji="1" lang="zh-CN" altLang="en-US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现从中随机地取 </a:t>
                </a:r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16 </a:t>
                </a:r>
                <a:r>
                  <a:rPr kumimoji="1" lang="zh-CN" altLang="en-US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袋 </a:t>
                </a:r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, </a:t>
                </a:r>
                <a:r>
                  <a:rPr kumimoji="1" lang="zh-CN" altLang="en-US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称得重量</a:t>
                </a:r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kumimoji="1" lang="zh-CN" altLang="en-US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以克计</a:t>
                </a:r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)</a:t>
                </a:r>
                <a:r>
                  <a:rPr kumimoji="1" lang="zh-CN" altLang="en-US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如下</a:t>
                </a:r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:</a:t>
                </a:r>
                <a:endPara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endParaRPr>
              </a:p>
              <a:p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         506   508   499   503   504   510   497  512</a:t>
                </a:r>
                <a:endPara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endParaRPr>
              </a:p>
              <a:p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         514   505   493   496   506   502   509  496</a:t>
                </a:r>
                <a:endPara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endParaRPr>
              </a:p>
              <a:p>
                <a:r>
                  <a:rPr kumimoji="1" lang="zh-CN" altLang="en-US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设袋装糖果的重量近似地服从正态分布</a:t>
                </a:r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,</a:t>
                </a:r>
                <a:r>
                  <a:rPr kumimoji="1" lang="zh-CN" altLang="en-US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试求：</a:t>
                </a:r>
                <a:endPara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endParaRPr>
              </a:p>
              <a:p>
                <a:r>
                  <a:rPr kumimoji="1" lang="zh-CN" altLang="en-US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（</a:t>
                </a:r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kumimoji="1" lang="zh-CN" altLang="en-US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）总体均值     的置信水平为</a:t>
                </a:r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0.95</a:t>
                </a:r>
                <a:r>
                  <a:rPr kumimoji="1" lang="zh-CN" altLang="en-US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的置信区间</a:t>
                </a:r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.</a:t>
                </a:r>
                <a:endPara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endParaRPr>
              </a:p>
              <a:p>
                <a:r>
                  <a:rPr kumimoji="1" lang="zh-CN" altLang="en-US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（</a:t>
                </a:r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kumimoji="1" lang="zh-CN" altLang="en-US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）总体标准差     的置信水平为</a:t>
                </a:r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0.95</a:t>
                </a:r>
                <a:r>
                  <a:rPr kumimoji="1" lang="zh-CN" altLang="en-US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的置信区间</a:t>
                </a:r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.</a:t>
                </a:r>
                <a:endPara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626" y="1479661"/>
                <a:ext cx="8756373" cy="5201424"/>
              </a:xfrm>
              <a:prstGeom prst="rect">
                <a:avLst/>
              </a:prstGeom>
              <a:blipFill rotWithShape="1">
                <a:blip r:embed="rId2"/>
                <a:stretch>
                  <a:fillRect l="-3" t="-2" r="7" b="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2896122" y="5794264"/>
          <a:ext cx="266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tion" r:id="rId3" imgW="6400800" imgH="7315200" progId="Equation.DSMT4">
                  <p:embed/>
                </p:oleObj>
              </mc:Choice>
              <mc:Fallback>
                <p:oleObj name="Equation" r:id="rId3" imgW="6400800" imgH="7315200" progId="Equation.DSMT4">
                  <p:embed/>
                  <p:pic>
                    <p:nvPicPr>
                      <p:cNvPr id="0" name="图片 296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6122" y="5794264"/>
                        <a:ext cx="266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281558" y="6240472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Equation" r:id="rId5" imgW="241300" imgH="228600" progId="Equation.DSMT4">
                  <p:embed/>
                </p:oleObj>
              </mc:Choice>
              <mc:Fallback>
                <p:oleObj name="Equation" r:id="rId5" imgW="241300" imgH="228600" progId="Equation.DSMT4">
                  <p:embed/>
                  <p:pic>
                    <p:nvPicPr>
                      <p:cNvPr id="0" name="图片 297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558" y="6240472"/>
                        <a:ext cx="2413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911892" y="688976"/>
            <a:ext cx="286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3333CC"/>
                </a:solidFill>
              </a:rPr>
              <a:t>1—4</a:t>
            </a:r>
            <a:endParaRPr lang="zh-CN" altLang="en-US" sz="3600" dirty="0">
              <a:solidFill>
                <a:srgbClr val="3333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204" name="Group 12"/>
          <p:cNvGrpSpPr/>
          <p:nvPr/>
        </p:nvGrpSpPr>
        <p:grpSpPr bwMode="auto">
          <a:xfrm>
            <a:off x="611188" y="836613"/>
            <a:ext cx="7993062" cy="4537075"/>
            <a:chOff x="385" y="527"/>
            <a:chExt cx="5035" cy="2858"/>
          </a:xfrm>
        </p:grpSpPr>
        <p:sp>
          <p:nvSpPr>
            <p:cNvPr id="136196" name="Rectangle 4"/>
            <p:cNvSpPr>
              <a:spLocks noChangeArrowheads="1"/>
            </p:cNvSpPr>
            <p:nvPr/>
          </p:nvSpPr>
          <p:spPr bwMode="auto">
            <a:xfrm>
              <a:off x="385" y="527"/>
              <a:ext cx="5035" cy="2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         3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、为比较 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I ,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宋体" panose="02010600030101010101" pitchFamily="2" charset="-122"/>
                </a:rPr>
                <a:t>Ⅱ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两种型号步枪子弹的枪口速度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随机地取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I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型子弹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10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发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得到枪口速度的平  均值 为                            方差                            随机地取 </a:t>
              </a:r>
              <a:r>
                <a:rPr kumimoji="1" lang="en-US" altLang="zh-CN" sz="24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Ⅱ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型子弹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20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发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得到枪口速度的平均值为</a:t>
              </a:r>
              <a:endParaRPr kumimoji="1" lang="zh-CN" altLang="en-US" sz="2800" b="1" dirty="0">
                <a:solidFill>
                  <a:srgbClr val="000066">
                    <a:lumMod val="50000"/>
                  </a:srgbClr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                            方差                             假设两总体都可认为近似地服从正态分布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.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且生产过程可认为方差相等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.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求两总体均值差             </a:t>
              </a:r>
              <a:r>
                <a:rPr kumimoji="1" lang="zh-CN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的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置信水平为 </a:t>
              </a:r>
              <a:endParaRPr kumimoji="1" lang="zh-CN" altLang="en-US" sz="2800" b="1" dirty="0">
                <a:solidFill>
                  <a:srgbClr val="000066">
                    <a:lumMod val="50000"/>
                  </a:srgbClr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0.95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的置信区间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.</a:t>
              </a:r>
              <a:endParaRPr kumimoji="1" lang="en-US" altLang="zh-CN" sz="2800" b="1" dirty="0">
                <a:solidFill>
                  <a:srgbClr val="000066">
                    <a:lumMod val="50000"/>
                  </a:srgbClr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6197" name="Object 5"/>
            <p:cNvGraphicFramePr>
              <a:graphicFrameLocks noChangeAspect="1"/>
            </p:cNvGraphicFramePr>
            <p:nvPr/>
          </p:nvGraphicFramePr>
          <p:xfrm>
            <a:off x="1205" y="1304"/>
            <a:ext cx="144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7" name="Equation" r:id="rId1" imgW="55168800" imgH="11887200" progId="Equation.DSMT4">
                    <p:embed/>
                  </p:oleObj>
                </mc:Choice>
                <mc:Fallback>
                  <p:oleObj name="Equation" r:id="rId1" imgW="55168800" imgH="11887200" progId="Equation.DSMT4">
                    <p:embed/>
                    <p:pic>
                      <p:nvPicPr>
                        <p:cNvPr id="0" name="图片 307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5" y="1304"/>
                          <a:ext cx="144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198" name="Object 6"/>
            <p:cNvGraphicFramePr>
              <a:graphicFrameLocks noChangeAspect="1"/>
            </p:cNvGraphicFramePr>
            <p:nvPr/>
          </p:nvGraphicFramePr>
          <p:xfrm>
            <a:off x="3263" y="1308"/>
            <a:ext cx="148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8" name="Equation" r:id="rId3" imgW="56388000" imgH="11582400" progId="Equation.DSMT4">
                    <p:embed/>
                  </p:oleObj>
                </mc:Choice>
                <mc:Fallback>
                  <p:oleObj name="Equation" r:id="rId3" imgW="56388000" imgH="11582400" progId="Equation.DSMT4">
                    <p:embed/>
                    <p:pic>
                      <p:nvPicPr>
                        <p:cNvPr id="0" name="图片 307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3" y="1308"/>
                          <a:ext cx="148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199" name="Object 7"/>
            <p:cNvGraphicFramePr>
              <a:graphicFrameLocks noChangeAspect="1"/>
            </p:cNvGraphicFramePr>
            <p:nvPr/>
          </p:nvGraphicFramePr>
          <p:xfrm>
            <a:off x="471" y="1984"/>
            <a:ext cx="14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9" name="Equation" r:id="rId5" imgW="55778400" imgH="11887200" progId="Equation.DSMT4">
                    <p:embed/>
                  </p:oleObj>
                </mc:Choice>
                <mc:Fallback>
                  <p:oleObj name="Equation" r:id="rId5" imgW="55778400" imgH="11887200" progId="Equation.DSMT4">
                    <p:embed/>
                    <p:pic>
                      <p:nvPicPr>
                        <p:cNvPr id="0" name="图片 307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" y="1984"/>
                          <a:ext cx="14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00" name="Object 8"/>
            <p:cNvGraphicFramePr>
              <a:graphicFrameLocks noChangeAspect="1"/>
            </p:cNvGraphicFramePr>
            <p:nvPr/>
          </p:nvGraphicFramePr>
          <p:xfrm>
            <a:off x="2537" y="1988"/>
            <a:ext cx="148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0" name="Equation" r:id="rId7" imgW="56388000" imgH="11582400" progId="Equation.DSMT4">
                    <p:embed/>
                  </p:oleObj>
                </mc:Choice>
                <mc:Fallback>
                  <p:oleObj name="Equation" r:id="rId7" imgW="56388000" imgH="11582400" progId="Equation.DSMT4">
                    <p:embed/>
                    <p:pic>
                      <p:nvPicPr>
                        <p:cNvPr id="0" name="图片 307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7" y="1988"/>
                          <a:ext cx="148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03" name="Object 11"/>
            <p:cNvGraphicFramePr>
              <a:graphicFrameLocks noChangeAspect="1"/>
            </p:cNvGraphicFramePr>
            <p:nvPr/>
          </p:nvGraphicFramePr>
          <p:xfrm>
            <a:off x="3083" y="2704"/>
            <a:ext cx="6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1" name="Equation" r:id="rId9" imgW="24993600" imgH="10363200" progId="Equation.DSMT4">
                    <p:embed/>
                  </p:oleObj>
                </mc:Choice>
                <mc:Fallback>
                  <p:oleObj name="Equation" r:id="rId9" imgW="24993600" imgH="10363200" progId="Equation.DSMT4">
                    <p:embed/>
                    <p:pic>
                      <p:nvPicPr>
                        <p:cNvPr id="0" name="图片 307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3" y="2704"/>
                          <a:ext cx="65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325" name="Group 13"/>
          <p:cNvGrpSpPr/>
          <p:nvPr/>
        </p:nvGrpSpPr>
        <p:grpSpPr bwMode="auto">
          <a:xfrm>
            <a:off x="468313" y="1268413"/>
            <a:ext cx="8137525" cy="4513263"/>
            <a:chOff x="385" y="527"/>
            <a:chExt cx="5126" cy="2843"/>
          </a:xfrm>
        </p:grpSpPr>
        <p:sp>
          <p:nvSpPr>
            <p:cNvPr id="141316" name="Rectangle 4"/>
            <p:cNvSpPr>
              <a:spLocks noChangeArrowheads="1"/>
            </p:cNvSpPr>
            <p:nvPr/>
          </p:nvSpPr>
          <p:spPr bwMode="auto">
            <a:xfrm>
              <a:off x="385" y="527"/>
              <a:ext cx="5126" cy="2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         4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、研究由机器 </a:t>
              </a:r>
              <a:r>
                <a:rPr kumimoji="1" lang="en-US" altLang="zh-CN" sz="2800" b="1" i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和机器 </a:t>
              </a:r>
              <a:r>
                <a:rPr kumimoji="1" lang="en-US" altLang="zh-CN" sz="2800" b="1" i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生产的钢管的内径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随机地抽取机器 </a:t>
              </a:r>
              <a:r>
                <a:rPr kumimoji="1" lang="en-US" altLang="zh-CN" sz="2800" b="1" i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A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生产的钢管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18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只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测得样本方差                              随机地取机器 </a:t>
              </a:r>
              <a:r>
                <a:rPr kumimoji="1" lang="en-US" altLang="zh-CN" sz="2800" b="1" i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生产的钢管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13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只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测得样本方差                              设两样本相互独立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,  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且设由机器 </a:t>
              </a:r>
              <a:r>
                <a:rPr kumimoji="1" lang="en-US" altLang="zh-CN" sz="2800" b="1" i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和机器 </a:t>
              </a:r>
              <a:r>
                <a:rPr kumimoji="1" lang="en-US" altLang="zh-CN" sz="2800" b="1" i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生产的钢管的内径分别服从正态分布                                      这里            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800" b="1" i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i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=1,2)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均未知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.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试求方差比             </a:t>
              </a:r>
              <a:r>
                <a:rPr kumimoji="1" lang="zh-CN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的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置信水平为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0.90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的置信区间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.</a:t>
              </a:r>
              <a:endParaRPr kumimoji="1" lang="en-US" altLang="zh-CN" sz="2800" b="1" dirty="0">
                <a:solidFill>
                  <a:srgbClr val="000066">
                    <a:lumMod val="50000"/>
                  </a:srgbClr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1318" name="Object 6"/>
            <p:cNvGraphicFramePr>
              <a:graphicFrameLocks noChangeAspect="1"/>
            </p:cNvGraphicFramePr>
            <p:nvPr/>
          </p:nvGraphicFramePr>
          <p:xfrm>
            <a:off x="986" y="1302"/>
            <a:ext cx="157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1" name="Equation" r:id="rId1" imgW="60045600" imgH="11582400" progId="Equation.DSMT4">
                    <p:embed/>
                  </p:oleObj>
                </mc:Choice>
                <mc:Fallback>
                  <p:oleObj name="Equation" r:id="rId1" imgW="60045600" imgH="11582400" progId="Equation.DSMT4">
                    <p:embed/>
                    <p:pic>
                      <p:nvPicPr>
                        <p:cNvPr id="0" name="图片 317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6" y="1302"/>
                          <a:ext cx="157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21" name="Object 9"/>
            <p:cNvGraphicFramePr>
              <a:graphicFrameLocks noChangeAspect="1"/>
            </p:cNvGraphicFramePr>
            <p:nvPr/>
          </p:nvGraphicFramePr>
          <p:xfrm>
            <a:off x="4830" y="2341"/>
            <a:ext cx="51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2" name="Equation" r:id="rId3" imgW="19507200" imgH="11582400" progId="Equation.DSMT4">
                    <p:embed/>
                  </p:oleObj>
                </mc:Choice>
                <mc:Fallback>
                  <p:oleObj name="Equation" r:id="rId3" imgW="19507200" imgH="11582400" progId="Equation.DSMT4">
                    <p:embed/>
                    <p:pic>
                      <p:nvPicPr>
                        <p:cNvPr id="0" name="图片 317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2341"/>
                          <a:ext cx="51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22" name="Object 10"/>
            <p:cNvGraphicFramePr>
              <a:graphicFrameLocks noChangeAspect="1"/>
            </p:cNvGraphicFramePr>
            <p:nvPr/>
          </p:nvGraphicFramePr>
          <p:xfrm>
            <a:off x="2426" y="1661"/>
            <a:ext cx="156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3" name="Equation" r:id="rId5" imgW="59740800" imgH="11582400" progId="Equation.DSMT4">
                    <p:embed/>
                  </p:oleObj>
                </mc:Choice>
                <mc:Fallback>
                  <p:oleObj name="Equation" r:id="rId5" imgW="59740800" imgH="11582400" progId="Equation.DSMT4">
                    <p:embed/>
                    <p:pic>
                      <p:nvPicPr>
                        <p:cNvPr id="0" name="图片 317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1661"/>
                          <a:ext cx="156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23" name="Object 11"/>
            <p:cNvGraphicFramePr>
              <a:graphicFrameLocks noChangeAspect="1"/>
            </p:cNvGraphicFramePr>
            <p:nvPr/>
          </p:nvGraphicFramePr>
          <p:xfrm>
            <a:off x="2245" y="2341"/>
            <a:ext cx="2152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4" name="Equation" r:id="rId7" imgW="81991200" imgH="14020800" progId="Equation.DSMT4">
                    <p:embed/>
                  </p:oleObj>
                </mc:Choice>
                <mc:Fallback>
                  <p:oleObj name="Equation" r:id="rId7" imgW="81991200" imgH="14020800" progId="Equation.DSMT4">
                    <p:embed/>
                    <p:pic>
                      <p:nvPicPr>
                        <p:cNvPr id="0" name="图片 317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341"/>
                          <a:ext cx="2152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24" name="Object 12"/>
            <p:cNvGraphicFramePr>
              <a:graphicFrameLocks noChangeAspect="1"/>
            </p:cNvGraphicFramePr>
            <p:nvPr/>
          </p:nvGraphicFramePr>
          <p:xfrm>
            <a:off x="3152" y="2704"/>
            <a:ext cx="5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5" name="Equation" r:id="rId9" imgW="22555200" imgH="11582400" progId="Equation.DSMT4">
                    <p:embed/>
                  </p:oleObj>
                </mc:Choice>
                <mc:Fallback>
                  <p:oleObj name="Equation" r:id="rId9" imgW="22555200" imgH="11582400" progId="Equation.DSMT4">
                    <p:embed/>
                    <p:pic>
                      <p:nvPicPr>
                        <p:cNvPr id="0" name="图片 317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704"/>
                          <a:ext cx="59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151" name="Rectangle 55"/>
          <p:cNvSpPr>
            <a:spLocks noChangeArrowheads="1"/>
          </p:cNvSpPr>
          <p:nvPr/>
        </p:nvSpPr>
        <p:spPr bwMode="auto">
          <a:xfrm>
            <a:off x="1246188" y="3935961"/>
            <a:ext cx="586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估计未知参数范围的实例</a:t>
            </a:r>
            <a:endParaRPr kumimoji="1" lang="zh-CN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16154" name="WordArt 58"/>
          <p:cNvSpPr>
            <a:spLocks noChangeArrowheads="1" noChangeShapeType="1" noTextEdit="1"/>
          </p:cNvSpPr>
          <p:nvPr/>
        </p:nvSpPr>
        <p:spPr bwMode="auto">
          <a:xfrm>
            <a:off x="760413" y="407724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516174" name="Group 78"/>
          <p:cNvGrpSpPr/>
          <p:nvPr/>
        </p:nvGrpSpPr>
        <p:grpSpPr bwMode="auto">
          <a:xfrm>
            <a:off x="568325" y="4991100"/>
            <a:ext cx="7958138" cy="519113"/>
            <a:chOff x="470" y="2944"/>
            <a:chExt cx="4396" cy="327"/>
          </a:xfrm>
        </p:grpSpPr>
        <p:sp>
          <p:nvSpPr>
            <p:cNvPr id="516155" name="Rectangle 59"/>
            <p:cNvSpPr>
              <a:spLocks noChangeArrowheads="1"/>
            </p:cNvSpPr>
            <p:nvPr/>
          </p:nvSpPr>
          <p:spPr bwMode="auto">
            <a:xfrm>
              <a:off x="2554" y="2944"/>
              <a:ext cx="23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最低气温与最高气温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16156" name="WordArt 60"/>
            <p:cNvSpPr>
              <a:spLocks noChangeArrowheads="1" noChangeShapeType="1" noTextEdit="1"/>
            </p:cNvSpPr>
            <p:nvPr/>
          </p:nvSpPr>
          <p:spPr bwMode="auto">
            <a:xfrm>
              <a:off x="470" y="3031"/>
              <a:ext cx="2063" cy="18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天气预报中对明天气温的估计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16175" name="Group 79"/>
          <p:cNvGrpSpPr/>
          <p:nvPr/>
        </p:nvGrpSpPr>
        <p:grpSpPr bwMode="auto">
          <a:xfrm>
            <a:off x="573088" y="5453063"/>
            <a:ext cx="7972425" cy="519112"/>
            <a:chOff x="473" y="3011"/>
            <a:chExt cx="4404" cy="327"/>
          </a:xfrm>
        </p:grpSpPr>
        <p:sp>
          <p:nvSpPr>
            <p:cNvPr id="516165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473" y="3098"/>
              <a:ext cx="2063" cy="18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工程中对钢材或水泥用量估计</a:t>
              </a:r>
              <a:endParaRPr lang="zh-CN" altLang="en-US" sz="3600" kern="10" dirty="0">
                <a:ln w="12700">
                  <a:solidFill>
                    <a:srgbClr val="FF0000"/>
                  </a:solidFill>
                  <a:round/>
                </a:ln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16166" name="Group 70"/>
            <p:cNvGrpSpPr/>
            <p:nvPr/>
          </p:nvGrpSpPr>
          <p:grpSpPr bwMode="auto">
            <a:xfrm>
              <a:off x="2565" y="3011"/>
              <a:ext cx="2312" cy="327"/>
              <a:chOff x="2595" y="2689"/>
              <a:chExt cx="2312" cy="327"/>
            </a:xfrm>
          </p:grpSpPr>
          <p:sp>
            <p:nvSpPr>
              <p:cNvPr id="516167" name="Rectangle 71"/>
              <p:cNvSpPr>
                <a:spLocks noChangeArrowheads="1"/>
              </p:cNvSpPr>
              <p:nvPr/>
            </p:nvSpPr>
            <p:spPr bwMode="auto">
              <a:xfrm>
                <a:off x="2595" y="2689"/>
                <a:ext cx="23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100</a:t>
                </a:r>
                <a:r>
                  <a:rPr kumimoji="1" lang="zh-CN" altLang="en-US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吨    </a:t>
                </a: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110</a:t>
                </a:r>
                <a:r>
                  <a:rPr kumimoji="1" lang="zh-CN" altLang="en-US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吨之间</a:t>
                </a:r>
                <a:endParaRPr kumimoji="1" lang="zh-CN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graphicFrame>
            <p:nvGraphicFramePr>
              <p:cNvPr id="516168" name="Object 72"/>
              <p:cNvGraphicFramePr>
                <a:graphicFrameLocks noChangeAspect="1"/>
              </p:cNvGraphicFramePr>
              <p:nvPr/>
            </p:nvGraphicFramePr>
            <p:xfrm>
              <a:off x="3124" y="2802"/>
              <a:ext cx="221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2" name="Equation" r:id="rId1" imgW="165100" imgH="114300" progId="Equation.DSMT4">
                      <p:embed/>
                    </p:oleObj>
                  </mc:Choice>
                  <mc:Fallback>
                    <p:oleObj name="Equation" r:id="rId1" imgW="165100" imgH="114300" progId="Equation.DSMT4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4" y="2802"/>
                            <a:ext cx="221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16177" name="Group 81"/>
          <p:cNvGrpSpPr/>
          <p:nvPr/>
        </p:nvGrpSpPr>
        <p:grpSpPr bwMode="auto">
          <a:xfrm>
            <a:off x="579438" y="5911850"/>
            <a:ext cx="7774047" cy="519113"/>
            <a:chOff x="473" y="3300"/>
            <a:chExt cx="4295" cy="327"/>
          </a:xfrm>
        </p:grpSpPr>
        <p:sp>
          <p:nvSpPr>
            <p:cNvPr id="516169" name="WordArt 73"/>
            <p:cNvSpPr>
              <a:spLocks noChangeArrowheads="1" noChangeShapeType="1" noTextEdit="1"/>
            </p:cNvSpPr>
            <p:nvPr/>
          </p:nvSpPr>
          <p:spPr bwMode="auto">
            <a:xfrm>
              <a:off x="473" y="3378"/>
              <a:ext cx="2063" cy="18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破案时对犯罪嫌疑人身高估计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171" name="Rectangle 75"/>
            <p:cNvSpPr>
              <a:spLocks noChangeArrowheads="1"/>
            </p:cNvSpPr>
            <p:nvPr/>
          </p:nvSpPr>
          <p:spPr bwMode="auto">
            <a:xfrm>
              <a:off x="4048" y="3300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之间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516172" name="Object 76"/>
            <p:cNvGraphicFramePr>
              <a:graphicFrameLocks noChangeAspect="1"/>
            </p:cNvGraphicFramePr>
            <p:nvPr/>
          </p:nvGraphicFramePr>
          <p:xfrm>
            <a:off x="2595" y="3338"/>
            <a:ext cx="148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Equation" r:id="rId3" imgW="1130300" imgH="203200" progId="Equation.DSMT4">
                    <p:embed/>
                  </p:oleObj>
                </mc:Choice>
                <mc:Fallback>
                  <p:oleObj name="Equation" r:id="rId3" imgW="1130300" imgH="203200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5" y="3338"/>
                          <a:ext cx="148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6194" name="Group 98"/>
          <p:cNvGrpSpPr/>
          <p:nvPr/>
        </p:nvGrpSpPr>
        <p:grpSpPr bwMode="auto">
          <a:xfrm>
            <a:off x="551323" y="4538243"/>
            <a:ext cx="7406815" cy="519112"/>
            <a:chOff x="458" y="2569"/>
            <a:chExt cx="4154" cy="327"/>
          </a:xfrm>
        </p:grpSpPr>
        <p:sp>
          <p:nvSpPr>
            <p:cNvPr id="516186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458" y="2657"/>
              <a:ext cx="2085" cy="18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对目标位置、经济数据等预测</a:t>
              </a:r>
              <a:endParaRPr lang="zh-CN" altLang="en-US" sz="3600" kern="10" dirty="0">
                <a:ln w="12700">
                  <a:solidFill>
                    <a:srgbClr val="FF0000"/>
                  </a:solidFill>
                  <a:round/>
                </a:ln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16192" name="Rectangle 96"/>
            <p:cNvSpPr>
              <a:spLocks noChangeArrowheads="1"/>
            </p:cNvSpPr>
            <p:nvPr/>
          </p:nvSpPr>
          <p:spPr bwMode="auto">
            <a:xfrm>
              <a:off x="2588" y="2569"/>
              <a:ext cx="20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给出一个预测范围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16204" name="Group 108"/>
          <p:cNvGrpSpPr/>
          <p:nvPr/>
        </p:nvGrpSpPr>
        <p:grpSpPr bwMode="auto">
          <a:xfrm>
            <a:off x="614363" y="1030289"/>
            <a:ext cx="7794625" cy="604838"/>
            <a:chOff x="603" y="705"/>
            <a:chExt cx="4910" cy="381"/>
          </a:xfrm>
        </p:grpSpPr>
        <p:sp>
          <p:nvSpPr>
            <p:cNvPr id="516205" name="Rectangle 109"/>
            <p:cNvSpPr>
              <a:spLocks noChangeArrowheads="1"/>
            </p:cNvSpPr>
            <p:nvPr/>
          </p:nvSpPr>
          <p:spPr bwMode="auto">
            <a:xfrm>
              <a:off x="603" y="705"/>
              <a:ext cx="4910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           是未知参数  的点估计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16206" name="Object 110"/>
            <p:cNvGraphicFramePr>
              <a:graphicFrameLocks noChangeAspect="1"/>
            </p:cNvGraphicFramePr>
            <p:nvPr/>
          </p:nvGraphicFramePr>
          <p:xfrm>
            <a:off x="3841" y="785"/>
            <a:ext cx="19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name="Equation" r:id="rId5" imgW="165100" imgH="203200" progId="Equation.DSMT4">
                    <p:embed/>
                  </p:oleObj>
                </mc:Choice>
                <mc:Fallback>
                  <p:oleObj name="Equation" r:id="rId5" imgW="165100" imgH="203200" progId="Equation.DSMT4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1" y="785"/>
                          <a:ext cx="19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207" name="Object 111"/>
            <p:cNvGraphicFramePr>
              <a:graphicFrameLocks noChangeAspect="1"/>
            </p:cNvGraphicFramePr>
            <p:nvPr/>
          </p:nvGraphicFramePr>
          <p:xfrm>
            <a:off x="877" y="716"/>
            <a:ext cx="1860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" name="Equation" r:id="rId7" imgW="1574800" imgH="292100" progId="Equation.DSMT4">
                    <p:embed/>
                  </p:oleObj>
                </mc:Choice>
                <mc:Fallback>
                  <p:oleObj name="Equation" r:id="rId7" imgW="1574800" imgH="292100" progId="Equation.DSMT4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7" y="716"/>
                          <a:ext cx="1860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6217" name="Group 121"/>
          <p:cNvGrpSpPr/>
          <p:nvPr/>
        </p:nvGrpSpPr>
        <p:grpSpPr bwMode="auto">
          <a:xfrm>
            <a:off x="2090738" y="1643063"/>
            <a:ext cx="3846512" cy="290512"/>
            <a:chOff x="1341" y="987"/>
            <a:chExt cx="2423" cy="207"/>
          </a:xfrm>
        </p:grpSpPr>
        <p:sp>
          <p:nvSpPr>
            <p:cNvPr id="516218" name="WordArt 122"/>
            <p:cNvSpPr>
              <a:spLocks noChangeArrowheads="1" noChangeShapeType="1" noTextEdit="1"/>
            </p:cNvSpPr>
            <p:nvPr/>
          </p:nvSpPr>
          <p:spPr bwMode="auto">
            <a:xfrm>
              <a:off x="1341" y="1022"/>
              <a:ext cx="2423" cy="17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用  估计  的精度有多高</a:t>
              </a:r>
              <a:r>
                <a:rPr lang="en-US" altLang="zh-CN" sz="3600" kern="10" dirty="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?</a:t>
              </a:r>
              <a:endParaRPr lang="zh-CN" altLang="en-US" sz="3600" kern="10" dirty="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16219" name="Group 123"/>
            <p:cNvGrpSpPr/>
            <p:nvPr/>
          </p:nvGrpSpPr>
          <p:grpSpPr bwMode="auto">
            <a:xfrm>
              <a:off x="1587" y="987"/>
              <a:ext cx="127" cy="205"/>
              <a:chOff x="4301" y="1108"/>
              <a:chExt cx="92" cy="174"/>
            </a:xfrm>
          </p:grpSpPr>
          <p:sp>
            <p:nvSpPr>
              <p:cNvPr id="516220" name="WordArt 124"/>
              <p:cNvSpPr>
                <a:spLocks noChangeArrowheads="1" noChangeShapeType="1" noTextEdit="1"/>
              </p:cNvSpPr>
              <p:nvPr/>
            </p:nvSpPr>
            <p:spPr bwMode="auto">
              <a:xfrm rot="16200000">
                <a:off x="4340" y="1088"/>
                <a:ext cx="34" cy="73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12700">
                      <a:solidFill>
                        <a:schemeClr val="accent2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＞</a:t>
                </a:r>
                <a:endParaRPr lang="zh-CN" altLang="en-US" sz="3600" b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16221" name="WordArt 125"/>
              <p:cNvSpPr>
                <a:spLocks noChangeArrowheads="1" noChangeShapeType="1" noTextEdit="1"/>
              </p:cNvSpPr>
              <p:nvPr/>
            </p:nvSpPr>
            <p:spPr bwMode="auto">
              <a:xfrm rot="-741497">
                <a:off x="4301" y="1163"/>
                <a:ext cx="91" cy="119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chemeClr val="accent2"/>
                      </a:solidFill>
                      <a:round/>
                    </a:ln>
                    <a:solidFill>
                      <a:schemeClr val="accent2"/>
                    </a:solidFill>
                    <a:latin typeface="Symbol" panose="05050102010706020507"/>
                  </a:rPr>
                  <a:t>q</a:t>
                </a:r>
                <a:endParaRPr lang="zh-CN" altLang="en-US" sz="3600" i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endParaRPr>
              </a:p>
            </p:txBody>
          </p:sp>
        </p:grpSp>
        <p:sp>
          <p:nvSpPr>
            <p:cNvPr id="516222" name="WordArt 126"/>
            <p:cNvSpPr>
              <a:spLocks noChangeArrowheads="1" noChangeShapeType="1" noTextEdit="1"/>
            </p:cNvSpPr>
            <p:nvPr/>
          </p:nvSpPr>
          <p:spPr bwMode="auto">
            <a:xfrm rot="-741497">
              <a:off x="2231" y="1043"/>
              <a:ext cx="126" cy="1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rPr>
                <a:t>q</a:t>
              </a:r>
              <a:endParaRPr lang="zh-CN" altLang="en-US" sz="3600" i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Symbol" panose="05050102010706020507"/>
              </a:endParaRPr>
            </a:p>
          </p:txBody>
        </p:sp>
      </p:grpSp>
      <p:grpSp>
        <p:nvGrpSpPr>
          <p:cNvPr id="516223" name="Group 127"/>
          <p:cNvGrpSpPr/>
          <p:nvPr/>
        </p:nvGrpSpPr>
        <p:grpSpPr bwMode="auto">
          <a:xfrm>
            <a:off x="2092325" y="2103438"/>
            <a:ext cx="4202113" cy="301625"/>
            <a:chOff x="1334" y="1332"/>
            <a:chExt cx="2647" cy="215"/>
          </a:xfrm>
        </p:grpSpPr>
        <p:sp>
          <p:nvSpPr>
            <p:cNvPr id="516224" name="WordArt 128"/>
            <p:cNvSpPr>
              <a:spLocks noChangeArrowheads="1" noChangeShapeType="1" noTextEdit="1"/>
            </p:cNvSpPr>
            <p:nvPr/>
          </p:nvSpPr>
          <p:spPr bwMode="auto">
            <a:xfrm>
              <a:off x="1334" y="1359"/>
              <a:ext cx="2647" cy="18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用  估计  的可信度有多高</a:t>
              </a:r>
              <a:r>
                <a:rPr lang="en-US" altLang="zh-CN" sz="3600" kern="10" dirty="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?</a:t>
              </a:r>
              <a:endParaRPr lang="zh-CN" altLang="en-US" sz="3600" kern="10" dirty="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16225" name="Group 129"/>
            <p:cNvGrpSpPr/>
            <p:nvPr/>
          </p:nvGrpSpPr>
          <p:grpSpPr bwMode="auto">
            <a:xfrm>
              <a:off x="1580" y="1332"/>
              <a:ext cx="127" cy="205"/>
              <a:chOff x="4301" y="1108"/>
              <a:chExt cx="92" cy="174"/>
            </a:xfrm>
          </p:grpSpPr>
          <p:sp>
            <p:nvSpPr>
              <p:cNvPr id="516226" name="WordArt 130"/>
              <p:cNvSpPr>
                <a:spLocks noChangeArrowheads="1" noChangeShapeType="1" noTextEdit="1"/>
              </p:cNvSpPr>
              <p:nvPr/>
            </p:nvSpPr>
            <p:spPr bwMode="auto">
              <a:xfrm rot="16200000">
                <a:off x="4340" y="1088"/>
                <a:ext cx="34" cy="73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12700">
                      <a:solidFill>
                        <a:schemeClr val="accent2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＞</a:t>
                </a:r>
                <a:endParaRPr lang="zh-CN" altLang="en-US" sz="3600" b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16227" name="WordArt 131"/>
              <p:cNvSpPr>
                <a:spLocks noChangeArrowheads="1" noChangeShapeType="1" noTextEdit="1"/>
              </p:cNvSpPr>
              <p:nvPr/>
            </p:nvSpPr>
            <p:spPr bwMode="auto">
              <a:xfrm rot="-741497">
                <a:off x="4301" y="1163"/>
                <a:ext cx="91" cy="119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chemeClr val="accent2"/>
                      </a:solidFill>
                      <a:round/>
                    </a:ln>
                    <a:solidFill>
                      <a:schemeClr val="accent2"/>
                    </a:solidFill>
                    <a:latin typeface="Symbol" panose="05050102010706020507"/>
                  </a:rPr>
                  <a:t>q</a:t>
                </a:r>
                <a:endParaRPr lang="zh-CN" altLang="en-US" sz="3600" i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endParaRPr>
              </a:p>
            </p:txBody>
          </p:sp>
        </p:grpSp>
        <p:sp>
          <p:nvSpPr>
            <p:cNvPr id="516228" name="WordArt 132"/>
            <p:cNvSpPr>
              <a:spLocks noChangeArrowheads="1" noChangeShapeType="1" noTextEdit="1"/>
            </p:cNvSpPr>
            <p:nvPr/>
          </p:nvSpPr>
          <p:spPr bwMode="auto">
            <a:xfrm rot="-741497">
              <a:off x="2224" y="1388"/>
              <a:ext cx="126" cy="1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rPr>
                <a:t>q</a:t>
              </a:r>
              <a:endParaRPr lang="zh-CN" altLang="en-US" sz="3600" i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Symbol" panose="05050102010706020507"/>
              </a:endParaRPr>
            </a:p>
          </p:txBody>
        </p:sp>
      </p:grpSp>
      <p:grpSp>
        <p:nvGrpSpPr>
          <p:cNvPr id="516229" name="Group 133"/>
          <p:cNvGrpSpPr/>
          <p:nvPr/>
        </p:nvGrpSpPr>
        <p:grpSpPr bwMode="auto">
          <a:xfrm>
            <a:off x="2093913" y="2600325"/>
            <a:ext cx="4202112" cy="263525"/>
            <a:chOff x="1335" y="1752"/>
            <a:chExt cx="2647" cy="188"/>
          </a:xfrm>
        </p:grpSpPr>
        <p:sp>
          <p:nvSpPr>
            <p:cNvPr id="516230" name="WordArt 134"/>
            <p:cNvSpPr>
              <a:spLocks noChangeArrowheads="1" noChangeShapeType="1" noTextEdit="1"/>
            </p:cNvSpPr>
            <p:nvPr/>
          </p:nvSpPr>
          <p:spPr bwMode="auto">
            <a:xfrm>
              <a:off x="1335" y="1752"/>
              <a:ext cx="2647" cy="18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未知参数  落在什么范围内</a:t>
              </a:r>
              <a:r>
                <a:rPr lang="en-US" altLang="zh-CN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?</a:t>
              </a:r>
              <a:endParaRPr lang="zh-CN" altLang="en-US" sz="3600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16231" name="WordArt 135"/>
            <p:cNvSpPr>
              <a:spLocks noChangeArrowheads="1" noChangeShapeType="1" noTextEdit="1"/>
            </p:cNvSpPr>
            <p:nvPr/>
          </p:nvSpPr>
          <p:spPr bwMode="auto">
            <a:xfrm rot="-741497">
              <a:off x="2225" y="1781"/>
              <a:ext cx="126" cy="1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rPr>
                <a:t>q</a:t>
              </a:r>
              <a:endParaRPr lang="zh-CN" altLang="en-US" sz="3600" i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Symbol" panose="05050102010706020507"/>
              </a:endParaRPr>
            </a:p>
          </p:txBody>
        </p:sp>
      </p:grpSp>
      <p:grpSp>
        <p:nvGrpSpPr>
          <p:cNvPr id="516232" name="Group 136"/>
          <p:cNvGrpSpPr/>
          <p:nvPr/>
        </p:nvGrpSpPr>
        <p:grpSpPr bwMode="auto">
          <a:xfrm>
            <a:off x="3386138" y="627063"/>
            <a:ext cx="3116262" cy="373062"/>
            <a:chOff x="2093" y="435"/>
            <a:chExt cx="1803" cy="187"/>
          </a:xfrm>
        </p:grpSpPr>
        <p:sp>
          <p:nvSpPr>
            <p:cNvPr id="516233" name="Line 137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6234" name="WordArt 138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50000">
                        <a:srgbClr val="FF9933"/>
                      </a:gs>
                      <a:gs pos="100000">
                        <a:srgbClr val="FFFF00"/>
                      </a:gs>
                    </a:gsLst>
                    <a:lin ang="2700000" scaled="1"/>
                  </a:gradFill>
                  <a:latin typeface="黑体" panose="02010609060101010101" pitchFamily="2" charset="-122"/>
                  <a:ea typeface="黑体" panose="02010609060101010101" pitchFamily="2" charset="-122"/>
                </a:rPr>
                <a:t>点估计方法的局限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50000">
                      <a:srgbClr val="FF9933"/>
                    </a:gs>
                    <a:gs pos="100000">
                      <a:srgbClr val="FFFF00"/>
                    </a:gs>
                  </a:gsLst>
                  <a:lin ang="2700000" scaled="1"/>
                </a:gra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16235" name="Group 139"/>
          <p:cNvGrpSpPr/>
          <p:nvPr/>
        </p:nvGrpSpPr>
        <p:grpSpPr bwMode="auto">
          <a:xfrm>
            <a:off x="563563" y="1651000"/>
            <a:ext cx="1325562" cy="265113"/>
            <a:chOff x="472" y="1032"/>
            <a:chExt cx="734" cy="167"/>
          </a:xfrm>
        </p:grpSpPr>
        <p:sp>
          <p:nvSpPr>
            <p:cNvPr id="516236" name="Oval 140"/>
            <p:cNvSpPr>
              <a:spLocks noChangeArrowheads="1"/>
            </p:cNvSpPr>
            <p:nvPr/>
          </p:nvSpPr>
          <p:spPr bwMode="auto">
            <a:xfrm>
              <a:off x="472" y="1032"/>
              <a:ext cx="152" cy="160"/>
            </a:xfrm>
            <a:prstGeom prst="ellipse">
              <a:avLst/>
            </a:prstGeom>
            <a:solidFill>
              <a:srgbClr val="FF9933"/>
            </a:solidFill>
            <a:ln w="3175" algn="ctr">
              <a:solidFill>
                <a:schemeClr val="hlink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237" name="WordArt 141"/>
            <p:cNvSpPr>
              <a:spLocks noChangeArrowheads="1" noChangeShapeType="1" noTextEdit="1"/>
            </p:cNvSpPr>
            <p:nvPr/>
          </p:nvSpPr>
          <p:spPr bwMode="auto">
            <a:xfrm>
              <a:off x="688" y="1038"/>
              <a:ext cx="518" cy="1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solidFill>
                    <a:srgbClr val="FF9933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问题一</a:t>
              </a:r>
              <a:endParaRPr lang="zh-CN" altLang="en-US" sz="3600" b="1" kern="10">
                <a:ln w="12700">
                  <a:solidFill>
                    <a:schemeClr val="tx1"/>
                  </a:solidFill>
                  <a:round/>
                </a:ln>
                <a:solidFill>
                  <a:srgbClr val="FF9933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516238" name="Group 142"/>
          <p:cNvGrpSpPr/>
          <p:nvPr/>
        </p:nvGrpSpPr>
        <p:grpSpPr bwMode="auto">
          <a:xfrm>
            <a:off x="565150" y="2109788"/>
            <a:ext cx="1325563" cy="265112"/>
            <a:chOff x="472" y="1032"/>
            <a:chExt cx="734" cy="167"/>
          </a:xfrm>
        </p:grpSpPr>
        <p:sp>
          <p:nvSpPr>
            <p:cNvPr id="516239" name="Oval 143"/>
            <p:cNvSpPr>
              <a:spLocks noChangeArrowheads="1"/>
            </p:cNvSpPr>
            <p:nvPr/>
          </p:nvSpPr>
          <p:spPr bwMode="auto">
            <a:xfrm>
              <a:off x="472" y="1032"/>
              <a:ext cx="152" cy="160"/>
            </a:xfrm>
            <a:prstGeom prst="ellipse">
              <a:avLst/>
            </a:prstGeom>
            <a:solidFill>
              <a:srgbClr val="FF9933"/>
            </a:solidFill>
            <a:ln w="3175" algn="ctr">
              <a:solidFill>
                <a:schemeClr val="hlink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240" name="WordArt 144"/>
            <p:cNvSpPr>
              <a:spLocks noChangeArrowheads="1" noChangeShapeType="1" noTextEdit="1"/>
            </p:cNvSpPr>
            <p:nvPr/>
          </p:nvSpPr>
          <p:spPr bwMode="auto">
            <a:xfrm>
              <a:off x="688" y="1038"/>
              <a:ext cx="518" cy="1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solidFill>
                    <a:srgbClr val="FF9933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问题二</a:t>
              </a:r>
              <a:endParaRPr lang="zh-CN" altLang="en-US" sz="3600" b="1" kern="10">
                <a:ln w="12700">
                  <a:solidFill>
                    <a:schemeClr val="tx1"/>
                  </a:solidFill>
                  <a:round/>
                </a:ln>
                <a:solidFill>
                  <a:srgbClr val="FF9933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516241" name="Group 145"/>
          <p:cNvGrpSpPr/>
          <p:nvPr/>
        </p:nvGrpSpPr>
        <p:grpSpPr bwMode="auto">
          <a:xfrm>
            <a:off x="579438" y="2568575"/>
            <a:ext cx="1325562" cy="265113"/>
            <a:chOff x="472" y="1032"/>
            <a:chExt cx="734" cy="167"/>
          </a:xfrm>
        </p:grpSpPr>
        <p:sp>
          <p:nvSpPr>
            <p:cNvPr id="516242" name="Oval 146"/>
            <p:cNvSpPr>
              <a:spLocks noChangeArrowheads="1"/>
            </p:cNvSpPr>
            <p:nvPr/>
          </p:nvSpPr>
          <p:spPr bwMode="auto">
            <a:xfrm>
              <a:off x="472" y="1032"/>
              <a:ext cx="152" cy="160"/>
            </a:xfrm>
            <a:prstGeom prst="ellipse">
              <a:avLst/>
            </a:prstGeom>
            <a:solidFill>
              <a:srgbClr val="FF9933"/>
            </a:solidFill>
            <a:ln w="3175" algn="ctr">
              <a:solidFill>
                <a:schemeClr val="hlink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243" name="WordArt 147"/>
            <p:cNvSpPr>
              <a:spLocks noChangeArrowheads="1" noChangeShapeType="1" noTextEdit="1"/>
            </p:cNvSpPr>
            <p:nvPr/>
          </p:nvSpPr>
          <p:spPr bwMode="auto">
            <a:xfrm>
              <a:off x="688" y="1038"/>
              <a:ext cx="518" cy="1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solidFill>
                    <a:srgbClr val="FF9933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问题三</a:t>
              </a:r>
              <a:endParaRPr lang="zh-CN" altLang="en-US" sz="3600" b="1" kern="10">
                <a:ln w="12700">
                  <a:solidFill>
                    <a:schemeClr val="tx1"/>
                  </a:solidFill>
                  <a:round/>
                </a:ln>
                <a:solidFill>
                  <a:srgbClr val="FF9933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516244" name="Group 148"/>
          <p:cNvGrpSpPr/>
          <p:nvPr/>
        </p:nvGrpSpPr>
        <p:grpSpPr bwMode="auto">
          <a:xfrm>
            <a:off x="2892425" y="2992229"/>
            <a:ext cx="4778375" cy="773113"/>
            <a:chOff x="3710" y="1943"/>
            <a:chExt cx="1840" cy="336"/>
          </a:xfrm>
        </p:grpSpPr>
        <p:sp>
          <p:nvSpPr>
            <p:cNvPr id="516245" name="AutoShape 149"/>
            <p:cNvSpPr>
              <a:spLocks noChangeArrowheads="1"/>
            </p:cNvSpPr>
            <p:nvPr/>
          </p:nvSpPr>
          <p:spPr bwMode="auto">
            <a:xfrm>
              <a:off x="3710" y="1943"/>
              <a:ext cx="1840" cy="336"/>
            </a:xfrm>
            <a:prstGeom prst="wedgeRectCallout">
              <a:avLst>
                <a:gd name="adj1" fmla="val -3588"/>
                <a:gd name="adj2" fmla="val 46130"/>
              </a:avLst>
            </a:prstGeom>
            <a:solidFill>
              <a:schemeClr val="accent2"/>
            </a:solidFill>
            <a:ln w="9525">
              <a:solidFill>
                <a:srgbClr val="FFFF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20000"/>
                </a:lnSpc>
              </a:pPr>
              <a:endParaRPr kumimoji="1" lang="zh-CN" altLang="zh-CN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16246" name="WordArt 150"/>
            <p:cNvSpPr>
              <a:spLocks noChangeArrowheads="1" noChangeShapeType="1" noTextEdit="1"/>
            </p:cNvSpPr>
            <p:nvPr/>
          </p:nvSpPr>
          <p:spPr bwMode="auto">
            <a:xfrm>
              <a:off x="3765" y="1968"/>
              <a:ext cx="1732" cy="27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C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可见估计未知参数的范围比</a:t>
              </a:r>
              <a:endParaRPr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C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algn="ctr"/>
              <a:r>
                <a:rPr lang="zh-CN" altLang="en-US" sz="3600" b="1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C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未知参数的点估计更有应用价值</a:t>
              </a:r>
              <a:endParaRPr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C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51" grpId="0"/>
      <p:bldP spid="5161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058" name="Group 10"/>
          <p:cNvGrpSpPr/>
          <p:nvPr/>
        </p:nvGrpSpPr>
        <p:grpSpPr bwMode="auto">
          <a:xfrm>
            <a:off x="614363" y="1030289"/>
            <a:ext cx="7794625" cy="604838"/>
            <a:chOff x="603" y="705"/>
            <a:chExt cx="4910" cy="381"/>
          </a:xfrm>
        </p:grpSpPr>
        <p:sp>
          <p:nvSpPr>
            <p:cNvPr id="514059" name="Rectangle 11"/>
            <p:cNvSpPr>
              <a:spLocks noChangeArrowheads="1"/>
            </p:cNvSpPr>
            <p:nvPr/>
          </p:nvSpPr>
          <p:spPr bwMode="auto">
            <a:xfrm>
              <a:off x="603" y="705"/>
              <a:ext cx="4910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           是未知参数  的点估计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14060" name="Object 12"/>
            <p:cNvGraphicFramePr>
              <a:graphicFrameLocks noChangeAspect="1"/>
            </p:cNvGraphicFramePr>
            <p:nvPr/>
          </p:nvGraphicFramePr>
          <p:xfrm>
            <a:off x="3841" y="785"/>
            <a:ext cx="19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" name="Equation" r:id="rId1" imgW="165100" imgH="203200" progId="Equation.DSMT4">
                    <p:embed/>
                  </p:oleObj>
                </mc:Choice>
                <mc:Fallback>
                  <p:oleObj name="Equation" r:id="rId1" imgW="165100" imgH="2032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1" y="785"/>
                          <a:ext cx="19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061" name="Object 13"/>
            <p:cNvGraphicFramePr>
              <a:graphicFrameLocks noChangeAspect="1"/>
            </p:cNvGraphicFramePr>
            <p:nvPr/>
          </p:nvGraphicFramePr>
          <p:xfrm>
            <a:off x="877" y="716"/>
            <a:ext cx="1860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" name="Equation" r:id="rId3" imgW="1574800" imgH="292100" progId="Equation.DSMT4">
                    <p:embed/>
                  </p:oleObj>
                </mc:Choice>
                <mc:Fallback>
                  <p:oleObj name="Equation" r:id="rId3" imgW="1574800" imgH="2921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7" y="716"/>
                          <a:ext cx="1860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4102" name="WordArt 54"/>
          <p:cNvSpPr>
            <a:spLocks noChangeArrowheads="1" noChangeShapeType="1" noTextEdit="1"/>
          </p:cNvSpPr>
          <p:nvPr/>
        </p:nvSpPr>
        <p:spPr bwMode="auto">
          <a:xfrm>
            <a:off x="715963" y="3549650"/>
            <a:ext cx="836612" cy="2905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  <a:endParaRPr lang="zh-CN" altLang="en-US" sz="3600" b="1" kern="10">
              <a:ln w="15875">
                <a:solidFill>
                  <a:srgbClr val="3399FF"/>
                </a:solidFill>
                <a:round/>
              </a:ln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14103" name="Group 55"/>
          <p:cNvGrpSpPr/>
          <p:nvPr/>
        </p:nvGrpSpPr>
        <p:grpSpPr bwMode="auto">
          <a:xfrm>
            <a:off x="0" y="4329113"/>
            <a:ext cx="8509000" cy="644525"/>
            <a:chOff x="153" y="2662"/>
            <a:chExt cx="5360" cy="406"/>
          </a:xfrm>
        </p:grpSpPr>
        <p:sp>
          <p:nvSpPr>
            <p:cNvPr id="514104" name="Rectangle 56"/>
            <p:cNvSpPr>
              <a:spLocks noChangeArrowheads="1"/>
            </p:cNvSpPr>
            <p:nvPr/>
          </p:nvSpPr>
          <p:spPr bwMode="auto">
            <a:xfrm>
              <a:off x="153" y="2687"/>
              <a:ext cx="5360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则随机区间      可作为未知参数  的“范围估计”     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4105" name="Object 57"/>
            <p:cNvGraphicFramePr>
              <a:graphicFrameLocks noChangeAspect="1"/>
            </p:cNvGraphicFramePr>
            <p:nvPr/>
          </p:nvGraphicFramePr>
          <p:xfrm>
            <a:off x="3602" y="2765"/>
            <a:ext cx="19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" name="Equation" r:id="rId5" imgW="165100" imgH="203200" progId="Equation.DSMT4">
                    <p:embed/>
                  </p:oleObj>
                </mc:Choice>
                <mc:Fallback>
                  <p:oleObj name="Equation" r:id="rId5" imgW="165100" imgH="20320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2" y="2765"/>
                          <a:ext cx="19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106" name="Object 58"/>
            <p:cNvGraphicFramePr>
              <a:graphicFrameLocks noChangeAspect="1"/>
            </p:cNvGraphicFramePr>
            <p:nvPr/>
          </p:nvGraphicFramePr>
          <p:xfrm>
            <a:off x="1333" y="2662"/>
            <a:ext cx="680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" name="Equation" r:id="rId7" imgW="571500" imgH="317500" progId="Equation.DSMT4">
                    <p:embed/>
                  </p:oleObj>
                </mc:Choice>
                <mc:Fallback>
                  <p:oleObj name="Equation" r:id="rId7" imgW="571500" imgH="317500" progId="Equation.DSMT4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3" y="2662"/>
                          <a:ext cx="680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4107" name="Object 59"/>
          <p:cNvGraphicFramePr>
            <a:graphicFrameLocks noChangeAspect="1"/>
          </p:cNvGraphicFramePr>
          <p:nvPr/>
        </p:nvGraphicFramePr>
        <p:xfrm>
          <a:off x="3517900" y="3889375"/>
          <a:ext cx="17462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9" imgW="927100" imgH="317500" progId="Equation.DSMT4">
                  <p:embed/>
                </p:oleObj>
              </mc:Choice>
              <mc:Fallback>
                <p:oleObj name="Equation" r:id="rId9" imgW="927100" imgH="3175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3889375"/>
                        <a:ext cx="174625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4108" name="Group 60"/>
          <p:cNvGrpSpPr/>
          <p:nvPr/>
        </p:nvGrpSpPr>
        <p:grpSpPr bwMode="auto">
          <a:xfrm>
            <a:off x="1676400" y="3413125"/>
            <a:ext cx="5778500" cy="577850"/>
            <a:chOff x="1450" y="1742"/>
            <a:chExt cx="3640" cy="364"/>
          </a:xfrm>
        </p:grpSpPr>
        <p:sp>
          <p:nvSpPr>
            <p:cNvPr id="514109" name="Rectangle 61"/>
            <p:cNvSpPr>
              <a:spLocks noChangeArrowheads="1"/>
            </p:cNvSpPr>
            <p:nvPr/>
          </p:nvSpPr>
          <p:spPr bwMode="auto">
            <a:xfrm>
              <a:off x="1450" y="1742"/>
              <a:ext cx="18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设有两个统计量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4110" name="Object 62"/>
            <p:cNvGraphicFramePr>
              <a:graphicFrameLocks noChangeAspect="1"/>
            </p:cNvGraphicFramePr>
            <p:nvPr/>
          </p:nvGraphicFramePr>
          <p:xfrm>
            <a:off x="3078" y="1747"/>
            <a:ext cx="1359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5" name="Equation" r:id="rId11" imgW="1155700" imgH="292100" progId="Equation.DSMT4">
                    <p:embed/>
                  </p:oleObj>
                </mc:Choice>
                <mc:Fallback>
                  <p:oleObj name="Equation" r:id="rId11" imgW="1155700" imgH="292100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1747"/>
                          <a:ext cx="1359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111" name="Rectangle 63"/>
            <p:cNvSpPr>
              <a:spLocks noChangeArrowheads="1"/>
            </p:cNvSpPr>
            <p:nvPr/>
          </p:nvSpPr>
          <p:spPr bwMode="auto">
            <a:xfrm>
              <a:off x="4395" y="1751"/>
              <a:ext cx="6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若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514112" name="WordArt 64"/>
          <p:cNvSpPr>
            <a:spLocks noChangeArrowheads="1" noChangeShapeType="1" noTextEdit="1"/>
          </p:cNvSpPr>
          <p:nvPr/>
        </p:nvSpPr>
        <p:spPr bwMode="auto">
          <a:xfrm>
            <a:off x="754063" y="5091113"/>
            <a:ext cx="760412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</a:rPr>
              <a:t>特点</a:t>
            </a:r>
            <a:endParaRPr lang="zh-CN" altLang="en-US" sz="3600" kern="10">
              <a:ln w="12700">
                <a:solidFill>
                  <a:srgbClr val="FF0000"/>
                </a:solidFill>
                <a:round/>
              </a:ln>
              <a:solidFill>
                <a:srgbClr val="FF0000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514113" name="Group 65"/>
          <p:cNvGrpSpPr/>
          <p:nvPr/>
        </p:nvGrpSpPr>
        <p:grpSpPr bwMode="auto">
          <a:xfrm>
            <a:off x="1728788" y="4908550"/>
            <a:ext cx="6969125" cy="654050"/>
            <a:chOff x="1123" y="3028"/>
            <a:chExt cx="4390" cy="412"/>
          </a:xfrm>
        </p:grpSpPr>
        <p:graphicFrame>
          <p:nvGraphicFramePr>
            <p:cNvPr id="514114" name="Object 66"/>
            <p:cNvGraphicFramePr>
              <a:graphicFrameLocks noChangeAspect="1"/>
            </p:cNvGraphicFramePr>
            <p:nvPr/>
          </p:nvGraphicFramePr>
          <p:xfrm>
            <a:off x="1123" y="3039"/>
            <a:ext cx="639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" name="Equation" r:id="rId13" imgW="546100" imgH="317500" progId="Equation.DSMT4">
                    <p:embed/>
                  </p:oleObj>
                </mc:Choice>
                <mc:Fallback>
                  <p:oleObj name="Equation" r:id="rId13" imgW="546100" imgH="31750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3" y="3039"/>
                          <a:ext cx="639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115" name="Rectangle 67"/>
            <p:cNvSpPr>
              <a:spLocks noChangeArrowheads="1"/>
            </p:cNvSpPr>
            <p:nvPr/>
          </p:nvSpPr>
          <p:spPr bwMode="auto">
            <a:xfrm>
              <a:off x="1732" y="3028"/>
              <a:ext cx="3781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小，则估计精度高、可信度低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14116" name="Group 68"/>
          <p:cNvGrpSpPr/>
          <p:nvPr/>
        </p:nvGrpSpPr>
        <p:grpSpPr bwMode="auto">
          <a:xfrm>
            <a:off x="1744663" y="5443538"/>
            <a:ext cx="6967537" cy="655637"/>
            <a:chOff x="1124" y="3028"/>
            <a:chExt cx="4389" cy="413"/>
          </a:xfrm>
        </p:grpSpPr>
        <p:graphicFrame>
          <p:nvGraphicFramePr>
            <p:cNvPr id="514117" name="Object 69"/>
            <p:cNvGraphicFramePr>
              <a:graphicFrameLocks noChangeAspect="1"/>
            </p:cNvGraphicFramePr>
            <p:nvPr/>
          </p:nvGraphicFramePr>
          <p:xfrm>
            <a:off x="1124" y="3039"/>
            <a:ext cx="638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7" name="Equation" r:id="rId15" imgW="546100" imgH="317500" progId="Equation.DSMT4">
                    <p:embed/>
                  </p:oleObj>
                </mc:Choice>
                <mc:Fallback>
                  <p:oleObj name="Equation" r:id="rId15" imgW="546100" imgH="317500" progId="Equation.DSMT4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4" y="3039"/>
                          <a:ext cx="638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118" name="Rectangle 70"/>
            <p:cNvSpPr>
              <a:spLocks noChangeArrowheads="1"/>
            </p:cNvSpPr>
            <p:nvPr/>
          </p:nvSpPr>
          <p:spPr bwMode="auto">
            <a:xfrm>
              <a:off x="1732" y="3028"/>
              <a:ext cx="3781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大，则可信度高、估计精度低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14119" name="Group 71"/>
          <p:cNvGrpSpPr/>
          <p:nvPr/>
        </p:nvGrpSpPr>
        <p:grpSpPr bwMode="auto">
          <a:xfrm>
            <a:off x="741363" y="6181725"/>
            <a:ext cx="763587" cy="400050"/>
            <a:chOff x="581" y="1694"/>
            <a:chExt cx="481" cy="252"/>
          </a:xfrm>
        </p:grpSpPr>
        <p:pic>
          <p:nvPicPr>
            <p:cNvPr id="514120" name="Picture 72" descr="4"/>
            <p:cNvPicPr>
              <a:picLocks noChangeAspect="1" noChangeArrowheads="1" noCrop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4121" name="WordArt 73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  <a:endParaRPr lang="zh-CN" altLang="en-US" sz="3600" b="1" kern="10">
                <a:ln w="12700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000082"/>
                    </a:gs>
                    <a:gs pos="50000">
                      <a:srgbClr val="FF8200"/>
                    </a:gs>
                    <a:gs pos="100000">
                      <a:srgbClr val="000082"/>
                    </a:gs>
                  </a:gsLst>
                  <a:lin ang="270000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514122" name="Rectangle 74"/>
          <p:cNvSpPr>
            <a:spLocks noChangeArrowheads="1"/>
          </p:cNvSpPr>
          <p:nvPr/>
        </p:nvSpPr>
        <p:spPr bwMode="auto">
          <a:xfrm>
            <a:off x="1627188" y="6056313"/>
            <a:ext cx="6083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如何平衡估计精度与可信度</a:t>
            </a: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?</a:t>
            </a:r>
            <a:endParaRPr kumimoji="1" lang="en-US" altLang="zh-CN" sz="32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14123" name="Group 75"/>
          <p:cNvGrpSpPr/>
          <p:nvPr/>
        </p:nvGrpSpPr>
        <p:grpSpPr bwMode="auto">
          <a:xfrm>
            <a:off x="742950" y="3071813"/>
            <a:ext cx="763588" cy="400050"/>
            <a:chOff x="581" y="1694"/>
            <a:chExt cx="481" cy="252"/>
          </a:xfrm>
        </p:grpSpPr>
        <p:pic>
          <p:nvPicPr>
            <p:cNvPr id="514124" name="Picture 76" descr="4"/>
            <p:cNvPicPr>
              <a:picLocks noChangeAspect="1" noChangeArrowheads="1" noCrop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4125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  <a:endParaRPr lang="zh-CN" altLang="en-US" sz="3600" b="1" kern="10">
                <a:ln w="12700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000082"/>
                    </a:gs>
                    <a:gs pos="50000">
                      <a:srgbClr val="FF8200"/>
                    </a:gs>
                    <a:gs pos="100000">
                      <a:srgbClr val="000082"/>
                    </a:gs>
                  </a:gsLst>
                  <a:lin ang="270000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514126" name="Rectangle 78"/>
          <p:cNvSpPr>
            <a:spLocks noChangeArrowheads="1"/>
          </p:cNvSpPr>
          <p:nvPr/>
        </p:nvSpPr>
        <p:spPr bwMode="auto">
          <a:xfrm>
            <a:off x="1666875" y="2870200"/>
            <a:ext cx="5745163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怎样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华文新魏" panose="02010800040101010101" pitchFamily="2" charset="-122"/>
              </a:rPr>
              <a:t>估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计未知参数的范围</a:t>
            </a: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?</a:t>
            </a:r>
            <a:endParaRPr kumimoji="1" lang="en-US" altLang="zh-CN" sz="32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14131" name="Group 83"/>
          <p:cNvGrpSpPr/>
          <p:nvPr/>
        </p:nvGrpSpPr>
        <p:grpSpPr bwMode="auto">
          <a:xfrm>
            <a:off x="2090738" y="1643063"/>
            <a:ext cx="3846512" cy="290512"/>
            <a:chOff x="1341" y="987"/>
            <a:chExt cx="2423" cy="207"/>
          </a:xfrm>
        </p:grpSpPr>
        <p:sp>
          <p:nvSpPr>
            <p:cNvPr id="514132" name="WordArt 84"/>
            <p:cNvSpPr>
              <a:spLocks noChangeArrowheads="1" noChangeShapeType="1" noTextEdit="1"/>
            </p:cNvSpPr>
            <p:nvPr/>
          </p:nvSpPr>
          <p:spPr bwMode="auto">
            <a:xfrm>
              <a:off x="1341" y="1022"/>
              <a:ext cx="2423" cy="17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用  估计  的精度有多高</a:t>
              </a:r>
              <a:r>
                <a:rPr lang="en-US" altLang="zh-CN" sz="3600" kern="10" dirty="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?</a:t>
              </a:r>
              <a:endParaRPr lang="zh-CN" altLang="en-US" sz="3600" kern="10" dirty="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14133" name="Group 85"/>
            <p:cNvGrpSpPr/>
            <p:nvPr/>
          </p:nvGrpSpPr>
          <p:grpSpPr bwMode="auto">
            <a:xfrm>
              <a:off x="1587" y="987"/>
              <a:ext cx="127" cy="205"/>
              <a:chOff x="4301" y="1108"/>
              <a:chExt cx="92" cy="174"/>
            </a:xfrm>
          </p:grpSpPr>
          <p:sp>
            <p:nvSpPr>
              <p:cNvPr id="514134" name="WordArt 86"/>
              <p:cNvSpPr>
                <a:spLocks noChangeArrowheads="1" noChangeShapeType="1" noTextEdit="1"/>
              </p:cNvSpPr>
              <p:nvPr/>
            </p:nvSpPr>
            <p:spPr bwMode="auto">
              <a:xfrm rot="16200000">
                <a:off x="4340" y="1088"/>
                <a:ext cx="34" cy="73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12700">
                      <a:solidFill>
                        <a:schemeClr val="accent2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＞</a:t>
                </a:r>
                <a:endParaRPr lang="zh-CN" altLang="en-US" sz="3600" b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14135" name="WordArt 87"/>
              <p:cNvSpPr>
                <a:spLocks noChangeArrowheads="1" noChangeShapeType="1" noTextEdit="1"/>
              </p:cNvSpPr>
              <p:nvPr/>
            </p:nvSpPr>
            <p:spPr bwMode="auto">
              <a:xfrm rot="-741497">
                <a:off x="4301" y="1163"/>
                <a:ext cx="91" cy="119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chemeClr val="accent2"/>
                      </a:solidFill>
                      <a:round/>
                    </a:ln>
                    <a:solidFill>
                      <a:schemeClr val="accent2"/>
                    </a:solidFill>
                    <a:latin typeface="Symbol" panose="05050102010706020507"/>
                  </a:rPr>
                  <a:t>q</a:t>
                </a:r>
                <a:endParaRPr lang="zh-CN" altLang="en-US" sz="3600" i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endParaRPr>
              </a:p>
            </p:txBody>
          </p:sp>
        </p:grpSp>
        <p:sp>
          <p:nvSpPr>
            <p:cNvPr id="514136" name="WordArt 88"/>
            <p:cNvSpPr>
              <a:spLocks noChangeArrowheads="1" noChangeShapeType="1" noTextEdit="1"/>
            </p:cNvSpPr>
            <p:nvPr/>
          </p:nvSpPr>
          <p:spPr bwMode="auto">
            <a:xfrm rot="-741497">
              <a:off x="2231" y="1043"/>
              <a:ext cx="126" cy="1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rPr>
                <a:t>q</a:t>
              </a:r>
              <a:endParaRPr lang="zh-CN" altLang="en-US" sz="3600" i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Symbol" panose="05050102010706020507"/>
              </a:endParaRPr>
            </a:p>
          </p:txBody>
        </p:sp>
      </p:grpSp>
      <p:grpSp>
        <p:nvGrpSpPr>
          <p:cNvPr id="514137" name="Group 89"/>
          <p:cNvGrpSpPr/>
          <p:nvPr/>
        </p:nvGrpSpPr>
        <p:grpSpPr bwMode="auto">
          <a:xfrm>
            <a:off x="2092325" y="2103438"/>
            <a:ext cx="4202113" cy="301625"/>
            <a:chOff x="1334" y="1332"/>
            <a:chExt cx="2647" cy="215"/>
          </a:xfrm>
        </p:grpSpPr>
        <p:sp>
          <p:nvSpPr>
            <p:cNvPr id="514138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1334" y="1359"/>
              <a:ext cx="2647" cy="18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用  估计  的可信度有多高</a:t>
              </a:r>
              <a:r>
                <a:rPr lang="en-US" altLang="zh-CN" sz="3600" kern="10" dirty="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?</a:t>
              </a:r>
              <a:endParaRPr lang="zh-CN" altLang="en-US" sz="3600" kern="10" dirty="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14139" name="Group 91"/>
            <p:cNvGrpSpPr/>
            <p:nvPr/>
          </p:nvGrpSpPr>
          <p:grpSpPr bwMode="auto">
            <a:xfrm>
              <a:off x="1580" y="1332"/>
              <a:ext cx="127" cy="205"/>
              <a:chOff x="4301" y="1108"/>
              <a:chExt cx="92" cy="174"/>
            </a:xfrm>
          </p:grpSpPr>
          <p:sp>
            <p:nvSpPr>
              <p:cNvPr id="514140" name="WordArt 92"/>
              <p:cNvSpPr>
                <a:spLocks noChangeArrowheads="1" noChangeShapeType="1" noTextEdit="1"/>
              </p:cNvSpPr>
              <p:nvPr/>
            </p:nvSpPr>
            <p:spPr bwMode="auto">
              <a:xfrm rot="16200000">
                <a:off x="4340" y="1088"/>
                <a:ext cx="34" cy="73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12700">
                      <a:solidFill>
                        <a:schemeClr val="accent2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＞</a:t>
                </a:r>
                <a:endParaRPr lang="zh-CN" altLang="en-US" sz="3600" b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14141" name="WordArt 93"/>
              <p:cNvSpPr>
                <a:spLocks noChangeArrowheads="1" noChangeShapeType="1" noTextEdit="1"/>
              </p:cNvSpPr>
              <p:nvPr/>
            </p:nvSpPr>
            <p:spPr bwMode="auto">
              <a:xfrm rot="-741497">
                <a:off x="4301" y="1163"/>
                <a:ext cx="91" cy="119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chemeClr val="accent2"/>
                      </a:solidFill>
                      <a:round/>
                    </a:ln>
                    <a:solidFill>
                      <a:schemeClr val="accent2"/>
                    </a:solidFill>
                    <a:latin typeface="Symbol" panose="05050102010706020507"/>
                  </a:rPr>
                  <a:t>q</a:t>
                </a:r>
                <a:endParaRPr lang="zh-CN" altLang="en-US" sz="3600" i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endParaRPr>
              </a:p>
            </p:txBody>
          </p:sp>
        </p:grpSp>
        <p:sp>
          <p:nvSpPr>
            <p:cNvPr id="514142" name="WordArt 94"/>
            <p:cNvSpPr>
              <a:spLocks noChangeArrowheads="1" noChangeShapeType="1" noTextEdit="1"/>
            </p:cNvSpPr>
            <p:nvPr/>
          </p:nvSpPr>
          <p:spPr bwMode="auto">
            <a:xfrm rot="-741497">
              <a:off x="2224" y="1388"/>
              <a:ext cx="126" cy="1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rPr>
                <a:t>q</a:t>
              </a:r>
              <a:endParaRPr lang="zh-CN" altLang="en-US" sz="3600" i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Symbol" panose="05050102010706020507"/>
              </a:endParaRPr>
            </a:p>
          </p:txBody>
        </p:sp>
      </p:grpSp>
      <p:grpSp>
        <p:nvGrpSpPr>
          <p:cNvPr id="514143" name="Group 95"/>
          <p:cNvGrpSpPr/>
          <p:nvPr/>
        </p:nvGrpSpPr>
        <p:grpSpPr bwMode="auto">
          <a:xfrm>
            <a:off x="2093913" y="2600325"/>
            <a:ext cx="4202112" cy="263525"/>
            <a:chOff x="1335" y="1752"/>
            <a:chExt cx="2647" cy="188"/>
          </a:xfrm>
        </p:grpSpPr>
        <p:sp>
          <p:nvSpPr>
            <p:cNvPr id="514144" name="WordArt 96"/>
            <p:cNvSpPr>
              <a:spLocks noChangeArrowheads="1" noChangeShapeType="1" noTextEdit="1"/>
            </p:cNvSpPr>
            <p:nvPr/>
          </p:nvSpPr>
          <p:spPr bwMode="auto">
            <a:xfrm>
              <a:off x="1335" y="1752"/>
              <a:ext cx="2647" cy="18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未知参数  落在什么范围内</a:t>
              </a:r>
              <a:r>
                <a:rPr lang="en-US" altLang="zh-CN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?</a:t>
              </a:r>
              <a:endParaRPr lang="zh-CN" altLang="en-US" sz="3600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14145" name="WordArt 97"/>
            <p:cNvSpPr>
              <a:spLocks noChangeArrowheads="1" noChangeShapeType="1" noTextEdit="1"/>
            </p:cNvSpPr>
            <p:nvPr/>
          </p:nvSpPr>
          <p:spPr bwMode="auto">
            <a:xfrm rot="-741497">
              <a:off x="2225" y="1781"/>
              <a:ext cx="126" cy="1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rPr>
                <a:t>q</a:t>
              </a:r>
              <a:endParaRPr lang="zh-CN" altLang="en-US" sz="3600" i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Symbol" panose="05050102010706020507"/>
              </a:endParaRPr>
            </a:p>
          </p:txBody>
        </p:sp>
      </p:grpSp>
      <p:grpSp>
        <p:nvGrpSpPr>
          <p:cNvPr id="514146" name="Group 98"/>
          <p:cNvGrpSpPr/>
          <p:nvPr/>
        </p:nvGrpSpPr>
        <p:grpSpPr bwMode="auto">
          <a:xfrm>
            <a:off x="3386138" y="627063"/>
            <a:ext cx="3116262" cy="373062"/>
            <a:chOff x="2093" y="435"/>
            <a:chExt cx="1803" cy="187"/>
          </a:xfrm>
        </p:grpSpPr>
        <p:sp>
          <p:nvSpPr>
            <p:cNvPr id="514147" name="Line 99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4148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50000">
                        <a:srgbClr val="FF9933"/>
                      </a:gs>
                      <a:gs pos="100000">
                        <a:srgbClr val="FFFF00"/>
                      </a:gs>
                    </a:gsLst>
                    <a:lin ang="2700000" scaled="1"/>
                  </a:gradFill>
                  <a:latin typeface="黑体" panose="02010609060101010101" pitchFamily="2" charset="-122"/>
                  <a:ea typeface="黑体" panose="02010609060101010101" pitchFamily="2" charset="-122"/>
                </a:rPr>
                <a:t>点估计方法的局限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50000">
                      <a:srgbClr val="FF9933"/>
                    </a:gs>
                    <a:gs pos="100000">
                      <a:srgbClr val="FFFF00"/>
                    </a:gs>
                  </a:gsLst>
                  <a:lin ang="2700000" scaled="1"/>
                </a:gra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14149" name="Group 101"/>
          <p:cNvGrpSpPr/>
          <p:nvPr/>
        </p:nvGrpSpPr>
        <p:grpSpPr bwMode="auto">
          <a:xfrm>
            <a:off x="563563" y="1651000"/>
            <a:ext cx="1325562" cy="265113"/>
            <a:chOff x="472" y="1032"/>
            <a:chExt cx="734" cy="167"/>
          </a:xfrm>
        </p:grpSpPr>
        <p:sp>
          <p:nvSpPr>
            <p:cNvPr id="514150" name="Oval 102"/>
            <p:cNvSpPr>
              <a:spLocks noChangeArrowheads="1"/>
            </p:cNvSpPr>
            <p:nvPr/>
          </p:nvSpPr>
          <p:spPr bwMode="auto">
            <a:xfrm>
              <a:off x="472" y="1032"/>
              <a:ext cx="152" cy="160"/>
            </a:xfrm>
            <a:prstGeom prst="ellipse">
              <a:avLst/>
            </a:prstGeom>
            <a:solidFill>
              <a:srgbClr val="FF9933"/>
            </a:solidFill>
            <a:ln w="3175" algn="ctr">
              <a:solidFill>
                <a:schemeClr val="hlink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51" name="WordArt 103"/>
            <p:cNvSpPr>
              <a:spLocks noChangeArrowheads="1" noChangeShapeType="1" noTextEdit="1"/>
            </p:cNvSpPr>
            <p:nvPr/>
          </p:nvSpPr>
          <p:spPr bwMode="auto">
            <a:xfrm>
              <a:off x="688" y="1038"/>
              <a:ext cx="518" cy="1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solidFill>
                    <a:srgbClr val="FF9933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问题一</a:t>
              </a:r>
              <a:endParaRPr lang="zh-CN" altLang="en-US" sz="3600" b="1" kern="10">
                <a:ln w="12700">
                  <a:solidFill>
                    <a:schemeClr val="tx1"/>
                  </a:solidFill>
                  <a:round/>
                </a:ln>
                <a:solidFill>
                  <a:srgbClr val="FF9933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514152" name="Group 104"/>
          <p:cNvGrpSpPr/>
          <p:nvPr/>
        </p:nvGrpSpPr>
        <p:grpSpPr bwMode="auto">
          <a:xfrm>
            <a:off x="565150" y="2109788"/>
            <a:ext cx="1325563" cy="265112"/>
            <a:chOff x="472" y="1032"/>
            <a:chExt cx="734" cy="167"/>
          </a:xfrm>
        </p:grpSpPr>
        <p:sp>
          <p:nvSpPr>
            <p:cNvPr id="514153" name="Oval 105"/>
            <p:cNvSpPr>
              <a:spLocks noChangeArrowheads="1"/>
            </p:cNvSpPr>
            <p:nvPr/>
          </p:nvSpPr>
          <p:spPr bwMode="auto">
            <a:xfrm>
              <a:off x="472" y="1032"/>
              <a:ext cx="152" cy="160"/>
            </a:xfrm>
            <a:prstGeom prst="ellipse">
              <a:avLst/>
            </a:prstGeom>
            <a:solidFill>
              <a:srgbClr val="FF9933"/>
            </a:solidFill>
            <a:ln w="3175" algn="ctr">
              <a:solidFill>
                <a:schemeClr val="hlink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54" name="WordArt 106"/>
            <p:cNvSpPr>
              <a:spLocks noChangeArrowheads="1" noChangeShapeType="1" noTextEdit="1"/>
            </p:cNvSpPr>
            <p:nvPr/>
          </p:nvSpPr>
          <p:spPr bwMode="auto">
            <a:xfrm>
              <a:off x="688" y="1038"/>
              <a:ext cx="518" cy="1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solidFill>
                    <a:srgbClr val="FF9933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问题二</a:t>
              </a:r>
              <a:endParaRPr lang="zh-CN" altLang="en-US" sz="3600" b="1" kern="10">
                <a:ln w="12700">
                  <a:solidFill>
                    <a:schemeClr val="tx1"/>
                  </a:solidFill>
                  <a:round/>
                </a:ln>
                <a:solidFill>
                  <a:srgbClr val="FF9933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514155" name="Group 107"/>
          <p:cNvGrpSpPr/>
          <p:nvPr/>
        </p:nvGrpSpPr>
        <p:grpSpPr bwMode="auto">
          <a:xfrm>
            <a:off x="579438" y="2568575"/>
            <a:ext cx="1325562" cy="265113"/>
            <a:chOff x="472" y="1032"/>
            <a:chExt cx="734" cy="167"/>
          </a:xfrm>
        </p:grpSpPr>
        <p:sp>
          <p:nvSpPr>
            <p:cNvPr id="514156" name="Oval 108"/>
            <p:cNvSpPr>
              <a:spLocks noChangeArrowheads="1"/>
            </p:cNvSpPr>
            <p:nvPr/>
          </p:nvSpPr>
          <p:spPr bwMode="auto">
            <a:xfrm>
              <a:off x="472" y="1032"/>
              <a:ext cx="152" cy="160"/>
            </a:xfrm>
            <a:prstGeom prst="ellipse">
              <a:avLst/>
            </a:prstGeom>
            <a:solidFill>
              <a:srgbClr val="FF9933"/>
            </a:solidFill>
            <a:ln w="3175" algn="ctr">
              <a:solidFill>
                <a:schemeClr val="hlink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57" name="WordArt 109"/>
            <p:cNvSpPr>
              <a:spLocks noChangeArrowheads="1" noChangeShapeType="1" noTextEdit="1"/>
            </p:cNvSpPr>
            <p:nvPr/>
          </p:nvSpPr>
          <p:spPr bwMode="auto">
            <a:xfrm>
              <a:off x="688" y="1038"/>
              <a:ext cx="518" cy="1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solidFill>
                    <a:srgbClr val="FF9933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问题三</a:t>
              </a:r>
              <a:endParaRPr lang="zh-CN" altLang="en-US" sz="3600" b="1" kern="10">
                <a:ln w="12700">
                  <a:solidFill>
                    <a:schemeClr val="tx1"/>
                  </a:solidFill>
                  <a:round/>
                </a:ln>
                <a:solidFill>
                  <a:srgbClr val="FF9933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4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4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4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4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1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1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4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4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1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102" grpId="0" animBg="1"/>
      <p:bldP spid="514112" grpId="0" animBg="1"/>
      <p:bldP spid="514122" grpId="0"/>
      <p:bldP spid="5141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422" name="WordArt 70"/>
          <p:cNvSpPr>
            <a:spLocks noChangeArrowheads="1" noChangeShapeType="1" noTextEdit="1"/>
          </p:cNvSpPr>
          <p:nvPr/>
        </p:nvSpPr>
        <p:spPr bwMode="auto">
          <a:xfrm>
            <a:off x="876300" y="1011238"/>
            <a:ext cx="7112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  <a:endParaRPr lang="zh-CN" altLang="en-US" sz="3600" b="1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84424" name="Object 72"/>
          <p:cNvGraphicFramePr>
            <a:graphicFrameLocks noChangeAspect="1"/>
          </p:cNvGraphicFramePr>
          <p:nvPr/>
        </p:nvGraphicFramePr>
        <p:xfrm>
          <a:off x="1482725" y="1593850"/>
          <a:ext cx="71151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1" imgW="3848100" imgH="292100" progId="Equation.DSMT4">
                  <p:embed/>
                </p:oleObj>
              </mc:Choice>
              <mc:Fallback>
                <p:oleObj name="Equation" r:id="rId1" imgW="3848100" imgH="29210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1593850"/>
                        <a:ext cx="711517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4460" name="Group 108"/>
          <p:cNvGrpSpPr/>
          <p:nvPr/>
        </p:nvGrpSpPr>
        <p:grpSpPr bwMode="auto">
          <a:xfrm>
            <a:off x="1701800" y="879475"/>
            <a:ext cx="7621588" cy="544513"/>
            <a:chOff x="1072" y="338"/>
            <a:chExt cx="4801" cy="343"/>
          </a:xfrm>
        </p:grpSpPr>
        <p:sp>
          <p:nvSpPr>
            <p:cNvPr id="484423" name="Rectangle 71"/>
            <p:cNvSpPr>
              <a:spLocks noChangeArrowheads="1"/>
            </p:cNvSpPr>
            <p:nvPr/>
          </p:nvSpPr>
          <p:spPr bwMode="auto">
            <a:xfrm>
              <a:off x="1072" y="338"/>
              <a:ext cx="9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设总体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4428" name="Rectangle 76"/>
            <p:cNvSpPr>
              <a:spLocks noChangeArrowheads="1"/>
            </p:cNvSpPr>
            <p:nvPr/>
          </p:nvSpPr>
          <p:spPr bwMode="auto">
            <a:xfrm>
              <a:off x="4849" y="354"/>
              <a:ext cx="10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若存在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84433" name="Group 81"/>
            <p:cNvGrpSpPr/>
            <p:nvPr/>
          </p:nvGrpSpPr>
          <p:grpSpPr bwMode="auto">
            <a:xfrm>
              <a:off x="1757" y="402"/>
              <a:ext cx="3163" cy="278"/>
              <a:chOff x="1781" y="370"/>
              <a:chExt cx="3163" cy="278"/>
            </a:xfrm>
          </p:grpSpPr>
          <p:graphicFrame>
            <p:nvGraphicFramePr>
              <p:cNvPr id="484427" name="Object 75"/>
              <p:cNvGraphicFramePr>
                <a:graphicFrameLocks noChangeAspect="1"/>
              </p:cNvGraphicFramePr>
              <p:nvPr/>
            </p:nvGraphicFramePr>
            <p:xfrm>
              <a:off x="1781" y="370"/>
              <a:ext cx="3163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1" name="Equation" r:id="rId3" imgW="2349500" imgH="241300" progId="Equation.DSMT4">
                      <p:embed/>
                    </p:oleObj>
                  </mc:Choice>
                  <mc:Fallback>
                    <p:oleObj name="Equation" r:id="rId3" imgW="2349500" imgH="241300" progId="Equation.DSMT4">
                      <p:embed/>
                      <p:pic>
                        <p:nvPicPr>
                          <p:cNvPr id="0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81" y="370"/>
                            <a:ext cx="3163" cy="2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4429" name="Object 77"/>
              <p:cNvGraphicFramePr>
                <a:graphicFrameLocks noChangeAspect="1"/>
              </p:cNvGraphicFramePr>
              <p:nvPr/>
            </p:nvGraphicFramePr>
            <p:xfrm>
              <a:off x="2655" y="431"/>
              <a:ext cx="141" cy="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2" name="Equation" r:id="rId5" imgW="101600" imgH="139700" progId="Equation.DSMT4">
                      <p:embed/>
                    </p:oleObj>
                  </mc:Choice>
                  <mc:Fallback>
                    <p:oleObj name="Equation" r:id="rId5" imgW="101600" imgH="139700" progId="Equation.DSMT4">
                      <p:embed/>
                      <p:pic>
                        <p:nvPicPr>
                          <p:cNvPr id="0" name="Object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5" y="431"/>
                            <a:ext cx="141" cy="1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84435" name="Group 83"/>
          <p:cNvGrpSpPr/>
          <p:nvPr/>
        </p:nvGrpSpPr>
        <p:grpSpPr bwMode="auto">
          <a:xfrm>
            <a:off x="0" y="2025650"/>
            <a:ext cx="2825750" cy="520700"/>
            <a:chOff x="0" y="1060"/>
            <a:chExt cx="1780" cy="328"/>
          </a:xfrm>
        </p:grpSpPr>
        <p:sp>
          <p:nvSpPr>
            <p:cNvPr id="484385" name="Rectangle 33"/>
            <p:cNvSpPr>
              <a:spLocks noChangeArrowheads="1"/>
            </p:cNvSpPr>
            <p:nvPr/>
          </p:nvSpPr>
          <p:spPr bwMode="auto">
            <a:xfrm>
              <a:off x="0" y="1060"/>
              <a:ext cx="8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使得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84431" name="Object 79"/>
            <p:cNvGraphicFramePr>
              <a:graphicFrameLocks noChangeAspect="1"/>
            </p:cNvGraphicFramePr>
            <p:nvPr/>
          </p:nvGraphicFramePr>
          <p:xfrm>
            <a:off x="513" y="1119"/>
            <a:ext cx="75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3" name="Equation" r:id="rId7" imgW="647700" imgH="203200" progId="Equation.DSMT4">
                    <p:embed/>
                  </p:oleObj>
                </mc:Choice>
                <mc:Fallback>
                  <p:oleObj name="Equation" r:id="rId7" imgW="647700" imgH="203200" progId="Equation.DSMT4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" y="1119"/>
                          <a:ext cx="75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4432" name="Rectangle 80"/>
            <p:cNvSpPr>
              <a:spLocks noChangeArrowheads="1"/>
            </p:cNvSpPr>
            <p:nvPr/>
          </p:nvSpPr>
          <p:spPr bwMode="auto">
            <a:xfrm>
              <a:off x="1241" y="1061"/>
              <a:ext cx="5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有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84434" name="Rectangle 82"/>
          <p:cNvSpPr>
            <a:spLocks noChangeArrowheads="1"/>
          </p:cNvSpPr>
          <p:nvPr/>
        </p:nvSpPr>
        <p:spPr bwMode="auto">
          <a:xfrm>
            <a:off x="0" y="1236663"/>
            <a:ext cx="2400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两个统计量</a:t>
            </a:r>
            <a:endParaRPr kumimoji="1" lang="zh-CN" altLang="zh-CN" sz="28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84436" name="Object 84"/>
          <p:cNvGraphicFramePr>
            <a:graphicFrameLocks noChangeAspect="1"/>
          </p:cNvGraphicFramePr>
          <p:nvPr/>
        </p:nvGraphicFramePr>
        <p:xfrm>
          <a:off x="3048000" y="2293938"/>
          <a:ext cx="29464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9" imgW="1587500" imgH="292100" progId="Equation.DSMT4">
                  <p:embed/>
                </p:oleObj>
              </mc:Choice>
              <mc:Fallback>
                <p:oleObj name="Equation" r:id="rId9" imgW="1587500" imgH="29210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293938"/>
                        <a:ext cx="29464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4441" name="Group 89"/>
          <p:cNvGrpSpPr/>
          <p:nvPr/>
        </p:nvGrpSpPr>
        <p:grpSpPr bwMode="auto">
          <a:xfrm>
            <a:off x="0" y="2714625"/>
            <a:ext cx="9029700" cy="550863"/>
            <a:chOff x="0" y="1742"/>
            <a:chExt cx="5688" cy="347"/>
          </a:xfrm>
        </p:grpSpPr>
        <p:sp>
          <p:nvSpPr>
            <p:cNvPr id="484395" name="Rectangle 43"/>
            <p:cNvSpPr>
              <a:spLocks noChangeArrowheads="1"/>
            </p:cNvSpPr>
            <p:nvPr/>
          </p:nvSpPr>
          <p:spPr bwMode="auto">
            <a:xfrm>
              <a:off x="0" y="1762"/>
              <a:ext cx="56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则称随机区间      为  的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置信水平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为    的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置信区间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,      </a:t>
              </a:r>
              <a:endPara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84437" name="Object 85"/>
            <p:cNvGraphicFramePr>
              <a:graphicFrameLocks noChangeAspect="1"/>
            </p:cNvGraphicFramePr>
            <p:nvPr/>
          </p:nvGraphicFramePr>
          <p:xfrm>
            <a:off x="1463" y="1742"/>
            <a:ext cx="612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" name="Equation" r:id="rId11" imgW="520700" imgH="292100" progId="Equation.DSMT4">
                    <p:embed/>
                  </p:oleObj>
                </mc:Choice>
                <mc:Fallback>
                  <p:oleObj name="Equation" r:id="rId11" imgW="520700" imgH="292100" progId="Equation.DSMT4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3" y="1742"/>
                          <a:ext cx="612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4438" name="Object 86"/>
            <p:cNvGraphicFramePr>
              <a:graphicFrameLocks noChangeAspect="1"/>
            </p:cNvGraphicFramePr>
            <p:nvPr/>
          </p:nvGraphicFramePr>
          <p:xfrm>
            <a:off x="2320" y="1816"/>
            <a:ext cx="19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" name="Equation" r:id="rId13" imgW="165100" imgH="203200" progId="Equation.DSMT4">
                    <p:embed/>
                  </p:oleObj>
                </mc:Choice>
                <mc:Fallback>
                  <p:oleObj name="Equation" r:id="rId13" imgW="165100" imgH="203200" progId="Equation.DSMT4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0" y="1816"/>
                          <a:ext cx="19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4439" name="Object 87"/>
            <p:cNvGraphicFramePr>
              <a:graphicFrameLocks noChangeAspect="1"/>
            </p:cNvGraphicFramePr>
            <p:nvPr/>
          </p:nvGraphicFramePr>
          <p:xfrm>
            <a:off x="3872" y="1809"/>
            <a:ext cx="471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7" name="Equation" r:id="rId15" imgW="406400" imgH="203200" progId="Equation.DSMT4">
                    <p:embed/>
                  </p:oleObj>
                </mc:Choice>
                <mc:Fallback>
                  <p:oleObj name="Equation" r:id="rId15" imgW="406400" imgH="203200" progId="Equation.DSMT4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2" y="1809"/>
                          <a:ext cx="471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4442" name="Group 90"/>
          <p:cNvGrpSpPr/>
          <p:nvPr/>
        </p:nvGrpSpPr>
        <p:grpSpPr bwMode="auto">
          <a:xfrm>
            <a:off x="22225" y="3128963"/>
            <a:ext cx="6111875" cy="547687"/>
            <a:chOff x="6" y="2075"/>
            <a:chExt cx="3850" cy="345"/>
          </a:xfrm>
        </p:grpSpPr>
        <p:graphicFrame>
          <p:nvGraphicFramePr>
            <p:cNvPr id="484398" name="Object 46"/>
            <p:cNvGraphicFramePr>
              <a:graphicFrameLocks noChangeAspect="1"/>
            </p:cNvGraphicFramePr>
            <p:nvPr/>
          </p:nvGraphicFramePr>
          <p:xfrm>
            <a:off x="6" y="2082"/>
            <a:ext cx="540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8" name="Equation" r:id="rId17" imgW="457200" imgH="266700" progId="Equation.DSMT4">
                    <p:embed/>
                  </p:oleObj>
                </mc:Choice>
                <mc:Fallback>
                  <p:oleObj name="Equation" r:id="rId17" imgW="457200" imgH="2667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" y="2082"/>
                          <a:ext cx="540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4440" name="Rectangle 88"/>
            <p:cNvSpPr>
              <a:spLocks noChangeArrowheads="1"/>
            </p:cNvSpPr>
            <p:nvPr/>
          </p:nvSpPr>
          <p:spPr bwMode="auto">
            <a:xfrm>
              <a:off x="464" y="2075"/>
              <a:ext cx="33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分别称为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置信下限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和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置信上限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.</a:t>
              </a:r>
              <a:endPara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84444" name="AutoShape 92"/>
          <p:cNvSpPr>
            <a:spLocks noChangeArrowheads="1"/>
          </p:cNvSpPr>
          <p:nvPr/>
        </p:nvSpPr>
        <p:spPr bwMode="auto">
          <a:xfrm>
            <a:off x="582613" y="3633788"/>
            <a:ext cx="812800" cy="444500"/>
          </a:xfrm>
          <a:prstGeom prst="star16">
            <a:avLst>
              <a:gd name="adj" fmla="val 37500"/>
            </a:avLst>
          </a:prstGeom>
          <a:gradFill rotWithShape="1">
            <a:gsLst>
              <a:gs pos="0">
                <a:srgbClr val="FFFF00"/>
              </a:gs>
              <a:gs pos="100000">
                <a:srgbClr val="FF0000">
                  <a:alpha val="67999"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endParaRPr kumimoji="1" lang="zh-CN" altLang="zh-CN" sz="2800" b="1">
              <a:solidFill>
                <a:srgbClr val="FF9933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4445" name="WordArt 93"/>
          <p:cNvSpPr>
            <a:spLocks noChangeArrowheads="1" noChangeShapeType="1" noTextEdit="1"/>
          </p:cNvSpPr>
          <p:nvPr/>
        </p:nvSpPr>
        <p:spPr bwMode="auto">
          <a:xfrm>
            <a:off x="825500" y="3721100"/>
            <a:ext cx="298450" cy="2270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000066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注</a:t>
            </a:r>
            <a:endParaRPr lang="zh-CN" altLang="en-US" sz="3600" b="1" kern="10">
              <a:ln w="12700">
                <a:solidFill>
                  <a:srgbClr val="000066"/>
                </a:solidFill>
                <a:round/>
              </a:ln>
              <a:solidFill>
                <a:srgbClr val="000066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84464" name="Group 112"/>
          <p:cNvGrpSpPr/>
          <p:nvPr/>
        </p:nvGrpSpPr>
        <p:grpSpPr bwMode="auto">
          <a:xfrm>
            <a:off x="1106488" y="4030661"/>
            <a:ext cx="7440612" cy="528638"/>
            <a:chOff x="777" y="2875"/>
            <a:chExt cx="4687" cy="333"/>
          </a:xfrm>
        </p:grpSpPr>
        <p:graphicFrame>
          <p:nvGraphicFramePr>
            <p:cNvPr id="484446" name="Object 94"/>
            <p:cNvGraphicFramePr>
              <a:graphicFrameLocks noChangeAspect="1"/>
            </p:cNvGraphicFramePr>
            <p:nvPr/>
          </p:nvGraphicFramePr>
          <p:xfrm>
            <a:off x="3659" y="2979"/>
            <a:ext cx="21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9" name="Equation" r:id="rId19" imgW="3352800" imgH="3048000" progId="Equation.DSMT4">
                    <p:embed/>
                  </p:oleObj>
                </mc:Choice>
                <mc:Fallback>
                  <p:oleObj name="Equation" r:id="rId19" imgW="3352800" imgH="3048000" progId="Equation.DSMT4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9" y="2979"/>
                          <a:ext cx="218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4461" name="Group 109"/>
            <p:cNvGrpSpPr/>
            <p:nvPr/>
          </p:nvGrpSpPr>
          <p:grpSpPr bwMode="auto">
            <a:xfrm>
              <a:off x="777" y="2875"/>
              <a:ext cx="4687" cy="333"/>
              <a:chOff x="777" y="2875"/>
              <a:chExt cx="4687" cy="333"/>
            </a:xfrm>
          </p:grpSpPr>
          <p:sp>
            <p:nvSpPr>
              <p:cNvPr id="484402" name="Rectangle 50"/>
              <p:cNvSpPr>
                <a:spLocks noChangeArrowheads="1"/>
              </p:cNvSpPr>
              <p:nvPr/>
            </p:nvSpPr>
            <p:spPr bwMode="auto">
              <a:xfrm>
                <a:off x="777" y="2875"/>
                <a:ext cx="468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"/>
                <a:r>
                  <a:rPr kumimoji="1" lang="zh-CN" altLang="en-US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  <a:cs typeface="Times New Roman" panose="02020603050405020304" pitchFamily="18" charset="0"/>
                  </a:rPr>
                  <a:t>置信水平也称为</a:t>
                </a:r>
                <a:r>
                  <a:rPr kumimoji="1" lang="zh-CN" alt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  <a:cs typeface="Times New Roman" panose="02020603050405020304" pitchFamily="18" charset="0"/>
                  </a:rPr>
                  <a:t>置信度</a:t>
                </a: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  <a:cs typeface="Times New Roman" panose="02020603050405020304" pitchFamily="18" charset="0"/>
                  </a:rPr>
                  <a:t>通常  较小     较大</a:t>
                </a:r>
                <a:endPara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484447" name="Object 95"/>
              <p:cNvGraphicFramePr>
                <a:graphicFrameLocks noChangeAspect="1"/>
              </p:cNvGraphicFramePr>
              <p:nvPr/>
            </p:nvGraphicFramePr>
            <p:xfrm>
              <a:off x="4342" y="2950"/>
              <a:ext cx="535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70" name="Equation" r:id="rId21" imgW="457200" imgH="215900" progId="Equation.DSMT4">
                      <p:embed/>
                    </p:oleObj>
                  </mc:Choice>
                  <mc:Fallback>
                    <p:oleObj name="Equation" r:id="rId21" imgW="457200" imgH="215900" progId="Equation.DSMT4">
                      <p:embed/>
                      <p:pic>
                        <p:nvPicPr>
                          <p:cNvPr id="0" name="Object 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42" y="2950"/>
                            <a:ext cx="535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84453" name="Group 101"/>
          <p:cNvGrpSpPr/>
          <p:nvPr/>
        </p:nvGrpSpPr>
        <p:grpSpPr bwMode="auto">
          <a:xfrm>
            <a:off x="1123950" y="4449763"/>
            <a:ext cx="6396038" cy="552450"/>
            <a:chOff x="652" y="3163"/>
            <a:chExt cx="4029" cy="348"/>
          </a:xfrm>
        </p:grpSpPr>
        <p:sp>
          <p:nvSpPr>
            <p:cNvPr id="484412" name="Rectangle 60"/>
            <p:cNvSpPr>
              <a:spLocks noChangeArrowheads="1"/>
            </p:cNvSpPr>
            <p:nvPr/>
          </p:nvSpPr>
          <p:spPr bwMode="auto">
            <a:xfrm>
              <a:off x="652" y="3163"/>
              <a:ext cx="25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对于连续型总体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则取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84449" name="Object 97"/>
            <p:cNvGraphicFramePr>
              <a:graphicFrameLocks noChangeAspect="1"/>
            </p:cNvGraphicFramePr>
            <p:nvPr/>
          </p:nvGraphicFramePr>
          <p:xfrm>
            <a:off x="2825" y="3174"/>
            <a:ext cx="1856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1" name="Equation" r:id="rId23" imgW="1587500" imgH="292100" progId="Equation.DSMT4">
                    <p:embed/>
                  </p:oleObj>
                </mc:Choice>
                <mc:Fallback>
                  <p:oleObj name="Equation" r:id="rId23" imgW="1587500" imgH="292100" progId="Equation.DSMT4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5" y="3174"/>
                          <a:ext cx="1856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4459" name="Group 107"/>
          <p:cNvGrpSpPr/>
          <p:nvPr/>
        </p:nvGrpSpPr>
        <p:grpSpPr bwMode="auto">
          <a:xfrm>
            <a:off x="1112838" y="4883150"/>
            <a:ext cx="7924800" cy="538163"/>
            <a:chOff x="685" y="3524"/>
            <a:chExt cx="4992" cy="339"/>
          </a:xfrm>
        </p:grpSpPr>
        <p:sp>
          <p:nvSpPr>
            <p:cNvPr id="484418" name="Rectangle 66"/>
            <p:cNvSpPr>
              <a:spLocks noChangeArrowheads="1"/>
            </p:cNvSpPr>
            <p:nvPr/>
          </p:nvSpPr>
          <p:spPr bwMode="auto">
            <a:xfrm>
              <a:off x="685" y="3524"/>
              <a:ext cx="26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对于离散型总体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则取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84451" name="Object 99"/>
            <p:cNvGraphicFramePr>
              <a:graphicFrameLocks noChangeAspect="1"/>
            </p:cNvGraphicFramePr>
            <p:nvPr/>
          </p:nvGraphicFramePr>
          <p:xfrm>
            <a:off x="2873" y="3526"/>
            <a:ext cx="1263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2" name="Equation" r:id="rId25" imgW="1079500" imgH="292100" progId="Equation.DSMT4">
                    <p:embed/>
                  </p:oleObj>
                </mc:Choice>
                <mc:Fallback>
                  <p:oleObj name="Equation" r:id="rId25" imgW="1079500" imgH="292100" progId="Equation.DSMT4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3" y="3526"/>
                          <a:ext cx="1263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4452" name="Rectangle 100"/>
            <p:cNvSpPr>
              <a:spLocks noChangeArrowheads="1"/>
            </p:cNvSpPr>
            <p:nvPr/>
          </p:nvSpPr>
          <p:spPr bwMode="auto">
            <a:xfrm>
              <a:off x="4022" y="3525"/>
              <a:ext cx="14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尽可能接近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84454" name="Object 102"/>
            <p:cNvGraphicFramePr>
              <a:graphicFrameLocks noChangeAspect="1"/>
            </p:cNvGraphicFramePr>
            <p:nvPr/>
          </p:nvGraphicFramePr>
          <p:xfrm>
            <a:off x="5203" y="3591"/>
            <a:ext cx="474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3" name="Equation" r:id="rId27" imgW="406400" imgH="203200" progId="Equation.DSMT4">
                    <p:embed/>
                  </p:oleObj>
                </mc:Choice>
                <mc:Fallback>
                  <p:oleObj name="Equation" r:id="rId27" imgW="406400" imgH="203200" progId="Equation.DSMT4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3" y="3591"/>
                          <a:ext cx="474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84456" name="Picture 104" descr="f125"/>
          <p:cNvPicPr>
            <a:picLocks noChangeAspect="1" noChangeArrowheads="1" noCrop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4183063"/>
            <a:ext cx="284163" cy="2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4457" name="Picture 105" descr="f126"/>
          <p:cNvPicPr>
            <a:picLocks noChangeAspect="1" noChangeArrowheads="1" noCrop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4597400"/>
            <a:ext cx="284163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4458" name="Picture 106" descr="f127"/>
          <p:cNvPicPr>
            <a:picLocks noChangeAspect="1" noChangeArrowheads="1" noCrop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5026025"/>
            <a:ext cx="284162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4463" name="Freeform 111"/>
          <p:cNvSpPr/>
          <p:nvPr/>
        </p:nvSpPr>
        <p:spPr bwMode="auto">
          <a:xfrm>
            <a:off x="7315200" y="3186113"/>
            <a:ext cx="1257300" cy="39687"/>
          </a:xfrm>
          <a:custGeom>
            <a:avLst/>
            <a:gdLst>
              <a:gd name="T0" fmla="*/ 0 w 792"/>
              <a:gd name="T1" fmla="*/ 25 h 25"/>
              <a:gd name="T2" fmla="*/ 272 w 792"/>
              <a:gd name="T3" fmla="*/ 1 h 25"/>
              <a:gd name="T4" fmla="*/ 576 w 792"/>
              <a:gd name="T5" fmla="*/ 17 h 25"/>
              <a:gd name="T6" fmla="*/ 792 w 792"/>
              <a:gd name="T7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2" h="25">
                <a:moveTo>
                  <a:pt x="0" y="25"/>
                </a:moveTo>
                <a:cubicBezTo>
                  <a:pt x="88" y="13"/>
                  <a:pt x="176" y="2"/>
                  <a:pt x="272" y="1"/>
                </a:cubicBezTo>
                <a:cubicBezTo>
                  <a:pt x="368" y="0"/>
                  <a:pt x="489" y="17"/>
                  <a:pt x="576" y="17"/>
                </a:cubicBezTo>
                <a:cubicBezTo>
                  <a:pt x="663" y="17"/>
                  <a:pt x="727" y="9"/>
                  <a:pt x="792" y="1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4462" name="AutoShape 110"/>
          <p:cNvSpPr>
            <a:spLocks noChangeArrowheads="1"/>
          </p:cNvSpPr>
          <p:nvPr/>
        </p:nvSpPr>
        <p:spPr bwMode="auto">
          <a:xfrm>
            <a:off x="6280150" y="3494088"/>
            <a:ext cx="2406650" cy="565150"/>
          </a:xfrm>
          <a:prstGeom prst="wedgeRectCallout">
            <a:avLst>
              <a:gd name="adj1" fmla="val 21505"/>
              <a:gd name="adj2" fmla="val -96347"/>
            </a:avLst>
          </a:prstGeom>
          <a:solidFill>
            <a:srgbClr val="000066"/>
          </a:soli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双侧置信区间</a:t>
            </a:r>
            <a:endParaRPr kumimoji="1"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484465" name="Group 113"/>
          <p:cNvGrpSpPr/>
          <p:nvPr/>
        </p:nvGrpSpPr>
        <p:grpSpPr bwMode="auto">
          <a:xfrm>
            <a:off x="3246438" y="588963"/>
            <a:ext cx="2887662" cy="373062"/>
            <a:chOff x="2093" y="435"/>
            <a:chExt cx="1803" cy="187"/>
          </a:xfrm>
        </p:grpSpPr>
        <p:sp>
          <p:nvSpPr>
            <p:cNvPr id="484466" name="Line 114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4467" name="WordArt 115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50000">
                        <a:srgbClr val="FF9933"/>
                      </a:gs>
                      <a:gs pos="100000">
                        <a:srgbClr val="FFFF00"/>
                      </a:gs>
                    </a:gsLst>
                    <a:lin ang="2700000" scaled="1"/>
                  </a:gradFill>
                  <a:latin typeface="黑体" panose="02010609060101010101" pitchFamily="2" charset="-122"/>
                  <a:ea typeface="黑体" panose="02010609060101010101" pitchFamily="2" charset="-122"/>
                </a:rPr>
                <a:t>区间估计的定义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50000">
                      <a:srgbClr val="FF9933"/>
                    </a:gs>
                    <a:gs pos="100000">
                      <a:srgbClr val="FFFF00"/>
                    </a:gs>
                  </a:gsLst>
                  <a:lin ang="2700000" scaled="1"/>
                </a:gra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484469" name="Picture 117" descr="f128"/>
          <p:cNvPicPr>
            <a:picLocks noChangeAspect="1" noChangeArrowheads="1" noCrop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5451475"/>
            <a:ext cx="292100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4470" name="Picture 118" descr="f129"/>
          <p:cNvPicPr>
            <a:picLocks noChangeAspect="1" noChangeArrowheads="1" noCrop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302375"/>
            <a:ext cx="292100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4472" name="Rectangle 120"/>
          <p:cNvSpPr>
            <a:spLocks noChangeArrowheads="1"/>
          </p:cNvSpPr>
          <p:nvPr/>
        </p:nvSpPr>
        <p:spPr bwMode="auto">
          <a:xfrm>
            <a:off x="1108075" y="5316538"/>
            <a:ext cx="8277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现今的区间估计理论是由原籍波兰的美国统计学家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4474" name="Rectangle 122"/>
          <p:cNvSpPr>
            <a:spLocks noChangeArrowheads="1"/>
          </p:cNvSpPr>
          <p:nvPr/>
        </p:nvSpPr>
        <p:spPr bwMode="auto">
          <a:xfrm>
            <a:off x="-12700" y="5724525"/>
            <a:ext cx="914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奈曼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J.Neyman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于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世纪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30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年代建立起来的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.</a:t>
            </a:r>
            <a:endParaRPr kumimoji="1"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4476" name="Rectangle 124"/>
          <p:cNvSpPr>
            <a:spLocks noChangeArrowheads="1"/>
          </p:cNvSpPr>
          <p:nvPr/>
        </p:nvSpPr>
        <p:spPr bwMode="auto">
          <a:xfrm>
            <a:off x="1096963" y="6181731"/>
            <a:ext cx="8199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t"/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求区间估计一般方法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依据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波动理论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枢轴变量法</a:t>
            </a:r>
            <a:endParaRPr kumimoji="1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4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4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4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4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4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4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8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4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4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8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4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4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8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84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4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4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4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84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84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84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84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84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84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84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84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84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4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84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8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4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4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8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8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84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84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8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8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84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84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8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8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84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84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8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8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422" grpId="0" animBg="1"/>
      <p:bldP spid="484434" grpId="0"/>
      <p:bldP spid="484444" grpId="0" animBg="1" autoUpdateAnimBg="0"/>
      <p:bldP spid="484445" grpId="0" animBg="1"/>
      <p:bldP spid="484463" grpId="0" animBg="1"/>
      <p:bldP spid="484463" grpId="1" animBg="1"/>
      <p:bldP spid="484462" grpId="2" animBg="1"/>
      <p:bldP spid="484462" grpId="3" animBg="1"/>
      <p:bldP spid="484472" grpId="0"/>
      <p:bldP spid="484474" grpId="0"/>
      <p:bldP spid="4844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5" y="656703"/>
            <a:ext cx="9042269" cy="61217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170" name="Group 2"/>
          <p:cNvGrpSpPr/>
          <p:nvPr/>
        </p:nvGrpSpPr>
        <p:grpSpPr bwMode="auto">
          <a:xfrm>
            <a:off x="1270000" y="530225"/>
            <a:ext cx="8204200" cy="525463"/>
            <a:chOff x="792" y="326"/>
            <a:chExt cx="5168" cy="331"/>
          </a:xfrm>
        </p:grpSpPr>
        <p:sp>
          <p:nvSpPr>
            <p:cNvPr id="519171" name="Rectangle 3"/>
            <p:cNvSpPr>
              <a:spLocks noChangeArrowheads="1"/>
            </p:cNvSpPr>
            <p:nvPr/>
          </p:nvSpPr>
          <p:spPr bwMode="auto">
            <a:xfrm>
              <a:off x="792" y="326"/>
              <a:ext cx="51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     为来自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 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试求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172" name="Object 4"/>
            <p:cNvGraphicFramePr>
              <a:graphicFrameLocks noChangeAspect="1"/>
            </p:cNvGraphicFramePr>
            <p:nvPr/>
          </p:nvGraphicFramePr>
          <p:xfrm>
            <a:off x="1047" y="362"/>
            <a:ext cx="12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1" name="Equation" r:id="rId1" imgW="1028700" imgH="241300" progId="Equation.DSMT4">
                    <p:embed/>
                  </p:oleObj>
                </mc:Choice>
                <mc:Fallback>
                  <p:oleObj name="Equation" r:id="rId1" imgW="1028700" imgH="241300" progId="Equation.DSMT4">
                    <p:embed/>
                    <p:pic>
                      <p:nvPicPr>
                        <p:cNvPr id="0" name="图片 7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7" y="362"/>
                          <a:ext cx="12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73" name="Object 5"/>
            <p:cNvGraphicFramePr>
              <a:graphicFrameLocks noChangeAspect="1"/>
            </p:cNvGraphicFramePr>
            <p:nvPr/>
          </p:nvGraphicFramePr>
          <p:xfrm>
            <a:off x="3337" y="361"/>
            <a:ext cx="114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2" name="Equation" r:id="rId3" imgW="1003300" imgH="241300" progId="Equation.DSMT4">
                    <p:embed/>
                  </p:oleObj>
                </mc:Choice>
                <mc:Fallback>
                  <p:oleObj name="Equation" r:id="rId3" imgW="1003300" imgH="241300" progId="Equation.DSMT4">
                    <p:embed/>
                    <p:pic>
                      <p:nvPicPr>
                        <p:cNvPr id="0" name="图片 7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7" y="361"/>
                          <a:ext cx="114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9174" name="WordArt 6"/>
          <p:cNvSpPr>
            <a:spLocks noChangeArrowheads="1" noChangeShapeType="1" noTextEdit="1"/>
          </p:cNvSpPr>
          <p:nvPr/>
        </p:nvSpPr>
        <p:spPr bwMode="auto">
          <a:xfrm>
            <a:off x="771525" y="1504950"/>
            <a:ext cx="663575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solidFill>
                  <a:srgbClr val="000066"/>
                </a:solidFill>
                <a:latin typeface="方正舒体" panose="02010601030101010101" charset="-122"/>
                <a:ea typeface="方正舒体" panose="02010601030101010101" charset="-122"/>
              </a:rPr>
              <a:t>分析</a:t>
            </a:r>
            <a:endParaRPr lang="zh-CN" altLang="en-US" sz="3600" b="1" kern="10">
              <a:ln w="12700">
                <a:solidFill>
                  <a:srgbClr val="FF0000"/>
                </a:solidFill>
                <a:round/>
              </a:ln>
              <a:solidFill>
                <a:srgbClr val="000066"/>
              </a:solidFill>
              <a:latin typeface="方正舒体" panose="02010601030101010101" charset="-122"/>
              <a:ea typeface="方正舒体" panose="02010601030101010101" charset="-122"/>
            </a:endParaRPr>
          </a:p>
        </p:txBody>
      </p:sp>
      <p:sp>
        <p:nvSpPr>
          <p:cNvPr id="519175" name="WordArt 7"/>
          <p:cNvSpPr>
            <a:spLocks noChangeArrowheads="1" noChangeShapeType="1" noTextEdit="1"/>
          </p:cNvSpPr>
          <p:nvPr/>
        </p:nvSpPr>
        <p:spPr bwMode="auto">
          <a:xfrm>
            <a:off x="669925" y="64293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519176" name="Group 8"/>
          <p:cNvGrpSpPr/>
          <p:nvPr/>
        </p:nvGrpSpPr>
        <p:grpSpPr bwMode="auto">
          <a:xfrm>
            <a:off x="-25400" y="950913"/>
            <a:ext cx="7188200" cy="519112"/>
            <a:chOff x="0" y="591"/>
            <a:chExt cx="4528" cy="327"/>
          </a:xfrm>
        </p:grpSpPr>
        <p:sp>
          <p:nvSpPr>
            <p:cNvPr id="519177" name="Rectangle 9"/>
            <p:cNvSpPr>
              <a:spLocks noChangeArrowheads="1"/>
            </p:cNvSpPr>
            <p:nvPr/>
          </p:nvSpPr>
          <p:spPr bwMode="auto">
            <a:xfrm>
              <a:off x="0" y="591"/>
              <a:ext cx="4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未知参数  的置信水平为    的置信区间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178" name="Object 10"/>
            <p:cNvGraphicFramePr>
              <a:graphicFrameLocks noChangeAspect="1"/>
            </p:cNvGraphicFramePr>
            <p:nvPr/>
          </p:nvGraphicFramePr>
          <p:xfrm>
            <a:off x="960" y="655"/>
            <a:ext cx="22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3" name="Equation" r:id="rId5" imgW="190500" imgH="203200" progId="Equation.DSMT4">
                    <p:embed/>
                  </p:oleObj>
                </mc:Choice>
                <mc:Fallback>
                  <p:oleObj name="Equation" r:id="rId5" imgW="190500" imgH="203200" progId="Equation.DSMT4">
                    <p:embed/>
                    <p:pic>
                      <p:nvPicPr>
                        <p:cNvPr id="0" name="图片 7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655"/>
                          <a:ext cx="22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79" name="Object 11"/>
            <p:cNvGraphicFramePr>
              <a:graphicFrameLocks noChangeAspect="1"/>
            </p:cNvGraphicFramePr>
            <p:nvPr/>
          </p:nvGraphicFramePr>
          <p:xfrm>
            <a:off x="2529" y="639"/>
            <a:ext cx="48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4" name="Equation" r:id="rId7" imgW="419100" imgH="203200" progId="Equation.DSMT4">
                    <p:embed/>
                  </p:oleObj>
                </mc:Choice>
                <mc:Fallback>
                  <p:oleObj name="Equation" r:id="rId7" imgW="419100" imgH="203200" progId="Equation.DSMT4">
                    <p:embed/>
                    <p:pic>
                      <p:nvPicPr>
                        <p:cNvPr id="0" name="图片 7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9" y="639"/>
                          <a:ext cx="48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180" name="Group 12"/>
          <p:cNvGrpSpPr/>
          <p:nvPr/>
        </p:nvGrpSpPr>
        <p:grpSpPr bwMode="auto">
          <a:xfrm>
            <a:off x="1485900" y="1384300"/>
            <a:ext cx="2476500" cy="519113"/>
            <a:chOff x="1096" y="896"/>
            <a:chExt cx="1560" cy="327"/>
          </a:xfrm>
        </p:grpSpPr>
        <p:graphicFrame>
          <p:nvGraphicFramePr>
            <p:cNvPr id="519181" name="Object 13"/>
            <p:cNvGraphicFramePr>
              <a:graphicFrameLocks noChangeAspect="1"/>
            </p:cNvGraphicFramePr>
            <p:nvPr/>
          </p:nvGraphicFramePr>
          <p:xfrm>
            <a:off x="1096" y="977"/>
            <a:ext cx="22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" name="Equation" r:id="rId9" imgW="190500" imgH="203200" progId="Equation.DSMT4">
                    <p:embed/>
                  </p:oleObj>
                </mc:Choice>
                <mc:Fallback>
                  <p:oleObj name="Equation" r:id="rId9" imgW="190500" imgH="203200" progId="Equation.DSMT4">
                    <p:embed/>
                    <p:pic>
                      <p:nvPicPr>
                        <p:cNvPr id="0" name="图片 71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6" y="977"/>
                          <a:ext cx="22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182" name="Rectangle 14"/>
            <p:cNvSpPr>
              <a:spLocks noChangeArrowheads="1"/>
            </p:cNvSpPr>
            <p:nvPr/>
          </p:nvSpPr>
          <p:spPr bwMode="auto">
            <a:xfrm>
              <a:off x="1272" y="896"/>
              <a:ext cx="1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的置信区间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19183" name="Group 15"/>
          <p:cNvGrpSpPr/>
          <p:nvPr/>
        </p:nvGrpSpPr>
        <p:grpSpPr bwMode="auto">
          <a:xfrm>
            <a:off x="4217988" y="1411288"/>
            <a:ext cx="2438400" cy="519112"/>
            <a:chOff x="2793" y="865"/>
            <a:chExt cx="1536" cy="327"/>
          </a:xfrm>
        </p:grpSpPr>
        <p:graphicFrame>
          <p:nvGraphicFramePr>
            <p:cNvPr id="519184" name="Object 16"/>
            <p:cNvGraphicFramePr>
              <a:graphicFrameLocks noChangeAspect="1"/>
            </p:cNvGraphicFramePr>
            <p:nvPr/>
          </p:nvGraphicFramePr>
          <p:xfrm>
            <a:off x="2793" y="930"/>
            <a:ext cx="22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6" name="Equation" r:id="rId11" imgW="190500" imgH="203200" progId="Equation.DSMT4">
                    <p:embed/>
                  </p:oleObj>
                </mc:Choice>
                <mc:Fallback>
                  <p:oleObj name="Equation" r:id="rId11" imgW="190500" imgH="203200" progId="Equation.DSMT4">
                    <p:embed/>
                    <p:pic>
                      <p:nvPicPr>
                        <p:cNvPr id="0" name="图片 71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3" y="930"/>
                          <a:ext cx="22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185" name="Rectangle 17"/>
            <p:cNvSpPr>
              <a:spLocks noChangeArrowheads="1"/>
            </p:cNvSpPr>
            <p:nvPr/>
          </p:nvSpPr>
          <p:spPr bwMode="auto">
            <a:xfrm>
              <a:off x="2945" y="865"/>
              <a:ext cx="1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所在“范围”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519186" name="AutoShape 18"/>
          <p:cNvSpPr>
            <a:spLocks noChangeArrowheads="1"/>
          </p:cNvSpPr>
          <p:nvPr/>
        </p:nvSpPr>
        <p:spPr bwMode="auto">
          <a:xfrm>
            <a:off x="3762375" y="1539875"/>
            <a:ext cx="369888" cy="228600"/>
          </a:xfrm>
          <a:prstGeom prst="leftRightArrow">
            <a:avLst>
              <a:gd name="adj1" fmla="val 50000"/>
              <a:gd name="adj2" fmla="val 3236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9187" name="Object 19"/>
          <p:cNvGraphicFramePr>
            <a:graphicFrameLocks noChangeAspect="1"/>
          </p:cNvGraphicFramePr>
          <p:nvPr/>
        </p:nvGraphicFramePr>
        <p:xfrm>
          <a:off x="2044700" y="3130550"/>
          <a:ext cx="47767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13" imgW="2298700" imgH="292100" progId="Equation.DSMT4">
                  <p:embed/>
                </p:oleObj>
              </mc:Choice>
              <mc:Fallback>
                <p:oleObj name="Equation" r:id="rId13" imgW="2298700" imgH="292100" progId="Equation.DSMT4">
                  <p:embed/>
                  <p:pic>
                    <p:nvPicPr>
                      <p:cNvPr id="0" name="图片 7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3130550"/>
                        <a:ext cx="477678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9188" name="Group 20"/>
          <p:cNvGrpSpPr/>
          <p:nvPr/>
        </p:nvGrpSpPr>
        <p:grpSpPr bwMode="auto">
          <a:xfrm>
            <a:off x="685800" y="2697163"/>
            <a:ext cx="6383338" cy="541337"/>
            <a:chOff x="0" y="1883"/>
            <a:chExt cx="4021" cy="341"/>
          </a:xfrm>
        </p:grpSpPr>
        <p:sp>
          <p:nvSpPr>
            <p:cNvPr id="519189" name="Rectangle 21"/>
            <p:cNvSpPr>
              <a:spLocks noChangeArrowheads="1"/>
            </p:cNvSpPr>
            <p:nvPr/>
          </p:nvSpPr>
          <p:spPr bwMode="auto">
            <a:xfrm>
              <a:off x="0" y="1883"/>
              <a:ext cx="40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故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的置信度为 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的置信区间应满足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190" name="Object 22"/>
            <p:cNvGraphicFramePr>
              <a:graphicFrameLocks noChangeAspect="1"/>
            </p:cNvGraphicFramePr>
            <p:nvPr/>
          </p:nvGraphicFramePr>
          <p:xfrm>
            <a:off x="283" y="1970"/>
            <a:ext cx="24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8" name="Equation" r:id="rId15" imgW="190500" imgH="203200" progId="Equation.DSMT4">
                    <p:embed/>
                  </p:oleObj>
                </mc:Choice>
                <mc:Fallback>
                  <p:oleObj name="Equation" r:id="rId15" imgW="190500" imgH="203200" progId="Equation.DSMT4">
                    <p:embed/>
                    <p:pic>
                      <p:nvPicPr>
                        <p:cNvPr id="0" name="图片 7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" y="1970"/>
                          <a:ext cx="24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91" name="Object 23"/>
            <p:cNvGraphicFramePr>
              <a:graphicFrameLocks noChangeAspect="1"/>
            </p:cNvGraphicFramePr>
            <p:nvPr/>
          </p:nvGraphicFramePr>
          <p:xfrm>
            <a:off x="1659" y="1947"/>
            <a:ext cx="48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9" name="Equation" r:id="rId17" imgW="6705600" imgH="3657600" progId="Equation.DSMT4">
                    <p:embed/>
                  </p:oleObj>
                </mc:Choice>
                <mc:Fallback>
                  <p:oleObj name="Equation" r:id="rId17" imgW="6705600" imgH="3657600" progId="Equation.DSMT4">
                    <p:embed/>
                    <p:pic>
                      <p:nvPicPr>
                        <p:cNvPr id="0" name="图片 7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9" y="1947"/>
                          <a:ext cx="48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192" name="Group 24"/>
          <p:cNvGrpSpPr/>
          <p:nvPr/>
        </p:nvGrpSpPr>
        <p:grpSpPr bwMode="auto">
          <a:xfrm>
            <a:off x="-38100" y="3579813"/>
            <a:ext cx="3079750" cy="519112"/>
            <a:chOff x="0" y="2439"/>
            <a:chExt cx="1940" cy="327"/>
          </a:xfrm>
        </p:grpSpPr>
        <p:sp>
          <p:nvSpPr>
            <p:cNvPr id="519193" name="Rectangle 25"/>
            <p:cNvSpPr>
              <a:spLocks noChangeArrowheads="1"/>
            </p:cNvSpPr>
            <p:nvPr/>
          </p:nvSpPr>
          <p:spPr bwMode="auto">
            <a:xfrm>
              <a:off x="0" y="2439"/>
              <a:ext cx="19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其中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是待定常数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19194" name="Object 26"/>
            <p:cNvGraphicFramePr>
              <a:graphicFrameLocks noChangeAspect="1"/>
            </p:cNvGraphicFramePr>
            <p:nvPr/>
          </p:nvGraphicFramePr>
          <p:xfrm>
            <a:off x="473" y="2527"/>
            <a:ext cx="199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0" name="Equation" r:id="rId19" imgW="152400" imgH="165100" progId="Equation.DSMT4">
                    <p:embed/>
                  </p:oleObj>
                </mc:Choice>
                <mc:Fallback>
                  <p:oleObj name="Equation" r:id="rId19" imgW="152400" imgH="165100" progId="Equation.DSMT4">
                    <p:embed/>
                    <p:pic>
                      <p:nvPicPr>
                        <p:cNvPr id="0" name="图片 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" y="2527"/>
                          <a:ext cx="199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9195" name="Rectangle 27"/>
          <p:cNvSpPr>
            <a:spLocks noChangeArrowheads="1"/>
          </p:cNvSpPr>
          <p:nvPr/>
        </p:nvSpPr>
        <p:spPr bwMode="auto">
          <a:xfrm>
            <a:off x="2730500" y="3592513"/>
            <a:ext cx="2825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等价地有</a:t>
            </a:r>
            <a:endParaRPr kumimoji="1"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19196" name="Object 28"/>
          <p:cNvGraphicFramePr>
            <a:graphicFrameLocks noChangeAspect="1"/>
          </p:cNvGraphicFramePr>
          <p:nvPr/>
        </p:nvGraphicFramePr>
        <p:xfrm>
          <a:off x="2751138" y="4064000"/>
          <a:ext cx="358298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21" imgW="1727200" imgH="266700" progId="Equation.DSMT4">
                  <p:embed/>
                </p:oleObj>
              </mc:Choice>
              <mc:Fallback>
                <p:oleObj name="Equation" r:id="rId21" imgW="1727200" imgH="266700" progId="Equation.DSMT4">
                  <p:embed/>
                  <p:pic>
                    <p:nvPicPr>
                      <p:cNvPr id="0" name="图片 7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4064000"/>
                        <a:ext cx="3582987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97" name="Object 29"/>
          <p:cNvGraphicFramePr>
            <a:graphicFrameLocks noChangeAspect="1"/>
          </p:cNvGraphicFramePr>
          <p:nvPr/>
        </p:nvGraphicFramePr>
        <p:xfrm>
          <a:off x="555625" y="4402138"/>
          <a:ext cx="319563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23" imgW="27736800" imgH="9144000" progId="Equation.DSMT4">
                  <p:embed/>
                </p:oleObj>
              </mc:Choice>
              <mc:Fallback>
                <p:oleObj name="Equation" r:id="rId23" imgW="27736800" imgH="9144000" progId="Equation.DSMT4">
                  <p:embed/>
                  <p:pic>
                    <p:nvPicPr>
                      <p:cNvPr id="0" name="图片 7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4402138"/>
                        <a:ext cx="3195638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98" name="Object 30"/>
          <p:cNvGraphicFramePr>
            <a:graphicFrameLocks noChangeAspect="1"/>
          </p:cNvGraphicFramePr>
          <p:nvPr/>
        </p:nvGraphicFramePr>
        <p:xfrm>
          <a:off x="3623255" y="4595813"/>
          <a:ext cx="51276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25" imgW="44500800" imgH="4876800" progId="Equation.DSMT4">
                  <p:embed/>
                </p:oleObj>
              </mc:Choice>
              <mc:Fallback>
                <p:oleObj name="Equation" r:id="rId25" imgW="44500800" imgH="4876800" progId="Equation.DSMT4">
                  <p:embed/>
                  <p:pic>
                    <p:nvPicPr>
                      <p:cNvPr id="0" name="图片 7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3255" y="4595813"/>
                        <a:ext cx="51276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9199" name="Group 31"/>
          <p:cNvGrpSpPr/>
          <p:nvPr/>
        </p:nvGrpSpPr>
        <p:grpSpPr bwMode="auto">
          <a:xfrm>
            <a:off x="337664" y="5315468"/>
            <a:ext cx="3438525" cy="1398587"/>
            <a:chOff x="1845" y="3311"/>
            <a:chExt cx="2166" cy="881"/>
          </a:xfrm>
        </p:grpSpPr>
        <p:sp>
          <p:nvSpPr>
            <p:cNvPr id="519200" name="Freeform 32"/>
            <p:cNvSpPr/>
            <p:nvPr/>
          </p:nvSpPr>
          <p:spPr bwMode="auto">
            <a:xfrm>
              <a:off x="3243" y="3782"/>
              <a:ext cx="453" cy="188"/>
            </a:xfrm>
            <a:custGeom>
              <a:avLst/>
              <a:gdLst>
                <a:gd name="T0" fmla="*/ 452 w 453"/>
                <a:gd name="T1" fmla="*/ 188 h 188"/>
                <a:gd name="T2" fmla="*/ 453 w 453"/>
                <a:gd name="T3" fmla="*/ 122 h 188"/>
                <a:gd name="T4" fmla="*/ 409 w 453"/>
                <a:gd name="T5" fmla="*/ 122 h 188"/>
                <a:gd name="T6" fmla="*/ 327 w 453"/>
                <a:gd name="T7" fmla="*/ 113 h 188"/>
                <a:gd name="T8" fmla="*/ 256 w 453"/>
                <a:gd name="T9" fmla="*/ 99 h 188"/>
                <a:gd name="T10" fmla="*/ 184 w 453"/>
                <a:gd name="T11" fmla="*/ 80 h 188"/>
                <a:gd name="T12" fmla="*/ 126 w 453"/>
                <a:gd name="T13" fmla="*/ 57 h 188"/>
                <a:gd name="T14" fmla="*/ 64 w 453"/>
                <a:gd name="T15" fmla="*/ 32 h 188"/>
                <a:gd name="T16" fmla="*/ 33 w 453"/>
                <a:gd name="T17" fmla="*/ 17 h 188"/>
                <a:gd name="T18" fmla="*/ 1 w 453"/>
                <a:gd name="T19" fmla="*/ 0 h 188"/>
                <a:gd name="T20" fmla="*/ 0 w 453"/>
                <a:gd name="T21" fmla="*/ 188 h 188"/>
                <a:gd name="T22" fmla="*/ 452 w 453"/>
                <a:gd name="T23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3" h="188">
                  <a:moveTo>
                    <a:pt x="452" y="188"/>
                  </a:moveTo>
                  <a:lnTo>
                    <a:pt x="453" y="122"/>
                  </a:lnTo>
                  <a:lnTo>
                    <a:pt x="409" y="122"/>
                  </a:lnTo>
                  <a:lnTo>
                    <a:pt x="327" y="113"/>
                  </a:lnTo>
                  <a:lnTo>
                    <a:pt x="256" y="99"/>
                  </a:lnTo>
                  <a:lnTo>
                    <a:pt x="184" y="80"/>
                  </a:lnTo>
                  <a:lnTo>
                    <a:pt x="126" y="57"/>
                  </a:lnTo>
                  <a:lnTo>
                    <a:pt x="64" y="32"/>
                  </a:lnTo>
                  <a:lnTo>
                    <a:pt x="33" y="17"/>
                  </a:lnTo>
                  <a:lnTo>
                    <a:pt x="1" y="0"/>
                  </a:lnTo>
                  <a:lnTo>
                    <a:pt x="0" y="188"/>
                  </a:lnTo>
                  <a:lnTo>
                    <a:pt x="452" y="18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 w="9525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201" name="Freeform 33"/>
            <p:cNvSpPr/>
            <p:nvPr/>
          </p:nvSpPr>
          <p:spPr bwMode="auto">
            <a:xfrm>
              <a:off x="1884" y="3779"/>
              <a:ext cx="451" cy="191"/>
            </a:xfrm>
            <a:custGeom>
              <a:avLst/>
              <a:gdLst>
                <a:gd name="T0" fmla="*/ 0 w 451"/>
                <a:gd name="T1" fmla="*/ 191 h 191"/>
                <a:gd name="T2" fmla="*/ 0 w 451"/>
                <a:gd name="T3" fmla="*/ 123 h 191"/>
                <a:gd name="T4" fmla="*/ 46 w 451"/>
                <a:gd name="T5" fmla="*/ 123 h 191"/>
                <a:gd name="T6" fmla="*/ 126 w 451"/>
                <a:gd name="T7" fmla="*/ 114 h 191"/>
                <a:gd name="T8" fmla="*/ 189 w 451"/>
                <a:gd name="T9" fmla="*/ 104 h 191"/>
                <a:gd name="T10" fmla="*/ 274 w 451"/>
                <a:gd name="T11" fmla="*/ 80 h 191"/>
                <a:gd name="T12" fmla="*/ 328 w 451"/>
                <a:gd name="T13" fmla="*/ 60 h 191"/>
                <a:gd name="T14" fmla="*/ 396 w 451"/>
                <a:gd name="T15" fmla="*/ 30 h 191"/>
                <a:gd name="T16" fmla="*/ 432 w 451"/>
                <a:gd name="T17" fmla="*/ 10 h 191"/>
                <a:gd name="T18" fmla="*/ 451 w 451"/>
                <a:gd name="T19" fmla="*/ 0 h 191"/>
                <a:gd name="T20" fmla="*/ 451 w 451"/>
                <a:gd name="T21" fmla="*/ 191 h 191"/>
                <a:gd name="T22" fmla="*/ 0 w 451"/>
                <a:gd name="T2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1" h="191">
                  <a:moveTo>
                    <a:pt x="0" y="191"/>
                  </a:moveTo>
                  <a:lnTo>
                    <a:pt x="0" y="123"/>
                  </a:lnTo>
                  <a:lnTo>
                    <a:pt x="46" y="123"/>
                  </a:lnTo>
                  <a:lnTo>
                    <a:pt x="126" y="114"/>
                  </a:lnTo>
                  <a:lnTo>
                    <a:pt x="189" y="104"/>
                  </a:lnTo>
                  <a:lnTo>
                    <a:pt x="274" y="80"/>
                  </a:lnTo>
                  <a:lnTo>
                    <a:pt x="328" y="60"/>
                  </a:lnTo>
                  <a:lnTo>
                    <a:pt x="396" y="30"/>
                  </a:lnTo>
                  <a:lnTo>
                    <a:pt x="432" y="10"/>
                  </a:lnTo>
                  <a:lnTo>
                    <a:pt x="451" y="0"/>
                  </a:lnTo>
                  <a:lnTo>
                    <a:pt x="451" y="191"/>
                  </a:lnTo>
                  <a:lnTo>
                    <a:pt x="0" y="19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 w="9525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202" name="Line 34"/>
            <p:cNvSpPr>
              <a:spLocks noChangeShapeType="1"/>
            </p:cNvSpPr>
            <p:nvPr/>
          </p:nvSpPr>
          <p:spPr bwMode="auto">
            <a:xfrm>
              <a:off x="1845" y="3971"/>
              <a:ext cx="20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203" name="Line 35"/>
            <p:cNvSpPr>
              <a:spLocks noChangeShapeType="1"/>
            </p:cNvSpPr>
            <p:nvPr/>
          </p:nvSpPr>
          <p:spPr bwMode="auto">
            <a:xfrm flipV="1">
              <a:off x="2790" y="3311"/>
              <a:ext cx="1" cy="6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9204" name="Object 36"/>
            <p:cNvGraphicFramePr>
              <a:graphicFrameLocks noChangeAspect="1"/>
            </p:cNvGraphicFramePr>
            <p:nvPr/>
          </p:nvGraphicFramePr>
          <p:xfrm>
            <a:off x="3173" y="3319"/>
            <a:ext cx="351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4" name="Equation" r:id="rId27" imgW="7315200" imgH="3657600" progId="Equation.DSMT4">
                    <p:embed/>
                  </p:oleObj>
                </mc:Choice>
                <mc:Fallback>
                  <p:oleObj name="Equation" r:id="rId27" imgW="7315200" imgH="3657600" progId="Equation.DSMT4">
                    <p:embed/>
                    <p:pic>
                      <p:nvPicPr>
                        <p:cNvPr id="0" name="图片 7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3" y="3319"/>
                          <a:ext cx="351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9205" name="Group 37"/>
            <p:cNvGrpSpPr/>
            <p:nvPr/>
          </p:nvGrpSpPr>
          <p:grpSpPr bwMode="auto">
            <a:xfrm>
              <a:off x="1883" y="3497"/>
              <a:ext cx="1811" cy="407"/>
              <a:chOff x="3787" y="2161"/>
              <a:chExt cx="1811" cy="511"/>
            </a:xfrm>
          </p:grpSpPr>
          <p:sp>
            <p:nvSpPr>
              <p:cNvPr id="519206" name="Freeform 38"/>
              <p:cNvSpPr/>
              <p:nvPr/>
            </p:nvSpPr>
            <p:spPr bwMode="auto">
              <a:xfrm>
                <a:off x="3787" y="2161"/>
                <a:ext cx="905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9207" name="Freeform 39"/>
              <p:cNvSpPr/>
              <p:nvPr/>
            </p:nvSpPr>
            <p:spPr bwMode="auto">
              <a:xfrm flipH="1">
                <a:off x="4694" y="2161"/>
                <a:ext cx="904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519208" name="Object 40"/>
            <p:cNvGraphicFramePr>
              <a:graphicFrameLocks noChangeAspect="1"/>
            </p:cNvGraphicFramePr>
            <p:nvPr/>
          </p:nvGraphicFramePr>
          <p:xfrm>
            <a:off x="3135" y="3896"/>
            <a:ext cx="50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5" name="Equation" r:id="rId29" imgW="393700" imgH="241300" progId="Equation.DSMT4">
                    <p:embed/>
                  </p:oleObj>
                </mc:Choice>
                <mc:Fallback>
                  <p:oleObj name="Equation" r:id="rId29" imgW="393700" imgH="241300" progId="Equation.DSMT4">
                    <p:embed/>
                    <p:pic>
                      <p:nvPicPr>
                        <p:cNvPr id="0" name="图片 7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5" y="3896"/>
                          <a:ext cx="50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09" name="Object 41"/>
            <p:cNvGraphicFramePr>
              <a:graphicFrameLocks noChangeAspect="1"/>
            </p:cNvGraphicFramePr>
            <p:nvPr/>
          </p:nvGraphicFramePr>
          <p:xfrm>
            <a:off x="2102" y="3896"/>
            <a:ext cx="64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6" name="Equation" r:id="rId31" imgW="495300" imgH="241300" progId="Equation.DSMT4">
                    <p:embed/>
                  </p:oleObj>
                </mc:Choice>
                <mc:Fallback>
                  <p:oleObj name="Equation" r:id="rId31" imgW="495300" imgH="241300" progId="Equation.DSMT4">
                    <p:embed/>
                    <p:pic>
                      <p:nvPicPr>
                        <p:cNvPr id="0" name="图片 7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2" y="3896"/>
                          <a:ext cx="64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210" name="Line 42"/>
            <p:cNvSpPr>
              <a:spLocks noChangeShapeType="1"/>
            </p:cNvSpPr>
            <p:nvPr/>
          </p:nvSpPr>
          <p:spPr bwMode="auto">
            <a:xfrm flipH="1">
              <a:off x="3016" y="3496"/>
              <a:ext cx="280" cy="29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211" name="Line 43"/>
            <p:cNvSpPr>
              <a:spLocks noChangeShapeType="1"/>
            </p:cNvSpPr>
            <p:nvPr/>
          </p:nvSpPr>
          <p:spPr bwMode="auto">
            <a:xfrm flipH="1">
              <a:off x="3385" y="3601"/>
              <a:ext cx="280" cy="29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9212" name="Object 44"/>
            <p:cNvGraphicFramePr>
              <a:graphicFrameLocks noChangeAspect="1"/>
            </p:cNvGraphicFramePr>
            <p:nvPr/>
          </p:nvGraphicFramePr>
          <p:xfrm>
            <a:off x="3670" y="3462"/>
            <a:ext cx="341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7" name="公式" r:id="rId33" imgW="368300" imgH="215900" progId="Equation.3">
                    <p:embed/>
                  </p:oleObj>
                </mc:Choice>
                <mc:Fallback>
                  <p:oleObj name="公式" r:id="rId33" imgW="368300" imgH="215900" progId="Equation.3">
                    <p:embed/>
                    <p:pic>
                      <p:nvPicPr>
                        <p:cNvPr id="0" name="图片 7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0" y="3462"/>
                          <a:ext cx="341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213" name="Line 45"/>
            <p:cNvSpPr>
              <a:spLocks noChangeShapeType="1"/>
            </p:cNvSpPr>
            <p:nvPr/>
          </p:nvSpPr>
          <p:spPr bwMode="auto">
            <a:xfrm>
              <a:off x="2066" y="3642"/>
              <a:ext cx="176" cy="27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9214" name="Object 46"/>
            <p:cNvGraphicFramePr>
              <a:graphicFrameLocks noChangeAspect="1"/>
            </p:cNvGraphicFramePr>
            <p:nvPr/>
          </p:nvGraphicFramePr>
          <p:xfrm>
            <a:off x="1911" y="3431"/>
            <a:ext cx="341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8" name="公式" r:id="rId35" imgW="368300" imgH="215900" progId="Equation.3">
                    <p:embed/>
                  </p:oleObj>
                </mc:Choice>
                <mc:Fallback>
                  <p:oleObj name="公式" r:id="rId35" imgW="368300" imgH="215900" progId="Equation.3">
                    <p:embed/>
                    <p:pic>
                      <p:nvPicPr>
                        <p:cNvPr id="0" name="图片 7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1" y="3431"/>
                          <a:ext cx="341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236" name="Group 68"/>
          <p:cNvGrpSpPr/>
          <p:nvPr/>
        </p:nvGrpSpPr>
        <p:grpSpPr bwMode="auto">
          <a:xfrm>
            <a:off x="738188" y="2398713"/>
            <a:ext cx="4514850" cy="311150"/>
            <a:chOff x="494" y="1527"/>
            <a:chExt cx="2719" cy="196"/>
          </a:xfrm>
        </p:grpSpPr>
        <p:sp>
          <p:nvSpPr>
            <p:cNvPr id="519237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494" y="1535"/>
              <a:ext cx="2719" cy="18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由无偏估计理论</a:t>
              </a:r>
              <a:r>
                <a:rPr lang="en-US" altLang="zh-CN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:   </a:t>
              </a:r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应在   附近“波动”</a:t>
              </a:r>
              <a:endParaRPr lang="zh-CN" altLang="en-US" sz="3600" b="1" kern="10" dirty="0">
                <a:ln w="12700">
                  <a:solidFill>
                    <a:srgbClr val="FF0000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19238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2222" y="1578"/>
              <a:ext cx="100" cy="13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rPr>
                <a:t>m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solidFill>
                  <a:schemeClr val="accent2"/>
                </a:solidFill>
                <a:latin typeface="Symbol" panose="05050102010706020507"/>
              </a:endParaRPr>
            </a:p>
          </p:txBody>
        </p:sp>
        <p:grpSp>
          <p:nvGrpSpPr>
            <p:cNvPr id="519239" name="Group 71"/>
            <p:cNvGrpSpPr/>
            <p:nvPr/>
          </p:nvGrpSpPr>
          <p:grpSpPr bwMode="auto">
            <a:xfrm>
              <a:off x="1648" y="1527"/>
              <a:ext cx="143" cy="183"/>
              <a:chOff x="4648" y="1111"/>
              <a:chExt cx="143" cy="183"/>
            </a:xfrm>
          </p:grpSpPr>
          <p:sp>
            <p:nvSpPr>
              <p:cNvPr id="519240" name="WordArt 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48" y="1158"/>
                <a:ext cx="128" cy="136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0000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19241" name="WordArt 73"/>
              <p:cNvSpPr>
                <a:spLocks noChangeArrowheads="1" noChangeShapeType="1" noTextEdit="1"/>
              </p:cNvSpPr>
              <p:nvPr/>
            </p:nvSpPr>
            <p:spPr bwMode="auto">
              <a:xfrm rot="791143" flipV="1">
                <a:off x="4666" y="1111"/>
                <a:ext cx="125" cy="27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6931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0000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\</a:t>
                </a:r>
                <a:endPara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grpSp>
        <p:nvGrpSpPr>
          <p:cNvPr id="519242" name="Group 74"/>
          <p:cNvGrpSpPr/>
          <p:nvPr/>
        </p:nvGrpSpPr>
        <p:grpSpPr bwMode="auto">
          <a:xfrm>
            <a:off x="725488" y="1968500"/>
            <a:ext cx="4175125" cy="295275"/>
            <a:chOff x="501" y="1256"/>
            <a:chExt cx="2350" cy="186"/>
          </a:xfrm>
        </p:grpSpPr>
        <p:sp>
          <p:nvSpPr>
            <p:cNvPr id="519243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501" y="1262"/>
              <a:ext cx="2183" cy="18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由极大似然思想</a:t>
              </a:r>
              <a:r>
                <a:rPr lang="en-US" altLang="zh-CN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:   </a:t>
              </a:r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看似“最像”</a:t>
              </a:r>
              <a:endParaRPr lang="zh-CN" altLang="en-US" sz="3600" b="1" kern="10" dirty="0">
                <a:ln w="12700">
                  <a:solidFill>
                    <a:srgbClr val="FF0000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19244" name="Group 76"/>
            <p:cNvGrpSpPr/>
            <p:nvPr/>
          </p:nvGrpSpPr>
          <p:grpSpPr bwMode="auto">
            <a:xfrm>
              <a:off x="1657" y="1256"/>
              <a:ext cx="143" cy="183"/>
              <a:chOff x="4648" y="1111"/>
              <a:chExt cx="143" cy="183"/>
            </a:xfrm>
          </p:grpSpPr>
          <p:sp>
            <p:nvSpPr>
              <p:cNvPr id="519245" name="WordArt 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48" y="1158"/>
                <a:ext cx="128" cy="136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0000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19246" name="WordArt 78"/>
              <p:cNvSpPr>
                <a:spLocks noChangeArrowheads="1" noChangeShapeType="1" noTextEdit="1"/>
              </p:cNvSpPr>
              <p:nvPr/>
            </p:nvSpPr>
            <p:spPr bwMode="auto">
              <a:xfrm rot="791143" flipV="1">
                <a:off x="4666" y="1111"/>
                <a:ext cx="125" cy="27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6931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0000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\</a:t>
                </a:r>
                <a:endPara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  <p:sp>
          <p:nvSpPr>
            <p:cNvPr id="519247" name="WordArt 79"/>
            <p:cNvSpPr>
              <a:spLocks noChangeArrowheads="1" noChangeShapeType="1" noTextEdit="1"/>
            </p:cNvSpPr>
            <p:nvPr/>
          </p:nvSpPr>
          <p:spPr bwMode="auto">
            <a:xfrm>
              <a:off x="2751" y="1291"/>
              <a:ext cx="100" cy="13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rPr>
                <a:t>m</a:t>
              </a:r>
              <a:endParaRPr lang="zh-CN" altLang="en-US" sz="3600" i="1" kern="10" dirty="0">
                <a:ln w="12700">
                  <a:solidFill>
                    <a:srgbClr val="FF0000"/>
                  </a:solidFill>
                  <a:round/>
                </a:ln>
                <a:solidFill>
                  <a:schemeClr val="accent2"/>
                </a:solidFill>
                <a:latin typeface="Symbol" panose="05050102010706020507"/>
              </a:endParaRPr>
            </a:p>
          </p:txBody>
        </p:sp>
      </p:grpSp>
      <p:grpSp>
        <p:nvGrpSpPr>
          <p:cNvPr id="519248" name="Group 80"/>
          <p:cNvGrpSpPr/>
          <p:nvPr/>
        </p:nvGrpSpPr>
        <p:grpSpPr bwMode="auto">
          <a:xfrm>
            <a:off x="5445125" y="1885950"/>
            <a:ext cx="3114675" cy="841375"/>
            <a:chOff x="3956" y="1259"/>
            <a:chExt cx="1706" cy="436"/>
          </a:xfrm>
        </p:grpSpPr>
        <p:sp>
          <p:nvSpPr>
            <p:cNvPr id="519249" name="AutoShape 81"/>
            <p:cNvSpPr>
              <a:spLocks noChangeArrowheads="1"/>
            </p:cNvSpPr>
            <p:nvPr/>
          </p:nvSpPr>
          <p:spPr bwMode="auto">
            <a:xfrm>
              <a:off x="3956" y="1259"/>
              <a:ext cx="1706" cy="436"/>
            </a:xfrm>
            <a:prstGeom prst="wedgeRectCallout">
              <a:avLst>
                <a:gd name="adj1" fmla="val -49884"/>
                <a:gd name="adj2" fmla="val -22250"/>
              </a:avLst>
            </a:prstGeom>
            <a:solidFill>
              <a:schemeClr val="accent2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19250" name="WordArt 82"/>
            <p:cNvSpPr>
              <a:spLocks noChangeArrowheads="1" noChangeShapeType="1" noTextEdit="1"/>
            </p:cNvSpPr>
            <p:nvPr/>
          </p:nvSpPr>
          <p:spPr bwMode="auto">
            <a:xfrm>
              <a:off x="4308" y="1297"/>
              <a:ext cx="1128" cy="1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所在“范围”应是</a:t>
              </a:r>
              <a:endParaRPr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19251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3997" y="1498"/>
              <a:ext cx="1584" cy="1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以  为中心的“随机区间”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19252" name="Group 84"/>
            <p:cNvGrpSpPr/>
            <p:nvPr/>
          </p:nvGrpSpPr>
          <p:grpSpPr bwMode="auto">
            <a:xfrm>
              <a:off x="4136" y="1481"/>
              <a:ext cx="131" cy="159"/>
              <a:chOff x="4648" y="1111"/>
              <a:chExt cx="143" cy="183"/>
            </a:xfrm>
          </p:grpSpPr>
          <p:sp>
            <p:nvSpPr>
              <p:cNvPr id="519253" name="WordArt 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48" y="1158"/>
                <a:ext cx="128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19254" name="WordArt 86"/>
              <p:cNvSpPr>
                <a:spLocks noChangeArrowheads="1" noChangeShapeType="1" noTextEdit="1"/>
              </p:cNvSpPr>
              <p:nvPr/>
            </p:nvSpPr>
            <p:spPr bwMode="auto">
              <a:xfrm rot="791143" flipV="1">
                <a:off x="4666" y="1111"/>
                <a:ext cx="125" cy="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6931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\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  <p:sp>
          <p:nvSpPr>
            <p:cNvPr id="519255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4144" y="1324"/>
              <a:ext cx="100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m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</p:grpSp>
      <p:sp>
        <p:nvSpPr>
          <p:cNvPr id="519256" name="AutoShape 88"/>
          <p:cNvSpPr/>
          <p:nvPr/>
        </p:nvSpPr>
        <p:spPr bwMode="auto">
          <a:xfrm>
            <a:off x="5270500" y="1993900"/>
            <a:ext cx="101600" cy="685800"/>
          </a:xfrm>
          <a:prstGeom prst="rightBrace">
            <a:avLst>
              <a:gd name="adj1" fmla="val 56250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9257" name="Freeform 89"/>
          <p:cNvSpPr/>
          <p:nvPr/>
        </p:nvSpPr>
        <p:spPr bwMode="auto">
          <a:xfrm>
            <a:off x="500063" y="1811338"/>
            <a:ext cx="8445500" cy="995362"/>
          </a:xfrm>
          <a:custGeom>
            <a:avLst/>
            <a:gdLst>
              <a:gd name="T0" fmla="*/ 20 w 4892"/>
              <a:gd name="T1" fmla="*/ 499 h 627"/>
              <a:gd name="T2" fmla="*/ 44 w 4892"/>
              <a:gd name="T3" fmla="*/ 107 h 627"/>
              <a:gd name="T4" fmla="*/ 252 w 4892"/>
              <a:gd name="T5" fmla="*/ 35 h 627"/>
              <a:gd name="T6" fmla="*/ 1180 w 4892"/>
              <a:gd name="T7" fmla="*/ 43 h 627"/>
              <a:gd name="T8" fmla="*/ 2516 w 4892"/>
              <a:gd name="T9" fmla="*/ 35 h 627"/>
              <a:gd name="T10" fmla="*/ 3660 w 4892"/>
              <a:gd name="T11" fmla="*/ 11 h 627"/>
              <a:gd name="T12" fmla="*/ 4556 w 4892"/>
              <a:gd name="T13" fmla="*/ 11 h 627"/>
              <a:gd name="T14" fmla="*/ 4788 w 4892"/>
              <a:gd name="T15" fmla="*/ 51 h 627"/>
              <a:gd name="T16" fmla="*/ 4812 w 4892"/>
              <a:gd name="T17" fmla="*/ 315 h 627"/>
              <a:gd name="T18" fmla="*/ 4812 w 4892"/>
              <a:gd name="T19" fmla="*/ 443 h 627"/>
              <a:gd name="T20" fmla="*/ 4764 w 4892"/>
              <a:gd name="T21" fmla="*/ 587 h 627"/>
              <a:gd name="T22" fmla="*/ 4588 w 4892"/>
              <a:gd name="T23" fmla="*/ 587 h 627"/>
              <a:gd name="T24" fmla="*/ 2940 w 4892"/>
              <a:gd name="T25" fmla="*/ 595 h 627"/>
              <a:gd name="T26" fmla="*/ 1340 w 4892"/>
              <a:gd name="T27" fmla="*/ 603 h 627"/>
              <a:gd name="T28" fmla="*/ 380 w 4892"/>
              <a:gd name="T29" fmla="*/ 595 h 627"/>
              <a:gd name="T30" fmla="*/ 164 w 4892"/>
              <a:gd name="T31" fmla="*/ 611 h 627"/>
              <a:gd name="T32" fmla="*/ 20 w 4892"/>
              <a:gd name="T33" fmla="*/ 499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92" h="627">
                <a:moveTo>
                  <a:pt x="20" y="499"/>
                </a:moveTo>
                <a:cubicBezTo>
                  <a:pt x="0" y="415"/>
                  <a:pt x="5" y="184"/>
                  <a:pt x="44" y="107"/>
                </a:cubicBezTo>
                <a:cubicBezTo>
                  <a:pt x="83" y="30"/>
                  <a:pt x="63" y="46"/>
                  <a:pt x="252" y="35"/>
                </a:cubicBezTo>
                <a:cubicBezTo>
                  <a:pt x="441" y="24"/>
                  <a:pt x="803" y="43"/>
                  <a:pt x="1180" y="43"/>
                </a:cubicBezTo>
                <a:cubicBezTo>
                  <a:pt x="1557" y="43"/>
                  <a:pt x="2103" y="40"/>
                  <a:pt x="2516" y="35"/>
                </a:cubicBezTo>
                <a:cubicBezTo>
                  <a:pt x="2929" y="30"/>
                  <a:pt x="3320" y="15"/>
                  <a:pt x="3660" y="11"/>
                </a:cubicBezTo>
                <a:cubicBezTo>
                  <a:pt x="4000" y="7"/>
                  <a:pt x="4368" y="4"/>
                  <a:pt x="4556" y="11"/>
                </a:cubicBezTo>
                <a:cubicBezTo>
                  <a:pt x="4744" y="18"/>
                  <a:pt x="4745" y="0"/>
                  <a:pt x="4788" y="51"/>
                </a:cubicBezTo>
                <a:cubicBezTo>
                  <a:pt x="4831" y="102"/>
                  <a:pt x="4808" y="250"/>
                  <a:pt x="4812" y="315"/>
                </a:cubicBezTo>
                <a:cubicBezTo>
                  <a:pt x="4816" y="380"/>
                  <a:pt x="4820" y="398"/>
                  <a:pt x="4812" y="443"/>
                </a:cubicBezTo>
                <a:cubicBezTo>
                  <a:pt x="4804" y="488"/>
                  <a:pt x="4801" y="563"/>
                  <a:pt x="4764" y="587"/>
                </a:cubicBezTo>
                <a:cubicBezTo>
                  <a:pt x="4727" y="611"/>
                  <a:pt x="4892" y="586"/>
                  <a:pt x="4588" y="587"/>
                </a:cubicBezTo>
                <a:cubicBezTo>
                  <a:pt x="4284" y="588"/>
                  <a:pt x="3481" y="592"/>
                  <a:pt x="2940" y="595"/>
                </a:cubicBezTo>
                <a:cubicBezTo>
                  <a:pt x="2399" y="598"/>
                  <a:pt x="1767" y="603"/>
                  <a:pt x="1340" y="603"/>
                </a:cubicBezTo>
                <a:cubicBezTo>
                  <a:pt x="913" y="603"/>
                  <a:pt x="576" y="594"/>
                  <a:pt x="380" y="595"/>
                </a:cubicBezTo>
                <a:cubicBezTo>
                  <a:pt x="184" y="596"/>
                  <a:pt x="229" y="627"/>
                  <a:pt x="164" y="611"/>
                </a:cubicBezTo>
                <a:cubicBezTo>
                  <a:pt x="99" y="595"/>
                  <a:pt x="40" y="583"/>
                  <a:pt x="20" y="499"/>
                </a:cubicBez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9298" name="WordArt 130"/>
          <p:cNvSpPr>
            <a:spLocks noChangeArrowheads="1" noChangeShapeType="1" noTextEdit="1"/>
          </p:cNvSpPr>
          <p:nvPr/>
        </p:nvSpPr>
        <p:spPr bwMode="auto">
          <a:xfrm>
            <a:off x="7759700" y="4400550"/>
            <a:ext cx="227013" cy="2682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b="1" kern="10" dirty="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31" name="Group 48"/>
          <p:cNvGrpSpPr/>
          <p:nvPr/>
        </p:nvGrpSpPr>
        <p:grpSpPr bwMode="auto">
          <a:xfrm>
            <a:off x="3333417" y="5032887"/>
            <a:ext cx="7067550" cy="604838"/>
            <a:chOff x="-104" y="3740"/>
            <a:chExt cx="4452" cy="381"/>
          </a:xfrm>
        </p:grpSpPr>
        <p:sp>
          <p:nvSpPr>
            <p:cNvPr id="132" name="Rectangle 49"/>
            <p:cNvSpPr>
              <a:spLocks noChangeArrowheads="1"/>
            </p:cNvSpPr>
            <p:nvPr/>
          </p:nvSpPr>
          <p:spPr bwMode="auto">
            <a:xfrm>
              <a:off x="-104" y="3740"/>
              <a:ext cx="4452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  的置信水平为    的置信区间为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33" name="Object 50"/>
            <p:cNvGraphicFramePr>
              <a:graphicFrameLocks noChangeAspect="1"/>
            </p:cNvGraphicFramePr>
            <p:nvPr/>
          </p:nvGraphicFramePr>
          <p:xfrm>
            <a:off x="176" y="3868"/>
            <a:ext cx="21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9" name="Equation" r:id="rId37" imgW="190500" imgH="203200" progId="Equation.DSMT4">
                    <p:embed/>
                  </p:oleObj>
                </mc:Choice>
                <mc:Fallback>
                  <p:oleObj name="Equation" r:id="rId37" imgW="190500" imgH="203200" progId="Equation.DSMT4">
                    <p:embed/>
                    <p:pic>
                      <p:nvPicPr>
                        <p:cNvPr id="0" name="图片 7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" y="3868"/>
                          <a:ext cx="21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" name="Object 51"/>
            <p:cNvGraphicFramePr>
              <a:graphicFrameLocks noChangeAspect="1"/>
            </p:cNvGraphicFramePr>
            <p:nvPr/>
          </p:nvGraphicFramePr>
          <p:xfrm>
            <a:off x="1756" y="3817"/>
            <a:ext cx="448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0" name="公式" r:id="rId39" imgW="393700" imgH="203200" progId="Equation.3">
                    <p:embed/>
                  </p:oleObj>
                </mc:Choice>
                <mc:Fallback>
                  <p:oleObj name="公式" r:id="rId39" imgW="393700" imgH="203200" progId="Equation.3">
                    <p:embed/>
                    <p:pic>
                      <p:nvPicPr>
                        <p:cNvPr id="0" name="图片 7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6" y="3817"/>
                          <a:ext cx="448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5" name="Object 52"/>
          <p:cNvGraphicFramePr>
            <a:graphicFrameLocks noChangeAspect="1"/>
          </p:cNvGraphicFramePr>
          <p:nvPr/>
        </p:nvGraphicFramePr>
        <p:xfrm>
          <a:off x="4772697" y="5622925"/>
          <a:ext cx="37560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41" imgW="32613600" imgH="9144000" progId="Equation.DSMT4">
                  <p:embed/>
                </p:oleObj>
              </mc:Choice>
              <mc:Fallback>
                <p:oleObj name="Equation" r:id="rId41" imgW="32613600" imgH="9144000" progId="Equation.DSMT4">
                  <p:embed/>
                  <p:pic>
                    <p:nvPicPr>
                      <p:cNvPr id="0" name="图片 7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697" y="5622925"/>
                        <a:ext cx="375602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9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9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9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9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9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9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9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9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9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9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9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9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1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1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1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1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1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1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1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1" dur="500"/>
                                        <p:tgtEl>
                                          <p:spTgt spid="51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519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1" dur="1000"/>
                                        <p:tgtEl>
                                          <p:spTgt spid="51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519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519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519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519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519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519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519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519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519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519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519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519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19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19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1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-0.49814 " pathEditMode="relative" ptsTypes="AA">
                                      <p:cBhvr>
                                        <p:cTn id="16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-0.49814 " pathEditMode="relative" ptsTypes="AA">
                                      <p:cBhvr>
                                        <p:cTn id="16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4" grpId="0" animBg="1"/>
      <p:bldP spid="519175" grpId="0" animBg="1"/>
      <p:bldP spid="519186" grpId="0" animBg="1"/>
      <p:bldP spid="519195" grpId="0"/>
      <p:bldP spid="519195" grpId="1"/>
      <p:bldP spid="519256" grpId="0" animBg="1"/>
      <p:bldP spid="519256" grpId="1" animBg="1"/>
      <p:bldP spid="519257" grpId="0" animBg="1"/>
      <p:bldP spid="519257" grpId="1" animBg="1"/>
      <p:bldP spid="51929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170" name="Group 2"/>
          <p:cNvGrpSpPr/>
          <p:nvPr/>
        </p:nvGrpSpPr>
        <p:grpSpPr bwMode="auto">
          <a:xfrm>
            <a:off x="1270000" y="530225"/>
            <a:ext cx="8204200" cy="525463"/>
            <a:chOff x="792" y="326"/>
            <a:chExt cx="5168" cy="331"/>
          </a:xfrm>
        </p:grpSpPr>
        <p:sp>
          <p:nvSpPr>
            <p:cNvPr id="519171" name="Rectangle 3"/>
            <p:cNvSpPr>
              <a:spLocks noChangeArrowheads="1"/>
            </p:cNvSpPr>
            <p:nvPr/>
          </p:nvSpPr>
          <p:spPr bwMode="auto">
            <a:xfrm>
              <a:off x="792" y="326"/>
              <a:ext cx="51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     为来自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 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试求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172" name="Object 4"/>
            <p:cNvGraphicFramePr>
              <a:graphicFrameLocks noChangeAspect="1"/>
            </p:cNvGraphicFramePr>
            <p:nvPr/>
          </p:nvGraphicFramePr>
          <p:xfrm>
            <a:off x="1047" y="362"/>
            <a:ext cx="12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8" name="Equation" r:id="rId1" imgW="1028700" imgH="241300" progId="Equation.DSMT4">
                    <p:embed/>
                  </p:oleObj>
                </mc:Choice>
                <mc:Fallback>
                  <p:oleObj name="Equation" r:id="rId1" imgW="1028700" imgH="241300" progId="Equation.DSMT4">
                    <p:embed/>
                    <p:pic>
                      <p:nvPicPr>
                        <p:cNvPr id="0" name="图片 82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7" y="362"/>
                          <a:ext cx="12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73" name="Object 5"/>
            <p:cNvGraphicFramePr>
              <a:graphicFrameLocks noChangeAspect="1"/>
            </p:cNvGraphicFramePr>
            <p:nvPr/>
          </p:nvGraphicFramePr>
          <p:xfrm>
            <a:off x="3337" y="361"/>
            <a:ext cx="114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9" name="Equation" r:id="rId3" imgW="1003300" imgH="241300" progId="Equation.DSMT4">
                    <p:embed/>
                  </p:oleObj>
                </mc:Choice>
                <mc:Fallback>
                  <p:oleObj name="Equation" r:id="rId3" imgW="1003300" imgH="241300" progId="Equation.DSMT4">
                    <p:embed/>
                    <p:pic>
                      <p:nvPicPr>
                        <p:cNvPr id="0" name="图片 8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7" y="361"/>
                          <a:ext cx="114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9174" name="WordArt 6"/>
          <p:cNvSpPr>
            <a:spLocks noChangeArrowheads="1" noChangeShapeType="1" noTextEdit="1"/>
          </p:cNvSpPr>
          <p:nvPr/>
        </p:nvSpPr>
        <p:spPr bwMode="auto">
          <a:xfrm>
            <a:off x="771525" y="1504950"/>
            <a:ext cx="663575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solidFill>
                  <a:srgbClr val="000066"/>
                </a:solidFill>
                <a:latin typeface="方正舒体" panose="02010601030101010101" charset="-122"/>
                <a:ea typeface="方正舒体" panose="02010601030101010101" charset="-122"/>
              </a:rPr>
              <a:t>分析</a:t>
            </a:r>
            <a:endParaRPr lang="zh-CN" altLang="en-US" sz="3600" b="1" kern="10">
              <a:ln w="12700">
                <a:solidFill>
                  <a:srgbClr val="FF0000"/>
                </a:solidFill>
                <a:round/>
              </a:ln>
              <a:solidFill>
                <a:srgbClr val="000066"/>
              </a:solidFill>
              <a:latin typeface="方正舒体" panose="02010601030101010101" charset="-122"/>
              <a:ea typeface="方正舒体" panose="02010601030101010101" charset="-122"/>
            </a:endParaRPr>
          </a:p>
        </p:txBody>
      </p:sp>
      <p:sp>
        <p:nvSpPr>
          <p:cNvPr id="519175" name="WordArt 7"/>
          <p:cNvSpPr>
            <a:spLocks noChangeArrowheads="1" noChangeShapeType="1" noTextEdit="1"/>
          </p:cNvSpPr>
          <p:nvPr/>
        </p:nvSpPr>
        <p:spPr bwMode="auto">
          <a:xfrm>
            <a:off x="669925" y="64293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519176" name="Group 8"/>
          <p:cNvGrpSpPr/>
          <p:nvPr/>
        </p:nvGrpSpPr>
        <p:grpSpPr bwMode="auto">
          <a:xfrm>
            <a:off x="-25400" y="950913"/>
            <a:ext cx="7188200" cy="519112"/>
            <a:chOff x="0" y="591"/>
            <a:chExt cx="4528" cy="327"/>
          </a:xfrm>
        </p:grpSpPr>
        <p:sp>
          <p:nvSpPr>
            <p:cNvPr id="519177" name="Rectangle 9"/>
            <p:cNvSpPr>
              <a:spLocks noChangeArrowheads="1"/>
            </p:cNvSpPr>
            <p:nvPr/>
          </p:nvSpPr>
          <p:spPr bwMode="auto">
            <a:xfrm>
              <a:off x="0" y="591"/>
              <a:ext cx="4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未知参数  的置信水平为    的置信区间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178" name="Object 10"/>
            <p:cNvGraphicFramePr>
              <a:graphicFrameLocks noChangeAspect="1"/>
            </p:cNvGraphicFramePr>
            <p:nvPr/>
          </p:nvGraphicFramePr>
          <p:xfrm>
            <a:off x="960" y="655"/>
            <a:ext cx="22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0" name="Equation" r:id="rId5" imgW="190500" imgH="203200" progId="Equation.DSMT4">
                    <p:embed/>
                  </p:oleObj>
                </mc:Choice>
                <mc:Fallback>
                  <p:oleObj name="Equation" r:id="rId5" imgW="190500" imgH="203200" progId="Equation.DSMT4">
                    <p:embed/>
                    <p:pic>
                      <p:nvPicPr>
                        <p:cNvPr id="0" name="图片 82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655"/>
                          <a:ext cx="22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79" name="Object 11"/>
            <p:cNvGraphicFramePr>
              <a:graphicFrameLocks noChangeAspect="1"/>
            </p:cNvGraphicFramePr>
            <p:nvPr/>
          </p:nvGraphicFramePr>
          <p:xfrm>
            <a:off x="2529" y="639"/>
            <a:ext cx="48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1" name="Equation" r:id="rId7" imgW="419100" imgH="203200" progId="Equation.DSMT4">
                    <p:embed/>
                  </p:oleObj>
                </mc:Choice>
                <mc:Fallback>
                  <p:oleObj name="Equation" r:id="rId7" imgW="419100" imgH="203200" progId="Equation.DSMT4">
                    <p:embed/>
                    <p:pic>
                      <p:nvPicPr>
                        <p:cNvPr id="0" name="图片 82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9" y="639"/>
                          <a:ext cx="48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180" name="Group 12"/>
          <p:cNvGrpSpPr/>
          <p:nvPr/>
        </p:nvGrpSpPr>
        <p:grpSpPr bwMode="auto">
          <a:xfrm>
            <a:off x="1485900" y="1384300"/>
            <a:ext cx="2476500" cy="519113"/>
            <a:chOff x="1096" y="896"/>
            <a:chExt cx="1560" cy="327"/>
          </a:xfrm>
        </p:grpSpPr>
        <p:graphicFrame>
          <p:nvGraphicFramePr>
            <p:cNvPr id="519181" name="Object 13"/>
            <p:cNvGraphicFramePr>
              <a:graphicFrameLocks noChangeAspect="1"/>
            </p:cNvGraphicFramePr>
            <p:nvPr/>
          </p:nvGraphicFramePr>
          <p:xfrm>
            <a:off x="1096" y="977"/>
            <a:ext cx="22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2" name="Equation" r:id="rId9" imgW="190500" imgH="203200" progId="Equation.DSMT4">
                    <p:embed/>
                  </p:oleObj>
                </mc:Choice>
                <mc:Fallback>
                  <p:oleObj name="Equation" r:id="rId9" imgW="190500" imgH="203200" progId="Equation.DSMT4">
                    <p:embed/>
                    <p:pic>
                      <p:nvPicPr>
                        <p:cNvPr id="0" name="图片 8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6" y="977"/>
                          <a:ext cx="22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182" name="Rectangle 14"/>
            <p:cNvSpPr>
              <a:spLocks noChangeArrowheads="1"/>
            </p:cNvSpPr>
            <p:nvPr/>
          </p:nvSpPr>
          <p:spPr bwMode="auto">
            <a:xfrm>
              <a:off x="1272" y="896"/>
              <a:ext cx="1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的置信区间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19183" name="Group 15"/>
          <p:cNvGrpSpPr/>
          <p:nvPr/>
        </p:nvGrpSpPr>
        <p:grpSpPr bwMode="auto">
          <a:xfrm>
            <a:off x="4217988" y="1411288"/>
            <a:ext cx="2438400" cy="519112"/>
            <a:chOff x="2793" y="865"/>
            <a:chExt cx="1536" cy="327"/>
          </a:xfrm>
        </p:grpSpPr>
        <p:graphicFrame>
          <p:nvGraphicFramePr>
            <p:cNvPr id="519184" name="Object 16"/>
            <p:cNvGraphicFramePr>
              <a:graphicFrameLocks noChangeAspect="1"/>
            </p:cNvGraphicFramePr>
            <p:nvPr/>
          </p:nvGraphicFramePr>
          <p:xfrm>
            <a:off x="2793" y="930"/>
            <a:ext cx="22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3" name="Equation" r:id="rId11" imgW="190500" imgH="203200" progId="Equation.DSMT4">
                    <p:embed/>
                  </p:oleObj>
                </mc:Choice>
                <mc:Fallback>
                  <p:oleObj name="Equation" r:id="rId11" imgW="190500" imgH="203200" progId="Equation.DSMT4">
                    <p:embed/>
                    <p:pic>
                      <p:nvPicPr>
                        <p:cNvPr id="0" name="图片 8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3" y="930"/>
                          <a:ext cx="22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185" name="Rectangle 17"/>
            <p:cNvSpPr>
              <a:spLocks noChangeArrowheads="1"/>
            </p:cNvSpPr>
            <p:nvPr/>
          </p:nvSpPr>
          <p:spPr bwMode="auto">
            <a:xfrm>
              <a:off x="2945" y="865"/>
              <a:ext cx="1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所在“范围”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519186" name="AutoShape 18"/>
          <p:cNvSpPr>
            <a:spLocks noChangeArrowheads="1"/>
          </p:cNvSpPr>
          <p:nvPr/>
        </p:nvSpPr>
        <p:spPr bwMode="auto">
          <a:xfrm>
            <a:off x="3762375" y="1539875"/>
            <a:ext cx="369888" cy="228600"/>
          </a:xfrm>
          <a:prstGeom prst="leftRightArrow">
            <a:avLst>
              <a:gd name="adj1" fmla="val 50000"/>
              <a:gd name="adj2" fmla="val 3236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9187" name="Object 19"/>
          <p:cNvGraphicFramePr>
            <a:graphicFrameLocks noChangeAspect="1"/>
          </p:cNvGraphicFramePr>
          <p:nvPr/>
        </p:nvGraphicFramePr>
        <p:xfrm>
          <a:off x="2044700" y="3130550"/>
          <a:ext cx="47767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13" imgW="2298700" imgH="292100" progId="Equation.DSMT4">
                  <p:embed/>
                </p:oleObj>
              </mc:Choice>
              <mc:Fallback>
                <p:oleObj name="Equation" r:id="rId13" imgW="2298700" imgH="292100" progId="Equation.DSMT4">
                  <p:embed/>
                  <p:pic>
                    <p:nvPicPr>
                      <p:cNvPr id="0" name="图片 8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3130550"/>
                        <a:ext cx="477678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9188" name="Group 20"/>
          <p:cNvGrpSpPr/>
          <p:nvPr/>
        </p:nvGrpSpPr>
        <p:grpSpPr bwMode="auto">
          <a:xfrm>
            <a:off x="685800" y="2697163"/>
            <a:ext cx="6383338" cy="541337"/>
            <a:chOff x="0" y="1883"/>
            <a:chExt cx="4021" cy="341"/>
          </a:xfrm>
        </p:grpSpPr>
        <p:sp>
          <p:nvSpPr>
            <p:cNvPr id="519189" name="Rectangle 21"/>
            <p:cNvSpPr>
              <a:spLocks noChangeArrowheads="1"/>
            </p:cNvSpPr>
            <p:nvPr/>
          </p:nvSpPr>
          <p:spPr bwMode="auto">
            <a:xfrm>
              <a:off x="0" y="1883"/>
              <a:ext cx="40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故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的置信度为 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的置信区间应满足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190" name="Object 22"/>
            <p:cNvGraphicFramePr>
              <a:graphicFrameLocks noChangeAspect="1"/>
            </p:cNvGraphicFramePr>
            <p:nvPr/>
          </p:nvGraphicFramePr>
          <p:xfrm>
            <a:off x="283" y="1970"/>
            <a:ext cx="24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5" name="Equation" r:id="rId15" imgW="190500" imgH="203200" progId="Equation.DSMT4">
                    <p:embed/>
                  </p:oleObj>
                </mc:Choice>
                <mc:Fallback>
                  <p:oleObj name="Equation" r:id="rId15" imgW="190500" imgH="203200" progId="Equation.DSMT4">
                    <p:embed/>
                    <p:pic>
                      <p:nvPicPr>
                        <p:cNvPr id="0" name="图片 8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" y="1970"/>
                          <a:ext cx="24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91" name="Object 23"/>
            <p:cNvGraphicFramePr>
              <a:graphicFrameLocks noChangeAspect="1"/>
            </p:cNvGraphicFramePr>
            <p:nvPr/>
          </p:nvGraphicFramePr>
          <p:xfrm>
            <a:off x="1659" y="1947"/>
            <a:ext cx="48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6" name="Equation" r:id="rId17" imgW="6705600" imgH="3657600" progId="Equation.DSMT4">
                    <p:embed/>
                  </p:oleObj>
                </mc:Choice>
                <mc:Fallback>
                  <p:oleObj name="Equation" r:id="rId17" imgW="6705600" imgH="3657600" progId="Equation.DSMT4">
                    <p:embed/>
                    <p:pic>
                      <p:nvPicPr>
                        <p:cNvPr id="0" name="图片 8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9" y="1947"/>
                          <a:ext cx="48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192" name="Group 24"/>
          <p:cNvGrpSpPr/>
          <p:nvPr/>
        </p:nvGrpSpPr>
        <p:grpSpPr bwMode="auto">
          <a:xfrm>
            <a:off x="-38100" y="3579813"/>
            <a:ext cx="3079750" cy="519112"/>
            <a:chOff x="0" y="2439"/>
            <a:chExt cx="1940" cy="327"/>
          </a:xfrm>
        </p:grpSpPr>
        <p:sp>
          <p:nvSpPr>
            <p:cNvPr id="519193" name="Rectangle 25"/>
            <p:cNvSpPr>
              <a:spLocks noChangeArrowheads="1"/>
            </p:cNvSpPr>
            <p:nvPr/>
          </p:nvSpPr>
          <p:spPr bwMode="auto">
            <a:xfrm>
              <a:off x="0" y="2439"/>
              <a:ext cx="19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其中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是待定常数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19194" name="Object 26"/>
            <p:cNvGraphicFramePr>
              <a:graphicFrameLocks noChangeAspect="1"/>
            </p:cNvGraphicFramePr>
            <p:nvPr/>
          </p:nvGraphicFramePr>
          <p:xfrm>
            <a:off x="473" y="2527"/>
            <a:ext cx="199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7" name="Equation" r:id="rId19" imgW="152400" imgH="165100" progId="Equation.DSMT4">
                    <p:embed/>
                  </p:oleObj>
                </mc:Choice>
                <mc:Fallback>
                  <p:oleObj name="Equation" r:id="rId19" imgW="152400" imgH="165100" progId="Equation.DSMT4">
                    <p:embed/>
                    <p:pic>
                      <p:nvPicPr>
                        <p:cNvPr id="0" name="图片 8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" y="2527"/>
                          <a:ext cx="199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9195" name="Rectangle 27"/>
          <p:cNvSpPr>
            <a:spLocks noChangeArrowheads="1"/>
          </p:cNvSpPr>
          <p:nvPr/>
        </p:nvSpPr>
        <p:spPr bwMode="auto">
          <a:xfrm>
            <a:off x="2730500" y="3592513"/>
            <a:ext cx="2825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等价地有</a:t>
            </a:r>
            <a:endParaRPr kumimoji="1"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19196" name="Object 28"/>
          <p:cNvGraphicFramePr>
            <a:graphicFrameLocks noChangeAspect="1"/>
          </p:cNvGraphicFramePr>
          <p:nvPr/>
        </p:nvGraphicFramePr>
        <p:xfrm>
          <a:off x="2751138" y="4064000"/>
          <a:ext cx="358298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21" imgW="1727200" imgH="266700" progId="Equation.DSMT4">
                  <p:embed/>
                </p:oleObj>
              </mc:Choice>
              <mc:Fallback>
                <p:oleObj name="Equation" r:id="rId21" imgW="1727200" imgH="266700" progId="Equation.DSMT4">
                  <p:embed/>
                  <p:pic>
                    <p:nvPicPr>
                      <p:cNvPr id="0" name="图片 8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4064000"/>
                        <a:ext cx="3582987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97" name="Object 29"/>
          <p:cNvGraphicFramePr>
            <a:graphicFrameLocks noChangeAspect="1"/>
          </p:cNvGraphicFramePr>
          <p:nvPr/>
        </p:nvGraphicFramePr>
        <p:xfrm>
          <a:off x="555625" y="4402138"/>
          <a:ext cx="319563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23" imgW="27736800" imgH="9144000" progId="Equation.DSMT4">
                  <p:embed/>
                </p:oleObj>
              </mc:Choice>
              <mc:Fallback>
                <p:oleObj name="Equation" r:id="rId23" imgW="27736800" imgH="9144000" progId="Equation.DSMT4">
                  <p:embed/>
                  <p:pic>
                    <p:nvPicPr>
                      <p:cNvPr id="0" name="图片 8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4402138"/>
                        <a:ext cx="3195638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98" name="Object 30"/>
          <p:cNvGraphicFramePr>
            <a:graphicFrameLocks noChangeAspect="1"/>
          </p:cNvGraphicFramePr>
          <p:nvPr/>
        </p:nvGraphicFramePr>
        <p:xfrm>
          <a:off x="3623255" y="4595813"/>
          <a:ext cx="51276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25" imgW="44500800" imgH="4876800" progId="Equation.DSMT4">
                  <p:embed/>
                </p:oleObj>
              </mc:Choice>
              <mc:Fallback>
                <p:oleObj name="Equation" r:id="rId25" imgW="44500800" imgH="4876800" progId="Equation.DSMT4">
                  <p:embed/>
                  <p:pic>
                    <p:nvPicPr>
                      <p:cNvPr id="0" name="图片 8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3255" y="4595813"/>
                        <a:ext cx="51276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9199" name="Group 31"/>
          <p:cNvGrpSpPr/>
          <p:nvPr/>
        </p:nvGrpSpPr>
        <p:grpSpPr bwMode="auto">
          <a:xfrm>
            <a:off x="2928938" y="5230813"/>
            <a:ext cx="3438525" cy="1398587"/>
            <a:chOff x="1845" y="3311"/>
            <a:chExt cx="2166" cy="881"/>
          </a:xfrm>
        </p:grpSpPr>
        <p:sp>
          <p:nvSpPr>
            <p:cNvPr id="519200" name="Freeform 32"/>
            <p:cNvSpPr/>
            <p:nvPr/>
          </p:nvSpPr>
          <p:spPr bwMode="auto">
            <a:xfrm>
              <a:off x="3243" y="3782"/>
              <a:ext cx="453" cy="188"/>
            </a:xfrm>
            <a:custGeom>
              <a:avLst/>
              <a:gdLst>
                <a:gd name="T0" fmla="*/ 452 w 453"/>
                <a:gd name="T1" fmla="*/ 188 h 188"/>
                <a:gd name="T2" fmla="*/ 453 w 453"/>
                <a:gd name="T3" fmla="*/ 122 h 188"/>
                <a:gd name="T4" fmla="*/ 409 w 453"/>
                <a:gd name="T5" fmla="*/ 122 h 188"/>
                <a:gd name="T6" fmla="*/ 327 w 453"/>
                <a:gd name="T7" fmla="*/ 113 h 188"/>
                <a:gd name="T8" fmla="*/ 256 w 453"/>
                <a:gd name="T9" fmla="*/ 99 h 188"/>
                <a:gd name="T10" fmla="*/ 184 w 453"/>
                <a:gd name="T11" fmla="*/ 80 h 188"/>
                <a:gd name="T12" fmla="*/ 126 w 453"/>
                <a:gd name="T13" fmla="*/ 57 h 188"/>
                <a:gd name="T14" fmla="*/ 64 w 453"/>
                <a:gd name="T15" fmla="*/ 32 h 188"/>
                <a:gd name="T16" fmla="*/ 33 w 453"/>
                <a:gd name="T17" fmla="*/ 17 h 188"/>
                <a:gd name="T18" fmla="*/ 1 w 453"/>
                <a:gd name="T19" fmla="*/ 0 h 188"/>
                <a:gd name="T20" fmla="*/ 0 w 453"/>
                <a:gd name="T21" fmla="*/ 188 h 188"/>
                <a:gd name="T22" fmla="*/ 452 w 453"/>
                <a:gd name="T23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3" h="188">
                  <a:moveTo>
                    <a:pt x="452" y="188"/>
                  </a:moveTo>
                  <a:lnTo>
                    <a:pt x="453" y="122"/>
                  </a:lnTo>
                  <a:lnTo>
                    <a:pt x="409" y="122"/>
                  </a:lnTo>
                  <a:lnTo>
                    <a:pt x="327" y="113"/>
                  </a:lnTo>
                  <a:lnTo>
                    <a:pt x="256" y="99"/>
                  </a:lnTo>
                  <a:lnTo>
                    <a:pt x="184" y="80"/>
                  </a:lnTo>
                  <a:lnTo>
                    <a:pt x="126" y="57"/>
                  </a:lnTo>
                  <a:lnTo>
                    <a:pt x="64" y="32"/>
                  </a:lnTo>
                  <a:lnTo>
                    <a:pt x="33" y="17"/>
                  </a:lnTo>
                  <a:lnTo>
                    <a:pt x="1" y="0"/>
                  </a:lnTo>
                  <a:lnTo>
                    <a:pt x="0" y="188"/>
                  </a:lnTo>
                  <a:lnTo>
                    <a:pt x="452" y="18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 w="9525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201" name="Freeform 33"/>
            <p:cNvSpPr/>
            <p:nvPr/>
          </p:nvSpPr>
          <p:spPr bwMode="auto">
            <a:xfrm>
              <a:off x="1884" y="3779"/>
              <a:ext cx="451" cy="191"/>
            </a:xfrm>
            <a:custGeom>
              <a:avLst/>
              <a:gdLst>
                <a:gd name="T0" fmla="*/ 0 w 451"/>
                <a:gd name="T1" fmla="*/ 191 h 191"/>
                <a:gd name="T2" fmla="*/ 0 w 451"/>
                <a:gd name="T3" fmla="*/ 123 h 191"/>
                <a:gd name="T4" fmla="*/ 46 w 451"/>
                <a:gd name="T5" fmla="*/ 123 h 191"/>
                <a:gd name="T6" fmla="*/ 126 w 451"/>
                <a:gd name="T7" fmla="*/ 114 h 191"/>
                <a:gd name="T8" fmla="*/ 189 w 451"/>
                <a:gd name="T9" fmla="*/ 104 h 191"/>
                <a:gd name="T10" fmla="*/ 274 w 451"/>
                <a:gd name="T11" fmla="*/ 80 h 191"/>
                <a:gd name="T12" fmla="*/ 328 w 451"/>
                <a:gd name="T13" fmla="*/ 60 h 191"/>
                <a:gd name="T14" fmla="*/ 396 w 451"/>
                <a:gd name="T15" fmla="*/ 30 h 191"/>
                <a:gd name="T16" fmla="*/ 432 w 451"/>
                <a:gd name="T17" fmla="*/ 10 h 191"/>
                <a:gd name="T18" fmla="*/ 451 w 451"/>
                <a:gd name="T19" fmla="*/ 0 h 191"/>
                <a:gd name="T20" fmla="*/ 451 w 451"/>
                <a:gd name="T21" fmla="*/ 191 h 191"/>
                <a:gd name="T22" fmla="*/ 0 w 451"/>
                <a:gd name="T2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1" h="191">
                  <a:moveTo>
                    <a:pt x="0" y="191"/>
                  </a:moveTo>
                  <a:lnTo>
                    <a:pt x="0" y="123"/>
                  </a:lnTo>
                  <a:lnTo>
                    <a:pt x="46" y="123"/>
                  </a:lnTo>
                  <a:lnTo>
                    <a:pt x="126" y="114"/>
                  </a:lnTo>
                  <a:lnTo>
                    <a:pt x="189" y="104"/>
                  </a:lnTo>
                  <a:lnTo>
                    <a:pt x="274" y="80"/>
                  </a:lnTo>
                  <a:lnTo>
                    <a:pt x="328" y="60"/>
                  </a:lnTo>
                  <a:lnTo>
                    <a:pt x="396" y="30"/>
                  </a:lnTo>
                  <a:lnTo>
                    <a:pt x="432" y="10"/>
                  </a:lnTo>
                  <a:lnTo>
                    <a:pt x="451" y="0"/>
                  </a:lnTo>
                  <a:lnTo>
                    <a:pt x="451" y="191"/>
                  </a:lnTo>
                  <a:lnTo>
                    <a:pt x="0" y="19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 w="9525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202" name="Line 34"/>
            <p:cNvSpPr>
              <a:spLocks noChangeShapeType="1"/>
            </p:cNvSpPr>
            <p:nvPr/>
          </p:nvSpPr>
          <p:spPr bwMode="auto">
            <a:xfrm>
              <a:off x="1845" y="3971"/>
              <a:ext cx="20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203" name="Line 35"/>
            <p:cNvSpPr>
              <a:spLocks noChangeShapeType="1"/>
            </p:cNvSpPr>
            <p:nvPr/>
          </p:nvSpPr>
          <p:spPr bwMode="auto">
            <a:xfrm flipV="1">
              <a:off x="2790" y="3311"/>
              <a:ext cx="1" cy="6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9204" name="Object 36"/>
            <p:cNvGraphicFramePr>
              <a:graphicFrameLocks noChangeAspect="1"/>
            </p:cNvGraphicFramePr>
            <p:nvPr/>
          </p:nvGraphicFramePr>
          <p:xfrm>
            <a:off x="3173" y="3319"/>
            <a:ext cx="351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1" name="Equation" r:id="rId27" imgW="7315200" imgH="3657600" progId="Equation.DSMT4">
                    <p:embed/>
                  </p:oleObj>
                </mc:Choice>
                <mc:Fallback>
                  <p:oleObj name="Equation" r:id="rId27" imgW="7315200" imgH="3657600" progId="Equation.DSMT4">
                    <p:embed/>
                    <p:pic>
                      <p:nvPicPr>
                        <p:cNvPr id="0" name="图片 82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3" y="3319"/>
                          <a:ext cx="351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9205" name="Group 37"/>
            <p:cNvGrpSpPr/>
            <p:nvPr/>
          </p:nvGrpSpPr>
          <p:grpSpPr bwMode="auto">
            <a:xfrm>
              <a:off x="1883" y="3497"/>
              <a:ext cx="1811" cy="407"/>
              <a:chOff x="3787" y="2161"/>
              <a:chExt cx="1811" cy="511"/>
            </a:xfrm>
          </p:grpSpPr>
          <p:sp>
            <p:nvSpPr>
              <p:cNvPr id="519206" name="Freeform 38"/>
              <p:cNvSpPr/>
              <p:nvPr/>
            </p:nvSpPr>
            <p:spPr bwMode="auto">
              <a:xfrm>
                <a:off x="3787" y="2161"/>
                <a:ext cx="905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9207" name="Freeform 39"/>
              <p:cNvSpPr/>
              <p:nvPr/>
            </p:nvSpPr>
            <p:spPr bwMode="auto">
              <a:xfrm flipH="1">
                <a:off x="4694" y="2161"/>
                <a:ext cx="904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519208" name="Object 40"/>
            <p:cNvGraphicFramePr>
              <a:graphicFrameLocks noChangeAspect="1"/>
            </p:cNvGraphicFramePr>
            <p:nvPr/>
          </p:nvGraphicFramePr>
          <p:xfrm>
            <a:off x="3135" y="3896"/>
            <a:ext cx="50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2" name="Equation" r:id="rId29" imgW="393700" imgH="241300" progId="Equation.DSMT4">
                    <p:embed/>
                  </p:oleObj>
                </mc:Choice>
                <mc:Fallback>
                  <p:oleObj name="Equation" r:id="rId29" imgW="393700" imgH="241300" progId="Equation.DSMT4">
                    <p:embed/>
                    <p:pic>
                      <p:nvPicPr>
                        <p:cNvPr id="0" name="图片 82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5" y="3896"/>
                          <a:ext cx="50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09" name="Object 41"/>
            <p:cNvGraphicFramePr>
              <a:graphicFrameLocks noChangeAspect="1"/>
            </p:cNvGraphicFramePr>
            <p:nvPr/>
          </p:nvGraphicFramePr>
          <p:xfrm>
            <a:off x="2102" y="3896"/>
            <a:ext cx="64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3" name="Equation" r:id="rId31" imgW="495300" imgH="241300" progId="Equation.DSMT4">
                    <p:embed/>
                  </p:oleObj>
                </mc:Choice>
                <mc:Fallback>
                  <p:oleObj name="Equation" r:id="rId31" imgW="495300" imgH="241300" progId="Equation.DSMT4">
                    <p:embed/>
                    <p:pic>
                      <p:nvPicPr>
                        <p:cNvPr id="0" name="图片 8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2" y="3896"/>
                          <a:ext cx="64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210" name="Line 42"/>
            <p:cNvSpPr>
              <a:spLocks noChangeShapeType="1"/>
            </p:cNvSpPr>
            <p:nvPr/>
          </p:nvSpPr>
          <p:spPr bwMode="auto">
            <a:xfrm flipH="1">
              <a:off x="3016" y="3496"/>
              <a:ext cx="280" cy="29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211" name="Line 43"/>
            <p:cNvSpPr>
              <a:spLocks noChangeShapeType="1"/>
            </p:cNvSpPr>
            <p:nvPr/>
          </p:nvSpPr>
          <p:spPr bwMode="auto">
            <a:xfrm flipH="1">
              <a:off x="3385" y="3601"/>
              <a:ext cx="280" cy="29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9212" name="Object 44"/>
            <p:cNvGraphicFramePr>
              <a:graphicFrameLocks noChangeAspect="1"/>
            </p:cNvGraphicFramePr>
            <p:nvPr/>
          </p:nvGraphicFramePr>
          <p:xfrm>
            <a:off x="3670" y="3462"/>
            <a:ext cx="341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4" name="公式" r:id="rId33" imgW="368300" imgH="215900" progId="Equation.3">
                    <p:embed/>
                  </p:oleObj>
                </mc:Choice>
                <mc:Fallback>
                  <p:oleObj name="公式" r:id="rId33" imgW="368300" imgH="215900" progId="Equation.3">
                    <p:embed/>
                    <p:pic>
                      <p:nvPicPr>
                        <p:cNvPr id="0" name="图片 82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0" y="3462"/>
                          <a:ext cx="341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213" name="Line 45"/>
            <p:cNvSpPr>
              <a:spLocks noChangeShapeType="1"/>
            </p:cNvSpPr>
            <p:nvPr/>
          </p:nvSpPr>
          <p:spPr bwMode="auto">
            <a:xfrm>
              <a:off x="2066" y="3642"/>
              <a:ext cx="176" cy="27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9214" name="Object 46"/>
            <p:cNvGraphicFramePr>
              <a:graphicFrameLocks noChangeAspect="1"/>
            </p:cNvGraphicFramePr>
            <p:nvPr/>
          </p:nvGraphicFramePr>
          <p:xfrm>
            <a:off x="1911" y="3431"/>
            <a:ext cx="341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5" name="公式" r:id="rId35" imgW="368300" imgH="215900" progId="Equation.3">
                    <p:embed/>
                  </p:oleObj>
                </mc:Choice>
                <mc:Fallback>
                  <p:oleObj name="公式" r:id="rId35" imgW="368300" imgH="215900" progId="Equation.3">
                    <p:embed/>
                    <p:pic>
                      <p:nvPicPr>
                        <p:cNvPr id="0" name="图片 82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1" y="3431"/>
                          <a:ext cx="341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9215" name="Rectangle 47"/>
          <p:cNvSpPr>
            <a:spLocks noChangeArrowheads="1"/>
          </p:cNvSpPr>
          <p:nvPr/>
        </p:nvSpPr>
        <p:spPr bwMode="auto">
          <a:xfrm>
            <a:off x="0" y="5308600"/>
            <a:ext cx="9144000" cy="1549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19216" name="Group 48"/>
          <p:cNvGrpSpPr/>
          <p:nvPr/>
        </p:nvGrpSpPr>
        <p:grpSpPr bwMode="auto">
          <a:xfrm>
            <a:off x="685800" y="5149850"/>
            <a:ext cx="7067550" cy="604838"/>
            <a:chOff x="-104" y="3740"/>
            <a:chExt cx="4452" cy="381"/>
          </a:xfrm>
        </p:grpSpPr>
        <p:sp>
          <p:nvSpPr>
            <p:cNvPr id="519217" name="Rectangle 49"/>
            <p:cNvSpPr>
              <a:spLocks noChangeArrowheads="1"/>
            </p:cNvSpPr>
            <p:nvPr/>
          </p:nvSpPr>
          <p:spPr bwMode="auto">
            <a:xfrm>
              <a:off x="-104" y="3740"/>
              <a:ext cx="4452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  的置信水平为    的置信区间为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218" name="Object 50"/>
            <p:cNvGraphicFramePr>
              <a:graphicFrameLocks noChangeAspect="1"/>
            </p:cNvGraphicFramePr>
            <p:nvPr/>
          </p:nvGraphicFramePr>
          <p:xfrm>
            <a:off x="176" y="3868"/>
            <a:ext cx="21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6" name="Equation" r:id="rId37" imgW="190500" imgH="203200" progId="Equation.DSMT4">
                    <p:embed/>
                  </p:oleObj>
                </mc:Choice>
                <mc:Fallback>
                  <p:oleObj name="Equation" r:id="rId37" imgW="190500" imgH="203200" progId="Equation.DSMT4">
                    <p:embed/>
                    <p:pic>
                      <p:nvPicPr>
                        <p:cNvPr id="0" name="图片 82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" y="3868"/>
                          <a:ext cx="21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19" name="Object 51"/>
            <p:cNvGraphicFramePr>
              <a:graphicFrameLocks noChangeAspect="1"/>
            </p:cNvGraphicFramePr>
            <p:nvPr/>
          </p:nvGraphicFramePr>
          <p:xfrm>
            <a:off x="1756" y="3852"/>
            <a:ext cx="448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7" name="公式" r:id="rId39" imgW="393700" imgH="203200" progId="Equation.3">
                    <p:embed/>
                  </p:oleObj>
                </mc:Choice>
                <mc:Fallback>
                  <p:oleObj name="公式" r:id="rId39" imgW="393700" imgH="203200" progId="Equation.3">
                    <p:embed/>
                    <p:pic>
                      <p:nvPicPr>
                        <p:cNvPr id="0" name="图片 82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6" y="3852"/>
                          <a:ext cx="448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9220" name="Object 52"/>
          <p:cNvGraphicFramePr>
            <a:graphicFrameLocks noChangeAspect="1"/>
          </p:cNvGraphicFramePr>
          <p:nvPr/>
        </p:nvGraphicFramePr>
        <p:xfrm>
          <a:off x="2816225" y="5622925"/>
          <a:ext cx="37560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Equation" r:id="rId41" imgW="32613600" imgH="9144000" progId="Equation.DSMT4">
                  <p:embed/>
                </p:oleObj>
              </mc:Choice>
              <mc:Fallback>
                <p:oleObj name="Equation" r:id="rId41" imgW="32613600" imgH="9144000" progId="Equation.DSMT4">
                  <p:embed/>
                  <p:pic>
                    <p:nvPicPr>
                      <p:cNvPr id="0" name="图片 8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5622925"/>
                        <a:ext cx="375602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225" name="Rectangle 57"/>
          <p:cNvSpPr>
            <a:spLocks noChangeArrowheads="1"/>
          </p:cNvSpPr>
          <p:nvPr/>
        </p:nvSpPr>
        <p:spPr bwMode="auto">
          <a:xfrm>
            <a:off x="1154" y="1872293"/>
            <a:ext cx="9132888" cy="5041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9226" name="Object 58"/>
          <p:cNvGraphicFramePr>
            <a:graphicFrameLocks noChangeAspect="1"/>
          </p:cNvGraphicFramePr>
          <p:nvPr/>
        </p:nvGraphicFramePr>
        <p:xfrm>
          <a:off x="3036888" y="3871913"/>
          <a:ext cx="28463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Equation" r:id="rId43" imgW="1562100" imgH="254000" progId="Equation.DSMT4">
                  <p:embed/>
                </p:oleObj>
              </mc:Choice>
              <mc:Fallback>
                <p:oleObj name="Equation" r:id="rId43" imgW="1562100" imgH="254000" progId="Equation.DSMT4">
                  <p:embed/>
                  <p:pic>
                    <p:nvPicPr>
                      <p:cNvPr id="0" name="图片 8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3871913"/>
                        <a:ext cx="28463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9227" name="Group 59"/>
          <p:cNvGrpSpPr/>
          <p:nvPr/>
        </p:nvGrpSpPr>
        <p:grpSpPr bwMode="auto">
          <a:xfrm>
            <a:off x="-77788" y="3330575"/>
            <a:ext cx="7304088" cy="604838"/>
            <a:chOff x="495" y="626"/>
            <a:chExt cx="4601" cy="381"/>
          </a:xfrm>
        </p:grpSpPr>
        <p:sp>
          <p:nvSpPr>
            <p:cNvPr id="519228" name="Rectangle 60"/>
            <p:cNvSpPr>
              <a:spLocks noChangeArrowheads="1"/>
            </p:cNvSpPr>
            <p:nvPr/>
          </p:nvSpPr>
          <p:spPr bwMode="auto">
            <a:xfrm>
              <a:off x="495" y="626"/>
              <a:ext cx="4601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于是  的置信水平为    的一个置信区间为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229" name="Object 61"/>
            <p:cNvGraphicFramePr>
              <a:graphicFrameLocks noChangeAspect="1"/>
            </p:cNvGraphicFramePr>
            <p:nvPr/>
          </p:nvGraphicFramePr>
          <p:xfrm>
            <a:off x="1030" y="755"/>
            <a:ext cx="20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0" name="Equation" r:id="rId45" imgW="165100" imgH="190500" progId="Equation.DSMT4">
                    <p:embed/>
                  </p:oleObj>
                </mc:Choice>
                <mc:Fallback>
                  <p:oleObj name="Equation" r:id="rId45" imgW="165100" imgH="190500" progId="Equation.DSMT4">
                    <p:embed/>
                    <p:pic>
                      <p:nvPicPr>
                        <p:cNvPr id="0" name="图片 82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755"/>
                          <a:ext cx="20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30" name="Object 62"/>
            <p:cNvGraphicFramePr>
              <a:graphicFrameLocks noChangeAspect="1"/>
            </p:cNvGraphicFramePr>
            <p:nvPr/>
          </p:nvGraphicFramePr>
          <p:xfrm>
            <a:off x="2609" y="740"/>
            <a:ext cx="40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1" name="Equation" r:id="rId47" imgW="342900" imgH="203200" progId="Equation.DSMT4">
                    <p:embed/>
                  </p:oleObj>
                </mc:Choice>
                <mc:Fallback>
                  <p:oleObj name="Equation" r:id="rId47" imgW="342900" imgH="203200" progId="Equation.DSMT4">
                    <p:embed/>
                    <p:pic>
                      <p:nvPicPr>
                        <p:cNvPr id="0" name="图片 82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9" y="740"/>
                          <a:ext cx="40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231" name="Group 63"/>
          <p:cNvGrpSpPr/>
          <p:nvPr/>
        </p:nvGrpSpPr>
        <p:grpSpPr bwMode="auto">
          <a:xfrm>
            <a:off x="671513" y="2990850"/>
            <a:ext cx="6399212" cy="520700"/>
            <a:chOff x="423" y="1884"/>
            <a:chExt cx="4031" cy="328"/>
          </a:xfrm>
        </p:grpSpPr>
        <p:sp>
          <p:nvSpPr>
            <p:cNvPr id="519232" name="Rectangle 64"/>
            <p:cNvSpPr>
              <a:spLocks noChangeArrowheads="1"/>
            </p:cNvSpPr>
            <p:nvPr/>
          </p:nvSpPr>
          <p:spPr bwMode="auto">
            <a:xfrm>
              <a:off x="423" y="1884"/>
              <a:ext cx="8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特别取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233" name="Object 65"/>
            <p:cNvGraphicFramePr>
              <a:graphicFrameLocks noChangeAspect="1"/>
            </p:cNvGraphicFramePr>
            <p:nvPr/>
          </p:nvGraphicFramePr>
          <p:xfrm>
            <a:off x="1127" y="1927"/>
            <a:ext cx="138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2" name="Equation" r:id="rId49" imgW="1206500" imgH="215900" progId="Equation.DSMT4">
                    <p:embed/>
                  </p:oleObj>
                </mc:Choice>
                <mc:Fallback>
                  <p:oleObj name="Equation" r:id="rId49" imgW="1206500" imgH="215900" progId="Equation.DSMT4">
                    <p:embed/>
                    <p:pic>
                      <p:nvPicPr>
                        <p:cNvPr id="0" name="图片 82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7" y="1927"/>
                          <a:ext cx="1380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234" name="Rectangle 66"/>
            <p:cNvSpPr>
              <a:spLocks noChangeArrowheads="1"/>
            </p:cNvSpPr>
            <p:nvPr/>
          </p:nvSpPr>
          <p:spPr bwMode="auto">
            <a:xfrm>
              <a:off x="2416" y="1885"/>
              <a:ext cx="5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235" name="Object 67"/>
            <p:cNvGraphicFramePr>
              <a:graphicFrameLocks noChangeAspect="1"/>
            </p:cNvGraphicFramePr>
            <p:nvPr/>
          </p:nvGraphicFramePr>
          <p:xfrm>
            <a:off x="2663" y="1908"/>
            <a:ext cx="179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3" name="Equation" r:id="rId51" imgW="24688800" imgH="4267200" progId="Equation.DSMT4">
                    <p:embed/>
                  </p:oleObj>
                </mc:Choice>
                <mc:Fallback>
                  <p:oleObj name="Equation" r:id="rId51" imgW="24688800" imgH="4267200" progId="Equation.DSMT4">
                    <p:embed/>
                    <p:pic>
                      <p:nvPicPr>
                        <p:cNvPr id="0" name="图片 82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3" y="1908"/>
                          <a:ext cx="179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236" name="Group 68"/>
          <p:cNvGrpSpPr/>
          <p:nvPr/>
        </p:nvGrpSpPr>
        <p:grpSpPr bwMode="auto">
          <a:xfrm>
            <a:off x="738188" y="2398713"/>
            <a:ext cx="4514850" cy="311150"/>
            <a:chOff x="494" y="1527"/>
            <a:chExt cx="2719" cy="196"/>
          </a:xfrm>
        </p:grpSpPr>
        <p:sp>
          <p:nvSpPr>
            <p:cNvPr id="519237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494" y="1535"/>
              <a:ext cx="2719" cy="18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由无偏估计理论</a:t>
              </a:r>
              <a:r>
                <a:rPr lang="en-US" altLang="zh-CN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:   </a:t>
              </a:r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应在   附近“波动”</a:t>
              </a:r>
              <a:endParaRPr lang="zh-CN" altLang="en-US" sz="3600" b="1" kern="10" dirty="0">
                <a:ln w="12700">
                  <a:solidFill>
                    <a:srgbClr val="FF0000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19238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2222" y="1578"/>
              <a:ext cx="100" cy="13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rPr>
                <a:t>m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solidFill>
                  <a:schemeClr val="accent2"/>
                </a:solidFill>
                <a:latin typeface="Symbol" panose="05050102010706020507"/>
              </a:endParaRPr>
            </a:p>
          </p:txBody>
        </p:sp>
        <p:grpSp>
          <p:nvGrpSpPr>
            <p:cNvPr id="519239" name="Group 71"/>
            <p:cNvGrpSpPr/>
            <p:nvPr/>
          </p:nvGrpSpPr>
          <p:grpSpPr bwMode="auto">
            <a:xfrm>
              <a:off x="1648" y="1527"/>
              <a:ext cx="143" cy="183"/>
              <a:chOff x="4648" y="1111"/>
              <a:chExt cx="143" cy="183"/>
            </a:xfrm>
          </p:grpSpPr>
          <p:sp>
            <p:nvSpPr>
              <p:cNvPr id="519240" name="WordArt 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48" y="1158"/>
                <a:ext cx="128" cy="136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0000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19241" name="WordArt 73"/>
              <p:cNvSpPr>
                <a:spLocks noChangeArrowheads="1" noChangeShapeType="1" noTextEdit="1"/>
              </p:cNvSpPr>
              <p:nvPr/>
            </p:nvSpPr>
            <p:spPr bwMode="auto">
              <a:xfrm rot="791143" flipV="1">
                <a:off x="4666" y="1111"/>
                <a:ext cx="125" cy="27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6931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0000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\</a:t>
                </a:r>
                <a:endPara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grpSp>
        <p:nvGrpSpPr>
          <p:cNvPr id="519242" name="Group 74"/>
          <p:cNvGrpSpPr/>
          <p:nvPr/>
        </p:nvGrpSpPr>
        <p:grpSpPr bwMode="auto">
          <a:xfrm>
            <a:off x="725488" y="1968500"/>
            <a:ext cx="4175125" cy="295275"/>
            <a:chOff x="501" y="1256"/>
            <a:chExt cx="2350" cy="186"/>
          </a:xfrm>
        </p:grpSpPr>
        <p:sp>
          <p:nvSpPr>
            <p:cNvPr id="519243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501" y="1262"/>
              <a:ext cx="2183" cy="18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由极大似然思想</a:t>
              </a:r>
              <a:r>
                <a:rPr lang="en-US" altLang="zh-CN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:   </a:t>
              </a:r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看似“最像”</a:t>
              </a:r>
              <a:endParaRPr lang="zh-CN" altLang="en-US" sz="3600" b="1" kern="10" dirty="0">
                <a:ln w="12700">
                  <a:solidFill>
                    <a:srgbClr val="FF0000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19244" name="Group 76"/>
            <p:cNvGrpSpPr/>
            <p:nvPr/>
          </p:nvGrpSpPr>
          <p:grpSpPr bwMode="auto">
            <a:xfrm>
              <a:off x="1657" y="1256"/>
              <a:ext cx="143" cy="183"/>
              <a:chOff x="4648" y="1111"/>
              <a:chExt cx="143" cy="183"/>
            </a:xfrm>
          </p:grpSpPr>
          <p:sp>
            <p:nvSpPr>
              <p:cNvPr id="519245" name="WordArt 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48" y="1158"/>
                <a:ext cx="128" cy="136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0000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19246" name="WordArt 78"/>
              <p:cNvSpPr>
                <a:spLocks noChangeArrowheads="1" noChangeShapeType="1" noTextEdit="1"/>
              </p:cNvSpPr>
              <p:nvPr/>
            </p:nvSpPr>
            <p:spPr bwMode="auto">
              <a:xfrm rot="791143" flipV="1">
                <a:off x="4666" y="1111"/>
                <a:ext cx="125" cy="27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6931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0000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\</a:t>
                </a:r>
                <a:endPara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  <p:sp>
          <p:nvSpPr>
            <p:cNvPr id="519247" name="WordArt 79"/>
            <p:cNvSpPr>
              <a:spLocks noChangeArrowheads="1" noChangeShapeType="1" noTextEdit="1"/>
            </p:cNvSpPr>
            <p:nvPr/>
          </p:nvSpPr>
          <p:spPr bwMode="auto">
            <a:xfrm>
              <a:off x="2751" y="1291"/>
              <a:ext cx="100" cy="13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rPr>
                <a:t>m</a:t>
              </a:r>
              <a:endParaRPr lang="zh-CN" altLang="en-US" sz="3600" i="1" kern="10" dirty="0">
                <a:ln w="12700">
                  <a:solidFill>
                    <a:srgbClr val="FF0000"/>
                  </a:solidFill>
                  <a:round/>
                </a:ln>
                <a:solidFill>
                  <a:schemeClr val="accent2"/>
                </a:solidFill>
                <a:latin typeface="Symbol" panose="05050102010706020507"/>
              </a:endParaRPr>
            </a:p>
          </p:txBody>
        </p:sp>
      </p:grpSp>
      <p:grpSp>
        <p:nvGrpSpPr>
          <p:cNvPr id="519248" name="Group 80"/>
          <p:cNvGrpSpPr/>
          <p:nvPr/>
        </p:nvGrpSpPr>
        <p:grpSpPr bwMode="auto">
          <a:xfrm>
            <a:off x="5445125" y="1885950"/>
            <a:ext cx="3114675" cy="841375"/>
            <a:chOff x="3956" y="1259"/>
            <a:chExt cx="1706" cy="436"/>
          </a:xfrm>
        </p:grpSpPr>
        <p:sp>
          <p:nvSpPr>
            <p:cNvPr id="519249" name="AutoShape 81"/>
            <p:cNvSpPr>
              <a:spLocks noChangeArrowheads="1"/>
            </p:cNvSpPr>
            <p:nvPr/>
          </p:nvSpPr>
          <p:spPr bwMode="auto">
            <a:xfrm>
              <a:off x="3956" y="1259"/>
              <a:ext cx="1706" cy="436"/>
            </a:xfrm>
            <a:prstGeom prst="wedgeRectCallout">
              <a:avLst>
                <a:gd name="adj1" fmla="val -49884"/>
                <a:gd name="adj2" fmla="val -22250"/>
              </a:avLst>
            </a:prstGeom>
            <a:solidFill>
              <a:schemeClr val="accent2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19250" name="WordArt 82"/>
            <p:cNvSpPr>
              <a:spLocks noChangeArrowheads="1" noChangeShapeType="1" noTextEdit="1"/>
            </p:cNvSpPr>
            <p:nvPr/>
          </p:nvSpPr>
          <p:spPr bwMode="auto">
            <a:xfrm>
              <a:off x="4308" y="1297"/>
              <a:ext cx="1128" cy="1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所在“范围”应是</a:t>
              </a:r>
              <a:endParaRPr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19251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3997" y="1498"/>
              <a:ext cx="1584" cy="1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以  为中心的“随机区间”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19252" name="Group 84"/>
            <p:cNvGrpSpPr/>
            <p:nvPr/>
          </p:nvGrpSpPr>
          <p:grpSpPr bwMode="auto">
            <a:xfrm>
              <a:off x="4136" y="1481"/>
              <a:ext cx="131" cy="159"/>
              <a:chOff x="4648" y="1111"/>
              <a:chExt cx="143" cy="183"/>
            </a:xfrm>
          </p:grpSpPr>
          <p:sp>
            <p:nvSpPr>
              <p:cNvPr id="519253" name="WordArt 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48" y="1158"/>
                <a:ext cx="128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19254" name="WordArt 86"/>
              <p:cNvSpPr>
                <a:spLocks noChangeArrowheads="1" noChangeShapeType="1" noTextEdit="1"/>
              </p:cNvSpPr>
              <p:nvPr/>
            </p:nvSpPr>
            <p:spPr bwMode="auto">
              <a:xfrm rot="791143" flipV="1">
                <a:off x="4666" y="1111"/>
                <a:ext cx="125" cy="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6931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\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  <p:sp>
          <p:nvSpPr>
            <p:cNvPr id="519255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4144" y="1324"/>
              <a:ext cx="100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m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</p:grpSp>
      <p:sp>
        <p:nvSpPr>
          <p:cNvPr id="519256" name="AutoShape 88"/>
          <p:cNvSpPr/>
          <p:nvPr/>
        </p:nvSpPr>
        <p:spPr bwMode="auto">
          <a:xfrm>
            <a:off x="5270500" y="1993900"/>
            <a:ext cx="101600" cy="685800"/>
          </a:xfrm>
          <a:prstGeom prst="rightBrace">
            <a:avLst>
              <a:gd name="adj1" fmla="val 56250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9257" name="Freeform 89"/>
          <p:cNvSpPr/>
          <p:nvPr/>
        </p:nvSpPr>
        <p:spPr bwMode="auto">
          <a:xfrm>
            <a:off x="500063" y="1811338"/>
            <a:ext cx="8445500" cy="995362"/>
          </a:xfrm>
          <a:custGeom>
            <a:avLst/>
            <a:gdLst>
              <a:gd name="T0" fmla="*/ 20 w 4892"/>
              <a:gd name="T1" fmla="*/ 499 h 627"/>
              <a:gd name="T2" fmla="*/ 44 w 4892"/>
              <a:gd name="T3" fmla="*/ 107 h 627"/>
              <a:gd name="T4" fmla="*/ 252 w 4892"/>
              <a:gd name="T5" fmla="*/ 35 h 627"/>
              <a:gd name="T6" fmla="*/ 1180 w 4892"/>
              <a:gd name="T7" fmla="*/ 43 h 627"/>
              <a:gd name="T8" fmla="*/ 2516 w 4892"/>
              <a:gd name="T9" fmla="*/ 35 h 627"/>
              <a:gd name="T10" fmla="*/ 3660 w 4892"/>
              <a:gd name="T11" fmla="*/ 11 h 627"/>
              <a:gd name="T12" fmla="*/ 4556 w 4892"/>
              <a:gd name="T13" fmla="*/ 11 h 627"/>
              <a:gd name="T14" fmla="*/ 4788 w 4892"/>
              <a:gd name="T15" fmla="*/ 51 h 627"/>
              <a:gd name="T16" fmla="*/ 4812 w 4892"/>
              <a:gd name="T17" fmla="*/ 315 h 627"/>
              <a:gd name="T18" fmla="*/ 4812 w 4892"/>
              <a:gd name="T19" fmla="*/ 443 h 627"/>
              <a:gd name="T20" fmla="*/ 4764 w 4892"/>
              <a:gd name="T21" fmla="*/ 587 h 627"/>
              <a:gd name="T22" fmla="*/ 4588 w 4892"/>
              <a:gd name="T23" fmla="*/ 587 h 627"/>
              <a:gd name="T24" fmla="*/ 2940 w 4892"/>
              <a:gd name="T25" fmla="*/ 595 h 627"/>
              <a:gd name="T26" fmla="*/ 1340 w 4892"/>
              <a:gd name="T27" fmla="*/ 603 h 627"/>
              <a:gd name="T28" fmla="*/ 380 w 4892"/>
              <a:gd name="T29" fmla="*/ 595 h 627"/>
              <a:gd name="T30" fmla="*/ 164 w 4892"/>
              <a:gd name="T31" fmla="*/ 611 h 627"/>
              <a:gd name="T32" fmla="*/ 20 w 4892"/>
              <a:gd name="T33" fmla="*/ 499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92" h="627">
                <a:moveTo>
                  <a:pt x="20" y="499"/>
                </a:moveTo>
                <a:cubicBezTo>
                  <a:pt x="0" y="415"/>
                  <a:pt x="5" y="184"/>
                  <a:pt x="44" y="107"/>
                </a:cubicBezTo>
                <a:cubicBezTo>
                  <a:pt x="83" y="30"/>
                  <a:pt x="63" y="46"/>
                  <a:pt x="252" y="35"/>
                </a:cubicBezTo>
                <a:cubicBezTo>
                  <a:pt x="441" y="24"/>
                  <a:pt x="803" y="43"/>
                  <a:pt x="1180" y="43"/>
                </a:cubicBezTo>
                <a:cubicBezTo>
                  <a:pt x="1557" y="43"/>
                  <a:pt x="2103" y="40"/>
                  <a:pt x="2516" y="35"/>
                </a:cubicBezTo>
                <a:cubicBezTo>
                  <a:pt x="2929" y="30"/>
                  <a:pt x="3320" y="15"/>
                  <a:pt x="3660" y="11"/>
                </a:cubicBezTo>
                <a:cubicBezTo>
                  <a:pt x="4000" y="7"/>
                  <a:pt x="4368" y="4"/>
                  <a:pt x="4556" y="11"/>
                </a:cubicBezTo>
                <a:cubicBezTo>
                  <a:pt x="4744" y="18"/>
                  <a:pt x="4745" y="0"/>
                  <a:pt x="4788" y="51"/>
                </a:cubicBezTo>
                <a:cubicBezTo>
                  <a:pt x="4831" y="102"/>
                  <a:pt x="4808" y="250"/>
                  <a:pt x="4812" y="315"/>
                </a:cubicBezTo>
                <a:cubicBezTo>
                  <a:pt x="4816" y="380"/>
                  <a:pt x="4820" y="398"/>
                  <a:pt x="4812" y="443"/>
                </a:cubicBezTo>
                <a:cubicBezTo>
                  <a:pt x="4804" y="488"/>
                  <a:pt x="4801" y="563"/>
                  <a:pt x="4764" y="587"/>
                </a:cubicBezTo>
                <a:cubicBezTo>
                  <a:pt x="4727" y="611"/>
                  <a:pt x="4892" y="586"/>
                  <a:pt x="4588" y="587"/>
                </a:cubicBezTo>
                <a:cubicBezTo>
                  <a:pt x="4284" y="588"/>
                  <a:pt x="3481" y="592"/>
                  <a:pt x="2940" y="595"/>
                </a:cubicBezTo>
                <a:cubicBezTo>
                  <a:pt x="2399" y="598"/>
                  <a:pt x="1767" y="603"/>
                  <a:pt x="1340" y="603"/>
                </a:cubicBezTo>
                <a:cubicBezTo>
                  <a:pt x="913" y="603"/>
                  <a:pt x="576" y="594"/>
                  <a:pt x="380" y="595"/>
                </a:cubicBezTo>
                <a:cubicBezTo>
                  <a:pt x="184" y="596"/>
                  <a:pt x="229" y="627"/>
                  <a:pt x="164" y="611"/>
                </a:cubicBezTo>
                <a:cubicBezTo>
                  <a:pt x="99" y="595"/>
                  <a:pt x="40" y="583"/>
                  <a:pt x="20" y="499"/>
                </a:cubicBez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19258" name="Group 90"/>
          <p:cNvGrpSpPr/>
          <p:nvPr/>
        </p:nvGrpSpPr>
        <p:grpSpPr bwMode="auto">
          <a:xfrm>
            <a:off x="727075" y="4232275"/>
            <a:ext cx="5105400" cy="655638"/>
            <a:chOff x="1052" y="2308"/>
            <a:chExt cx="3216" cy="413"/>
          </a:xfrm>
          <a:solidFill>
            <a:schemeClr val="bg1"/>
          </a:solidFill>
        </p:grpSpPr>
        <p:sp>
          <p:nvSpPr>
            <p:cNvPr id="519259" name="Rectangle 91"/>
            <p:cNvSpPr>
              <a:spLocks noChangeArrowheads="1"/>
            </p:cNvSpPr>
            <p:nvPr/>
          </p:nvSpPr>
          <p:spPr bwMode="auto">
            <a:xfrm>
              <a:off x="1579" y="2308"/>
              <a:ext cx="2689" cy="3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只给出了  的点估计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260" name="Object 92"/>
            <p:cNvGraphicFramePr>
              <a:graphicFrameLocks noChangeAspect="1"/>
            </p:cNvGraphicFramePr>
            <p:nvPr/>
          </p:nvGraphicFramePr>
          <p:xfrm>
            <a:off x="2556" y="2418"/>
            <a:ext cx="22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4" name="Equation" r:id="rId53" imgW="3352800" imgH="3657600" progId="Equation.DSMT4">
                    <p:embed/>
                  </p:oleObj>
                </mc:Choice>
                <mc:Fallback>
                  <p:oleObj name="Equation" r:id="rId53" imgW="3352800" imgH="3657600" progId="Equation.DSMT4">
                    <p:embed/>
                    <p:pic>
                      <p:nvPicPr>
                        <p:cNvPr id="0" name="图片 82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6" y="2418"/>
                          <a:ext cx="22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61" name="Object 93"/>
            <p:cNvGraphicFramePr>
              <a:graphicFrameLocks noChangeAspect="1"/>
            </p:cNvGraphicFramePr>
            <p:nvPr/>
          </p:nvGraphicFramePr>
          <p:xfrm>
            <a:off x="1052" y="2384"/>
            <a:ext cx="601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5" name="Equation" r:id="rId55" imgW="520700" imgH="266700" progId="Equation.DSMT4">
                    <p:embed/>
                  </p:oleObj>
                </mc:Choice>
                <mc:Fallback>
                  <p:oleObj name="Equation" r:id="rId55" imgW="520700" imgH="266700" progId="Equation.DSMT4">
                    <p:embed/>
                    <p:pic>
                      <p:nvPicPr>
                        <p:cNvPr id="0" name="图片 82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2" y="2384"/>
                          <a:ext cx="601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262" name="Group 94"/>
          <p:cNvGrpSpPr/>
          <p:nvPr/>
        </p:nvGrpSpPr>
        <p:grpSpPr bwMode="auto">
          <a:xfrm>
            <a:off x="601663" y="4721225"/>
            <a:ext cx="7607300" cy="617538"/>
            <a:chOff x="-536" y="2575"/>
            <a:chExt cx="4792" cy="389"/>
          </a:xfrm>
        </p:grpSpPr>
        <p:sp>
          <p:nvSpPr>
            <p:cNvPr id="519263" name="Rectangle 95"/>
            <p:cNvSpPr>
              <a:spLocks noChangeArrowheads="1"/>
            </p:cNvSpPr>
            <p:nvPr/>
          </p:nvSpPr>
          <p:spPr bwMode="auto">
            <a:xfrm>
              <a:off x="1172" y="2575"/>
              <a:ext cx="3084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给出了  所在的一个范围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264" name="Object 96"/>
            <p:cNvGraphicFramePr>
              <a:graphicFrameLocks noChangeAspect="1"/>
            </p:cNvGraphicFramePr>
            <p:nvPr/>
          </p:nvGraphicFramePr>
          <p:xfrm>
            <a:off x="1898" y="2685"/>
            <a:ext cx="26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6" name="Equation" r:id="rId57" imgW="3962400" imgH="3657600" progId="Equation.DSMT4">
                    <p:embed/>
                  </p:oleObj>
                </mc:Choice>
                <mc:Fallback>
                  <p:oleObj name="Equation" r:id="rId57" imgW="3962400" imgH="3657600" progId="Equation.DSMT4">
                    <p:embed/>
                    <p:pic>
                      <p:nvPicPr>
                        <p:cNvPr id="0" name="图片 82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8" y="2685"/>
                          <a:ext cx="26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65" name="Object 97"/>
            <p:cNvGraphicFramePr>
              <a:graphicFrameLocks noChangeAspect="1"/>
            </p:cNvGraphicFramePr>
            <p:nvPr/>
          </p:nvGraphicFramePr>
          <p:xfrm>
            <a:off x="-536" y="2625"/>
            <a:ext cx="1813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7" name="Equation" r:id="rId59" imgW="1574800" imgH="266700" progId="Equation.DSMT4">
                    <p:embed/>
                  </p:oleObj>
                </mc:Choice>
                <mc:Fallback>
                  <p:oleObj name="Equation" r:id="rId59" imgW="1574800" imgH="266700" progId="Equation.DSMT4">
                    <p:embed/>
                    <p:pic>
                      <p:nvPicPr>
                        <p:cNvPr id="0" name="图片 82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536" y="2625"/>
                          <a:ext cx="1813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266" name="Group 98"/>
          <p:cNvGrpSpPr/>
          <p:nvPr/>
        </p:nvGrpSpPr>
        <p:grpSpPr bwMode="auto">
          <a:xfrm>
            <a:off x="557220" y="5180013"/>
            <a:ext cx="8291520" cy="604837"/>
            <a:chOff x="1020" y="2513"/>
            <a:chExt cx="5223" cy="381"/>
          </a:xfrm>
        </p:grpSpPr>
        <p:sp>
          <p:nvSpPr>
            <p:cNvPr id="519267" name="Rectangle 99"/>
            <p:cNvSpPr>
              <a:spLocks noChangeArrowheads="1"/>
            </p:cNvSpPr>
            <p:nvPr/>
          </p:nvSpPr>
          <p:spPr bwMode="auto">
            <a:xfrm>
              <a:off x="3209" y="2513"/>
              <a:ext cx="3034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， 都可以作为  的“点估计”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268" name="Object 100"/>
            <p:cNvGraphicFramePr>
              <a:graphicFrameLocks noChangeAspect="1"/>
            </p:cNvGraphicFramePr>
            <p:nvPr/>
          </p:nvGraphicFramePr>
          <p:xfrm>
            <a:off x="4721" y="2635"/>
            <a:ext cx="272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8" name="Equation" r:id="rId61" imgW="4267200" imgH="3657600" progId="Equation.DSMT4">
                    <p:embed/>
                  </p:oleObj>
                </mc:Choice>
                <mc:Fallback>
                  <p:oleObj name="Equation" r:id="rId61" imgW="4267200" imgH="3657600" progId="Equation.DSMT4">
                    <p:embed/>
                    <p:pic>
                      <p:nvPicPr>
                        <p:cNvPr id="0" name="图片 82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1" y="2635"/>
                          <a:ext cx="272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69" name="Object 101"/>
            <p:cNvGraphicFramePr>
              <a:graphicFrameLocks noChangeAspect="1"/>
            </p:cNvGraphicFramePr>
            <p:nvPr/>
          </p:nvGraphicFramePr>
          <p:xfrm>
            <a:off x="3386" y="2569"/>
            <a:ext cx="220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9" name="Equation" r:id="rId63" imgW="3352800" imgH="4572000" progId="Equation.DSMT4">
                    <p:embed/>
                  </p:oleObj>
                </mc:Choice>
                <mc:Fallback>
                  <p:oleObj name="Equation" r:id="rId63" imgW="3352800" imgH="4572000" progId="Equation.DSMT4">
                    <p:embed/>
                    <p:pic>
                      <p:nvPicPr>
                        <p:cNvPr id="0" name="图片 82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6" y="2569"/>
                          <a:ext cx="220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70" name="Object 102"/>
            <p:cNvGraphicFramePr>
              <a:graphicFrameLocks noChangeAspect="1"/>
            </p:cNvGraphicFramePr>
            <p:nvPr/>
          </p:nvGraphicFramePr>
          <p:xfrm>
            <a:off x="1020" y="2549"/>
            <a:ext cx="228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0" name="Equation" r:id="rId65" imgW="35661600" imgH="4876800" progId="Equation.DSMT4">
                    <p:embed/>
                  </p:oleObj>
                </mc:Choice>
                <mc:Fallback>
                  <p:oleObj name="Equation" r:id="rId65" imgW="35661600" imgH="4876800" progId="Equation.DSMT4">
                    <p:embed/>
                    <p:pic>
                      <p:nvPicPr>
                        <p:cNvPr id="0" name="图片 82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549"/>
                          <a:ext cx="228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9271" name="Rectangle 103"/>
          <p:cNvSpPr>
            <a:spLocks noChangeArrowheads="1"/>
          </p:cNvSpPr>
          <p:nvPr/>
        </p:nvSpPr>
        <p:spPr bwMode="auto">
          <a:xfrm>
            <a:off x="-76200" y="5597525"/>
            <a:ext cx="241141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其估计误差</a:t>
            </a:r>
            <a:endParaRPr kumimoji="1" lang="zh-CN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19272" name="Object 104"/>
          <p:cNvGraphicFramePr>
            <a:graphicFrameLocks noChangeAspect="1"/>
          </p:cNvGraphicFramePr>
          <p:nvPr/>
        </p:nvGraphicFramePr>
        <p:xfrm>
          <a:off x="2759075" y="6113463"/>
          <a:ext cx="38068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67" imgW="2082800" imgH="254000" progId="Equation.DSMT4">
                  <p:embed/>
                </p:oleObj>
              </mc:Choice>
              <mc:Fallback>
                <p:oleObj name="Equation" r:id="rId67" imgW="2082800" imgH="254000" progId="Equation.DSMT4">
                  <p:embed/>
                  <p:pic>
                    <p:nvPicPr>
                      <p:cNvPr id="0" name="图片 8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6113463"/>
                        <a:ext cx="38068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273" name="Oval 105"/>
          <p:cNvSpPr>
            <a:spLocks noChangeArrowheads="1"/>
          </p:cNvSpPr>
          <p:nvPr/>
        </p:nvSpPr>
        <p:spPr bwMode="auto">
          <a:xfrm>
            <a:off x="2895600" y="3886200"/>
            <a:ext cx="3022600" cy="4445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19275" name="Group 107"/>
          <p:cNvGrpSpPr/>
          <p:nvPr/>
        </p:nvGrpSpPr>
        <p:grpSpPr bwMode="auto">
          <a:xfrm>
            <a:off x="6081713" y="3861792"/>
            <a:ext cx="3062287" cy="477837"/>
            <a:chOff x="3994" y="2481"/>
            <a:chExt cx="1529" cy="277"/>
          </a:xfrm>
        </p:grpSpPr>
        <p:sp>
          <p:nvSpPr>
            <p:cNvPr id="519276" name="AutoShape 108"/>
            <p:cNvSpPr>
              <a:spLocks noChangeArrowheads="1"/>
            </p:cNvSpPr>
            <p:nvPr/>
          </p:nvSpPr>
          <p:spPr bwMode="auto">
            <a:xfrm>
              <a:off x="3994" y="2481"/>
              <a:ext cx="1529" cy="277"/>
            </a:xfrm>
            <a:prstGeom prst="wedgeRectCallout">
              <a:avLst>
                <a:gd name="adj1" fmla="val -57912"/>
                <a:gd name="adj2" fmla="val -22204"/>
              </a:avLst>
            </a:prstGeom>
            <a:solidFill>
              <a:schemeClr val="accent2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19277" name="WordArt 109"/>
            <p:cNvSpPr>
              <a:spLocks noChangeArrowheads="1" noChangeShapeType="1" noTextEdit="1"/>
            </p:cNvSpPr>
            <p:nvPr/>
          </p:nvSpPr>
          <p:spPr bwMode="auto">
            <a:xfrm>
              <a:off x="4038" y="2523"/>
              <a:ext cx="1453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该置信区间的实际意义</a:t>
              </a:r>
              <a:r>
                <a:rPr lang="en-US" altLang="zh-CN" sz="3600" b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?</a:t>
              </a:r>
              <a:endParaRPr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9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9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9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9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1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9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9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9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9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9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9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9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9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1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1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1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1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1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1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1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5" dur="500"/>
                                        <p:tgtEl>
                                          <p:spTgt spid="51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519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1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1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1" dur="1000"/>
                                        <p:tgtEl>
                                          <p:spTgt spid="51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519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519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519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519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519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519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1000"/>
                                        <p:tgtEl>
                                          <p:spTgt spid="519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519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519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1000"/>
                                        <p:tgtEl>
                                          <p:spTgt spid="519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519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519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-0.49814 " pathEditMode="relative" ptsTypes="AA">
                                      <p:cBhvr>
                                        <p:cTn id="161" dur="1000" fill="hold"/>
                                        <p:tgtEl>
                                          <p:spTgt spid="519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-0.49814 " pathEditMode="relative" ptsTypes="AA">
                                      <p:cBhvr>
                                        <p:cTn id="163" dur="1000" fill="hold"/>
                                        <p:tgtEl>
                                          <p:spTgt spid="519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1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1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19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19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1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19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519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1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519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19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1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51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51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51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51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519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519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51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1000"/>
                                        <p:tgtEl>
                                          <p:spTgt spid="519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1000"/>
                                        <p:tgtEl>
                                          <p:spTgt spid="519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1000"/>
                                        <p:tgtEl>
                                          <p:spTgt spid="519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1000"/>
                                        <p:tgtEl>
                                          <p:spTgt spid="519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1000"/>
                                        <p:tgtEl>
                                          <p:spTgt spid="519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1000"/>
                                        <p:tgtEl>
                                          <p:spTgt spid="519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1000"/>
                                        <p:tgtEl>
                                          <p:spTgt spid="519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4" grpId="0" animBg="1"/>
      <p:bldP spid="519175" grpId="0" animBg="1"/>
      <p:bldP spid="519186" grpId="0" animBg="1"/>
      <p:bldP spid="519195" grpId="0"/>
      <p:bldP spid="519195" grpId="1"/>
      <p:bldP spid="519215" grpId="0" animBg="1"/>
      <p:bldP spid="519225" grpId="0" animBg="1"/>
      <p:bldP spid="519256" grpId="0" animBg="1"/>
      <p:bldP spid="519256" grpId="1" animBg="1"/>
      <p:bldP spid="519257" grpId="0" animBg="1"/>
      <p:bldP spid="519257" grpId="1" animBg="1"/>
      <p:bldP spid="519271" grpId="0"/>
      <p:bldP spid="519271" grpId="1"/>
      <p:bldP spid="519273" grpId="0" animBg="1"/>
      <p:bldP spid="519273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华文新魏"/>
        <a:ea typeface="华文新魏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6813</Words>
  <Application>WPS 演示</Application>
  <PresentationFormat>全屏显示(4:3)</PresentationFormat>
  <Paragraphs>1299</Paragraphs>
  <Slides>37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441</vt:i4>
      </vt:variant>
      <vt:variant>
        <vt:lpstr>幻灯片标题</vt:lpstr>
      </vt:variant>
      <vt:variant>
        <vt:i4>37</vt:i4>
      </vt:variant>
    </vt:vector>
  </HeadingPairs>
  <TitlesOfParts>
    <vt:vector size="498" baseType="lpstr">
      <vt:lpstr>Arial</vt:lpstr>
      <vt:lpstr>宋体</vt:lpstr>
      <vt:lpstr>Wingdings</vt:lpstr>
      <vt:lpstr>黑体</vt:lpstr>
      <vt:lpstr>Times New Roman</vt:lpstr>
      <vt:lpstr>华文新魏</vt:lpstr>
      <vt:lpstr>Verdana</vt:lpstr>
      <vt:lpstr>隶书</vt:lpstr>
      <vt:lpstr>Symbol</vt:lpstr>
      <vt:lpstr>Times New Roman</vt:lpstr>
      <vt:lpstr>Symbol</vt:lpstr>
      <vt:lpstr>楷体_GB2312</vt:lpstr>
      <vt:lpstr>新宋体</vt:lpstr>
      <vt:lpstr>方正舒体</vt:lpstr>
      <vt:lpstr>微软雅黑</vt:lpstr>
      <vt:lpstr>Arial Unicode MS</vt:lpstr>
      <vt:lpstr>楷体</vt:lpstr>
      <vt:lpstr>Cambria Math</vt:lpstr>
      <vt:lpstr>默认设计模板</vt:lpstr>
      <vt:lpstr>Profile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区间估计：小结</vt:lpstr>
      <vt:lpstr>PowerPoint 演示文稿</vt:lpstr>
      <vt:lpstr>PowerPoint 演示文稿</vt:lpstr>
      <vt:lpstr>PowerPoint 演示文稿</vt:lpstr>
      <vt:lpstr>PowerPoint 演示文稿</vt:lpstr>
    </vt:vector>
  </TitlesOfParts>
  <Company>MathTech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Jing YAO</dc:creator>
  <cp:lastModifiedBy>Administrator</cp:lastModifiedBy>
  <cp:revision>1439</cp:revision>
  <dcterms:created xsi:type="dcterms:W3CDTF">1999-06-22T01:41:00Z</dcterms:created>
  <dcterms:modified xsi:type="dcterms:W3CDTF">2021-12-14T01:52:09Z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C426DEFF6B5340EA9A9AD16E75E531D1</vt:lpwstr>
  </property>
  <property fmtid="{D5CDD505-2E9C-101B-9397-08002B2CF9AE}" pid="3" name="KSOProductBuildVer">
    <vt:lpwstr>2052-11.1.0.11115</vt:lpwstr>
  </property>
</Properties>
</file>