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wmf" ContentType="image/x-wmf"/>
  <Default Extension="gif" ContentType="image/gi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38"/>
  </p:notesMasterIdLst>
  <p:sldIdLst>
    <p:sldId id="593" r:id="rId5"/>
    <p:sldId id="561" r:id="rId6"/>
    <p:sldId id="535" r:id="rId7"/>
    <p:sldId id="558" r:id="rId8"/>
    <p:sldId id="537" r:id="rId9"/>
    <p:sldId id="595" r:id="rId10"/>
    <p:sldId id="570" r:id="rId11"/>
    <p:sldId id="573" r:id="rId12"/>
    <p:sldId id="572" r:id="rId13"/>
    <p:sldId id="599" r:id="rId14"/>
    <p:sldId id="600" r:id="rId15"/>
    <p:sldId id="601" r:id="rId16"/>
    <p:sldId id="287" r:id="rId17"/>
    <p:sldId id="288" r:id="rId18"/>
    <p:sldId id="294" r:id="rId19"/>
    <p:sldId id="295" r:id="rId20"/>
    <p:sldId id="564" r:id="rId21"/>
    <p:sldId id="565" r:id="rId22"/>
    <p:sldId id="566" r:id="rId23"/>
    <p:sldId id="559" r:id="rId24"/>
    <p:sldId id="569" r:id="rId25"/>
    <p:sldId id="574" r:id="rId26"/>
    <p:sldId id="577" r:id="rId27"/>
    <p:sldId id="576" r:id="rId28"/>
    <p:sldId id="579" r:id="rId29"/>
    <p:sldId id="300" r:id="rId30"/>
    <p:sldId id="301" r:id="rId31"/>
    <p:sldId id="302" r:id="rId32"/>
    <p:sldId id="581" r:id="rId33"/>
    <p:sldId id="585" r:id="rId34"/>
    <p:sldId id="584" r:id="rId35"/>
    <p:sldId id="582" r:id="rId36"/>
    <p:sldId id="602" r:id="rId37"/>
    <p:sldId id="603" r:id="rId39"/>
    <p:sldId id="604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3300"/>
    <a:srgbClr val="FF9933"/>
    <a:srgbClr val="0B0BFF"/>
    <a:srgbClr val="FFCC00"/>
    <a:srgbClr val="FFFF00"/>
    <a:srgbClr val="33CC33"/>
    <a:srgbClr val="99FF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2" autoAdjust="0"/>
    <p:restoredTop sz="86372" autoAdjust="0"/>
  </p:normalViewPr>
  <p:slideViewPr>
    <p:cSldViewPr snapToGrid="0" showGuides="1">
      <p:cViewPr varScale="1">
        <p:scale>
          <a:sx n="56" d="100"/>
          <a:sy n="56" d="100"/>
        </p:scale>
        <p:origin x="1684" y="48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2.wmf"/><Relationship Id="rId8" Type="http://schemas.openxmlformats.org/officeDocument/2006/relationships/image" Target="../media/image151.wmf"/><Relationship Id="rId7" Type="http://schemas.openxmlformats.org/officeDocument/2006/relationships/image" Target="../media/image150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4" Type="http://schemas.openxmlformats.org/officeDocument/2006/relationships/image" Target="../media/image157.wmf"/><Relationship Id="rId13" Type="http://schemas.openxmlformats.org/officeDocument/2006/relationships/image" Target="../media/image156.wmf"/><Relationship Id="rId12" Type="http://schemas.openxmlformats.org/officeDocument/2006/relationships/image" Target="../media/image155.wmf"/><Relationship Id="rId11" Type="http://schemas.openxmlformats.org/officeDocument/2006/relationships/image" Target="../media/image154.wmf"/><Relationship Id="rId10" Type="http://schemas.openxmlformats.org/officeDocument/2006/relationships/image" Target="../media/image153.wmf"/><Relationship Id="rId1" Type="http://schemas.openxmlformats.org/officeDocument/2006/relationships/image" Target="../media/image144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6.wmf"/><Relationship Id="rId8" Type="http://schemas.openxmlformats.org/officeDocument/2006/relationships/image" Target="../media/image165.wmf"/><Relationship Id="rId7" Type="http://schemas.openxmlformats.org/officeDocument/2006/relationships/image" Target="../media/image164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Relationship Id="rId3" Type="http://schemas.openxmlformats.org/officeDocument/2006/relationships/image" Target="../media/image160.wmf"/><Relationship Id="rId24" Type="http://schemas.openxmlformats.org/officeDocument/2006/relationships/image" Target="../media/image181.wmf"/><Relationship Id="rId23" Type="http://schemas.openxmlformats.org/officeDocument/2006/relationships/image" Target="../media/image180.wmf"/><Relationship Id="rId22" Type="http://schemas.openxmlformats.org/officeDocument/2006/relationships/image" Target="../media/image179.wmf"/><Relationship Id="rId21" Type="http://schemas.openxmlformats.org/officeDocument/2006/relationships/image" Target="../media/image178.wmf"/><Relationship Id="rId20" Type="http://schemas.openxmlformats.org/officeDocument/2006/relationships/image" Target="../media/image177.wmf"/><Relationship Id="rId2" Type="http://schemas.openxmlformats.org/officeDocument/2006/relationships/image" Target="../media/image159.wmf"/><Relationship Id="rId19" Type="http://schemas.openxmlformats.org/officeDocument/2006/relationships/image" Target="../media/image176.wmf"/><Relationship Id="rId18" Type="http://schemas.openxmlformats.org/officeDocument/2006/relationships/image" Target="../media/image175.wmf"/><Relationship Id="rId17" Type="http://schemas.openxmlformats.org/officeDocument/2006/relationships/image" Target="../media/image174.wmf"/><Relationship Id="rId16" Type="http://schemas.openxmlformats.org/officeDocument/2006/relationships/image" Target="../media/image173.wmf"/><Relationship Id="rId15" Type="http://schemas.openxmlformats.org/officeDocument/2006/relationships/image" Target="../media/image172.wmf"/><Relationship Id="rId14" Type="http://schemas.openxmlformats.org/officeDocument/2006/relationships/image" Target="../media/image171.wmf"/><Relationship Id="rId13" Type="http://schemas.openxmlformats.org/officeDocument/2006/relationships/image" Target="../media/image170.wmf"/><Relationship Id="rId12" Type="http://schemas.openxmlformats.org/officeDocument/2006/relationships/image" Target="../media/image169.wmf"/><Relationship Id="rId11" Type="http://schemas.openxmlformats.org/officeDocument/2006/relationships/image" Target="../media/image168.wmf"/><Relationship Id="rId10" Type="http://schemas.openxmlformats.org/officeDocument/2006/relationships/image" Target="../media/image167.wmf"/><Relationship Id="rId1" Type="http://schemas.openxmlformats.org/officeDocument/2006/relationships/image" Target="../media/image158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5.emf"/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9.emf"/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4.wmf"/><Relationship Id="rId4" Type="http://schemas.openxmlformats.org/officeDocument/2006/relationships/image" Target="../media/image193.emf"/><Relationship Id="rId3" Type="http://schemas.openxmlformats.org/officeDocument/2006/relationships/image" Target="../media/image192.e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8.emf"/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7.wmf"/><Relationship Id="rId8" Type="http://schemas.openxmlformats.org/officeDocument/2006/relationships/image" Target="../media/image206.wmf"/><Relationship Id="rId7" Type="http://schemas.openxmlformats.org/officeDocument/2006/relationships/image" Target="../media/image205.wmf"/><Relationship Id="rId6" Type="http://schemas.openxmlformats.org/officeDocument/2006/relationships/image" Target="../media/image204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0" Type="http://schemas.openxmlformats.org/officeDocument/2006/relationships/image" Target="../media/image208.wmf"/><Relationship Id="rId1" Type="http://schemas.openxmlformats.org/officeDocument/2006/relationships/image" Target="../media/image199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7.wmf"/><Relationship Id="rId8" Type="http://schemas.openxmlformats.org/officeDocument/2006/relationships/image" Target="../media/image216.wmf"/><Relationship Id="rId7" Type="http://schemas.openxmlformats.org/officeDocument/2006/relationships/image" Target="../media/image215.wmf"/><Relationship Id="rId6" Type="http://schemas.openxmlformats.org/officeDocument/2006/relationships/image" Target="../media/image214.wmf"/><Relationship Id="rId5" Type="http://schemas.openxmlformats.org/officeDocument/2006/relationships/image" Target="../media/image213.wmf"/><Relationship Id="rId4" Type="http://schemas.openxmlformats.org/officeDocument/2006/relationships/image" Target="../media/image212.wmf"/><Relationship Id="rId3" Type="http://schemas.openxmlformats.org/officeDocument/2006/relationships/image" Target="../media/image211.wmf"/><Relationship Id="rId2" Type="http://schemas.openxmlformats.org/officeDocument/2006/relationships/image" Target="../media/image210.emf"/><Relationship Id="rId17" Type="http://schemas.openxmlformats.org/officeDocument/2006/relationships/image" Target="../media/image225.wmf"/><Relationship Id="rId16" Type="http://schemas.openxmlformats.org/officeDocument/2006/relationships/image" Target="../media/image224.wmf"/><Relationship Id="rId15" Type="http://schemas.openxmlformats.org/officeDocument/2006/relationships/image" Target="../media/image223.wmf"/><Relationship Id="rId14" Type="http://schemas.openxmlformats.org/officeDocument/2006/relationships/image" Target="../media/image222.wmf"/><Relationship Id="rId13" Type="http://schemas.openxmlformats.org/officeDocument/2006/relationships/image" Target="../media/image221.wmf"/><Relationship Id="rId12" Type="http://schemas.openxmlformats.org/officeDocument/2006/relationships/image" Target="../media/image220.emf"/><Relationship Id="rId11" Type="http://schemas.openxmlformats.org/officeDocument/2006/relationships/image" Target="../media/image219.wmf"/><Relationship Id="rId10" Type="http://schemas.openxmlformats.org/officeDocument/2006/relationships/image" Target="../media/image218.wmf"/><Relationship Id="rId1" Type="http://schemas.openxmlformats.org/officeDocument/2006/relationships/image" Target="../media/image209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4.wmf"/><Relationship Id="rId8" Type="http://schemas.openxmlformats.org/officeDocument/2006/relationships/image" Target="../media/image233.wmf"/><Relationship Id="rId7" Type="http://schemas.openxmlformats.org/officeDocument/2006/relationships/image" Target="../media/image232.wmf"/><Relationship Id="rId6" Type="http://schemas.openxmlformats.org/officeDocument/2006/relationships/image" Target="../media/image231.emf"/><Relationship Id="rId5" Type="http://schemas.openxmlformats.org/officeDocument/2006/relationships/image" Target="../media/image230.wmf"/><Relationship Id="rId4" Type="http://schemas.openxmlformats.org/officeDocument/2006/relationships/image" Target="../media/image229.wmf"/><Relationship Id="rId3" Type="http://schemas.openxmlformats.org/officeDocument/2006/relationships/image" Target="../media/image228.wmf"/><Relationship Id="rId2" Type="http://schemas.openxmlformats.org/officeDocument/2006/relationships/image" Target="../media/image227.wmf"/><Relationship Id="rId15" Type="http://schemas.openxmlformats.org/officeDocument/2006/relationships/image" Target="../media/image240.wmf"/><Relationship Id="rId14" Type="http://schemas.openxmlformats.org/officeDocument/2006/relationships/image" Target="../media/image239.wmf"/><Relationship Id="rId13" Type="http://schemas.openxmlformats.org/officeDocument/2006/relationships/image" Target="../media/image238.wmf"/><Relationship Id="rId12" Type="http://schemas.openxmlformats.org/officeDocument/2006/relationships/image" Target="../media/image237.wmf"/><Relationship Id="rId11" Type="http://schemas.openxmlformats.org/officeDocument/2006/relationships/image" Target="../media/image236.wmf"/><Relationship Id="rId10" Type="http://schemas.openxmlformats.org/officeDocument/2006/relationships/image" Target="../media/image235.wmf"/><Relationship Id="rId1" Type="http://schemas.openxmlformats.org/officeDocument/2006/relationships/image" Target="../media/image22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7" Type="http://schemas.openxmlformats.org/officeDocument/2006/relationships/image" Target="../media/image247.wmf"/><Relationship Id="rId6" Type="http://schemas.openxmlformats.org/officeDocument/2006/relationships/image" Target="../media/image246.wmf"/><Relationship Id="rId5" Type="http://schemas.openxmlformats.org/officeDocument/2006/relationships/image" Target="../media/image245.wmf"/><Relationship Id="rId4" Type="http://schemas.openxmlformats.org/officeDocument/2006/relationships/image" Target="../media/image244.wmf"/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0" Type="http://schemas.openxmlformats.org/officeDocument/2006/relationships/image" Target="../media/image35.wmf"/><Relationship Id="rId2" Type="http://schemas.openxmlformats.org/officeDocument/2006/relationships/image" Target="../media/image17.wmf"/><Relationship Id="rId19" Type="http://schemas.openxmlformats.org/officeDocument/2006/relationships/image" Target="../media/image34.wmf"/><Relationship Id="rId18" Type="http://schemas.openxmlformats.org/officeDocument/2006/relationships/image" Target="../media/image33.wmf"/><Relationship Id="rId17" Type="http://schemas.openxmlformats.org/officeDocument/2006/relationships/image" Target="../media/image32.wmf"/><Relationship Id="rId16" Type="http://schemas.openxmlformats.org/officeDocument/2006/relationships/image" Target="../media/image31.wmf"/><Relationship Id="rId15" Type="http://schemas.openxmlformats.org/officeDocument/2006/relationships/image" Target="../media/image30.wmf"/><Relationship Id="rId14" Type="http://schemas.openxmlformats.org/officeDocument/2006/relationships/image" Target="../media/image29.wmf"/><Relationship Id="rId13" Type="http://schemas.openxmlformats.org/officeDocument/2006/relationships/image" Target="../media/image28.wmf"/><Relationship Id="rId12" Type="http://schemas.openxmlformats.org/officeDocument/2006/relationships/image" Target="../media/image27.wmf"/><Relationship Id="rId11" Type="http://schemas.openxmlformats.org/officeDocument/2006/relationships/image" Target="../media/image26.wmf"/><Relationship Id="rId10" Type="http://schemas.openxmlformats.org/officeDocument/2006/relationships/image" Target="../media/image25.wmf"/><Relationship Id="rId1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7.emf"/><Relationship Id="rId8" Type="http://schemas.openxmlformats.org/officeDocument/2006/relationships/image" Target="../media/image256.wmf"/><Relationship Id="rId7" Type="http://schemas.openxmlformats.org/officeDocument/2006/relationships/image" Target="../media/image255.emf"/><Relationship Id="rId6" Type="http://schemas.openxmlformats.org/officeDocument/2006/relationships/image" Target="../media/image254.wmf"/><Relationship Id="rId5" Type="http://schemas.openxmlformats.org/officeDocument/2006/relationships/image" Target="../media/image253.wmf"/><Relationship Id="rId4" Type="http://schemas.openxmlformats.org/officeDocument/2006/relationships/image" Target="../media/image252.wmf"/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6" Type="http://schemas.openxmlformats.org/officeDocument/2006/relationships/image" Target="../media/image248.wmf"/><Relationship Id="rId15" Type="http://schemas.openxmlformats.org/officeDocument/2006/relationships/image" Target="../media/image247.wmf"/><Relationship Id="rId14" Type="http://schemas.openxmlformats.org/officeDocument/2006/relationships/image" Target="../media/image246.wmf"/><Relationship Id="rId13" Type="http://schemas.openxmlformats.org/officeDocument/2006/relationships/image" Target="../media/image245.wmf"/><Relationship Id="rId12" Type="http://schemas.openxmlformats.org/officeDocument/2006/relationships/image" Target="../media/image260.wmf"/><Relationship Id="rId11" Type="http://schemas.openxmlformats.org/officeDocument/2006/relationships/image" Target="../media/image259.wmf"/><Relationship Id="rId10" Type="http://schemas.openxmlformats.org/officeDocument/2006/relationships/image" Target="../media/image258.wmf"/><Relationship Id="rId1" Type="http://schemas.openxmlformats.org/officeDocument/2006/relationships/image" Target="../media/image249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9.wmf"/><Relationship Id="rId8" Type="http://schemas.openxmlformats.org/officeDocument/2006/relationships/image" Target="../media/image268.wmf"/><Relationship Id="rId7" Type="http://schemas.openxmlformats.org/officeDocument/2006/relationships/image" Target="../media/image267.wmf"/><Relationship Id="rId6" Type="http://schemas.openxmlformats.org/officeDocument/2006/relationships/image" Target="../media/image266.wmf"/><Relationship Id="rId5" Type="http://schemas.openxmlformats.org/officeDocument/2006/relationships/image" Target="../media/image265.wmf"/><Relationship Id="rId4" Type="http://schemas.openxmlformats.org/officeDocument/2006/relationships/image" Target="../media/image264.wmf"/><Relationship Id="rId3" Type="http://schemas.openxmlformats.org/officeDocument/2006/relationships/image" Target="../media/image263.wmf"/><Relationship Id="rId23" Type="http://schemas.openxmlformats.org/officeDocument/2006/relationships/image" Target="../media/image283.emf"/><Relationship Id="rId22" Type="http://schemas.openxmlformats.org/officeDocument/2006/relationships/image" Target="../media/image282.emf"/><Relationship Id="rId21" Type="http://schemas.openxmlformats.org/officeDocument/2006/relationships/image" Target="../media/image281.wmf"/><Relationship Id="rId20" Type="http://schemas.openxmlformats.org/officeDocument/2006/relationships/image" Target="../media/image280.wmf"/><Relationship Id="rId2" Type="http://schemas.openxmlformats.org/officeDocument/2006/relationships/image" Target="../media/image262.wmf"/><Relationship Id="rId19" Type="http://schemas.openxmlformats.org/officeDocument/2006/relationships/image" Target="../media/image279.wmf"/><Relationship Id="rId18" Type="http://schemas.openxmlformats.org/officeDocument/2006/relationships/image" Target="../media/image278.wmf"/><Relationship Id="rId17" Type="http://schemas.openxmlformats.org/officeDocument/2006/relationships/image" Target="../media/image277.wmf"/><Relationship Id="rId16" Type="http://schemas.openxmlformats.org/officeDocument/2006/relationships/image" Target="../media/image276.wmf"/><Relationship Id="rId15" Type="http://schemas.openxmlformats.org/officeDocument/2006/relationships/image" Target="../media/image275.wmf"/><Relationship Id="rId14" Type="http://schemas.openxmlformats.org/officeDocument/2006/relationships/image" Target="../media/image274.wmf"/><Relationship Id="rId13" Type="http://schemas.openxmlformats.org/officeDocument/2006/relationships/image" Target="../media/image273.wmf"/><Relationship Id="rId12" Type="http://schemas.openxmlformats.org/officeDocument/2006/relationships/image" Target="../media/image272.wmf"/><Relationship Id="rId11" Type="http://schemas.openxmlformats.org/officeDocument/2006/relationships/image" Target="../media/image271.wmf"/><Relationship Id="rId10" Type="http://schemas.openxmlformats.org/officeDocument/2006/relationships/image" Target="../media/image270.wmf"/><Relationship Id="rId1" Type="http://schemas.openxmlformats.org/officeDocument/2006/relationships/image" Target="../media/image261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2.wmf"/><Relationship Id="rId8" Type="http://schemas.openxmlformats.org/officeDocument/2006/relationships/image" Target="../media/image291.wmf"/><Relationship Id="rId7" Type="http://schemas.openxmlformats.org/officeDocument/2006/relationships/image" Target="../media/image290.wmf"/><Relationship Id="rId6" Type="http://schemas.openxmlformats.org/officeDocument/2006/relationships/image" Target="../media/image289.wmf"/><Relationship Id="rId5" Type="http://schemas.openxmlformats.org/officeDocument/2006/relationships/image" Target="../media/image288.wmf"/><Relationship Id="rId4" Type="http://schemas.openxmlformats.org/officeDocument/2006/relationships/image" Target="../media/image287.wmf"/><Relationship Id="rId3" Type="http://schemas.openxmlformats.org/officeDocument/2006/relationships/image" Target="../media/image286.wmf"/><Relationship Id="rId21" Type="http://schemas.openxmlformats.org/officeDocument/2006/relationships/image" Target="../media/image270.wmf"/><Relationship Id="rId20" Type="http://schemas.openxmlformats.org/officeDocument/2006/relationships/image" Target="../media/image269.wmf"/><Relationship Id="rId2" Type="http://schemas.openxmlformats.org/officeDocument/2006/relationships/image" Target="../media/image285.emf"/><Relationship Id="rId19" Type="http://schemas.openxmlformats.org/officeDocument/2006/relationships/image" Target="../media/image268.wmf"/><Relationship Id="rId18" Type="http://schemas.openxmlformats.org/officeDocument/2006/relationships/image" Target="../media/image264.wmf"/><Relationship Id="rId17" Type="http://schemas.openxmlformats.org/officeDocument/2006/relationships/image" Target="../media/image263.wmf"/><Relationship Id="rId16" Type="http://schemas.openxmlformats.org/officeDocument/2006/relationships/image" Target="../media/image262.wmf"/><Relationship Id="rId15" Type="http://schemas.openxmlformats.org/officeDocument/2006/relationships/image" Target="../media/image298.wmf"/><Relationship Id="rId14" Type="http://schemas.openxmlformats.org/officeDocument/2006/relationships/image" Target="../media/image297.wmf"/><Relationship Id="rId13" Type="http://schemas.openxmlformats.org/officeDocument/2006/relationships/image" Target="../media/image296.wmf"/><Relationship Id="rId12" Type="http://schemas.openxmlformats.org/officeDocument/2006/relationships/image" Target="../media/image295.wmf"/><Relationship Id="rId11" Type="http://schemas.openxmlformats.org/officeDocument/2006/relationships/image" Target="../media/image294.wmf"/><Relationship Id="rId10" Type="http://schemas.openxmlformats.org/officeDocument/2006/relationships/image" Target="../media/image293.wmf"/><Relationship Id="rId1" Type="http://schemas.openxmlformats.org/officeDocument/2006/relationships/image" Target="../media/image284.e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8.wmf"/><Relationship Id="rId8" Type="http://schemas.openxmlformats.org/officeDocument/2006/relationships/image" Target="../media/image306.wmf"/><Relationship Id="rId7" Type="http://schemas.openxmlformats.org/officeDocument/2006/relationships/image" Target="../media/image305.wmf"/><Relationship Id="rId6" Type="http://schemas.openxmlformats.org/officeDocument/2006/relationships/image" Target="../media/image304.wmf"/><Relationship Id="rId5" Type="http://schemas.openxmlformats.org/officeDocument/2006/relationships/image" Target="../media/image303.wmf"/><Relationship Id="rId4" Type="http://schemas.openxmlformats.org/officeDocument/2006/relationships/image" Target="../media/image302.wmf"/><Relationship Id="rId3" Type="http://schemas.openxmlformats.org/officeDocument/2006/relationships/image" Target="../media/image301.wmf"/><Relationship Id="rId2" Type="http://schemas.openxmlformats.org/officeDocument/2006/relationships/image" Target="../media/image300.wmf"/><Relationship Id="rId11" Type="http://schemas.openxmlformats.org/officeDocument/2006/relationships/image" Target="../media/image310.wmf"/><Relationship Id="rId10" Type="http://schemas.openxmlformats.org/officeDocument/2006/relationships/image" Target="../media/image309.wmf"/><Relationship Id="rId1" Type="http://schemas.openxmlformats.org/officeDocument/2006/relationships/image" Target="../media/image299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9.wmf"/><Relationship Id="rId8" Type="http://schemas.openxmlformats.org/officeDocument/2006/relationships/image" Target="../media/image318.wmf"/><Relationship Id="rId7" Type="http://schemas.openxmlformats.org/officeDocument/2006/relationships/image" Target="../media/image317.wmf"/><Relationship Id="rId6" Type="http://schemas.openxmlformats.org/officeDocument/2006/relationships/image" Target="../media/image316.wmf"/><Relationship Id="rId5" Type="http://schemas.openxmlformats.org/officeDocument/2006/relationships/image" Target="../media/image315.wmf"/><Relationship Id="rId4" Type="http://schemas.openxmlformats.org/officeDocument/2006/relationships/image" Target="../media/image314.wmf"/><Relationship Id="rId3" Type="http://schemas.openxmlformats.org/officeDocument/2006/relationships/image" Target="../media/image313.wmf"/><Relationship Id="rId2" Type="http://schemas.openxmlformats.org/officeDocument/2006/relationships/image" Target="../media/image312.emf"/><Relationship Id="rId16" Type="http://schemas.openxmlformats.org/officeDocument/2006/relationships/image" Target="../media/image304.wmf"/><Relationship Id="rId15" Type="http://schemas.openxmlformats.org/officeDocument/2006/relationships/image" Target="../media/image322.wmf"/><Relationship Id="rId14" Type="http://schemas.openxmlformats.org/officeDocument/2006/relationships/image" Target="../media/image302.wmf"/><Relationship Id="rId13" Type="http://schemas.openxmlformats.org/officeDocument/2006/relationships/image" Target="../media/image301.wmf"/><Relationship Id="rId12" Type="http://schemas.openxmlformats.org/officeDocument/2006/relationships/image" Target="../media/image300.wmf"/><Relationship Id="rId11" Type="http://schemas.openxmlformats.org/officeDocument/2006/relationships/image" Target="../media/image321.wmf"/><Relationship Id="rId10" Type="http://schemas.openxmlformats.org/officeDocument/2006/relationships/image" Target="../media/image320.wmf"/><Relationship Id="rId1" Type="http://schemas.openxmlformats.org/officeDocument/2006/relationships/image" Target="../media/image311.w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26.wmf"/><Relationship Id="rId3" Type="http://schemas.openxmlformats.org/officeDocument/2006/relationships/image" Target="../media/image325.wmf"/><Relationship Id="rId2" Type="http://schemas.openxmlformats.org/officeDocument/2006/relationships/image" Target="../media/image324.wmf"/><Relationship Id="rId1" Type="http://schemas.openxmlformats.org/officeDocument/2006/relationships/image" Target="../media/image323.emf"/></Relationships>
</file>

<file path=ppt/drawings/_rels/vmlDrawing26.vml.rels><?xml version="1.0" encoding="UTF-8" standalone="yes"?>
<Relationships xmlns="http://schemas.openxmlformats.org/package/2006/relationships"><Relationship Id="rId5" Type="http://schemas.openxmlformats.org/officeDocument/2006/relationships/image" Target="../media/image331.emf"/><Relationship Id="rId4" Type="http://schemas.openxmlformats.org/officeDocument/2006/relationships/image" Target="../media/image330.emf"/><Relationship Id="rId3" Type="http://schemas.openxmlformats.org/officeDocument/2006/relationships/image" Target="../media/image329.wmf"/><Relationship Id="rId2" Type="http://schemas.openxmlformats.org/officeDocument/2006/relationships/image" Target="../media/image328.wmf"/><Relationship Id="rId1" Type="http://schemas.openxmlformats.org/officeDocument/2006/relationships/image" Target="../media/image327.wmf"/></Relationships>
</file>

<file path=ppt/drawings/_rels/vmlDrawing27.vml.rels><?xml version="1.0" encoding="UTF-8" standalone="yes"?>
<Relationships xmlns="http://schemas.openxmlformats.org/package/2006/relationships"><Relationship Id="rId5" Type="http://schemas.openxmlformats.org/officeDocument/2006/relationships/image" Target="../media/image336.emf"/><Relationship Id="rId4" Type="http://schemas.openxmlformats.org/officeDocument/2006/relationships/image" Target="../media/image335.wmf"/><Relationship Id="rId3" Type="http://schemas.openxmlformats.org/officeDocument/2006/relationships/image" Target="../media/image334.wmf"/><Relationship Id="rId2" Type="http://schemas.openxmlformats.org/officeDocument/2006/relationships/image" Target="../media/image333.wmf"/><Relationship Id="rId1" Type="http://schemas.openxmlformats.org/officeDocument/2006/relationships/image" Target="../media/image332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5.wmf"/><Relationship Id="rId8" Type="http://schemas.openxmlformats.org/officeDocument/2006/relationships/image" Target="../media/image344.wmf"/><Relationship Id="rId7" Type="http://schemas.openxmlformats.org/officeDocument/2006/relationships/image" Target="../media/image343.wmf"/><Relationship Id="rId6" Type="http://schemas.openxmlformats.org/officeDocument/2006/relationships/image" Target="../media/image342.wmf"/><Relationship Id="rId5" Type="http://schemas.openxmlformats.org/officeDocument/2006/relationships/image" Target="../media/image341.wmf"/><Relationship Id="rId4" Type="http://schemas.openxmlformats.org/officeDocument/2006/relationships/image" Target="../media/image340.wmf"/><Relationship Id="rId3" Type="http://schemas.openxmlformats.org/officeDocument/2006/relationships/image" Target="../media/image339.wmf"/><Relationship Id="rId2" Type="http://schemas.openxmlformats.org/officeDocument/2006/relationships/image" Target="../media/image338.wmf"/><Relationship Id="rId16" Type="http://schemas.openxmlformats.org/officeDocument/2006/relationships/image" Target="../media/image352.wmf"/><Relationship Id="rId15" Type="http://schemas.openxmlformats.org/officeDocument/2006/relationships/image" Target="../media/image351.wmf"/><Relationship Id="rId14" Type="http://schemas.openxmlformats.org/officeDocument/2006/relationships/image" Target="../media/image350.wmf"/><Relationship Id="rId13" Type="http://schemas.openxmlformats.org/officeDocument/2006/relationships/image" Target="../media/image349.wmf"/><Relationship Id="rId12" Type="http://schemas.openxmlformats.org/officeDocument/2006/relationships/image" Target="../media/image348.wmf"/><Relationship Id="rId11" Type="http://schemas.openxmlformats.org/officeDocument/2006/relationships/image" Target="../media/image347.wmf"/><Relationship Id="rId10" Type="http://schemas.openxmlformats.org/officeDocument/2006/relationships/image" Target="../media/image346.wmf"/><Relationship Id="rId1" Type="http://schemas.openxmlformats.org/officeDocument/2006/relationships/image" Target="../media/image337.wmf"/></Relationships>
</file>

<file path=ppt/drawings/_rels/vmlDrawing29.vml.rels><?xml version="1.0" encoding="UTF-8" standalone="yes"?>
<Relationships xmlns="http://schemas.openxmlformats.org/package/2006/relationships"><Relationship Id="rId5" Type="http://schemas.openxmlformats.org/officeDocument/2006/relationships/image" Target="../media/image357.wmf"/><Relationship Id="rId4" Type="http://schemas.openxmlformats.org/officeDocument/2006/relationships/image" Target="../media/image356.wmf"/><Relationship Id="rId3" Type="http://schemas.openxmlformats.org/officeDocument/2006/relationships/image" Target="../media/image355.wmf"/><Relationship Id="rId2" Type="http://schemas.openxmlformats.org/officeDocument/2006/relationships/image" Target="../media/image354.wmf"/><Relationship Id="rId1" Type="http://schemas.openxmlformats.org/officeDocument/2006/relationships/image" Target="../media/image353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.wmf"/><Relationship Id="rId8" Type="http://schemas.openxmlformats.org/officeDocument/2006/relationships/image" Target="../media/image43.wmf"/><Relationship Id="rId7" Type="http://schemas.openxmlformats.org/officeDocument/2006/relationships/image" Target="../media/image42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0" Type="http://schemas.openxmlformats.org/officeDocument/2006/relationships/image" Target="../media/image55.wmf"/><Relationship Id="rId2" Type="http://schemas.openxmlformats.org/officeDocument/2006/relationships/image" Target="../media/image37.wmf"/><Relationship Id="rId19" Type="http://schemas.openxmlformats.org/officeDocument/2006/relationships/image" Target="../media/image54.wmf"/><Relationship Id="rId18" Type="http://schemas.openxmlformats.org/officeDocument/2006/relationships/image" Target="../media/image53.wmf"/><Relationship Id="rId17" Type="http://schemas.openxmlformats.org/officeDocument/2006/relationships/image" Target="../media/image52.wmf"/><Relationship Id="rId16" Type="http://schemas.openxmlformats.org/officeDocument/2006/relationships/image" Target="../media/image51.wmf"/><Relationship Id="rId15" Type="http://schemas.openxmlformats.org/officeDocument/2006/relationships/image" Target="../media/image50.wmf"/><Relationship Id="rId14" Type="http://schemas.openxmlformats.org/officeDocument/2006/relationships/image" Target="../media/image49.wmf"/><Relationship Id="rId13" Type="http://schemas.openxmlformats.org/officeDocument/2006/relationships/image" Target="../media/image48.wmf"/><Relationship Id="rId12" Type="http://schemas.openxmlformats.org/officeDocument/2006/relationships/image" Target="../media/image47.wmf"/><Relationship Id="rId11" Type="http://schemas.openxmlformats.org/officeDocument/2006/relationships/image" Target="../media/image46.emf"/><Relationship Id="rId10" Type="http://schemas.openxmlformats.org/officeDocument/2006/relationships/image" Target="../media/image45.wmf"/><Relationship Id="rId1" Type="http://schemas.openxmlformats.org/officeDocument/2006/relationships/image" Target="../media/image36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5.wmf"/><Relationship Id="rId7" Type="http://schemas.openxmlformats.org/officeDocument/2006/relationships/image" Target="../media/image364.wmf"/><Relationship Id="rId6" Type="http://schemas.openxmlformats.org/officeDocument/2006/relationships/image" Target="../media/image363.wmf"/><Relationship Id="rId5" Type="http://schemas.openxmlformats.org/officeDocument/2006/relationships/image" Target="../media/image362.wmf"/><Relationship Id="rId4" Type="http://schemas.openxmlformats.org/officeDocument/2006/relationships/image" Target="../media/image361.wmf"/><Relationship Id="rId3" Type="http://schemas.openxmlformats.org/officeDocument/2006/relationships/image" Target="../media/image360.wmf"/><Relationship Id="rId2" Type="http://schemas.openxmlformats.org/officeDocument/2006/relationships/image" Target="../media/image359.wmf"/><Relationship Id="rId1" Type="http://schemas.openxmlformats.org/officeDocument/2006/relationships/image" Target="../media/image358.wmf"/></Relationships>
</file>

<file path=ppt/drawings/_rels/vmlDrawing31.vml.rels><?xml version="1.0" encoding="UTF-8" standalone="yes"?>
<Relationships xmlns="http://schemas.openxmlformats.org/package/2006/relationships"><Relationship Id="rId4" Type="http://schemas.openxmlformats.org/officeDocument/2006/relationships/image" Target="../media/image369.wmf"/><Relationship Id="rId3" Type="http://schemas.openxmlformats.org/officeDocument/2006/relationships/image" Target="../media/image368.wmf"/><Relationship Id="rId2" Type="http://schemas.openxmlformats.org/officeDocument/2006/relationships/image" Target="../media/image367.wmf"/><Relationship Id="rId1" Type="http://schemas.openxmlformats.org/officeDocument/2006/relationships/image" Target="../media/image366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2.e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71.wmf"/><Relationship Id="rId8" Type="http://schemas.openxmlformats.org/officeDocument/2006/relationships/image" Target="../media/image70.wmf"/><Relationship Id="rId7" Type="http://schemas.openxmlformats.org/officeDocument/2006/relationships/image" Target="../media/image69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1" Type="http://schemas.openxmlformats.org/officeDocument/2006/relationships/image" Target="../media/image58.wmf"/><Relationship Id="rId10" Type="http://schemas.openxmlformats.org/officeDocument/2006/relationships/image" Target="../media/image57.wmf"/><Relationship Id="rId1" Type="http://schemas.openxmlformats.org/officeDocument/2006/relationships/image" Target="../media/image63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image" Target="../media/image79.wmf"/><Relationship Id="rId7" Type="http://schemas.openxmlformats.org/officeDocument/2006/relationships/image" Target="../media/image78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6" Type="http://schemas.openxmlformats.org/officeDocument/2006/relationships/image" Target="../media/image97.emf"/><Relationship Id="rId25" Type="http://schemas.openxmlformats.org/officeDocument/2006/relationships/image" Target="../media/image96.emf"/><Relationship Id="rId24" Type="http://schemas.openxmlformats.org/officeDocument/2006/relationships/image" Target="../media/image95.wmf"/><Relationship Id="rId23" Type="http://schemas.openxmlformats.org/officeDocument/2006/relationships/image" Target="../media/image94.wmf"/><Relationship Id="rId22" Type="http://schemas.openxmlformats.org/officeDocument/2006/relationships/image" Target="../media/image93.wmf"/><Relationship Id="rId21" Type="http://schemas.openxmlformats.org/officeDocument/2006/relationships/image" Target="../media/image92.wmf"/><Relationship Id="rId20" Type="http://schemas.openxmlformats.org/officeDocument/2006/relationships/image" Target="../media/image91.wmf"/><Relationship Id="rId2" Type="http://schemas.openxmlformats.org/officeDocument/2006/relationships/image" Target="../media/image73.wmf"/><Relationship Id="rId19" Type="http://schemas.openxmlformats.org/officeDocument/2006/relationships/image" Target="../media/image90.wmf"/><Relationship Id="rId18" Type="http://schemas.openxmlformats.org/officeDocument/2006/relationships/image" Target="../media/image89.wmf"/><Relationship Id="rId17" Type="http://schemas.openxmlformats.org/officeDocument/2006/relationships/image" Target="../media/image88.wmf"/><Relationship Id="rId16" Type="http://schemas.openxmlformats.org/officeDocument/2006/relationships/image" Target="../media/image87.wmf"/><Relationship Id="rId15" Type="http://schemas.openxmlformats.org/officeDocument/2006/relationships/image" Target="../media/image86.wmf"/><Relationship Id="rId14" Type="http://schemas.openxmlformats.org/officeDocument/2006/relationships/image" Target="../media/image85.wmf"/><Relationship Id="rId13" Type="http://schemas.openxmlformats.org/officeDocument/2006/relationships/image" Target="../media/image84.wmf"/><Relationship Id="rId12" Type="http://schemas.openxmlformats.org/officeDocument/2006/relationships/image" Target="../media/image83.wmf"/><Relationship Id="rId11" Type="http://schemas.openxmlformats.org/officeDocument/2006/relationships/image" Target="../media/image82.wmf"/><Relationship Id="rId10" Type="http://schemas.openxmlformats.org/officeDocument/2006/relationships/image" Target="../media/image81.wmf"/><Relationship Id="rId1" Type="http://schemas.openxmlformats.org/officeDocument/2006/relationships/image" Target="../media/image72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wmf"/><Relationship Id="rId8" Type="http://schemas.openxmlformats.org/officeDocument/2006/relationships/image" Target="../media/image105.wmf"/><Relationship Id="rId7" Type="http://schemas.openxmlformats.org/officeDocument/2006/relationships/image" Target="../media/image104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7" Type="http://schemas.openxmlformats.org/officeDocument/2006/relationships/image" Target="../media/image125.wmf"/><Relationship Id="rId26" Type="http://schemas.openxmlformats.org/officeDocument/2006/relationships/image" Target="../media/image124.wmf"/><Relationship Id="rId25" Type="http://schemas.openxmlformats.org/officeDocument/2006/relationships/image" Target="../media/image123.wmf"/><Relationship Id="rId24" Type="http://schemas.openxmlformats.org/officeDocument/2006/relationships/image" Target="../media/image122.wmf"/><Relationship Id="rId23" Type="http://schemas.openxmlformats.org/officeDocument/2006/relationships/image" Target="../media/image120.wmf"/><Relationship Id="rId22" Type="http://schemas.openxmlformats.org/officeDocument/2006/relationships/image" Target="../media/image119.wmf"/><Relationship Id="rId21" Type="http://schemas.openxmlformats.org/officeDocument/2006/relationships/image" Target="../media/image118.wmf"/><Relationship Id="rId20" Type="http://schemas.openxmlformats.org/officeDocument/2006/relationships/image" Target="../media/image117.wmf"/><Relationship Id="rId2" Type="http://schemas.openxmlformats.org/officeDocument/2006/relationships/image" Target="../media/image99.emf"/><Relationship Id="rId19" Type="http://schemas.openxmlformats.org/officeDocument/2006/relationships/image" Target="../media/image116.wmf"/><Relationship Id="rId18" Type="http://schemas.openxmlformats.org/officeDocument/2006/relationships/image" Target="../media/image115.wmf"/><Relationship Id="rId17" Type="http://schemas.openxmlformats.org/officeDocument/2006/relationships/image" Target="../media/image114.wmf"/><Relationship Id="rId16" Type="http://schemas.openxmlformats.org/officeDocument/2006/relationships/image" Target="../media/image113.wmf"/><Relationship Id="rId15" Type="http://schemas.openxmlformats.org/officeDocument/2006/relationships/image" Target="../media/image112.wmf"/><Relationship Id="rId14" Type="http://schemas.openxmlformats.org/officeDocument/2006/relationships/image" Target="../media/image111.wmf"/><Relationship Id="rId13" Type="http://schemas.openxmlformats.org/officeDocument/2006/relationships/image" Target="../media/image110.wmf"/><Relationship Id="rId12" Type="http://schemas.openxmlformats.org/officeDocument/2006/relationships/image" Target="../media/image109.wmf"/><Relationship Id="rId11" Type="http://schemas.openxmlformats.org/officeDocument/2006/relationships/image" Target="../media/image108.wmf"/><Relationship Id="rId10" Type="http://schemas.openxmlformats.org/officeDocument/2006/relationships/image" Target="../media/image107.wmf"/><Relationship Id="rId1" Type="http://schemas.openxmlformats.org/officeDocument/2006/relationships/image" Target="../media/image98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4.wmf"/><Relationship Id="rId8" Type="http://schemas.openxmlformats.org/officeDocument/2006/relationships/image" Target="../media/image133.wmf"/><Relationship Id="rId7" Type="http://schemas.openxmlformats.org/officeDocument/2006/relationships/image" Target="../media/image132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4" Type="http://schemas.openxmlformats.org/officeDocument/2006/relationships/image" Target="../media/image139.wmf"/><Relationship Id="rId13" Type="http://schemas.openxmlformats.org/officeDocument/2006/relationships/image" Target="../media/image138.wmf"/><Relationship Id="rId12" Type="http://schemas.openxmlformats.org/officeDocument/2006/relationships/image" Target="../media/image137.wmf"/><Relationship Id="rId11" Type="http://schemas.openxmlformats.org/officeDocument/2006/relationships/image" Target="../media/image136.wmf"/><Relationship Id="rId10" Type="http://schemas.openxmlformats.org/officeDocument/2006/relationships/image" Target="../media/image135.wmf"/><Relationship Id="rId1" Type="http://schemas.openxmlformats.org/officeDocument/2006/relationships/image" Target="../media/image126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3.wmf"/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7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C2D2B6B7-91AF-450A-A2F8-3FC2A88950C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2B6B7-91AF-450A-A2F8-3FC2A88950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2B6B7-91AF-450A-A2F8-3FC2A88950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2B6B7-91AF-450A-A2F8-3FC2A88950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hyperlink" Target="../&#12298;&#27010;&#29575;&#35770;&#19982;&#25968;&#29702;&#32479;&#35745;&#12299;&#35838;&#20214;/&#12298;&#25968;&#29702;&#32479;&#35745;&#12299;&#31532;8&#31456;&#167;3&#27491;&#24577;&#24635;&#20307;&#26041;&#24046;&#30340;&#20551;&#35774;&#26816;&#39564;.ppt#-1,1,&#24187;&#28783;&#29255;%201" TargetMode="External"/><Relationship Id="rId12" Type="http://schemas.openxmlformats.org/officeDocument/2006/relationships/image" Target="../media/image1.wmf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hyperlink" Target="../&#12298;&#27010;&#29575;&#35770;&#19982;&#25968;&#29702;&#32479;&#35745;&#12299;&#35838;&#20214;/&#12298;&#25968;&#29702;&#32479;&#35745;&#12299;&#31532;8&#31456;&#167;2&#27491;&#24577;&#24635;&#20307;&#22343;&#20540;&#30340;&#20551;&#35774;&#26816;&#39564;.ppt#-1,1,1.%20&#24187;&#28783;&#29255;%201" TargetMode="External"/><Relationship Id="rId12" Type="http://schemas.openxmlformats.org/officeDocument/2006/relationships/image" Target="../media/image1.wmf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hyperlink" Target="../&#12298;&#27010;&#29575;&#35770;&#19982;&#25968;&#29702;&#32479;&#35745;&#12299;&#35838;&#20214;/&#12298;&#25968;&#29702;&#32479;&#35745;&#12299;&#31532;8&#31456;&#167;3&#27491;&#24577;&#24635;&#20307;&#26041;&#24046;&#30340;&#20551;&#35774;&#26816;&#39564;.ppt#-1,1,&#24187;&#28783;&#29255;%201" TargetMode="External"/><Relationship Id="rId12" Type="http://schemas.openxmlformats.org/officeDocument/2006/relationships/image" Target="../media/image1.wmf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68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568328" name="Rectangle 8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68329" name="Picture 9" descr="j020558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588"/>
            <a:ext cx="611188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8331" name="Rectangle 11"/>
          <p:cNvSpPr>
            <a:spLocks noChangeArrowheads="1"/>
          </p:cNvSpPr>
          <p:nvPr userDrawn="1"/>
        </p:nvSpPr>
        <p:spPr bwMode="auto">
          <a:xfrm>
            <a:off x="7556500" y="228600"/>
            <a:ext cx="749300" cy="25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fld id="{A3F07231-7891-43BF-81B6-802AEFC8676F}" type="slidenum">
              <a:rPr kumimoji="1" lang="en-US" altLang="zh-CN" sz="1000" b="1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fld>
            <a:endParaRPr kumimoji="1" lang="en-US" altLang="zh-CN" sz="10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68334" name="Group 14"/>
          <p:cNvGrpSpPr/>
          <p:nvPr userDrawn="1"/>
        </p:nvGrpSpPr>
        <p:grpSpPr bwMode="auto">
          <a:xfrm>
            <a:off x="8613775" y="101600"/>
            <a:ext cx="455613" cy="333375"/>
            <a:chOff x="5426" y="64"/>
            <a:chExt cx="287" cy="210"/>
          </a:xfrm>
        </p:grpSpPr>
        <p:sp>
          <p:nvSpPr>
            <p:cNvPr id="568335" name="AutoShape 15">
              <a:hlinkClick r:id="" action="ppaction://hlinkshowjump?jump=previousslide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5426" y="64"/>
              <a:ext cx="131" cy="86"/>
            </a:xfrm>
            <a:prstGeom prst="upArrow">
              <a:avLst>
                <a:gd name="adj1" fmla="val 53731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8336" name="AutoShape 16">
              <a:hlinkClick r:id="" action="ppaction://hlinkshowjump?jump=nextslide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427" y="187"/>
              <a:ext cx="127" cy="85"/>
            </a:xfrm>
            <a:prstGeom prst="upArrow">
              <a:avLst>
                <a:gd name="adj1" fmla="val 49259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8337" name="Rectangle 17">
              <a:hlinkClick r:id="" action="ppaction://hlinkshowjump?jump=endshow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5589" y="66"/>
              <a:ext cx="122" cy="86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8338" name="AutoShape 18">
              <a:hlinkClick r:id="rId13" action="ppaction://hlinkpres?slideindex=1&amp;slidetitle=幻灯片%201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586" y="186"/>
              <a:ext cx="127" cy="85"/>
            </a:xfrm>
            <a:prstGeom prst="upArrow">
              <a:avLst>
                <a:gd name="adj1" fmla="val 49259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8339" name="Line 19"/>
            <p:cNvSpPr>
              <a:spLocks noChangeShapeType="1"/>
            </p:cNvSpPr>
            <p:nvPr userDrawn="1"/>
          </p:nvSpPr>
          <p:spPr bwMode="auto">
            <a:xfrm>
              <a:off x="5585" y="274"/>
              <a:ext cx="127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8340" name="Rectangle 20"/>
          <p:cNvSpPr>
            <a:spLocks noChangeArrowheads="1"/>
          </p:cNvSpPr>
          <p:nvPr userDrawn="1"/>
        </p:nvSpPr>
        <p:spPr bwMode="auto">
          <a:xfrm>
            <a:off x="2168525" y="-19050"/>
            <a:ext cx="5299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§2  </a:t>
            </a:r>
            <a:r>
              <a:rPr kumimoji="1"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正态总体参数的假设检验</a:t>
            </a:r>
            <a:endParaRPr kumimoji="1" lang="zh-CN" alt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48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kumimoji="0" sz="1400">
                <a:effectLst/>
                <a:latin typeface="+mn-lt"/>
                <a:ea typeface="+mn-ea"/>
              </a:defRPr>
            </a:lvl1pPr>
          </a:lstStyle>
          <a:p>
            <a:pPr algn="ctr"/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8872" name="Rectangle 8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endParaRPr kumimoji="1" lang="zh-CN" altLang="en-US" sz="2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548873" name="Picture 9" descr="j020558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588"/>
            <a:ext cx="611188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8875" name="Rectangle 11"/>
          <p:cNvSpPr>
            <a:spLocks noChangeArrowheads="1"/>
          </p:cNvSpPr>
          <p:nvPr userDrawn="1"/>
        </p:nvSpPr>
        <p:spPr bwMode="auto">
          <a:xfrm>
            <a:off x="7327900" y="254000"/>
            <a:ext cx="749300" cy="25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fld id="{52F5B47D-286E-49D6-8153-6929534BD71E}" type="slidenum">
              <a:rPr kumimoji="1" lang="en-US" altLang="zh-CN" sz="1000" b="1" smtClean="0">
                <a:solidFill>
                  <a:srgbClr val="99CC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fld>
            <a:endParaRPr kumimoji="1" lang="en-US" altLang="zh-CN" sz="1000" b="1" dirty="0">
              <a:solidFill>
                <a:srgbClr val="99CC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48878" name="Group 14"/>
          <p:cNvGrpSpPr/>
          <p:nvPr userDrawn="1"/>
        </p:nvGrpSpPr>
        <p:grpSpPr bwMode="auto">
          <a:xfrm>
            <a:off x="8613775" y="101600"/>
            <a:ext cx="455613" cy="333375"/>
            <a:chOff x="5426" y="64"/>
            <a:chExt cx="287" cy="210"/>
          </a:xfrm>
        </p:grpSpPr>
        <p:sp>
          <p:nvSpPr>
            <p:cNvPr id="548879" name="AutoShape 15">
              <a:hlinkClick r:id="" action="ppaction://hlinkshowjump?jump=previousslide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5426" y="64"/>
              <a:ext cx="131" cy="86"/>
            </a:xfrm>
            <a:prstGeom prst="upArrow">
              <a:avLst>
                <a:gd name="adj1" fmla="val 53731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48880" name="AutoShape 16">
              <a:hlinkClick r:id="" action="ppaction://hlinkshowjump?jump=nextslide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427" y="187"/>
              <a:ext cx="127" cy="85"/>
            </a:xfrm>
            <a:prstGeom prst="upArrow">
              <a:avLst>
                <a:gd name="adj1" fmla="val 49259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48881" name="Rectangle 17">
              <a:hlinkClick r:id="" action="ppaction://hlinkshowjump?jump=endshow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5589" y="66"/>
              <a:ext cx="122" cy="86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48882" name="AutoShape 18">
              <a:hlinkClick r:id="rId13" action="ppaction://hlinkpres?slideindex=1&amp;slidetitle=1.%20幻灯片%201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586" y="186"/>
              <a:ext cx="127" cy="85"/>
            </a:xfrm>
            <a:prstGeom prst="upArrow">
              <a:avLst>
                <a:gd name="adj1" fmla="val 49259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48883" name="Line 19"/>
            <p:cNvSpPr>
              <a:spLocks noChangeShapeType="1"/>
            </p:cNvSpPr>
            <p:nvPr userDrawn="1"/>
          </p:nvSpPr>
          <p:spPr bwMode="auto">
            <a:xfrm>
              <a:off x="5585" y="274"/>
              <a:ext cx="127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548884" name="Rectangle 20"/>
          <p:cNvSpPr>
            <a:spLocks noChangeArrowheads="1"/>
          </p:cNvSpPr>
          <p:nvPr userDrawn="1"/>
        </p:nvSpPr>
        <p:spPr bwMode="auto">
          <a:xfrm>
            <a:off x="3336925" y="0"/>
            <a:ext cx="3038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§1  </a:t>
            </a:r>
            <a:r>
              <a:rPr kumimoji="1" lang="zh-CN" altLang="en-US" sz="280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概    述</a:t>
            </a:r>
            <a:r>
              <a:rPr kumimoji="1" lang="zh-CN" altLang="en-US" sz="28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28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单击此处编辑母版标题样式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单击此处编辑母版文本样式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第二级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第三级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第四级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4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第五级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Rectangle 8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rgbClr val="BBE0E3"/>
              </a:gs>
              <a:gs pos="100000">
                <a:srgbClr val="BBE0E3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4" name="Picture 9" descr="j020558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588"/>
            <a:ext cx="611188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11"/>
          <p:cNvSpPr>
            <a:spLocks noChangeArrowheads="1"/>
          </p:cNvSpPr>
          <p:nvPr userDrawn="1"/>
        </p:nvSpPr>
        <p:spPr bwMode="auto">
          <a:xfrm>
            <a:off x="7556500" y="228600"/>
            <a:ext cx="749300" cy="25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F07231-7891-43BF-81B6-802AEFC8676F}" type="slidenum">
              <a:rPr kumimoji="1" lang="en-US" altLang="zh-CN" sz="1000" b="1" i="0" u="none" strike="noStrike" kern="0" cap="none" spc="0" normalizeH="0" baseline="0" noProof="0" smtClean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</a:fld>
            <a:endParaRPr kumimoji="1" lang="en-US" altLang="zh-CN" sz="1000" b="1" i="0" u="none" strike="noStrike" kern="0" cap="none" spc="0" normalizeH="0" baseline="0" noProof="0" dirty="0">
              <a:ln>
                <a:noFill/>
              </a:ln>
              <a:solidFill>
                <a:srgbClr val="99CC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7" name="Group 14"/>
          <p:cNvGrpSpPr/>
          <p:nvPr userDrawn="1"/>
        </p:nvGrpSpPr>
        <p:grpSpPr bwMode="auto">
          <a:xfrm>
            <a:off x="8613775" y="101600"/>
            <a:ext cx="455613" cy="333375"/>
            <a:chOff x="5426" y="64"/>
            <a:chExt cx="287" cy="210"/>
          </a:xfrm>
        </p:grpSpPr>
        <p:sp>
          <p:nvSpPr>
            <p:cNvPr id="38" name="AutoShape 15">
              <a:hlinkClick r:id="" action="ppaction://hlinkshowjump?jump=previousslide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5426" y="64"/>
              <a:ext cx="131" cy="86"/>
            </a:xfrm>
            <a:prstGeom prst="upArrow">
              <a:avLst>
                <a:gd name="adj1" fmla="val 53731"/>
                <a:gd name="adj2" fmla="val 10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AutoShape 16">
              <a:hlinkClick r:id="" action="ppaction://hlinkshowjump?jump=nextslide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427" y="187"/>
              <a:ext cx="127" cy="85"/>
            </a:xfrm>
            <a:prstGeom prst="upArrow">
              <a:avLst>
                <a:gd name="adj1" fmla="val 49259"/>
                <a:gd name="adj2" fmla="val 10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17">
              <a:hlinkClick r:id="" action="ppaction://hlinkshowjump?jump=endshow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5589" y="66"/>
              <a:ext cx="122" cy="86"/>
            </a:xfrm>
            <a:prstGeom prst="rect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000082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AutoShape 18">
              <a:hlinkClick r:id="rId13" action="ppaction://hlinkpres?slideindex=1&amp;slidetitle=幻灯片%201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586" y="186"/>
              <a:ext cx="127" cy="85"/>
            </a:xfrm>
            <a:prstGeom prst="upArrow">
              <a:avLst>
                <a:gd name="adj1" fmla="val 49259"/>
                <a:gd name="adj2" fmla="val 10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19"/>
            <p:cNvSpPr>
              <a:spLocks noChangeShapeType="1"/>
            </p:cNvSpPr>
            <p:nvPr userDrawn="1"/>
          </p:nvSpPr>
          <p:spPr bwMode="auto">
            <a:xfrm>
              <a:off x="5585" y="274"/>
              <a:ext cx="127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3" name="Rectangle 20"/>
          <p:cNvSpPr>
            <a:spLocks noChangeArrowheads="1"/>
          </p:cNvSpPr>
          <p:nvPr userDrawn="1"/>
        </p:nvSpPr>
        <p:spPr bwMode="auto">
          <a:xfrm>
            <a:off x="2168525" y="-19050"/>
            <a:ext cx="5299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§2 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正态总体参数的假设检验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u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5" Type="http://schemas.openxmlformats.org/officeDocument/2006/relationships/vmlDrawing" Target="../drawings/vmlDrawing1.vml"/><Relationship Id="rId24" Type="http://schemas.openxmlformats.org/officeDocument/2006/relationships/slideLayout" Target="../slideLayouts/slideLayout18.xml"/><Relationship Id="rId23" Type="http://schemas.openxmlformats.org/officeDocument/2006/relationships/image" Target="../media/image15.GIF"/><Relationship Id="rId22" Type="http://schemas.openxmlformats.org/officeDocument/2006/relationships/image" Target="../media/image14.GIF"/><Relationship Id="rId21" Type="http://schemas.openxmlformats.org/officeDocument/2006/relationships/image" Target="../media/image13.GIF"/><Relationship Id="rId20" Type="http://schemas.openxmlformats.org/officeDocument/2006/relationships/image" Target="../media/image12.GIF"/><Relationship Id="rId2" Type="http://schemas.openxmlformats.org/officeDocument/2006/relationships/image" Target="../media/image2.wmf"/><Relationship Id="rId19" Type="http://schemas.openxmlformats.org/officeDocument/2006/relationships/image" Target="../media/image11.GIF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9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3.wmf"/><Relationship Id="rId7" Type="http://schemas.openxmlformats.org/officeDocument/2006/relationships/oleObject" Target="../embeddings/oleObject137.bin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35.bin"/><Relationship Id="rId2" Type="http://schemas.openxmlformats.org/officeDocument/2006/relationships/image" Target="../media/image140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134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47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45.wmf"/><Relationship Id="rId30" Type="http://schemas.openxmlformats.org/officeDocument/2006/relationships/vmlDrawing" Target="../drawings/vmlDrawing10.vml"/><Relationship Id="rId3" Type="http://schemas.openxmlformats.org/officeDocument/2006/relationships/oleObject" Target="../embeddings/oleObject139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57.wmf"/><Relationship Id="rId27" Type="http://schemas.openxmlformats.org/officeDocument/2006/relationships/oleObject" Target="../embeddings/oleObject151.bin"/><Relationship Id="rId26" Type="http://schemas.openxmlformats.org/officeDocument/2006/relationships/image" Target="../media/image156.wmf"/><Relationship Id="rId25" Type="http://schemas.openxmlformats.org/officeDocument/2006/relationships/oleObject" Target="../embeddings/oleObject150.bin"/><Relationship Id="rId24" Type="http://schemas.openxmlformats.org/officeDocument/2006/relationships/image" Target="../media/image155.wmf"/><Relationship Id="rId23" Type="http://schemas.openxmlformats.org/officeDocument/2006/relationships/oleObject" Target="../embeddings/oleObject149.bin"/><Relationship Id="rId22" Type="http://schemas.openxmlformats.org/officeDocument/2006/relationships/image" Target="../media/image154.wmf"/><Relationship Id="rId21" Type="http://schemas.openxmlformats.org/officeDocument/2006/relationships/oleObject" Target="../embeddings/oleObject148.bin"/><Relationship Id="rId20" Type="http://schemas.openxmlformats.org/officeDocument/2006/relationships/image" Target="../media/image153.wmf"/><Relationship Id="rId2" Type="http://schemas.openxmlformats.org/officeDocument/2006/relationships/image" Target="../media/image144.wmf"/><Relationship Id="rId19" Type="http://schemas.openxmlformats.org/officeDocument/2006/relationships/oleObject" Target="../embeddings/oleObject147.bin"/><Relationship Id="rId18" Type="http://schemas.openxmlformats.org/officeDocument/2006/relationships/image" Target="../media/image152.wmf"/><Relationship Id="rId17" Type="http://schemas.openxmlformats.org/officeDocument/2006/relationships/oleObject" Target="../embeddings/oleObject146.bin"/><Relationship Id="rId16" Type="http://schemas.openxmlformats.org/officeDocument/2006/relationships/image" Target="../media/image151.wmf"/><Relationship Id="rId15" Type="http://schemas.openxmlformats.org/officeDocument/2006/relationships/oleObject" Target="../embeddings/oleObject145.bin"/><Relationship Id="rId14" Type="http://schemas.openxmlformats.org/officeDocument/2006/relationships/image" Target="../media/image150.wmf"/><Relationship Id="rId13" Type="http://schemas.openxmlformats.org/officeDocument/2006/relationships/oleObject" Target="../embeddings/oleObject144.bin"/><Relationship Id="rId12" Type="http://schemas.openxmlformats.org/officeDocument/2006/relationships/image" Target="../media/image149.wmf"/><Relationship Id="rId11" Type="http://schemas.openxmlformats.org/officeDocument/2006/relationships/oleObject" Target="../embeddings/oleObject143.bin"/><Relationship Id="rId10" Type="http://schemas.openxmlformats.org/officeDocument/2006/relationships/image" Target="../media/image148.wmf"/><Relationship Id="rId1" Type="http://schemas.openxmlformats.org/officeDocument/2006/relationships/oleObject" Target="../embeddings/oleObject138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6.bin"/><Relationship Id="rId8" Type="http://schemas.openxmlformats.org/officeDocument/2006/relationships/image" Target="../media/image161.wmf"/><Relationship Id="rId7" Type="http://schemas.openxmlformats.org/officeDocument/2006/relationships/oleObject" Target="../embeddings/oleObject155.bin"/><Relationship Id="rId6" Type="http://schemas.openxmlformats.org/officeDocument/2006/relationships/image" Target="../media/image160.wmf"/><Relationship Id="rId50" Type="http://schemas.openxmlformats.org/officeDocument/2006/relationships/vmlDrawing" Target="../drawings/vmlDrawing11.vml"/><Relationship Id="rId5" Type="http://schemas.openxmlformats.org/officeDocument/2006/relationships/oleObject" Target="../embeddings/oleObject154.bin"/><Relationship Id="rId49" Type="http://schemas.openxmlformats.org/officeDocument/2006/relationships/slideLayout" Target="../slideLayouts/slideLayout7.xml"/><Relationship Id="rId48" Type="http://schemas.openxmlformats.org/officeDocument/2006/relationships/image" Target="../media/image181.wmf"/><Relationship Id="rId47" Type="http://schemas.openxmlformats.org/officeDocument/2006/relationships/oleObject" Target="../embeddings/oleObject175.bin"/><Relationship Id="rId46" Type="http://schemas.openxmlformats.org/officeDocument/2006/relationships/image" Target="../media/image180.wmf"/><Relationship Id="rId45" Type="http://schemas.openxmlformats.org/officeDocument/2006/relationships/oleObject" Target="../embeddings/oleObject174.bin"/><Relationship Id="rId44" Type="http://schemas.openxmlformats.org/officeDocument/2006/relationships/image" Target="../media/image179.wmf"/><Relationship Id="rId43" Type="http://schemas.openxmlformats.org/officeDocument/2006/relationships/oleObject" Target="../embeddings/oleObject173.bin"/><Relationship Id="rId42" Type="http://schemas.openxmlformats.org/officeDocument/2006/relationships/image" Target="../media/image178.wmf"/><Relationship Id="rId41" Type="http://schemas.openxmlformats.org/officeDocument/2006/relationships/oleObject" Target="../embeddings/oleObject172.bin"/><Relationship Id="rId40" Type="http://schemas.openxmlformats.org/officeDocument/2006/relationships/image" Target="../media/image177.wmf"/><Relationship Id="rId4" Type="http://schemas.openxmlformats.org/officeDocument/2006/relationships/image" Target="../media/image159.wmf"/><Relationship Id="rId39" Type="http://schemas.openxmlformats.org/officeDocument/2006/relationships/oleObject" Target="../embeddings/oleObject171.bin"/><Relationship Id="rId38" Type="http://schemas.openxmlformats.org/officeDocument/2006/relationships/image" Target="../media/image176.wmf"/><Relationship Id="rId37" Type="http://schemas.openxmlformats.org/officeDocument/2006/relationships/oleObject" Target="../embeddings/oleObject170.bin"/><Relationship Id="rId36" Type="http://schemas.openxmlformats.org/officeDocument/2006/relationships/image" Target="../media/image175.wmf"/><Relationship Id="rId35" Type="http://schemas.openxmlformats.org/officeDocument/2006/relationships/oleObject" Target="../embeddings/oleObject169.bin"/><Relationship Id="rId34" Type="http://schemas.openxmlformats.org/officeDocument/2006/relationships/image" Target="../media/image174.wmf"/><Relationship Id="rId33" Type="http://schemas.openxmlformats.org/officeDocument/2006/relationships/oleObject" Target="../embeddings/oleObject168.bin"/><Relationship Id="rId32" Type="http://schemas.openxmlformats.org/officeDocument/2006/relationships/image" Target="../media/image173.wmf"/><Relationship Id="rId31" Type="http://schemas.openxmlformats.org/officeDocument/2006/relationships/oleObject" Target="../embeddings/oleObject167.bin"/><Relationship Id="rId30" Type="http://schemas.openxmlformats.org/officeDocument/2006/relationships/image" Target="../media/image172.wmf"/><Relationship Id="rId3" Type="http://schemas.openxmlformats.org/officeDocument/2006/relationships/oleObject" Target="../embeddings/oleObject153.bin"/><Relationship Id="rId29" Type="http://schemas.openxmlformats.org/officeDocument/2006/relationships/oleObject" Target="../embeddings/oleObject166.bin"/><Relationship Id="rId28" Type="http://schemas.openxmlformats.org/officeDocument/2006/relationships/image" Target="../media/image171.wmf"/><Relationship Id="rId27" Type="http://schemas.openxmlformats.org/officeDocument/2006/relationships/oleObject" Target="../embeddings/oleObject165.bin"/><Relationship Id="rId26" Type="http://schemas.openxmlformats.org/officeDocument/2006/relationships/image" Target="../media/image170.wmf"/><Relationship Id="rId25" Type="http://schemas.openxmlformats.org/officeDocument/2006/relationships/oleObject" Target="../embeddings/oleObject164.bin"/><Relationship Id="rId24" Type="http://schemas.openxmlformats.org/officeDocument/2006/relationships/image" Target="../media/image169.wmf"/><Relationship Id="rId23" Type="http://schemas.openxmlformats.org/officeDocument/2006/relationships/oleObject" Target="../embeddings/oleObject163.bin"/><Relationship Id="rId22" Type="http://schemas.openxmlformats.org/officeDocument/2006/relationships/image" Target="../media/image168.wmf"/><Relationship Id="rId21" Type="http://schemas.openxmlformats.org/officeDocument/2006/relationships/oleObject" Target="../embeddings/oleObject162.bin"/><Relationship Id="rId20" Type="http://schemas.openxmlformats.org/officeDocument/2006/relationships/image" Target="../media/image167.wmf"/><Relationship Id="rId2" Type="http://schemas.openxmlformats.org/officeDocument/2006/relationships/image" Target="../media/image158.wmf"/><Relationship Id="rId19" Type="http://schemas.openxmlformats.org/officeDocument/2006/relationships/oleObject" Target="../embeddings/oleObject161.bin"/><Relationship Id="rId18" Type="http://schemas.openxmlformats.org/officeDocument/2006/relationships/image" Target="../media/image166.wmf"/><Relationship Id="rId17" Type="http://schemas.openxmlformats.org/officeDocument/2006/relationships/oleObject" Target="../embeddings/oleObject160.bin"/><Relationship Id="rId16" Type="http://schemas.openxmlformats.org/officeDocument/2006/relationships/image" Target="../media/image165.wmf"/><Relationship Id="rId15" Type="http://schemas.openxmlformats.org/officeDocument/2006/relationships/oleObject" Target="../embeddings/oleObject159.bin"/><Relationship Id="rId14" Type="http://schemas.openxmlformats.org/officeDocument/2006/relationships/image" Target="../media/image164.wmf"/><Relationship Id="rId13" Type="http://schemas.openxmlformats.org/officeDocument/2006/relationships/oleObject" Target="../embeddings/oleObject158.bin"/><Relationship Id="rId12" Type="http://schemas.openxmlformats.org/officeDocument/2006/relationships/image" Target="../media/image163.wmf"/><Relationship Id="rId11" Type="http://schemas.openxmlformats.org/officeDocument/2006/relationships/oleObject" Target="../embeddings/oleObject157.bin"/><Relationship Id="rId10" Type="http://schemas.openxmlformats.org/officeDocument/2006/relationships/image" Target="../media/image162.wmf"/><Relationship Id="rId1" Type="http://schemas.openxmlformats.org/officeDocument/2006/relationships/oleObject" Target="../embeddings/oleObject15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85.emf"/><Relationship Id="rId7" Type="http://schemas.openxmlformats.org/officeDocument/2006/relationships/oleObject" Target="../embeddings/oleObject179.bin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83.wmf"/><Relationship Id="rId3" Type="http://schemas.openxmlformats.org/officeDocument/2006/relationships/oleObject" Target="../embeddings/oleObject177.bin"/><Relationship Id="rId2" Type="http://schemas.openxmlformats.org/officeDocument/2006/relationships/image" Target="../media/image182.w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176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89.emf"/><Relationship Id="rId7" Type="http://schemas.openxmlformats.org/officeDocument/2006/relationships/oleObject" Target="../embeddings/oleObject183.bin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187.wmf"/><Relationship Id="rId3" Type="http://schemas.openxmlformats.org/officeDocument/2006/relationships/oleObject" Target="../embeddings/oleObject181.bin"/><Relationship Id="rId2" Type="http://schemas.openxmlformats.org/officeDocument/2006/relationships/image" Target="../media/image186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180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8.bin"/><Relationship Id="rId8" Type="http://schemas.openxmlformats.org/officeDocument/2006/relationships/image" Target="../media/image193.emf"/><Relationship Id="rId7" Type="http://schemas.openxmlformats.org/officeDocument/2006/relationships/oleObject" Target="../embeddings/oleObject187.bin"/><Relationship Id="rId6" Type="http://schemas.openxmlformats.org/officeDocument/2006/relationships/image" Target="../media/image192.e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91.wmf"/><Relationship Id="rId3" Type="http://schemas.openxmlformats.org/officeDocument/2006/relationships/oleObject" Target="../embeddings/oleObject185.bin"/><Relationship Id="rId2" Type="http://schemas.openxmlformats.org/officeDocument/2006/relationships/image" Target="../media/image190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94.wmf"/><Relationship Id="rId1" Type="http://schemas.openxmlformats.org/officeDocument/2006/relationships/oleObject" Target="../embeddings/oleObject184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98.emf"/><Relationship Id="rId7" Type="http://schemas.openxmlformats.org/officeDocument/2006/relationships/oleObject" Target="../embeddings/oleObject192.bin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196.wmf"/><Relationship Id="rId3" Type="http://schemas.openxmlformats.org/officeDocument/2006/relationships/oleObject" Target="../embeddings/oleObject190.bin"/><Relationship Id="rId2" Type="http://schemas.openxmlformats.org/officeDocument/2006/relationships/image" Target="../media/image195.wmf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189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2.wmf"/><Relationship Id="rId8" Type="http://schemas.openxmlformats.org/officeDocument/2006/relationships/oleObject" Target="../embeddings/oleObject196.bin"/><Relationship Id="rId7" Type="http://schemas.openxmlformats.org/officeDocument/2006/relationships/image" Target="../media/image201.wmf"/><Relationship Id="rId6" Type="http://schemas.openxmlformats.org/officeDocument/2006/relationships/oleObject" Target="../embeddings/oleObject195.bin"/><Relationship Id="rId5" Type="http://schemas.openxmlformats.org/officeDocument/2006/relationships/image" Target="../media/image200.wmf"/><Relationship Id="rId4" Type="http://schemas.openxmlformats.org/officeDocument/2006/relationships/oleObject" Target="../embeddings/oleObject194.bin"/><Relationship Id="rId3" Type="http://schemas.openxmlformats.org/officeDocument/2006/relationships/image" Target="../media/image121.GIF"/><Relationship Id="rId23" Type="http://schemas.openxmlformats.org/officeDocument/2006/relationships/vmlDrawing" Target="../drawings/vmlDrawing16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208.wmf"/><Relationship Id="rId20" Type="http://schemas.openxmlformats.org/officeDocument/2006/relationships/oleObject" Target="../embeddings/oleObject202.bin"/><Relationship Id="rId2" Type="http://schemas.openxmlformats.org/officeDocument/2006/relationships/image" Target="../media/image199.wmf"/><Relationship Id="rId19" Type="http://schemas.openxmlformats.org/officeDocument/2006/relationships/image" Target="../media/image207.wmf"/><Relationship Id="rId18" Type="http://schemas.openxmlformats.org/officeDocument/2006/relationships/oleObject" Target="../embeddings/oleObject201.bin"/><Relationship Id="rId17" Type="http://schemas.openxmlformats.org/officeDocument/2006/relationships/image" Target="../media/image206.wmf"/><Relationship Id="rId16" Type="http://schemas.openxmlformats.org/officeDocument/2006/relationships/oleObject" Target="../embeddings/oleObject200.bin"/><Relationship Id="rId15" Type="http://schemas.openxmlformats.org/officeDocument/2006/relationships/image" Target="../media/image205.wmf"/><Relationship Id="rId14" Type="http://schemas.openxmlformats.org/officeDocument/2006/relationships/oleObject" Target="../embeddings/oleObject199.bin"/><Relationship Id="rId13" Type="http://schemas.openxmlformats.org/officeDocument/2006/relationships/image" Target="../media/image204.wmf"/><Relationship Id="rId12" Type="http://schemas.openxmlformats.org/officeDocument/2006/relationships/oleObject" Target="../embeddings/oleObject198.bin"/><Relationship Id="rId11" Type="http://schemas.openxmlformats.org/officeDocument/2006/relationships/image" Target="../media/image203.wmf"/><Relationship Id="rId10" Type="http://schemas.openxmlformats.org/officeDocument/2006/relationships/oleObject" Target="../embeddings/oleObject197.bin"/><Relationship Id="rId1" Type="http://schemas.openxmlformats.org/officeDocument/2006/relationships/oleObject" Target="../embeddings/oleObject193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7.bin"/><Relationship Id="rId8" Type="http://schemas.openxmlformats.org/officeDocument/2006/relationships/image" Target="../media/image212.wmf"/><Relationship Id="rId7" Type="http://schemas.openxmlformats.org/officeDocument/2006/relationships/oleObject" Target="../embeddings/oleObject206.bin"/><Relationship Id="rId6" Type="http://schemas.openxmlformats.org/officeDocument/2006/relationships/image" Target="../media/image211.wmf"/><Relationship Id="rId5" Type="http://schemas.openxmlformats.org/officeDocument/2006/relationships/oleObject" Target="../embeddings/oleObject205.bin"/><Relationship Id="rId4" Type="http://schemas.openxmlformats.org/officeDocument/2006/relationships/image" Target="../media/image210.emf"/><Relationship Id="rId36" Type="http://schemas.openxmlformats.org/officeDocument/2006/relationships/vmlDrawing" Target="../drawings/vmlDrawing17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225.wmf"/><Relationship Id="rId33" Type="http://schemas.openxmlformats.org/officeDocument/2006/relationships/oleObject" Target="../embeddings/oleObject219.bin"/><Relationship Id="rId32" Type="http://schemas.openxmlformats.org/officeDocument/2006/relationships/image" Target="../media/image224.wmf"/><Relationship Id="rId31" Type="http://schemas.openxmlformats.org/officeDocument/2006/relationships/oleObject" Target="../embeddings/oleObject218.bin"/><Relationship Id="rId30" Type="http://schemas.openxmlformats.org/officeDocument/2006/relationships/image" Target="../media/image223.wmf"/><Relationship Id="rId3" Type="http://schemas.openxmlformats.org/officeDocument/2006/relationships/oleObject" Target="../embeddings/oleObject204.bin"/><Relationship Id="rId29" Type="http://schemas.openxmlformats.org/officeDocument/2006/relationships/oleObject" Target="../embeddings/oleObject217.bin"/><Relationship Id="rId28" Type="http://schemas.openxmlformats.org/officeDocument/2006/relationships/image" Target="../media/image222.wmf"/><Relationship Id="rId27" Type="http://schemas.openxmlformats.org/officeDocument/2006/relationships/oleObject" Target="../embeddings/oleObject216.bin"/><Relationship Id="rId26" Type="http://schemas.openxmlformats.org/officeDocument/2006/relationships/image" Target="../media/image221.wmf"/><Relationship Id="rId25" Type="http://schemas.openxmlformats.org/officeDocument/2006/relationships/oleObject" Target="../embeddings/oleObject215.bin"/><Relationship Id="rId24" Type="http://schemas.openxmlformats.org/officeDocument/2006/relationships/image" Target="../media/image220.emf"/><Relationship Id="rId23" Type="http://schemas.openxmlformats.org/officeDocument/2006/relationships/oleObject" Target="../embeddings/oleObject214.bin"/><Relationship Id="rId22" Type="http://schemas.openxmlformats.org/officeDocument/2006/relationships/image" Target="../media/image219.wmf"/><Relationship Id="rId21" Type="http://schemas.openxmlformats.org/officeDocument/2006/relationships/oleObject" Target="../embeddings/oleObject213.bin"/><Relationship Id="rId20" Type="http://schemas.openxmlformats.org/officeDocument/2006/relationships/image" Target="../media/image218.wmf"/><Relationship Id="rId2" Type="http://schemas.openxmlformats.org/officeDocument/2006/relationships/image" Target="../media/image209.wmf"/><Relationship Id="rId19" Type="http://schemas.openxmlformats.org/officeDocument/2006/relationships/oleObject" Target="../embeddings/oleObject212.bin"/><Relationship Id="rId18" Type="http://schemas.openxmlformats.org/officeDocument/2006/relationships/image" Target="../media/image217.wmf"/><Relationship Id="rId17" Type="http://schemas.openxmlformats.org/officeDocument/2006/relationships/oleObject" Target="../embeddings/oleObject211.bin"/><Relationship Id="rId16" Type="http://schemas.openxmlformats.org/officeDocument/2006/relationships/image" Target="../media/image216.wmf"/><Relationship Id="rId15" Type="http://schemas.openxmlformats.org/officeDocument/2006/relationships/oleObject" Target="../embeddings/oleObject210.bin"/><Relationship Id="rId14" Type="http://schemas.openxmlformats.org/officeDocument/2006/relationships/image" Target="../media/image215.wmf"/><Relationship Id="rId13" Type="http://schemas.openxmlformats.org/officeDocument/2006/relationships/oleObject" Target="../embeddings/oleObject209.bin"/><Relationship Id="rId12" Type="http://schemas.openxmlformats.org/officeDocument/2006/relationships/image" Target="../media/image214.wmf"/><Relationship Id="rId11" Type="http://schemas.openxmlformats.org/officeDocument/2006/relationships/oleObject" Target="../embeddings/oleObject208.bin"/><Relationship Id="rId10" Type="http://schemas.openxmlformats.org/officeDocument/2006/relationships/image" Target="../media/image213.wmf"/><Relationship Id="rId1" Type="http://schemas.openxmlformats.org/officeDocument/2006/relationships/oleObject" Target="../embeddings/oleObject203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4.bin"/><Relationship Id="rId8" Type="http://schemas.openxmlformats.org/officeDocument/2006/relationships/image" Target="../media/image229.wmf"/><Relationship Id="rId7" Type="http://schemas.openxmlformats.org/officeDocument/2006/relationships/oleObject" Target="../embeddings/oleObject223.bin"/><Relationship Id="rId6" Type="http://schemas.openxmlformats.org/officeDocument/2006/relationships/image" Target="../media/image228.wmf"/><Relationship Id="rId5" Type="http://schemas.openxmlformats.org/officeDocument/2006/relationships/oleObject" Target="../embeddings/oleObject222.bin"/><Relationship Id="rId4" Type="http://schemas.openxmlformats.org/officeDocument/2006/relationships/image" Target="../media/image227.wmf"/><Relationship Id="rId32" Type="http://schemas.openxmlformats.org/officeDocument/2006/relationships/vmlDrawing" Target="../drawings/vmlDrawing18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240.wmf"/><Relationship Id="rId3" Type="http://schemas.openxmlformats.org/officeDocument/2006/relationships/oleObject" Target="../embeddings/oleObject221.bin"/><Relationship Id="rId29" Type="http://schemas.openxmlformats.org/officeDocument/2006/relationships/oleObject" Target="../embeddings/oleObject234.bin"/><Relationship Id="rId28" Type="http://schemas.openxmlformats.org/officeDocument/2006/relationships/image" Target="../media/image239.wmf"/><Relationship Id="rId27" Type="http://schemas.openxmlformats.org/officeDocument/2006/relationships/oleObject" Target="../embeddings/oleObject233.bin"/><Relationship Id="rId26" Type="http://schemas.openxmlformats.org/officeDocument/2006/relationships/image" Target="../media/image238.wmf"/><Relationship Id="rId25" Type="http://schemas.openxmlformats.org/officeDocument/2006/relationships/oleObject" Target="../embeddings/oleObject232.bin"/><Relationship Id="rId24" Type="http://schemas.openxmlformats.org/officeDocument/2006/relationships/image" Target="../media/image237.wmf"/><Relationship Id="rId23" Type="http://schemas.openxmlformats.org/officeDocument/2006/relationships/oleObject" Target="../embeddings/oleObject231.bin"/><Relationship Id="rId22" Type="http://schemas.openxmlformats.org/officeDocument/2006/relationships/image" Target="../media/image236.wmf"/><Relationship Id="rId21" Type="http://schemas.openxmlformats.org/officeDocument/2006/relationships/oleObject" Target="../embeddings/oleObject230.bin"/><Relationship Id="rId20" Type="http://schemas.openxmlformats.org/officeDocument/2006/relationships/image" Target="../media/image235.wmf"/><Relationship Id="rId2" Type="http://schemas.openxmlformats.org/officeDocument/2006/relationships/image" Target="../media/image226.wmf"/><Relationship Id="rId19" Type="http://schemas.openxmlformats.org/officeDocument/2006/relationships/oleObject" Target="../embeddings/oleObject229.bin"/><Relationship Id="rId18" Type="http://schemas.openxmlformats.org/officeDocument/2006/relationships/image" Target="../media/image234.wmf"/><Relationship Id="rId17" Type="http://schemas.openxmlformats.org/officeDocument/2006/relationships/oleObject" Target="../embeddings/oleObject228.bin"/><Relationship Id="rId16" Type="http://schemas.openxmlformats.org/officeDocument/2006/relationships/image" Target="../media/image233.wmf"/><Relationship Id="rId15" Type="http://schemas.openxmlformats.org/officeDocument/2006/relationships/oleObject" Target="../embeddings/oleObject227.bin"/><Relationship Id="rId14" Type="http://schemas.openxmlformats.org/officeDocument/2006/relationships/image" Target="../media/image232.wmf"/><Relationship Id="rId13" Type="http://schemas.openxmlformats.org/officeDocument/2006/relationships/oleObject" Target="../embeddings/oleObject226.bin"/><Relationship Id="rId12" Type="http://schemas.openxmlformats.org/officeDocument/2006/relationships/image" Target="../media/image231.emf"/><Relationship Id="rId11" Type="http://schemas.openxmlformats.org/officeDocument/2006/relationships/oleObject" Target="../embeddings/oleObject225.bin"/><Relationship Id="rId10" Type="http://schemas.openxmlformats.org/officeDocument/2006/relationships/image" Target="../media/image230.wmf"/><Relationship Id="rId1" Type="http://schemas.openxmlformats.org/officeDocument/2006/relationships/oleObject" Target="../embeddings/oleObject22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4.wmf"/><Relationship Id="rId8" Type="http://schemas.openxmlformats.org/officeDocument/2006/relationships/oleObject" Target="../embeddings/oleObject238.bin"/><Relationship Id="rId7" Type="http://schemas.openxmlformats.org/officeDocument/2006/relationships/image" Target="../media/image243.wmf"/><Relationship Id="rId6" Type="http://schemas.openxmlformats.org/officeDocument/2006/relationships/oleObject" Target="../embeddings/oleObject237.bin"/><Relationship Id="rId5" Type="http://schemas.openxmlformats.org/officeDocument/2006/relationships/image" Target="../media/image242.wmf"/><Relationship Id="rId4" Type="http://schemas.openxmlformats.org/officeDocument/2006/relationships/oleObject" Target="../embeddings/oleObject236.bin"/><Relationship Id="rId3" Type="http://schemas.openxmlformats.org/officeDocument/2006/relationships/image" Target="../media/image241.wmf"/><Relationship Id="rId2" Type="http://schemas.openxmlformats.org/officeDocument/2006/relationships/oleObject" Target="../embeddings/oleObject235.bin"/><Relationship Id="rId19" Type="http://schemas.openxmlformats.org/officeDocument/2006/relationships/vmlDrawing" Target="../drawings/vmlDrawing19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248.wmf"/><Relationship Id="rId16" Type="http://schemas.openxmlformats.org/officeDocument/2006/relationships/oleObject" Target="../embeddings/oleObject242.bin"/><Relationship Id="rId15" Type="http://schemas.openxmlformats.org/officeDocument/2006/relationships/image" Target="../media/image247.wmf"/><Relationship Id="rId14" Type="http://schemas.openxmlformats.org/officeDocument/2006/relationships/oleObject" Target="../embeddings/oleObject241.bin"/><Relationship Id="rId13" Type="http://schemas.openxmlformats.org/officeDocument/2006/relationships/image" Target="../media/image246.wmf"/><Relationship Id="rId12" Type="http://schemas.openxmlformats.org/officeDocument/2006/relationships/oleObject" Target="../embeddings/oleObject240.bin"/><Relationship Id="rId11" Type="http://schemas.openxmlformats.org/officeDocument/2006/relationships/image" Target="../media/image245.wmf"/><Relationship Id="rId10" Type="http://schemas.openxmlformats.org/officeDocument/2006/relationships/oleObject" Target="../embeddings/oleObject239.bin"/><Relationship Id="rId1" Type="http://schemas.openxmlformats.org/officeDocument/2006/relationships/image" Target="../media/image121.GIF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7.bin"/><Relationship Id="rId8" Type="http://schemas.openxmlformats.org/officeDocument/2006/relationships/image" Target="../media/image252.wmf"/><Relationship Id="rId7" Type="http://schemas.openxmlformats.org/officeDocument/2006/relationships/oleObject" Target="../embeddings/oleObject246.bin"/><Relationship Id="rId6" Type="http://schemas.openxmlformats.org/officeDocument/2006/relationships/image" Target="../media/image251.wmf"/><Relationship Id="rId5" Type="http://schemas.openxmlformats.org/officeDocument/2006/relationships/oleObject" Target="../embeddings/oleObject245.bin"/><Relationship Id="rId4" Type="http://schemas.openxmlformats.org/officeDocument/2006/relationships/image" Target="../media/image250.wmf"/><Relationship Id="rId34" Type="http://schemas.openxmlformats.org/officeDocument/2006/relationships/vmlDrawing" Target="../drawings/vmlDrawing20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248.wmf"/><Relationship Id="rId31" Type="http://schemas.openxmlformats.org/officeDocument/2006/relationships/oleObject" Target="../embeddings/oleObject258.bin"/><Relationship Id="rId30" Type="http://schemas.openxmlformats.org/officeDocument/2006/relationships/image" Target="../media/image247.wmf"/><Relationship Id="rId3" Type="http://schemas.openxmlformats.org/officeDocument/2006/relationships/oleObject" Target="../embeddings/oleObject244.bin"/><Relationship Id="rId29" Type="http://schemas.openxmlformats.org/officeDocument/2006/relationships/oleObject" Target="../embeddings/oleObject257.bin"/><Relationship Id="rId28" Type="http://schemas.openxmlformats.org/officeDocument/2006/relationships/image" Target="../media/image246.wmf"/><Relationship Id="rId27" Type="http://schemas.openxmlformats.org/officeDocument/2006/relationships/oleObject" Target="../embeddings/oleObject256.bin"/><Relationship Id="rId26" Type="http://schemas.openxmlformats.org/officeDocument/2006/relationships/image" Target="../media/image245.wmf"/><Relationship Id="rId25" Type="http://schemas.openxmlformats.org/officeDocument/2006/relationships/oleObject" Target="../embeddings/oleObject255.bin"/><Relationship Id="rId24" Type="http://schemas.openxmlformats.org/officeDocument/2006/relationships/image" Target="../media/image260.wmf"/><Relationship Id="rId23" Type="http://schemas.openxmlformats.org/officeDocument/2006/relationships/oleObject" Target="../embeddings/oleObject254.bin"/><Relationship Id="rId22" Type="http://schemas.openxmlformats.org/officeDocument/2006/relationships/image" Target="../media/image259.wmf"/><Relationship Id="rId21" Type="http://schemas.openxmlformats.org/officeDocument/2006/relationships/oleObject" Target="../embeddings/oleObject253.bin"/><Relationship Id="rId20" Type="http://schemas.openxmlformats.org/officeDocument/2006/relationships/image" Target="../media/image258.wmf"/><Relationship Id="rId2" Type="http://schemas.openxmlformats.org/officeDocument/2006/relationships/image" Target="../media/image249.wmf"/><Relationship Id="rId19" Type="http://schemas.openxmlformats.org/officeDocument/2006/relationships/oleObject" Target="../embeddings/oleObject252.bin"/><Relationship Id="rId18" Type="http://schemas.openxmlformats.org/officeDocument/2006/relationships/image" Target="../media/image257.emf"/><Relationship Id="rId17" Type="http://schemas.openxmlformats.org/officeDocument/2006/relationships/oleObject" Target="../embeddings/oleObject251.bin"/><Relationship Id="rId16" Type="http://schemas.openxmlformats.org/officeDocument/2006/relationships/image" Target="../media/image256.wmf"/><Relationship Id="rId15" Type="http://schemas.openxmlformats.org/officeDocument/2006/relationships/oleObject" Target="../embeddings/oleObject250.bin"/><Relationship Id="rId14" Type="http://schemas.openxmlformats.org/officeDocument/2006/relationships/image" Target="../media/image255.emf"/><Relationship Id="rId13" Type="http://schemas.openxmlformats.org/officeDocument/2006/relationships/oleObject" Target="../embeddings/oleObject249.bin"/><Relationship Id="rId12" Type="http://schemas.openxmlformats.org/officeDocument/2006/relationships/image" Target="../media/image254.wmf"/><Relationship Id="rId11" Type="http://schemas.openxmlformats.org/officeDocument/2006/relationships/oleObject" Target="../embeddings/oleObject248.bin"/><Relationship Id="rId10" Type="http://schemas.openxmlformats.org/officeDocument/2006/relationships/image" Target="../media/image253.wmf"/><Relationship Id="rId1" Type="http://schemas.openxmlformats.org/officeDocument/2006/relationships/oleObject" Target="../embeddings/oleObject243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3.bin"/><Relationship Id="rId8" Type="http://schemas.openxmlformats.org/officeDocument/2006/relationships/image" Target="../media/image264.wmf"/><Relationship Id="rId7" Type="http://schemas.openxmlformats.org/officeDocument/2006/relationships/oleObject" Target="../embeddings/oleObject262.bin"/><Relationship Id="rId6" Type="http://schemas.openxmlformats.org/officeDocument/2006/relationships/image" Target="../media/image263.wmf"/><Relationship Id="rId5" Type="http://schemas.openxmlformats.org/officeDocument/2006/relationships/oleObject" Target="../embeddings/oleObject261.bin"/><Relationship Id="rId48" Type="http://schemas.openxmlformats.org/officeDocument/2006/relationships/vmlDrawing" Target="../drawings/vmlDrawing21.vml"/><Relationship Id="rId47" Type="http://schemas.openxmlformats.org/officeDocument/2006/relationships/slideLayout" Target="../slideLayouts/slideLayout7.xml"/><Relationship Id="rId46" Type="http://schemas.openxmlformats.org/officeDocument/2006/relationships/image" Target="../media/image283.emf"/><Relationship Id="rId45" Type="http://schemas.openxmlformats.org/officeDocument/2006/relationships/oleObject" Target="../embeddings/oleObject281.bin"/><Relationship Id="rId44" Type="http://schemas.openxmlformats.org/officeDocument/2006/relationships/image" Target="../media/image282.emf"/><Relationship Id="rId43" Type="http://schemas.openxmlformats.org/officeDocument/2006/relationships/oleObject" Target="../embeddings/oleObject280.bin"/><Relationship Id="rId42" Type="http://schemas.openxmlformats.org/officeDocument/2006/relationships/image" Target="../media/image281.wmf"/><Relationship Id="rId41" Type="http://schemas.openxmlformats.org/officeDocument/2006/relationships/oleObject" Target="../embeddings/oleObject279.bin"/><Relationship Id="rId40" Type="http://schemas.openxmlformats.org/officeDocument/2006/relationships/image" Target="../media/image280.wmf"/><Relationship Id="rId4" Type="http://schemas.openxmlformats.org/officeDocument/2006/relationships/image" Target="../media/image262.wmf"/><Relationship Id="rId39" Type="http://schemas.openxmlformats.org/officeDocument/2006/relationships/oleObject" Target="../embeddings/oleObject278.bin"/><Relationship Id="rId38" Type="http://schemas.openxmlformats.org/officeDocument/2006/relationships/image" Target="../media/image279.wmf"/><Relationship Id="rId37" Type="http://schemas.openxmlformats.org/officeDocument/2006/relationships/oleObject" Target="../embeddings/oleObject277.bin"/><Relationship Id="rId36" Type="http://schemas.openxmlformats.org/officeDocument/2006/relationships/image" Target="../media/image278.wmf"/><Relationship Id="rId35" Type="http://schemas.openxmlformats.org/officeDocument/2006/relationships/oleObject" Target="../embeddings/oleObject276.bin"/><Relationship Id="rId34" Type="http://schemas.openxmlformats.org/officeDocument/2006/relationships/image" Target="../media/image277.wmf"/><Relationship Id="rId33" Type="http://schemas.openxmlformats.org/officeDocument/2006/relationships/oleObject" Target="../embeddings/oleObject275.bin"/><Relationship Id="rId32" Type="http://schemas.openxmlformats.org/officeDocument/2006/relationships/image" Target="../media/image276.wmf"/><Relationship Id="rId31" Type="http://schemas.openxmlformats.org/officeDocument/2006/relationships/oleObject" Target="../embeddings/oleObject274.bin"/><Relationship Id="rId30" Type="http://schemas.openxmlformats.org/officeDocument/2006/relationships/image" Target="../media/image275.wmf"/><Relationship Id="rId3" Type="http://schemas.openxmlformats.org/officeDocument/2006/relationships/oleObject" Target="../embeddings/oleObject260.bin"/><Relationship Id="rId29" Type="http://schemas.openxmlformats.org/officeDocument/2006/relationships/oleObject" Target="../embeddings/oleObject273.bin"/><Relationship Id="rId28" Type="http://schemas.openxmlformats.org/officeDocument/2006/relationships/image" Target="../media/image274.wmf"/><Relationship Id="rId27" Type="http://schemas.openxmlformats.org/officeDocument/2006/relationships/oleObject" Target="../embeddings/oleObject272.bin"/><Relationship Id="rId26" Type="http://schemas.openxmlformats.org/officeDocument/2006/relationships/image" Target="../media/image273.wmf"/><Relationship Id="rId25" Type="http://schemas.openxmlformats.org/officeDocument/2006/relationships/oleObject" Target="../embeddings/oleObject271.bin"/><Relationship Id="rId24" Type="http://schemas.openxmlformats.org/officeDocument/2006/relationships/image" Target="../media/image272.wmf"/><Relationship Id="rId23" Type="http://schemas.openxmlformats.org/officeDocument/2006/relationships/oleObject" Target="../embeddings/oleObject270.bin"/><Relationship Id="rId22" Type="http://schemas.openxmlformats.org/officeDocument/2006/relationships/image" Target="../media/image271.wmf"/><Relationship Id="rId21" Type="http://schemas.openxmlformats.org/officeDocument/2006/relationships/oleObject" Target="../embeddings/oleObject269.bin"/><Relationship Id="rId20" Type="http://schemas.openxmlformats.org/officeDocument/2006/relationships/image" Target="../media/image270.wmf"/><Relationship Id="rId2" Type="http://schemas.openxmlformats.org/officeDocument/2006/relationships/image" Target="../media/image261.wmf"/><Relationship Id="rId19" Type="http://schemas.openxmlformats.org/officeDocument/2006/relationships/oleObject" Target="../embeddings/oleObject268.bin"/><Relationship Id="rId18" Type="http://schemas.openxmlformats.org/officeDocument/2006/relationships/image" Target="../media/image269.wmf"/><Relationship Id="rId17" Type="http://schemas.openxmlformats.org/officeDocument/2006/relationships/oleObject" Target="../embeddings/oleObject267.bin"/><Relationship Id="rId16" Type="http://schemas.openxmlformats.org/officeDocument/2006/relationships/image" Target="../media/image268.wmf"/><Relationship Id="rId15" Type="http://schemas.openxmlformats.org/officeDocument/2006/relationships/oleObject" Target="../embeddings/oleObject266.bin"/><Relationship Id="rId14" Type="http://schemas.openxmlformats.org/officeDocument/2006/relationships/image" Target="../media/image267.wmf"/><Relationship Id="rId13" Type="http://schemas.openxmlformats.org/officeDocument/2006/relationships/oleObject" Target="../embeddings/oleObject265.bin"/><Relationship Id="rId12" Type="http://schemas.openxmlformats.org/officeDocument/2006/relationships/image" Target="../media/image266.wmf"/><Relationship Id="rId11" Type="http://schemas.openxmlformats.org/officeDocument/2006/relationships/oleObject" Target="../embeddings/oleObject264.bin"/><Relationship Id="rId10" Type="http://schemas.openxmlformats.org/officeDocument/2006/relationships/image" Target="../media/image265.wmf"/><Relationship Id="rId1" Type="http://schemas.openxmlformats.org/officeDocument/2006/relationships/oleObject" Target="../embeddings/oleObject259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6.bin"/><Relationship Id="rId8" Type="http://schemas.openxmlformats.org/officeDocument/2006/relationships/image" Target="../media/image287.wmf"/><Relationship Id="rId7" Type="http://schemas.openxmlformats.org/officeDocument/2006/relationships/oleObject" Target="../embeddings/oleObject285.bin"/><Relationship Id="rId6" Type="http://schemas.openxmlformats.org/officeDocument/2006/relationships/image" Target="../media/image286.wmf"/><Relationship Id="rId5" Type="http://schemas.openxmlformats.org/officeDocument/2006/relationships/oleObject" Target="../embeddings/oleObject284.bin"/><Relationship Id="rId44" Type="http://schemas.openxmlformats.org/officeDocument/2006/relationships/vmlDrawing" Target="../drawings/vmlDrawing22.vml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270.wmf"/><Relationship Id="rId41" Type="http://schemas.openxmlformats.org/officeDocument/2006/relationships/oleObject" Target="../embeddings/oleObject302.bin"/><Relationship Id="rId40" Type="http://schemas.openxmlformats.org/officeDocument/2006/relationships/image" Target="../media/image269.wmf"/><Relationship Id="rId4" Type="http://schemas.openxmlformats.org/officeDocument/2006/relationships/image" Target="../media/image285.emf"/><Relationship Id="rId39" Type="http://schemas.openxmlformats.org/officeDocument/2006/relationships/oleObject" Target="../embeddings/oleObject301.bin"/><Relationship Id="rId38" Type="http://schemas.openxmlformats.org/officeDocument/2006/relationships/image" Target="../media/image268.wmf"/><Relationship Id="rId37" Type="http://schemas.openxmlformats.org/officeDocument/2006/relationships/oleObject" Target="../embeddings/oleObject300.bin"/><Relationship Id="rId36" Type="http://schemas.openxmlformats.org/officeDocument/2006/relationships/image" Target="../media/image264.wmf"/><Relationship Id="rId35" Type="http://schemas.openxmlformats.org/officeDocument/2006/relationships/oleObject" Target="../embeddings/oleObject299.bin"/><Relationship Id="rId34" Type="http://schemas.openxmlformats.org/officeDocument/2006/relationships/image" Target="../media/image263.wmf"/><Relationship Id="rId33" Type="http://schemas.openxmlformats.org/officeDocument/2006/relationships/oleObject" Target="../embeddings/oleObject298.bin"/><Relationship Id="rId32" Type="http://schemas.openxmlformats.org/officeDocument/2006/relationships/image" Target="../media/image262.wmf"/><Relationship Id="rId31" Type="http://schemas.openxmlformats.org/officeDocument/2006/relationships/oleObject" Target="../embeddings/oleObject297.bin"/><Relationship Id="rId30" Type="http://schemas.openxmlformats.org/officeDocument/2006/relationships/image" Target="../media/image298.wmf"/><Relationship Id="rId3" Type="http://schemas.openxmlformats.org/officeDocument/2006/relationships/oleObject" Target="../embeddings/oleObject283.bin"/><Relationship Id="rId29" Type="http://schemas.openxmlformats.org/officeDocument/2006/relationships/oleObject" Target="../embeddings/oleObject296.bin"/><Relationship Id="rId28" Type="http://schemas.openxmlformats.org/officeDocument/2006/relationships/image" Target="../media/image297.wmf"/><Relationship Id="rId27" Type="http://schemas.openxmlformats.org/officeDocument/2006/relationships/oleObject" Target="../embeddings/oleObject295.bin"/><Relationship Id="rId26" Type="http://schemas.openxmlformats.org/officeDocument/2006/relationships/image" Target="../media/image296.wmf"/><Relationship Id="rId25" Type="http://schemas.openxmlformats.org/officeDocument/2006/relationships/oleObject" Target="../embeddings/oleObject294.bin"/><Relationship Id="rId24" Type="http://schemas.openxmlformats.org/officeDocument/2006/relationships/image" Target="../media/image295.wmf"/><Relationship Id="rId23" Type="http://schemas.openxmlformats.org/officeDocument/2006/relationships/oleObject" Target="../embeddings/oleObject293.bin"/><Relationship Id="rId22" Type="http://schemas.openxmlformats.org/officeDocument/2006/relationships/image" Target="../media/image294.wmf"/><Relationship Id="rId21" Type="http://schemas.openxmlformats.org/officeDocument/2006/relationships/oleObject" Target="../embeddings/oleObject292.bin"/><Relationship Id="rId20" Type="http://schemas.openxmlformats.org/officeDocument/2006/relationships/image" Target="../media/image293.wmf"/><Relationship Id="rId2" Type="http://schemas.openxmlformats.org/officeDocument/2006/relationships/image" Target="../media/image284.emf"/><Relationship Id="rId19" Type="http://schemas.openxmlformats.org/officeDocument/2006/relationships/oleObject" Target="../embeddings/oleObject291.bin"/><Relationship Id="rId18" Type="http://schemas.openxmlformats.org/officeDocument/2006/relationships/image" Target="../media/image292.wmf"/><Relationship Id="rId17" Type="http://schemas.openxmlformats.org/officeDocument/2006/relationships/oleObject" Target="../embeddings/oleObject290.bin"/><Relationship Id="rId16" Type="http://schemas.openxmlformats.org/officeDocument/2006/relationships/image" Target="../media/image291.wmf"/><Relationship Id="rId15" Type="http://schemas.openxmlformats.org/officeDocument/2006/relationships/oleObject" Target="../embeddings/oleObject289.bin"/><Relationship Id="rId14" Type="http://schemas.openxmlformats.org/officeDocument/2006/relationships/image" Target="../media/image290.wmf"/><Relationship Id="rId13" Type="http://schemas.openxmlformats.org/officeDocument/2006/relationships/oleObject" Target="../embeddings/oleObject288.bin"/><Relationship Id="rId12" Type="http://schemas.openxmlformats.org/officeDocument/2006/relationships/image" Target="../media/image289.wmf"/><Relationship Id="rId11" Type="http://schemas.openxmlformats.org/officeDocument/2006/relationships/oleObject" Target="../embeddings/oleObject287.bin"/><Relationship Id="rId10" Type="http://schemas.openxmlformats.org/officeDocument/2006/relationships/image" Target="../media/image288.wmf"/><Relationship Id="rId1" Type="http://schemas.openxmlformats.org/officeDocument/2006/relationships/oleObject" Target="../embeddings/oleObject282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7.bin"/><Relationship Id="rId8" Type="http://schemas.openxmlformats.org/officeDocument/2006/relationships/image" Target="../media/image302.wmf"/><Relationship Id="rId7" Type="http://schemas.openxmlformats.org/officeDocument/2006/relationships/oleObject" Target="../embeddings/oleObject306.bin"/><Relationship Id="rId6" Type="http://schemas.openxmlformats.org/officeDocument/2006/relationships/image" Target="../media/image301.wmf"/><Relationship Id="rId5" Type="http://schemas.openxmlformats.org/officeDocument/2006/relationships/oleObject" Target="../embeddings/oleObject305.bin"/><Relationship Id="rId4" Type="http://schemas.openxmlformats.org/officeDocument/2006/relationships/image" Target="../media/image300.wmf"/><Relationship Id="rId3" Type="http://schemas.openxmlformats.org/officeDocument/2006/relationships/oleObject" Target="../embeddings/oleObject304.bin"/><Relationship Id="rId25" Type="http://schemas.openxmlformats.org/officeDocument/2006/relationships/vmlDrawing" Target="../drawings/vmlDrawing23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310.wmf"/><Relationship Id="rId22" Type="http://schemas.openxmlformats.org/officeDocument/2006/relationships/oleObject" Target="../embeddings/oleObject313.bin"/><Relationship Id="rId21" Type="http://schemas.openxmlformats.org/officeDocument/2006/relationships/image" Target="../media/image309.wmf"/><Relationship Id="rId20" Type="http://schemas.openxmlformats.org/officeDocument/2006/relationships/oleObject" Target="../embeddings/oleObject312.bin"/><Relationship Id="rId2" Type="http://schemas.openxmlformats.org/officeDocument/2006/relationships/image" Target="../media/image299.wmf"/><Relationship Id="rId19" Type="http://schemas.openxmlformats.org/officeDocument/2006/relationships/image" Target="../media/image308.wmf"/><Relationship Id="rId18" Type="http://schemas.openxmlformats.org/officeDocument/2006/relationships/oleObject" Target="../embeddings/oleObject311.bin"/><Relationship Id="rId17" Type="http://schemas.openxmlformats.org/officeDocument/2006/relationships/image" Target="../media/image307.GIF"/><Relationship Id="rId16" Type="http://schemas.openxmlformats.org/officeDocument/2006/relationships/image" Target="../media/image306.wmf"/><Relationship Id="rId15" Type="http://schemas.openxmlformats.org/officeDocument/2006/relationships/oleObject" Target="../embeddings/oleObject310.bin"/><Relationship Id="rId14" Type="http://schemas.openxmlformats.org/officeDocument/2006/relationships/image" Target="../media/image305.wmf"/><Relationship Id="rId13" Type="http://schemas.openxmlformats.org/officeDocument/2006/relationships/oleObject" Target="../embeddings/oleObject309.bin"/><Relationship Id="rId12" Type="http://schemas.openxmlformats.org/officeDocument/2006/relationships/image" Target="../media/image304.wmf"/><Relationship Id="rId11" Type="http://schemas.openxmlformats.org/officeDocument/2006/relationships/oleObject" Target="../embeddings/oleObject308.bin"/><Relationship Id="rId10" Type="http://schemas.openxmlformats.org/officeDocument/2006/relationships/image" Target="../media/image303.wmf"/><Relationship Id="rId1" Type="http://schemas.openxmlformats.org/officeDocument/2006/relationships/oleObject" Target="../embeddings/oleObject303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8.bin"/><Relationship Id="rId8" Type="http://schemas.openxmlformats.org/officeDocument/2006/relationships/image" Target="../media/image314.wmf"/><Relationship Id="rId7" Type="http://schemas.openxmlformats.org/officeDocument/2006/relationships/oleObject" Target="../embeddings/oleObject317.bin"/><Relationship Id="rId6" Type="http://schemas.openxmlformats.org/officeDocument/2006/relationships/image" Target="../media/image313.wmf"/><Relationship Id="rId5" Type="http://schemas.openxmlformats.org/officeDocument/2006/relationships/oleObject" Target="../embeddings/oleObject316.bin"/><Relationship Id="rId4" Type="http://schemas.openxmlformats.org/officeDocument/2006/relationships/image" Target="../media/image312.emf"/><Relationship Id="rId34" Type="http://schemas.openxmlformats.org/officeDocument/2006/relationships/vmlDrawing" Target="../drawings/vmlDrawing24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304.wmf"/><Relationship Id="rId31" Type="http://schemas.openxmlformats.org/officeDocument/2006/relationships/oleObject" Target="../embeddings/oleObject329.bin"/><Relationship Id="rId30" Type="http://schemas.openxmlformats.org/officeDocument/2006/relationships/image" Target="../media/image322.wmf"/><Relationship Id="rId3" Type="http://schemas.openxmlformats.org/officeDocument/2006/relationships/oleObject" Target="../embeddings/oleObject315.bin"/><Relationship Id="rId29" Type="http://schemas.openxmlformats.org/officeDocument/2006/relationships/oleObject" Target="../embeddings/oleObject328.bin"/><Relationship Id="rId28" Type="http://schemas.openxmlformats.org/officeDocument/2006/relationships/image" Target="../media/image302.wmf"/><Relationship Id="rId27" Type="http://schemas.openxmlformats.org/officeDocument/2006/relationships/oleObject" Target="../embeddings/oleObject327.bin"/><Relationship Id="rId26" Type="http://schemas.openxmlformats.org/officeDocument/2006/relationships/image" Target="../media/image301.wmf"/><Relationship Id="rId25" Type="http://schemas.openxmlformats.org/officeDocument/2006/relationships/oleObject" Target="../embeddings/oleObject326.bin"/><Relationship Id="rId24" Type="http://schemas.openxmlformats.org/officeDocument/2006/relationships/image" Target="../media/image300.wmf"/><Relationship Id="rId23" Type="http://schemas.openxmlformats.org/officeDocument/2006/relationships/oleObject" Target="../embeddings/oleObject325.bin"/><Relationship Id="rId22" Type="http://schemas.openxmlformats.org/officeDocument/2006/relationships/image" Target="../media/image321.wmf"/><Relationship Id="rId21" Type="http://schemas.openxmlformats.org/officeDocument/2006/relationships/oleObject" Target="../embeddings/oleObject324.bin"/><Relationship Id="rId20" Type="http://schemas.openxmlformats.org/officeDocument/2006/relationships/image" Target="../media/image320.wmf"/><Relationship Id="rId2" Type="http://schemas.openxmlformats.org/officeDocument/2006/relationships/image" Target="../media/image311.wmf"/><Relationship Id="rId19" Type="http://schemas.openxmlformats.org/officeDocument/2006/relationships/oleObject" Target="../embeddings/oleObject323.bin"/><Relationship Id="rId18" Type="http://schemas.openxmlformats.org/officeDocument/2006/relationships/image" Target="../media/image319.wmf"/><Relationship Id="rId17" Type="http://schemas.openxmlformats.org/officeDocument/2006/relationships/oleObject" Target="../embeddings/oleObject322.bin"/><Relationship Id="rId16" Type="http://schemas.openxmlformats.org/officeDocument/2006/relationships/image" Target="../media/image318.wmf"/><Relationship Id="rId15" Type="http://schemas.openxmlformats.org/officeDocument/2006/relationships/oleObject" Target="../embeddings/oleObject321.bin"/><Relationship Id="rId14" Type="http://schemas.openxmlformats.org/officeDocument/2006/relationships/image" Target="../media/image317.wmf"/><Relationship Id="rId13" Type="http://schemas.openxmlformats.org/officeDocument/2006/relationships/oleObject" Target="../embeddings/oleObject320.bin"/><Relationship Id="rId12" Type="http://schemas.openxmlformats.org/officeDocument/2006/relationships/image" Target="../media/image316.wmf"/><Relationship Id="rId11" Type="http://schemas.openxmlformats.org/officeDocument/2006/relationships/oleObject" Target="../embeddings/oleObject319.bin"/><Relationship Id="rId10" Type="http://schemas.openxmlformats.org/officeDocument/2006/relationships/image" Target="../media/image315.wmf"/><Relationship Id="rId1" Type="http://schemas.openxmlformats.org/officeDocument/2006/relationships/oleObject" Target="../embeddings/oleObject314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26.wmf"/><Relationship Id="rId7" Type="http://schemas.openxmlformats.org/officeDocument/2006/relationships/oleObject" Target="../embeddings/oleObject333.bin"/><Relationship Id="rId6" Type="http://schemas.openxmlformats.org/officeDocument/2006/relationships/image" Target="../media/image325.wmf"/><Relationship Id="rId5" Type="http://schemas.openxmlformats.org/officeDocument/2006/relationships/oleObject" Target="../embeddings/oleObject332.bin"/><Relationship Id="rId4" Type="http://schemas.openxmlformats.org/officeDocument/2006/relationships/image" Target="../media/image324.wmf"/><Relationship Id="rId3" Type="http://schemas.openxmlformats.org/officeDocument/2006/relationships/oleObject" Target="../embeddings/oleObject331.bin"/><Relationship Id="rId2" Type="http://schemas.openxmlformats.org/officeDocument/2006/relationships/image" Target="../media/image323.emf"/><Relationship Id="rId10" Type="http://schemas.openxmlformats.org/officeDocument/2006/relationships/vmlDrawing" Target="../drawings/vmlDrawing25.vml"/><Relationship Id="rId1" Type="http://schemas.openxmlformats.org/officeDocument/2006/relationships/oleObject" Target="../embeddings/oleObject330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8.bin"/><Relationship Id="rId8" Type="http://schemas.openxmlformats.org/officeDocument/2006/relationships/image" Target="../media/image330.emf"/><Relationship Id="rId7" Type="http://schemas.openxmlformats.org/officeDocument/2006/relationships/oleObject" Target="../embeddings/oleObject337.bin"/><Relationship Id="rId6" Type="http://schemas.openxmlformats.org/officeDocument/2006/relationships/image" Target="../media/image329.wmf"/><Relationship Id="rId5" Type="http://schemas.openxmlformats.org/officeDocument/2006/relationships/oleObject" Target="../embeddings/oleObject336.bin"/><Relationship Id="rId4" Type="http://schemas.openxmlformats.org/officeDocument/2006/relationships/image" Target="../media/image328.wmf"/><Relationship Id="rId3" Type="http://schemas.openxmlformats.org/officeDocument/2006/relationships/oleObject" Target="../embeddings/oleObject335.bin"/><Relationship Id="rId2" Type="http://schemas.openxmlformats.org/officeDocument/2006/relationships/image" Target="../media/image327.wmf"/><Relationship Id="rId12" Type="http://schemas.openxmlformats.org/officeDocument/2006/relationships/vmlDrawing" Target="../drawings/vmlDrawing2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31.emf"/><Relationship Id="rId1" Type="http://schemas.openxmlformats.org/officeDocument/2006/relationships/oleObject" Target="../embeddings/oleObject334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3.bin"/><Relationship Id="rId8" Type="http://schemas.openxmlformats.org/officeDocument/2006/relationships/image" Target="../media/image335.wmf"/><Relationship Id="rId7" Type="http://schemas.openxmlformats.org/officeDocument/2006/relationships/oleObject" Target="../embeddings/oleObject342.bin"/><Relationship Id="rId6" Type="http://schemas.openxmlformats.org/officeDocument/2006/relationships/image" Target="../media/image334.wmf"/><Relationship Id="rId5" Type="http://schemas.openxmlformats.org/officeDocument/2006/relationships/oleObject" Target="../embeddings/oleObject341.bin"/><Relationship Id="rId4" Type="http://schemas.openxmlformats.org/officeDocument/2006/relationships/image" Target="../media/image333.wmf"/><Relationship Id="rId3" Type="http://schemas.openxmlformats.org/officeDocument/2006/relationships/oleObject" Target="../embeddings/oleObject340.bin"/><Relationship Id="rId2" Type="http://schemas.openxmlformats.org/officeDocument/2006/relationships/image" Target="../media/image332.wmf"/><Relationship Id="rId12" Type="http://schemas.openxmlformats.org/officeDocument/2006/relationships/vmlDrawing" Target="../drawings/vmlDrawing2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36.emf"/><Relationship Id="rId1" Type="http://schemas.openxmlformats.org/officeDocument/2006/relationships/oleObject" Target="../embeddings/oleObject339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8.bin"/><Relationship Id="rId8" Type="http://schemas.openxmlformats.org/officeDocument/2006/relationships/image" Target="../media/image340.wmf"/><Relationship Id="rId7" Type="http://schemas.openxmlformats.org/officeDocument/2006/relationships/oleObject" Target="../embeddings/oleObject347.bin"/><Relationship Id="rId6" Type="http://schemas.openxmlformats.org/officeDocument/2006/relationships/image" Target="../media/image339.wmf"/><Relationship Id="rId5" Type="http://schemas.openxmlformats.org/officeDocument/2006/relationships/oleObject" Target="../embeddings/oleObject346.bin"/><Relationship Id="rId4" Type="http://schemas.openxmlformats.org/officeDocument/2006/relationships/image" Target="../media/image338.wmf"/><Relationship Id="rId34" Type="http://schemas.openxmlformats.org/officeDocument/2006/relationships/vmlDrawing" Target="../drawings/vmlDrawing28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352.wmf"/><Relationship Id="rId31" Type="http://schemas.openxmlformats.org/officeDocument/2006/relationships/oleObject" Target="../embeddings/oleObject359.bin"/><Relationship Id="rId30" Type="http://schemas.openxmlformats.org/officeDocument/2006/relationships/image" Target="../media/image351.wmf"/><Relationship Id="rId3" Type="http://schemas.openxmlformats.org/officeDocument/2006/relationships/oleObject" Target="../embeddings/oleObject345.bin"/><Relationship Id="rId29" Type="http://schemas.openxmlformats.org/officeDocument/2006/relationships/oleObject" Target="../embeddings/oleObject358.bin"/><Relationship Id="rId28" Type="http://schemas.openxmlformats.org/officeDocument/2006/relationships/image" Target="../media/image350.wmf"/><Relationship Id="rId27" Type="http://schemas.openxmlformats.org/officeDocument/2006/relationships/oleObject" Target="../embeddings/oleObject357.bin"/><Relationship Id="rId26" Type="http://schemas.openxmlformats.org/officeDocument/2006/relationships/image" Target="../media/image349.wmf"/><Relationship Id="rId25" Type="http://schemas.openxmlformats.org/officeDocument/2006/relationships/oleObject" Target="../embeddings/oleObject356.bin"/><Relationship Id="rId24" Type="http://schemas.openxmlformats.org/officeDocument/2006/relationships/image" Target="../media/image348.wmf"/><Relationship Id="rId23" Type="http://schemas.openxmlformats.org/officeDocument/2006/relationships/oleObject" Target="../embeddings/oleObject355.bin"/><Relationship Id="rId22" Type="http://schemas.openxmlformats.org/officeDocument/2006/relationships/image" Target="../media/image347.wmf"/><Relationship Id="rId21" Type="http://schemas.openxmlformats.org/officeDocument/2006/relationships/oleObject" Target="../embeddings/oleObject354.bin"/><Relationship Id="rId20" Type="http://schemas.openxmlformats.org/officeDocument/2006/relationships/image" Target="../media/image346.wmf"/><Relationship Id="rId2" Type="http://schemas.openxmlformats.org/officeDocument/2006/relationships/image" Target="../media/image337.wmf"/><Relationship Id="rId19" Type="http://schemas.openxmlformats.org/officeDocument/2006/relationships/oleObject" Target="../embeddings/oleObject353.bin"/><Relationship Id="rId18" Type="http://schemas.openxmlformats.org/officeDocument/2006/relationships/image" Target="../media/image345.wmf"/><Relationship Id="rId17" Type="http://schemas.openxmlformats.org/officeDocument/2006/relationships/oleObject" Target="../embeddings/oleObject352.bin"/><Relationship Id="rId16" Type="http://schemas.openxmlformats.org/officeDocument/2006/relationships/image" Target="../media/image344.wmf"/><Relationship Id="rId15" Type="http://schemas.openxmlformats.org/officeDocument/2006/relationships/oleObject" Target="../embeddings/oleObject351.bin"/><Relationship Id="rId14" Type="http://schemas.openxmlformats.org/officeDocument/2006/relationships/image" Target="../media/image343.wmf"/><Relationship Id="rId13" Type="http://schemas.openxmlformats.org/officeDocument/2006/relationships/oleObject" Target="../embeddings/oleObject350.bin"/><Relationship Id="rId12" Type="http://schemas.openxmlformats.org/officeDocument/2006/relationships/image" Target="../media/image342.wmf"/><Relationship Id="rId11" Type="http://schemas.openxmlformats.org/officeDocument/2006/relationships/oleObject" Target="../embeddings/oleObject349.bin"/><Relationship Id="rId10" Type="http://schemas.openxmlformats.org/officeDocument/2006/relationships/image" Target="../media/image341.wmf"/><Relationship Id="rId1" Type="http://schemas.openxmlformats.org/officeDocument/2006/relationships/oleObject" Target="../embeddings/oleObject344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2" Type="http://schemas.openxmlformats.org/officeDocument/2006/relationships/vmlDrawing" Target="../drawings/vmlDrawing2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35.wmf"/><Relationship Id="rId4" Type="http://schemas.openxmlformats.org/officeDocument/2006/relationships/image" Target="../media/image17.wmf"/><Relationship Id="rId39" Type="http://schemas.openxmlformats.org/officeDocument/2006/relationships/oleObject" Target="../embeddings/oleObject29.bin"/><Relationship Id="rId38" Type="http://schemas.openxmlformats.org/officeDocument/2006/relationships/image" Target="../media/image34.wmf"/><Relationship Id="rId37" Type="http://schemas.openxmlformats.org/officeDocument/2006/relationships/oleObject" Target="../embeddings/oleObject28.bin"/><Relationship Id="rId36" Type="http://schemas.openxmlformats.org/officeDocument/2006/relationships/image" Target="../media/image33.wmf"/><Relationship Id="rId35" Type="http://schemas.openxmlformats.org/officeDocument/2006/relationships/oleObject" Target="../embeddings/oleObject27.bin"/><Relationship Id="rId34" Type="http://schemas.openxmlformats.org/officeDocument/2006/relationships/image" Target="../media/image32.wmf"/><Relationship Id="rId33" Type="http://schemas.openxmlformats.org/officeDocument/2006/relationships/oleObject" Target="../embeddings/oleObject26.bin"/><Relationship Id="rId32" Type="http://schemas.openxmlformats.org/officeDocument/2006/relationships/image" Target="../media/image31.wmf"/><Relationship Id="rId31" Type="http://schemas.openxmlformats.org/officeDocument/2006/relationships/oleObject" Target="../embeddings/oleObject25.bin"/><Relationship Id="rId30" Type="http://schemas.openxmlformats.org/officeDocument/2006/relationships/image" Target="../media/image30.wmf"/><Relationship Id="rId3" Type="http://schemas.openxmlformats.org/officeDocument/2006/relationships/oleObject" Target="../embeddings/oleObject11.bin"/><Relationship Id="rId29" Type="http://schemas.openxmlformats.org/officeDocument/2006/relationships/oleObject" Target="../embeddings/oleObject24.bin"/><Relationship Id="rId28" Type="http://schemas.openxmlformats.org/officeDocument/2006/relationships/image" Target="../media/image29.wmf"/><Relationship Id="rId27" Type="http://schemas.openxmlformats.org/officeDocument/2006/relationships/oleObject" Target="../embeddings/oleObject23.bin"/><Relationship Id="rId26" Type="http://schemas.openxmlformats.org/officeDocument/2006/relationships/image" Target="../media/image28.wmf"/><Relationship Id="rId25" Type="http://schemas.openxmlformats.org/officeDocument/2006/relationships/oleObject" Target="../embeddings/oleObject22.bin"/><Relationship Id="rId24" Type="http://schemas.openxmlformats.org/officeDocument/2006/relationships/image" Target="../media/image27.wmf"/><Relationship Id="rId23" Type="http://schemas.openxmlformats.org/officeDocument/2006/relationships/oleObject" Target="../embeddings/oleObject21.bin"/><Relationship Id="rId22" Type="http://schemas.openxmlformats.org/officeDocument/2006/relationships/image" Target="../media/image26.wmf"/><Relationship Id="rId21" Type="http://schemas.openxmlformats.org/officeDocument/2006/relationships/oleObject" Target="../embeddings/oleObject20.bin"/><Relationship Id="rId20" Type="http://schemas.openxmlformats.org/officeDocument/2006/relationships/image" Target="../media/image25.wmf"/><Relationship Id="rId2" Type="http://schemas.openxmlformats.org/officeDocument/2006/relationships/image" Target="../media/image16.wmf"/><Relationship Id="rId19" Type="http://schemas.openxmlformats.org/officeDocument/2006/relationships/oleObject" Target="../embeddings/oleObject19.bin"/><Relationship Id="rId18" Type="http://schemas.openxmlformats.org/officeDocument/2006/relationships/image" Target="../media/image24.wmf"/><Relationship Id="rId17" Type="http://schemas.openxmlformats.org/officeDocument/2006/relationships/oleObject" Target="../embeddings/oleObject18.bin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0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4.bin"/><Relationship Id="rId8" Type="http://schemas.openxmlformats.org/officeDocument/2006/relationships/image" Target="../media/image356.wmf"/><Relationship Id="rId7" Type="http://schemas.openxmlformats.org/officeDocument/2006/relationships/oleObject" Target="../embeddings/oleObject363.bin"/><Relationship Id="rId6" Type="http://schemas.openxmlformats.org/officeDocument/2006/relationships/image" Target="../media/image355.wmf"/><Relationship Id="rId5" Type="http://schemas.openxmlformats.org/officeDocument/2006/relationships/oleObject" Target="../embeddings/oleObject362.bin"/><Relationship Id="rId4" Type="http://schemas.openxmlformats.org/officeDocument/2006/relationships/image" Target="../media/image354.wmf"/><Relationship Id="rId3" Type="http://schemas.openxmlformats.org/officeDocument/2006/relationships/oleObject" Target="../embeddings/oleObject361.bin"/><Relationship Id="rId2" Type="http://schemas.openxmlformats.org/officeDocument/2006/relationships/image" Target="../media/image353.wmf"/><Relationship Id="rId12" Type="http://schemas.openxmlformats.org/officeDocument/2006/relationships/vmlDrawing" Target="../drawings/vmlDrawing2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57.wmf"/><Relationship Id="rId1" Type="http://schemas.openxmlformats.org/officeDocument/2006/relationships/oleObject" Target="../embeddings/oleObject360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1.wmf"/><Relationship Id="rId8" Type="http://schemas.openxmlformats.org/officeDocument/2006/relationships/oleObject" Target="../embeddings/oleObject368.bin"/><Relationship Id="rId7" Type="http://schemas.openxmlformats.org/officeDocument/2006/relationships/image" Target="../media/image360.wmf"/><Relationship Id="rId6" Type="http://schemas.openxmlformats.org/officeDocument/2006/relationships/oleObject" Target="../embeddings/oleObject367.bin"/><Relationship Id="rId5" Type="http://schemas.openxmlformats.org/officeDocument/2006/relationships/image" Target="../media/image359.wmf"/><Relationship Id="rId4" Type="http://schemas.openxmlformats.org/officeDocument/2006/relationships/oleObject" Target="../embeddings/oleObject366.bin"/><Relationship Id="rId3" Type="http://schemas.openxmlformats.org/officeDocument/2006/relationships/image" Target="../media/image358.wmf"/><Relationship Id="rId2" Type="http://schemas.openxmlformats.org/officeDocument/2006/relationships/oleObject" Target="../embeddings/oleObject365.bin"/><Relationship Id="rId19" Type="http://schemas.openxmlformats.org/officeDocument/2006/relationships/vmlDrawing" Target="../drawings/vmlDrawing30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365.wmf"/><Relationship Id="rId16" Type="http://schemas.openxmlformats.org/officeDocument/2006/relationships/oleObject" Target="../embeddings/oleObject372.bin"/><Relationship Id="rId15" Type="http://schemas.openxmlformats.org/officeDocument/2006/relationships/image" Target="../media/image364.wmf"/><Relationship Id="rId14" Type="http://schemas.openxmlformats.org/officeDocument/2006/relationships/oleObject" Target="../embeddings/oleObject371.bin"/><Relationship Id="rId13" Type="http://schemas.openxmlformats.org/officeDocument/2006/relationships/image" Target="../media/image363.wmf"/><Relationship Id="rId12" Type="http://schemas.openxmlformats.org/officeDocument/2006/relationships/oleObject" Target="../embeddings/oleObject370.bin"/><Relationship Id="rId11" Type="http://schemas.openxmlformats.org/officeDocument/2006/relationships/image" Target="../media/image362.wmf"/><Relationship Id="rId10" Type="http://schemas.openxmlformats.org/officeDocument/2006/relationships/oleObject" Target="../embeddings/oleObject369.bin"/><Relationship Id="rId1" Type="http://schemas.openxmlformats.org/officeDocument/2006/relationships/image" Target="../media/image59.GIF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69.wmf"/><Relationship Id="rId7" Type="http://schemas.openxmlformats.org/officeDocument/2006/relationships/oleObject" Target="../embeddings/oleObject376.bin"/><Relationship Id="rId6" Type="http://schemas.openxmlformats.org/officeDocument/2006/relationships/image" Target="../media/image368.wmf"/><Relationship Id="rId5" Type="http://schemas.openxmlformats.org/officeDocument/2006/relationships/oleObject" Target="../embeddings/oleObject375.bin"/><Relationship Id="rId4" Type="http://schemas.openxmlformats.org/officeDocument/2006/relationships/image" Target="../media/image367.wmf"/><Relationship Id="rId3" Type="http://schemas.openxmlformats.org/officeDocument/2006/relationships/oleObject" Target="../embeddings/oleObject374.bin"/><Relationship Id="rId2" Type="http://schemas.openxmlformats.org/officeDocument/2006/relationships/image" Target="../media/image366.wmf"/><Relationship Id="rId10" Type="http://schemas.openxmlformats.org/officeDocument/2006/relationships/vmlDrawing" Target="../drawings/vmlDrawing31.vml"/><Relationship Id="rId1" Type="http://schemas.openxmlformats.org/officeDocument/2006/relationships/oleObject" Target="../embeddings/oleObject373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3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71.emf"/><Relationship Id="rId2" Type="http://schemas.openxmlformats.org/officeDocument/2006/relationships/package" Target="../embeddings/Document1.docx"/><Relationship Id="rId1" Type="http://schemas.openxmlformats.org/officeDocument/2006/relationships/image" Target="../media/image370.GIF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3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72.emf"/><Relationship Id="rId2" Type="http://schemas.openxmlformats.org/officeDocument/2006/relationships/package" Target="../embeddings/Document2.docx"/><Relationship Id="rId1" Type="http://schemas.openxmlformats.org/officeDocument/2006/relationships/image" Target="../media/image370.GIF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73.png"/><Relationship Id="rId1" Type="http://schemas.openxmlformats.org/officeDocument/2006/relationships/image" Target="../media/image370.GI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2.bin"/><Relationship Id="rId42" Type="http://schemas.openxmlformats.org/officeDocument/2006/relationships/vmlDrawing" Target="../drawings/vmlDrawing3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55.wmf"/><Relationship Id="rId4" Type="http://schemas.openxmlformats.org/officeDocument/2006/relationships/image" Target="../media/image37.wmf"/><Relationship Id="rId39" Type="http://schemas.openxmlformats.org/officeDocument/2006/relationships/oleObject" Target="../embeddings/oleObject49.bin"/><Relationship Id="rId38" Type="http://schemas.openxmlformats.org/officeDocument/2006/relationships/image" Target="../media/image54.wmf"/><Relationship Id="rId37" Type="http://schemas.openxmlformats.org/officeDocument/2006/relationships/oleObject" Target="../embeddings/oleObject48.bin"/><Relationship Id="rId36" Type="http://schemas.openxmlformats.org/officeDocument/2006/relationships/image" Target="../media/image53.wmf"/><Relationship Id="rId35" Type="http://schemas.openxmlformats.org/officeDocument/2006/relationships/oleObject" Target="../embeddings/oleObject47.bin"/><Relationship Id="rId34" Type="http://schemas.openxmlformats.org/officeDocument/2006/relationships/image" Target="../media/image52.wmf"/><Relationship Id="rId33" Type="http://schemas.openxmlformats.org/officeDocument/2006/relationships/oleObject" Target="../embeddings/oleObject46.bin"/><Relationship Id="rId32" Type="http://schemas.openxmlformats.org/officeDocument/2006/relationships/image" Target="../media/image51.wmf"/><Relationship Id="rId31" Type="http://schemas.openxmlformats.org/officeDocument/2006/relationships/oleObject" Target="../embeddings/oleObject45.bin"/><Relationship Id="rId30" Type="http://schemas.openxmlformats.org/officeDocument/2006/relationships/image" Target="../media/image50.wmf"/><Relationship Id="rId3" Type="http://schemas.openxmlformats.org/officeDocument/2006/relationships/oleObject" Target="../embeddings/oleObject31.bin"/><Relationship Id="rId29" Type="http://schemas.openxmlformats.org/officeDocument/2006/relationships/oleObject" Target="../embeddings/oleObject44.bin"/><Relationship Id="rId28" Type="http://schemas.openxmlformats.org/officeDocument/2006/relationships/image" Target="../media/image49.wmf"/><Relationship Id="rId27" Type="http://schemas.openxmlformats.org/officeDocument/2006/relationships/oleObject" Target="../embeddings/oleObject43.bin"/><Relationship Id="rId26" Type="http://schemas.openxmlformats.org/officeDocument/2006/relationships/image" Target="../media/image48.wmf"/><Relationship Id="rId25" Type="http://schemas.openxmlformats.org/officeDocument/2006/relationships/oleObject" Target="../embeddings/oleObject42.bin"/><Relationship Id="rId24" Type="http://schemas.openxmlformats.org/officeDocument/2006/relationships/image" Target="../media/image47.wmf"/><Relationship Id="rId23" Type="http://schemas.openxmlformats.org/officeDocument/2006/relationships/oleObject" Target="../embeddings/oleObject41.bin"/><Relationship Id="rId22" Type="http://schemas.openxmlformats.org/officeDocument/2006/relationships/image" Target="../media/image46.emf"/><Relationship Id="rId21" Type="http://schemas.openxmlformats.org/officeDocument/2006/relationships/oleObject" Target="../embeddings/oleObject40.bin"/><Relationship Id="rId20" Type="http://schemas.openxmlformats.org/officeDocument/2006/relationships/image" Target="../media/image45.wmf"/><Relationship Id="rId2" Type="http://schemas.openxmlformats.org/officeDocument/2006/relationships/image" Target="../media/image36.wmf"/><Relationship Id="rId19" Type="http://schemas.openxmlformats.org/officeDocument/2006/relationships/oleObject" Target="../embeddings/oleObject39.bin"/><Relationship Id="rId18" Type="http://schemas.openxmlformats.org/officeDocument/2006/relationships/image" Target="../media/image44.wmf"/><Relationship Id="rId17" Type="http://schemas.openxmlformats.org/officeDocument/2006/relationships/oleObject" Target="../embeddings/oleObject38.bin"/><Relationship Id="rId16" Type="http://schemas.openxmlformats.org/officeDocument/2006/relationships/image" Target="../media/image43.wmf"/><Relationship Id="rId15" Type="http://schemas.openxmlformats.org/officeDocument/2006/relationships/oleObject" Target="../embeddings/oleObject37.bin"/><Relationship Id="rId14" Type="http://schemas.openxmlformats.org/officeDocument/2006/relationships/image" Target="../media/image42.wmf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30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wmf"/><Relationship Id="rId8" Type="http://schemas.openxmlformats.org/officeDocument/2006/relationships/oleObject" Target="../embeddings/oleObject53.bin"/><Relationship Id="rId7" Type="http://schemas.openxmlformats.org/officeDocument/2006/relationships/image" Target="../media/image59.GIF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56.wmf"/><Relationship Id="rId15" Type="http://schemas.openxmlformats.org/officeDocument/2006/relationships/vmlDrawing" Target="../drawings/vmlDrawing4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62.wmf"/><Relationship Id="rId12" Type="http://schemas.openxmlformats.org/officeDocument/2006/relationships/oleObject" Target="../embeddings/oleObject55.bin"/><Relationship Id="rId11" Type="http://schemas.openxmlformats.org/officeDocument/2006/relationships/image" Target="../media/image61.wmf"/><Relationship Id="rId10" Type="http://schemas.openxmlformats.org/officeDocument/2006/relationships/oleObject" Target="../embeddings/oleObject54.bin"/><Relationship Id="rId1" Type="http://schemas.openxmlformats.org/officeDocument/2006/relationships/oleObject" Target="../embeddings/oleObject50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57.bin"/><Relationship Id="rId24" Type="http://schemas.openxmlformats.org/officeDocument/2006/relationships/vmlDrawing" Target="../drawings/vmlDrawing5.vml"/><Relationship Id="rId23" Type="http://schemas.openxmlformats.org/officeDocument/2006/relationships/slideLayout" Target="../slideLayouts/slideLayout29.xml"/><Relationship Id="rId22" Type="http://schemas.openxmlformats.org/officeDocument/2006/relationships/image" Target="../media/image58.wmf"/><Relationship Id="rId21" Type="http://schemas.openxmlformats.org/officeDocument/2006/relationships/oleObject" Target="../embeddings/oleObject66.bin"/><Relationship Id="rId20" Type="http://schemas.openxmlformats.org/officeDocument/2006/relationships/image" Target="../media/image57.wmf"/><Relationship Id="rId2" Type="http://schemas.openxmlformats.org/officeDocument/2006/relationships/image" Target="../media/image63.wmf"/><Relationship Id="rId19" Type="http://schemas.openxmlformats.org/officeDocument/2006/relationships/oleObject" Target="../embeddings/oleObject65.bin"/><Relationship Id="rId18" Type="http://schemas.openxmlformats.org/officeDocument/2006/relationships/image" Target="../media/image71.wmf"/><Relationship Id="rId17" Type="http://schemas.openxmlformats.org/officeDocument/2006/relationships/oleObject" Target="../embeddings/oleObject64.bin"/><Relationship Id="rId16" Type="http://schemas.openxmlformats.org/officeDocument/2006/relationships/image" Target="../media/image70.wmf"/><Relationship Id="rId15" Type="http://schemas.openxmlformats.org/officeDocument/2006/relationships/oleObject" Target="../embeddings/oleObject63.bin"/><Relationship Id="rId14" Type="http://schemas.openxmlformats.org/officeDocument/2006/relationships/image" Target="../media/image69.wmf"/><Relationship Id="rId13" Type="http://schemas.openxmlformats.org/officeDocument/2006/relationships/oleObject" Target="../embeddings/oleObject62.bin"/><Relationship Id="rId12" Type="http://schemas.openxmlformats.org/officeDocument/2006/relationships/image" Target="../media/image68.wmf"/><Relationship Id="rId11" Type="http://schemas.openxmlformats.org/officeDocument/2006/relationships/oleObject" Target="../embeddings/oleObject61.bin"/><Relationship Id="rId10" Type="http://schemas.openxmlformats.org/officeDocument/2006/relationships/image" Target="../media/image67.wmf"/><Relationship Id="rId1" Type="http://schemas.openxmlformats.org/officeDocument/2006/relationships/oleObject" Target="../embeddings/oleObject5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75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74.wmf"/><Relationship Id="rId55" Type="http://schemas.openxmlformats.org/officeDocument/2006/relationships/vmlDrawing" Target="../drawings/vmlDrawing6.vml"/><Relationship Id="rId54" Type="http://schemas.openxmlformats.org/officeDocument/2006/relationships/slideLayout" Target="../slideLayouts/slideLayout7.xml"/><Relationship Id="rId53" Type="http://schemas.openxmlformats.org/officeDocument/2006/relationships/image" Target="../media/image97.emf"/><Relationship Id="rId52" Type="http://schemas.openxmlformats.org/officeDocument/2006/relationships/oleObject" Target="../embeddings/oleObject92.bin"/><Relationship Id="rId51" Type="http://schemas.openxmlformats.org/officeDocument/2006/relationships/image" Target="../media/image96.emf"/><Relationship Id="rId50" Type="http://schemas.openxmlformats.org/officeDocument/2006/relationships/oleObject" Target="../embeddings/oleObject91.bin"/><Relationship Id="rId5" Type="http://schemas.openxmlformats.org/officeDocument/2006/relationships/oleObject" Target="../embeddings/oleObject69.bin"/><Relationship Id="rId49" Type="http://schemas.openxmlformats.org/officeDocument/2006/relationships/image" Target="../media/image95.wmf"/><Relationship Id="rId48" Type="http://schemas.openxmlformats.org/officeDocument/2006/relationships/oleObject" Target="../embeddings/oleObject90.bin"/><Relationship Id="rId47" Type="http://schemas.openxmlformats.org/officeDocument/2006/relationships/image" Target="../media/image94.wmf"/><Relationship Id="rId46" Type="http://schemas.openxmlformats.org/officeDocument/2006/relationships/oleObject" Target="../embeddings/oleObject89.bin"/><Relationship Id="rId45" Type="http://schemas.openxmlformats.org/officeDocument/2006/relationships/image" Target="../media/image59.GIF"/><Relationship Id="rId44" Type="http://schemas.openxmlformats.org/officeDocument/2006/relationships/image" Target="../media/image93.wmf"/><Relationship Id="rId43" Type="http://schemas.openxmlformats.org/officeDocument/2006/relationships/oleObject" Target="../embeddings/oleObject88.bin"/><Relationship Id="rId42" Type="http://schemas.openxmlformats.org/officeDocument/2006/relationships/image" Target="../media/image92.wmf"/><Relationship Id="rId41" Type="http://schemas.openxmlformats.org/officeDocument/2006/relationships/oleObject" Target="../embeddings/oleObject87.bin"/><Relationship Id="rId40" Type="http://schemas.openxmlformats.org/officeDocument/2006/relationships/image" Target="../media/image91.wmf"/><Relationship Id="rId4" Type="http://schemas.openxmlformats.org/officeDocument/2006/relationships/image" Target="../media/image73.wmf"/><Relationship Id="rId39" Type="http://schemas.openxmlformats.org/officeDocument/2006/relationships/oleObject" Target="../embeddings/oleObject86.bin"/><Relationship Id="rId38" Type="http://schemas.openxmlformats.org/officeDocument/2006/relationships/image" Target="../media/image90.wmf"/><Relationship Id="rId37" Type="http://schemas.openxmlformats.org/officeDocument/2006/relationships/oleObject" Target="../embeddings/oleObject85.bin"/><Relationship Id="rId36" Type="http://schemas.openxmlformats.org/officeDocument/2006/relationships/image" Target="../media/image89.wmf"/><Relationship Id="rId35" Type="http://schemas.openxmlformats.org/officeDocument/2006/relationships/oleObject" Target="../embeddings/oleObject84.bin"/><Relationship Id="rId34" Type="http://schemas.openxmlformats.org/officeDocument/2006/relationships/image" Target="../media/image88.wmf"/><Relationship Id="rId33" Type="http://schemas.openxmlformats.org/officeDocument/2006/relationships/oleObject" Target="../embeddings/oleObject83.bin"/><Relationship Id="rId32" Type="http://schemas.openxmlformats.org/officeDocument/2006/relationships/image" Target="../media/image87.wmf"/><Relationship Id="rId31" Type="http://schemas.openxmlformats.org/officeDocument/2006/relationships/oleObject" Target="../embeddings/oleObject82.bin"/><Relationship Id="rId30" Type="http://schemas.openxmlformats.org/officeDocument/2006/relationships/image" Target="../media/image86.wmf"/><Relationship Id="rId3" Type="http://schemas.openxmlformats.org/officeDocument/2006/relationships/oleObject" Target="../embeddings/oleObject68.bin"/><Relationship Id="rId29" Type="http://schemas.openxmlformats.org/officeDocument/2006/relationships/oleObject" Target="../embeddings/oleObject81.bin"/><Relationship Id="rId28" Type="http://schemas.openxmlformats.org/officeDocument/2006/relationships/image" Target="../media/image85.wmf"/><Relationship Id="rId27" Type="http://schemas.openxmlformats.org/officeDocument/2006/relationships/oleObject" Target="../embeddings/oleObject80.bin"/><Relationship Id="rId26" Type="http://schemas.openxmlformats.org/officeDocument/2006/relationships/image" Target="../media/image84.wmf"/><Relationship Id="rId25" Type="http://schemas.openxmlformats.org/officeDocument/2006/relationships/oleObject" Target="../embeddings/oleObject79.bin"/><Relationship Id="rId24" Type="http://schemas.openxmlformats.org/officeDocument/2006/relationships/image" Target="../media/image83.wmf"/><Relationship Id="rId23" Type="http://schemas.openxmlformats.org/officeDocument/2006/relationships/oleObject" Target="../embeddings/oleObject78.bin"/><Relationship Id="rId22" Type="http://schemas.openxmlformats.org/officeDocument/2006/relationships/image" Target="../media/image82.wmf"/><Relationship Id="rId21" Type="http://schemas.openxmlformats.org/officeDocument/2006/relationships/oleObject" Target="../embeddings/oleObject77.bin"/><Relationship Id="rId20" Type="http://schemas.openxmlformats.org/officeDocument/2006/relationships/image" Target="../media/image81.wmf"/><Relationship Id="rId2" Type="http://schemas.openxmlformats.org/officeDocument/2006/relationships/image" Target="../media/image72.wmf"/><Relationship Id="rId19" Type="http://schemas.openxmlformats.org/officeDocument/2006/relationships/oleObject" Target="../embeddings/oleObject76.bin"/><Relationship Id="rId18" Type="http://schemas.openxmlformats.org/officeDocument/2006/relationships/image" Target="../media/image80.wmf"/><Relationship Id="rId17" Type="http://schemas.openxmlformats.org/officeDocument/2006/relationships/oleObject" Target="../embeddings/oleObject75.bin"/><Relationship Id="rId16" Type="http://schemas.openxmlformats.org/officeDocument/2006/relationships/image" Target="../media/image79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78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77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76.wmf"/><Relationship Id="rId1" Type="http://schemas.openxmlformats.org/officeDocument/2006/relationships/oleObject" Target="../embeddings/oleObject6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.bin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100.wmf"/><Relationship Id="rId57" Type="http://schemas.openxmlformats.org/officeDocument/2006/relationships/vmlDrawing" Target="../drawings/vmlDrawing7.vml"/><Relationship Id="rId56" Type="http://schemas.openxmlformats.org/officeDocument/2006/relationships/slideLayout" Target="../slideLayouts/slideLayout7.xml"/><Relationship Id="rId55" Type="http://schemas.openxmlformats.org/officeDocument/2006/relationships/image" Target="../media/image125.wmf"/><Relationship Id="rId54" Type="http://schemas.openxmlformats.org/officeDocument/2006/relationships/oleObject" Target="../embeddings/oleObject119.bin"/><Relationship Id="rId53" Type="http://schemas.openxmlformats.org/officeDocument/2006/relationships/image" Target="../media/image124.wmf"/><Relationship Id="rId52" Type="http://schemas.openxmlformats.org/officeDocument/2006/relationships/oleObject" Target="../embeddings/oleObject118.bin"/><Relationship Id="rId51" Type="http://schemas.openxmlformats.org/officeDocument/2006/relationships/image" Target="../media/image123.wmf"/><Relationship Id="rId50" Type="http://schemas.openxmlformats.org/officeDocument/2006/relationships/oleObject" Target="../embeddings/oleObject117.bin"/><Relationship Id="rId5" Type="http://schemas.openxmlformats.org/officeDocument/2006/relationships/oleObject" Target="../embeddings/oleObject95.bin"/><Relationship Id="rId49" Type="http://schemas.openxmlformats.org/officeDocument/2006/relationships/image" Target="../media/image122.wmf"/><Relationship Id="rId48" Type="http://schemas.openxmlformats.org/officeDocument/2006/relationships/oleObject" Target="../embeddings/oleObject116.bin"/><Relationship Id="rId47" Type="http://schemas.openxmlformats.org/officeDocument/2006/relationships/image" Target="../media/image121.GIF"/><Relationship Id="rId46" Type="http://schemas.openxmlformats.org/officeDocument/2006/relationships/image" Target="../media/image120.wmf"/><Relationship Id="rId45" Type="http://schemas.openxmlformats.org/officeDocument/2006/relationships/oleObject" Target="../embeddings/oleObject115.bin"/><Relationship Id="rId44" Type="http://schemas.openxmlformats.org/officeDocument/2006/relationships/image" Target="../media/image119.wmf"/><Relationship Id="rId43" Type="http://schemas.openxmlformats.org/officeDocument/2006/relationships/oleObject" Target="../embeddings/oleObject114.bin"/><Relationship Id="rId42" Type="http://schemas.openxmlformats.org/officeDocument/2006/relationships/image" Target="../media/image118.wmf"/><Relationship Id="rId41" Type="http://schemas.openxmlformats.org/officeDocument/2006/relationships/oleObject" Target="../embeddings/oleObject113.bin"/><Relationship Id="rId40" Type="http://schemas.openxmlformats.org/officeDocument/2006/relationships/image" Target="../media/image117.wmf"/><Relationship Id="rId4" Type="http://schemas.openxmlformats.org/officeDocument/2006/relationships/image" Target="../media/image99.emf"/><Relationship Id="rId39" Type="http://schemas.openxmlformats.org/officeDocument/2006/relationships/oleObject" Target="../embeddings/oleObject112.bin"/><Relationship Id="rId38" Type="http://schemas.openxmlformats.org/officeDocument/2006/relationships/image" Target="../media/image116.wmf"/><Relationship Id="rId37" Type="http://schemas.openxmlformats.org/officeDocument/2006/relationships/oleObject" Target="../embeddings/oleObject111.bin"/><Relationship Id="rId36" Type="http://schemas.openxmlformats.org/officeDocument/2006/relationships/image" Target="../media/image115.wmf"/><Relationship Id="rId35" Type="http://schemas.openxmlformats.org/officeDocument/2006/relationships/oleObject" Target="../embeddings/oleObject110.bin"/><Relationship Id="rId34" Type="http://schemas.openxmlformats.org/officeDocument/2006/relationships/image" Target="../media/image114.wmf"/><Relationship Id="rId33" Type="http://schemas.openxmlformats.org/officeDocument/2006/relationships/oleObject" Target="../embeddings/oleObject109.bin"/><Relationship Id="rId32" Type="http://schemas.openxmlformats.org/officeDocument/2006/relationships/image" Target="../media/image113.wmf"/><Relationship Id="rId31" Type="http://schemas.openxmlformats.org/officeDocument/2006/relationships/oleObject" Target="../embeddings/oleObject108.bin"/><Relationship Id="rId30" Type="http://schemas.openxmlformats.org/officeDocument/2006/relationships/image" Target="../media/image112.wmf"/><Relationship Id="rId3" Type="http://schemas.openxmlformats.org/officeDocument/2006/relationships/oleObject" Target="../embeddings/oleObject94.bin"/><Relationship Id="rId29" Type="http://schemas.openxmlformats.org/officeDocument/2006/relationships/oleObject" Target="../embeddings/oleObject107.bin"/><Relationship Id="rId28" Type="http://schemas.openxmlformats.org/officeDocument/2006/relationships/image" Target="../media/image111.wmf"/><Relationship Id="rId27" Type="http://schemas.openxmlformats.org/officeDocument/2006/relationships/oleObject" Target="../embeddings/oleObject106.bin"/><Relationship Id="rId26" Type="http://schemas.openxmlformats.org/officeDocument/2006/relationships/image" Target="../media/image110.wmf"/><Relationship Id="rId25" Type="http://schemas.openxmlformats.org/officeDocument/2006/relationships/oleObject" Target="../embeddings/oleObject105.bin"/><Relationship Id="rId24" Type="http://schemas.openxmlformats.org/officeDocument/2006/relationships/image" Target="../media/image109.wmf"/><Relationship Id="rId23" Type="http://schemas.openxmlformats.org/officeDocument/2006/relationships/oleObject" Target="../embeddings/oleObject104.bin"/><Relationship Id="rId22" Type="http://schemas.openxmlformats.org/officeDocument/2006/relationships/image" Target="../media/image108.wmf"/><Relationship Id="rId21" Type="http://schemas.openxmlformats.org/officeDocument/2006/relationships/oleObject" Target="../embeddings/oleObject103.bin"/><Relationship Id="rId20" Type="http://schemas.openxmlformats.org/officeDocument/2006/relationships/image" Target="../media/image107.wmf"/><Relationship Id="rId2" Type="http://schemas.openxmlformats.org/officeDocument/2006/relationships/image" Target="../media/image98.emf"/><Relationship Id="rId19" Type="http://schemas.openxmlformats.org/officeDocument/2006/relationships/oleObject" Target="../embeddings/oleObject102.bin"/><Relationship Id="rId18" Type="http://schemas.openxmlformats.org/officeDocument/2006/relationships/image" Target="../media/image106.wmf"/><Relationship Id="rId17" Type="http://schemas.openxmlformats.org/officeDocument/2006/relationships/oleObject" Target="../embeddings/oleObject101.bin"/><Relationship Id="rId16" Type="http://schemas.openxmlformats.org/officeDocument/2006/relationships/image" Target="../media/image105.wmf"/><Relationship Id="rId15" Type="http://schemas.openxmlformats.org/officeDocument/2006/relationships/oleObject" Target="../embeddings/oleObject100.bin"/><Relationship Id="rId14" Type="http://schemas.openxmlformats.org/officeDocument/2006/relationships/image" Target="../media/image104.wmf"/><Relationship Id="rId13" Type="http://schemas.openxmlformats.org/officeDocument/2006/relationships/oleObject" Target="../embeddings/oleObject99.bin"/><Relationship Id="rId12" Type="http://schemas.openxmlformats.org/officeDocument/2006/relationships/image" Target="../media/image103.wmf"/><Relationship Id="rId11" Type="http://schemas.openxmlformats.org/officeDocument/2006/relationships/oleObject" Target="../embeddings/oleObject98.bin"/><Relationship Id="rId10" Type="http://schemas.openxmlformats.org/officeDocument/2006/relationships/image" Target="../media/image102.wmf"/><Relationship Id="rId1" Type="http://schemas.openxmlformats.org/officeDocument/2006/relationships/oleObject" Target="../embeddings/oleObject9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4.bin"/><Relationship Id="rId8" Type="http://schemas.openxmlformats.org/officeDocument/2006/relationships/image" Target="../media/image129.wmf"/><Relationship Id="rId7" Type="http://schemas.openxmlformats.org/officeDocument/2006/relationships/oleObject" Target="../embeddings/oleObject123.bin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27.wmf"/><Relationship Id="rId30" Type="http://schemas.openxmlformats.org/officeDocument/2006/relationships/vmlDrawing" Target="../drawings/vmlDrawing8.vml"/><Relationship Id="rId3" Type="http://schemas.openxmlformats.org/officeDocument/2006/relationships/oleObject" Target="../embeddings/oleObject121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39.wmf"/><Relationship Id="rId27" Type="http://schemas.openxmlformats.org/officeDocument/2006/relationships/oleObject" Target="../embeddings/oleObject133.bin"/><Relationship Id="rId26" Type="http://schemas.openxmlformats.org/officeDocument/2006/relationships/image" Target="../media/image138.wmf"/><Relationship Id="rId25" Type="http://schemas.openxmlformats.org/officeDocument/2006/relationships/oleObject" Target="../embeddings/oleObject132.bin"/><Relationship Id="rId24" Type="http://schemas.openxmlformats.org/officeDocument/2006/relationships/image" Target="../media/image137.wmf"/><Relationship Id="rId23" Type="http://schemas.openxmlformats.org/officeDocument/2006/relationships/oleObject" Target="../embeddings/oleObject131.bin"/><Relationship Id="rId22" Type="http://schemas.openxmlformats.org/officeDocument/2006/relationships/image" Target="../media/image136.wmf"/><Relationship Id="rId21" Type="http://schemas.openxmlformats.org/officeDocument/2006/relationships/oleObject" Target="../embeddings/oleObject130.bin"/><Relationship Id="rId20" Type="http://schemas.openxmlformats.org/officeDocument/2006/relationships/image" Target="../media/image135.wmf"/><Relationship Id="rId2" Type="http://schemas.openxmlformats.org/officeDocument/2006/relationships/image" Target="../media/image126.wmf"/><Relationship Id="rId19" Type="http://schemas.openxmlformats.org/officeDocument/2006/relationships/oleObject" Target="../embeddings/oleObject129.bin"/><Relationship Id="rId18" Type="http://schemas.openxmlformats.org/officeDocument/2006/relationships/image" Target="../media/image134.wmf"/><Relationship Id="rId17" Type="http://schemas.openxmlformats.org/officeDocument/2006/relationships/oleObject" Target="../embeddings/oleObject128.bin"/><Relationship Id="rId16" Type="http://schemas.openxmlformats.org/officeDocument/2006/relationships/image" Target="../media/image133.wmf"/><Relationship Id="rId15" Type="http://schemas.openxmlformats.org/officeDocument/2006/relationships/oleObject" Target="../embeddings/oleObject127.bin"/><Relationship Id="rId14" Type="http://schemas.openxmlformats.org/officeDocument/2006/relationships/image" Target="../media/image132.wmf"/><Relationship Id="rId13" Type="http://schemas.openxmlformats.org/officeDocument/2006/relationships/oleObject" Target="../embeddings/oleObject126.bin"/><Relationship Id="rId12" Type="http://schemas.openxmlformats.org/officeDocument/2006/relationships/image" Target="../media/image131.wmf"/><Relationship Id="rId11" Type="http://schemas.openxmlformats.org/officeDocument/2006/relationships/oleObject" Target="../embeddings/oleObject125.bin"/><Relationship Id="rId10" Type="http://schemas.openxmlformats.org/officeDocument/2006/relationships/image" Target="../media/image130.wmf"/><Relationship Id="rId1" Type="http://schemas.openxmlformats.org/officeDocument/2006/relationships/oleObject" Target="../embeddings/oleObject1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171" name="Group 3"/>
          <p:cNvGrpSpPr/>
          <p:nvPr/>
        </p:nvGrpSpPr>
        <p:grpSpPr bwMode="auto">
          <a:xfrm>
            <a:off x="1341438" y="1216024"/>
            <a:ext cx="7075488" cy="542925"/>
            <a:chOff x="805" y="1038"/>
            <a:chExt cx="4457" cy="342"/>
          </a:xfrm>
        </p:grpSpPr>
        <p:sp>
          <p:nvSpPr>
            <p:cNvPr id="519172" name="Rectangle 4"/>
            <p:cNvSpPr>
              <a:spLocks noChangeArrowheads="1"/>
            </p:cNvSpPr>
            <p:nvPr/>
          </p:nvSpPr>
          <p:spPr bwMode="auto">
            <a:xfrm>
              <a:off x="805" y="1038"/>
              <a:ext cx="436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根据实际问题</a:t>
              </a:r>
              <a:r>
                <a:rPr kumimoji="1" lang="en-US" altLang="zh-CN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提出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原假设</a:t>
              </a: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及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备择假设</a:t>
              </a:r>
              <a:endPara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19173" name="Object 5"/>
            <p:cNvGraphicFramePr>
              <a:graphicFrameLocks noChangeAspect="1"/>
            </p:cNvGraphicFramePr>
            <p:nvPr/>
          </p:nvGraphicFramePr>
          <p:xfrm>
            <a:off x="4931" y="1068"/>
            <a:ext cx="33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" name="Equation" r:id="rId1" imgW="4572000" imgH="4267200" progId="Equation.DSMT4">
                    <p:embed/>
                  </p:oleObj>
                </mc:Choice>
                <mc:Fallback>
                  <p:oleObj name="Equation" r:id="rId1" imgW="4572000" imgH="4267200" progId="Equation.DSMT4">
                    <p:embed/>
                    <p:pic>
                      <p:nvPicPr>
                        <p:cNvPr id="0" name="图片 10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1" y="1068"/>
                          <a:ext cx="33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74" name="Object 6"/>
            <p:cNvGraphicFramePr>
              <a:graphicFrameLocks noChangeAspect="1"/>
            </p:cNvGraphicFramePr>
            <p:nvPr/>
          </p:nvGraphicFramePr>
          <p:xfrm>
            <a:off x="3468" y="1085"/>
            <a:ext cx="333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Equation" r:id="rId3" imgW="4572000" imgH="4267200" progId="Equation.DSMT4">
                    <p:embed/>
                  </p:oleObj>
                </mc:Choice>
                <mc:Fallback>
                  <p:oleObj name="Equation" r:id="rId3" imgW="4572000" imgH="4267200" progId="Equation.DSMT4">
                    <p:embed/>
                    <p:pic>
                      <p:nvPicPr>
                        <p:cNvPr id="0" name="图片 10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8" y="1085"/>
                          <a:ext cx="333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9175" name="Rectangle 7"/>
          <p:cNvSpPr>
            <a:spLocks noChangeArrowheads="1"/>
          </p:cNvSpPr>
          <p:nvPr/>
        </p:nvSpPr>
        <p:spPr bwMode="auto">
          <a:xfrm>
            <a:off x="1290638" y="1801813"/>
            <a:ext cx="5287962" cy="50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求出未知参数的较好的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点估计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19176" name="Group 8"/>
          <p:cNvGrpSpPr/>
          <p:nvPr/>
        </p:nvGrpSpPr>
        <p:grpSpPr bwMode="auto">
          <a:xfrm>
            <a:off x="28575" y="3833815"/>
            <a:ext cx="9169400" cy="1031875"/>
            <a:chOff x="18" y="2607"/>
            <a:chExt cx="5776" cy="650"/>
          </a:xfrm>
        </p:grpSpPr>
        <p:sp>
          <p:nvSpPr>
            <p:cNvPr id="519177" name="Rectangle 9"/>
            <p:cNvSpPr>
              <a:spLocks noChangeArrowheads="1"/>
            </p:cNvSpPr>
            <p:nvPr/>
          </p:nvSpPr>
          <p:spPr bwMode="auto">
            <a:xfrm>
              <a:off x="18" y="2607"/>
              <a:ext cx="5776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en-US" altLang="zh-CN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   </a:t>
              </a: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对于给定的显著性水平  ，按控制</a:t>
              </a:r>
              <a:r>
                <a:rPr kumimoji="1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类风险</a:t>
              </a: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的检验原则，确定   的拒绝域</a:t>
              </a:r>
              <a:endPara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19178" name="Object 10"/>
            <p:cNvGraphicFramePr>
              <a:graphicFrameLocks noChangeAspect="1"/>
            </p:cNvGraphicFramePr>
            <p:nvPr/>
          </p:nvGraphicFramePr>
          <p:xfrm>
            <a:off x="3121" y="2679"/>
            <a:ext cx="243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Equation" r:id="rId5" imgW="3352800" imgH="3048000" progId="Equation.DSMT4">
                    <p:embed/>
                  </p:oleObj>
                </mc:Choice>
                <mc:Fallback>
                  <p:oleObj name="Equation" r:id="rId5" imgW="3352800" imgH="3048000" progId="Equation.DSMT4">
                    <p:embed/>
                    <p:pic>
                      <p:nvPicPr>
                        <p:cNvPr id="0" name="图片 10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1" y="2679"/>
                          <a:ext cx="243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79" name="Object 11"/>
            <p:cNvGraphicFramePr>
              <a:graphicFrameLocks noChangeAspect="1"/>
            </p:cNvGraphicFramePr>
            <p:nvPr/>
          </p:nvGraphicFramePr>
          <p:xfrm>
            <a:off x="1242" y="2938"/>
            <a:ext cx="33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name="Equation" r:id="rId7" imgW="4572000" imgH="4267200" progId="Equation.DSMT4">
                    <p:embed/>
                  </p:oleObj>
                </mc:Choice>
                <mc:Fallback>
                  <p:oleObj name="Equation" r:id="rId7" imgW="4572000" imgH="4267200" progId="Equation.DSMT4">
                    <p:embed/>
                    <p:pic>
                      <p:nvPicPr>
                        <p:cNvPr id="0" name="图片 10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2" y="2938"/>
                          <a:ext cx="33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180" name="Group 12"/>
          <p:cNvGrpSpPr/>
          <p:nvPr/>
        </p:nvGrpSpPr>
        <p:grpSpPr bwMode="auto">
          <a:xfrm>
            <a:off x="30163" y="4802193"/>
            <a:ext cx="9169400" cy="985838"/>
            <a:chOff x="19" y="3257"/>
            <a:chExt cx="5776" cy="621"/>
          </a:xfrm>
        </p:grpSpPr>
        <p:sp>
          <p:nvSpPr>
            <p:cNvPr id="519181" name="Rectangle 13"/>
            <p:cNvSpPr>
              <a:spLocks noChangeArrowheads="1"/>
            </p:cNvSpPr>
            <p:nvPr/>
          </p:nvSpPr>
          <p:spPr bwMode="auto">
            <a:xfrm>
              <a:off x="19" y="3257"/>
              <a:ext cx="5776" cy="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en-US" altLang="zh-CN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   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抽样</a:t>
              </a: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，判断样本观察值是否落在拒绝域内，从而作出</a:t>
              </a:r>
              <a:r>
                <a:rPr kumimoji="1" lang="en-US" altLang="zh-CN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“</a:t>
              </a: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拒绝</a:t>
              </a:r>
              <a:r>
                <a:rPr kumimoji="1" lang="en-US" altLang="zh-CN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”</a:t>
              </a: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或</a:t>
              </a:r>
              <a:r>
                <a:rPr kumimoji="1" lang="en-US" altLang="zh-CN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“</a:t>
              </a: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接受</a:t>
              </a:r>
              <a:r>
                <a:rPr kumimoji="1" lang="en-US" altLang="zh-CN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不拒绝</a:t>
              </a:r>
              <a:r>
                <a:rPr kumimoji="1" lang="en-US" altLang="zh-CN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)”  </a:t>
              </a: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的决策</a:t>
              </a:r>
              <a:endPara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19182" name="Object 14"/>
            <p:cNvGraphicFramePr>
              <a:graphicFrameLocks noChangeAspect="1"/>
            </p:cNvGraphicFramePr>
            <p:nvPr/>
          </p:nvGraphicFramePr>
          <p:xfrm>
            <a:off x="3411" y="3582"/>
            <a:ext cx="33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" name="Equation" r:id="rId9" imgW="4572000" imgH="4267200" progId="Equation.DSMT4">
                    <p:embed/>
                  </p:oleObj>
                </mc:Choice>
                <mc:Fallback>
                  <p:oleObj name="Equation" r:id="rId9" imgW="4572000" imgH="4267200" progId="Equation.DSMT4">
                    <p:embed/>
                    <p:pic>
                      <p:nvPicPr>
                        <p:cNvPr id="0" name="图片 10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1" y="3582"/>
                          <a:ext cx="33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183" name="Group 15"/>
          <p:cNvGrpSpPr/>
          <p:nvPr/>
        </p:nvGrpSpPr>
        <p:grpSpPr bwMode="auto">
          <a:xfrm>
            <a:off x="28575" y="2376487"/>
            <a:ext cx="9169400" cy="1514474"/>
            <a:chOff x="26" y="1737"/>
            <a:chExt cx="5776" cy="954"/>
          </a:xfrm>
        </p:grpSpPr>
        <p:sp>
          <p:nvSpPr>
            <p:cNvPr id="519184" name="Rectangle 16"/>
            <p:cNvSpPr>
              <a:spLocks noChangeArrowheads="1"/>
            </p:cNvSpPr>
            <p:nvPr/>
          </p:nvSpPr>
          <p:spPr bwMode="auto">
            <a:xfrm>
              <a:off x="26" y="1737"/>
              <a:ext cx="5776" cy="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en-US" altLang="zh-CN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   </a:t>
              </a: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依据点估计构造一个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检验统计量</a:t>
              </a: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，然后分析当   成立时，该统计量有什么</a:t>
              </a:r>
              <a:r>
                <a:rPr kumimoji="1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"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趋势</a:t>
              </a:r>
              <a:r>
                <a:rPr kumimoji="1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"</a:t>
              </a: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，</a:t>
              </a:r>
              <a:r>
                <a:rPr kumimoji="1" lang="zh-CN" altLang="en-US" sz="2800" b="1" dirty="0">
                  <a:solidFill>
                    <a:srgbClr val="0B0B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逆这个</a:t>
              </a:r>
              <a:r>
                <a:rPr kumimoji="1" lang="en-US" altLang="zh-CN" sz="2800" b="1" dirty="0">
                  <a:solidFill>
                    <a:srgbClr val="0B0B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"</a:t>
              </a:r>
              <a:r>
                <a:rPr kumimoji="1" lang="zh-CN" altLang="en-US" sz="2800" b="1" dirty="0">
                  <a:solidFill>
                    <a:srgbClr val="0B0B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趋势</a:t>
              </a:r>
              <a:r>
                <a:rPr kumimoji="1" lang="en-US" altLang="zh-CN" sz="2800" b="1" dirty="0">
                  <a:solidFill>
                    <a:srgbClr val="0B0B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"</a:t>
              </a: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就给出了</a:t>
              </a:r>
              <a:endPara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的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拒绝域</a:t>
              </a: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形式</a:t>
              </a:r>
              <a:r>
                <a:rPr kumimoji="1" lang="en-US" altLang="zh-CN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即   的拒绝域形式由   确定</a:t>
              </a:r>
              <a:endPara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19185" name="Object 17"/>
            <p:cNvGraphicFramePr>
              <a:graphicFrameLocks noChangeAspect="1"/>
            </p:cNvGraphicFramePr>
            <p:nvPr/>
          </p:nvGraphicFramePr>
          <p:xfrm>
            <a:off x="5349" y="1786"/>
            <a:ext cx="33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" name="Equation" r:id="rId11" imgW="4572000" imgH="4267200" progId="Equation.DSMT4">
                    <p:embed/>
                  </p:oleObj>
                </mc:Choice>
                <mc:Fallback>
                  <p:oleObj name="Equation" r:id="rId11" imgW="4572000" imgH="4267200" progId="Equation.DSMT4">
                    <p:embed/>
                    <p:pic>
                      <p:nvPicPr>
                        <p:cNvPr id="0" name="图片 10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9" y="1786"/>
                          <a:ext cx="33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86" name="Object 18"/>
            <p:cNvGraphicFramePr>
              <a:graphicFrameLocks noChangeAspect="1"/>
            </p:cNvGraphicFramePr>
            <p:nvPr/>
          </p:nvGraphicFramePr>
          <p:xfrm>
            <a:off x="116" y="2365"/>
            <a:ext cx="33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" name="Equation" r:id="rId13" imgW="4572000" imgH="4267200" progId="Equation.DSMT4">
                    <p:embed/>
                  </p:oleObj>
                </mc:Choice>
                <mc:Fallback>
                  <p:oleObj name="Equation" r:id="rId13" imgW="4572000" imgH="4267200" progId="Equation.DSMT4">
                    <p:embed/>
                    <p:pic>
                      <p:nvPicPr>
                        <p:cNvPr id="0" name="图片 10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" y="2365"/>
                          <a:ext cx="33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87" name="Object 19"/>
            <p:cNvGraphicFramePr>
              <a:graphicFrameLocks noChangeAspect="1"/>
            </p:cNvGraphicFramePr>
            <p:nvPr/>
          </p:nvGraphicFramePr>
          <p:xfrm>
            <a:off x="2141" y="2356"/>
            <a:ext cx="33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" name="Equation" r:id="rId15" imgW="4572000" imgH="4267200" progId="Equation.DSMT4">
                    <p:embed/>
                  </p:oleObj>
                </mc:Choice>
                <mc:Fallback>
                  <p:oleObj name="Equation" r:id="rId15" imgW="4572000" imgH="4267200" progId="Equation.DSMT4">
                    <p:embed/>
                    <p:pic>
                      <p:nvPicPr>
                        <p:cNvPr id="0" name="图片 10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1" y="2356"/>
                          <a:ext cx="33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88" name="Object 20"/>
            <p:cNvGraphicFramePr>
              <a:graphicFrameLocks noChangeAspect="1"/>
            </p:cNvGraphicFramePr>
            <p:nvPr/>
          </p:nvGraphicFramePr>
          <p:xfrm>
            <a:off x="4060" y="2365"/>
            <a:ext cx="33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" name="Equation" r:id="rId17" imgW="4572000" imgH="4267200" progId="Equation.DSMT4">
                    <p:embed/>
                  </p:oleObj>
                </mc:Choice>
                <mc:Fallback>
                  <p:oleObj name="Equation" r:id="rId17" imgW="4572000" imgH="4267200" progId="Equation.DSMT4">
                    <p:embed/>
                    <p:pic>
                      <p:nvPicPr>
                        <p:cNvPr id="0" name="图片 10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2365"/>
                          <a:ext cx="33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9189" name="WordArt 21"/>
          <p:cNvSpPr>
            <a:spLocks noChangeArrowheads="1" noChangeShapeType="1" noTextEdit="1"/>
          </p:cNvSpPr>
          <p:nvPr/>
        </p:nvSpPr>
        <p:spPr bwMode="auto">
          <a:xfrm>
            <a:off x="1739900" y="730250"/>
            <a:ext cx="5719763" cy="3746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600" b="1" kern="10" dirty="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处理假设检验问题的一般方法和步骤</a:t>
            </a:r>
            <a:endParaRPr kumimoji="1" lang="zh-CN" altLang="en-US" sz="3600" b="1" kern="10" dirty="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FFFF"/>
                  </a:gs>
                  <a:gs pos="100000">
                    <a:srgbClr val="FF0000"/>
                  </a:gs>
                </a:gsLst>
                <a:lin ang="5400000" scaled="1"/>
              </a:gra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519190" name="Picture 22" descr="f125"/>
          <p:cNvPicPr>
            <a:picLocks noChangeAspect="1" noChangeArrowheads="1" noCrop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862013" y="1397000"/>
            <a:ext cx="284162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191" name="Picture 23" descr="f126"/>
          <p:cNvPicPr>
            <a:picLocks noChangeAspect="1" noChangeArrowheads="1" noCrop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862013" y="2008188"/>
            <a:ext cx="284162" cy="2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192" name="Picture 24" descr="f127"/>
          <p:cNvPicPr>
            <a:picLocks noChangeAspect="1" noChangeArrowheads="1" noCrop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862013" y="2593975"/>
            <a:ext cx="284162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193" name="Picture 25" descr="f128"/>
          <p:cNvPicPr>
            <a:picLocks noChangeAspect="1" noChangeArrowheads="1" noCrop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862013" y="4038600"/>
            <a:ext cx="284162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194" name="Picture 26" descr="f129"/>
          <p:cNvPicPr>
            <a:picLocks noChangeAspect="1" noChangeArrowheads="1" noCrop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62013" y="5005388"/>
            <a:ext cx="284162" cy="2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WordArt 26"/>
          <p:cNvSpPr>
            <a:spLocks noChangeArrowheads="1" noChangeShapeType="1" noTextEdit="1"/>
          </p:cNvSpPr>
          <p:nvPr/>
        </p:nvSpPr>
        <p:spPr bwMode="auto">
          <a:xfrm>
            <a:off x="292100" y="201613"/>
            <a:ext cx="1357313" cy="4429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回顾：</a:t>
            </a:r>
            <a:endParaRPr lang="zh-CN" altLang="en-US" sz="3600" b="1" kern="10" dirty="0">
              <a:ln w="15875">
                <a:solidFill>
                  <a:srgbClr val="3399FF"/>
                </a:solidFill>
                <a:round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  <p:grpSp>
        <p:nvGrpSpPr>
          <p:cNvPr id="27" name="Group 143"/>
          <p:cNvGrpSpPr/>
          <p:nvPr/>
        </p:nvGrpSpPr>
        <p:grpSpPr bwMode="auto">
          <a:xfrm>
            <a:off x="645459" y="5990058"/>
            <a:ext cx="8283388" cy="486476"/>
            <a:chOff x="3674" y="2710"/>
            <a:chExt cx="1943" cy="457"/>
          </a:xfrm>
        </p:grpSpPr>
        <p:sp>
          <p:nvSpPr>
            <p:cNvPr id="28" name="AutoShape 140"/>
            <p:cNvSpPr>
              <a:spLocks noChangeArrowheads="1"/>
            </p:cNvSpPr>
            <p:nvPr/>
          </p:nvSpPr>
          <p:spPr bwMode="auto">
            <a:xfrm>
              <a:off x="3674" y="2710"/>
              <a:ext cx="1943" cy="457"/>
            </a:xfrm>
            <a:prstGeom prst="wedgeRectCallout">
              <a:avLst>
                <a:gd name="adj1" fmla="val -49686"/>
                <a:gd name="adj2" fmla="val 18051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endParaRPr lang="zh-CN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9" name="WordArt 141"/>
            <p:cNvSpPr>
              <a:spLocks noChangeArrowheads="1" noChangeShapeType="1" noTextEdit="1"/>
            </p:cNvSpPr>
            <p:nvPr/>
          </p:nvSpPr>
          <p:spPr bwMode="auto">
            <a:xfrm>
              <a:off x="3716" y="2758"/>
              <a:ext cx="1845" cy="3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3600" b="1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CC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单边假设检验问题，检验统计量都采用临界点处的分布</a:t>
              </a:r>
              <a:endParaRPr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CC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9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9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9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9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9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9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9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9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9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9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1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9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9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1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5" grpId="0"/>
      <p:bldP spid="51918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WordArt 3"/>
          <p:cNvSpPr>
            <a:spLocks noChangeArrowheads="1" noChangeShapeType="1" noTextEdit="1"/>
          </p:cNvSpPr>
          <p:nvPr/>
        </p:nvSpPr>
        <p:spPr bwMode="auto">
          <a:xfrm>
            <a:off x="282388" y="591671"/>
            <a:ext cx="8740588" cy="46242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0" cap="none" spc="0" normalizeH="0" baseline="0" noProof="0" dirty="0">
                <a:ln w="12700">
                  <a:solidFill>
                    <a:srgbClr val="99CCFF"/>
                  </a:solidFill>
                  <a:round/>
                </a:ln>
                <a:solidFill>
                  <a:srgbClr val="3333FF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</a:rPr>
              <a:t>单个正态总体参数的</a:t>
            </a:r>
            <a:r>
              <a:rPr kumimoji="1" lang="zh-CN" altLang="en-US" sz="3600" b="0" i="0" u="none" strike="noStrike" kern="10" cap="none" spc="0" normalizeH="0" baseline="0" noProof="0" dirty="0">
                <a:ln w="12700">
                  <a:solidFill>
                    <a:srgbClr val="99CCFF"/>
                  </a:solidFill>
                  <a:round/>
                </a:ln>
                <a:solidFill>
                  <a:srgbClr val="FF0000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</a:rPr>
              <a:t>假设检验</a:t>
            </a:r>
            <a:r>
              <a:rPr kumimoji="1" lang="zh-CN" altLang="en-US" sz="3600" b="0" i="0" u="none" strike="noStrike" kern="10" cap="none" spc="0" normalizeH="0" baseline="0" noProof="0" dirty="0">
                <a:ln w="12700">
                  <a:solidFill>
                    <a:srgbClr val="99CCFF"/>
                  </a:solidFill>
                  <a:round/>
                </a:ln>
                <a:solidFill>
                  <a:srgbClr val="3333FF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</a:rPr>
              <a:t>使用的检验统计量</a:t>
            </a:r>
            <a:endParaRPr kumimoji="1" lang="zh-CN" altLang="en-US" sz="3600" b="0" i="0" u="none" strike="noStrike" kern="10" cap="none" spc="0" normalizeH="0" baseline="0" noProof="0" dirty="0">
              <a:ln w="12700">
                <a:solidFill>
                  <a:srgbClr val="99CCFF"/>
                </a:solidFill>
                <a:round/>
              </a:ln>
              <a:solidFill>
                <a:srgbClr val="3333FF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17" name="Group 4"/>
          <p:cNvGrpSpPr/>
          <p:nvPr/>
        </p:nvGrpSpPr>
        <p:grpSpPr bwMode="auto">
          <a:xfrm>
            <a:off x="723900" y="1411753"/>
            <a:ext cx="3567878" cy="379413"/>
            <a:chOff x="456" y="830"/>
            <a:chExt cx="2111" cy="239"/>
          </a:xfrm>
        </p:grpSpPr>
        <p:sp>
          <p:nvSpPr>
            <p:cNvPr id="18" name="WordArt 5"/>
            <p:cNvSpPr>
              <a:spLocks noChangeArrowheads="1" noChangeShapeType="1" noTextEdit="1"/>
            </p:cNvSpPr>
            <p:nvPr/>
          </p:nvSpPr>
          <p:spPr bwMode="auto">
            <a:xfrm>
              <a:off x="729" y="830"/>
              <a:ext cx="1838" cy="2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600" b="1" i="0" u="none" strike="noStrike" kern="10" cap="none" spc="0" normalizeH="0" baseline="0" noProof="0" dirty="0">
                  <a:ln w="12700">
                    <a:solidFill>
                      <a:srgbClr val="00FFFF">
                        <a:satMod val="155000"/>
                      </a:srgbClr>
                    </a:solidFill>
                    <a:prstDash val="solid"/>
                  </a:ln>
                  <a:solidFill>
                    <a:srgbClr val="00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检验均值（方差已知）</a:t>
              </a:r>
              <a:endParaRPr kumimoji="1" lang="zh-CN" altLang="en-US" sz="3600" b="1" i="0" u="none" strike="noStrike" kern="10" cap="none" spc="0" normalizeH="0" baseline="0" noProof="0" dirty="0">
                <a:ln w="12700">
                  <a:solidFill>
                    <a:srgbClr val="00FFFF">
                      <a:satMod val="155000"/>
                    </a:srgb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456" y="904"/>
              <a:ext cx="152" cy="16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3333FF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rgbClr val="6600CC"/>
              </a:solidFill>
              <a:round/>
            </a:ln>
            <a:effectLst>
              <a:outerShdw sy="50000" kx="-2453608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0" cap="none" spc="0" normalizeH="0" baseline="0" noProof="0">
                <a:ln w="12700">
                  <a:solidFill>
                    <a:srgbClr val="00FFFF">
                      <a:satMod val="155000"/>
                    </a:srgb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20" name="WordArt 7"/>
          <p:cNvSpPr>
            <a:spLocks noChangeArrowheads="1" noChangeShapeType="1" noTextEdit="1"/>
          </p:cNvSpPr>
          <p:nvPr/>
        </p:nvSpPr>
        <p:spPr bwMode="auto">
          <a:xfrm>
            <a:off x="1158874" y="2512266"/>
            <a:ext cx="3104781" cy="40574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0" cap="none" spc="0" normalizeH="0" baseline="0" noProof="0" dirty="0">
                <a:ln w="12700">
                  <a:solidFill>
                    <a:srgbClr val="00FFFF">
                      <a:satMod val="155000"/>
                    </a:srgb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检验均值（方差未知）</a:t>
            </a:r>
            <a:endParaRPr kumimoji="1" lang="zh-CN" altLang="en-US" sz="3600" b="1" i="0" u="none" strike="noStrike" kern="10" cap="none" spc="0" normalizeH="0" baseline="0" noProof="0" dirty="0">
              <a:ln w="12700">
                <a:solidFill>
                  <a:srgbClr val="00FFFF">
                    <a:satMod val="155000"/>
                  </a:srgb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725488" y="2635717"/>
            <a:ext cx="241300" cy="2540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rgbClr val="6600CC"/>
            </a:solidFill>
            <a:round/>
          </a:ln>
          <a:effectLst>
            <a:outerShdw sy="50000" kx="-2453608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" name="WordArt 9"/>
          <p:cNvSpPr>
            <a:spLocks noChangeArrowheads="1" noChangeShapeType="1" noTextEdit="1"/>
          </p:cNvSpPr>
          <p:nvPr/>
        </p:nvSpPr>
        <p:spPr bwMode="auto">
          <a:xfrm>
            <a:off x="1171575" y="3707559"/>
            <a:ext cx="3091260" cy="39379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0" cap="none" spc="0" normalizeH="0" baseline="0" noProof="0" dirty="0">
                <a:ln w="12700">
                  <a:solidFill>
                    <a:srgbClr val="00FFFF">
                      <a:satMod val="155000"/>
                    </a:srgb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检验方差（均值已知）</a:t>
            </a:r>
            <a:endParaRPr kumimoji="1" lang="zh-CN" altLang="en-US" sz="3600" b="1" i="0" u="none" strike="noStrike" kern="10" cap="none" spc="0" normalizeH="0" baseline="0" noProof="0" dirty="0">
              <a:ln w="12700">
                <a:solidFill>
                  <a:srgbClr val="00FFFF">
                    <a:satMod val="155000"/>
                  </a:srgb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" name="Oval 10"/>
          <p:cNvSpPr>
            <a:spLocks noChangeArrowheads="1"/>
          </p:cNvSpPr>
          <p:nvPr/>
        </p:nvSpPr>
        <p:spPr bwMode="auto">
          <a:xfrm>
            <a:off x="738188" y="3804117"/>
            <a:ext cx="241300" cy="2540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rgbClr val="6600CC"/>
            </a:solidFill>
            <a:round/>
          </a:ln>
          <a:effectLst>
            <a:outerShdw sy="50000" kx="-2453608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" name="WordArt 11"/>
          <p:cNvSpPr>
            <a:spLocks noChangeArrowheads="1" noChangeShapeType="1" noTextEdit="1"/>
          </p:cNvSpPr>
          <p:nvPr/>
        </p:nvSpPr>
        <p:spPr bwMode="auto">
          <a:xfrm>
            <a:off x="1209674" y="4969341"/>
            <a:ext cx="3164531" cy="3825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0" cap="none" spc="0" normalizeH="0" baseline="0" noProof="0" dirty="0">
                <a:ln w="12700">
                  <a:solidFill>
                    <a:srgbClr val="00FFFF">
                      <a:satMod val="155000"/>
                    </a:srgb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检验方差（均值未知）</a:t>
            </a:r>
            <a:endParaRPr kumimoji="1" lang="zh-CN" altLang="en-US" sz="3600" b="1" i="0" u="none" strike="noStrike" kern="10" cap="none" spc="0" normalizeH="0" baseline="0" noProof="0" dirty="0">
              <a:ln w="12700">
                <a:solidFill>
                  <a:srgbClr val="00FFFF">
                    <a:satMod val="155000"/>
                  </a:srgb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" name="Oval 12"/>
          <p:cNvSpPr>
            <a:spLocks noChangeArrowheads="1"/>
          </p:cNvSpPr>
          <p:nvPr/>
        </p:nvSpPr>
        <p:spPr bwMode="auto">
          <a:xfrm>
            <a:off x="776288" y="4985217"/>
            <a:ext cx="241300" cy="2540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rgbClr val="6600CC"/>
            </a:solidFill>
            <a:round/>
          </a:ln>
          <a:effectLst>
            <a:outerShdw sy="50000" kx="-2453608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6" name="Object 13"/>
          <p:cNvGraphicFramePr>
            <a:graphicFrameLocks noChangeAspect="1"/>
          </p:cNvGraphicFramePr>
          <p:nvPr/>
        </p:nvGraphicFramePr>
        <p:xfrm>
          <a:off x="4032250" y="2819400"/>
          <a:ext cx="23987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1" imgW="22555200" imgH="8229600" progId="Equation.DSMT4">
                  <p:embed/>
                </p:oleObj>
              </mc:Choice>
              <mc:Fallback>
                <p:oleObj name="Equation" r:id="rId1" imgW="22555200" imgH="8229600" progId="Equation.DSMT4">
                  <p:embed/>
                  <p:pic>
                    <p:nvPicPr>
                      <p:cNvPr id="0" name="图片 9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2819400"/>
                        <a:ext cx="23987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4"/>
          <p:cNvGraphicFramePr>
            <a:graphicFrameLocks noChangeAspect="1"/>
          </p:cNvGraphicFramePr>
          <p:nvPr/>
        </p:nvGraphicFramePr>
        <p:xfrm>
          <a:off x="4083050" y="1701800"/>
          <a:ext cx="24003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3" imgW="22555200" imgH="8229600" progId="Equation.DSMT4">
                  <p:embed/>
                </p:oleObj>
              </mc:Choice>
              <mc:Fallback>
                <p:oleObj name="Equation" r:id="rId3" imgW="22555200" imgH="8229600" progId="Equation.DSMT4">
                  <p:embed/>
                  <p:pic>
                    <p:nvPicPr>
                      <p:cNvPr id="0" name="图片 9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1701800"/>
                        <a:ext cx="24003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5"/>
          <p:cNvGraphicFramePr>
            <a:graphicFrameLocks noChangeAspect="1"/>
          </p:cNvGraphicFramePr>
          <p:nvPr/>
        </p:nvGraphicFramePr>
        <p:xfrm>
          <a:off x="3914775" y="5305425"/>
          <a:ext cx="32337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5" imgW="28041600" imgH="9144000" progId="Equation.DSMT4">
                  <p:embed/>
                </p:oleObj>
              </mc:Choice>
              <mc:Fallback>
                <p:oleObj name="Equation" r:id="rId5" imgW="28041600" imgH="9144000" progId="Equation.DSMT4">
                  <p:embed/>
                  <p:pic>
                    <p:nvPicPr>
                      <p:cNvPr id="0" name="图片 9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775" y="5305425"/>
                        <a:ext cx="323373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6"/>
          <p:cNvGraphicFramePr>
            <a:graphicFrameLocks noChangeAspect="1"/>
          </p:cNvGraphicFramePr>
          <p:nvPr/>
        </p:nvGraphicFramePr>
        <p:xfrm>
          <a:off x="4065588" y="4027488"/>
          <a:ext cx="30162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7" imgW="28346400" imgH="9448800" progId="Equation.DSMT4">
                  <p:embed/>
                </p:oleObj>
              </mc:Choice>
              <mc:Fallback>
                <p:oleObj name="Equation" r:id="rId7" imgW="28346400" imgH="9448800" progId="Equation.DSMT4">
                  <p:embed/>
                  <p:pic>
                    <p:nvPicPr>
                      <p:cNvPr id="0" name="图片 9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588" y="4027488"/>
                        <a:ext cx="30162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 animBg="1"/>
      <p:bldP spid="22" grpId="0"/>
      <p:bldP spid="23" grpId="0" animBg="1"/>
      <p:bldP spid="24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/>
          <p:cNvGrpSpPr/>
          <p:nvPr/>
        </p:nvGrpSpPr>
        <p:grpSpPr bwMode="auto">
          <a:xfrm>
            <a:off x="2500313" y="1811338"/>
            <a:ext cx="5378451" cy="519112"/>
            <a:chOff x="1575" y="1141"/>
            <a:chExt cx="3388" cy="327"/>
          </a:xfrm>
        </p:grpSpPr>
        <p:graphicFrame>
          <p:nvGraphicFramePr>
            <p:cNvPr id="46" name="Object 3"/>
            <p:cNvGraphicFramePr>
              <a:graphicFrameLocks noChangeAspect="1"/>
            </p:cNvGraphicFramePr>
            <p:nvPr/>
          </p:nvGraphicFramePr>
          <p:xfrm>
            <a:off x="1575" y="1171"/>
            <a:ext cx="3309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6" name="Equation" r:id="rId1" imgW="49377600" imgH="4572000" progId="Equation.DSMT4">
                    <p:embed/>
                  </p:oleObj>
                </mc:Choice>
                <mc:Fallback>
                  <p:oleObj name="Equation" r:id="rId1" imgW="49377600" imgH="4572000" progId="Equation.DSMT4">
                    <p:embed/>
                    <p:pic>
                      <p:nvPicPr>
                        <p:cNvPr id="0" name="图片 103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5" y="1171"/>
                          <a:ext cx="3309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4177" y="1141"/>
              <a:ext cx="786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已知</a:t>
              </a: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48" name="Group 15"/>
          <p:cNvGrpSpPr/>
          <p:nvPr/>
        </p:nvGrpSpPr>
        <p:grpSpPr bwMode="auto">
          <a:xfrm>
            <a:off x="736600" y="889000"/>
            <a:ext cx="8308975" cy="557213"/>
            <a:chOff x="520" y="616"/>
            <a:chExt cx="5234" cy="351"/>
          </a:xfrm>
        </p:grpSpPr>
        <p:sp>
          <p:nvSpPr>
            <p:cNvPr id="49" name="Rectangle 16"/>
            <p:cNvSpPr>
              <a:spLocks noChangeArrowheads="1"/>
            </p:cNvSpPr>
            <p:nvPr/>
          </p:nvSpPr>
          <p:spPr bwMode="auto">
            <a:xfrm>
              <a:off x="520" y="638"/>
              <a:ext cx="440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0" name="Rectangle 17"/>
            <p:cNvSpPr>
              <a:spLocks noChangeArrowheads="1"/>
            </p:cNvSpPr>
            <p:nvPr/>
          </p:nvSpPr>
          <p:spPr bwMode="auto">
            <a:xfrm>
              <a:off x="1897" y="631"/>
              <a:ext cx="984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</a:t>
              </a: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1" name="Rectangle 18"/>
            <p:cNvSpPr>
              <a:spLocks noChangeArrowheads="1"/>
            </p:cNvSpPr>
            <p:nvPr/>
          </p:nvSpPr>
          <p:spPr bwMode="auto">
            <a:xfrm>
              <a:off x="3634" y="624"/>
              <a:ext cx="1001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  </a:t>
              </a: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2" name="Object 19"/>
            <p:cNvGraphicFramePr>
              <a:graphicFrameLocks noChangeAspect="1"/>
            </p:cNvGraphicFramePr>
            <p:nvPr/>
          </p:nvGraphicFramePr>
          <p:xfrm>
            <a:off x="759" y="685"/>
            <a:ext cx="124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7" name="Equation" r:id="rId3" imgW="18592800" imgH="4267200" progId="Equation.DSMT4">
                    <p:embed/>
                  </p:oleObj>
                </mc:Choice>
                <mc:Fallback>
                  <p:oleObj name="Equation" r:id="rId3" imgW="18592800" imgH="4267200" progId="Equation.DSMT4">
                    <p:embed/>
                    <p:pic>
                      <p:nvPicPr>
                        <p:cNvPr id="0" name="图片 103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" y="685"/>
                          <a:ext cx="124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20"/>
            <p:cNvGraphicFramePr>
              <a:graphicFrameLocks noChangeAspect="1"/>
            </p:cNvGraphicFramePr>
            <p:nvPr/>
          </p:nvGraphicFramePr>
          <p:xfrm>
            <a:off x="2608" y="650"/>
            <a:ext cx="113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8" name="Equation" r:id="rId5" imgW="18897600" imgH="4876800" progId="Equation.DSMT4">
                    <p:embed/>
                  </p:oleObj>
                </mc:Choice>
                <mc:Fallback>
                  <p:oleObj name="Equation" r:id="rId5" imgW="18897600" imgH="4876800" progId="Equation.DSMT4">
                    <p:embed/>
                    <p:pic>
                      <p:nvPicPr>
                        <p:cNvPr id="0" name="图片 103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650"/>
                          <a:ext cx="113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21"/>
            <p:cNvGraphicFramePr>
              <a:graphicFrameLocks noChangeAspect="1"/>
            </p:cNvGraphicFramePr>
            <p:nvPr/>
          </p:nvGraphicFramePr>
          <p:xfrm>
            <a:off x="4373" y="643"/>
            <a:ext cx="57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9" name="Equation" r:id="rId7" imgW="8534400" imgH="4876800" progId="Equation.DSMT4">
                    <p:embed/>
                  </p:oleObj>
                </mc:Choice>
                <mc:Fallback>
                  <p:oleObj name="Equation" r:id="rId7" imgW="8534400" imgH="4876800" progId="Equation.DSMT4">
                    <p:embed/>
                    <p:pic>
                      <p:nvPicPr>
                        <p:cNvPr id="0" name="图片 103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3" y="643"/>
                          <a:ext cx="57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Rectangle 22"/>
            <p:cNvSpPr>
              <a:spLocks noChangeArrowheads="1"/>
            </p:cNvSpPr>
            <p:nvPr/>
          </p:nvSpPr>
          <p:spPr bwMode="auto">
            <a:xfrm>
              <a:off x="4834" y="616"/>
              <a:ext cx="920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均未知</a:t>
              </a: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6" name="Group 23"/>
          <p:cNvGrpSpPr/>
          <p:nvPr/>
        </p:nvGrpSpPr>
        <p:grpSpPr bwMode="auto">
          <a:xfrm>
            <a:off x="0" y="1357313"/>
            <a:ext cx="5651500" cy="519112"/>
            <a:chOff x="0" y="879"/>
            <a:chExt cx="3560" cy="327"/>
          </a:xfrm>
        </p:grpSpPr>
        <p:sp>
          <p:nvSpPr>
            <p:cNvPr id="57" name="Rectangle 24"/>
            <p:cNvSpPr>
              <a:spLocks noChangeArrowheads="1"/>
            </p:cNvSpPr>
            <p:nvPr/>
          </p:nvSpPr>
          <p:spPr bwMode="auto">
            <a:xfrm>
              <a:off x="0" y="879"/>
              <a:ext cx="3560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试在显著性水平  下，检验假设</a:t>
              </a: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8" name="Object 25"/>
            <p:cNvGraphicFramePr>
              <a:graphicFrameLocks noChangeAspect="1"/>
            </p:cNvGraphicFramePr>
            <p:nvPr/>
          </p:nvGraphicFramePr>
          <p:xfrm>
            <a:off x="1654" y="967"/>
            <a:ext cx="22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0" name="Equation" r:id="rId9" imgW="3352800" imgH="3048000" progId="Equation.DSMT4">
                    <p:embed/>
                  </p:oleObj>
                </mc:Choice>
                <mc:Fallback>
                  <p:oleObj name="Equation" r:id="rId9" imgW="3352800" imgH="3048000" progId="Equation.DSMT4">
                    <p:embed/>
                    <p:pic>
                      <p:nvPicPr>
                        <p:cNvPr id="0" name="图片 103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967"/>
                          <a:ext cx="22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" name="WordArt 26"/>
          <p:cNvSpPr>
            <a:spLocks noChangeArrowheads="1" noChangeShapeType="1" noTextEdit="1"/>
          </p:cNvSpPr>
          <p:nvPr/>
        </p:nvSpPr>
        <p:spPr bwMode="auto">
          <a:xfrm>
            <a:off x="847725" y="2341563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0" cap="none" spc="0" normalizeH="0" baseline="0" noProof="0" dirty="0">
                <a:ln w="12700">
                  <a:solidFill>
                    <a:srgbClr val="6699FF"/>
                  </a:solidFill>
                  <a:round/>
                </a:ln>
                <a:solidFill>
                  <a:srgbClr val="3333FF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kumimoji="1" lang="zh-CN" altLang="en-US" sz="3600" b="1" i="0" u="none" strike="noStrike" kern="10" cap="none" spc="0" normalizeH="0" baseline="0" noProof="0" dirty="0">
              <a:ln w="12700">
                <a:solidFill>
                  <a:srgbClr val="6699FF"/>
                </a:solidFill>
                <a:round/>
              </a:ln>
              <a:solidFill>
                <a:srgbClr val="3333FF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60" name="Group 27"/>
          <p:cNvGrpSpPr/>
          <p:nvPr/>
        </p:nvGrpSpPr>
        <p:grpSpPr bwMode="auto">
          <a:xfrm>
            <a:off x="0" y="2711449"/>
            <a:ext cx="5227638" cy="879474"/>
            <a:chOff x="0" y="1708"/>
            <a:chExt cx="3293" cy="554"/>
          </a:xfrm>
        </p:grpSpPr>
        <p:sp>
          <p:nvSpPr>
            <p:cNvPr id="61" name="Rectangle 28"/>
            <p:cNvSpPr>
              <a:spLocks noChangeArrowheads="1"/>
            </p:cNvSpPr>
            <p:nvPr/>
          </p:nvSpPr>
          <p:spPr bwMode="auto">
            <a:xfrm>
              <a:off x="0" y="1816"/>
              <a:ext cx="3293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统计量       的值应偏小</a:t>
              </a: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62" name="Object 29"/>
            <p:cNvGraphicFramePr>
              <a:graphicFrameLocks noChangeAspect="1"/>
            </p:cNvGraphicFramePr>
            <p:nvPr/>
          </p:nvGraphicFramePr>
          <p:xfrm>
            <a:off x="716" y="1708"/>
            <a:ext cx="838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1" name="Equation" r:id="rId11" imgW="12496800" imgH="8534400" progId="Equation.DSMT4">
                    <p:embed/>
                  </p:oleObj>
                </mc:Choice>
                <mc:Fallback>
                  <p:oleObj name="Equation" r:id="rId11" imgW="12496800" imgH="8534400" progId="Equation.DSMT4">
                    <p:embed/>
                    <p:pic>
                      <p:nvPicPr>
                        <p:cNvPr id="0" name="图片 103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1708"/>
                          <a:ext cx="838" cy="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" name="Group 30"/>
          <p:cNvGrpSpPr/>
          <p:nvPr/>
        </p:nvGrpSpPr>
        <p:grpSpPr bwMode="auto">
          <a:xfrm>
            <a:off x="4105276" y="2865438"/>
            <a:ext cx="3078163" cy="522287"/>
            <a:chOff x="2586" y="1805"/>
            <a:chExt cx="1939" cy="329"/>
          </a:xfrm>
        </p:grpSpPr>
        <p:sp>
          <p:nvSpPr>
            <p:cNvPr id="64" name="Rectangle 31"/>
            <p:cNvSpPr>
              <a:spLocks noChangeArrowheads="1"/>
            </p:cNvSpPr>
            <p:nvPr/>
          </p:nvSpPr>
          <p:spPr bwMode="auto">
            <a:xfrm>
              <a:off x="2586" y="1805"/>
              <a:ext cx="1821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否则便要拒绝</a:t>
              </a: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65" name="Object 32"/>
            <p:cNvGraphicFramePr>
              <a:graphicFrameLocks noChangeAspect="1"/>
            </p:cNvGraphicFramePr>
            <p:nvPr/>
          </p:nvGraphicFramePr>
          <p:xfrm>
            <a:off x="4138" y="1857"/>
            <a:ext cx="38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2" name="Equation" r:id="rId13" imgW="5791200" imgH="4267200" progId="Equation.DSMT4">
                    <p:embed/>
                  </p:oleObj>
                </mc:Choice>
                <mc:Fallback>
                  <p:oleObj name="Equation" r:id="rId13" imgW="5791200" imgH="4267200" progId="Equation.DSMT4">
                    <p:embed/>
                    <p:pic>
                      <p:nvPicPr>
                        <p:cNvPr id="0" name="图片 103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8" y="1857"/>
                          <a:ext cx="38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" name="Group 38"/>
          <p:cNvGrpSpPr/>
          <p:nvPr/>
        </p:nvGrpSpPr>
        <p:grpSpPr bwMode="auto">
          <a:xfrm>
            <a:off x="25400" y="3546475"/>
            <a:ext cx="3476625" cy="519113"/>
            <a:chOff x="48" y="3458"/>
            <a:chExt cx="2190" cy="327"/>
          </a:xfrm>
        </p:grpSpPr>
        <p:sp>
          <p:nvSpPr>
            <p:cNvPr id="67" name="Rectangle 39"/>
            <p:cNvSpPr>
              <a:spLocks noChangeArrowheads="1"/>
            </p:cNvSpPr>
            <p:nvPr/>
          </p:nvSpPr>
          <p:spPr bwMode="auto">
            <a:xfrm>
              <a:off x="48" y="3458"/>
              <a:ext cx="2190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求得  </a:t>
              </a:r>
              <a:r>
                <a:rPr kumimoji="1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的拒绝域为</a:t>
              </a: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68" name="Object 40"/>
            <p:cNvGraphicFramePr>
              <a:graphicFrameLocks noChangeAspect="1"/>
            </p:cNvGraphicFramePr>
            <p:nvPr/>
          </p:nvGraphicFramePr>
          <p:xfrm>
            <a:off x="563" y="3507"/>
            <a:ext cx="30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3" name="Equation" r:id="rId15" imgW="4572000" imgH="4267200" progId="Equation.DSMT4">
                    <p:embed/>
                  </p:oleObj>
                </mc:Choice>
                <mc:Fallback>
                  <p:oleObj name="Equation" r:id="rId15" imgW="4572000" imgH="4267200" progId="Equation.DSMT4">
                    <p:embed/>
                    <p:pic>
                      <p:nvPicPr>
                        <p:cNvPr id="0" name="图片 103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" y="3507"/>
                          <a:ext cx="30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" name="Object 41"/>
          <p:cNvGraphicFramePr>
            <a:graphicFrameLocks noChangeAspect="1"/>
          </p:cNvGraphicFramePr>
          <p:nvPr/>
        </p:nvGraphicFramePr>
        <p:xfrm>
          <a:off x="2724150" y="4029075"/>
          <a:ext cx="36972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Equation" r:id="rId17" imgW="34747200" imgH="7620000" progId="Equation.DSMT4">
                  <p:embed/>
                </p:oleObj>
              </mc:Choice>
              <mc:Fallback>
                <p:oleObj name="Equation" r:id="rId17" imgW="34747200" imgH="7620000" progId="Equation.DSMT4">
                  <p:embed/>
                  <p:pic>
                    <p:nvPicPr>
                      <p:cNvPr id="0" name="图片 10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4029075"/>
                        <a:ext cx="369728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" name="Group 42"/>
          <p:cNvGrpSpPr/>
          <p:nvPr/>
        </p:nvGrpSpPr>
        <p:grpSpPr bwMode="auto">
          <a:xfrm>
            <a:off x="1446213" y="2249488"/>
            <a:ext cx="7507287" cy="539750"/>
            <a:chOff x="932" y="1409"/>
            <a:chExt cx="4729" cy="340"/>
          </a:xfrm>
        </p:grpSpPr>
        <p:graphicFrame>
          <p:nvGraphicFramePr>
            <p:cNvPr id="71" name="Object 43"/>
            <p:cNvGraphicFramePr>
              <a:graphicFrameLocks noChangeAspect="1"/>
            </p:cNvGraphicFramePr>
            <p:nvPr/>
          </p:nvGraphicFramePr>
          <p:xfrm>
            <a:off x="932" y="1452"/>
            <a:ext cx="75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5" name="Equation" r:id="rId19" imgW="11277600" imgH="4572000" progId="Equation.DSMT4">
                    <p:embed/>
                  </p:oleObj>
                </mc:Choice>
                <mc:Fallback>
                  <p:oleObj name="Equation" r:id="rId19" imgW="11277600" imgH="4572000" progId="Equation.DSMT4">
                    <p:embed/>
                    <p:pic>
                      <p:nvPicPr>
                        <p:cNvPr id="0" name="图片 103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2" y="1452"/>
                          <a:ext cx="75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Rectangle 44"/>
            <p:cNvSpPr>
              <a:spLocks noChangeArrowheads="1"/>
            </p:cNvSpPr>
            <p:nvPr/>
          </p:nvSpPr>
          <p:spPr bwMode="auto">
            <a:xfrm>
              <a:off x="1585" y="1409"/>
              <a:ext cx="4076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分别是    的无偏估计</a:t>
              </a: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故当   为真时</a:t>
              </a: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73" name="Object 45"/>
            <p:cNvGraphicFramePr>
              <a:graphicFrameLocks noChangeAspect="1"/>
            </p:cNvGraphicFramePr>
            <p:nvPr/>
          </p:nvGraphicFramePr>
          <p:xfrm>
            <a:off x="2296" y="1427"/>
            <a:ext cx="51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6" name="Equation" r:id="rId21" imgW="7620000" imgH="4876800" progId="Equation.DSMT4">
                    <p:embed/>
                  </p:oleObj>
                </mc:Choice>
                <mc:Fallback>
                  <p:oleObj name="Equation" r:id="rId21" imgW="7620000" imgH="4876800" progId="Equation.DSMT4">
                    <p:embed/>
                    <p:pic>
                      <p:nvPicPr>
                        <p:cNvPr id="0" name="图片 103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6" y="1427"/>
                          <a:ext cx="51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46"/>
            <p:cNvGraphicFramePr>
              <a:graphicFrameLocks noChangeAspect="1"/>
            </p:cNvGraphicFramePr>
            <p:nvPr/>
          </p:nvGraphicFramePr>
          <p:xfrm>
            <a:off x="4495" y="1456"/>
            <a:ext cx="30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7" name="Equation" r:id="rId23" imgW="4572000" imgH="4267200" progId="Equation.DSMT4">
                    <p:embed/>
                  </p:oleObj>
                </mc:Choice>
                <mc:Fallback>
                  <p:oleObj name="Equation" r:id="rId23" imgW="4572000" imgH="4267200" progId="Equation.DSMT4">
                    <p:embed/>
                    <p:pic>
                      <p:nvPicPr>
                        <p:cNvPr id="0" name="图片 103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" y="1456"/>
                          <a:ext cx="30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" name="Group 94"/>
          <p:cNvGrpSpPr/>
          <p:nvPr/>
        </p:nvGrpSpPr>
        <p:grpSpPr bwMode="auto">
          <a:xfrm>
            <a:off x="2087563" y="5140325"/>
            <a:ext cx="5424487" cy="519113"/>
            <a:chOff x="1546" y="1141"/>
            <a:chExt cx="3417" cy="327"/>
          </a:xfrm>
        </p:grpSpPr>
        <p:graphicFrame>
          <p:nvGraphicFramePr>
            <p:cNvPr id="76" name="Object 95"/>
            <p:cNvGraphicFramePr>
              <a:graphicFrameLocks noChangeAspect="1"/>
            </p:cNvGraphicFramePr>
            <p:nvPr/>
          </p:nvGraphicFramePr>
          <p:xfrm>
            <a:off x="1546" y="1171"/>
            <a:ext cx="337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8" name="Equation" r:id="rId25" imgW="50292000" imgH="4572000" progId="Equation.DSMT4">
                    <p:embed/>
                  </p:oleObj>
                </mc:Choice>
                <mc:Fallback>
                  <p:oleObj name="Equation" r:id="rId25" imgW="50292000" imgH="4572000" progId="Equation.DSMT4">
                    <p:embed/>
                    <p:pic>
                      <p:nvPicPr>
                        <p:cNvPr id="0" name="图片 103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6" y="1171"/>
                          <a:ext cx="337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Rectangle 96"/>
            <p:cNvSpPr>
              <a:spLocks noChangeArrowheads="1"/>
            </p:cNvSpPr>
            <p:nvPr/>
          </p:nvSpPr>
          <p:spPr bwMode="auto">
            <a:xfrm>
              <a:off x="4177" y="1141"/>
              <a:ext cx="786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已知</a:t>
              </a: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78" name="Object 105"/>
          <p:cNvGraphicFramePr>
            <a:graphicFrameLocks noChangeAspect="1"/>
          </p:cNvGraphicFramePr>
          <p:nvPr/>
        </p:nvGraphicFramePr>
        <p:xfrm>
          <a:off x="2702123" y="5659438"/>
          <a:ext cx="2986087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Equation" r:id="rId27" imgW="28041600" imgH="8229600" progId="Equation.DSMT4">
                  <p:embed/>
                </p:oleObj>
              </mc:Choice>
              <mc:Fallback>
                <p:oleObj name="Equation" r:id="rId27" imgW="28041600" imgH="8229600" progId="Equation.DSMT4">
                  <p:embed/>
                  <p:pic>
                    <p:nvPicPr>
                      <p:cNvPr id="0" name="图片 10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2123" y="5659438"/>
                        <a:ext cx="2986087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" name="Group 7"/>
          <p:cNvGrpSpPr/>
          <p:nvPr/>
        </p:nvGrpSpPr>
        <p:grpSpPr bwMode="auto">
          <a:xfrm>
            <a:off x="844550" y="652463"/>
            <a:ext cx="3011488" cy="285750"/>
            <a:chOff x="380" y="347"/>
            <a:chExt cx="1897" cy="180"/>
          </a:xfrm>
        </p:grpSpPr>
        <p:sp>
          <p:nvSpPr>
            <p:cNvPr id="80" name="WordArt 8"/>
            <p:cNvSpPr>
              <a:spLocks noChangeArrowheads="1" noChangeShapeType="1" noTextEdit="1"/>
            </p:cNvSpPr>
            <p:nvPr/>
          </p:nvSpPr>
          <p:spPr bwMode="auto">
            <a:xfrm>
              <a:off x="380" y="358"/>
              <a:ext cx="1030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一</a:t>
              </a:r>
              <a:r>
                <a:rPr lang="en-US" altLang="zh-CN" sz="3600" b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 </a:t>
              </a:r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单总体</a:t>
              </a:r>
              <a:endParaRPr lang="zh-CN" altLang="en-US" sz="3600" b="1" kern="10" dirty="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81" name="WordArt 9"/>
            <p:cNvSpPr>
              <a:spLocks noChangeArrowheads="1" noChangeShapeType="1" noTextEdit="1"/>
            </p:cNvSpPr>
            <p:nvPr/>
          </p:nvSpPr>
          <p:spPr bwMode="auto">
            <a:xfrm>
              <a:off x="1462" y="381"/>
              <a:ext cx="194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N</a:t>
              </a:r>
              <a:endParaRPr lang="zh-CN" altLang="en-US" sz="3600" i="1" kern="10" dirty="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82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1671" y="376"/>
              <a:ext cx="47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(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83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2234" y="375"/>
              <a:ext cx="43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)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84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1923" y="462"/>
              <a:ext cx="42" cy="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,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85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1741" y="390"/>
              <a:ext cx="372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l-GR" altLang="zh-CN" sz="3600" i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μ  σ</a:t>
              </a:r>
              <a:endParaRPr lang="zh-CN" altLang="en-US" sz="3600" i="1" kern="10" dirty="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86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2146" y="347"/>
              <a:ext cx="66" cy="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2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cxnSp>
        <p:nvCxnSpPr>
          <p:cNvPr id="87" name="直接连接符 86"/>
          <p:cNvCxnSpPr/>
          <p:nvPr/>
        </p:nvCxnSpPr>
        <p:spPr bwMode="auto">
          <a:xfrm>
            <a:off x="268941" y="4908176"/>
            <a:ext cx="8390965" cy="0"/>
          </a:xfrm>
          <a:prstGeom prst="lin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2"/>
          <p:cNvGrpSpPr/>
          <p:nvPr/>
        </p:nvGrpSpPr>
        <p:grpSpPr bwMode="auto">
          <a:xfrm>
            <a:off x="2851150" y="2386013"/>
            <a:ext cx="2441575" cy="519112"/>
            <a:chOff x="1796" y="1479"/>
            <a:chExt cx="1538" cy="327"/>
          </a:xfrm>
        </p:grpSpPr>
        <p:sp>
          <p:nvSpPr>
            <p:cNvPr id="56" name="Rectangle 3"/>
            <p:cNvSpPr>
              <a:spLocks noChangeArrowheads="1"/>
            </p:cNvSpPr>
            <p:nvPr/>
          </p:nvSpPr>
          <p:spPr bwMode="auto">
            <a:xfrm>
              <a:off x="1796" y="1479"/>
              <a:ext cx="1538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在  </a:t>
              </a:r>
              <a:r>
                <a:rPr kumimoji="1" lang="zh-CN" alt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附近波动</a:t>
              </a: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7" name="Object 4"/>
            <p:cNvGraphicFramePr>
              <a:graphicFrameLocks noChangeAspect="1"/>
            </p:cNvGraphicFramePr>
            <p:nvPr/>
          </p:nvGraphicFramePr>
          <p:xfrm>
            <a:off x="2088" y="1503"/>
            <a:ext cx="26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0" name="Equation" r:id="rId1" imgW="4267200" imgH="4572000" progId="Equation.DSMT4">
                    <p:embed/>
                  </p:oleObj>
                </mc:Choice>
                <mc:Fallback>
                  <p:oleObj name="Equation" r:id="rId1" imgW="4267200" imgH="4572000" progId="Equation.DSMT4">
                    <p:embed/>
                    <p:pic>
                      <p:nvPicPr>
                        <p:cNvPr id="0" name="图片 114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8" y="1503"/>
                          <a:ext cx="26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Group 5"/>
          <p:cNvGrpSpPr/>
          <p:nvPr/>
        </p:nvGrpSpPr>
        <p:grpSpPr bwMode="auto">
          <a:xfrm>
            <a:off x="1368425" y="1768475"/>
            <a:ext cx="5665788" cy="752475"/>
            <a:chOff x="958" y="1114"/>
            <a:chExt cx="3569" cy="474"/>
          </a:xfrm>
        </p:grpSpPr>
        <p:graphicFrame>
          <p:nvGraphicFramePr>
            <p:cNvPr id="59" name="Object 6"/>
            <p:cNvGraphicFramePr>
              <a:graphicFrameLocks noChangeAspect="1"/>
            </p:cNvGraphicFramePr>
            <p:nvPr/>
          </p:nvGraphicFramePr>
          <p:xfrm>
            <a:off x="958" y="1203"/>
            <a:ext cx="512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1" name="Equation" r:id="rId3" imgW="7620000" imgH="4267200" progId="Equation.DSMT4">
                    <p:embed/>
                  </p:oleObj>
                </mc:Choice>
                <mc:Fallback>
                  <p:oleObj name="Equation" r:id="rId3" imgW="7620000" imgH="4267200" progId="Equation.DSMT4">
                    <p:embed/>
                    <p:pic>
                      <p:nvPicPr>
                        <p:cNvPr id="0" name="图片 114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8" y="1203"/>
                          <a:ext cx="512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1353" y="1158"/>
              <a:ext cx="2124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是  的无偏估计</a:t>
              </a: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且</a:t>
              </a: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61" name="Object 8"/>
            <p:cNvGraphicFramePr>
              <a:graphicFrameLocks noChangeAspect="1"/>
            </p:cNvGraphicFramePr>
            <p:nvPr/>
          </p:nvGraphicFramePr>
          <p:xfrm>
            <a:off x="1612" y="1179"/>
            <a:ext cx="28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2" name="Equation" r:id="rId5" imgW="4267200" imgH="4267200" progId="Equation.DSMT4">
                    <p:embed/>
                  </p:oleObj>
                </mc:Choice>
                <mc:Fallback>
                  <p:oleObj name="Equation" r:id="rId5" imgW="4267200" imgH="4267200" progId="Equation.DSMT4">
                    <p:embed/>
                    <p:pic>
                      <p:nvPicPr>
                        <p:cNvPr id="0" name="图片 114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2" y="1179"/>
                          <a:ext cx="28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9"/>
            <p:cNvGraphicFramePr>
              <a:graphicFrameLocks noChangeAspect="1"/>
            </p:cNvGraphicFramePr>
            <p:nvPr/>
          </p:nvGraphicFramePr>
          <p:xfrm>
            <a:off x="3278" y="1114"/>
            <a:ext cx="1249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3" name="Equation" r:id="rId7" imgW="18592800" imgH="7315200" progId="Equation.DSMT4">
                    <p:embed/>
                  </p:oleObj>
                </mc:Choice>
                <mc:Fallback>
                  <p:oleObj name="Equation" r:id="rId7" imgW="18592800" imgH="7315200" progId="Equation.DSMT4">
                    <p:embed/>
                    <p:pic>
                      <p:nvPicPr>
                        <p:cNvPr id="0" name="图片 114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8" y="1114"/>
                          <a:ext cx="1249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" name="Group 10"/>
          <p:cNvGrpSpPr/>
          <p:nvPr/>
        </p:nvGrpSpPr>
        <p:grpSpPr bwMode="auto">
          <a:xfrm>
            <a:off x="2379663" y="1379538"/>
            <a:ext cx="5689601" cy="519112"/>
            <a:chOff x="1379" y="1141"/>
            <a:chExt cx="3584" cy="327"/>
          </a:xfrm>
        </p:grpSpPr>
        <p:graphicFrame>
          <p:nvGraphicFramePr>
            <p:cNvPr id="64" name="Object 11"/>
            <p:cNvGraphicFramePr>
              <a:graphicFrameLocks noChangeAspect="1"/>
            </p:cNvGraphicFramePr>
            <p:nvPr/>
          </p:nvGraphicFramePr>
          <p:xfrm>
            <a:off x="1379" y="1145"/>
            <a:ext cx="349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4" name="Equation" r:id="rId9" imgW="52120800" imgH="4876800" progId="Equation.DSMT4">
                    <p:embed/>
                  </p:oleObj>
                </mc:Choice>
                <mc:Fallback>
                  <p:oleObj name="Equation" r:id="rId9" imgW="52120800" imgH="4876800" progId="Equation.DSMT4">
                    <p:embed/>
                    <p:pic>
                      <p:nvPicPr>
                        <p:cNvPr id="0" name="图片 114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1145"/>
                          <a:ext cx="349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Rectangle 12"/>
            <p:cNvSpPr>
              <a:spLocks noChangeArrowheads="1"/>
            </p:cNvSpPr>
            <p:nvPr/>
          </p:nvSpPr>
          <p:spPr bwMode="auto">
            <a:xfrm>
              <a:off x="4177" y="1141"/>
              <a:ext cx="786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已知</a:t>
              </a: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66" name="Group 13"/>
          <p:cNvGrpSpPr/>
          <p:nvPr/>
        </p:nvGrpSpPr>
        <p:grpSpPr bwMode="auto">
          <a:xfrm>
            <a:off x="736600" y="533400"/>
            <a:ext cx="8308975" cy="557213"/>
            <a:chOff x="520" y="616"/>
            <a:chExt cx="5234" cy="351"/>
          </a:xfrm>
        </p:grpSpPr>
        <p:sp>
          <p:nvSpPr>
            <p:cNvPr id="67" name="Rectangle 14"/>
            <p:cNvSpPr>
              <a:spLocks noChangeArrowheads="1"/>
            </p:cNvSpPr>
            <p:nvPr/>
          </p:nvSpPr>
          <p:spPr bwMode="auto">
            <a:xfrm>
              <a:off x="520" y="638"/>
              <a:ext cx="440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8" name="Rectangle 15"/>
            <p:cNvSpPr>
              <a:spLocks noChangeArrowheads="1"/>
            </p:cNvSpPr>
            <p:nvPr/>
          </p:nvSpPr>
          <p:spPr bwMode="auto">
            <a:xfrm>
              <a:off x="1897" y="631"/>
              <a:ext cx="984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</a:t>
              </a: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9" name="Rectangle 16"/>
            <p:cNvSpPr>
              <a:spLocks noChangeArrowheads="1"/>
            </p:cNvSpPr>
            <p:nvPr/>
          </p:nvSpPr>
          <p:spPr bwMode="auto">
            <a:xfrm>
              <a:off x="3634" y="624"/>
              <a:ext cx="1001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  </a:t>
              </a: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70" name="Object 17"/>
            <p:cNvGraphicFramePr>
              <a:graphicFrameLocks noChangeAspect="1"/>
            </p:cNvGraphicFramePr>
            <p:nvPr/>
          </p:nvGraphicFramePr>
          <p:xfrm>
            <a:off x="759" y="685"/>
            <a:ext cx="124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5" name="Equation" r:id="rId11" imgW="18592800" imgH="4267200" progId="Equation.DSMT4">
                    <p:embed/>
                  </p:oleObj>
                </mc:Choice>
                <mc:Fallback>
                  <p:oleObj name="Equation" r:id="rId11" imgW="18592800" imgH="4267200" progId="Equation.DSMT4">
                    <p:embed/>
                    <p:pic>
                      <p:nvPicPr>
                        <p:cNvPr id="0" name="图片 114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" y="685"/>
                          <a:ext cx="124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18"/>
            <p:cNvGraphicFramePr>
              <a:graphicFrameLocks noChangeAspect="1"/>
            </p:cNvGraphicFramePr>
            <p:nvPr/>
          </p:nvGraphicFramePr>
          <p:xfrm>
            <a:off x="2608" y="650"/>
            <a:ext cx="113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6" name="Equation" r:id="rId13" imgW="18897600" imgH="4876800" progId="Equation.DSMT4">
                    <p:embed/>
                  </p:oleObj>
                </mc:Choice>
                <mc:Fallback>
                  <p:oleObj name="Equation" r:id="rId13" imgW="18897600" imgH="4876800" progId="Equation.DSMT4">
                    <p:embed/>
                    <p:pic>
                      <p:nvPicPr>
                        <p:cNvPr id="0" name="图片 114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650"/>
                          <a:ext cx="113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Object 19"/>
            <p:cNvGraphicFramePr>
              <a:graphicFrameLocks noChangeAspect="1"/>
            </p:cNvGraphicFramePr>
            <p:nvPr/>
          </p:nvGraphicFramePr>
          <p:xfrm>
            <a:off x="4373" y="643"/>
            <a:ext cx="57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7" name="Equation" r:id="rId15" imgW="8534400" imgH="4876800" progId="Equation.DSMT4">
                    <p:embed/>
                  </p:oleObj>
                </mc:Choice>
                <mc:Fallback>
                  <p:oleObj name="Equation" r:id="rId15" imgW="8534400" imgH="4876800" progId="Equation.DSMT4">
                    <p:embed/>
                    <p:pic>
                      <p:nvPicPr>
                        <p:cNvPr id="0" name="图片 114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3" y="643"/>
                          <a:ext cx="57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Rectangle 20"/>
            <p:cNvSpPr>
              <a:spLocks noChangeArrowheads="1"/>
            </p:cNvSpPr>
            <p:nvPr/>
          </p:nvSpPr>
          <p:spPr bwMode="auto">
            <a:xfrm>
              <a:off x="4834" y="616"/>
              <a:ext cx="920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均未知</a:t>
              </a: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74" name="Group 21"/>
          <p:cNvGrpSpPr/>
          <p:nvPr/>
        </p:nvGrpSpPr>
        <p:grpSpPr bwMode="auto">
          <a:xfrm>
            <a:off x="0" y="963613"/>
            <a:ext cx="5651500" cy="519112"/>
            <a:chOff x="0" y="879"/>
            <a:chExt cx="3560" cy="327"/>
          </a:xfrm>
        </p:grpSpPr>
        <p:sp>
          <p:nvSpPr>
            <p:cNvPr id="75" name="Rectangle 22"/>
            <p:cNvSpPr>
              <a:spLocks noChangeArrowheads="1"/>
            </p:cNvSpPr>
            <p:nvPr/>
          </p:nvSpPr>
          <p:spPr bwMode="auto">
            <a:xfrm>
              <a:off x="0" y="879"/>
              <a:ext cx="3560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试在显著性水平  下，检验假设</a:t>
              </a:r>
              <a:endParaRPr kumimoji="1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76" name="Object 23"/>
            <p:cNvGraphicFramePr>
              <a:graphicFrameLocks noChangeAspect="1"/>
            </p:cNvGraphicFramePr>
            <p:nvPr/>
          </p:nvGraphicFramePr>
          <p:xfrm>
            <a:off x="1654" y="967"/>
            <a:ext cx="22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8" name="Equation" r:id="rId17" imgW="3352800" imgH="3048000" progId="Equation.DSMT4">
                    <p:embed/>
                  </p:oleObj>
                </mc:Choice>
                <mc:Fallback>
                  <p:oleObj name="Equation" r:id="rId17" imgW="3352800" imgH="3048000" progId="Equation.DSMT4">
                    <p:embed/>
                    <p:pic>
                      <p:nvPicPr>
                        <p:cNvPr id="0" name="图片 114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967"/>
                          <a:ext cx="22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" name="WordArt 24"/>
          <p:cNvSpPr>
            <a:spLocks noChangeArrowheads="1" noChangeShapeType="1" noTextEdit="1"/>
          </p:cNvSpPr>
          <p:nvPr/>
        </p:nvSpPr>
        <p:spPr bwMode="auto">
          <a:xfrm>
            <a:off x="847725" y="1973263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0" cap="none" spc="0" normalizeH="0" baseline="0" noProof="0" dirty="0">
                <a:ln w="12700">
                  <a:solidFill>
                    <a:srgbClr val="6699FF"/>
                  </a:solidFill>
                  <a:round/>
                </a:ln>
                <a:solidFill>
                  <a:srgbClr val="3333FF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kumimoji="1" lang="zh-CN" altLang="en-US" sz="3600" b="1" i="0" u="none" strike="noStrike" kern="10" cap="none" spc="0" normalizeH="0" baseline="0" noProof="0" dirty="0">
              <a:ln w="12700">
                <a:solidFill>
                  <a:srgbClr val="6699FF"/>
                </a:solidFill>
                <a:round/>
              </a:ln>
              <a:solidFill>
                <a:srgbClr val="3333FF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78" name="Group 25"/>
          <p:cNvGrpSpPr/>
          <p:nvPr/>
        </p:nvGrpSpPr>
        <p:grpSpPr bwMode="auto">
          <a:xfrm>
            <a:off x="-25400" y="2840038"/>
            <a:ext cx="2112963" cy="522287"/>
            <a:chOff x="-16" y="1765"/>
            <a:chExt cx="1331" cy="329"/>
          </a:xfrm>
        </p:grpSpPr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-16" y="1765"/>
              <a:ext cx="1047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理由拒绝</a:t>
              </a: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80" name="Object 27"/>
            <p:cNvGraphicFramePr>
              <a:graphicFrameLocks noChangeAspect="1"/>
            </p:cNvGraphicFramePr>
            <p:nvPr/>
          </p:nvGraphicFramePr>
          <p:xfrm>
            <a:off x="928" y="1817"/>
            <a:ext cx="38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9" name="Equation" r:id="rId19" imgW="5791200" imgH="4267200" progId="Equation.DSMT4">
                    <p:embed/>
                  </p:oleObj>
                </mc:Choice>
                <mc:Fallback>
                  <p:oleObj name="Equation" r:id="rId19" imgW="5791200" imgH="4267200" progId="Equation.DSMT4">
                    <p:embed/>
                    <p:pic>
                      <p:nvPicPr>
                        <p:cNvPr id="0" name="图片 114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" y="1817"/>
                          <a:ext cx="38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" name="Group 28"/>
          <p:cNvGrpSpPr/>
          <p:nvPr/>
        </p:nvGrpSpPr>
        <p:grpSpPr bwMode="auto">
          <a:xfrm>
            <a:off x="-12700" y="2384425"/>
            <a:ext cx="3282950" cy="519113"/>
            <a:chOff x="-8" y="1478"/>
            <a:chExt cx="2068" cy="327"/>
          </a:xfrm>
        </p:grpSpPr>
        <p:sp>
          <p:nvSpPr>
            <p:cNvPr id="82" name="Rectangle 29"/>
            <p:cNvSpPr>
              <a:spLocks noChangeArrowheads="1"/>
            </p:cNvSpPr>
            <p:nvPr/>
          </p:nvSpPr>
          <p:spPr bwMode="auto">
            <a:xfrm>
              <a:off x="-8" y="1478"/>
              <a:ext cx="2068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时统计量  的值应</a:t>
              </a: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83" name="Object 30"/>
            <p:cNvGraphicFramePr>
              <a:graphicFrameLocks noChangeAspect="1"/>
            </p:cNvGraphicFramePr>
            <p:nvPr/>
          </p:nvGraphicFramePr>
          <p:xfrm>
            <a:off x="932" y="1507"/>
            <a:ext cx="28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0" name="Equation" r:id="rId21" imgW="4267200" imgH="4267200" progId="Equation.DSMT4">
                    <p:embed/>
                  </p:oleObj>
                </mc:Choice>
                <mc:Fallback>
                  <p:oleObj name="Equation" r:id="rId21" imgW="4267200" imgH="4267200" progId="Equation.DSMT4">
                    <p:embed/>
                    <p:pic>
                      <p:nvPicPr>
                        <p:cNvPr id="0" name="图片 114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2" y="1507"/>
                          <a:ext cx="28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4" name="Rectangle 31"/>
          <p:cNvSpPr>
            <a:spLocks noChangeArrowheads="1"/>
          </p:cNvSpPr>
          <p:nvPr/>
        </p:nvSpPr>
        <p:spPr bwMode="auto">
          <a:xfrm>
            <a:off x="5062538" y="2387600"/>
            <a:ext cx="2898775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,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且幅度不应太大</a:t>
            </a: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85" name="Object 48"/>
          <p:cNvGraphicFramePr>
            <a:graphicFrameLocks noChangeAspect="1"/>
          </p:cNvGraphicFramePr>
          <p:nvPr/>
        </p:nvGraphicFramePr>
        <p:xfrm>
          <a:off x="1295400" y="3405188"/>
          <a:ext cx="2595563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1" name="Equation" r:id="rId23" imgW="26822400" imgH="7924800" progId="Equation.DSMT4">
                  <p:embed/>
                </p:oleObj>
              </mc:Choice>
              <mc:Fallback>
                <p:oleObj name="Equation" r:id="rId23" imgW="26822400" imgH="7924800" progId="Equation.DSMT4">
                  <p:embed/>
                  <p:pic>
                    <p:nvPicPr>
                      <p:cNvPr id="0" name="图片 114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405188"/>
                        <a:ext cx="2595563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49"/>
          <p:cNvGraphicFramePr>
            <a:graphicFrameLocks noChangeAspect="1"/>
          </p:cNvGraphicFramePr>
          <p:nvPr/>
        </p:nvGraphicFramePr>
        <p:xfrm>
          <a:off x="3836988" y="3430588"/>
          <a:ext cx="350996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2" name="Equation" r:id="rId25" imgW="36271200" imgH="7924800" progId="Equation.DSMT4">
                  <p:embed/>
                </p:oleObj>
              </mc:Choice>
              <mc:Fallback>
                <p:oleObj name="Equation" r:id="rId25" imgW="36271200" imgH="7924800" progId="Equation.DSMT4">
                  <p:embed/>
                  <p:pic>
                    <p:nvPicPr>
                      <p:cNvPr id="0" name="图片 11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988" y="3430588"/>
                        <a:ext cx="350996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" name="Group 50"/>
          <p:cNvGrpSpPr/>
          <p:nvPr/>
        </p:nvGrpSpPr>
        <p:grpSpPr bwMode="auto">
          <a:xfrm>
            <a:off x="2082800" y="2852738"/>
            <a:ext cx="5749925" cy="530225"/>
            <a:chOff x="-8" y="2525"/>
            <a:chExt cx="3622" cy="334"/>
          </a:xfrm>
        </p:grpSpPr>
        <p:sp>
          <p:nvSpPr>
            <p:cNvPr id="88" name="Rectangle 51"/>
            <p:cNvSpPr>
              <a:spLocks noChangeArrowheads="1"/>
            </p:cNvSpPr>
            <p:nvPr/>
          </p:nvSpPr>
          <p:spPr bwMode="auto">
            <a:xfrm>
              <a:off x="-8" y="2525"/>
              <a:ext cx="3622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故在显著性水平 </a:t>
              </a:r>
              <a:r>
                <a:rPr kumimoji="1" lang="zh-CN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下  </a:t>
              </a:r>
              <a:r>
                <a:rPr kumimoji="1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的拒绝域为</a:t>
              </a:r>
              <a:endPara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89" name="Object 52"/>
            <p:cNvGraphicFramePr>
              <a:graphicFrameLocks noChangeAspect="1"/>
            </p:cNvGraphicFramePr>
            <p:nvPr/>
          </p:nvGraphicFramePr>
          <p:xfrm>
            <a:off x="1973" y="2582"/>
            <a:ext cx="36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3" name="Equation" r:id="rId27" imgW="5486400" imgH="4267200" progId="Equation.DSMT4">
                    <p:embed/>
                  </p:oleObj>
                </mc:Choice>
                <mc:Fallback>
                  <p:oleObj name="Equation" r:id="rId27" imgW="5486400" imgH="4267200" progId="Equation.DSMT4">
                    <p:embed/>
                    <p:pic>
                      <p:nvPicPr>
                        <p:cNvPr id="0" name="图片 114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582"/>
                          <a:ext cx="36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Object 53"/>
            <p:cNvGraphicFramePr>
              <a:graphicFrameLocks noChangeAspect="1"/>
            </p:cNvGraphicFramePr>
            <p:nvPr/>
          </p:nvGraphicFramePr>
          <p:xfrm>
            <a:off x="1597" y="2615"/>
            <a:ext cx="225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4" name="Equation" r:id="rId29" imgW="3352800" imgH="3048000" progId="Equation.DSMT4">
                    <p:embed/>
                  </p:oleObj>
                </mc:Choice>
                <mc:Fallback>
                  <p:oleObj name="Equation" r:id="rId29" imgW="3352800" imgH="3048000" progId="Equation.DSMT4">
                    <p:embed/>
                    <p:pic>
                      <p:nvPicPr>
                        <p:cNvPr id="0" name="图片 114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7" y="2615"/>
                          <a:ext cx="225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" name="Group 58"/>
          <p:cNvGrpSpPr/>
          <p:nvPr/>
        </p:nvGrpSpPr>
        <p:grpSpPr bwMode="auto">
          <a:xfrm>
            <a:off x="6873875" y="1839913"/>
            <a:ext cx="2282825" cy="523875"/>
            <a:chOff x="4322" y="1135"/>
            <a:chExt cx="1438" cy="330"/>
          </a:xfrm>
        </p:grpSpPr>
        <p:sp>
          <p:nvSpPr>
            <p:cNvPr id="92" name="Rectangle 59"/>
            <p:cNvSpPr>
              <a:spLocks noChangeArrowheads="1"/>
            </p:cNvSpPr>
            <p:nvPr/>
          </p:nvSpPr>
          <p:spPr bwMode="auto">
            <a:xfrm>
              <a:off x="4322" y="1135"/>
              <a:ext cx="1438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故当  </a:t>
              </a:r>
              <a:r>
                <a:rPr kumimoji="1" lang="zh-CN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成立</a:t>
              </a:r>
              <a:endPara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93" name="Object 60"/>
            <p:cNvGraphicFramePr>
              <a:graphicFrameLocks noChangeAspect="1"/>
            </p:cNvGraphicFramePr>
            <p:nvPr/>
          </p:nvGraphicFramePr>
          <p:xfrm>
            <a:off x="4933" y="1188"/>
            <a:ext cx="30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5" name="Equation" r:id="rId31" imgW="4572000" imgH="4267200" progId="Equation.DSMT4">
                    <p:embed/>
                  </p:oleObj>
                </mc:Choice>
                <mc:Fallback>
                  <p:oleObj name="Equation" r:id="rId31" imgW="4572000" imgH="4267200" progId="Equation.DSMT4">
                    <p:embed/>
                    <p:pic>
                      <p:nvPicPr>
                        <p:cNvPr id="0" name="图片 114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3" y="1188"/>
                          <a:ext cx="30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" name="Rectangle 61"/>
          <p:cNvSpPr>
            <a:spLocks noChangeArrowheads="1"/>
          </p:cNvSpPr>
          <p:nvPr/>
        </p:nvSpPr>
        <p:spPr bwMode="auto">
          <a:xfrm>
            <a:off x="7737475" y="2384425"/>
            <a:ext cx="1584325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否则有</a:t>
            </a: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95" name="Object 86"/>
          <p:cNvGraphicFramePr>
            <a:graphicFrameLocks noChangeAspect="1"/>
          </p:cNvGraphicFramePr>
          <p:nvPr/>
        </p:nvGraphicFramePr>
        <p:xfrm>
          <a:off x="3433763" y="1555750"/>
          <a:ext cx="325437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6" name="Equation" r:id="rId33" imgW="3048000" imgH="2438400" progId="Equation.DSMT4">
                  <p:embed/>
                </p:oleObj>
              </mc:Choice>
              <mc:Fallback>
                <p:oleObj name="Equation" r:id="rId33" imgW="3048000" imgH="2438400" progId="Equation.DSMT4">
                  <p:embed/>
                  <p:pic>
                    <p:nvPicPr>
                      <p:cNvPr id="0" name="图片 114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1555750"/>
                        <a:ext cx="325437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87"/>
          <p:cNvGraphicFramePr>
            <a:graphicFrameLocks noChangeAspect="1"/>
          </p:cNvGraphicFramePr>
          <p:nvPr/>
        </p:nvGraphicFramePr>
        <p:xfrm>
          <a:off x="5251450" y="1500188"/>
          <a:ext cx="3254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7" name="Equation" r:id="rId35" imgW="3048000" imgH="3048000" progId="Equation.DSMT4">
                  <p:embed/>
                </p:oleObj>
              </mc:Choice>
              <mc:Fallback>
                <p:oleObj name="Equation" r:id="rId35" imgW="3048000" imgH="3048000" progId="Equation.DSMT4">
                  <p:embed/>
                  <p:pic>
                    <p:nvPicPr>
                      <p:cNvPr id="0" name="图片 114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1500188"/>
                        <a:ext cx="32543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" name="Group 90"/>
          <p:cNvGrpSpPr/>
          <p:nvPr/>
        </p:nvGrpSpPr>
        <p:grpSpPr bwMode="auto">
          <a:xfrm>
            <a:off x="1709738" y="4670425"/>
            <a:ext cx="5688012" cy="519113"/>
            <a:chOff x="1380" y="1141"/>
            <a:chExt cx="3583" cy="327"/>
          </a:xfrm>
        </p:grpSpPr>
        <p:graphicFrame>
          <p:nvGraphicFramePr>
            <p:cNvPr id="98" name="Object 91"/>
            <p:cNvGraphicFramePr>
              <a:graphicFrameLocks noChangeAspect="1"/>
            </p:cNvGraphicFramePr>
            <p:nvPr/>
          </p:nvGraphicFramePr>
          <p:xfrm>
            <a:off x="1380" y="1145"/>
            <a:ext cx="349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8" name="Equation" r:id="rId37" imgW="52120800" imgH="4876800" progId="Equation.DSMT4">
                    <p:embed/>
                  </p:oleObj>
                </mc:Choice>
                <mc:Fallback>
                  <p:oleObj name="Equation" r:id="rId37" imgW="52120800" imgH="4876800" progId="Equation.DSMT4">
                    <p:embed/>
                    <p:pic>
                      <p:nvPicPr>
                        <p:cNvPr id="0" name="图片 114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0" y="1145"/>
                          <a:ext cx="3493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" name="Rectangle 92"/>
            <p:cNvSpPr>
              <a:spLocks noChangeArrowheads="1"/>
            </p:cNvSpPr>
            <p:nvPr/>
          </p:nvSpPr>
          <p:spPr bwMode="auto">
            <a:xfrm>
              <a:off x="4177" y="1141"/>
              <a:ext cx="786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已知</a:t>
              </a: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100" name="Object 99"/>
          <p:cNvGraphicFramePr>
            <a:graphicFrameLocks noChangeAspect="1"/>
          </p:cNvGraphicFramePr>
          <p:nvPr/>
        </p:nvGraphicFramePr>
        <p:xfrm>
          <a:off x="2763838" y="4751388"/>
          <a:ext cx="3238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9" name="Equation" r:id="rId39" imgW="3048000" imgH="3352800" progId="Equation.DSMT4">
                  <p:embed/>
                </p:oleObj>
              </mc:Choice>
              <mc:Fallback>
                <p:oleObj name="Equation" r:id="rId39" imgW="3048000" imgH="3352800" progId="Equation.DSMT4">
                  <p:embed/>
                  <p:pic>
                    <p:nvPicPr>
                      <p:cNvPr id="0" name="图片 11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4751388"/>
                        <a:ext cx="3238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00"/>
          <p:cNvGraphicFramePr>
            <a:graphicFrameLocks noChangeAspect="1"/>
          </p:cNvGraphicFramePr>
          <p:nvPr/>
        </p:nvGraphicFramePr>
        <p:xfrm>
          <a:off x="4543425" y="4795838"/>
          <a:ext cx="325438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0" name="Equation" r:id="rId41" imgW="3048000" imgH="2743200" progId="Equation.DSMT4">
                  <p:embed/>
                </p:oleObj>
              </mc:Choice>
              <mc:Fallback>
                <p:oleObj name="Equation" r:id="rId41" imgW="3048000" imgH="2743200" progId="Equation.DSMT4">
                  <p:embed/>
                  <p:pic>
                    <p:nvPicPr>
                      <p:cNvPr id="0" name="图片 11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4795838"/>
                        <a:ext cx="325438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" name="Group 101"/>
          <p:cNvGrpSpPr/>
          <p:nvPr/>
        </p:nvGrpSpPr>
        <p:grpSpPr bwMode="auto">
          <a:xfrm>
            <a:off x="217488" y="5178425"/>
            <a:ext cx="5749925" cy="530225"/>
            <a:chOff x="-8" y="2525"/>
            <a:chExt cx="3622" cy="334"/>
          </a:xfrm>
        </p:grpSpPr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-8" y="2525"/>
              <a:ext cx="3622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 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在显著性水平 </a:t>
              </a:r>
              <a:r>
                <a:rPr kumimoji="1" lang="zh-CN" alt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下  </a:t>
              </a:r>
              <a:r>
                <a:rPr kumimoji="1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的拒绝域为</a:t>
              </a: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04" name="Object 103"/>
            <p:cNvGraphicFramePr>
              <a:graphicFrameLocks noChangeAspect="1"/>
            </p:cNvGraphicFramePr>
            <p:nvPr/>
          </p:nvGraphicFramePr>
          <p:xfrm>
            <a:off x="1973" y="2582"/>
            <a:ext cx="36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1" name="Equation" r:id="rId43" imgW="5486400" imgH="4267200" progId="Equation.DSMT4">
                    <p:embed/>
                  </p:oleObj>
                </mc:Choice>
                <mc:Fallback>
                  <p:oleObj name="Equation" r:id="rId43" imgW="5486400" imgH="4267200" progId="Equation.DSMT4">
                    <p:embed/>
                    <p:pic>
                      <p:nvPicPr>
                        <p:cNvPr id="0" name="图片 114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582"/>
                          <a:ext cx="36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Object 104"/>
            <p:cNvGraphicFramePr>
              <a:graphicFrameLocks noChangeAspect="1"/>
            </p:cNvGraphicFramePr>
            <p:nvPr/>
          </p:nvGraphicFramePr>
          <p:xfrm>
            <a:off x="1597" y="2615"/>
            <a:ext cx="225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2" name="Equation" r:id="rId45" imgW="3352800" imgH="3048000" progId="Equation.DSMT4">
                    <p:embed/>
                  </p:oleObj>
                </mc:Choice>
                <mc:Fallback>
                  <p:oleObj name="Equation" r:id="rId45" imgW="3352800" imgH="3048000" progId="Equation.DSMT4">
                    <p:embed/>
                    <p:pic>
                      <p:nvPicPr>
                        <p:cNvPr id="0" name="图片 114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7" y="2615"/>
                          <a:ext cx="225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6" name="Object 105"/>
          <p:cNvGraphicFramePr>
            <a:graphicFrameLocks noChangeAspect="1"/>
          </p:cNvGraphicFramePr>
          <p:nvPr/>
        </p:nvGraphicFramePr>
        <p:xfrm>
          <a:off x="3035300" y="5618163"/>
          <a:ext cx="29527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3" name="Equation" r:id="rId47" imgW="27736800" imgH="9144000" progId="Equation.DSMT4">
                  <p:embed/>
                </p:oleObj>
              </mc:Choice>
              <mc:Fallback>
                <p:oleObj name="Equation" r:id="rId47" imgW="27736800" imgH="9144000" progId="Equation.DSMT4">
                  <p:embed/>
                  <p:pic>
                    <p:nvPicPr>
                      <p:cNvPr id="0" name="图片 11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5618163"/>
                        <a:ext cx="29527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7" name="直接连接符 106"/>
          <p:cNvCxnSpPr/>
          <p:nvPr/>
        </p:nvCxnSpPr>
        <p:spPr bwMode="auto">
          <a:xfrm>
            <a:off x="403412" y="4450976"/>
            <a:ext cx="8390965" cy="0"/>
          </a:xfrm>
          <a:prstGeom prst="lin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utoUpdateAnimBg="0"/>
      <p:bldP spid="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81000" y="2611438"/>
            <a:ext cx="1214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 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981200" y="2635250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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04800" y="4114800"/>
            <a:ext cx="1584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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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04800" y="5638800"/>
            <a:ext cx="1431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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1981200" y="4114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&lt;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981200" y="5638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&gt;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7072313" y="2590800"/>
          <a:ext cx="17811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1" imgW="15240000" imgH="8534400" progId="Equation.DSMT4">
                  <p:embed/>
                </p:oleObj>
              </mc:Choice>
              <mc:Fallback>
                <p:oleObj name="Equation" r:id="rId1" imgW="15240000" imgH="8534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3" y="2590800"/>
                        <a:ext cx="17811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7362825" y="4112895"/>
          <a:ext cx="1236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3" imgW="10668000" imgH="5486400" progId="Equation.DSMT4">
                  <p:embed/>
                </p:oleObj>
              </mc:Choice>
              <mc:Fallback>
                <p:oleObj name="Equation" r:id="rId3" imgW="10668000" imgH="548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825" y="4112895"/>
                        <a:ext cx="1236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7094538" y="5715000"/>
          <a:ext cx="17367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5" imgW="12801600" imgH="5486400" progId="Equation.DSMT4">
                  <p:embed/>
                </p:oleObj>
              </mc:Choice>
              <mc:Fallback>
                <p:oleObj name="Equation" r:id="rId5" imgW="12801600" imgH="5486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8" y="5715000"/>
                        <a:ext cx="17367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2684372" y="480107"/>
            <a:ext cx="3863558" cy="646331"/>
          </a:xfrm>
          <a:prstGeom prst="rect">
            <a:avLst/>
          </a:prstGeom>
          <a:noFill/>
          <a:ln w="9525">
            <a:solidFill>
              <a:srgbClr val="66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U </a:t>
            </a:r>
            <a:r>
              <a:rPr kumimoji="1"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检验法</a:t>
            </a:r>
            <a:r>
              <a:rPr kumimoji="1"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sz="3200" b="1" baseline="30000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kumimoji="1" lang="zh-CN" altLang="en-US" sz="3200" b="1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已知</a:t>
            </a:r>
            <a:r>
              <a:rPr kumimoji="1"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endParaRPr kumimoji="1" lang="en-US" altLang="zh-CN" sz="3200" b="1" dirty="0">
              <a:solidFill>
                <a:schemeClr val="tx2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35853" name="Group 13"/>
          <p:cNvGrpSpPr/>
          <p:nvPr/>
        </p:nvGrpSpPr>
        <p:grpSpPr bwMode="auto">
          <a:xfrm>
            <a:off x="304800" y="3810000"/>
            <a:ext cx="8839200" cy="0"/>
            <a:chOff x="192" y="2256"/>
            <a:chExt cx="5568" cy="0"/>
          </a:xfrm>
        </p:grpSpPr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>
              <a:off x="192" y="2256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4320" y="225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856" name="Group 16"/>
          <p:cNvGrpSpPr/>
          <p:nvPr/>
        </p:nvGrpSpPr>
        <p:grpSpPr bwMode="auto">
          <a:xfrm>
            <a:off x="304800" y="5334000"/>
            <a:ext cx="8839200" cy="0"/>
            <a:chOff x="192" y="3312"/>
            <a:chExt cx="5568" cy="0"/>
          </a:xfrm>
        </p:grpSpPr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>
              <a:off x="192" y="3312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>
              <a:off x="4320" y="331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381000" y="6781800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5860" name="Group 20"/>
          <p:cNvGrpSpPr/>
          <p:nvPr/>
        </p:nvGrpSpPr>
        <p:grpSpPr bwMode="auto">
          <a:xfrm>
            <a:off x="228600" y="1066800"/>
            <a:ext cx="8915400" cy="5715000"/>
            <a:chOff x="240" y="672"/>
            <a:chExt cx="5520" cy="3600"/>
          </a:xfrm>
        </p:grpSpPr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H="1">
              <a:off x="1104" y="672"/>
              <a:ext cx="0" cy="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 flipH="1">
              <a:off x="2208" y="672"/>
              <a:ext cx="0" cy="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>
              <a:off x="4320" y="672"/>
              <a:ext cx="0" cy="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4" name="Text Box 24"/>
            <p:cNvSpPr txBox="1">
              <a:spLocks noChangeArrowheads="1"/>
            </p:cNvSpPr>
            <p:nvPr/>
          </p:nvSpPr>
          <p:spPr bwMode="auto">
            <a:xfrm>
              <a:off x="288" y="720"/>
              <a:ext cx="869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原假设</a:t>
              </a:r>
              <a:endParaRPr kumimoji="1" lang="zh-CN" altLang="en-US" sz="320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    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3200" baseline="-2500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65" name="Text Box 25"/>
            <p:cNvSpPr txBox="1">
              <a:spLocks noChangeArrowheads="1"/>
            </p:cNvSpPr>
            <p:nvPr/>
          </p:nvSpPr>
          <p:spPr bwMode="auto">
            <a:xfrm>
              <a:off x="1200" y="720"/>
              <a:ext cx="1121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备择假设</a:t>
              </a:r>
              <a:endParaRPr kumimoji="1" lang="zh-CN" altLang="en-US" sz="320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     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3200" baseline="-25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66" name="Text Box 26"/>
            <p:cNvSpPr txBox="1">
              <a:spLocks noChangeArrowheads="1"/>
            </p:cNvSpPr>
            <p:nvPr/>
          </p:nvSpPr>
          <p:spPr bwMode="auto">
            <a:xfrm>
              <a:off x="2384" y="687"/>
              <a:ext cx="188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检验统计量及其</a:t>
              </a:r>
              <a:endParaRPr kumimoji="1" lang="zh-CN" altLang="en-US" sz="320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3200" baseline="-2500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kumimoji="1" lang="zh-CN" altLang="zh-CN" sz="3200">
                  <a:latin typeface="Times New Roman" panose="02020603050405020304" pitchFamily="18" charset="0"/>
                  <a:ea typeface="楷体_GB2312" pitchFamily="49" charset="-122"/>
                </a:rPr>
                <a:t>为真时的分布</a:t>
              </a:r>
              <a:endParaRPr kumimoji="1" lang="zh-CN" altLang="en-US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67" name="Text Box 27"/>
            <p:cNvSpPr txBox="1">
              <a:spLocks noChangeArrowheads="1"/>
            </p:cNvSpPr>
            <p:nvPr/>
          </p:nvSpPr>
          <p:spPr bwMode="auto">
            <a:xfrm>
              <a:off x="4732" y="816"/>
              <a:ext cx="86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拒绝域</a:t>
              </a:r>
              <a:endParaRPr kumimoji="1" lang="zh-CN" altLang="en-US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>
              <a:off x="240" y="1440"/>
              <a:ext cx="5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>
              <a:off x="240" y="672"/>
              <a:ext cx="5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70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-2514600"/>
            <a:ext cx="7772400" cy="1143000"/>
          </a:xfrm>
          <a:noFill/>
        </p:spPr>
        <p:txBody>
          <a:bodyPr/>
          <a:lstStyle/>
          <a:p>
            <a:r>
              <a:rPr lang="en-US" altLang="zh-CN" sz="3600" b="1">
                <a:solidFill>
                  <a:srgbClr val="66FFFF"/>
                </a:solidFill>
                <a:ea typeface="楷体_GB2312" pitchFamily="49" charset="-122"/>
              </a:rPr>
              <a:t>U </a:t>
            </a:r>
            <a:r>
              <a:rPr lang="zh-CN" altLang="en-US" sz="3600" b="1">
                <a:solidFill>
                  <a:srgbClr val="66FFFF"/>
                </a:solidFill>
                <a:ea typeface="楷体_GB2312" pitchFamily="49" charset="-122"/>
              </a:rPr>
              <a:t>检验法</a:t>
            </a:r>
            <a:endParaRPr lang="zh-CN" altLang="en-US"/>
          </a:p>
        </p:txBody>
      </p:sp>
      <p:graphicFrame>
        <p:nvGraphicFramePr>
          <p:cNvPr id="35871" name="Object 31"/>
          <p:cNvGraphicFramePr>
            <a:graphicFrameLocks noChangeAspect="1"/>
          </p:cNvGraphicFramePr>
          <p:nvPr/>
        </p:nvGraphicFramePr>
        <p:xfrm>
          <a:off x="3635375" y="3716338"/>
          <a:ext cx="2971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公式" r:id="rId7" imgW="1203960" imgH="567055" progId="Equation.3">
                  <p:embed/>
                </p:oleObj>
              </mc:Choice>
              <mc:Fallback>
                <p:oleObj name="公式" r:id="rId7" imgW="1203960" imgH="56705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716338"/>
                        <a:ext cx="29718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3" grpId="0" autoUpdateAnimBg="0"/>
      <p:bldP spid="35844" grpId="0" autoUpdateAnimBg="0"/>
      <p:bldP spid="35845" grpId="0" autoUpdateAnimBg="0"/>
      <p:bldP spid="35846" grpId="0" autoUpdateAnimBg="0"/>
      <p:bldP spid="35847" grpId="0" autoUpdateAnimBg="0"/>
      <p:bldP spid="3585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33400" y="2667000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 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133600" y="2667000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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33400" y="4191000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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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57200" y="5562600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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7189788" y="2622550"/>
          <a:ext cx="17018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1" imgW="14325600" imgH="8534400" progId="Equation.DSMT4">
                  <p:embed/>
                </p:oleObj>
              </mc:Choice>
              <mc:Fallback>
                <p:oleObj name="Equation" r:id="rId1" imgW="14325600" imgH="8534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788" y="2622550"/>
                        <a:ext cx="17018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2133600" y="4191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&lt;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2133600" y="55626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&gt;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7153275" y="5638800"/>
          <a:ext cx="17748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3" imgW="11582400" imgH="5486400" progId="Equation.DSMT4">
                  <p:embed/>
                </p:oleObj>
              </mc:Choice>
              <mc:Fallback>
                <p:oleObj name="Equation" r:id="rId3" imgW="11582400" imgH="548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3275" y="5638800"/>
                        <a:ext cx="17748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7475538" y="4167188"/>
          <a:ext cx="1223962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5" imgW="9448800" imgH="5486400" progId="Equation.DSMT4">
                  <p:embed/>
                </p:oleObj>
              </mc:Choice>
              <mc:Fallback>
                <p:oleObj name="Equation" r:id="rId5" imgW="9448800" imgH="5486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5538" y="4167188"/>
                        <a:ext cx="1223962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3978275" y="2997200"/>
          <a:ext cx="2154238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7" imgW="694690" imgH="810260" progId="Equation.3">
                  <p:embed/>
                </p:oleObj>
              </mc:Choice>
              <mc:Fallback>
                <p:oleObj name="Equation" r:id="rId7" imgW="694690" imgH="8102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2997200"/>
                        <a:ext cx="2154238" cy="237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2663825" y="534080"/>
            <a:ext cx="3863558" cy="646331"/>
          </a:xfrm>
          <a:prstGeom prst="rect">
            <a:avLst/>
          </a:prstGeom>
          <a:noFill/>
          <a:ln w="9525">
            <a:solidFill>
              <a:srgbClr val="66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T </a:t>
            </a:r>
            <a:r>
              <a:rPr kumimoji="1"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检验法</a:t>
            </a:r>
            <a:r>
              <a:rPr kumimoji="1"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sz="3200" b="1" baseline="30000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kumimoji="1" lang="zh-CN" altLang="en-US" sz="3200" b="1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未知</a:t>
            </a:r>
            <a:r>
              <a:rPr kumimoji="1"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endParaRPr kumimoji="1" lang="en-US" altLang="zh-CN" sz="3200" b="1" dirty="0">
              <a:solidFill>
                <a:schemeClr val="tx2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36877" name="Group 13"/>
          <p:cNvGrpSpPr/>
          <p:nvPr/>
        </p:nvGrpSpPr>
        <p:grpSpPr bwMode="auto">
          <a:xfrm>
            <a:off x="381000" y="3733800"/>
            <a:ext cx="8686800" cy="0"/>
            <a:chOff x="240" y="2352"/>
            <a:chExt cx="5472" cy="0"/>
          </a:xfrm>
        </p:grpSpPr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240" y="2352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>
              <a:off x="4416" y="235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80" name="Group 16"/>
          <p:cNvGrpSpPr/>
          <p:nvPr/>
        </p:nvGrpSpPr>
        <p:grpSpPr bwMode="auto">
          <a:xfrm>
            <a:off x="388938" y="5257800"/>
            <a:ext cx="8670925" cy="0"/>
            <a:chOff x="245" y="3312"/>
            <a:chExt cx="5462" cy="0"/>
          </a:xfrm>
        </p:grpSpPr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>
              <a:off x="245" y="3312"/>
              <a:ext cx="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>
              <a:off x="4416" y="3312"/>
              <a:ext cx="12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304800" y="67056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884" name="Group 20"/>
          <p:cNvGrpSpPr/>
          <p:nvPr/>
        </p:nvGrpSpPr>
        <p:grpSpPr bwMode="auto">
          <a:xfrm>
            <a:off x="304800" y="1143000"/>
            <a:ext cx="8686800" cy="5562600"/>
            <a:chOff x="192" y="720"/>
            <a:chExt cx="5472" cy="3504"/>
          </a:xfrm>
        </p:grpSpPr>
        <p:grpSp>
          <p:nvGrpSpPr>
            <p:cNvPr id="36885" name="Group 21"/>
            <p:cNvGrpSpPr/>
            <p:nvPr/>
          </p:nvGrpSpPr>
          <p:grpSpPr bwMode="auto">
            <a:xfrm>
              <a:off x="192" y="720"/>
              <a:ext cx="5472" cy="3504"/>
              <a:chOff x="192" y="720"/>
              <a:chExt cx="5472" cy="3504"/>
            </a:xfrm>
          </p:grpSpPr>
          <p:sp>
            <p:nvSpPr>
              <p:cNvPr id="36886" name="Line 22"/>
              <p:cNvSpPr>
                <a:spLocks noChangeShapeType="1"/>
              </p:cNvSpPr>
              <p:nvPr/>
            </p:nvSpPr>
            <p:spPr bwMode="auto">
              <a:xfrm>
                <a:off x="192" y="1488"/>
                <a:ext cx="54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7" name="Line 23"/>
              <p:cNvSpPr>
                <a:spLocks noChangeShapeType="1"/>
              </p:cNvSpPr>
              <p:nvPr/>
            </p:nvSpPr>
            <p:spPr bwMode="auto">
              <a:xfrm>
                <a:off x="1152" y="720"/>
                <a:ext cx="0" cy="35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8" name="Line 24"/>
              <p:cNvSpPr>
                <a:spLocks noChangeShapeType="1"/>
              </p:cNvSpPr>
              <p:nvPr/>
            </p:nvSpPr>
            <p:spPr bwMode="auto">
              <a:xfrm>
                <a:off x="2256" y="720"/>
                <a:ext cx="0" cy="35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9" name="Line 25"/>
              <p:cNvSpPr>
                <a:spLocks noChangeShapeType="1"/>
              </p:cNvSpPr>
              <p:nvPr/>
            </p:nvSpPr>
            <p:spPr bwMode="auto">
              <a:xfrm>
                <a:off x="4416" y="720"/>
                <a:ext cx="0" cy="35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0" name="Text Box 26"/>
              <p:cNvSpPr txBox="1">
                <a:spLocks noChangeArrowheads="1"/>
              </p:cNvSpPr>
              <p:nvPr/>
            </p:nvSpPr>
            <p:spPr bwMode="auto">
              <a:xfrm>
                <a:off x="278" y="762"/>
                <a:ext cx="884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原假设</a:t>
                </a:r>
                <a:endParaRPr kumimoji="1" lang="zh-CN" altLang="en-US" sz="3200"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r>
                  <a:rPr kumimoji="1" lang="zh-CN" altLang="en-US" sz="3200" i="1">
                    <a:latin typeface="Times New Roman" panose="02020603050405020304" pitchFamily="18" charset="0"/>
                    <a:ea typeface="楷体_GB2312" pitchFamily="49" charset="-122"/>
                  </a:rPr>
                  <a:t>    </a:t>
                </a:r>
                <a:r>
                  <a: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rPr>
                  <a:t>H</a:t>
                </a:r>
                <a:r>
                  <a:rPr kumimoji="1" lang="en-US" altLang="zh-CN" sz="3200" baseline="-25000"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kumimoji="1" lang="en-US" altLang="zh-CN" sz="32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891" name="Text Box 27"/>
              <p:cNvSpPr txBox="1">
                <a:spLocks noChangeArrowheads="1"/>
              </p:cNvSpPr>
              <p:nvPr/>
            </p:nvSpPr>
            <p:spPr bwMode="auto">
              <a:xfrm>
                <a:off x="1200" y="762"/>
                <a:ext cx="1140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备择假设</a:t>
                </a:r>
                <a:endParaRPr kumimoji="1" lang="zh-CN" altLang="en-US" sz="3200"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      </a:t>
                </a:r>
                <a:r>
                  <a: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rPr>
                  <a:t>H</a:t>
                </a:r>
                <a:r>
                  <a:rPr kumimoji="1" lang="en-US" altLang="zh-CN" sz="3200" baseline="-250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kumimoji="1" lang="en-US" altLang="zh-CN" sz="32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892" name="Text Box 28"/>
              <p:cNvSpPr txBox="1">
                <a:spLocks noChangeArrowheads="1"/>
              </p:cNvSpPr>
              <p:nvPr/>
            </p:nvSpPr>
            <p:spPr bwMode="auto">
              <a:xfrm>
                <a:off x="2416" y="763"/>
                <a:ext cx="1921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检验统计量及其</a:t>
                </a:r>
                <a:endParaRPr kumimoji="1" lang="zh-CN" altLang="en-US" sz="3200"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algn="ctr"/>
                <a:r>
                  <a: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rPr>
                  <a:t>H</a:t>
                </a:r>
                <a:r>
                  <a:rPr kumimoji="1" lang="en-US" altLang="zh-CN" sz="3200" baseline="-25000"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r>
                  <a:rPr kumimoji="1" lang="zh-CN" altLang="zh-CN" sz="3200">
                    <a:latin typeface="Times New Roman" panose="02020603050405020304" pitchFamily="18" charset="0"/>
                    <a:ea typeface="楷体_GB2312" pitchFamily="49" charset="-122"/>
                  </a:rPr>
                  <a:t>为真时的分布</a:t>
                </a:r>
                <a:endParaRPr kumimoji="1" lang="zh-CN" altLang="en-US" sz="32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893" name="Text Box 29"/>
              <p:cNvSpPr txBox="1">
                <a:spLocks noChangeArrowheads="1"/>
              </p:cNvSpPr>
              <p:nvPr/>
            </p:nvSpPr>
            <p:spPr bwMode="auto">
              <a:xfrm>
                <a:off x="4684" y="888"/>
                <a:ext cx="88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拒绝域</a:t>
                </a:r>
                <a:endParaRPr kumimoji="1" lang="zh-CN" altLang="en-US" sz="32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>
              <a:off x="240" y="720"/>
              <a:ext cx="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95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-3505200"/>
            <a:ext cx="7772400" cy="1143000"/>
          </a:xfrm>
          <a:noFill/>
        </p:spPr>
        <p:txBody>
          <a:bodyPr/>
          <a:lstStyle/>
          <a:p>
            <a:r>
              <a:rPr lang="en-US" altLang="zh-CN" sz="3600" b="1">
                <a:solidFill>
                  <a:srgbClr val="66FFFF"/>
                </a:solidFill>
                <a:ea typeface="楷体_GB2312" pitchFamily="49" charset="-122"/>
              </a:rPr>
              <a:t>T </a:t>
            </a:r>
            <a:r>
              <a:rPr lang="zh-CN" altLang="en-US" sz="3600" b="1">
                <a:solidFill>
                  <a:srgbClr val="66FFFF"/>
                </a:solidFill>
                <a:ea typeface="楷体_GB2312" pitchFamily="49" charset="-122"/>
              </a:rPr>
              <a:t>检验法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36867" grpId="0" autoUpdateAnimBg="0"/>
      <p:bldP spid="36868" grpId="0" autoUpdateAnimBg="0"/>
      <p:bldP spid="36869" grpId="0" autoUpdateAnimBg="0"/>
      <p:bldP spid="36871" grpId="0" autoUpdateAnimBg="0"/>
      <p:bldP spid="36872" grpId="0" autoUpdateAnimBg="0"/>
      <p:bldP spid="3687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04800" y="5729288"/>
            <a:ext cx="135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828800" y="5729288"/>
            <a:ext cx="135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&gt;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6696075" y="5638800"/>
          <a:ext cx="23050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1" imgW="19812000" imgH="5791200" progId="Equation.DSMT4">
                  <p:embed/>
                </p:oleObj>
              </mc:Choice>
              <mc:Fallback>
                <p:oleObj name="Equation" r:id="rId1" imgW="19812000" imgH="5791200" progId="Equation.DSMT4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5638800"/>
                        <a:ext cx="23050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752600" y="4205288"/>
            <a:ext cx="135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&lt;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6911975" y="4114800"/>
          <a:ext cx="176371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3" imgW="17983200" imgH="5791200" progId="Equation.DSMT4">
                  <p:embed/>
                </p:oleObj>
              </mc:Choice>
              <mc:Fallback>
                <p:oleObj name="Equation" r:id="rId3" imgW="17983200" imgH="5791200" progId="Equation.DSMT4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4114800"/>
                        <a:ext cx="1763713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228600" y="4205288"/>
            <a:ext cx="135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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04800" y="2528888"/>
            <a:ext cx="135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752600" y="2528888"/>
            <a:ext cx="135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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3018" name="Group 10"/>
          <p:cNvGrpSpPr/>
          <p:nvPr/>
        </p:nvGrpSpPr>
        <p:grpSpPr bwMode="auto">
          <a:xfrm>
            <a:off x="228600" y="3733800"/>
            <a:ext cx="8915400" cy="0"/>
            <a:chOff x="144" y="2256"/>
            <a:chExt cx="5616" cy="0"/>
          </a:xfrm>
        </p:grpSpPr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144" y="2256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>
              <a:off x="4080" y="2256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021" name="Group 13"/>
          <p:cNvGrpSpPr/>
          <p:nvPr/>
        </p:nvGrpSpPr>
        <p:grpSpPr bwMode="auto">
          <a:xfrm>
            <a:off x="152400" y="5257800"/>
            <a:ext cx="8991600" cy="0"/>
            <a:chOff x="96" y="3216"/>
            <a:chExt cx="5664" cy="0"/>
          </a:xfrm>
        </p:grpSpPr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>
              <a:off x="96" y="3216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4080" y="3216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152400" y="6705600"/>
            <a:ext cx="899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025" name="Group 17"/>
          <p:cNvGrpSpPr/>
          <p:nvPr/>
        </p:nvGrpSpPr>
        <p:grpSpPr bwMode="auto">
          <a:xfrm>
            <a:off x="152400" y="1219200"/>
            <a:ext cx="8991600" cy="5486400"/>
            <a:chOff x="96" y="672"/>
            <a:chExt cx="5664" cy="3456"/>
          </a:xfrm>
        </p:grpSpPr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>
              <a:off x="96" y="1344"/>
              <a:ext cx="56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027" name="Group 19"/>
            <p:cNvGrpSpPr/>
            <p:nvPr/>
          </p:nvGrpSpPr>
          <p:grpSpPr bwMode="auto">
            <a:xfrm>
              <a:off x="96" y="672"/>
              <a:ext cx="5664" cy="3456"/>
              <a:chOff x="96" y="672"/>
              <a:chExt cx="5664" cy="3456"/>
            </a:xfrm>
          </p:grpSpPr>
          <p:sp>
            <p:nvSpPr>
              <p:cNvPr id="43028" name="Line 20"/>
              <p:cNvSpPr>
                <a:spLocks noChangeShapeType="1"/>
              </p:cNvSpPr>
              <p:nvPr/>
            </p:nvSpPr>
            <p:spPr bwMode="auto">
              <a:xfrm>
                <a:off x="1056" y="672"/>
                <a:ext cx="0" cy="34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9" name="Line 21"/>
              <p:cNvSpPr>
                <a:spLocks noChangeShapeType="1"/>
              </p:cNvSpPr>
              <p:nvPr/>
            </p:nvSpPr>
            <p:spPr bwMode="auto">
              <a:xfrm>
                <a:off x="2016" y="672"/>
                <a:ext cx="0" cy="34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0" name="Line 22"/>
              <p:cNvSpPr>
                <a:spLocks noChangeShapeType="1"/>
              </p:cNvSpPr>
              <p:nvPr/>
            </p:nvSpPr>
            <p:spPr bwMode="auto">
              <a:xfrm>
                <a:off x="4080" y="672"/>
                <a:ext cx="0" cy="34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1" name="Text Box 23"/>
              <p:cNvSpPr txBox="1">
                <a:spLocks noChangeArrowheads="1"/>
              </p:cNvSpPr>
              <p:nvPr/>
            </p:nvSpPr>
            <p:spPr bwMode="auto">
              <a:xfrm>
                <a:off x="172" y="687"/>
                <a:ext cx="884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原假设</a:t>
                </a:r>
                <a:endParaRPr kumimoji="1" lang="zh-CN" altLang="en-US" sz="3200"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    </a:t>
                </a:r>
                <a:r>
                  <a: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rPr>
                  <a:t>H</a:t>
                </a:r>
                <a:r>
                  <a:rPr kumimoji="1" lang="en-US" altLang="zh-CN" sz="3200" baseline="-25000"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kumimoji="1" lang="en-US" altLang="zh-CN" sz="32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3032" name="Text Box 24"/>
              <p:cNvSpPr txBox="1">
                <a:spLocks noChangeArrowheads="1"/>
              </p:cNvSpPr>
              <p:nvPr/>
            </p:nvSpPr>
            <p:spPr bwMode="auto">
              <a:xfrm>
                <a:off x="1052" y="720"/>
                <a:ext cx="1012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>
                    <a:latin typeface="Times New Roman" panose="02020603050405020304" pitchFamily="18" charset="0"/>
                    <a:ea typeface="楷体_GB2312" pitchFamily="49" charset="-122"/>
                  </a:rPr>
                  <a:t>备择假设</a:t>
                </a:r>
                <a:endParaRPr kumimoji="1" lang="zh-CN" altLang="en-US" sz="2800"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r>
                  <a:rPr kumimoji="1" lang="zh-CN" altLang="en-US" sz="2800">
                    <a:latin typeface="Times New Roman" panose="02020603050405020304" pitchFamily="18" charset="0"/>
                    <a:ea typeface="楷体_GB2312" pitchFamily="49" charset="-122"/>
                  </a:rPr>
                  <a:t>     </a:t>
                </a:r>
                <a:r>
                  <a:rPr kumimoji="1" lang="en-US" altLang="zh-CN" sz="2800" i="1">
                    <a:latin typeface="Times New Roman" panose="02020603050405020304" pitchFamily="18" charset="0"/>
                    <a:ea typeface="楷体_GB2312" pitchFamily="49" charset="-122"/>
                  </a:rPr>
                  <a:t>H</a:t>
                </a:r>
                <a:r>
                  <a: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kumimoji="1" lang="en-US" altLang="zh-CN" sz="2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3033" name="Text Box 25"/>
              <p:cNvSpPr txBox="1">
                <a:spLocks noChangeArrowheads="1"/>
              </p:cNvSpPr>
              <p:nvPr/>
            </p:nvSpPr>
            <p:spPr bwMode="auto">
              <a:xfrm>
                <a:off x="2000" y="682"/>
                <a:ext cx="2164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检验统计量及其在</a:t>
                </a:r>
                <a:endParaRPr kumimoji="1" lang="zh-CN" altLang="en-US" sz="3200"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algn="ctr"/>
                <a:r>
                  <a: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rPr>
                  <a:t>H</a:t>
                </a:r>
                <a:r>
                  <a:rPr kumimoji="1" lang="en-US" altLang="zh-CN" sz="3200" baseline="-25000"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r>
                  <a:rPr kumimoji="1" lang="zh-CN" altLang="zh-CN" sz="3200">
                    <a:latin typeface="Times New Roman" panose="02020603050405020304" pitchFamily="18" charset="0"/>
                    <a:ea typeface="楷体_GB2312" pitchFamily="49" charset="-122"/>
                  </a:rPr>
                  <a:t>为真时的分布</a:t>
                </a:r>
                <a:endParaRPr kumimoji="1" lang="zh-CN" altLang="en-US" sz="32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3034" name="Text Box 26"/>
              <p:cNvSpPr txBox="1">
                <a:spLocks noChangeArrowheads="1"/>
              </p:cNvSpPr>
              <p:nvPr/>
            </p:nvSpPr>
            <p:spPr bwMode="auto">
              <a:xfrm>
                <a:off x="4540" y="777"/>
                <a:ext cx="88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拒绝域</a:t>
                </a:r>
                <a:endParaRPr kumimoji="1" lang="zh-CN" altLang="en-US" sz="32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3035" name="Line 27"/>
              <p:cNvSpPr>
                <a:spLocks noChangeShapeType="1"/>
              </p:cNvSpPr>
              <p:nvPr/>
            </p:nvSpPr>
            <p:spPr bwMode="auto">
              <a:xfrm>
                <a:off x="96" y="672"/>
                <a:ext cx="56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3036" name="Group 28"/>
          <p:cNvGrpSpPr/>
          <p:nvPr/>
        </p:nvGrpSpPr>
        <p:grpSpPr bwMode="auto">
          <a:xfrm>
            <a:off x="4234543" y="489859"/>
            <a:ext cx="2151063" cy="646113"/>
            <a:chOff x="1536" y="768"/>
            <a:chExt cx="1355" cy="407"/>
          </a:xfrm>
        </p:grpSpPr>
        <p:sp>
          <p:nvSpPr>
            <p:cNvPr id="43037" name="Text Box 29"/>
            <p:cNvSpPr txBox="1">
              <a:spLocks noChangeArrowheads="1"/>
            </p:cNvSpPr>
            <p:nvPr/>
          </p:nvSpPr>
          <p:spPr bwMode="auto">
            <a:xfrm>
              <a:off x="1536" y="768"/>
              <a:ext cx="1355" cy="407"/>
            </a:xfrm>
            <a:prstGeom prst="rect">
              <a:avLst/>
            </a:prstGeom>
            <a:noFill/>
            <a:ln w="9525">
              <a:solidFill>
                <a:srgbClr val="66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</a:t>
              </a:r>
              <a:r>
                <a:rPr kumimoji="1" lang="zh-CN" altLang="en-US" sz="3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检验法</a:t>
              </a:r>
              <a:endParaRPr kumimoji="1"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43038" name="Object 30"/>
            <p:cNvGraphicFramePr>
              <a:graphicFrameLocks noChangeAspect="1"/>
            </p:cNvGraphicFramePr>
            <p:nvPr/>
          </p:nvGraphicFramePr>
          <p:xfrm>
            <a:off x="1632" y="768"/>
            <a:ext cx="33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0" name="Equation" r:id="rId5" imgW="185420" imgH="208280" progId="Equation.3">
                    <p:embed/>
                  </p:oleObj>
                </mc:Choice>
                <mc:Fallback>
                  <p:oleObj name="Equation" r:id="rId5" imgW="185420" imgH="2082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768"/>
                          <a:ext cx="33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39" name="Group 31"/>
          <p:cNvGrpSpPr/>
          <p:nvPr/>
        </p:nvGrpSpPr>
        <p:grpSpPr bwMode="auto">
          <a:xfrm>
            <a:off x="3581400" y="2590800"/>
            <a:ext cx="2590800" cy="3294063"/>
            <a:chOff x="2256" y="1728"/>
            <a:chExt cx="1632" cy="1980"/>
          </a:xfrm>
        </p:grpSpPr>
        <p:sp>
          <p:nvSpPr>
            <p:cNvPr id="43040" name="Text Box 32"/>
            <p:cNvSpPr txBox="1">
              <a:spLocks noChangeArrowheads="1"/>
            </p:cNvSpPr>
            <p:nvPr/>
          </p:nvSpPr>
          <p:spPr bwMode="auto">
            <a:xfrm>
              <a:off x="2504" y="3360"/>
              <a:ext cx="1096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( 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sz="3200" baseline="30000">
                  <a:latin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3200">
                  <a:latin typeface="宋体" panose="02010600030101010101" pitchFamily="2" charset="-122"/>
                  <a:sym typeface="Symbol" panose="05050102010706020507" pitchFamily="18" charset="2"/>
                </a:rPr>
                <a:t>已知</a:t>
              </a:r>
              <a:r>
                <a:rPr kumimoji="1" lang="en-US" altLang="zh-CN" sz="3200">
                  <a:latin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3041" name="Object 33"/>
            <p:cNvGraphicFramePr>
              <a:graphicFrameLocks noChangeAspect="1"/>
            </p:cNvGraphicFramePr>
            <p:nvPr/>
          </p:nvGraphicFramePr>
          <p:xfrm>
            <a:off x="2256" y="1728"/>
            <a:ext cx="1632" cy="1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1" name="Equation" r:id="rId7" imgW="1053465" imgH="810260" progId="Equation.3">
                    <p:embed/>
                  </p:oleObj>
                </mc:Choice>
                <mc:Fallback>
                  <p:oleObj name="Equation" r:id="rId7" imgW="1053465" imgH="810260" progId="Equation.3">
                    <p:embed/>
                    <p:pic>
                      <p:nvPicPr>
                        <p:cNvPr id="0" name="Object 3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728"/>
                          <a:ext cx="1632" cy="1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42" name="Object 34"/>
          <p:cNvGraphicFramePr>
            <a:graphicFrameLocks noChangeAspect="1"/>
          </p:cNvGraphicFramePr>
          <p:nvPr/>
        </p:nvGraphicFramePr>
        <p:xfrm>
          <a:off x="6550025" y="2209800"/>
          <a:ext cx="25971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9" imgW="24993600" imgH="14020800" progId="Equation.DSMT4">
                  <p:embed/>
                </p:oleObj>
              </mc:Choice>
              <mc:Fallback>
                <p:oleObj name="Equation" r:id="rId9" imgW="24993600" imgH="14020800" progId="Equation.DSMT4">
                  <p:embed/>
                  <p:pic>
                    <p:nvPicPr>
                      <p:cNvPr id="0" name="Object 3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0025" y="2209800"/>
                        <a:ext cx="259715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3" name="Text Box 35"/>
          <p:cNvSpPr txBox="1">
            <a:spLocks noChangeArrowheads="1"/>
          </p:cNvSpPr>
          <p:nvPr/>
        </p:nvSpPr>
        <p:spPr bwMode="auto">
          <a:xfrm>
            <a:off x="283024" y="537029"/>
            <a:ext cx="42130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kumimoji="1"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zh-CN" altLang="en-US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）关于 </a:t>
            </a:r>
            <a:r>
              <a:rPr kumimoji="1" lang="zh-CN" altLang="en-US" sz="3200" b="1" i="1" dirty="0">
                <a:latin typeface="宋体" panose="02010600030101010101" pitchFamily="2" charset="-122"/>
                <a:sym typeface="Symbol" panose="05050102010706020507" pitchFamily="18" charset="2"/>
              </a:rPr>
              <a:t> </a:t>
            </a:r>
            <a:r>
              <a:rPr kumimoji="1" lang="en-US" altLang="zh-CN" sz="3200" b="1" baseline="30000" dirty="0">
                <a:latin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kumimoji="1" lang="zh-CN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的检验</a:t>
            </a:r>
            <a:endParaRPr kumimoji="1" lang="zh-CN" altLang="en-US" sz="32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3044" name="Rectangle 36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-3886200"/>
            <a:ext cx="7772400" cy="1143000"/>
          </a:xfrm>
          <a:noFill/>
        </p:spPr>
        <p:txBody>
          <a:bodyPr/>
          <a:lstStyle/>
          <a:p>
            <a:r>
              <a:rPr lang="en-US" altLang="zh-CN" sz="3600" b="1">
                <a:solidFill>
                  <a:srgbClr val="66FFFF"/>
                </a:solidFill>
                <a:ea typeface="楷体_GB2312" pitchFamily="49" charset="-122"/>
              </a:rPr>
              <a:t> X</a:t>
            </a:r>
            <a:r>
              <a:rPr lang="en-US" altLang="zh-CN" sz="3600" b="1" baseline="30000">
                <a:solidFill>
                  <a:srgbClr val="66FFFF"/>
                </a:solidFill>
                <a:ea typeface="楷体_GB2312" pitchFamily="49" charset="-122"/>
              </a:rPr>
              <a:t>2</a:t>
            </a:r>
            <a:r>
              <a:rPr lang="zh-CN" altLang="en-US" sz="3200" b="1">
                <a:solidFill>
                  <a:srgbClr val="66FFFF"/>
                </a:solidFill>
                <a:ea typeface="楷体_GB2312" pitchFamily="49" charset="-122"/>
              </a:rPr>
              <a:t>检验法</a:t>
            </a:r>
            <a:endParaRPr lang="zh-CN" altLang="en-US" sz="3200" b="1">
              <a:solidFill>
                <a:srgbClr val="66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1" grpId="0" autoUpdateAnimBg="0"/>
      <p:bldP spid="43013" grpId="0" autoUpdateAnimBg="0"/>
      <p:bldP spid="43015" grpId="0" autoUpdateAnimBg="0"/>
      <p:bldP spid="43016" grpId="0" autoUpdateAnimBg="0"/>
      <p:bldP spid="43017" grpId="0" autoUpdateAnimBg="0"/>
      <p:bldP spid="4304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04800" y="5348288"/>
            <a:ext cx="135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828800" y="5348288"/>
            <a:ext cx="135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&gt;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6448425" y="5257800"/>
          <a:ext cx="28035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1" imgW="24079200" imgH="5791200" progId="Equation.DSMT4">
                  <p:embed/>
                </p:oleObj>
              </mc:Choice>
              <mc:Fallback>
                <p:oleObj name="Equation" r:id="rId1" imgW="24079200" imgH="5791200" progId="Equation.DSMT4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425" y="5257800"/>
                        <a:ext cx="28035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752600" y="3824288"/>
            <a:ext cx="135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&lt;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6704013" y="3733800"/>
          <a:ext cx="218281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3" imgW="22250400" imgH="5791200" progId="Equation.DSMT4">
                  <p:embed/>
                </p:oleObj>
              </mc:Choice>
              <mc:Fallback>
                <p:oleObj name="Equation" r:id="rId3" imgW="22250400" imgH="5791200" progId="Equation.DSMT4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013" y="3733800"/>
                        <a:ext cx="2182812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28600" y="3824288"/>
            <a:ext cx="135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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304800" y="2147888"/>
            <a:ext cx="135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1752600" y="2147888"/>
            <a:ext cx="135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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6543675" y="1968500"/>
          <a:ext cx="2370138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5" imgW="29565600" imgH="14020800" progId="Equation.DSMT4">
                  <p:embed/>
                </p:oleObj>
              </mc:Choice>
              <mc:Fallback>
                <p:oleObj name="Equation" r:id="rId5" imgW="29565600" imgH="14020800" progId="Equation.DSMT4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1968500"/>
                        <a:ext cx="2370138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43" name="Group 11"/>
          <p:cNvGrpSpPr/>
          <p:nvPr/>
        </p:nvGrpSpPr>
        <p:grpSpPr bwMode="auto">
          <a:xfrm>
            <a:off x="228600" y="3352800"/>
            <a:ext cx="8915400" cy="0"/>
            <a:chOff x="144" y="2256"/>
            <a:chExt cx="5616" cy="0"/>
          </a:xfrm>
        </p:grpSpPr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>
              <a:off x="144" y="2256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>
              <a:off x="4080" y="2256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046" name="Group 14"/>
          <p:cNvGrpSpPr/>
          <p:nvPr/>
        </p:nvGrpSpPr>
        <p:grpSpPr bwMode="auto">
          <a:xfrm>
            <a:off x="152400" y="4876800"/>
            <a:ext cx="8991600" cy="0"/>
            <a:chOff x="96" y="3216"/>
            <a:chExt cx="5664" cy="0"/>
          </a:xfrm>
        </p:grpSpPr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>
              <a:off x="96" y="3216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8" name="Line 16"/>
            <p:cNvSpPr>
              <a:spLocks noChangeShapeType="1"/>
            </p:cNvSpPr>
            <p:nvPr/>
          </p:nvSpPr>
          <p:spPr bwMode="auto">
            <a:xfrm>
              <a:off x="4080" y="3216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152400" y="6324600"/>
            <a:ext cx="899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050" name="Group 18"/>
          <p:cNvGrpSpPr/>
          <p:nvPr/>
        </p:nvGrpSpPr>
        <p:grpSpPr bwMode="auto">
          <a:xfrm>
            <a:off x="152400" y="838200"/>
            <a:ext cx="8991600" cy="5486400"/>
            <a:chOff x="96" y="672"/>
            <a:chExt cx="5664" cy="3456"/>
          </a:xfrm>
        </p:grpSpPr>
        <p:sp>
          <p:nvSpPr>
            <p:cNvPr id="44051" name="Line 19"/>
            <p:cNvSpPr>
              <a:spLocks noChangeShapeType="1"/>
            </p:cNvSpPr>
            <p:nvPr/>
          </p:nvSpPr>
          <p:spPr bwMode="auto">
            <a:xfrm>
              <a:off x="96" y="1344"/>
              <a:ext cx="56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052" name="Group 20"/>
            <p:cNvGrpSpPr/>
            <p:nvPr/>
          </p:nvGrpSpPr>
          <p:grpSpPr bwMode="auto">
            <a:xfrm>
              <a:off x="96" y="672"/>
              <a:ext cx="5664" cy="3456"/>
              <a:chOff x="96" y="672"/>
              <a:chExt cx="5664" cy="3456"/>
            </a:xfrm>
          </p:grpSpPr>
          <p:sp>
            <p:nvSpPr>
              <p:cNvPr id="44053" name="Line 21"/>
              <p:cNvSpPr>
                <a:spLocks noChangeShapeType="1"/>
              </p:cNvSpPr>
              <p:nvPr/>
            </p:nvSpPr>
            <p:spPr bwMode="auto">
              <a:xfrm>
                <a:off x="1056" y="672"/>
                <a:ext cx="0" cy="34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4" name="Line 22"/>
              <p:cNvSpPr>
                <a:spLocks noChangeShapeType="1"/>
              </p:cNvSpPr>
              <p:nvPr/>
            </p:nvSpPr>
            <p:spPr bwMode="auto">
              <a:xfrm>
                <a:off x="2016" y="672"/>
                <a:ext cx="0" cy="34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5" name="Line 23"/>
              <p:cNvSpPr>
                <a:spLocks noChangeShapeType="1"/>
              </p:cNvSpPr>
              <p:nvPr/>
            </p:nvSpPr>
            <p:spPr bwMode="auto">
              <a:xfrm>
                <a:off x="4080" y="672"/>
                <a:ext cx="0" cy="34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6" name="Text Box 24"/>
              <p:cNvSpPr txBox="1">
                <a:spLocks noChangeArrowheads="1"/>
              </p:cNvSpPr>
              <p:nvPr/>
            </p:nvSpPr>
            <p:spPr bwMode="auto">
              <a:xfrm>
                <a:off x="172" y="687"/>
                <a:ext cx="884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原假设</a:t>
                </a:r>
                <a:endParaRPr kumimoji="1" lang="zh-CN" altLang="en-US" sz="3200"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    </a:t>
                </a:r>
                <a:r>
                  <a: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rPr>
                  <a:t>H</a:t>
                </a:r>
                <a:r>
                  <a:rPr kumimoji="1" lang="en-US" altLang="zh-CN" sz="3200" baseline="-25000"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kumimoji="1" lang="en-US" altLang="zh-CN" sz="32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4057" name="Text Box 25"/>
              <p:cNvSpPr txBox="1">
                <a:spLocks noChangeArrowheads="1"/>
              </p:cNvSpPr>
              <p:nvPr/>
            </p:nvSpPr>
            <p:spPr bwMode="auto">
              <a:xfrm>
                <a:off x="1052" y="720"/>
                <a:ext cx="1012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>
                    <a:latin typeface="Times New Roman" panose="02020603050405020304" pitchFamily="18" charset="0"/>
                    <a:ea typeface="楷体_GB2312" pitchFamily="49" charset="-122"/>
                  </a:rPr>
                  <a:t>备择假设</a:t>
                </a:r>
                <a:endParaRPr kumimoji="1" lang="zh-CN" altLang="en-US" sz="2800"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r>
                  <a:rPr kumimoji="1" lang="zh-CN" altLang="en-US" sz="2800">
                    <a:latin typeface="Times New Roman" panose="02020603050405020304" pitchFamily="18" charset="0"/>
                    <a:ea typeface="楷体_GB2312" pitchFamily="49" charset="-122"/>
                  </a:rPr>
                  <a:t>     </a:t>
                </a:r>
                <a:r>
                  <a:rPr kumimoji="1" lang="en-US" altLang="zh-CN" sz="2800" i="1">
                    <a:latin typeface="Times New Roman" panose="02020603050405020304" pitchFamily="18" charset="0"/>
                    <a:ea typeface="楷体_GB2312" pitchFamily="49" charset="-122"/>
                  </a:rPr>
                  <a:t>H</a:t>
                </a:r>
                <a:r>
                  <a: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kumimoji="1" lang="en-US" altLang="zh-CN" sz="2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4058" name="Text Box 26"/>
              <p:cNvSpPr txBox="1">
                <a:spLocks noChangeArrowheads="1"/>
              </p:cNvSpPr>
              <p:nvPr/>
            </p:nvSpPr>
            <p:spPr bwMode="auto">
              <a:xfrm>
                <a:off x="2000" y="682"/>
                <a:ext cx="2164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检验统计量及其在</a:t>
                </a:r>
                <a:endParaRPr kumimoji="1" lang="zh-CN" altLang="en-US" sz="3200"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algn="ctr"/>
                <a:r>
                  <a: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rPr>
                  <a:t>H</a:t>
                </a:r>
                <a:r>
                  <a:rPr kumimoji="1" lang="en-US" altLang="zh-CN" sz="3200" baseline="-25000"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r>
                  <a:rPr kumimoji="1" lang="zh-CN" altLang="zh-CN" sz="3200">
                    <a:latin typeface="Times New Roman" panose="02020603050405020304" pitchFamily="18" charset="0"/>
                    <a:ea typeface="楷体_GB2312" pitchFamily="49" charset="-122"/>
                  </a:rPr>
                  <a:t>为真时的分布</a:t>
                </a:r>
                <a:endParaRPr kumimoji="1" lang="zh-CN" altLang="en-US" sz="32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4059" name="Text Box 27"/>
              <p:cNvSpPr txBox="1">
                <a:spLocks noChangeArrowheads="1"/>
              </p:cNvSpPr>
              <p:nvPr/>
            </p:nvSpPr>
            <p:spPr bwMode="auto">
              <a:xfrm>
                <a:off x="4540" y="777"/>
                <a:ext cx="88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拒绝域</a:t>
                </a:r>
                <a:endParaRPr kumimoji="1" lang="zh-CN" altLang="en-US" sz="32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4060" name="Line 28"/>
              <p:cNvSpPr>
                <a:spLocks noChangeShapeType="1"/>
              </p:cNvSpPr>
              <p:nvPr/>
            </p:nvSpPr>
            <p:spPr bwMode="auto">
              <a:xfrm>
                <a:off x="96" y="672"/>
                <a:ext cx="56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4061" name="Group 29"/>
          <p:cNvGrpSpPr/>
          <p:nvPr/>
        </p:nvGrpSpPr>
        <p:grpSpPr bwMode="auto">
          <a:xfrm>
            <a:off x="3632200" y="2689225"/>
            <a:ext cx="2335213" cy="3071813"/>
            <a:chOff x="2288" y="1694"/>
            <a:chExt cx="1471" cy="1935"/>
          </a:xfrm>
        </p:grpSpPr>
        <p:graphicFrame>
          <p:nvGraphicFramePr>
            <p:cNvPr id="44062" name="Object 30"/>
            <p:cNvGraphicFramePr>
              <a:graphicFrameLocks noChangeAspect="1"/>
            </p:cNvGraphicFramePr>
            <p:nvPr/>
          </p:nvGraphicFramePr>
          <p:xfrm>
            <a:off x="2288" y="1694"/>
            <a:ext cx="1471" cy="1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9" name="Equation" r:id="rId7" imgW="868045" imgH="648335" progId="Equation.3">
                    <p:embed/>
                  </p:oleObj>
                </mc:Choice>
                <mc:Fallback>
                  <p:oleObj name="Equation" r:id="rId7" imgW="868045" imgH="648335" progId="Equation.3">
                    <p:embed/>
                    <p:pic>
                      <p:nvPicPr>
                        <p:cNvPr id="0" name="Object 3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8" y="1694"/>
                          <a:ext cx="1471" cy="1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3" name="Text Box 31"/>
            <p:cNvSpPr txBox="1">
              <a:spLocks noChangeArrowheads="1"/>
            </p:cNvSpPr>
            <p:nvPr/>
          </p:nvSpPr>
          <p:spPr bwMode="auto">
            <a:xfrm>
              <a:off x="2463" y="3264"/>
              <a:ext cx="113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( 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sz="3200" baseline="30000">
                  <a:latin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3200">
                  <a:latin typeface="宋体" panose="02010600030101010101" pitchFamily="2" charset="-122"/>
                  <a:sym typeface="Symbol" panose="05050102010706020507" pitchFamily="18" charset="2"/>
                </a:rPr>
                <a:t>未知</a:t>
              </a:r>
              <a:r>
                <a:rPr kumimoji="1" lang="en-US" altLang="zh-CN" sz="3200">
                  <a:latin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kumimoji="1" lang="en-US" altLang="zh-CN" sz="320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35" grpId="0" autoUpdateAnimBg="0"/>
      <p:bldP spid="44037" grpId="0" autoUpdateAnimBg="0"/>
      <p:bldP spid="44039" grpId="0" autoUpdateAnimBg="0"/>
      <p:bldP spid="44040" grpId="0" autoUpdateAnimBg="0"/>
      <p:bldP spid="4404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9" name="Rectangle 5"/>
          <p:cNvSpPr>
            <a:spLocks noChangeArrowheads="1"/>
          </p:cNvSpPr>
          <p:nvPr/>
        </p:nvSpPr>
        <p:spPr bwMode="auto">
          <a:xfrm>
            <a:off x="723900" y="1865313"/>
            <a:ext cx="8597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如果外界条件发生了变化，则要研究外界条件的变化</a:t>
            </a:r>
            <a:endParaRPr kumimoji="1" lang="zh-CN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538630" name="Group 6"/>
          <p:cNvGrpSpPr/>
          <p:nvPr/>
        </p:nvGrpSpPr>
        <p:grpSpPr bwMode="auto">
          <a:xfrm>
            <a:off x="749300" y="1419226"/>
            <a:ext cx="5387975" cy="550863"/>
            <a:chOff x="536" y="894"/>
            <a:chExt cx="3394" cy="347"/>
          </a:xfrm>
        </p:grpSpPr>
        <p:sp>
          <p:nvSpPr>
            <p:cNvPr id="538631" name="Rectangle 7"/>
            <p:cNvSpPr>
              <a:spLocks noChangeArrowheads="1"/>
            </p:cNvSpPr>
            <p:nvPr/>
          </p:nvSpPr>
          <p:spPr bwMode="auto">
            <a:xfrm>
              <a:off x="536" y="894"/>
              <a:ext cx="22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设研究对象的某指标</a:t>
              </a:r>
              <a:endPara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38632" name="Object 8"/>
            <p:cNvGraphicFramePr>
              <a:graphicFrameLocks noChangeAspect="1"/>
            </p:cNvGraphicFramePr>
            <p:nvPr/>
          </p:nvGraphicFramePr>
          <p:xfrm>
            <a:off x="2609" y="945"/>
            <a:ext cx="132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6" name="Equation" r:id="rId1" imgW="20726400" imgH="4267200" progId="Equation.DSMT4">
                    <p:embed/>
                  </p:oleObj>
                </mc:Choice>
                <mc:Fallback>
                  <p:oleObj name="Equation" r:id="rId1" imgW="20726400" imgH="4267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9" y="945"/>
                          <a:ext cx="132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8673" name="Group 49"/>
          <p:cNvGrpSpPr/>
          <p:nvPr/>
        </p:nvGrpSpPr>
        <p:grpSpPr bwMode="auto">
          <a:xfrm>
            <a:off x="846138" y="1071563"/>
            <a:ext cx="1906587" cy="366712"/>
            <a:chOff x="549" y="691"/>
            <a:chExt cx="1201" cy="231"/>
          </a:xfrm>
        </p:grpSpPr>
        <p:pic>
          <p:nvPicPr>
            <p:cNvPr id="538634" name="Picture 10" descr="4"/>
            <p:cNvPicPr>
              <a:picLocks noChangeAspect="1" noChangeArrowheads="1" noCrop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9" y="691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8635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920" y="694"/>
              <a:ext cx="830" cy="1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问题背景</a:t>
              </a:r>
              <a:endParaRPr lang="zh-CN" altLang="en-US" sz="3600" b="1" kern="10">
                <a:ln w="12700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000082"/>
                    </a:gs>
                    <a:gs pos="50000">
                      <a:srgbClr val="FF8200"/>
                    </a:gs>
                    <a:gs pos="100000">
                      <a:srgbClr val="000082"/>
                    </a:gs>
                  </a:gsLst>
                  <a:lin ang="270000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538636" name="Rectangle 12"/>
          <p:cNvSpPr>
            <a:spLocks noChangeArrowheads="1"/>
          </p:cNvSpPr>
          <p:nvPr/>
        </p:nvSpPr>
        <p:spPr bwMode="auto">
          <a:xfrm>
            <a:off x="0" y="2311400"/>
            <a:ext cx="471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是否对该指标产生了影响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.</a:t>
            </a:r>
            <a:endParaRPr kumimoji="1" lang="zh-CN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38637" name="WordArt 13"/>
          <p:cNvSpPr>
            <a:spLocks noChangeArrowheads="1" noChangeShapeType="1" noTextEdit="1"/>
          </p:cNvSpPr>
          <p:nvPr/>
        </p:nvSpPr>
        <p:spPr bwMode="auto">
          <a:xfrm>
            <a:off x="838200" y="2868613"/>
            <a:ext cx="785813" cy="277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分析</a:t>
            </a:r>
            <a:endParaRPr lang="zh-CN" altLang="en-US" sz="3600" b="1" kern="10">
              <a:ln w="15875">
                <a:solidFill>
                  <a:srgbClr val="3399FF"/>
                </a:solidFill>
                <a:round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  <p:grpSp>
        <p:nvGrpSpPr>
          <p:cNvPr id="538638" name="Group 14"/>
          <p:cNvGrpSpPr/>
          <p:nvPr/>
        </p:nvGrpSpPr>
        <p:grpSpPr bwMode="auto">
          <a:xfrm>
            <a:off x="700088" y="3173416"/>
            <a:ext cx="4329113" cy="573088"/>
            <a:chOff x="441" y="1999"/>
            <a:chExt cx="2727" cy="361"/>
          </a:xfrm>
        </p:grpSpPr>
        <p:sp>
          <p:nvSpPr>
            <p:cNvPr id="538639" name="Rectangle 15"/>
            <p:cNvSpPr>
              <a:spLocks noChangeArrowheads="1"/>
            </p:cNvSpPr>
            <p:nvPr/>
          </p:nvSpPr>
          <p:spPr bwMode="auto">
            <a:xfrm>
              <a:off x="441" y="1999"/>
              <a:ext cx="22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设变化前指标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38640" name="Object 16"/>
            <p:cNvGraphicFramePr>
              <a:graphicFrameLocks noChangeAspect="1"/>
            </p:cNvGraphicFramePr>
            <p:nvPr/>
          </p:nvGraphicFramePr>
          <p:xfrm>
            <a:off x="1789" y="2021"/>
            <a:ext cx="137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7" name="Equation" r:id="rId4" imgW="21640800" imgH="4876800" progId="Equation.DSMT4">
                    <p:embed/>
                  </p:oleObj>
                </mc:Choice>
                <mc:Fallback>
                  <p:oleObj name="Equation" r:id="rId4" imgW="21640800" imgH="48768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9" y="2021"/>
                          <a:ext cx="1379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8641" name="Group 17"/>
          <p:cNvGrpSpPr/>
          <p:nvPr/>
        </p:nvGrpSpPr>
        <p:grpSpPr bwMode="auto">
          <a:xfrm>
            <a:off x="4816475" y="3175003"/>
            <a:ext cx="4213225" cy="573088"/>
            <a:chOff x="3034" y="2008"/>
            <a:chExt cx="2654" cy="361"/>
          </a:xfrm>
        </p:grpSpPr>
        <p:sp>
          <p:nvSpPr>
            <p:cNvPr id="538642" name="Rectangle 18"/>
            <p:cNvSpPr>
              <a:spLocks noChangeArrowheads="1"/>
            </p:cNvSpPr>
            <p:nvPr/>
          </p:nvSpPr>
          <p:spPr bwMode="auto">
            <a:xfrm>
              <a:off x="3034" y="2008"/>
              <a:ext cx="14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变化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后</a:t>
              </a:r>
              <a:r>
                <a:rPr kumimoji="1" lang="zh-CN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指标</a:t>
              </a:r>
              <a:endPara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38643" name="Object 19"/>
            <p:cNvGraphicFramePr>
              <a:graphicFrameLocks noChangeAspect="1"/>
            </p:cNvGraphicFramePr>
            <p:nvPr/>
          </p:nvGraphicFramePr>
          <p:xfrm>
            <a:off x="4327" y="2031"/>
            <a:ext cx="1361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8" name="Equation" r:id="rId6" imgW="21336000" imgH="4876800" progId="Equation.DSMT4">
                    <p:embed/>
                  </p:oleObj>
                </mc:Choice>
                <mc:Fallback>
                  <p:oleObj name="Equation" r:id="rId6" imgW="21336000" imgH="48768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7" y="2031"/>
                          <a:ext cx="1361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8644" name="Rectangle 20"/>
          <p:cNvSpPr>
            <a:spLocks noChangeArrowheads="1"/>
          </p:cNvSpPr>
          <p:nvPr/>
        </p:nvSpPr>
        <p:spPr bwMode="auto">
          <a:xfrm>
            <a:off x="674688" y="3632200"/>
            <a:ext cx="8443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若外界条件的变化对指标产生影响,则应反映在下述</a:t>
            </a:r>
            <a:endParaRPr kumimoji="1" lang="zh-CN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38645" name="Rectangle 21"/>
          <p:cNvSpPr>
            <a:spLocks noChangeArrowheads="1"/>
          </p:cNvSpPr>
          <p:nvPr/>
        </p:nvSpPr>
        <p:spPr bwMode="auto">
          <a:xfrm>
            <a:off x="-50800" y="4065588"/>
            <a:ext cx="261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参数的改变上</a:t>
            </a:r>
            <a:endParaRPr kumimoji="1" lang="zh-CN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38646" name="Object 22"/>
          <p:cNvGraphicFramePr>
            <a:graphicFrameLocks noChangeAspect="1"/>
          </p:cNvGraphicFramePr>
          <p:nvPr/>
        </p:nvGraphicFramePr>
        <p:xfrm>
          <a:off x="3652838" y="4324350"/>
          <a:ext cx="17875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Equation" r:id="rId8" imgW="17678400" imgH="9144000" progId="Equation.DSMT4">
                  <p:embed/>
                </p:oleObj>
              </mc:Choice>
              <mc:Fallback>
                <p:oleObj name="Equation" r:id="rId8" imgW="17678400" imgH="91440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838" y="4324350"/>
                        <a:ext cx="178752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8674" name="Group 50"/>
          <p:cNvGrpSpPr/>
          <p:nvPr/>
        </p:nvGrpSpPr>
        <p:grpSpPr bwMode="auto">
          <a:xfrm>
            <a:off x="0" y="4999038"/>
            <a:ext cx="6616700" cy="1006475"/>
            <a:chOff x="0" y="3149"/>
            <a:chExt cx="4168" cy="634"/>
          </a:xfrm>
        </p:grpSpPr>
        <p:sp>
          <p:nvSpPr>
            <p:cNvPr id="538648" name="Rectangle 24"/>
            <p:cNvSpPr>
              <a:spLocks noChangeArrowheads="1"/>
            </p:cNvSpPr>
            <p:nvPr/>
          </p:nvSpPr>
          <p:spPr bwMode="auto">
            <a:xfrm>
              <a:off x="0" y="3289"/>
              <a:ext cx="41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故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要考虑</a:t>
              </a:r>
              <a:r>
                <a:rPr kumimoji="1" lang="zh-CN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  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各种假设检验问题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38649" name="Object 25"/>
            <p:cNvGraphicFramePr>
              <a:graphicFrameLocks noChangeAspect="1"/>
            </p:cNvGraphicFramePr>
            <p:nvPr/>
          </p:nvGraphicFramePr>
          <p:xfrm>
            <a:off x="902" y="3149"/>
            <a:ext cx="1127" cy="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0" name="Equation" r:id="rId10" imgW="17678400" imgH="9144000" progId="Equation.DSMT4">
                    <p:embed/>
                  </p:oleObj>
                </mc:Choice>
                <mc:Fallback>
                  <p:oleObj name="Equation" r:id="rId10" imgW="17678400" imgH="91440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2" y="3149"/>
                          <a:ext cx="1127" cy="6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8654" name="Group 30"/>
          <p:cNvGrpSpPr/>
          <p:nvPr/>
        </p:nvGrpSpPr>
        <p:grpSpPr bwMode="auto">
          <a:xfrm>
            <a:off x="844550" y="628650"/>
            <a:ext cx="5080000" cy="347663"/>
            <a:chOff x="532" y="396"/>
            <a:chExt cx="3000" cy="195"/>
          </a:xfrm>
        </p:grpSpPr>
        <p:sp>
          <p:nvSpPr>
            <p:cNvPr id="538655" name="WordArt 31"/>
            <p:cNvSpPr>
              <a:spLocks noChangeArrowheads="1" noChangeShapeType="1" noTextEdit="1"/>
            </p:cNvSpPr>
            <p:nvPr/>
          </p:nvSpPr>
          <p:spPr bwMode="auto">
            <a:xfrm>
              <a:off x="532" y="414"/>
              <a:ext cx="1030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b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二</a:t>
              </a:r>
              <a:r>
                <a:rPr lang="en-US" altLang="zh-CN" sz="3600" b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 </a:t>
              </a:r>
              <a:r>
                <a:rPr lang="zh-CN" altLang="en-US" sz="3600" b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双总体</a:t>
              </a:r>
              <a:endPara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38656" name="WordArt 32"/>
            <p:cNvSpPr>
              <a:spLocks noChangeArrowheads="1" noChangeShapeType="1" noTextEdit="1"/>
            </p:cNvSpPr>
            <p:nvPr/>
          </p:nvSpPr>
          <p:spPr bwMode="auto">
            <a:xfrm>
              <a:off x="1614" y="437"/>
              <a:ext cx="194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N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57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1823" y="432"/>
              <a:ext cx="47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(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58" name="WordArt 34"/>
            <p:cNvSpPr>
              <a:spLocks noChangeArrowheads="1" noChangeShapeType="1" noTextEdit="1"/>
            </p:cNvSpPr>
            <p:nvPr/>
          </p:nvSpPr>
          <p:spPr bwMode="auto">
            <a:xfrm>
              <a:off x="2448" y="431"/>
              <a:ext cx="43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)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59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2139" y="534"/>
              <a:ext cx="42" cy="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,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60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1893" y="446"/>
              <a:ext cx="443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l-GR" altLang="zh-CN" sz="3600" i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μ   σ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61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2354" y="403"/>
              <a:ext cx="66" cy="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2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62" name="WordArt 38"/>
            <p:cNvSpPr>
              <a:spLocks noChangeArrowheads="1" noChangeShapeType="1" noTextEdit="1"/>
            </p:cNvSpPr>
            <p:nvPr/>
          </p:nvSpPr>
          <p:spPr bwMode="auto">
            <a:xfrm>
              <a:off x="3075" y="500"/>
              <a:ext cx="66" cy="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2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63" name="WordArt 39"/>
            <p:cNvSpPr>
              <a:spLocks noChangeArrowheads="1" noChangeShapeType="1" noTextEdit="1"/>
            </p:cNvSpPr>
            <p:nvPr/>
          </p:nvSpPr>
          <p:spPr bwMode="auto">
            <a:xfrm>
              <a:off x="2047" y="518"/>
              <a:ext cx="49" cy="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1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64" name="WordArt 40"/>
            <p:cNvSpPr>
              <a:spLocks noChangeArrowheads="1" noChangeShapeType="1" noTextEdit="1"/>
            </p:cNvSpPr>
            <p:nvPr/>
          </p:nvSpPr>
          <p:spPr bwMode="auto">
            <a:xfrm>
              <a:off x="2655" y="430"/>
              <a:ext cx="194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N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65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2864" y="425"/>
              <a:ext cx="47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(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66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3489" y="424"/>
              <a:ext cx="43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)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67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3180" y="527"/>
              <a:ext cx="42" cy="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,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68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2934" y="439"/>
              <a:ext cx="443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l-GR" altLang="zh-CN" sz="3600" i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μ   σ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69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3395" y="396"/>
              <a:ext cx="66" cy="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2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70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2564" y="527"/>
              <a:ext cx="42" cy="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,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71" name="WordArt 47"/>
            <p:cNvSpPr>
              <a:spLocks noChangeArrowheads="1" noChangeShapeType="1" noTextEdit="1"/>
            </p:cNvSpPr>
            <p:nvPr/>
          </p:nvSpPr>
          <p:spPr bwMode="auto">
            <a:xfrm>
              <a:off x="2339" y="508"/>
              <a:ext cx="66" cy="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1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72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3372" y="509"/>
              <a:ext cx="66" cy="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2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538675" name="Rectangle 51"/>
          <p:cNvSpPr>
            <a:spLocks noChangeArrowheads="1"/>
          </p:cNvSpPr>
          <p:nvPr/>
        </p:nvSpPr>
        <p:spPr bwMode="auto">
          <a:xfrm>
            <a:off x="0" y="3667222"/>
            <a:ext cx="9144000" cy="3187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38735" name="Group 111"/>
          <p:cNvGrpSpPr/>
          <p:nvPr/>
        </p:nvGrpSpPr>
        <p:grpSpPr bwMode="auto">
          <a:xfrm>
            <a:off x="812800" y="4150399"/>
            <a:ext cx="5030788" cy="471487"/>
            <a:chOff x="532" y="2619"/>
            <a:chExt cx="3169" cy="297"/>
          </a:xfrm>
        </p:grpSpPr>
        <p:graphicFrame>
          <p:nvGraphicFramePr>
            <p:cNvPr id="538722" name="Object 98"/>
            <p:cNvGraphicFramePr>
              <a:graphicFrameLocks noChangeAspect="1"/>
            </p:cNvGraphicFramePr>
            <p:nvPr/>
          </p:nvGraphicFramePr>
          <p:xfrm>
            <a:off x="760" y="2619"/>
            <a:ext cx="294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1" name="Equation" r:id="rId12" imgW="43891200" imgH="4572000" progId="Equation.DSMT4">
                    <p:embed/>
                  </p:oleObj>
                </mc:Choice>
                <mc:Fallback>
                  <p:oleObj name="Equation" r:id="rId12" imgW="43891200" imgH="4572000" progId="Equation.DSMT4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" y="2619"/>
                          <a:ext cx="294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8723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532" y="2674"/>
              <a:ext cx="205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i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accent2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①</a:t>
              </a:r>
              <a:endParaRPr lang="zh-CN" altLang="en-US" sz="3600" b="1" i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accent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endParaRPr>
            </a:p>
          </p:txBody>
        </p:sp>
      </p:grpSp>
      <p:grpSp>
        <p:nvGrpSpPr>
          <p:cNvPr id="538736" name="Group 112"/>
          <p:cNvGrpSpPr/>
          <p:nvPr/>
        </p:nvGrpSpPr>
        <p:grpSpPr bwMode="auto">
          <a:xfrm>
            <a:off x="803275" y="4571086"/>
            <a:ext cx="5041901" cy="471488"/>
            <a:chOff x="526" y="2884"/>
            <a:chExt cx="3176" cy="297"/>
          </a:xfrm>
        </p:grpSpPr>
        <p:sp>
          <p:nvSpPr>
            <p:cNvPr id="538724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526" y="2940"/>
              <a:ext cx="20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accent2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②</a:t>
              </a:r>
              <a:endPara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accent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endParaRPr>
            </a:p>
          </p:txBody>
        </p:sp>
        <p:graphicFrame>
          <p:nvGraphicFramePr>
            <p:cNvPr id="538726" name="Object 102"/>
            <p:cNvGraphicFramePr>
              <a:graphicFrameLocks noChangeAspect="1"/>
            </p:cNvGraphicFramePr>
            <p:nvPr/>
          </p:nvGraphicFramePr>
          <p:xfrm>
            <a:off x="761" y="2884"/>
            <a:ext cx="294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2" name="Equation" r:id="rId14" imgW="43891200" imgH="4572000" progId="Equation.DSMT4">
                    <p:embed/>
                  </p:oleObj>
                </mc:Choice>
                <mc:Fallback>
                  <p:oleObj name="Equation" r:id="rId14" imgW="43891200" imgH="4572000" progId="Equation.DSMT4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" y="2884"/>
                          <a:ext cx="294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8737" name="Group 113"/>
          <p:cNvGrpSpPr/>
          <p:nvPr/>
        </p:nvGrpSpPr>
        <p:grpSpPr bwMode="auto">
          <a:xfrm>
            <a:off x="849313" y="5037138"/>
            <a:ext cx="5029199" cy="471487"/>
            <a:chOff x="535" y="3173"/>
            <a:chExt cx="3168" cy="297"/>
          </a:xfrm>
        </p:grpSpPr>
        <p:sp>
          <p:nvSpPr>
            <p:cNvPr id="538725" name="WordArt 101"/>
            <p:cNvSpPr>
              <a:spLocks noChangeArrowheads="1" noChangeShapeType="1" noTextEdit="1"/>
            </p:cNvSpPr>
            <p:nvPr/>
          </p:nvSpPr>
          <p:spPr bwMode="auto">
            <a:xfrm>
              <a:off x="535" y="3221"/>
              <a:ext cx="20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accent2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③</a:t>
              </a:r>
              <a:endPara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accent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endParaRPr>
            </a:p>
          </p:txBody>
        </p:sp>
        <p:graphicFrame>
          <p:nvGraphicFramePr>
            <p:cNvPr id="538727" name="Object 103"/>
            <p:cNvGraphicFramePr>
              <a:graphicFrameLocks noChangeAspect="1"/>
            </p:cNvGraphicFramePr>
            <p:nvPr/>
          </p:nvGraphicFramePr>
          <p:xfrm>
            <a:off x="762" y="3173"/>
            <a:ext cx="294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3" name="Equation" r:id="rId16" imgW="43891200" imgH="4572000" progId="Equation.DSMT4">
                    <p:embed/>
                  </p:oleObj>
                </mc:Choice>
                <mc:Fallback>
                  <p:oleObj name="Equation" r:id="rId16" imgW="43891200" imgH="4572000" progId="Equation.DSMT4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" y="3173"/>
                          <a:ext cx="294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8733" name="Group 109"/>
          <p:cNvGrpSpPr/>
          <p:nvPr/>
        </p:nvGrpSpPr>
        <p:grpSpPr bwMode="auto">
          <a:xfrm>
            <a:off x="-47625" y="5486400"/>
            <a:ext cx="3543300" cy="519113"/>
            <a:chOff x="-30" y="3456"/>
            <a:chExt cx="2232" cy="327"/>
          </a:xfrm>
        </p:grpSpPr>
        <p:sp>
          <p:nvSpPr>
            <p:cNvPr id="538729" name="Rectangle 105"/>
            <p:cNvSpPr>
              <a:spLocks noChangeArrowheads="1"/>
            </p:cNvSpPr>
            <p:nvPr/>
          </p:nvSpPr>
          <p:spPr bwMode="auto">
            <a:xfrm>
              <a:off x="-30" y="3456"/>
              <a:ext cx="22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其中  为已知常数</a:t>
              </a:r>
              <a:endPara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38730" name="Object 106"/>
            <p:cNvGraphicFramePr>
              <a:graphicFrameLocks noChangeAspect="1"/>
            </p:cNvGraphicFramePr>
            <p:nvPr/>
          </p:nvGraphicFramePr>
          <p:xfrm>
            <a:off x="502" y="3512"/>
            <a:ext cx="19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4" name="Equation" r:id="rId18" imgW="3048000" imgH="3657600" progId="Equation.DSMT4">
                    <p:embed/>
                  </p:oleObj>
                </mc:Choice>
                <mc:Fallback>
                  <p:oleObj name="Equation" r:id="rId18" imgW="3048000" imgH="3657600" progId="Equation.DSMT4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" y="3512"/>
                          <a:ext cx="19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8734" name="Group 110"/>
          <p:cNvGrpSpPr/>
          <p:nvPr/>
        </p:nvGrpSpPr>
        <p:grpSpPr bwMode="auto">
          <a:xfrm>
            <a:off x="2805113" y="5487988"/>
            <a:ext cx="2014537" cy="519112"/>
            <a:chOff x="1811" y="3449"/>
            <a:chExt cx="1269" cy="327"/>
          </a:xfrm>
        </p:grpSpPr>
        <p:graphicFrame>
          <p:nvGraphicFramePr>
            <p:cNvPr id="538731" name="Object 107"/>
            <p:cNvGraphicFramePr>
              <a:graphicFrameLocks noChangeAspect="1"/>
            </p:cNvGraphicFramePr>
            <p:nvPr/>
          </p:nvGraphicFramePr>
          <p:xfrm>
            <a:off x="2536" y="3505"/>
            <a:ext cx="54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5" name="Equation" r:id="rId20" imgW="8534400" imgH="3657600" progId="Equation.DSMT4">
                    <p:embed/>
                  </p:oleObj>
                </mc:Choice>
                <mc:Fallback>
                  <p:oleObj name="Equation" r:id="rId20" imgW="8534400" imgH="3657600" progId="Equation.DSMT4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6" y="3505"/>
                          <a:ext cx="54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8732" name="Rectangle 108"/>
            <p:cNvSpPr>
              <a:spLocks noChangeArrowheads="1"/>
            </p:cNvSpPr>
            <p:nvPr/>
          </p:nvSpPr>
          <p:spPr bwMode="auto">
            <a:xfrm>
              <a:off x="1811" y="3449"/>
              <a:ext cx="9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，通常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38741" name="Group 117"/>
          <p:cNvGrpSpPr/>
          <p:nvPr/>
        </p:nvGrpSpPr>
        <p:grpSpPr bwMode="auto">
          <a:xfrm>
            <a:off x="2586038" y="3784600"/>
            <a:ext cx="3770312" cy="296863"/>
            <a:chOff x="1333" y="2368"/>
            <a:chExt cx="2375" cy="187"/>
          </a:xfrm>
        </p:grpSpPr>
        <p:sp>
          <p:nvSpPr>
            <p:cNvPr id="538682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1333" y="2397"/>
              <a:ext cx="150" cy="1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l-GR" altLang="zh-CN" sz="3600" i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μ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85" name="WordArt 61"/>
            <p:cNvSpPr>
              <a:spLocks noChangeArrowheads="1" noChangeShapeType="1" noTextEdit="1"/>
            </p:cNvSpPr>
            <p:nvPr/>
          </p:nvSpPr>
          <p:spPr bwMode="auto">
            <a:xfrm>
              <a:off x="1500" y="2484"/>
              <a:ext cx="49" cy="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1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715" name="WordArt 91"/>
            <p:cNvSpPr>
              <a:spLocks noChangeArrowheads="1" noChangeShapeType="1" noTextEdit="1"/>
            </p:cNvSpPr>
            <p:nvPr/>
          </p:nvSpPr>
          <p:spPr bwMode="auto">
            <a:xfrm>
              <a:off x="1566" y="2458"/>
              <a:ext cx="163" cy="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_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716" name="WordArt 92"/>
            <p:cNvSpPr>
              <a:spLocks noChangeArrowheads="1" noChangeShapeType="1" noTextEdit="1"/>
            </p:cNvSpPr>
            <p:nvPr/>
          </p:nvSpPr>
          <p:spPr bwMode="auto">
            <a:xfrm>
              <a:off x="1929" y="2486"/>
              <a:ext cx="56" cy="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2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718" name="WordArt 94"/>
            <p:cNvSpPr>
              <a:spLocks noChangeArrowheads="1" noChangeShapeType="1" noTextEdit="1"/>
            </p:cNvSpPr>
            <p:nvPr/>
          </p:nvSpPr>
          <p:spPr bwMode="auto">
            <a:xfrm>
              <a:off x="2054" y="2368"/>
              <a:ext cx="1654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的假设检验问题</a:t>
              </a:r>
              <a:endPara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38740" name="WordArt 116"/>
            <p:cNvSpPr>
              <a:spLocks noChangeArrowheads="1" noChangeShapeType="1" noTextEdit="1"/>
            </p:cNvSpPr>
            <p:nvPr/>
          </p:nvSpPr>
          <p:spPr bwMode="auto">
            <a:xfrm>
              <a:off x="1763" y="2397"/>
              <a:ext cx="150" cy="1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l-GR" altLang="zh-CN" sz="3600" i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μ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53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3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3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8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8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3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3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3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3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3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3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538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538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538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538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3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3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3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3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3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29" grpId="0"/>
      <p:bldP spid="538636" grpId="0"/>
      <p:bldP spid="538637" grpId="0" animBg="1"/>
      <p:bldP spid="538644" grpId="0"/>
      <p:bldP spid="538644" grpId="1"/>
      <p:bldP spid="538645" grpId="0"/>
      <p:bldP spid="538645" grpId="1"/>
      <p:bldP spid="53867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650" name="Group 2"/>
          <p:cNvGrpSpPr/>
          <p:nvPr/>
        </p:nvGrpSpPr>
        <p:grpSpPr bwMode="auto">
          <a:xfrm>
            <a:off x="2855913" y="5457826"/>
            <a:ext cx="4148138" cy="1160462"/>
            <a:chOff x="1783" y="3598"/>
            <a:chExt cx="2613" cy="731"/>
          </a:xfrm>
        </p:grpSpPr>
        <p:graphicFrame>
          <p:nvGraphicFramePr>
            <p:cNvPr id="539651" name="Object 3"/>
            <p:cNvGraphicFramePr>
              <a:graphicFrameLocks noChangeAspect="1"/>
            </p:cNvGraphicFramePr>
            <p:nvPr/>
          </p:nvGraphicFramePr>
          <p:xfrm>
            <a:off x="1783" y="3598"/>
            <a:ext cx="2613" cy="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2" name="Equation" r:id="rId1" imgW="39014400" imgH="11887200" progId="Equation.DSMT4">
                    <p:embed/>
                  </p:oleObj>
                </mc:Choice>
                <mc:Fallback>
                  <p:oleObj name="Equation" r:id="rId1" imgW="39014400" imgH="11887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3" y="3598"/>
                          <a:ext cx="2613" cy="7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652" name="Object 4"/>
            <p:cNvGraphicFramePr>
              <a:graphicFrameLocks noChangeAspect="1"/>
            </p:cNvGraphicFramePr>
            <p:nvPr/>
          </p:nvGraphicFramePr>
          <p:xfrm>
            <a:off x="2054" y="3860"/>
            <a:ext cx="775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3" name="Equation" r:id="rId3" imgW="647700" imgH="355600" progId="Equation.DSMT4">
                    <p:embed/>
                  </p:oleObj>
                </mc:Choice>
                <mc:Fallback>
                  <p:oleObj name="Equation" r:id="rId3" imgW="647700" imgH="355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4" y="3860"/>
                          <a:ext cx="775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9653" name="Group 5"/>
          <p:cNvGrpSpPr/>
          <p:nvPr/>
        </p:nvGrpSpPr>
        <p:grpSpPr bwMode="auto">
          <a:xfrm>
            <a:off x="736600" y="522288"/>
            <a:ext cx="8591550" cy="563562"/>
            <a:chOff x="464" y="529"/>
            <a:chExt cx="5412" cy="355"/>
          </a:xfrm>
        </p:grpSpPr>
        <p:sp>
          <p:nvSpPr>
            <p:cNvPr id="539654" name="Rectangle 6"/>
            <p:cNvSpPr>
              <a:spLocks noChangeArrowheads="1"/>
            </p:cNvSpPr>
            <p:nvPr/>
          </p:nvSpPr>
          <p:spPr bwMode="auto">
            <a:xfrm>
              <a:off x="464" y="550"/>
              <a:ext cx="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39655" name="Rectangle 7"/>
            <p:cNvSpPr>
              <a:spLocks noChangeArrowheads="1"/>
            </p:cNvSpPr>
            <p:nvPr/>
          </p:nvSpPr>
          <p:spPr bwMode="auto">
            <a:xfrm>
              <a:off x="1841" y="543"/>
              <a:ext cx="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39656" name="Rectangle 8"/>
            <p:cNvSpPr>
              <a:spLocks noChangeArrowheads="1"/>
            </p:cNvSpPr>
            <p:nvPr/>
          </p:nvSpPr>
          <p:spPr bwMode="auto">
            <a:xfrm>
              <a:off x="3642" y="536"/>
              <a:ext cx="10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  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39657" name="Object 9"/>
            <p:cNvGraphicFramePr>
              <a:graphicFrameLocks noChangeAspect="1"/>
            </p:cNvGraphicFramePr>
            <p:nvPr/>
          </p:nvGraphicFramePr>
          <p:xfrm>
            <a:off x="689" y="588"/>
            <a:ext cx="130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4" name="Equation" r:id="rId5" imgW="19507200" imgH="4572000" progId="Equation.DSMT4">
                    <p:embed/>
                  </p:oleObj>
                </mc:Choice>
                <mc:Fallback>
                  <p:oleObj name="Equation" r:id="rId5" imgW="19507200" imgH="45720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" y="588"/>
                          <a:ext cx="130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658" name="Object 10"/>
            <p:cNvGraphicFramePr>
              <a:graphicFrameLocks noChangeAspect="1"/>
            </p:cNvGraphicFramePr>
            <p:nvPr/>
          </p:nvGraphicFramePr>
          <p:xfrm>
            <a:off x="2541" y="562"/>
            <a:ext cx="119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5" name="Equation" r:id="rId7" imgW="19812000" imgH="4876800" progId="Equation.DSMT4">
                    <p:embed/>
                  </p:oleObj>
                </mc:Choice>
                <mc:Fallback>
                  <p:oleObj name="Equation" r:id="rId7" imgW="19812000" imgH="4876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1" y="562"/>
                          <a:ext cx="119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659" name="Object 11"/>
            <p:cNvGraphicFramePr>
              <a:graphicFrameLocks noChangeAspect="1"/>
            </p:cNvGraphicFramePr>
            <p:nvPr/>
          </p:nvGraphicFramePr>
          <p:xfrm>
            <a:off x="4310" y="567"/>
            <a:ext cx="118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6" name="Equation" r:id="rId9" imgW="17678400" imgH="4267200" progId="Equation.DSMT4">
                    <p:embed/>
                  </p:oleObj>
                </mc:Choice>
                <mc:Fallback>
                  <p:oleObj name="Equation" r:id="rId9" imgW="17678400" imgH="4267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0" y="567"/>
                          <a:ext cx="118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9660" name="Rectangle 12"/>
            <p:cNvSpPr>
              <a:spLocks noChangeArrowheads="1"/>
            </p:cNvSpPr>
            <p:nvPr/>
          </p:nvSpPr>
          <p:spPr bwMode="auto">
            <a:xfrm>
              <a:off x="5355" y="529"/>
              <a:ext cx="5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为  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39661" name="Group 13"/>
          <p:cNvGrpSpPr/>
          <p:nvPr/>
        </p:nvGrpSpPr>
        <p:grpSpPr bwMode="auto">
          <a:xfrm>
            <a:off x="0" y="963613"/>
            <a:ext cx="8828088" cy="547687"/>
            <a:chOff x="0" y="855"/>
            <a:chExt cx="5561" cy="345"/>
          </a:xfrm>
        </p:grpSpPr>
        <p:sp>
          <p:nvSpPr>
            <p:cNvPr id="539662" name="Rectangle 14"/>
            <p:cNvSpPr>
              <a:spLocks noChangeArrowheads="1"/>
            </p:cNvSpPr>
            <p:nvPr/>
          </p:nvSpPr>
          <p:spPr bwMode="auto">
            <a:xfrm>
              <a:off x="0" y="856"/>
              <a:ext cx="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39663" name="Object 15"/>
            <p:cNvGraphicFramePr>
              <a:graphicFrameLocks noChangeAspect="1"/>
            </p:cNvGraphicFramePr>
            <p:nvPr/>
          </p:nvGraphicFramePr>
          <p:xfrm>
            <a:off x="712" y="883"/>
            <a:ext cx="115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7" name="Equation" r:id="rId11" imgW="19202400" imgH="4876800" progId="Equation.DSMT4">
                    <p:embed/>
                  </p:oleObj>
                </mc:Choice>
                <mc:Fallback>
                  <p:oleObj name="Equation" r:id="rId11" imgW="19202400" imgH="48768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" y="883"/>
                          <a:ext cx="115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9664" name="Rectangle 16"/>
            <p:cNvSpPr>
              <a:spLocks noChangeArrowheads="1"/>
            </p:cNvSpPr>
            <p:nvPr/>
          </p:nvSpPr>
          <p:spPr bwMode="auto">
            <a:xfrm>
              <a:off x="1809" y="855"/>
              <a:ext cx="37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两样本独立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试检验假设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539665" name="Object 17"/>
          <p:cNvGraphicFramePr>
            <a:graphicFrameLocks noChangeAspect="1"/>
          </p:cNvGraphicFramePr>
          <p:nvPr/>
        </p:nvGraphicFramePr>
        <p:xfrm>
          <a:off x="2633009" y="1414463"/>
          <a:ext cx="36639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" name="Equation" r:id="rId13" imgW="34442400" imgH="4572000" progId="Equation.DSMT4">
                  <p:embed/>
                </p:oleObj>
              </mc:Choice>
              <mc:Fallback>
                <p:oleObj name="Equation" r:id="rId13" imgW="34442400" imgH="4572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009" y="1414463"/>
                        <a:ext cx="366395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6" name="WordArt 18"/>
          <p:cNvSpPr>
            <a:spLocks noChangeArrowheads="1" noChangeShapeType="1" noTextEdit="1"/>
          </p:cNvSpPr>
          <p:nvPr/>
        </p:nvSpPr>
        <p:spPr bwMode="auto">
          <a:xfrm>
            <a:off x="847725" y="191770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3600" b="1" kern="10" dirty="0">
              <a:ln w="12700">
                <a:solidFill>
                  <a:schemeClr val="accent2"/>
                </a:solidFill>
                <a:round/>
              </a:ln>
              <a:solidFill>
                <a:schemeClr val="accent2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39667" name="Group 19"/>
          <p:cNvGrpSpPr/>
          <p:nvPr/>
        </p:nvGrpSpPr>
        <p:grpSpPr bwMode="auto">
          <a:xfrm>
            <a:off x="1387475" y="1797050"/>
            <a:ext cx="4460875" cy="538163"/>
            <a:chOff x="794" y="1372"/>
            <a:chExt cx="2810" cy="339"/>
          </a:xfrm>
        </p:grpSpPr>
        <p:sp>
          <p:nvSpPr>
            <p:cNvPr id="539668" name="Rectangle 20"/>
            <p:cNvSpPr>
              <a:spLocks noChangeArrowheads="1"/>
            </p:cNvSpPr>
            <p:nvPr/>
          </p:nvSpPr>
          <p:spPr bwMode="auto">
            <a:xfrm>
              <a:off x="1576" y="1372"/>
              <a:ext cx="20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的无偏估计分别为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39669" name="Object 21"/>
            <p:cNvGraphicFramePr>
              <a:graphicFrameLocks noChangeAspect="1"/>
            </p:cNvGraphicFramePr>
            <p:nvPr/>
          </p:nvGraphicFramePr>
          <p:xfrm>
            <a:off x="794" y="1394"/>
            <a:ext cx="85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9" name="Equation" r:id="rId15" imgW="12801600" imgH="4876800" progId="Equation.DSMT4">
                    <p:embed/>
                  </p:oleObj>
                </mc:Choice>
                <mc:Fallback>
                  <p:oleObj name="Equation" r:id="rId15" imgW="12801600" imgH="48768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" y="1394"/>
                          <a:ext cx="85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9670" name="Object 22"/>
          <p:cNvGraphicFramePr>
            <a:graphicFrameLocks noChangeAspect="1"/>
          </p:cNvGraphicFramePr>
          <p:nvPr/>
        </p:nvGraphicFramePr>
        <p:xfrm>
          <a:off x="2132013" y="2201863"/>
          <a:ext cx="470058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0" name="Equation" r:id="rId17" imgW="44196000" imgH="8839200" progId="Equation.DSMT4">
                  <p:embed/>
                </p:oleObj>
              </mc:Choice>
              <mc:Fallback>
                <p:oleObj name="Equation" r:id="rId17" imgW="44196000" imgH="8839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2201863"/>
                        <a:ext cx="4700587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9671" name="Group 23"/>
          <p:cNvGrpSpPr/>
          <p:nvPr/>
        </p:nvGrpSpPr>
        <p:grpSpPr bwMode="auto">
          <a:xfrm>
            <a:off x="-12700" y="2873375"/>
            <a:ext cx="8928100" cy="534988"/>
            <a:chOff x="-8" y="2090"/>
            <a:chExt cx="5624" cy="337"/>
          </a:xfrm>
        </p:grpSpPr>
        <p:sp>
          <p:nvSpPr>
            <p:cNvPr id="539672" name="Rectangle 24"/>
            <p:cNvSpPr>
              <a:spLocks noChangeArrowheads="1"/>
            </p:cNvSpPr>
            <p:nvPr/>
          </p:nvSpPr>
          <p:spPr bwMode="auto">
            <a:xfrm>
              <a:off x="1456" y="2097"/>
              <a:ext cx="41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分别为总体    的样本均值和样本方差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39673" name="Object 25"/>
            <p:cNvGraphicFramePr>
              <a:graphicFrameLocks noChangeAspect="1"/>
            </p:cNvGraphicFramePr>
            <p:nvPr/>
          </p:nvGraphicFramePr>
          <p:xfrm>
            <a:off x="468" y="2126"/>
            <a:ext cx="108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1" name="Equation" r:id="rId19" imgW="16154400" imgH="4572000" progId="Equation.DSMT4">
                    <p:embed/>
                  </p:oleObj>
                </mc:Choice>
                <mc:Fallback>
                  <p:oleObj name="Equation" r:id="rId19" imgW="16154400" imgH="45720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" y="2126"/>
                          <a:ext cx="108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9674" name="Rectangle 26"/>
            <p:cNvSpPr>
              <a:spLocks noChangeArrowheads="1"/>
            </p:cNvSpPr>
            <p:nvPr/>
          </p:nvSpPr>
          <p:spPr bwMode="auto">
            <a:xfrm>
              <a:off x="-8" y="2090"/>
              <a:ext cx="6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其中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39675" name="Object 27"/>
            <p:cNvGraphicFramePr>
              <a:graphicFrameLocks noChangeAspect="1"/>
            </p:cNvGraphicFramePr>
            <p:nvPr/>
          </p:nvGraphicFramePr>
          <p:xfrm>
            <a:off x="2655" y="2171"/>
            <a:ext cx="47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2" name="Equation" r:id="rId21" imgW="7010400" imgH="3962400" progId="Equation.DSMT4">
                    <p:embed/>
                  </p:oleObj>
                </mc:Choice>
                <mc:Fallback>
                  <p:oleObj name="Equation" r:id="rId21" imgW="7010400" imgH="39624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5" y="2171"/>
                          <a:ext cx="47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9676" name="Group 28"/>
          <p:cNvGrpSpPr/>
          <p:nvPr/>
        </p:nvGrpSpPr>
        <p:grpSpPr bwMode="auto">
          <a:xfrm>
            <a:off x="666750" y="3292475"/>
            <a:ext cx="3729038" cy="519113"/>
            <a:chOff x="36" y="2850"/>
            <a:chExt cx="2349" cy="327"/>
          </a:xfrm>
        </p:grpSpPr>
        <p:sp>
          <p:nvSpPr>
            <p:cNvPr id="539677" name="Rectangle 29"/>
            <p:cNvSpPr>
              <a:spLocks noChangeArrowheads="1"/>
            </p:cNvSpPr>
            <p:nvPr/>
          </p:nvSpPr>
          <p:spPr bwMode="auto">
            <a:xfrm>
              <a:off x="36" y="2850"/>
              <a:ext cx="23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当  </a:t>
              </a:r>
              <a:r>
                <a:rPr kumimoji="1" lang="zh-CN" altLang="en-US" sz="1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为真时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统计量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39678" name="Object 30"/>
            <p:cNvGraphicFramePr>
              <a:graphicFrameLocks noChangeAspect="1"/>
            </p:cNvGraphicFramePr>
            <p:nvPr/>
          </p:nvGraphicFramePr>
          <p:xfrm>
            <a:off x="309" y="2894"/>
            <a:ext cx="30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3" name="Equation" r:id="rId23" imgW="254000" imgH="241300" progId="Equation.DSMT4">
                    <p:embed/>
                  </p:oleObj>
                </mc:Choice>
                <mc:Fallback>
                  <p:oleObj name="Equation" r:id="rId23" imgW="254000" imgH="2413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" y="2894"/>
                          <a:ext cx="30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9679" name="Group 31"/>
          <p:cNvGrpSpPr/>
          <p:nvPr/>
        </p:nvGrpSpPr>
        <p:grpSpPr bwMode="auto">
          <a:xfrm>
            <a:off x="2524126" y="3754438"/>
            <a:ext cx="4278313" cy="1093787"/>
            <a:chOff x="1734" y="2573"/>
            <a:chExt cx="2695" cy="713"/>
          </a:xfrm>
        </p:grpSpPr>
        <p:graphicFrame>
          <p:nvGraphicFramePr>
            <p:cNvPr id="539680" name="Object 32"/>
            <p:cNvGraphicFramePr>
              <a:graphicFrameLocks noChangeAspect="1"/>
            </p:cNvGraphicFramePr>
            <p:nvPr/>
          </p:nvGraphicFramePr>
          <p:xfrm>
            <a:off x="1734" y="2573"/>
            <a:ext cx="2695" cy="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4" name="Equation" r:id="rId25" imgW="40233600" imgH="10972800" progId="Equation.DSMT4">
                    <p:embed/>
                  </p:oleObj>
                </mc:Choice>
                <mc:Fallback>
                  <p:oleObj name="Equation" r:id="rId25" imgW="40233600" imgH="109728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4" y="2573"/>
                          <a:ext cx="2695" cy="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681" name="Object 33"/>
            <p:cNvGraphicFramePr>
              <a:graphicFrameLocks noChangeAspect="1"/>
            </p:cNvGraphicFramePr>
            <p:nvPr/>
          </p:nvGraphicFramePr>
          <p:xfrm>
            <a:off x="2333" y="2804"/>
            <a:ext cx="775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5" name="Equation" r:id="rId27" imgW="11582400" imgH="6400800" progId="Equation.DSMT4">
                    <p:embed/>
                  </p:oleObj>
                </mc:Choice>
                <mc:Fallback>
                  <p:oleObj name="Equation" r:id="rId27" imgW="11582400" imgH="64008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3" y="2804"/>
                          <a:ext cx="775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9682" name="Group 34"/>
          <p:cNvGrpSpPr/>
          <p:nvPr/>
        </p:nvGrpSpPr>
        <p:grpSpPr bwMode="auto">
          <a:xfrm>
            <a:off x="-12700" y="4627568"/>
            <a:ext cx="6726238" cy="522288"/>
            <a:chOff x="0" y="3307"/>
            <a:chExt cx="4237" cy="329"/>
          </a:xfrm>
        </p:grpSpPr>
        <p:sp>
          <p:nvSpPr>
            <p:cNvPr id="539683" name="Rectangle 35"/>
            <p:cNvSpPr>
              <a:spLocks noChangeArrowheads="1"/>
            </p:cNvSpPr>
            <p:nvPr/>
          </p:nvSpPr>
          <p:spPr bwMode="auto">
            <a:xfrm>
              <a:off x="0" y="3307"/>
              <a:ext cx="42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且   的值应偏小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如果偏大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则要拒绝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39684" name="Object 36"/>
            <p:cNvGraphicFramePr>
              <a:graphicFrameLocks noChangeAspect="1"/>
            </p:cNvGraphicFramePr>
            <p:nvPr/>
          </p:nvGraphicFramePr>
          <p:xfrm>
            <a:off x="3742" y="3359"/>
            <a:ext cx="389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6" name="Equation" r:id="rId29" imgW="5791200" imgH="4267200" progId="Equation.DSMT4">
                    <p:embed/>
                  </p:oleObj>
                </mc:Choice>
                <mc:Fallback>
                  <p:oleObj name="Equation" r:id="rId29" imgW="5791200" imgH="426720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3359"/>
                          <a:ext cx="389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685" name="Object 37"/>
            <p:cNvGraphicFramePr>
              <a:graphicFrameLocks noChangeAspect="1"/>
            </p:cNvGraphicFramePr>
            <p:nvPr/>
          </p:nvGraphicFramePr>
          <p:xfrm>
            <a:off x="303" y="3351"/>
            <a:ext cx="307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7" name="Equation" r:id="rId31" imgW="4572000" imgH="4267200" progId="Equation.DSMT4">
                    <p:embed/>
                  </p:oleObj>
                </mc:Choice>
                <mc:Fallback>
                  <p:oleObj name="Equation" r:id="rId31" imgW="4572000" imgH="42672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" y="3351"/>
                          <a:ext cx="307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9686" name="Group 38"/>
          <p:cNvGrpSpPr/>
          <p:nvPr/>
        </p:nvGrpSpPr>
        <p:grpSpPr bwMode="auto">
          <a:xfrm>
            <a:off x="738188" y="5054600"/>
            <a:ext cx="6829425" cy="520700"/>
            <a:chOff x="169" y="3532"/>
            <a:chExt cx="4302" cy="328"/>
          </a:xfrm>
        </p:grpSpPr>
        <p:sp>
          <p:nvSpPr>
            <p:cNvPr id="539687" name="Rectangle 39"/>
            <p:cNvSpPr>
              <a:spLocks noChangeArrowheads="1"/>
            </p:cNvSpPr>
            <p:nvPr/>
          </p:nvSpPr>
          <p:spPr bwMode="auto">
            <a:xfrm>
              <a:off x="169" y="3532"/>
              <a:ext cx="2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对于给定的显著性水平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39688" name="Object 40"/>
            <p:cNvGraphicFramePr>
              <a:graphicFrameLocks noChangeAspect="1"/>
            </p:cNvGraphicFramePr>
            <p:nvPr/>
          </p:nvGraphicFramePr>
          <p:xfrm>
            <a:off x="2450" y="3576"/>
            <a:ext cx="57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8" name="Equation" r:id="rId33" imgW="8534400" imgH="4267200" progId="Equation.DSMT4">
                    <p:embed/>
                  </p:oleObj>
                </mc:Choice>
                <mc:Fallback>
                  <p:oleObj name="Equation" r:id="rId33" imgW="8534400" imgH="42672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0" y="3576"/>
                          <a:ext cx="573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9689" name="Rectangle 41"/>
            <p:cNvSpPr>
              <a:spLocks noChangeArrowheads="1"/>
            </p:cNvSpPr>
            <p:nvPr/>
          </p:nvSpPr>
          <p:spPr bwMode="auto">
            <a:xfrm>
              <a:off x="2914" y="3533"/>
              <a:ext cx="15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的拒绝域是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539696" name="Freeform 48"/>
          <p:cNvSpPr/>
          <p:nvPr/>
        </p:nvSpPr>
        <p:spPr bwMode="auto">
          <a:xfrm>
            <a:off x="2819400" y="1790700"/>
            <a:ext cx="3365500" cy="52388"/>
          </a:xfrm>
          <a:custGeom>
            <a:avLst/>
            <a:gdLst>
              <a:gd name="T0" fmla="*/ 0 w 2000"/>
              <a:gd name="T1" fmla="*/ 16 h 17"/>
              <a:gd name="T2" fmla="*/ 352 w 2000"/>
              <a:gd name="T3" fmla="*/ 16 h 17"/>
              <a:gd name="T4" fmla="*/ 640 w 2000"/>
              <a:gd name="T5" fmla="*/ 8 h 17"/>
              <a:gd name="T6" fmla="*/ 1000 w 2000"/>
              <a:gd name="T7" fmla="*/ 8 h 17"/>
              <a:gd name="T8" fmla="*/ 1480 w 2000"/>
              <a:gd name="T9" fmla="*/ 0 h 17"/>
              <a:gd name="T10" fmla="*/ 1760 w 2000"/>
              <a:gd name="T11" fmla="*/ 8 h 17"/>
              <a:gd name="T12" fmla="*/ 2000 w 2000"/>
              <a:gd name="T13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7">
                <a:moveTo>
                  <a:pt x="0" y="16"/>
                </a:moveTo>
                <a:cubicBezTo>
                  <a:pt x="59" y="16"/>
                  <a:pt x="245" y="17"/>
                  <a:pt x="352" y="16"/>
                </a:cubicBezTo>
                <a:cubicBezTo>
                  <a:pt x="459" y="15"/>
                  <a:pt x="532" y="9"/>
                  <a:pt x="640" y="8"/>
                </a:cubicBezTo>
                <a:cubicBezTo>
                  <a:pt x="748" y="7"/>
                  <a:pt x="860" y="9"/>
                  <a:pt x="1000" y="8"/>
                </a:cubicBezTo>
                <a:cubicBezTo>
                  <a:pt x="1140" y="7"/>
                  <a:pt x="1353" y="0"/>
                  <a:pt x="1480" y="0"/>
                </a:cubicBezTo>
                <a:cubicBezTo>
                  <a:pt x="1607" y="0"/>
                  <a:pt x="1673" y="7"/>
                  <a:pt x="1760" y="8"/>
                </a:cubicBezTo>
                <a:cubicBezTo>
                  <a:pt x="1847" y="9"/>
                  <a:pt x="1950" y="8"/>
                  <a:pt x="2000" y="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9703" name="Oval 55"/>
          <p:cNvSpPr>
            <a:spLocks noChangeArrowheads="1"/>
          </p:cNvSpPr>
          <p:nvPr/>
        </p:nvSpPr>
        <p:spPr bwMode="auto">
          <a:xfrm>
            <a:off x="698500" y="3340100"/>
            <a:ext cx="2006600" cy="4572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9706" name="Freeform 58"/>
          <p:cNvSpPr/>
          <p:nvPr/>
        </p:nvSpPr>
        <p:spPr bwMode="auto">
          <a:xfrm>
            <a:off x="3024188" y="6380163"/>
            <a:ext cx="3581400" cy="42862"/>
          </a:xfrm>
          <a:custGeom>
            <a:avLst/>
            <a:gdLst>
              <a:gd name="T0" fmla="*/ 0 w 2000"/>
              <a:gd name="T1" fmla="*/ 16 h 17"/>
              <a:gd name="T2" fmla="*/ 352 w 2000"/>
              <a:gd name="T3" fmla="*/ 16 h 17"/>
              <a:gd name="T4" fmla="*/ 640 w 2000"/>
              <a:gd name="T5" fmla="*/ 8 h 17"/>
              <a:gd name="T6" fmla="*/ 1000 w 2000"/>
              <a:gd name="T7" fmla="*/ 8 h 17"/>
              <a:gd name="T8" fmla="*/ 1480 w 2000"/>
              <a:gd name="T9" fmla="*/ 0 h 17"/>
              <a:gd name="T10" fmla="*/ 1760 w 2000"/>
              <a:gd name="T11" fmla="*/ 8 h 17"/>
              <a:gd name="T12" fmla="*/ 2000 w 2000"/>
              <a:gd name="T13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7">
                <a:moveTo>
                  <a:pt x="0" y="16"/>
                </a:moveTo>
                <a:cubicBezTo>
                  <a:pt x="59" y="16"/>
                  <a:pt x="245" y="17"/>
                  <a:pt x="352" y="16"/>
                </a:cubicBezTo>
                <a:cubicBezTo>
                  <a:pt x="459" y="15"/>
                  <a:pt x="532" y="9"/>
                  <a:pt x="640" y="8"/>
                </a:cubicBezTo>
                <a:cubicBezTo>
                  <a:pt x="748" y="7"/>
                  <a:pt x="860" y="9"/>
                  <a:pt x="1000" y="8"/>
                </a:cubicBezTo>
                <a:cubicBezTo>
                  <a:pt x="1140" y="7"/>
                  <a:pt x="1353" y="0"/>
                  <a:pt x="1480" y="0"/>
                </a:cubicBezTo>
                <a:cubicBezTo>
                  <a:pt x="1607" y="0"/>
                  <a:pt x="1673" y="7"/>
                  <a:pt x="1760" y="8"/>
                </a:cubicBezTo>
                <a:cubicBezTo>
                  <a:pt x="1847" y="9"/>
                  <a:pt x="1950" y="8"/>
                  <a:pt x="2000" y="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9718" name="Oval 70"/>
          <p:cNvSpPr>
            <a:spLocks noChangeArrowheads="1"/>
          </p:cNvSpPr>
          <p:nvPr/>
        </p:nvSpPr>
        <p:spPr bwMode="auto">
          <a:xfrm>
            <a:off x="0" y="4662488"/>
            <a:ext cx="4497388" cy="4572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3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9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9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9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9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9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9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3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3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9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9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3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3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3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39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39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39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39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39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39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39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39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66" grpId="0"/>
      <p:bldP spid="539696" grpId="0" animBg="1"/>
      <p:bldP spid="539703" grpId="0" animBg="1"/>
      <p:bldP spid="539706" grpId="0" animBg="1"/>
      <p:bldP spid="5397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677" name="Group 5"/>
          <p:cNvGrpSpPr/>
          <p:nvPr/>
        </p:nvGrpSpPr>
        <p:grpSpPr bwMode="auto">
          <a:xfrm>
            <a:off x="736600" y="522288"/>
            <a:ext cx="8591550" cy="563562"/>
            <a:chOff x="464" y="529"/>
            <a:chExt cx="5412" cy="355"/>
          </a:xfrm>
        </p:grpSpPr>
        <p:sp>
          <p:nvSpPr>
            <p:cNvPr id="540678" name="Rectangle 6"/>
            <p:cNvSpPr>
              <a:spLocks noChangeArrowheads="1"/>
            </p:cNvSpPr>
            <p:nvPr/>
          </p:nvSpPr>
          <p:spPr bwMode="auto">
            <a:xfrm>
              <a:off x="464" y="550"/>
              <a:ext cx="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40679" name="Rectangle 7"/>
            <p:cNvSpPr>
              <a:spLocks noChangeArrowheads="1"/>
            </p:cNvSpPr>
            <p:nvPr/>
          </p:nvSpPr>
          <p:spPr bwMode="auto">
            <a:xfrm>
              <a:off x="1841" y="543"/>
              <a:ext cx="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40680" name="Rectangle 8"/>
            <p:cNvSpPr>
              <a:spLocks noChangeArrowheads="1"/>
            </p:cNvSpPr>
            <p:nvPr/>
          </p:nvSpPr>
          <p:spPr bwMode="auto">
            <a:xfrm>
              <a:off x="3642" y="536"/>
              <a:ext cx="10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  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40681" name="Object 9"/>
            <p:cNvGraphicFramePr>
              <a:graphicFrameLocks noChangeAspect="1"/>
            </p:cNvGraphicFramePr>
            <p:nvPr/>
          </p:nvGraphicFramePr>
          <p:xfrm>
            <a:off x="689" y="588"/>
            <a:ext cx="130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4" name="Equation" r:id="rId1" imgW="19507200" imgH="4572000" progId="Equation.DSMT4">
                    <p:embed/>
                  </p:oleObj>
                </mc:Choice>
                <mc:Fallback>
                  <p:oleObj name="Equation" r:id="rId1" imgW="19507200" imgH="45720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" y="588"/>
                          <a:ext cx="130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0682" name="Object 10"/>
            <p:cNvGraphicFramePr>
              <a:graphicFrameLocks noChangeAspect="1"/>
            </p:cNvGraphicFramePr>
            <p:nvPr/>
          </p:nvGraphicFramePr>
          <p:xfrm>
            <a:off x="2541" y="562"/>
            <a:ext cx="119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5" name="Equation" r:id="rId3" imgW="19812000" imgH="4876800" progId="Equation.DSMT4">
                    <p:embed/>
                  </p:oleObj>
                </mc:Choice>
                <mc:Fallback>
                  <p:oleObj name="Equation" r:id="rId3" imgW="19812000" imgH="4876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1" y="562"/>
                          <a:ext cx="119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0683" name="Object 11"/>
            <p:cNvGraphicFramePr>
              <a:graphicFrameLocks noChangeAspect="1"/>
            </p:cNvGraphicFramePr>
            <p:nvPr/>
          </p:nvGraphicFramePr>
          <p:xfrm>
            <a:off x="4310" y="567"/>
            <a:ext cx="118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6" name="Equation" r:id="rId5" imgW="17678400" imgH="4267200" progId="Equation.DSMT4">
                    <p:embed/>
                  </p:oleObj>
                </mc:Choice>
                <mc:Fallback>
                  <p:oleObj name="Equation" r:id="rId5" imgW="17678400" imgH="4267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0" y="567"/>
                          <a:ext cx="118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0684" name="Rectangle 12"/>
            <p:cNvSpPr>
              <a:spLocks noChangeArrowheads="1"/>
            </p:cNvSpPr>
            <p:nvPr/>
          </p:nvSpPr>
          <p:spPr bwMode="auto">
            <a:xfrm>
              <a:off x="5355" y="529"/>
              <a:ext cx="5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为  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40685" name="Group 13"/>
          <p:cNvGrpSpPr/>
          <p:nvPr/>
        </p:nvGrpSpPr>
        <p:grpSpPr bwMode="auto">
          <a:xfrm>
            <a:off x="0" y="963613"/>
            <a:ext cx="8828088" cy="547687"/>
            <a:chOff x="0" y="855"/>
            <a:chExt cx="5561" cy="345"/>
          </a:xfrm>
        </p:grpSpPr>
        <p:sp>
          <p:nvSpPr>
            <p:cNvPr id="540686" name="Rectangle 14"/>
            <p:cNvSpPr>
              <a:spLocks noChangeArrowheads="1"/>
            </p:cNvSpPr>
            <p:nvPr/>
          </p:nvSpPr>
          <p:spPr bwMode="auto">
            <a:xfrm>
              <a:off x="0" y="856"/>
              <a:ext cx="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40687" name="Object 15"/>
            <p:cNvGraphicFramePr>
              <a:graphicFrameLocks noChangeAspect="1"/>
            </p:cNvGraphicFramePr>
            <p:nvPr/>
          </p:nvGraphicFramePr>
          <p:xfrm>
            <a:off x="712" y="883"/>
            <a:ext cx="115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7" name="Equation" r:id="rId7" imgW="19202400" imgH="4876800" progId="Equation.DSMT4">
                    <p:embed/>
                  </p:oleObj>
                </mc:Choice>
                <mc:Fallback>
                  <p:oleObj name="Equation" r:id="rId7" imgW="19202400" imgH="48768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" y="883"/>
                          <a:ext cx="115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0688" name="Rectangle 16"/>
            <p:cNvSpPr>
              <a:spLocks noChangeArrowheads="1"/>
            </p:cNvSpPr>
            <p:nvPr/>
          </p:nvSpPr>
          <p:spPr bwMode="auto">
            <a:xfrm>
              <a:off x="1809" y="855"/>
              <a:ext cx="37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两样本独立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试检验假设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540689" name="Object 17"/>
          <p:cNvGraphicFramePr>
            <a:graphicFrameLocks noChangeAspect="1"/>
          </p:cNvGraphicFramePr>
          <p:nvPr/>
        </p:nvGraphicFramePr>
        <p:xfrm>
          <a:off x="2673350" y="1414463"/>
          <a:ext cx="36639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8" name="Equation" r:id="rId9" imgW="34442400" imgH="4572000" progId="Equation.DSMT4">
                  <p:embed/>
                </p:oleObj>
              </mc:Choice>
              <mc:Fallback>
                <p:oleObj name="Equation" r:id="rId9" imgW="34442400" imgH="4572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1414463"/>
                        <a:ext cx="366395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0754" name="Group 82"/>
          <p:cNvGrpSpPr/>
          <p:nvPr/>
        </p:nvGrpSpPr>
        <p:grpSpPr bwMode="auto">
          <a:xfrm>
            <a:off x="544513" y="1754188"/>
            <a:ext cx="965200" cy="609600"/>
            <a:chOff x="351" y="1129"/>
            <a:chExt cx="608" cy="384"/>
          </a:xfrm>
        </p:grpSpPr>
        <p:sp>
          <p:nvSpPr>
            <p:cNvPr id="540752" name="AutoShape 80"/>
            <p:cNvSpPr>
              <a:spLocks noChangeArrowheads="1"/>
            </p:cNvSpPr>
            <p:nvPr/>
          </p:nvSpPr>
          <p:spPr bwMode="auto">
            <a:xfrm>
              <a:off x="351" y="1129"/>
              <a:ext cx="608" cy="384"/>
            </a:xfrm>
            <a:prstGeom prst="star16">
              <a:avLst>
                <a:gd name="adj" fmla="val 37500"/>
              </a:avLst>
            </a:prstGeom>
            <a:gradFill rotWithShape="1">
              <a:gsLst>
                <a:gs pos="0">
                  <a:srgbClr val="FFFF00"/>
                </a:gs>
                <a:gs pos="100000">
                  <a:srgbClr val="FF0000">
                    <a:alpha val="67999"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accent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endParaRPr kumimoji="1" lang="zh-CN" altLang="zh-CN" sz="2800" b="1">
                <a:solidFill>
                  <a:srgbClr val="FF9933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40753" name="WordArt 81"/>
            <p:cNvSpPr>
              <a:spLocks noChangeArrowheads="1" noChangeShapeType="1" noTextEdit="1"/>
            </p:cNvSpPr>
            <p:nvPr/>
          </p:nvSpPr>
          <p:spPr bwMode="auto">
            <a:xfrm>
              <a:off x="533" y="1215"/>
              <a:ext cx="223" cy="1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注</a:t>
              </a:r>
              <a:endPara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540755" name="WordArt 83"/>
          <p:cNvSpPr>
            <a:spLocks noChangeArrowheads="1" noChangeShapeType="1" noTextEdit="1"/>
          </p:cNvSpPr>
          <p:nvPr/>
        </p:nvSpPr>
        <p:spPr bwMode="auto">
          <a:xfrm>
            <a:off x="857250" y="247967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accent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  <a:endParaRPr lang="zh-CN" altLang="en-US" sz="3600" b="1" i="1" kern="10">
              <a:ln w="12700">
                <a:solidFill>
                  <a:srgbClr val="99CCFF"/>
                </a:solidFill>
                <a:round/>
              </a:ln>
              <a:solidFill>
                <a:schemeClr val="accent2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40756" name="WordArt 84"/>
          <p:cNvSpPr>
            <a:spLocks noChangeArrowheads="1" noChangeShapeType="1" noTextEdit="1"/>
          </p:cNvSpPr>
          <p:nvPr/>
        </p:nvSpPr>
        <p:spPr bwMode="auto">
          <a:xfrm>
            <a:off x="847725" y="29273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accent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  <a:endParaRPr lang="zh-CN" altLang="en-US" sz="3600" b="1" i="1" kern="10">
              <a:ln w="12700">
                <a:solidFill>
                  <a:srgbClr val="99CCFF"/>
                </a:solidFill>
                <a:round/>
              </a:ln>
              <a:solidFill>
                <a:schemeClr val="accent2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40757" name="WordArt 85"/>
          <p:cNvSpPr>
            <a:spLocks noChangeArrowheads="1" noChangeShapeType="1" noTextEdit="1"/>
          </p:cNvSpPr>
          <p:nvPr/>
        </p:nvSpPr>
        <p:spPr bwMode="auto">
          <a:xfrm>
            <a:off x="849313" y="4833938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accent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③</a:t>
            </a:r>
            <a:endParaRPr lang="zh-CN" altLang="en-US" sz="3600" b="1" i="1" kern="10" dirty="0">
              <a:ln w="12700">
                <a:solidFill>
                  <a:srgbClr val="99CCFF"/>
                </a:solidFill>
                <a:round/>
              </a:ln>
              <a:solidFill>
                <a:schemeClr val="accent2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540766" name="Group 94"/>
          <p:cNvGrpSpPr/>
          <p:nvPr/>
        </p:nvGrpSpPr>
        <p:grpSpPr bwMode="auto">
          <a:xfrm>
            <a:off x="1231900" y="2330451"/>
            <a:ext cx="7294563" cy="520700"/>
            <a:chOff x="776" y="1436"/>
            <a:chExt cx="4595" cy="328"/>
          </a:xfrm>
        </p:grpSpPr>
        <p:sp>
          <p:nvSpPr>
            <p:cNvPr id="540692" name="Rectangle 20"/>
            <p:cNvSpPr>
              <a:spLocks noChangeArrowheads="1"/>
            </p:cNvSpPr>
            <p:nvPr/>
          </p:nvSpPr>
          <p:spPr bwMode="auto">
            <a:xfrm>
              <a:off x="776" y="1436"/>
              <a:ext cx="36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若总体的方差均未知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检验要求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40693" name="Object 21"/>
            <p:cNvGraphicFramePr>
              <a:graphicFrameLocks noChangeAspect="1"/>
            </p:cNvGraphicFramePr>
            <p:nvPr/>
          </p:nvGraphicFramePr>
          <p:xfrm>
            <a:off x="3199" y="1515"/>
            <a:ext cx="143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9" name="Equation" r:id="rId11" imgW="114300" imgH="190500" progId="Equation.DSMT4">
                    <p:embed/>
                  </p:oleObj>
                </mc:Choice>
                <mc:Fallback>
                  <p:oleObj name="Equation" r:id="rId11" imgW="114300" imgH="1905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9" y="1515"/>
                          <a:ext cx="143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0758" name="Object 86"/>
            <p:cNvGraphicFramePr>
              <a:graphicFrameLocks noChangeAspect="1"/>
            </p:cNvGraphicFramePr>
            <p:nvPr/>
          </p:nvGraphicFramePr>
          <p:xfrm>
            <a:off x="4248" y="1479"/>
            <a:ext cx="112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0" name="Equation" r:id="rId13" imgW="16764000" imgH="4572000" progId="Equation.DSMT4">
                    <p:embed/>
                  </p:oleObj>
                </mc:Choice>
                <mc:Fallback>
                  <p:oleObj name="Equation" r:id="rId13" imgW="16764000" imgH="4572000" progId="Equation.DSMT4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8" y="1479"/>
                          <a:ext cx="1123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0770" name="Object 98"/>
          <p:cNvGraphicFramePr>
            <a:graphicFrameLocks noChangeAspect="1"/>
          </p:cNvGraphicFramePr>
          <p:nvPr/>
        </p:nvGraphicFramePr>
        <p:xfrm>
          <a:off x="5037138" y="3440113"/>
          <a:ext cx="13303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name="Equation" r:id="rId15" imgW="12496800" imgH="4267200" progId="Equation.DSMT4">
                  <p:embed/>
                </p:oleObj>
              </mc:Choice>
              <mc:Fallback>
                <p:oleObj name="Equation" r:id="rId15" imgW="12496800" imgH="4267200" progId="Equation.DSMT4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3440113"/>
                        <a:ext cx="13303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0772" name="Group 100"/>
          <p:cNvGrpSpPr/>
          <p:nvPr/>
        </p:nvGrpSpPr>
        <p:grpSpPr bwMode="auto">
          <a:xfrm>
            <a:off x="1220788" y="2776538"/>
            <a:ext cx="7935912" cy="519112"/>
            <a:chOff x="761" y="1829"/>
            <a:chExt cx="4999" cy="327"/>
          </a:xfrm>
        </p:grpSpPr>
        <p:sp>
          <p:nvSpPr>
            <p:cNvPr id="540769" name="Rectangle 97"/>
            <p:cNvSpPr>
              <a:spLocks noChangeArrowheads="1"/>
            </p:cNvSpPr>
            <p:nvPr/>
          </p:nvSpPr>
          <p:spPr bwMode="auto">
            <a:xfrm>
              <a:off x="761" y="1829"/>
              <a:ext cx="49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若总体的方差     均已知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则检验统计量可取为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40771" name="Object 99"/>
            <p:cNvGraphicFramePr>
              <a:graphicFrameLocks noChangeAspect="1"/>
            </p:cNvGraphicFramePr>
            <p:nvPr/>
          </p:nvGraphicFramePr>
          <p:xfrm>
            <a:off x="2149" y="1857"/>
            <a:ext cx="63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2" name="Equation" r:id="rId17" imgW="9448800" imgH="4572000" progId="Equation.DSMT4">
                    <p:embed/>
                  </p:oleObj>
                </mc:Choice>
                <mc:Fallback>
                  <p:oleObj name="Equation" r:id="rId17" imgW="9448800" imgH="4572000" progId="Equation.DSMT4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9" y="1857"/>
                          <a:ext cx="634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0767" name="Group 95"/>
          <p:cNvGrpSpPr/>
          <p:nvPr/>
        </p:nvGrpSpPr>
        <p:grpSpPr bwMode="auto">
          <a:xfrm>
            <a:off x="6737279" y="1625466"/>
            <a:ext cx="1854200" cy="592137"/>
            <a:chOff x="4016" y="1843"/>
            <a:chExt cx="1168" cy="309"/>
          </a:xfrm>
        </p:grpSpPr>
        <p:sp>
          <p:nvSpPr>
            <p:cNvPr id="540762" name="AutoShape 90"/>
            <p:cNvSpPr>
              <a:spLocks noChangeArrowheads="1"/>
            </p:cNvSpPr>
            <p:nvPr/>
          </p:nvSpPr>
          <p:spPr bwMode="auto">
            <a:xfrm>
              <a:off x="4016" y="1843"/>
              <a:ext cx="1168" cy="309"/>
            </a:xfrm>
            <a:prstGeom prst="wedgeRectCallout">
              <a:avLst>
                <a:gd name="adj1" fmla="val -5751"/>
                <a:gd name="adj2" fmla="val 97789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40763" name="WordArt 91"/>
            <p:cNvSpPr>
              <a:spLocks noChangeArrowheads="1" noChangeShapeType="1" noTextEdit="1"/>
            </p:cNvSpPr>
            <p:nvPr/>
          </p:nvSpPr>
          <p:spPr bwMode="auto">
            <a:xfrm>
              <a:off x="4088" y="1899"/>
              <a:ext cx="998" cy="1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方差齐性</a:t>
              </a:r>
              <a:endParaRPr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40776" name="Group 104"/>
          <p:cNvGrpSpPr/>
          <p:nvPr/>
        </p:nvGrpSpPr>
        <p:grpSpPr bwMode="auto">
          <a:xfrm>
            <a:off x="3062287" y="3251200"/>
            <a:ext cx="2108199" cy="1185863"/>
            <a:chOff x="1841" y="2192"/>
            <a:chExt cx="1328" cy="747"/>
          </a:xfrm>
        </p:grpSpPr>
        <p:graphicFrame>
          <p:nvGraphicFramePr>
            <p:cNvPr id="540774" name="Object 102"/>
            <p:cNvGraphicFramePr>
              <a:graphicFrameLocks noChangeAspect="1"/>
            </p:cNvGraphicFramePr>
            <p:nvPr/>
          </p:nvGraphicFramePr>
          <p:xfrm>
            <a:off x="1841" y="2192"/>
            <a:ext cx="1328" cy="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3" name="Equation" r:id="rId19" imgW="19812000" imgH="11887200" progId="Equation.DSMT4">
                    <p:embed/>
                  </p:oleObj>
                </mc:Choice>
                <mc:Fallback>
                  <p:oleObj name="Equation" r:id="rId19" imgW="19812000" imgH="11887200" progId="Equation.DSMT4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1" y="2192"/>
                          <a:ext cx="1328" cy="7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0775" name="Object 103"/>
            <p:cNvGraphicFramePr>
              <a:graphicFrameLocks noChangeAspect="1"/>
            </p:cNvGraphicFramePr>
            <p:nvPr/>
          </p:nvGraphicFramePr>
          <p:xfrm>
            <a:off x="2205" y="2404"/>
            <a:ext cx="944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4" name="Equation" r:id="rId21" imgW="11582400" imgH="6400800" progId="Equation.DSMT4">
                    <p:embed/>
                  </p:oleObj>
                </mc:Choice>
                <mc:Fallback>
                  <p:oleObj name="Equation" r:id="rId21" imgW="11582400" imgH="6400800" progId="Equation.DSMT4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5" y="2404"/>
                          <a:ext cx="944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0780" name="Group 108"/>
          <p:cNvGrpSpPr/>
          <p:nvPr/>
        </p:nvGrpSpPr>
        <p:grpSpPr bwMode="auto">
          <a:xfrm>
            <a:off x="-12700" y="4264025"/>
            <a:ext cx="3643313" cy="519113"/>
            <a:chOff x="0" y="2662"/>
            <a:chExt cx="2295" cy="327"/>
          </a:xfrm>
        </p:grpSpPr>
        <p:sp>
          <p:nvSpPr>
            <p:cNvPr id="540778" name="Rectangle 106"/>
            <p:cNvSpPr>
              <a:spLocks noChangeArrowheads="1"/>
            </p:cNvSpPr>
            <p:nvPr/>
          </p:nvSpPr>
          <p:spPr bwMode="auto">
            <a:xfrm>
              <a:off x="0" y="2662"/>
              <a:ext cx="22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对应的检验为  检验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40779" name="Object 107"/>
            <p:cNvGraphicFramePr>
              <a:graphicFrameLocks noChangeAspect="1"/>
            </p:cNvGraphicFramePr>
            <p:nvPr/>
          </p:nvGraphicFramePr>
          <p:xfrm>
            <a:off x="1436" y="2753"/>
            <a:ext cx="184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5" name="Equation" r:id="rId23" imgW="2743200" imgH="3048000" progId="Equation.DSMT4">
                    <p:embed/>
                  </p:oleObj>
                </mc:Choice>
                <mc:Fallback>
                  <p:oleObj name="Equation" r:id="rId23" imgW="2743200" imgH="3048000" progId="Equation.DSMT4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6" y="2753"/>
                          <a:ext cx="184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0782" name="Rectangle 110"/>
          <p:cNvSpPr>
            <a:spLocks noChangeArrowheads="1"/>
          </p:cNvSpPr>
          <p:nvPr/>
        </p:nvSpPr>
        <p:spPr bwMode="auto">
          <a:xfrm>
            <a:off x="1258888" y="4697413"/>
            <a:ext cx="8126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若总体方差及是否具有方差齐性均未知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怎么办？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40784" name="Rectangle 112"/>
          <p:cNvSpPr>
            <a:spLocks noChangeArrowheads="1"/>
          </p:cNvSpPr>
          <p:nvPr/>
        </p:nvSpPr>
        <p:spPr bwMode="auto">
          <a:xfrm>
            <a:off x="0" y="5130800"/>
            <a:ext cx="2462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可先检验假设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40785" name="Object 113"/>
          <p:cNvGraphicFramePr>
            <a:graphicFrameLocks noChangeAspect="1"/>
          </p:cNvGraphicFramePr>
          <p:nvPr/>
        </p:nvGraphicFramePr>
        <p:xfrm>
          <a:off x="2784475" y="5480050"/>
          <a:ext cx="38258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" name="Equation" r:id="rId25" imgW="35966400" imgH="4572000" progId="Equation.DSMT4">
                  <p:embed/>
                </p:oleObj>
              </mc:Choice>
              <mc:Fallback>
                <p:oleObj name="Equation" r:id="rId25" imgW="35966400" imgH="4572000" progId="Equation.DSMT4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5480050"/>
                        <a:ext cx="38258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0789" name="Group 117"/>
          <p:cNvGrpSpPr/>
          <p:nvPr/>
        </p:nvGrpSpPr>
        <p:grpSpPr bwMode="auto">
          <a:xfrm>
            <a:off x="0" y="5881688"/>
            <a:ext cx="5319713" cy="519112"/>
            <a:chOff x="-16" y="3641"/>
            <a:chExt cx="3351" cy="327"/>
          </a:xfrm>
        </p:grpSpPr>
        <p:sp>
          <p:nvSpPr>
            <p:cNvPr id="540786" name="Rectangle 114"/>
            <p:cNvSpPr>
              <a:spLocks noChangeArrowheads="1"/>
            </p:cNvSpPr>
            <p:nvPr/>
          </p:nvSpPr>
          <p:spPr bwMode="auto">
            <a:xfrm>
              <a:off x="-16" y="3641"/>
              <a:ext cx="33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若接受  则可再进行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检验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40787" name="Object 115"/>
            <p:cNvGraphicFramePr>
              <a:graphicFrameLocks noChangeAspect="1"/>
            </p:cNvGraphicFramePr>
            <p:nvPr/>
          </p:nvGraphicFramePr>
          <p:xfrm>
            <a:off x="687" y="3681"/>
            <a:ext cx="30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7" name="Equation" r:id="rId27" imgW="4572000" imgH="4267200" progId="Equation.DSMT4">
                    <p:embed/>
                  </p:oleObj>
                </mc:Choice>
                <mc:Fallback>
                  <p:oleObj name="Equation" r:id="rId27" imgW="4572000" imgH="4267200" progId="Equation.DSMT4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" y="3681"/>
                          <a:ext cx="30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0788" name="Object 116"/>
            <p:cNvGraphicFramePr>
              <a:graphicFrameLocks noChangeAspect="1"/>
            </p:cNvGraphicFramePr>
            <p:nvPr/>
          </p:nvGraphicFramePr>
          <p:xfrm>
            <a:off x="2081" y="3719"/>
            <a:ext cx="143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8" name="Equation" r:id="rId29" imgW="2133600" imgH="3352800" progId="Equation.DSMT4">
                    <p:embed/>
                  </p:oleObj>
                </mc:Choice>
                <mc:Fallback>
                  <p:oleObj name="Equation" r:id="rId29" imgW="2133600" imgH="3352800" progId="Equation.DSMT4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1" y="3719"/>
                          <a:ext cx="143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0760" name="Freeform 88"/>
          <p:cNvSpPr/>
          <p:nvPr/>
        </p:nvSpPr>
        <p:spPr bwMode="auto">
          <a:xfrm>
            <a:off x="6789738" y="2806700"/>
            <a:ext cx="1630362" cy="1588"/>
          </a:xfrm>
          <a:custGeom>
            <a:avLst/>
            <a:gdLst>
              <a:gd name="T0" fmla="*/ 11 w 1027"/>
              <a:gd name="T1" fmla="*/ 0 h 1"/>
              <a:gd name="T2" fmla="*/ 75 w 1027"/>
              <a:gd name="T3" fmla="*/ 0 h 1"/>
              <a:gd name="T4" fmla="*/ 459 w 1027"/>
              <a:gd name="T5" fmla="*/ 0 h 1"/>
              <a:gd name="T6" fmla="*/ 843 w 1027"/>
              <a:gd name="T7" fmla="*/ 0 h 1"/>
              <a:gd name="T8" fmla="*/ 1027 w 1027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7" h="1">
                <a:moveTo>
                  <a:pt x="11" y="0"/>
                </a:moveTo>
                <a:cubicBezTo>
                  <a:pt x="5" y="0"/>
                  <a:pt x="0" y="0"/>
                  <a:pt x="75" y="0"/>
                </a:cubicBezTo>
                <a:cubicBezTo>
                  <a:pt x="150" y="0"/>
                  <a:pt x="331" y="0"/>
                  <a:pt x="459" y="0"/>
                </a:cubicBezTo>
                <a:cubicBezTo>
                  <a:pt x="587" y="0"/>
                  <a:pt x="748" y="0"/>
                  <a:pt x="843" y="0"/>
                </a:cubicBezTo>
                <a:cubicBezTo>
                  <a:pt x="938" y="0"/>
                  <a:pt x="982" y="0"/>
                  <a:pt x="1027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0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0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0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0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40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540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4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40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0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4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4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4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4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4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4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755" grpId="0"/>
      <p:bldP spid="540756" grpId="0"/>
      <p:bldP spid="540757" grpId="0"/>
      <p:bldP spid="540782" grpId="0"/>
      <p:bldP spid="540784" grpId="0"/>
      <p:bldP spid="540760" grpId="0" animBg="1"/>
      <p:bldP spid="54076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62" name="WordArt 10"/>
          <p:cNvSpPr>
            <a:spLocks noChangeArrowheads="1" noChangeShapeType="1" noTextEdit="1"/>
          </p:cNvSpPr>
          <p:nvPr/>
        </p:nvSpPr>
        <p:spPr bwMode="auto">
          <a:xfrm>
            <a:off x="385763" y="1754188"/>
            <a:ext cx="1919287" cy="3286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3175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检验的原则</a:t>
            </a:r>
            <a:endParaRPr lang="zh-CN" altLang="en-US" sz="3600" b="1" kern="10">
              <a:ln w="3175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FF00"/>
                  </a:gs>
                  <a:gs pos="50000">
                    <a:srgbClr val="FFFFFF"/>
                  </a:gs>
                  <a:gs pos="100000">
                    <a:srgbClr val="FFFF00"/>
                  </a:gs>
                </a:gsLst>
                <a:lin ang="27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35569" name="Group 17"/>
          <p:cNvGrpSpPr/>
          <p:nvPr/>
        </p:nvGrpSpPr>
        <p:grpSpPr bwMode="auto">
          <a:xfrm>
            <a:off x="2716213" y="1076325"/>
            <a:ext cx="5024437" cy="301625"/>
            <a:chOff x="519" y="446"/>
            <a:chExt cx="3165" cy="190"/>
          </a:xfrm>
        </p:grpSpPr>
        <p:sp>
          <p:nvSpPr>
            <p:cNvPr id="535570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519" y="453"/>
              <a:ext cx="1109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检验原则一</a:t>
              </a:r>
              <a:r>
                <a:rPr lang="en-US" altLang="zh-CN" sz="3600" b="1" kern="10" dirty="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:</a:t>
              </a:r>
              <a:endParaRPr lang="zh-CN" altLang="en-US" sz="3600" b="1" kern="10" dirty="0">
                <a:ln w="12700">
                  <a:solidFill>
                    <a:schemeClr val="accent2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35571" name="Group 19"/>
            <p:cNvGrpSpPr/>
            <p:nvPr/>
          </p:nvGrpSpPr>
          <p:grpSpPr bwMode="auto">
            <a:xfrm>
              <a:off x="1745" y="446"/>
              <a:ext cx="1939" cy="188"/>
              <a:chOff x="1609" y="454"/>
              <a:chExt cx="1939" cy="188"/>
            </a:xfrm>
          </p:grpSpPr>
          <p:grpSp>
            <p:nvGrpSpPr>
              <p:cNvPr id="535572" name="Group 20"/>
              <p:cNvGrpSpPr/>
              <p:nvPr/>
            </p:nvGrpSpPr>
            <p:grpSpPr bwMode="auto">
              <a:xfrm>
                <a:off x="1845" y="477"/>
                <a:ext cx="220" cy="162"/>
                <a:chOff x="1853" y="637"/>
                <a:chExt cx="220" cy="162"/>
              </a:xfrm>
            </p:grpSpPr>
            <p:sp>
              <p:nvSpPr>
                <p:cNvPr id="535573" name="WordArt 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19" y="729"/>
                  <a:ext cx="54" cy="7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 dirty="0">
                      <a:ln w="12700">
                        <a:solidFill>
                          <a:srgbClr val="FF00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FF00"/>
                          </a:gs>
                          <a:gs pos="100000">
                            <a:srgbClr val="FF0000"/>
                          </a:gs>
                        </a:gsLst>
                        <a:lin ang="5400000" scaled="1"/>
                      </a:gra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0</a:t>
                  </a:r>
                  <a:endParaRPr lang="zh-CN" altLang="en-US" sz="3600" kern="10">
                    <a:ln w="12700">
                      <a:solidFill>
                        <a:srgbClr val="FF0000"/>
                      </a:solidFill>
                      <a:round/>
                    </a:ln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  <p:sp>
              <p:nvSpPr>
                <p:cNvPr id="535574" name="WordArt 2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53" y="637"/>
                  <a:ext cx="143" cy="15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 dirty="0">
                      <a:ln w="12700">
                        <a:solidFill>
                          <a:srgbClr val="FF00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FF00"/>
                          </a:gs>
                          <a:gs pos="100000">
                            <a:srgbClr val="FF0000"/>
                          </a:gs>
                        </a:gsLst>
                        <a:lin ang="5400000" scaled="1"/>
                      </a:gra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H</a:t>
                  </a:r>
                  <a:endParaRPr lang="zh-CN" altLang="en-US" sz="3600" kern="10">
                    <a:ln w="12700">
                      <a:solidFill>
                        <a:srgbClr val="FF0000"/>
                      </a:solidFill>
                      <a:round/>
                    </a:ln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sp>
            <p:nvSpPr>
              <p:cNvPr id="535575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09" y="454"/>
                <a:ext cx="1939" cy="1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12700">
                      <a:solidFill>
                        <a:srgbClr val="FF0000"/>
                      </a:solidFill>
                      <a:round/>
                    </a:ln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对   采取保护的态度</a:t>
                </a:r>
                <a:endParaRPr lang="zh-CN" altLang="en-US" sz="3600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grpSp>
        <p:nvGrpSpPr>
          <p:cNvPr id="535576" name="Group 24"/>
          <p:cNvGrpSpPr/>
          <p:nvPr/>
        </p:nvGrpSpPr>
        <p:grpSpPr bwMode="auto">
          <a:xfrm>
            <a:off x="2717800" y="1789113"/>
            <a:ext cx="3932238" cy="301625"/>
            <a:chOff x="1688" y="1567"/>
            <a:chExt cx="2477" cy="190"/>
          </a:xfrm>
        </p:grpSpPr>
        <p:sp>
          <p:nvSpPr>
            <p:cNvPr id="535577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1688" y="1574"/>
              <a:ext cx="1109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检验原则二</a:t>
              </a:r>
              <a:r>
                <a:rPr lang="en-US" altLang="zh-CN" sz="3600" b="1" kern="10" dirty="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:</a:t>
              </a:r>
              <a:endParaRPr lang="zh-CN" altLang="en-US" sz="3600" b="1" kern="10">
                <a:ln w="12700">
                  <a:solidFill>
                    <a:schemeClr val="accent2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35578" name="Group 26"/>
            <p:cNvGrpSpPr/>
            <p:nvPr/>
          </p:nvGrpSpPr>
          <p:grpSpPr bwMode="auto">
            <a:xfrm>
              <a:off x="2914" y="1567"/>
              <a:ext cx="1251" cy="188"/>
              <a:chOff x="1746" y="3119"/>
              <a:chExt cx="1251" cy="188"/>
            </a:xfrm>
          </p:grpSpPr>
          <p:sp>
            <p:nvSpPr>
              <p:cNvPr id="535579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22" y="3134"/>
                <a:ext cx="79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>
                    <a:ln w="12700">
                      <a:solidFill>
                        <a:srgbClr val="FF0000"/>
                      </a:solidFill>
                      <a:round/>
                    </a:ln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I</a:t>
                </a:r>
                <a:endPara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35580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46" y="3119"/>
                <a:ext cx="1251" cy="1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12700">
                      <a:solidFill>
                        <a:srgbClr val="FF0000"/>
                      </a:solidFill>
                      <a:round/>
                    </a:ln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控制  类风险</a:t>
                </a:r>
                <a:endParaRPr lang="zh-CN" altLang="en-US" sz="3600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grpSp>
        <p:nvGrpSpPr>
          <p:cNvPr id="535581" name="Group 29"/>
          <p:cNvGrpSpPr/>
          <p:nvPr/>
        </p:nvGrpSpPr>
        <p:grpSpPr bwMode="auto">
          <a:xfrm>
            <a:off x="2716213" y="2574925"/>
            <a:ext cx="3627437" cy="301625"/>
            <a:chOff x="2207" y="1286"/>
            <a:chExt cx="2285" cy="190"/>
          </a:xfrm>
        </p:grpSpPr>
        <p:sp>
          <p:nvSpPr>
            <p:cNvPr id="535582" name="WordArt 30"/>
            <p:cNvSpPr>
              <a:spLocks noChangeArrowheads="1" noChangeShapeType="1" noTextEdit="1"/>
            </p:cNvSpPr>
            <p:nvPr/>
          </p:nvSpPr>
          <p:spPr bwMode="auto">
            <a:xfrm>
              <a:off x="2207" y="1293"/>
              <a:ext cx="1109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检验原则三</a:t>
              </a:r>
              <a:r>
                <a:rPr lang="en-US" altLang="zh-CN" sz="3600" b="1" kern="10" dirty="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:</a:t>
              </a:r>
              <a:endParaRPr lang="zh-CN" altLang="en-US" sz="3600" b="1" kern="10">
                <a:ln w="12700">
                  <a:solidFill>
                    <a:schemeClr val="accent2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35583" name="WordArt 31"/>
            <p:cNvSpPr>
              <a:spLocks noChangeArrowheads="1" noChangeShapeType="1" noTextEdit="1"/>
            </p:cNvSpPr>
            <p:nvPr/>
          </p:nvSpPr>
          <p:spPr bwMode="auto">
            <a:xfrm>
              <a:off x="3433" y="1286"/>
              <a:ext cx="1059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概率反证法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535584" name="AutoShape 32"/>
          <p:cNvSpPr/>
          <p:nvPr/>
        </p:nvSpPr>
        <p:spPr bwMode="auto">
          <a:xfrm>
            <a:off x="2400300" y="1130300"/>
            <a:ext cx="190500" cy="1701800"/>
          </a:xfrm>
          <a:prstGeom prst="leftBrace">
            <a:avLst>
              <a:gd name="adj1" fmla="val 74444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5585" name="Freeform 33"/>
          <p:cNvSpPr/>
          <p:nvPr/>
        </p:nvSpPr>
        <p:spPr bwMode="auto">
          <a:xfrm>
            <a:off x="2781300" y="2133600"/>
            <a:ext cx="3835400" cy="1588"/>
          </a:xfrm>
          <a:custGeom>
            <a:avLst/>
            <a:gdLst>
              <a:gd name="T0" fmla="*/ 0 w 2416"/>
              <a:gd name="T1" fmla="*/ 0 h 1"/>
              <a:gd name="T2" fmla="*/ 672 w 2416"/>
              <a:gd name="T3" fmla="*/ 0 h 1"/>
              <a:gd name="T4" fmla="*/ 1864 w 2416"/>
              <a:gd name="T5" fmla="*/ 0 h 1"/>
              <a:gd name="T6" fmla="*/ 2416 w 2416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16" h="1">
                <a:moveTo>
                  <a:pt x="0" y="0"/>
                </a:moveTo>
                <a:cubicBezTo>
                  <a:pt x="180" y="0"/>
                  <a:pt x="361" y="0"/>
                  <a:pt x="672" y="0"/>
                </a:cubicBezTo>
                <a:cubicBezTo>
                  <a:pt x="983" y="0"/>
                  <a:pt x="1573" y="0"/>
                  <a:pt x="1864" y="0"/>
                </a:cubicBezTo>
                <a:cubicBezTo>
                  <a:pt x="2155" y="0"/>
                  <a:pt x="2285" y="0"/>
                  <a:pt x="2416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5586" name="Freeform 34"/>
          <p:cNvSpPr/>
          <p:nvPr/>
        </p:nvSpPr>
        <p:spPr bwMode="auto">
          <a:xfrm>
            <a:off x="2743200" y="2928938"/>
            <a:ext cx="3606800" cy="30162"/>
          </a:xfrm>
          <a:custGeom>
            <a:avLst/>
            <a:gdLst>
              <a:gd name="T0" fmla="*/ 0 w 2272"/>
              <a:gd name="T1" fmla="*/ 19 h 19"/>
              <a:gd name="T2" fmla="*/ 1048 w 2272"/>
              <a:gd name="T3" fmla="*/ 3 h 19"/>
              <a:gd name="T4" fmla="*/ 2272 w 2272"/>
              <a:gd name="T5" fmla="*/ 3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72" h="19">
                <a:moveTo>
                  <a:pt x="0" y="19"/>
                </a:moveTo>
                <a:cubicBezTo>
                  <a:pt x="175" y="16"/>
                  <a:pt x="669" y="6"/>
                  <a:pt x="1048" y="3"/>
                </a:cubicBezTo>
                <a:cubicBezTo>
                  <a:pt x="1427" y="0"/>
                  <a:pt x="2017" y="3"/>
                  <a:pt x="2272" y="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5587" name="Freeform 35"/>
          <p:cNvSpPr/>
          <p:nvPr/>
        </p:nvSpPr>
        <p:spPr bwMode="auto">
          <a:xfrm>
            <a:off x="2732088" y="1423988"/>
            <a:ext cx="4953000" cy="42862"/>
          </a:xfrm>
          <a:custGeom>
            <a:avLst/>
            <a:gdLst>
              <a:gd name="T0" fmla="*/ 0 w 2416"/>
              <a:gd name="T1" fmla="*/ 0 h 1"/>
              <a:gd name="T2" fmla="*/ 672 w 2416"/>
              <a:gd name="T3" fmla="*/ 0 h 1"/>
              <a:gd name="T4" fmla="*/ 1864 w 2416"/>
              <a:gd name="T5" fmla="*/ 0 h 1"/>
              <a:gd name="T6" fmla="*/ 2416 w 2416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16" h="1">
                <a:moveTo>
                  <a:pt x="0" y="0"/>
                </a:moveTo>
                <a:cubicBezTo>
                  <a:pt x="180" y="0"/>
                  <a:pt x="361" y="0"/>
                  <a:pt x="672" y="0"/>
                </a:cubicBezTo>
                <a:cubicBezTo>
                  <a:pt x="983" y="0"/>
                  <a:pt x="1573" y="0"/>
                  <a:pt x="1864" y="0"/>
                </a:cubicBezTo>
                <a:cubicBezTo>
                  <a:pt x="2155" y="0"/>
                  <a:pt x="2285" y="0"/>
                  <a:pt x="2416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35588" name="Group 36"/>
          <p:cNvGrpSpPr/>
          <p:nvPr/>
        </p:nvGrpSpPr>
        <p:grpSpPr bwMode="auto">
          <a:xfrm>
            <a:off x="6824663" y="1565275"/>
            <a:ext cx="1700212" cy="407988"/>
            <a:chOff x="4579" y="818"/>
            <a:chExt cx="1071" cy="257"/>
          </a:xfrm>
        </p:grpSpPr>
        <p:sp>
          <p:nvSpPr>
            <p:cNvPr id="535589" name="AutoShape 37"/>
            <p:cNvSpPr>
              <a:spLocks noChangeArrowheads="1"/>
            </p:cNvSpPr>
            <p:nvPr/>
          </p:nvSpPr>
          <p:spPr bwMode="auto">
            <a:xfrm>
              <a:off x="4579" y="818"/>
              <a:ext cx="1071" cy="257"/>
            </a:xfrm>
            <a:prstGeom prst="wedgeRectCallout">
              <a:avLst>
                <a:gd name="adj1" fmla="val -21991"/>
                <a:gd name="adj2" fmla="val -78403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35590" name="WordArt 38"/>
            <p:cNvSpPr>
              <a:spLocks noChangeArrowheads="1" noChangeShapeType="1" noTextEdit="1"/>
            </p:cNvSpPr>
            <p:nvPr/>
          </p:nvSpPr>
          <p:spPr bwMode="auto">
            <a:xfrm>
              <a:off x="4635" y="850"/>
              <a:ext cx="957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基本原则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35591" name="Group 39"/>
          <p:cNvGrpSpPr/>
          <p:nvPr/>
        </p:nvGrpSpPr>
        <p:grpSpPr bwMode="auto">
          <a:xfrm>
            <a:off x="5962650" y="2265363"/>
            <a:ext cx="2132013" cy="407987"/>
            <a:chOff x="4116" y="1259"/>
            <a:chExt cx="1343" cy="257"/>
          </a:xfrm>
        </p:grpSpPr>
        <p:sp>
          <p:nvSpPr>
            <p:cNvPr id="535592" name="AutoShape 40"/>
            <p:cNvSpPr>
              <a:spLocks noChangeArrowheads="1"/>
            </p:cNvSpPr>
            <p:nvPr/>
          </p:nvSpPr>
          <p:spPr bwMode="auto">
            <a:xfrm>
              <a:off x="4116" y="1259"/>
              <a:ext cx="1343" cy="257"/>
            </a:xfrm>
            <a:prstGeom prst="wedgeRectCallout">
              <a:avLst>
                <a:gd name="adj1" fmla="val -22301"/>
                <a:gd name="adj2" fmla="val -75292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35593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4172" y="1291"/>
              <a:ext cx="1205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构造拒绝域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35594" name="Group 42"/>
          <p:cNvGrpSpPr/>
          <p:nvPr/>
        </p:nvGrpSpPr>
        <p:grpSpPr bwMode="auto">
          <a:xfrm>
            <a:off x="5532438" y="3067050"/>
            <a:ext cx="2132012" cy="407988"/>
            <a:chOff x="4116" y="1259"/>
            <a:chExt cx="1343" cy="257"/>
          </a:xfrm>
        </p:grpSpPr>
        <p:sp>
          <p:nvSpPr>
            <p:cNvPr id="535595" name="AutoShape 43"/>
            <p:cNvSpPr>
              <a:spLocks noChangeArrowheads="1"/>
            </p:cNvSpPr>
            <p:nvPr/>
          </p:nvSpPr>
          <p:spPr bwMode="auto">
            <a:xfrm>
              <a:off x="4116" y="1259"/>
              <a:ext cx="1343" cy="257"/>
            </a:xfrm>
            <a:prstGeom prst="wedgeRectCallout">
              <a:avLst>
                <a:gd name="adj1" fmla="val -22301"/>
                <a:gd name="adj2" fmla="val -75292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35596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4172" y="1291"/>
              <a:ext cx="1205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提出原假设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535599" name="WordArt 47"/>
          <p:cNvSpPr>
            <a:spLocks noChangeArrowheads="1" noChangeShapeType="1" noTextEdit="1"/>
          </p:cNvSpPr>
          <p:nvPr/>
        </p:nvSpPr>
        <p:spPr bwMode="auto">
          <a:xfrm>
            <a:off x="698500" y="709613"/>
            <a:ext cx="1357313" cy="4429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回顾：</a:t>
            </a:r>
            <a:endParaRPr lang="zh-CN" altLang="en-US" sz="3600" b="1" kern="10" dirty="0">
              <a:ln w="15875">
                <a:solidFill>
                  <a:srgbClr val="3399FF"/>
                </a:solidFill>
                <a:round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  <p:grpSp>
        <p:nvGrpSpPr>
          <p:cNvPr id="535602" name="Group 50"/>
          <p:cNvGrpSpPr/>
          <p:nvPr/>
        </p:nvGrpSpPr>
        <p:grpSpPr bwMode="auto">
          <a:xfrm>
            <a:off x="503238" y="3597275"/>
            <a:ext cx="1473200" cy="354013"/>
            <a:chOff x="541" y="2226"/>
            <a:chExt cx="800" cy="159"/>
          </a:xfrm>
        </p:grpSpPr>
        <p:sp>
          <p:nvSpPr>
            <p:cNvPr id="535600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732" y="2226"/>
              <a:ext cx="609" cy="15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3175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检验法</a:t>
              </a:r>
              <a:endParaRPr lang="zh-CN" altLang="en-US" sz="3600" b="1" kern="10">
                <a:ln w="3175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35601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541" y="2267"/>
              <a:ext cx="145" cy="11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3175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u</a:t>
              </a:r>
              <a:endParaRPr lang="zh-CN" altLang="en-US" sz="3600" i="1" kern="10">
                <a:ln w="3175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535636" name="Group 84"/>
          <p:cNvGrpSpPr/>
          <p:nvPr/>
        </p:nvGrpSpPr>
        <p:grpSpPr bwMode="auto">
          <a:xfrm>
            <a:off x="2479675" y="4608513"/>
            <a:ext cx="2125663" cy="298450"/>
            <a:chOff x="1842" y="3311"/>
            <a:chExt cx="1339" cy="188"/>
          </a:xfrm>
        </p:grpSpPr>
        <p:sp>
          <p:nvSpPr>
            <p:cNvPr id="535608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2326" y="3342"/>
              <a:ext cx="143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u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5609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1842" y="3311"/>
              <a:ext cx="1339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单边  检验法</a:t>
              </a:r>
              <a:endParaRPr lang="zh-CN" altLang="en-US" sz="3600" kern="10" dirty="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35631" name="Group 79"/>
          <p:cNvGrpSpPr/>
          <p:nvPr/>
        </p:nvGrpSpPr>
        <p:grpSpPr bwMode="auto">
          <a:xfrm>
            <a:off x="2171700" y="3654425"/>
            <a:ext cx="6738938" cy="301625"/>
            <a:chOff x="1544" y="2670"/>
            <a:chExt cx="4069" cy="190"/>
          </a:xfrm>
        </p:grpSpPr>
        <p:sp>
          <p:nvSpPr>
            <p:cNvPr id="535604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1544" y="2670"/>
              <a:ext cx="4069" cy="18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单正态总体在   已知的情况下，关于  的检验问题</a:t>
              </a:r>
              <a:endParaRPr lang="zh-CN" altLang="en-US" sz="3600" b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35611" name="WordArt 59"/>
            <p:cNvSpPr>
              <a:spLocks noChangeArrowheads="1" noChangeShapeType="1" noTextEdit="1"/>
            </p:cNvSpPr>
            <p:nvPr/>
          </p:nvSpPr>
          <p:spPr bwMode="auto">
            <a:xfrm>
              <a:off x="4542" y="2697"/>
              <a:ext cx="131" cy="16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rPr>
                <a:t>m</a:t>
              </a:r>
              <a:endParaRPr lang="zh-CN" altLang="en-US" sz="3600" i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Symbol" panose="05050102010706020507"/>
              </a:endParaRPr>
            </a:p>
          </p:txBody>
        </p:sp>
        <p:grpSp>
          <p:nvGrpSpPr>
            <p:cNvPr id="535630" name="Group 78"/>
            <p:cNvGrpSpPr/>
            <p:nvPr/>
          </p:nvGrpSpPr>
          <p:grpSpPr bwMode="auto">
            <a:xfrm>
              <a:off x="2644" y="2678"/>
              <a:ext cx="218" cy="182"/>
              <a:chOff x="1724" y="3070"/>
              <a:chExt cx="218" cy="182"/>
            </a:xfrm>
          </p:grpSpPr>
          <p:sp>
            <p:nvSpPr>
              <p:cNvPr id="535622" name="WordArt 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24" y="3112"/>
                <a:ext cx="139" cy="119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40287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>
                    <a:ln w="12700">
                      <a:solidFill>
                        <a:schemeClr val="accent2"/>
                      </a:solidFill>
                      <a:round/>
                    </a:ln>
                    <a:solidFill>
                      <a:schemeClr val="accent2"/>
                    </a:solidFill>
                    <a:latin typeface="Symbol" panose="05050102010706020507"/>
                  </a:rPr>
                  <a:t>s</a:t>
                </a:r>
                <a:endPara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endParaRPr>
              </a:p>
            </p:txBody>
          </p:sp>
          <p:sp>
            <p:nvSpPr>
              <p:cNvPr id="535623" name="WordArt 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73" y="3181"/>
                <a:ext cx="52" cy="71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>
                    <a:ln w="12700">
                      <a:solidFill>
                        <a:schemeClr val="accent2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0</a:t>
                </a:r>
                <a:endPara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35629" name="WordArt 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90" y="3070"/>
                <a:ext cx="52" cy="71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>
                    <a:ln w="12700">
                      <a:solidFill>
                        <a:schemeClr val="accent2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sp>
        <p:nvSpPr>
          <p:cNvPr id="535632" name="AutoShape 80"/>
          <p:cNvSpPr/>
          <p:nvPr/>
        </p:nvSpPr>
        <p:spPr bwMode="auto">
          <a:xfrm>
            <a:off x="2185988" y="4090988"/>
            <a:ext cx="190500" cy="774700"/>
          </a:xfrm>
          <a:prstGeom prst="leftBrace">
            <a:avLst>
              <a:gd name="adj1" fmla="val 33889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35637" name="Group 85"/>
          <p:cNvGrpSpPr/>
          <p:nvPr/>
        </p:nvGrpSpPr>
        <p:grpSpPr bwMode="auto">
          <a:xfrm>
            <a:off x="2481263" y="4114800"/>
            <a:ext cx="2125662" cy="298450"/>
            <a:chOff x="1842" y="3311"/>
            <a:chExt cx="1339" cy="188"/>
          </a:xfrm>
        </p:grpSpPr>
        <p:sp>
          <p:nvSpPr>
            <p:cNvPr id="535638" name="WordArt 86"/>
            <p:cNvSpPr>
              <a:spLocks noChangeArrowheads="1" noChangeShapeType="1" noTextEdit="1"/>
            </p:cNvSpPr>
            <p:nvPr/>
          </p:nvSpPr>
          <p:spPr bwMode="auto">
            <a:xfrm>
              <a:off x="2326" y="3342"/>
              <a:ext cx="143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u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5639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1842" y="3311"/>
              <a:ext cx="1339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双边  检验法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535641" name="WordArt 89"/>
          <p:cNvSpPr>
            <a:spLocks noChangeArrowheads="1" noChangeShapeType="1" noTextEdit="1"/>
          </p:cNvSpPr>
          <p:nvPr/>
        </p:nvSpPr>
        <p:spPr bwMode="auto">
          <a:xfrm>
            <a:off x="249238" y="5364163"/>
            <a:ext cx="6122987" cy="392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3175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本节将讨论单、双正态总体的其他检验法</a:t>
            </a:r>
            <a:endParaRPr lang="zh-CN" altLang="en-US" sz="3600" b="1" kern="10">
              <a:ln w="3175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FF00"/>
                  </a:gs>
                  <a:gs pos="50000">
                    <a:srgbClr val="FFFFFF"/>
                  </a:gs>
                  <a:gs pos="100000">
                    <a:srgbClr val="FFFF00"/>
                  </a:gs>
                </a:gsLst>
                <a:lin ang="27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35646" name="AutoShape 94"/>
          <p:cNvSpPr/>
          <p:nvPr/>
        </p:nvSpPr>
        <p:spPr bwMode="auto">
          <a:xfrm>
            <a:off x="6481763" y="5121275"/>
            <a:ext cx="254000" cy="990600"/>
          </a:xfrm>
          <a:prstGeom prst="leftBrace">
            <a:avLst>
              <a:gd name="adj1" fmla="val 32500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35656" name="Group 104"/>
          <p:cNvGrpSpPr/>
          <p:nvPr/>
        </p:nvGrpSpPr>
        <p:grpSpPr bwMode="auto">
          <a:xfrm>
            <a:off x="6856413" y="4992688"/>
            <a:ext cx="1373187" cy="298450"/>
            <a:chOff x="4471" y="2913"/>
            <a:chExt cx="865" cy="188"/>
          </a:xfrm>
        </p:grpSpPr>
        <p:sp>
          <p:nvSpPr>
            <p:cNvPr id="535648" name="WordArt 96"/>
            <p:cNvSpPr>
              <a:spLocks noChangeArrowheads="1" noChangeShapeType="1" noTextEdit="1"/>
            </p:cNvSpPr>
            <p:nvPr/>
          </p:nvSpPr>
          <p:spPr bwMode="auto">
            <a:xfrm>
              <a:off x="4471" y="2944"/>
              <a:ext cx="143" cy="13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63634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latin typeface="Times New Roman" panose="02020603050405020304"/>
                  <a:cs typeface="Times New Roman" panose="02020603050405020304"/>
                </a:rPr>
                <a:t>t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5649" name="WordArt 97"/>
            <p:cNvSpPr>
              <a:spLocks noChangeArrowheads="1" noChangeShapeType="1" noTextEdit="1"/>
            </p:cNvSpPr>
            <p:nvPr/>
          </p:nvSpPr>
          <p:spPr bwMode="auto">
            <a:xfrm>
              <a:off x="4661" y="2913"/>
              <a:ext cx="675" cy="18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latin typeface="黑体" panose="02010609060101010101" pitchFamily="2" charset="-122"/>
                  <a:ea typeface="黑体" panose="02010609060101010101" pitchFamily="2" charset="-122"/>
                </a:rPr>
                <a:t>检验法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35657" name="Group 105"/>
          <p:cNvGrpSpPr/>
          <p:nvPr/>
        </p:nvGrpSpPr>
        <p:grpSpPr bwMode="auto">
          <a:xfrm>
            <a:off x="6810375" y="5451475"/>
            <a:ext cx="1419225" cy="298450"/>
            <a:chOff x="4442" y="3202"/>
            <a:chExt cx="894" cy="188"/>
          </a:xfrm>
        </p:grpSpPr>
        <p:sp>
          <p:nvSpPr>
            <p:cNvPr id="535650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4442" y="3241"/>
              <a:ext cx="143" cy="13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2449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latin typeface="Symbol" panose="05050102010706020507"/>
                </a:rPr>
                <a:t>c</a:t>
              </a:r>
              <a:endParaRPr lang="zh-CN" altLang="en-US" sz="3600" i="1" kern="10" dirty="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latin typeface="Symbol" panose="05050102010706020507"/>
              </a:endParaRPr>
            </a:p>
          </p:txBody>
        </p:sp>
        <p:sp>
          <p:nvSpPr>
            <p:cNvPr id="535651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4588" y="3210"/>
              <a:ext cx="58" cy="7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2449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latin typeface="Symbol" panose="05050102010706020507"/>
                </a:rPr>
                <a:t>2</a:t>
              </a:r>
              <a:endParaRPr lang="zh-CN" altLang="en-US" sz="3600" kern="10" dirty="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latin typeface="Symbol" panose="05050102010706020507"/>
              </a:endParaRPr>
            </a:p>
          </p:txBody>
        </p:sp>
        <p:sp>
          <p:nvSpPr>
            <p:cNvPr id="535654" name="WordArt 102"/>
            <p:cNvSpPr>
              <a:spLocks noChangeArrowheads="1" noChangeShapeType="1" noTextEdit="1"/>
            </p:cNvSpPr>
            <p:nvPr/>
          </p:nvSpPr>
          <p:spPr bwMode="auto">
            <a:xfrm>
              <a:off x="4661" y="3202"/>
              <a:ext cx="675" cy="18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latin typeface="黑体" panose="02010609060101010101" pitchFamily="2" charset="-122"/>
                  <a:ea typeface="黑体" panose="02010609060101010101" pitchFamily="2" charset="-122"/>
                </a:rPr>
                <a:t>检验法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35658" name="Group 106"/>
          <p:cNvGrpSpPr/>
          <p:nvPr/>
        </p:nvGrpSpPr>
        <p:grpSpPr bwMode="auto">
          <a:xfrm>
            <a:off x="6872288" y="5897563"/>
            <a:ext cx="1357312" cy="298450"/>
            <a:chOff x="4481" y="3483"/>
            <a:chExt cx="855" cy="188"/>
          </a:xfrm>
        </p:grpSpPr>
        <p:sp>
          <p:nvSpPr>
            <p:cNvPr id="535652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4481" y="3519"/>
              <a:ext cx="143" cy="13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2449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latin typeface="Times New Roman" panose="02020603050405020304"/>
                  <a:cs typeface="Times New Roman" panose="02020603050405020304"/>
                </a:rPr>
                <a:t>F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5655" name="WordArt 103"/>
            <p:cNvSpPr>
              <a:spLocks noChangeArrowheads="1" noChangeShapeType="1" noTextEdit="1"/>
            </p:cNvSpPr>
            <p:nvPr/>
          </p:nvSpPr>
          <p:spPr bwMode="auto">
            <a:xfrm>
              <a:off x="4661" y="3483"/>
              <a:ext cx="675" cy="18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latin typeface="黑体" panose="02010609060101010101" pitchFamily="2" charset="-122"/>
                  <a:ea typeface="黑体" panose="02010609060101010101" pitchFamily="2" charset="-122"/>
                </a:rPr>
                <a:t>检验法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5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5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5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5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500"/>
                                        <p:tgtEl>
                                          <p:spTgt spid="53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3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35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5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5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35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5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5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5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35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35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35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35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5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35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3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3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0" dur="500"/>
                                        <p:tgtEl>
                                          <p:spTgt spid="53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3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3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3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7" dur="500"/>
                                        <p:tgtEl>
                                          <p:spTgt spid="53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3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3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3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62" grpId="0" animBg="1"/>
      <p:bldP spid="535584" grpId="0" animBg="1"/>
      <p:bldP spid="535585" grpId="0" animBg="1"/>
      <p:bldP spid="535586" grpId="0" animBg="1"/>
      <p:bldP spid="535587" grpId="0" animBg="1"/>
      <p:bldP spid="535599" grpId="0" animBg="1"/>
      <p:bldP spid="535632" grpId="0" animBg="1"/>
      <p:bldP spid="535641" grpId="0" animBg="1"/>
      <p:bldP spid="53564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506" name="Group 2"/>
          <p:cNvGrpSpPr/>
          <p:nvPr/>
        </p:nvGrpSpPr>
        <p:grpSpPr bwMode="auto">
          <a:xfrm>
            <a:off x="873125" y="4352925"/>
            <a:ext cx="763588" cy="400050"/>
            <a:chOff x="581" y="1694"/>
            <a:chExt cx="481" cy="252"/>
          </a:xfrm>
        </p:grpSpPr>
        <p:pic>
          <p:nvPicPr>
            <p:cNvPr id="533507" name="Picture 3" descr="4"/>
            <p:cNvPicPr>
              <a:picLocks noChangeAspect="1" noChangeArrowheads="1" noCrop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3508" name="WordArt 4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  <a:endParaRPr lang="zh-CN" altLang="en-US" sz="3600" b="1" kern="10">
                <a:ln w="12700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000082"/>
                    </a:gs>
                    <a:gs pos="50000">
                      <a:srgbClr val="FF8200"/>
                    </a:gs>
                    <a:gs pos="100000">
                      <a:srgbClr val="000082"/>
                    </a:gs>
                  </a:gsLst>
                  <a:lin ang="270000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aphicFrame>
        <p:nvGraphicFramePr>
          <p:cNvPr id="533510" name="Object 6"/>
          <p:cNvGraphicFramePr>
            <a:graphicFrameLocks noChangeAspect="1"/>
          </p:cNvGraphicFramePr>
          <p:nvPr/>
        </p:nvGraphicFramePr>
        <p:xfrm>
          <a:off x="2705100" y="4676775"/>
          <a:ext cx="38100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Equation" r:id="rId2" imgW="37490400" imgH="4572000" progId="Equation.DSMT4">
                  <p:embed/>
                </p:oleObj>
              </mc:Choice>
              <mc:Fallback>
                <p:oleObj name="Equation" r:id="rId2" imgW="37490400" imgH="4572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4676775"/>
                        <a:ext cx="38100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511" name="Rectangle 7"/>
          <p:cNvSpPr>
            <a:spLocks noChangeArrowheads="1"/>
          </p:cNvSpPr>
          <p:nvPr/>
        </p:nvSpPr>
        <p:spPr bwMode="auto">
          <a:xfrm>
            <a:off x="1282700" y="517525"/>
            <a:ext cx="7988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为了提高化学产品得率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采用了某新工艺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在对比</a:t>
            </a:r>
            <a:endParaRPr kumimoji="1" lang="zh-CN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33514" name="Object 10"/>
          <p:cNvGraphicFramePr>
            <a:graphicFrameLocks noChangeAspect="1"/>
          </p:cNvGraphicFramePr>
          <p:nvPr/>
        </p:nvGraphicFramePr>
        <p:xfrm>
          <a:off x="2733675" y="5105400"/>
          <a:ext cx="377983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Equation" r:id="rId4" imgW="37185600" imgH="4572000" progId="Equation.DSMT4">
                  <p:embed/>
                </p:oleObj>
              </mc:Choice>
              <mc:Fallback>
                <p:oleObj name="Equation" r:id="rId4" imgW="37185600" imgH="4572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5105400"/>
                        <a:ext cx="377983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515" name="Object 11"/>
          <p:cNvGraphicFramePr>
            <a:graphicFrameLocks noChangeAspect="1"/>
          </p:cNvGraphicFramePr>
          <p:nvPr/>
        </p:nvGraphicFramePr>
        <p:xfrm>
          <a:off x="2747963" y="5526088"/>
          <a:ext cx="37798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Equation" r:id="rId6" imgW="37185600" imgH="4572000" progId="Equation.DSMT4">
                  <p:embed/>
                </p:oleObj>
              </mc:Choice>
              <mc:Fallback>
                <p:oleObj name="Equation" r:id="rId6" imgW="37185600" imgH="4572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5526088"/>
                        <a:ext cx="37798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522" name="Freeform 18"/>
          <p:cNvSpPr/>
          <p:nvPr/>
        </p:nvSpPr>
        <p:spPr bwMode="auto">
          <a:xfrm>
            <a:off x="2522538" y="5634038"/>
            <a:ext cx="260350" cy="239712"/>
          </a:xfrm>
          <a:custGeom>
            <a:avLst/>
            <a:gdLst>
              <a:gd name="T0" fmla="*/ 0 w 200"/>
              <a:gd name="T1" fmla="*/ 88 h 191"/>
              <a:gd name="T2" fmla="*/ 72 w 200"/>
              <a:gd name="T3" fmla="*/ 176 h 191"/>
              <a:gd name="T4" fmla="*/ 200 w 200"/>
              <a:gd name="T5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" h="191">
                <a:moveTo>
                  <a:pt x="0" y="88"/>
                </a:moveTo>
                <a:cubicBezTo>
                  <a:pt x="13" y="103"/>
                  <a:pt x="39" y="191"/>
                  <a:pt x="72" y="176"/>
                </a:cubicBezTo>
                <a:cubicBezTo>
                  <a:pt x="105" y="161"/>
                  <a:pt x="156" y="83"/>
                  <a:pt x="20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33575" name="Group 71"/>
          <p:cNvGrpSpPr/>
          <p:nvPr/>
        </p:nvGrpSpPr>
        <p:grpSpPr bwMode="auto">
          <a:xfrm>
            <a:off x="1879600" y="2970213"/>
            <a:ext cx="3094038" cy="530225"/>
            <a:chOff x="1192" y="1951"/>
            <a:chExt cx="1949" cy="334"/>
          </a:xfrm>
        </p:grpSpPr>
        <p:sp>
          <p:nvSpPr>
            <p:cNvPr id="533509" name="Rectangle 5"/>
            <p:cNvSpPr>
              <a:spLocks noChangeArrowheads="1"/>
            </p:cNvSpPr>
            <p:nvPr/>
          </p:nvSpPr>
          <p:spPr bwMode="auto">
            <a:xfrm>
              <a:off x="1192" y="1951"/>
              <a:ext cx="17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由题给数据知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33523" name="Object 19"/>
            <p:cNvGraphicFramePr>
              <a:graphicFrameLocks noChangeAspect="1"/>
            </p:cNvGraphicFramePr>
            <p:nvPr/>
          </p:nvGraphicFramePr>
          <p:xfrm>
            <a:off x="2615" y="1991"/>
            <a:ext cx="52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9" name="Equation" r:id="rId8" imgW="8229600" imgH="4267200" progId="Equation.DSMT4">
                    <p:embed/>
                  </p:oleObj>
                </mc:Choice>
                <mc:Fallback>
                  <p:oleObj name="Equation" r:id="rId8" imgW="8229600" imgH="42672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5" y="1991"/>
                          <a:ext cx="526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3570" name="Group 66"/>
          <p:cNvGrpSpPr/>
          <p:nvPr/>
        </p:nvGrpSpPr>
        <p:grpSpPr bwMode="auto">
          <a:xfrm>
            <a:off x="2395538" y="1236663"/>
            <a:ext cx="3997324" cy="604837"/>
            <a:chOff x="1501" y="835"/>
            <a:chExt cx="2518" cy="381"/>
          </a:xfrm>
        </p:grpSpPr>
        <p:graphicFrame>
          <p:nvGraphicFramePr>
            <p:cNvPr id="533512" name="Object 8"/>
            <p:cNvGraphicFramePr>
              <a:graphicFrameLocks noChangeAspect="1"/>
            </p:cNvGraphicFramePr>
            <p:nvPr/>
          </p:nvGraphicFramePr>
          <p:xfrm>
            <a:off x="2247" y="892"/>
            <a:ext cx="177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0" name="Equation" r:id="rId10" imgW="26212800" imgH="4572000" progId="Equation.DSMT4">
                    <p:embed/>
                  </p:oleObj>
                </mc:Choice>
                <mc:Fallback>
                  <p:oleObj name="Equation" r:id="rId10" imgW="26212800" imgH="45720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7" y="892"/>
                          <a:ext cx="177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526" name="Rectangle 22"/>
            <p:cNvSpPr>
              <a:spLocks noChangeArrowheads="1"/>
            </p:cNvSpPr>
            <p:nvPr/>
          </p:nvSpPr>
          <p:spPr bwMode="auto">
            <a:xfrm>
              <a:off x="1501" y="835"/>
              <a:ext cx="1016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老工艺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33571" name="Group 67"/>
          <p:cNvGrpSpPr/>
          <p:nvPr/>
        </p:nvGrpSpPr>
        <p:grpSpPr bwMode="auto">
          <a:xfrm>
            <a:off x="2413000" y="1622425"/>
            <a:ext cx="4005263" cy="628650"/>
            <a:chOff x="1512" y="1086"/>
            <a:chExt cx="2523" cy="396"/>
          </a:xfrm>
        </p:grpSpPr>
        <p:graphicFrame>
          <p:nvGraphicFramePr>
            <p:cNvPr id="533513" name="Object 9"/>
            <p:cNvGraphicFramePr>
              <a:graphicFrameLocks noChangeAspect="1"/>
            </p:cNvGraphicFramePr>
            <p:nvPr/>
          </p:nvGraphicFramePr>
          <p:xfrm>
            <a:off x="2261" y="1144"/>
            <a:ext cx="1774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1" name="Equation" r:id="rId12" imgW="26212800" imgH="4876800" progId="Equation.DSMT4">
                    <p:embed/>
                  </p:oleObj>
                </mc:Choice>
                <mc:Fallback>
                  <p:oleObj name="Equation" r:id="rId12" imgW="26212800" imgH="48768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1" y="1144"/>
                          <a:ext cx="1774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527" name="Rectangle 23"/>
            <p:cNvSpPr>
              <a:spLocks noChangeArrowheads="1"/>
            </p:cNvSpPr>
            <p:nvPr/>
          </p:nvSpPr>
          <p:spPr bwMode="auto">
            <a:xfrm>
              <a:off x="1512" y="1086"/>
              <a:ext cx="1016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新工艺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33573" name="Group 69"/>
          <p:cNvGrpSpPr/>
          <p:nvPr/>
        </p:nvGrpSpPr>
        <p:grpSpPr bwMode="auto">
          <a:xfrm>
            <a:off x="25400" y="2100263"/>
            <a:ext cx="8888413" cy="561975"/>
            <a:chOff x="16" y="1323"/>
            <a:chExt cx="5599" cy="354"/>
          </a:xfrm>
        </p:grpSpPr>
        <p:sp>
          <p:nvSpPr>
            <p:cNvPr id="533529" name="Rectangle 25"/>
            <p:cNvSpPr>
              <a:spLocks noChangeArrowheads="1"/>
            </p:cNvSpPr>
            <p:nvPr/>
          </p:nvSpPr>
          <p:spPr bwMode="auto">
            <a:xfrm>
              <a:off x="16" y="1323"/>
              <a:ext cx="31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假定老、新工艺的得率分别为</a:t>
              </a:r>
              <a:endPara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33530" name="Object 26"/>
            <p:cNvGraphicFramePr>
              <a:graphicFrameLocks noChangeAspect="1"/>
            </p:cNvGraphicFramePr>
            <p:nvPr/>
          </p:nvGraphicFramePr>
          <p:xfrm>
            <a:off x="2966" y="1339"/>
            <a:ext cx="264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2" name="Equation" r:id="rId14" imgW="42976800" imgH="4876800" progId="Equation.DSMT4">
                    <p:embed/>
                  </p:oleObj>
                </mc:Choice>
                <mc:Fallback>
                  <p:oleObj name="Equation" r:id="rId14" imgW="42976800" imgH="48768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6" y="1339"/>
                          <a:ext cx="2649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3532" name="WordArt 28"/>
          <p:cNvSpPr>
            <a:spLocks noChangeArrowheads="1" noChangeShapeType="1" noTextEdit="1"/>
          </p:cNvSpPr>
          <p:nvPr/>
        </p:nvSpPr>
        <p:spPr bwMode="auto">
          <a:xfrm>
            <a:off x="809625" y="65563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 dirty="0">
              <a:ln w="12700">
                <a:solidFill>
                  <a:srgbClr val="99CCFF"/>
                </a:solidFill>
                <a:round/>
              </a:ln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33533" name="WordArt 29"/>
          <p:cNvSpPr>
            <a:spLocks noChangeArrowheads="1" noChangeShapeType="1" noTextEdit="1"/>
          </p:cNvSpPr>
          <p:nvPr/>
        </p:nvSpPr>
        <p:spPr bwMode="auto">
          <a:xfrm>
            <a:off x="884238" y="3103563"/>
            <a:ext cx="836612" cy="2905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分析</a:t>
            </a:r>
            <a:endParaRPr lang="zh-CN" altLang="en-US" sz="3600" b="1" kern="10" dirty="0">
              <a:ln w="15875">
                <a:solidFill>
                  <a:srgbClr val="3399FF"/>
                </a:solidFill>
                <a:round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  <p:sp>
        <p:nvSpPr>
          <p:cNvPr id="533534" name="WordArt 30"/>
          <p:cNvSpPr>
            <a:spLocks noChangeArrowheads="1" noChangeShapeType="1" noTextEdit="1"/>
          </p:cNvSpPr>
          <p:nvPr/>
        </p:nvSpPr>
        <p:spPr bwMode="auto">
          <a:xfrm>
            <a:off x="911225" y="3738563"/>
            <a:ext cx="744538" cy="250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FF3300"/>
                  </a:solidFill>
                  <a:rou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原因</a:t>
            </a:r>
            <a:endParaRPr lang="zh-CN" altLang="en-US" sz="3600" b="1" kern="10" dirty="0">
              <a:ln w="12700">
                <a:solidFill>
                  <a:srgbClr val="FF3300"/>
                </a:solidFill>
                <a:round/>
              </a:ln>
              <a:solidFill>
                <a:srgbClr val="FFFF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33536" name="AutoShape 32"/>
          <p:cNvSpPr/>
          <p:nvPr/>
        </p:nvSpPr>
        <p:spPr bwMode="auto">
          <a:xfrm>
            <a:off x="1801813" y="3517900"/>
            <a:ext cx="114300" cy="652463"/>
          </a:xfrm>
          <a:prstGeom prst="leftBrace">
            <a:avLst>
              <a:gd name="adj1" fmla="val 47569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3556" name="WordArt 52"/>
          <p:cNvSpPr>
            <a:spLocks noChangeArrowheads="1" noChangeShapeType="1" noTextEdit="1"/>
          </p:cNvSpPr>
          <p:nvPr/>
        </p:nvSpPr>
        <p:spPr bwMode="auto">
          <a:xfrm>
            <a:off x="2017713" y="3498850"/>
            <a:ext cx="3290887" cy="250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3300"/>
                  </a:solidFill>
                  <a:rou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新工艺的确比老工艺好</a:t>
            </a:r>
            <a:endParaRPr lang="zh-CN" altLang="en-US" sz="3600" b="1" kern="10">
              <a:ln w="12700">
                <a:solidFill>
                  <a:srgbClr val="FF3300"/>
                </a:solidFill>
                <a:round/>
              </a:ln>
              <a:solidFill>
                <a:srgbClr val="FFFF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33557" name="WordArt 53"/>
          <p:cNvSpPr>
            <a:spLocks noChangeArrowheads="1" noChangeShapeType="1" noTextEdit="1"/>
          </p:cNvSpPr>
          <p:nvPr/>
        </p:nvSpPr>
        <p:spPr bwMode="auto">
          <a:xfrm>
            <a:off x="2032000" y="3894138"/>
            <a:ext cx="5627688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3300"/>
                  </a:solidFill>
                  <a:rou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新工艺不一定比老工艺好</a:t>
            </a:r>
            <a:r>
              <a:rPr lang="en-US" altLang="zh-CN" sz="3600" b="1" kern="10">
                <a:ln w="12700">
                  <a:solidFill>
                    <a:srgbClr val="FF3300"/>
                  </a:solidFill>
                  <a:rou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sz="3600" b="1" kern="10">
                <a:ln w="12700">
                  <a:solidFill>
                    <a:srgbClr val="FF3300"/>
                  </a:solidFill>
                  <a:rou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随机误差引起</a:t>
            </a:r>
            <a:endParaRPr lang="zh-CN" altLang="en-US" sz="3600" b="1" kern="10">
              <a:ln w="12700">
                <a:solidFill>
                  <a:srgbClr val="FF3300"/>
                </a:solidFill>
                <a:round/>
              </a:ln>
              <a:solidFill>
                <a:srgbClr val="FFFF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33558" name="WordArt 54"/>
          <p:cNvSpPr>
            <a:spLocks noChangeArrowheads="1" noChangeShapeType="1" noTextEdit="1"/>
          </p:cNvSpPr>
          <p:nvPr/>
        </p:nvSpPr>
        <p:spPr bwMode="auto">
          <a:xfrm>
            <a:off x="1866900" y="4351338"/>
            <a:ext cx="207168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33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0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依题意需检验</a:t>
            </a:r>
            <a:endParaRPr lang="zh-CN" altLang="en-US" sz="3600" b="1" kern="10">
              <a:ln w="12700">
                <a:solidFill>
                  <a:srgbClr val="FF33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00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33562" name="Freeform 58"/>
          <p:cNvSpPr/>
          <p:nvPr/>
        </p:nvSpPr>
        <p:spPr bwMode="auto">
          <a:xfrm>
            <a:off x="2882900" y="5980113"/>
            <a:ext cx="3556000" cy="15875"/>
          </a:xfrm>
          <a:custGeom>
            <a:avLst/>
            <a:gdLst>
              <a:gd name="T0" fmla="*/ 0 w 2240"/>
              <a:gd name="T1" fmla="*/ 1 h 10"/>
              <a:gd name="T2" fmla="*/ 232 w 2240"/>
              <a:gd name="T3" fmla="*/ 1 h 10"/>
              <a:gd name="T4" fmla="*/ 880 w 2240"/>
              <a:gd name="T5" fmla="*/ 1 h 10"/>
              <a:gd name="T6" fmla="*/ 1728 w 2240"/>
              <a:gd name="T7" fmla="*/ 9 h 10"/>
              <a:gd name="T8" fmla="*/ 2240 w 2240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0" h="10">
                <a:moveTo>
                  <a:pt x="0" y="1"/>
                </a:moveTo>
                <a:cubicBezTo>
                  <a:pt x="42" y="1"/>
                  <a:pt x="85" y="1"/>
                  <a:pt x="232" y="1"/>
                </a:cubicBezTo>
                <a:cubicBezTo>
                  <a:pt x="379" y="1"/>
                  <a:pt x="631" y="0"/>
                  <a:pt x="880" y="1"/>
                </a:cubicBezTo>
                <a:cubicBezTo>
                  <a:pt x="1129" y="2"/>
                  <a:pt x="1501" y="8"/>
                  <a:pt x="1728" y="9"/>
                </a:cubicBezTo>
                <a:cubicBezTo>
                  <a:pt x="1955" y="10"/>
                  <a:pt x="2097" y="9"/>
                  <a:pt x="2240" y="9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33564" name="Group 60"/>
          <p:cNvGrpSpPr/>
          <p:nvPr/>
        </p:nvGrpSpPr>
        <p:grpSpPr bwMode="auto">
          <a:xfrm>
            <a:off x="4914900" y="6165850"/>
            <a:ext cx="3287713" cy="471488"/>
            <a:chOff x="3184" y="4020"/>
            <a:chExt cx="2071" cy="249"/>
          </a:xfrm>
        </p:grpSpPr>
        <p:sp>
          <p:nvSpPr>
            <p:cNvPr id="533560" name="AutoShape 56"/>
            <p:cNvSpPr>
              <a:spLocks noChangeArrowheads="1"/>
            </p:cNvSpPr>
            <p:nvPr/>
          </p:nvSpPr>
          <p:spPr bwMode="auto">
            <a:xfrm>
              <a:off x="3184" y="4020"/>
              <a:ext cx="2071" cy="249"/>
            </a:xfrm>
            <a:prstGeom prst="wedgeRectCallout">
              <a:avLst>
                <a:gd name="adj1" fmla="val -22380"/>
                <a:gd name="adj2" fmla="val -85741"/>
              </a:avLst>
            </a:prstGeom>
            <a:solidFill>
              <a:schemeClr val="accent2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33563" name="WordArt 59"/>
            <p:cNvSpPr>
              <a:spLocks noChangeArrowheads="1" noChangeShapeType="1" noTextEdit="1"/>
            </p:cNvSpPr>
            <p:nvPr/>
          </p:nvSpPr>
          <p:spPr bwMode="auto">
            <a:xfrm>
              <a:off x="3225" y="4069"/>
              <a:ext cx="1989" cy="1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提高鉴定结论的可信度</a:t>
              </a:r>
              <a:endParaRPr lang="zh-CN" altLang="en-US" sz="3600" b="1" kern="10">
                <a:ln w="12700">
                  <a:solidFill>
                    <a:srgbClr val="FFCC00"/>
                  </a:solidFill>
                  <a:rou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33565" name="Group 61"/>
          <p:cNvGrpSpPr/>
          <p:nvPr/>
        </p:nvGrpSpPr>
        <p:grpSpPr bwMode="auto">
          <a:xfrm>
            <a:off x="2505075" y="4784725"/>
            <a:ext cx="228600" cy="227013"/>
            <a:chOff x="1338" y="3158"/>
            <a:chExt cx="144" cy="143"/>
          </a:xfrm>
        </p:grpSpPr>
        <p:sp>
          <p:nvSpPr>
            <p:cNvPr id="533518" name="Line 14"/>
            <p:cNvSpPr>
              <a:spLocks noChangeShapeType="1"/>
            </p:cNvSpPr>
            <p:nvPr/>
          </p:nvSpPr>
          <p:spPr bwMode="auto">
            <a:xfrm flipH="1">
              <a:off x="1338" y="3158"/>
              <a:ext cx="144" cy="14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517" name="Line 13"/>
            <p:cNvSpPr>
              <a:spLocks noChangeShapeType="1"/>
            </p:cNvSpPr>
            <p:nvPr/>
          </p:nvSpPr>
          <p:spPr bwMode="auto">
            <a:xfrm>
              <a:off x="1338" y="3158"/>
              <a:ext cx="144" cy="14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33566" name="Group 62"/>
          <p:cNvGrpSpPr/>
          <p:nvPr/>
        </p:nvGrpSpPr>
        <p:grpSpPr bwMode="auto">
          <a:xfrm>
            <a:off x="2519363" y="5218113"/>
            <a:ext cx="228600" cy="227012"/>
            <a:chOff x="1338" y="3158"/>
            <a:chExt cx="144" cy="143"/>
          </a:xfrm>
        </p:grpSpPr>
        <p:sp>
          <p:nvSpPr>
            <p:cNvPr id="533567" name="Line 63"/>
            <p:cNvSpPr>
              <a:spLocks noChangeShapeType="1"/>
            </p:cNvSpPr>
            <p:nvPr/>
          </p:nvSpPr>
          <p:spPr bwMode="auto">
            <a:xfrm flipH="1">
              <a:off x="1338" y="3158"/>
              <a:ext cx="144" cy="14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568" name="Line 64"/>
            <p:cNvSpPr>
              <a:spLocks noChangeShapeType="1"/>
            </p:cNvSpPr>
            <p:nvPr/>
          </p:nvSpPr>
          <p:spPr bwMode="auto">
            <a:xfrm>
              <a:off x="1338" y="3158"/>
              <a:ext cx="144" cy="14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33569" name="Rectangle 65"/>
          <p:cNvSpPr>
            <a:spLocks noChangeArrowheads="1"/>
          </p:cNvSpPr>
          <p:nvPr/>
        </p:nvSpPr>
        <p:spPr bwMode="auto">
          <a:xfrm>
            <a:off x="-11113" y="925513"/>
            <a:ext cx="8724901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试验中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分别用两种方法各独立进行了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次试验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计算出</a:t>
            </a:r>
            <a:endParaRPr kumimoji="1" lang="zh-CN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33574" name="Group 70"/>
          <p:cNvGrpSpPr/>
          <p:nvPr/>
        </p:nvGrpSpPr>
        <p:grpSpPr bwMode="auto">
          <a:xfrm>
            <a:off x="14288" y="2520948"/>
            <a:ext cx="7408862" cy="520700"/>
            <a:chOff x="17" y="1580"/>
            <a:chExt cx="4667" cy="328"/>
          </a:xfrm>
        </p:grpSpPr>
        <p:graphicFrame>
          <p:nvGraphicFramePr>
            <p:cNvPr id="533531" name="Object 27"/>
            <p:cNvGraphicFramePr>
              <a:graphicFrameLocks noChangeAspect="1"/>
            </p:cNvGraphicFramePr>
            <p:nvPr/>
          </p:nvGraphicFramePr>
          <p:xfrm>
            <a:off x="2916" y="1613"/>
            <a:ext cx="176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3" name="Equation" r:id="rId16" imgW="27736800" imgH="4267200" progId="Equation.DSMT4">
                    <p:embed/>
                  </p:oleObj>
                </mc:Choice>
                <mc:Fallback>
                  <p:oleObj name="Equation" r:id="rId16" imgW="27736800" imgH="42672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6" y="1613"/>
                          <a:ext cx="1768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572" name="Rectangle 68"/>
            <p:cNvSpPr>
              <a:spLocks noChangeArrowheads="1"/>
            </p:cNvSpPr>
            <p:nvPr/>
          </p:nvSpPr>
          <p:spPr bwMode="auto">
            <a:xfrm>
              <a:off x="17" y="1580"/>
              <a:ext cx="40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试问新工艺是否能显著提高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产品得率？</a:t>
              </a:r>
              <a:endPara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3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3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3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3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3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3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33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33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3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3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3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3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3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3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3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3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9" dur="1000"/>
                                        <p:tgtEl>
                                          <p:spTgt spid="53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2" dur="1000"/>
                                        <p:tgtEl>
                                          <p:spTgt spid="53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5" dur="1000"/>
                                        <p:tgtEl>
                                          <p:spTgt spid="53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33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3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3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3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33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33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3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33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33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33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33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3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11" grpId="0"/>
      <p:bldP spid="533522" grpId="0" animBg="1"/>
      <p:bldP spid="533532" grpId="0"/>
      <p:bldP spid="533533" grpId="0" animBg="1"/>
      <p:bldP spid="533534" grpId="0"/>
      <p:bldP spid="533536" grpId="0" animBg="1"/>
      <p:bldP spid="533556" grpId="0"/>
      <p:bldP spid="533557" grpId="0"/>
      <p:bldP spid="533558" grpId="0" animBg="1"/>
      <p:bldP spid="533562" grpId="0" animBg="1"/>
      <p:bldP spid="5335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87" name="WordArt 43"/>
          <p:cNvSpPr>
            <a:spLocks noChangeArrowheads="1" noChangeShapeType="1" noTextEdit="1"/>
          </p:cNvSpPr>
          <p:nvPr/>
        </p:nvSpPr>
        <p:spPr bwMode="auto">
          <a:xfrm>
            <a:off x="833438" y="3044825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chemeClr val="accent2"/>
                  </a:solidFill>
                  <a:round/>
                </a:ln>
                <a:solidFill>
                  <a:schemeClr val="accent2">
                    <a:lumMod val="75000"/>
                  </a:schemeClr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3600" b="1" kern="10" dirty="0">
              <a:ln w="12700">
                <a:solidFill>
                  <a:schemeClr val="accent2"/>
                </a:solidFill>
                <a:round/>
              </a:ln>
              <a:solidFill>
                <a:schemeClr val="accent2">
                  <a:lumMod val="75000"/>
                </a:schemeClr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43788" name="Rectangle 44"/>
          <p:cNvSpPr>
            <a:spLocks noChangeArrowheads="1"/>
          </p:cNvSpPr>
          <p:nvPr/>
        </p:nvSpPr>
        <p:spPr bwMode="auto">
          <a:xfrm>
            <a:off x="1466850" y="2914650"/>
            <a:ext cx="266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依题意需检验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43789" name="Object 45"/>
          <p:cNvGraphicFramePr>
            <a:graphicFrameLocks noChangeAspect="1"/>
          </p:cNvGraphicFramePr>
          <p:nvPr/>
        </p:nvGraphicFramePr>
        <p:xfrm>
          <a:off x="2697163" y="3348038"/>
          <a:ext cx="41370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Equation" r:id="rId1" imgW="37490400" imgH="4572000" progId="Equation.DSMT4">
                  <p:embed/>
                </p:oleObj>
              </mc:Choice>
              <mc:Fallback>
                <p:oleObj name="Equation" r:id="rId1" imgW="37490400" imgH="45720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3348038"/>
                        <a:ext cx="41370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3790" name="Group 46"/>
          <p:cNvGrpSpPr/>
          <p:nvPr/>
        </p:nvGrpSpPr>
        <p:grpSpPr bwMode="auto">
          <a:xfrm>
            <a:off x="12700" y="3670297"/>
            <a:ext cx="6891338" cy="612775"/>
            <a:chOff x="48" y="2696"/>
            <a:chExt cx="4341" cy="386"/>
          </a:xfrm>
        </p:grpSpPr>
        <p:sp>
          <p:nvSpPr>
            <p:cNvPr id="543791" name="Rectangle 47"/>
            <p:cNvSpPr>
              <a:spLocks noChangeArrowheads="1"/>
            </p:cNvSpPr>
            <p:nvPr/>
          </p:nvSpPr>
          <p:spPr bwMode="auto">
            <a:xfrm>
              <a:off x="48" y="2696"/>
              <a:ext cx="4341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采用单边 </a:t>
              </a:r>
              <a:r>
                <a:rPr kumimoji="1" lang="zh-CN" altLang="en-US" sz="1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检验法，求得   的拒绝域为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43792" name="Object 48"/>
            <p:cNvGraphicFramePr>
              <a:graphicFrameLocks noChangeAspect="1"/>
            </p:cNvGraphicFramePr>
            <p:nvPr/>
          </p:nvGraphicFramePr>
          <p:xfrm>
            <a:off x="2536" y="2788"/>
            <a:ext cx="31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9" name="Equation" r:id="rId3" imgW="4572000" imgH="4267200" progId="Equation.DSMT4">
                    <p:embed/>
                  </p:oleObj>
                </mc:Choice>
                <mc:Fallback>
                  <p:oleObj name="Equation" r:id="rId3" imgW="4572000" imgH="426720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6" y="2788"/>
                          <a:ext cx="318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793" name="Object 49"/>
            <p:cNvGraphicFramePr>
              <a:graphicFrameLocks noChangeAspect="1"/>
            </p:cNvGraphicFramePr>
            <p:nvPr/>
          </p:nvGraphicFramePr>
          <p:xfrm>
            <a:off x="1026" y="2806"/>
            <a:ext cx="14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0" name="Equation" r:id="rId5" imgW="2133600" imgH="3352800" progId="Equation.DSMT4">
                    <p:embed/>
                  </p:oleObj>
                </mc:Choice>
                <mc:Fallback>
                  <p:oleObj name="Equation" r:id="rId5" imgW="2133600" imgH="33528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" y="2806"/>
                          <a:ext cx="148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3794" name="Rectangle 50"/>
          <p:cNvSpPr>
            <a:spLocks noChangeArrowheads="1"/>
          </p:cNvSpPr>
          <p:nvPr/>
        </p:nvSpPr>
        <p:spPr bwMode="auto">
          <a:xfrm>
            <a:off x="2411413" y="6313488"/>
            <a:ext cx="5729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即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新工艺能显著地提高产品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得率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43805" name="Group 61"/>
          <p:cNvGrpSpPr/>
          <p:nvPr/>
        </p:nvGrpSpPr>
        <p:grpSpPr bwMode="auto">
          <a:xfrm>
            <a:off x="717550" y="4737100"/>
            <a:ext cx="7554913" cy="630238"/>
            <a:chOff x="4" y="2984"/>
            <a:chExt cx="4759" cy="397"/>
          </a:xfrm>
        </p:grpSpPr>
        <p:sp>
          <p:nvSpPr>
            <p:cNvPr id="543798" name="Rectangle 54"/>
            <p:cNvSpPr>
              <a:spLocks noChangeArrowheads="1"/>
            </p:cNvSpPr>
            <p:nvPr/>
          </p:nvSpPr>
          <p:spPr bwMode="auto">
            <a:xfrm>
              <a:off x="4" y="2984"/>
              <a:ext cx="1911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由题给数据得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43799" name="Object 55"/>
            <p:cNvGraphicFramePr>
              <a:graphicFrameLocks noChangeAspect="1"/>
            </p:cNvGraphicFramePr>
            <p:nvPr/>
          </p:nvGraphicFramePr>
          <p:xfrm>
            <a:off x="1379" y="3066"/>
            <a:ext cx="3384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1" name="Equation" r:id="rId7" imgW="49682400" imgH="4572000" progId="Equation.DSMT4">
                    <p:embed/>
                  </p:oleObj>
                </mc:Choice>
                <mc:Fallback>
                  <p:oleObj name="Equation" r:id="rId7" imgW="49682400" imgH="4572000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3066"/>
                          <a:ext cx="3384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3800" name="Object 56"/>
          <p:cNvGraphicFramePr>
            <a:graphicFrameLocks noChangeAspect="1"/>
          </p:cNvGraphicFramePr>
          <p:nvPr/>
        </p:nvGraphicFramePr>
        <p:xfrm>
          <a:off x="857250" y="5949950"/>
          <a:ext cx="36877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" name="Equation" r:id="rId9" imgW="32004000" imgH="4267200" progId="Equation.DSMT4">
                  <p:embed/>
                </p:oleObj>
              </mc:Choice>
              <mc:Fallback>
                <p:oleObj name="Equation" r:id="rId9" imgW="32004000" imgH="42672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949950"/>
                        <a:ext cx="36877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3801" name="Group 57"/>
          <p:cNvGrpSpPr/>
          <p:nvPr/>
        </p:nvGrpSpPr>
        <p:grpSpPr bwMode="auto">
          <a:xfrm>
            <a:off x="1811338" y="4173538"/>
            <a:ext cx="5594351" cy="819150"/>
            <a:chOff x="813" y="2797"/>
            <a:chExt cx="3524" cy="516"/>
          </a:xfrm>
        </p:grpSpPr>
        <p:graphicFrame>
          <p:nvGraphicFramePr>
            <p:cNvPr id="543802" name="Object 58"/>
            <p:cNvGraphicFramePr>
              <a:graphicFrameLocks noChangeAspect="1"/>
            </p:cNvGraphicFramePr>
            <p:nvPr/>
          </p:nvGraphicFramePr>
          <p:xfrm>
            <a:off x="813" y="2827"/>
            <a:ext cx="3474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3" name="Equation" r:id="rId11" imgW="47853600" imgH="7010400" progId="Equation.DSMT4">
                    <p:embed/>
                  </p:oleObj>
                </mc:Choice>
                <mc:Fallback>
                  <p:oleObj name="Equation" r:id="rId11" imgW="47853600" imgH="7010400" progId="Equation.DSMT4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" y="2827"/>
                          <a:ext cx="3474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803" name="Object 59"/>
            <p:cNvGraphicFramePr>
              <a:graphicFrameLocks noChangeAspect="1"/>
            </p:cNvGraphicFramePr>
            <p:nvPr/>
          </p:nvGraphicFramePr>
          <p:xfrm>
            <a:off x="3363" y="2797"/>
            <a:ext cx="974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4" name="Equation" r:id="rId13" imgW="774700" imgH="355600" progId="Equation.DSMT4">
                    <p:embed/>
                  </p:oleObj>
                </mc:Choice>
                <mc:Fallback>
                  <p:oleObj name="Equation" r:id="rId13" imgW="774700" imgH="35560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3" y="2797"/>
                          <a:ext cx="974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3811" name="Group 67"/>
          <p:cNvGrpSpPr/>
          <p:nvPr/>
        </p:nvGrpSpPr>
        <p:grpSpPr bwMode="auto">
          <a:xfrm>
            <a:off x="1864099" y="5254625"/>
            <a:ext cx="4229100" cy="819150"/>
            <a:chOff x="578" y="3254"/>
            <a:chExt cx="2664" cy="516"/>
          </a:xfrm>
        </p:grpSpPr>
        <p:graphicFrame>
          <p:nvGraphicFramePr>
            <p:cNvPr id="543807" name="Object 63"/>
            <p:cNvGraphicFramePr>
              <a:graphicFrameLocks noChangeAspect="1"/>
            </p:cNvGraphicFramePr>
            <p:nvPr/>
          </p:nvGraphicFramePr>
          <p:xfrm>
            <a:off x="578" y="3284"/>
            <a:ext cx="2633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5" name="Equation" r:id="rId15" imgW="36271200" imgH="7010400" progId="Equation.DSMT4">
                    <p:embed/>
                  </p:oleObj>
                </mc:Choice>
                <mc:Fallback>
                  <p:oleObj name="Equation" r:id="rId15" imgW="36271200" imgH="701040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" y="3284"/>
                          <a:ext cx="2633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808" name="Object 64"/>
            <p:cNvGraphicFramePr>
              <a:graphicFrameLocks noChangeAspect="1"/>
            </p:cNvGraphicFramePr>
            <p:nvPr/>
          </p:nvGraphicFramePr>
          <p:xfrm>
            <a:off x="2316" y="3254"/>
            <a:ext cx="926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6" name="Equation" r:id="rId17" imgW="774700" imgH="355600" progId="Equation.DSMT4">
                    <p:embed/>
                  </p:oleObj>
                </mc:Choice>
                <mc:Fallback>
                  <p:oleObj name="Equation" r:id="rId17" imgW="774700" imgH="355600" progId="Equation.DSMT4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6" y="3254"/>
                          <a:ext cx="926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3809" name="Object 65"/>
          <p:cNvGraphicFramePr>
            <a:graphicFrameLocks noChangeAspect="1"/>
          </p:cNvGraphicFramePr>
          <p:nvPr/>
        </p:nvGraphicFramePr>
        <p:xfrm>
          <a:off x="5949950" y="5437188"/>
          <a:ext cx="14065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" name="Equation" r:id="rId19" imgW="12192000" imgH="3657600" progId="Equation.DSMT4">
                  <p:embed/>
                </p:oleObj>
              </mc:Choice>
              <mc:Fallback>
                <p:oleObj name="Equation" r:id="rId19" imgW="12192000" imgH="365760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0" y="5437188"/>
                        <a:ext cx="140652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3813" name="Group 69"/>
          <p:cNvGrpSpPr/>
          <p:nvPr/>
        </p:nvGrpSpPr>
        <p:grpSpPr bwMode="auto">
          <a:xfrm>
            <a:off x="860425" y="6323019"/>
            <a:ext cx="1593851" cy="538163"/>
            <a:chOff x="190" y="3983"/>
            <a:chExt cx="1004" cy="339"/>
          </a:xfrm>
        </p:grpSpPr>
        <p:sp>
          <p:nvSpPr>
            <p:cNvPr id="543796" name="Rectangle 52"/>
            <p:cNvSpPr>
              <a:spLocks noChangeArrowheads="1"/>
            </p:cNvSpPr>
            <p:nvPr/>
          </p:nvSpPr>
          <p:spPr bwMode="auto">
            <a:xfrm>
              <a:off x="361" y="3983"/>
              <a:ext cx="7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拒绝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43797" name="Object 53"/>
            <p:cNvGraphicFramePr>
              <a:graphicFrameLocks noChangeAspect="1"/>
            </p:cNvGraphicFramePr>
            <p:nvPr/>
          </p:nvGraphicFramePr>
          <p:xfrm>
            <a:off x="862" y="4025"/>
            <a:ext cx="33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8" name="Equation" r:id="rId21" imgW="4572000" imgH="4267200" progId="Equation.DSMT4">
                    <p:embed/>
                  </p:oleObj>
                </mc:Choice>
                <mc:Fallback>
                  <p:oleObj name="Equation" r:id="rId21" imgW="4572000" imgH="4267200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2" y="4025"/>
                          <a:ext cx="33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812" name="Object 68"/>
            <p:cNvGraphicFramePr>
              <a:graphicFrameLocks noChangeAspect="1"/>
            </p:cNvGraphicFramePr>
            <p:nvPr/>
          </p:nvGraphicFramePr>
          <p:xfrm>
            <a:off x="190" y="4055"/>
            <a:ext cx="22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9" name="Equation" r:id="rId23" imgW="3048000" imgH="2743200" progId="Equation.DSMT4">
                    <p:embed/>
                  </p:oleObj>
                </mc:Choice>
                <mc:Fallback>
                  <p:oleObj name="Equation" r:id="rId23" imgW="3048000" imgH="2743200" progId="Equation.DSMT4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" y="4055"/>
                          <a:ext cx="222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1282700" y="517525"/>
            <a:ext cx="7988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为了提高化学产品得率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采用了某新工艺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在对比</a:t>
            </a:r>
            <a:endParaRPr kumimoji="1" lang="zh-CN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1" name="Group 66"/>
          <p:cNvGrpSpPr/>
          <p:nvPr/>
        </p:nvGrpSpPr>
        <p:grpSpPr bwMode="auto">
          <a:xfrm>
            <a:off x="2395538" y="1236663"/>
            <a:ext cx="3997324" cy="604837"/>
            <a:chOff x="1501" y="835"/>
            <a:chExt cx="2518" cy="381"/>
          </a:xfrm>
        </p:grpSpPr>
        <p:graphicFrame>
          <p:nvGraphicFramePr>
            <p:cNvPr id="42" name="Object 8"/>
            <p:cNvGraphicFramePr>
              <a:graphicFrameLocks noChangeAspect="1"/>
            </p:cNvGraphicFramePr>
            <p:nvPr/>
          </p:nvGraphicFramePr>
          <p:xfrm>
            <a:off x="2247" y="892"/>
            <a:ext cx="177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0" name="Equation" r:id="rId25" imgW="26212800" imgH="4572000" progId="Equation.DSMT4">
                    <p:embed/>
                  </p:oleObj>
                </mc:Choice>
                <mc:Fallback>
                  <p:oleObj name="Equation" r:id="rId25" imgW="26212800" imgH="4572000" progId="Equation.DSMT4">
                    <p:embed/>
                    <p:pic>
                      <p:nvPicPr>
                        <p:cNvPr id="0" name="图片 205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7" y="892"/>
                          <a:ext cx="177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Rectangle 22"/>
            <p:cNvSpPr>
              <a:spLocks noChangeArrowheads="1"/>
            </p:cNvSpPr>
            <p:nvPr/>
          </p:nvSpPr>
          <p:spPr bwMode="auto">
            <a:xfrm>
              <a:off x="1501" y="835"/>
              <a:ext cx="1016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老工艺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44" name="Group 67"/>
          <p:cNvGrpSpPr/>
          <p:nvPr/>
        </p:nvGrpSpPr>
        <p:grpSpPr bwMode="auto">
          <a:xfrm>
            <a:off x="2413000" y="1622425"/>
            <a:ext cx="4005263" cy="628650"/>
            <a:chOff x="1512" y="1086"/>
            <a:chExt cx="2523" cy="396"/>
          </a:xfrm>
        </p:grpSpPr>
        <p:graphicFrame>
          <p:nvGraphicFramePr>
            <p:cNvPr id="45" name="Object 9"/>
            <p:cNvGraphicFramePr>
              <a:graphicFrameLocks noChangeAspect="1"/>
            </p:cNvGraphicFramePr>
            <p:nvPr/>
          </p:nvGraphicFramePr>
          <p:xfrm>
            <a:off x="2261" y="1144"/>
            <a:ext cx="1774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1" name="Equation" r:id="rId27" imgW="26212800" imgH="4876800" progId="Equation.DSMT4">
                    <p:embed/>
                  </p:oleObj>
                </mc:Choice>
                <mc:Fallback>
                  <p:oleObj name="Equation" r:id="rId27" imgW="26212800" imgH="4876800" progId="Equation.DSMT4">
                    <p:embed/>
                    <p:pic>
                      <p:nvPicPr>
                        <p:cNvPr id="0" name="图片 205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1" y="1144"/>
                          <a:ext cx="1774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1512" y="1086"/>
              <a:ext cx="1016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新工艺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47" name="Group 69"/>
          <p:cNvGrpSpPr/>
          <p:nvPr/>
        </p:nvGrpSpPr>
        <p:grpSpPr bwMode="auto">
          <a:xfrm>
            <a:off x="25400" y="2100263"/>
            <a:ext cx="8888413" cy="561975"/>
            <a:chOff x="16" y="1323"/>
            <a:chExt cx="5599" cy="354"/>
          </a:xfrm>
        </p:grpSpPr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>
              <a:off x="16" y="1323"/>
              <a:ext cx="31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假定老、新工艺的得率分别为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9" name="Object 26"/>
            <p:cNvGraphicFramePr>
              <a:graphicFrameLocks noChangeAspect="1"/>
            </p:cNvGraphicFramePr>
            <p:nvPr/>
          </p:nvGraphicFramePr>
          <p:xfrm>
            <a:off x="2966" y="1339"/>
            <a:ext cx="264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2" name="Equation" r:id="rId29" imgW="42976800" imgH="4876800" progId="Equation.DSMT4">
                    <p:embed/>
                  </p:oleObj>
                </mc:Choice>
                <mc:Fallback>
                  <p:oleObj name="Equation" r:id="rId29" imgW="42976800" imgH="4876800" progId="Equation.DSMT4">
                    <p:embed/>
                    <p:pic>
                      <p:nvPicPr>
                        <p:cNvPr id="0" name="图片 205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6" y="1339"/>
                          <a:ext cx="2649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WordArt 28"/>
          <p:cNvSpPr>
            <a:spLocks noChangeArrowheads="1" noChangeShapeType="1" noTextEdit="1"/>
          </p:cNvSpPr>
          <p:nvPr/>
        </p:nvSpPr>
        <p:spPr bwMode="auto">
          <a:xfrm>
            <a:off x="809625" y="65563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 dirty="0">
              <a:ln w="12700">
                <a:solidFill>
                  <a:srgbClr val="99CCFF"/>
                </a:solidFill>
                <a:round/>
              </a:ln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1" name="Rectangle 65"/>
          <p:cNvSpPr>
            <a:spLocks noChangeArrowheads="1"/>
          </p:cNvSpPr>
          <p:nvPr/>
        </p:nvSpPr>
        <p:spPr bwMode="auto">
          <a:xfrm>
            <a:off x="-11113" y="925513"/>
            <a:ext cx="8724901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试验中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分别用两种方法各独立进行了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次试验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计算出</a:t>
            </a:r>
            <a:endParaRPr kumimoji="1" lang="zh-CN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2" name="Group 70"/>
          <p:cNvGrpSpPr/>
          <p:nvPr/>
        </p:nvGrpSpPr>
        <p:grpSpPr bwMode="auto">
          <a:xfrm>
            <a:off x="14288" y="2520948"/>
            <a:ext cx="7408862" cy="520700"/>
            <a:chOff x="17" y="1580"/>
            <a:chExt cx="4667" cy="328"/>
          </a:xfrm>
        </p:grpSpPr>
        <p:graphicFrame>
          <p:nvGraphicFramePr>
            <p:cNvPr id="53" name="Object 27"/>
            <p:cNvGraphicFramePr>
              <a:graphicFrameLocks noChangeAspect="1"/>
            </p:cNvGraphicFramePr>
            <p:nvPr/>
          </p:nvGraphicFramePr>
          <p:xfrm>
            <a:off x="2916" y="1613"/>
            <a:ext cx="176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3" name="Equation" r:id="rId31" imgW="27736800" imgH="4267200" progId="Equation.DSMT4">
                    <p:embed/>
                  </p:oleObj>
                </mc:Choice>
                <mc:Fallback>
                  <p:oleObj name="Equation" r:id="rId31" imgW="27736800" imgH="4267200" progId="Equation.DSMT4">
                    <p:embed/>
                    <p:pic>
                      <p:nvPicPr>
                        <p:cNvPr id="0" name="图片 205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6" y="1613"/>
                          <a:ext cx="1768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Rectangle 68"/>
            <p:cNvSpPr>
              <a:spLocks noChangeArrowheads="1"/>
            </p:cNvSpPr>
            <p:nvPr/>
          </p:nvSpPr>
          <p:spPr bwMode="auto">
            <a:xfrm>
              <a:off x="17" y="1580"/>
              <a:ext cx="40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试问新工艺是否能显著提高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产品得率？</a:t>
              </a:r>
              <a:endPara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4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4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4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9890" name="Object 2"/>
          <p:cNvGraphicFramePr>
            <a:graphicFrameLocks noChangeAspect="1"/>
          </p:cNvGraphicFramePr>
          <p:nvPr/>
        </p:nvGraphicFramePr>
        <p:xfrm>
          <a:off x="5518150" y="5111750"/>
          <a:ext cx="298608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4" name="Equation" r:id="rId1" imgW="29260800" imgH="7620000" progId="Equation.DSMT4">
                  <p:embed/>
                </p:oleObj>
              </mc:Choice>
              <mc:Fallback>
                <p:oleObj name="Equation" r:id="rId1" imgW="29260800" imgH="7620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5111750"/>
                        <a:ext cx="2986088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9908" name="Group 20"/>
          <p:cNvGrpSpPr/>
          <p:nvPr/>
        </p:nvGrpSpPr>
        <p:grpSpPr bwMode="auto">
          <a:xfrm>
            <a:off x="736600" y="852489"/>
            <a:ext cx="8591550" cy="555625"/>
            <a:chOff x="464" y="529"/>
            <a:chExt cx="5412" cy="350"/>
          </a:xfrm>
        </p:grpSpPr>
        <p:sp>
          <p:nvSpPr>
            <p:cNvPr id="549909" name="Rectangle 21"/>
            <p:cNvSpPr>
              <a:spLocks noChangeArrowheads="1"/>
            </p:cNvSpPr>
            <p:nvPr/>
          </p:nvSpPr>
          <p:spPr bwMode="auto">
            <a:xfrm>
              <a:off x="464" y="550"/>
              <a:ext cx="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49910" name="Rectangle 22"/>
            <p:cNvSpPr>
              <a:spLocks noChangeArrowheads="1"/>
            </p:cNvSpPr>
            <p:nvPr/>
          </p:nvSpPr>
          <p:spPr bwMode="auto">
            <a:xfrm>
              <a:off x="1841" y="543"/>
              <a:ext cx="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49911" name="Rectangle 23"/>
            <p:cNvSpPr>
              <a:spLocks noChangeArrowheads="1"/>
            </p:cNvSpPr>
            <p:nvPr/>
          </p:nvSpPr>
          <p:spPr bwMode="auto">
            <a:xfrm>
              <a:off x="3642" y="536"/>
              <a:ext cx="10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  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49912" name="Object 24"/>
            <p:cNvGraphicFramePr>
              <a:graphicFrameLocks noChangeAspect="1"/>
            </p:cNvGraphicFramePr>
            <p:nvPr/>
          </p:nvGraphicFramePr>
          <p:xfrm>
            <a:off x="689" y="588"/>
            <a:ext cx="1276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5" name="Equation" r:id="rId3" imgW="19507200" imgH="4572000" progId="Equation.DSMT4">
                    <p:embed/>
                  </p:oleObj>
                </mc:Choice>
                <mc:Fallback>
                  <p:oleObj name="Equation" r:id="rId3" imgW="19507200" imgH="45720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" y="588"/>
                          <a:ext cx="1276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9913" name="Object 25"/>
            <p:cNvGraphicFramePr>
              <a:graphicFrameLocks noChangeAspect="1"/>
            </p:cNvGraphicFramePr>
            <p:nvPr/>
          </p:nvGraphicFramePr>
          <p:xfrm>
            <a:off x="2541" y="562"/>
            <a:ext cx="119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6" name="Equation" r:id="rId5" imgW="19812000" imgH="4876800" progId="Equation.DSMT4">
                    <p:embed/>
                  </p:oleObj>
                </mc:Choice>
                <mc:Fallback>
                  <p:oleObj name="Equation" r:id="rId5" imgW="19812000" imgH="48768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1" y="562"/>
                          <a:ext cx="119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9914" name="Object 26"/>
            <p:cNvGraphicFramePr>
              <a:graphicFrameLocks noChangeAspect="1"/>
            </p:cNvGraphicFramePr>
            <p:nvPr/>
          </p:nvGraphicFramePr>
          <p:xfrm>
            <a:off x="4345" y="583"/>
            <a:ext cx="111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7" name="Equation" r:id="rId7" imgW="17678400" imgH="4267200" progId="Equation.DSMT4">
                    <p:embed/>
                  </p:oleObj>
                </mc:Choice>
                <mc:Fallback>
                  <p:oleObj name="Equation" r:id="rId7" imgW="17678400" imgH="42672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5" y="583"/>
                          <a:ext cx="111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9915" name="Rectangle 27"/>
            <p:cNvSpPr>
              <a:spLocks noChangeArrowheads="1"/>
            </p:cNvSpPr>
            <p:nvPr/>
          </p:nvSpPr>
          <p:spPr bwMode="auto">
            <a:xfrm>
              <a:off x="5355" y="529"/>
              <a:ext cx="5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为  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549916" name="Object 28"/>
          <p:cNvGraphicFramePr>
            <a:graphicFrameLocks noChangeAspect="1"/>
          </p:cNvGraphicFramePr>
          <p:nvPr/>
        </p:nvGraphicFramePr>
        <p:xfrm>
          <a:off x="2835275" y="2084388"/>
          <a:ext cx="36957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8" name="Equation" r:id="rId9" imgW="34747200" imgH="4876800" progId="Equation.DSMT4">
                  <p:embed/>
                </p:oleObj>
              </mc:Choice>
              <mc:Fallback>
                <p:oleObj name="Equation" r:id="rId9" imgW="34747200" imgH="48768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2084388"/>
                        <a:ext cx="36957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9917" name="WordArt 29"/>
          <p:cNvSpPr>
            <a:spLocks noChangeArrowheads="1" noChangeShapeType="1" noTextEdit="1"/>
          </p:cNvSpPr>
          <p:nvPr/>
        </p:nvSpPr>
        <p:spPr bwMode="auto">
          <a:xfrm>
            <a:off x="847725" y="259080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chemeClr val="accent2"/>
                  </a:solidFill>
                  <a:round/>
                </a:ln>
                <a:solidFill>
                  <a:schemeClr val="accent2">
                    <a:lumMod val="75000"/>
                  </a:schemeClr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3600" b="1" kern="10" dirty="0">
              <a:ln w="12700">
                <a:solidFill>
                  <a:schemeClr val="accent2"/>
                </a:solidFill>
                <a:round/>
              </a:ln>
              <a:solidFill>
                <a:schemeClr val="accent2">
                  <a:lumMod val="75000"/>
                </a:schemeClr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50002" name="Group 114"/>
          <p:cNvGrpSpPr/>
          <p:nvPr/>
        </p:nvGrpSpPr>
        <p:grpSpPr bwMode="auto">
          <a:xfrm>
            <a:off x="-44450" y="2987675"/>
            <a:ext cx="7410450" cy="541338"/>
            <a:chOff x="-28" y="1882"/>
            <a:chExt cx="4668" cy="341"/>
          </a:xfrm>
        </p:grpSpPr>
        <p:sp>
          <p:nvSpPr>
            <p:cNvPr id="549919" name="Rectangle 31"/>
            <p:cNvSpPr>
              <a:spLocks noChangeArrowheads="1"/>
            </p:cNvSpPr>
            <p:nvPr/>
          </p:nvSpPr>
          <p:spPr bwMode="auto">
            <a:xfrm>
              <a:off x="-28" y="1882"/>
              <a:ext cx="46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为真时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统计量   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的值应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49921" name="Object 33"/>
            <p:cNvGraphicFramePr>
              <a:graphicFrameLocks noChangeAspect="1"/>
            </p:cNvGraphicFramePr>
            <p:nvPr/>
          </p:nvGraphicFramePr>
          <p:xfrm>
            <a:off x="1467" y="1907"/>
            <a:ext cx="57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9" name="Equation" r:id="rId11" imgW="8534400" imgH="4876800" progId="Equation.DSMT4">
                    <p:embed/>
                  </p:oleObj>
                </mc:Choice>
                <mc:Fallback>
                  <p:oleObj name="Equation" r:id="rId11" imgW="8534400" imgH="48768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7" y="1907"/>
                          <a:ext cx="57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9922" name="Group 34"/>
          <p:cNvGrpSpPr/>
          <p:nvPr/>
        </p:nvGrpSpPr>
        <p:grpSpPr bwMode="auto">
          <a:xfrm>
            <a:off x="25400" y="4597400"/>
            <a:ext cx="6829425" cy="520700"/>
            <a:chOff x="169" y="3532"/>
            <a:chExt cx="4302" cy="328"/>
          </a:xfrm>
        </p:grpSpPr>
        <p:sp>
          <p:nvSpPr>
            <p:cNvPr id="549923" name="Rectangle 35"/>
            <p:cNvSpPr>
              <a:spLocks noChangeArrowheads="1"/>
            </p:cNvSpPr>
            <p:nvPr/>
          </p:nvSpPr>
          <p:spPr bwMode="auto">
            <a:xfrm>
              <a:off x="169" y="3532"/>
              <a:ext cx="2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对于给定的显著性水平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49924" name="Object 36"/>
            <p:cNvGraphicFramePr>
              <a:graphicFrameLocks noChangeAspect="1"/>
            </p:cNvGraphicFramePr>
            <p:nvPr/>
          </p:nvGraphicFramePr>
          <p:xfrm>
            <a:off x="2471" y="3576"/>
            <a:ext cx="53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0" name="Equation" r:id="rId13" imgW="7924800" imgH="4267200" progId="Equation.DSMT4">
                    <p:embed/>
                  </p:oleObj>
                </mc:Choice>
                <mc:Fallback>
                  <p:oleObj name="Equation" r:id="rId13" imgW="7924800" imgH="426720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" y="3576"/>
                          <a:ext cx="533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9925" name="Rectangle 37"/>
            <p:cNvSpPr>
              <a:spLocks noChangeArrowheads="1"/>
            </p:cNvSpPr>
            <p:nvPr/>
          </p:nvSpPr>
          <p:spPr bwMode="auto">
            <a:xfrm>
              <a:off x="2914" y="3533"/>
              <a:ext cx="15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的拒绝域是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49930" name="Group 42"/>
          <p:cNvGrpSpPr/>
          <p:nvPr/>
        </p:nvGrpSpPr>
        <p:grpSpPr bwMode="auto">
          <a:xfrm>
            <a:off x="-38100" y="1268413"/>
            <a:ext cx="9244013" cy="547687"/>
            <a:chOff x="0" y="807"/>
            <a:chExt cx="5823" cy="345"/>
          </a:xfrm>
        </p:grpSpPr>
        <p:sp>
          <p:nvSpPr>
            <p:cNvPr id="549931" name="Rectangle 43"/>
            <p:cNvSpPr>
              <a:spLocks noChangeArrowheads="1"/>
            </p:cNvSpPr>
            <p:nvPr/>
          </p:nvSpPr>
          <p:spPr bwMode="auto">
            <a:xfrm>
              <a:off x="0" y="808"/>
              <a:ext cx="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49932" name="Object 44"/>
            <p:cNvGraphicFramePr>
              <a:graphicFrameLocks noChangeAspect="1"/>
            </p:cNvGraphicFramePr>
            <p:nvPr/>
          </p:nvGraphicFramePr>
          <p:xfrm>
            <a:off x="712" y="835"/>
            <a:ext cx="115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1" name="Equation" r:id="rId15" imgW="19202400" imgH="4876800" progId="Equation.DSMT4">
                    <p:embed/>
                  </p:oleObj>
                </mc:Choice>
                <mc:Fallback>
                  <p:oleObj name="Equation" r:id="rId15" imgW="19202400" imgH="48768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" y="835"/>
                          <a:ext cx="115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9933" name="Rectangle 45"/>
            <p:cNvSpPr>
              <a:spLocks noChangeArrowheads="1"/>
            </p:cNvSpPr>
            <p:nvPr/>
          </p:nvSpPr>
          <p:spPr bwMode="auto">
            <a:xfrm>
              <a:off x="1809" y="807"/>
              <a:ext cx="20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两样本独立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49934" name="Object 46"/>
            <p:cNvGraphicFramePr>
              <a:graphicFrameLocks noChangeAspect="1"/>
            </p:cNvGraphicFramePr>
            <p:nvPr/>
          </p:nvGraphicFramePr>
          <p:xfrm>
            <a:off x="3744" y="818"/>
            <a:ext cx="124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2" name="Equation" r:id="rId17" imgW="18592800" imgH="4876800" progId="Equation.DSMT4">
                    <p:embed/>
                  </p:oleObj>
                </mc:Choice>
                <mc:Fallback>
                  <p:oleObj name="Equation" r:id="rId17" imgW="18592800" imgH="48768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818"/>
                          <a:ext cx="124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9935" name="Rectangle 47"/>
            <p:cNvSpPr>
              <a:spLocks noChangeArrowheads="1"/>
            </p:cNvSpPr>
            <p:nvPr/>
          </p:nvSpPr>
          <p:spPr bwMode="auto">
            <a:xfrm>
              <a:off x="4895" y="808"/>
              <a:ext cx="9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均未知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49936" name="Group 48"/>
          <p:cNvGrpSpPr/>
          <p:nvPr/>
        </p:nvGrpSpPr>
        <p:grpSpPr bwMode="auto">
          <a:xfrm>
            <a:off x="-25400" y="1689100"/>
            <a:ext cx="4052888" cy="519113"/>
            <a:chOff x="0" y="1088"/>
            <a:chExt cx="2553" cy="327"/>
          </a:xfrm>
        </p:grpSpPr>
        <p:sp>
          <p:nvSpPr>
            <p:cNvPr id="549937" name="Rectangle 49"/>
            <p:cNvSpPr>
              <a:spLocks noChangeArrowheads="1"/>
            </p:cNvSpPr>
            <p:nvPr/>
          </p:nvSpPr>
          <p:spPr bwMode="auto">
            <a:xfrm>
              <a:off x="0" y="1088"/>
              <a:ext cx="25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试在水平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 下检验假设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49938" name="Object 50"/>
            <p:cNvGraphicFramePr>
              <a:graphicFrameLocks noChangeAspect="1"/>
            </p:cNvGraphicFramePr>
            <p:nvPr/>
          </p:nvGraphicFramePr>
          <p:xfrm>
            <a:off x="976" y="1176"/>
            <a:ext cx="22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3" name="Equation" r:id="rId19" imgW="3352800" imgH="3048000" progId="Equation.DSMT4">
                    <p:embed/>
                  </p:oleObj>
                </mc:Choice>
                <mc:Fallback>
                  <p:oleObj name="Equation" r:id="rId19" imgW="3352800" imgH="30480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" y="1176"/>
                          <a:ext cx="22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0000" name="Group 112"/>
          <p:cNvGrpSpPr/>
          <p:nvPr/>
        </p:nvGrpSpPr>
        <p:grpSpPr bwMode="auto">
          <a:xfrm>
            <a:off x="1346200" y="2482852"/>
            <a:ext cx="7042150" cy="520701"/>
            <a:chOff x="848" y="1564"/>
            <a:chExt cx="4436" cy="328"/>
          </a:xfrm>
        </p:grpSpPr>
        <p:sp>
          <p:nvSpPr>
            <p:cNvPr id="549940" name="Rectangle 52"/>
            <p:cNvSpPr>
              <a:spLocks noChangeArrowheads="1"/>
            </p:cNvSpPr>
            <p:nvPr/>
          </p:nvSpPr>
          <p:spPr bwMode="auto">
            <a:xfrm>
              <a:off x="848" y="1564"/>
              <a:ext cx="44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两样本方差   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分别是   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的无偏估计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49941" name="Object 53"/>
            <p:cNvGraphicFramePr>
              <a:graphicFrameLocks noChangeAspect="1"/>
            </p:cNvGraphicFramePr>
            <p:nvPr/>
          </p:nvGraphicFramePr>
          <p:xfrm>
            <a:off x="1993" y="1589"/>
            <a:ext cx="5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4" name="Equation" r:id="rId21" imgW="8534400" imgH="4572000" progId="Equation.DSMT4">
                    <p:embed/>
                  </p:oleObj>
                </mc:Choice>
                <mc:Fallback>
                  <p:oleObj name="Equation" r:id="rId21" imgW="8534400" imgH="4572000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3" y="1589"/>
                          <a:ext cx="57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9942" name="Object 54"/>
            <p:cNvGraphicFramePr>
              <a:graphicFrameLocks noChangeAspect="1"/>
            </p:cNvGraphicFramePr>
            <p:nvPr/>
          </p:nvGraphicFramePr>
          <p:xfrm>
            <a:off x="3169" y="1576"/>
            <a:ext cx="571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5" name="Equation" r:id="rId23" imgW="8534400" imgH="4876800" progId="Equation.DSMT4">
                    <p:embed/>
                  </p:oleObj>
                </mc:Choice>
                <mc:Fallback>
                  <p:oleObj name="Equation" r:id="rId23" imgW="8534400" imgH="487680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9" y="1576"/>
                          <a:ext cx="571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9944" name="Group 56"/>
          <p:cNvGrpSpPr/>
          <p:nvPr/>
        </p:nvGrpSpPr>
        <p:grpSpPr bwMode="auto">
          <a:xfrm>
            <a:off x="3827463" y="3446463"/>
            <a:ext cx="2535237" cy="522287"/>
            <a:chOff x="1325" y="2379"/>
            <a:chExt cx="1597" cy="329"/>
          </a:xfrm>
        </p:grpSpPr>
        <p:sp>
          <p:nvSpPr>
            <p:cNvPr id="549945" name="Rectangle 57"/>
            <p:cNvSpPr>
              <a:spLocks noChangeArrowheads="1"/>
            </p:cNvSpPr>
            <p:nvPr/>
          </p:nvSpPr>
          <p:spPr bwMode="auto">
            <a:xfrm>
              <a:off x="1325" y="2379"/>
              <a:ext cx="15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又当  </a:t>
              </a:r>
              <a:r>
                <a:rPr kumimoji="1" lang="zh-CN" altLang="en-US" sz="1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成立时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49946" name="Object 58"/>
            <p:cNvGraphicFramePr>
              <a:graphicFrameLocks noChangeAspect="1"/>
            </p:cNvGraphicFramePr>
            <p:nvPr/>
          </p:nvGraphicFramePr>
          <p:xfrm>
            <a:off x="1830" y="2431"/>
            <a:ext cx="30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6" name="Equation" r:id="rId25" imgW="4572000" imgH="4267200" progId="Equation.DSMT4">
                    <p:embed/>
                  </p:oleObj>
                </mc:Choice>
                <mc:Fallback>
                  <p:oleObj name="Equation" r:id="rId25" imgW="4572000" imgH="4267200" progId="Equation.DSMT4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0" y="2431"/>
                          <a:ext cx="30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9947" name="Object 59"/>
          <p:cNvGraphicFramePr>
            <a:graphicFrameLocks noChangeAspect="1"/>
          </p:cNvGraphicFramePr>
          <p:nvPr/>
        </p:nvGraphicFramePr>
        <p:xfrm>
          <a:off x="2549525" y="3865563"/>
          <a:ext cx="298608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7" name="Equation" r:id="rId27" imgW="28041600" imgH="8839200" progId="Equation.DSMT4">
                  <p:embed/>
                </p:oleObj>
              </mc:Choice>
              <mc:Fallback>
                <p:oleObj name="Equation" r:id="rId27" imgW="28041600" imgH="88392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3865563"/>
                        <a:ext cx="298608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9948" name="Object 60"/>
          <p:cNvGraphicFramePr>
            <a:graphicFrameLocks noChangeAspect="1"/>
          </p:cNvGraphicFramePr>
          <p:nvPr/>
        </p:nvGraphicFramePr>
        <p:xfrm>
          <a:off x="2345299" y="5022850"/>
          <a:ext cx="32766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8" name="Equation" r:id="rId29" imgW="30784800" imgH="8839200" progId="Equation.DSMT4">
                  <p:embed/>
                </p:oleObj>
              </mc:Choice>
              <mc:Fallback>
                <p:oleObj name="Equation" r:id="rId29" imgW="30784800" imgH="88392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299" y="5022850"/>
                        <a:ext cx="32766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9949" name="Object 61"/>
          <p:cNvGraphicFramePr>
            <a:graphicFrameLocks noChangeAspect="1"/>
          </p:cNvGraphicFramePr>
          <p:nvPr/>
        </p:nvGraphicFramePr>
        <p:xfrm>
          <a:off x="2471738" y="5972175"/>
          <a:ext cx="350361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9" name="Equation" r:id="rId31" imgW="32918400" imgH="8839200" progId="Equation.DSMT4">
                  <p:embed/>
                </p:oleObj>
              </mc:Choice>
              <mc:Fallback>
                <p:oleObj name="Equation" r:id="rId31" imgW="32918400" imgH="883920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5972175"/>
                        <a:ext cx="3503612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9950" name="Rectangle 62"/>
          <p:cNvSpPr>
            <a:spLocks noChangeArrowheads="1"/>
          </p:cNvSpPr>
          <p:nvPr/>
        </p:nvSpPr>
        <p:spPr bwMode="auto">
          <a:xfrm>
            <a:off x="9525" y="5657850"/>
            <a:ext cx="884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或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50006" name="Group 118"/>
          <p:cNvGrpSpPr/>
          <p:nvPr/>
        </p:nvGrpSpPr>
        <p:grpSpPr bwMode="auto">
          <a:xfrm>
            <a:off x="6265864" y="3784602"/>
            <a:ext cx="2724151" cy="874713"/>
            <a:chOff x="3907" y="2432"/>
            <a:chExt cx="1716" cy="551"/>
          </a:xfrm>
        </p:grpSpPr>
        <p:grpSp>
          <p:nvGrpSpPr>
            <p:cNvPr id="549951" name="Group 63"/>
            <p:cNvGrpSpPr/>
            <p:nvPr/>
          </p:nvGrpSpPr>
          <p:grpSpPr bwMode="auto">
            <a:xfrm>
              <a:off x="3907" y="2580"/>
              <a:ext cx="411" cy="403"/>
              <a:chOff x="3802" y="2394"/>
              <a:chExt cx="411" cy="537"/>
            </a:xfrm>
          </p:grpSpPr>
          <p:sp>
            <p:nvSpPr>
              <p:cNvPr id="549952" name="Freeform 64"/>
              <p:cNvSpPr/>
              <p:nvPr/>
            </p:nvSpPr>
            <p:spPr bwMode="auto">
              <a:xfrm>
                <a:off x="3837" y="2658"/>
                <a:ext cx="213" cy="273"/>
              </a:xfrm>
              <a:custGeom>
                <a:avLst/>
                <a:gdLst>
                  <a:gd name="T0" fmla="*/ 0 w 213"/>
                  <a:gd name="T1" fmla="*/ 273 h 273"/>
                  <a:gd name="T2" fmla="*/ 50 w 213"/>
                  <a:gd name="T3" fmla="*/ 218 h 273"/>
                  <a:gd name="T4" fmla="*/ 83 w 213"/>
                  <a:gd name="T5" fmla="*/ 182 h 273"/>
                  <a:gd name="T6" fmla="*/ 111 w 213"/>
                  <a:gd name="T7" fmla="*/ 147 h 273"/>
                  <a:gd name="T8" fmla="*/ 137 w 213"/>
                  <a:gd name="T9" fmla="*/ 114 h 273"/>
                  <a:gd name="T10" fmla="*/ 156 w 213"/>
                  <a:gd name="T11" fmla="*/ 90 h 273"/>
                  <a:gd name="T12" fmla="*/ 176 w 213"/>
                  <a:gd name="T13" fmla="*/ 65 h 273"/>
                  <a:gd name="T14" fmla="*/ 212 w 213"/>
                  <a:gd name="T15" fmla="*/ 0 h 273"/>
                  <a:gd name="T16" fmla="*/ 213 w 213"/>
                  <a:gd name="T17" fmla="*/ 273 h 273"/>
                  <a:gd name="T18" fmla="*/ 0 w 213"/>
                  <a:gd name="T19" fmla="*/ 27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273">
                    <a:moveTo>
                      <a:pt x="0" y="273"/>
                    </a:moveTo>
                    <a:lnTo>
                      <a:pt x="50" y="218"/>
                    </a:lnTo>
                    <a:lnTo>
                      <a:pt x="83" y="182"/>
                    </a:lnTo>
                    <a:lnTo>
                      <a:pt x="111" y="147"/>
                    </a:lnTo>
                    <a:lnTo>
                      <a:pt x="137" y="114"/>
                    </a:lnTo>
                    <a:lnTo>
                      <a:pt x="156" y="90"/>
                    </a:lnTo>
                    <a:lnTo>
                      <a:pt x="176" y="65"/>
                    </a:lnTo>
                    <a:lnTo>
                      <a:pt x="212" y="0"/>
                    </a:lnTo>
                    <a:lnTo>
                      <a:pt x="213" y="273"/>
                    </a:lnTo>
                    <a:lnTo>
                      <a:pt x="0" y="27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tx2"/>
                  </a:gs>
                  <a:gs pos="50000">
                    <a:schemeClr val="tx2">
                      <a:gamma/>
                      <a:shade val="46275"/>
                      <a:invGamma/>
                    </a:schemeClr>
                  </a:gs>
                  <a:gs pos="100000">
                    <a:schemeClr val="tx2"/>
                  </a:gs>
                </a:gsLst>
                <a:lin ang="18900000" scaled="1"/>
              </a:gradFill>
              <a:ln w="952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9953" name="Line 65"/>
              <p:cNvSpPr>
                <a:spLocks noChangeShapeType="1"/>
              </p:cNvSpPr>
              <p:nvPr/>
            </p:nvSpPr>
            <p:spPr bwMode="auto">
              <a:xfrm>
                <a:off x="3929" y="2667"/>
                <a:ext cx="72" cy="19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stealth" w="med" len="lg"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549954" name="Object 66"/>
              <p:cNvGraphicFramePr>
                <a:graphicFrameLocks noChangeAspect="1"/>
              </p:cNvGraphicFramePr>
              <p:nvPr/>
            </p:nvGraphicFramePr>
            <p:xfrm>
              <a:off x="3802" y="2394"/>
              <a:ext cx="411" cy="3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60" name="Equation" r:id="rId33" imgW="4572000" imgH="3048000" progId="Equation.DSMT4">
                      <p:embed/>
                    </p:oleObj>
                  </mc:Choice>
                  <mc:Fallback>
                    <p:oleObj name="Equation" r:id="rId33" imgW="4572000" imgH="3048000" progId="Equation.DSMT4">
                      <p:embed/>
                      <p:pic>
                        <p:nvPicPr>
                          <p:cNvPr id="0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2" y="2394"/>
                            <a:ext cx="411" cy="3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9955" name="Group 67"/>
            <p:cNvGrpSpPr/>
            <p:nvPr/>
          </p:nvGrpSpPr>
          <p:grpSpPr bwMode="auto">
            <a:xfrm>
              <a:off x="5066" y="2613"/>
              <a:ext cx="462" cy="364"/>
              <a:chOff x="4961" y="2443"/>
              <a:chExt cx="462" cy="487"/>
            </a:xfrm>
          </p:grpSpPr>
          <p:sp>
            <p:nvSpPr>
              <p:cNvPr id="549956" name="Freeform 68"/>
              <p:cNvSpPr/>
              <p:nvPr/>
            </p:nvSpPr>
            <p:spPr bwMode="auto">
              <a:xfrm>
                <a:off x="4961" y="2823"/>
                <a:ext cx="462" cy="107"/>
              </a:xfrm>
              <a:custGeom>
                <a:avLst/>
                <a:gdLst>
                  <a:gd name="T0" fmla="*/ 462 w 462"/>
                  <a:gd name="T1" fmla="*/ 107 h 107"/>
                  <a:gd name="T2" fmla="*/ 462 w 462"/>
                  <a:gd name="T3" fmla="*/ 63 h 107"/>
                  <a:gd name="T4" fmla="*/ 316 w 462"/>
                  <a:gd name="T5" fmla="*/ 48 h 107"/>
                  <a:gd name="T6" fmla="*/ 271 w 462"/>
                  <a:gd name="T7" fmla="*/ 44 h 107"/>
                  <a:gd name="T8" fmla="*/ 210 w 462"/>
                  <a:gd name="T9" fmla="*/ 38 h 107"/>
                  <a:gd name="T10" fmla="*/ 151 w 462"/>
                  <a:gd name="T11" fmla="*/ 29 h 107"/>
                  <a:gd name="T12" fmla="*/ 90 w 462"/>
                  <a:gd name="T13" fmla="*/ 20 h 107"/>
                  <a:gd name="T14" fmla="*/ 0 w 462"/>
                  <a:gd name="T15" fmla="*/ 0 h 107"/>
                  <a:gd name="T16" fmla="*/ 0 w 462"/>
                  <a:gd name="T17" fmla="*/ 107 h 107"/>
                  <a:gd name="T18" fmla="*/ 462 w 462"/>
                  <a:gd name="T19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2" h="107">
                    <a:moveTo>
                      <a:pt x="462" y="107"/>
                    </a:moveTo>
                    <a:lnTo>
                      <a:pt x="462" y="63"/>
                    </a:lnTo>
                    <a:lnTo>
                      <a:pt x="316" y="48"/>
                    </a:lnTo>
                    <a:lnTo>
                      <a:pt x="271" y="44"/>
                    </a:lnTo>
                    <a:lnTo>
                      <a:pt x="210" y="38"/>
                    </a:lnTo>
                    <a:lnTo>
                      <a:pt x="151" y="29"/>
                    </a:lnTo>
                    <a:lnTo>
                      <a:pt x="90" y="20"/>
                    </a:lnTo>
                    <a:lnTo>
                      <a:pt x="0" y="0"/>
                    </a:lnTo>
                    <a:lnTo>
                      <a:pt x="0" y="107"/>
                    </a:lnTo>
                    <a:lnTo>
                      <a:pt x="462" y="10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tx2"/>
                  </a:gs>
                  <a:gs pos="50000">
                    <a:schemeClr val="tx2">
                      <a:gamma/>
                      <a:shade val="46275"/>
                      <a:invGamma/>
                    </a:schemeClr>
                  </a:gs>
                  <a:gs pos="100000">
                    <a:schemeClr val="tx2"/>
                  </a:gs>
                </a:gsLst>
                <a:lin ang="2700000" scaled="1"/>
              </a:gradFill>
              <a:ln w="952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9957" name="Line 69"/>
              <p:cNvSpPr>
                <a:spLocks noChangeShapeType="1"/>
              </p:cNvSpPr>
              <p:nvPr/>
            </p:nvSpPr>
            <p:spPr bwMode="auto">
              <a:xfrm flipH="1">
                <a:off x="5000" y="2666"/>
                <a:ext cx="128" cy="21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stealth" w="med" len="lg"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549958" name="Object 70"/>
              <p:cNvGraphicFramePr>
                <a:graphicFrameLocks noChangeAspect="1"/>
              </p:cNvGraphicFramePr>
              <p:nvPr/>
            </p:nvGraphicFramePr>
            <p:xfrm>
              <a:off x="5078" y="2443"/>
              <a:ext cx="322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61" name="Equation" r:id="rId35" imgW="4572000" imgH="3048000" progId="Equation.DSMT4">
                      <p:embed/>
                    </p:oleObj>
                  </mc:Choice>
                  <mc:Fallback>
                    <p:oleObj name="Equation" r:id="rId35" imgW="4572000" imgH="3048000" progId="Equation.DSMT4">
                      <p:embed/>
                      <p:pic>
                        <p:nvPicPr>
                          <p:cNvPr id="0" name="Object 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78" y="2443"/>
                            <a:ext cx="322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9959" name="Group 71"/>
            <p:cNvGrpSpPr/>
            <p:nvPr/>
          </p:nvGrpSpPr>
          <p:grpSpPr bwMode="auto">
            <a:xfrm>
              <a:off x="3941" y="2432"/>
              <a:ext cx="1682" cy="548"/>
              <a:chOff x="3692" y="2431"/>
              <a:chExt cx="1682" cy="732"/>
            </a:xfrm>
          </p:grpSpPr>
          <p:sp>
            <p:nvSpPr>
              <p:cNvPr id="549960" name="Line 72"/>
              <p:cNvSpPr>
                <a:spLocks noChangeShapeType="1"/>
              </p:cNvSpPr>
              <p:nvPr/>
            </p:nvSpPr>
            <p:spPr bwMode="auto">
              <a:xfrm flipV="1">
                <a:off x="3692" y="3162"/>
                <a:ext cx="1682" cy="1"/>
              </a:xfrm>
              <a:prstGeom prst="line">
                <a:avLst/>
              </a:prstGeom>
              <a:noFill/>
              <a:ln w="28575">
                <a:solidFill>
                  <a:srgbClr val="2D2DFF"/>
                </a:solidFill>
                <a:rou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9961" name="Line 73"/>
              <p:cNvSpPr>
                <a:spLocks noChangeShapeType="1"/>
              </p:cNvSpPr>
              <p:nvPr/>
            </p:nvSpPr>
            <p:spPr bwMode="auto">
              <a:xfrm flipV="1">
                <a:off x="3692" y="2431"/>
                <a:ext cx="0" cy="732"/>
              </a:xfrm>
              <a:prstGeom prst="line">
                <a:avLst/>
              </a:prstGeom>
              <a:noFill/>
              <a:ln w="28575">
                <a:solidFill>
                  <a:srgbClr val="2D2DFF"/>
                </a:solidFill>
                <a:rou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9962" name="Freeform 74"/>
              <p:cNvSpPr/>
              <p:nvPr/>
            </p:nvSpPr>
            <p:spPr bwMode="auto">
              <a:xfrm>
                <a:off x="3693" y="2543"/>
                <a:ext cx="1584" cy="618"/>
              </a:xfrm>
              <a:custGeom>
                <a:avLst/>
                <a:gdLst>
                  <a:gd name="T0" fmla="*/ 0 w 1584"/>
                  <a:gd name="T1" fmla="*/ 618 h 618"/>
                  <a:gd name="T2" fmla="*/ 179 w 1584"/>
                  <a:gd name="T3" fmla="*/ 401 h 618"/>
                  <a:gd name="T4" fmla="*/ 307 w 1584"/>
                  <a:gd name="T5" fmla="*/ 145 h 618"/>
                  <a:gd name="T6" fmla="*/ 410 w 1584"/>
                  <a:gd name="T7" fmla="*/ 21 h 618"/>
                  <a:gd name="T8" fmla="*/ 561 w 1584"/>
                  <a:gd name="T9" fmla="*/ 31 h 618"/>
                  <a:gd name="T10" fmla="*/ 674 w 1584"/>
                  <a:gd name="T11" fmla="*/ 184 h 618"/>
                  <a:gd name="T12" fmla="*/ 780 w 1584"/>
                  <a:gd name="T13" fmla="*/ 328 h 618"/>
                  <a:gd name="T14" fmla="*/ 911 w 1584"/>
                  <a:gd name="T15" fmla="*/ 439 h 618"/>
                  <a:gd name="T16" fmla="*/ 1112 w 1584"/>
                  <a:gd name="T17" fmla="*/ 508 h 618"/>
                  <a:gd name="T18" fmla="*/ 1341 w 1584"/>
                  <a:gd name="T19" fmla="*/ 550 h 618"/>
                  <a:gd name="T20" fmla="*/ 1584 w 1584"/>
                  <a:gd name="T21" fmla="*/ 573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84" h="618">
                    <a:moveTo>
                      <a:pt x="0" y="618"/>
                    </a:moveTo>
                    <a:cubicBezTo>
                      <a:pt x="30" y="582"/>
                      <a:pt x="128" y="484"/>
                      <a:pt x="179" y="401"/>
                    </a:cubicBezTo>
                    <a:cubicBezTo>
                      <a:pt x="230" y="318"/>
                      <a:pt x="273" y="210"/>
                      <a:pt x="307" y="145"/>
                    </a:cubicBezTo>
                    <a:cubicBezTo>
                      <a:pt x="341" y="80"/>
                      <a:pt x="369" y="42"/>
                      <a:pt x="410" y="21"/>
                    </a:cubicBezTo>
                    <a:cubicBezTo>
                      <a:pt x="451" y="0"/>
                      <a:pt x="517" y="3"/>
                      <a:pt x="561" y="31"/>
                    </a:cubicBezTo>
                    <a:cubicBezTo>
                      <a:pt x="605" y="59"/>
                      <a:pt x="637" y="134"/>
                      <a:pt x="674" y="184"/>
                    </a:cubicBezTo>
                    <a:cubicBezTo>
                      <a:pt x="711" y="234"/>
                      <a:pt x="741" y="286"/>
                      <a:pt x="780" y="328"/>
                    </a:cubicBezTo>
                    <a:cubicBezTo>
                      <a:pt x="819" y="370"/>
                      <a:pt x="857" y="410"/>
                      <a:pt x="911" y="439"/>
                    </a:cubicBezTo>
                    <a:cubicBezTo>
                      <a:pt x="965" y="468"/>
                      <a:pt x="1040" y="489"/>
                      <a:pt x="1112" y="508"/>
                    </a:cubicBezTo>
                    <a:cubicBezTo>
                      <a:pt x="1184" y="527"/>
                      <a:pt x="1262" y="539"/>
                      <a:pt x="1341" y="550"/>
                    </a:cubicBezTo>
                    <a:cubicBezTo>
                      <a:pt x="1420" y="561"/>
                      <a:pt x="1534" y="568"/>
                      <a:pt x="1584" y="57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49973" name="Oval 85"/>
          <p:cNvSpPr>
            <a:spLocks noChangeArrowheads="1"/>
          </p:cNvSpPr>
          <p:nvPr/>
        </p:nvSpPr>
        <p:spPr bwMode="auto">
          <a:xfrm>
            <a:off x="2578100" y="5156200"/>
            <a:ext cx="3086100" cy="6096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9980" name="WordArt 92"/>
          <p:cNvSpPr>
            <a:spLocks noChangeArrowheads="1" noChangeShapeType="1" noTextEdit="1"/>
          </p:cNvSpPr>
          <p:nvPr/>
        </p:nvSpPr>
        <p:spPr bwMode="auto">
          <a:xfrm>
            <a:off x="2968625" y="647700"/>
            <a:ext cx="3502025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两总体方差的假设检验问题</a:t>
            </a:r>
            <a:endParaRPr lang="zh-CN" altLang="en-US" sz="3600" b="1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49926" name="Freeform 38"/>
          <p:cNvSpPr/>
          <p:nvPr/>
        </p:nvSpPr>
        <p:spPr bwMode="auto">
          <a:xfrm>
            <a:off x="2882900" y="2476500"/>
            <a:ext cx="3568700" cy="65088"/>
          </a:xfrm>
          <a:custGeom>
            <a:avLst/>
            <a:gdLst>
              <a:gd name="T0" fmla="*/ 0 w 2000"/>
              <a:gd name="T1" fmla="*/ 16 h 17"/>
              <a:gd name="T2" fmla="*/ 352 w 2000"/>
              <a:gd name="T3" fmla="*/ 16 h 17"/>
              <a:gd name="T4" fmla="*/ 640 w 2000"/>
              <a:gd name="T5" fmla="*/ 8 h 17"/>
              <a:gd name="T6" fmla="*/ 1000 w 2000"/>
              <a:gd name="T7" fmla="*/ 8 h 17"/>
              <a:gd name="T8" fmla="*/ 1480 w 2000"/>
              <a:gd name="T9" fmla="*/ 0 h 17"/>
              <a:gd name="T10" fmla="*/ 1760 w 2000"/>
              <a:gd name="T11" fmla="*/ 8 h 17"/>
              <a:gd name="T12" fmla="*/ 2000 w 2000"/>
              <a:gd name="T13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7">
                <a:moveTo>
                  <a:pt x="0" y="16"/>
                </a:moveTo>
                <a:cubicBezTo>
                  <a:pt x="59" y="16"/>
                  <a:pt x="245" y="17"/>
                  <a:pt x="352" y="16"/>
                </a:cubicBezTo>
                <a:cubicBezTo>
                  <a:pt x="459" y="15"/>
                  <a:pt x="532" y="9"/>
                  <a:pt x="640" y="8"/>
                </a:cubicBezTo>
                <a:cubicBezTo>
                  <a:pt x="748" y="7"/>
                  <a:pt x="860" y="9"/>
                  <a:pt x="1000" y="8"/>
                </a:cubicBezTo>
                <a:cubicBezTo>
                  <a:pt x="1140" y="7"/>
                  <a:pt x="1353" y="0"/>
                  <a:pt x="1480" y="0"/>
                </a:cubicBezTo>
                <a:cubicBezTo>
                  <a:pt x="1607" y="0"/>
                  <a:pt x="1673" y="7"/>
                  <a:pt x="1760" y="8"/>
                </a:cubicBezTo>
                <a:cubicBezTo>
                  <a:pt x="1847" y="9"/>
                  <a:pt x="1950" y="8"/>
                  <a:pt x="2000" y="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50004" name="Group 116"/>
          <p:cNvGrpSpPr/>
          <p:nvPr/>
        </p:nvGrpSpPr>
        <p:grpSpPr bwMode="auto">
          <a:xfrm>
            <a:off x="6986588" y="2990850"/>
            <a:ext cx="2170112" cy="539750"/>
            <a:chOff x="4393" y="1884"/>
            <a:chExt cx="1367" cy="340"/>
          </a:xfrm>
        </p:grpSpPr>
        <p:sp>
          <p:nvSpPr>
            <p:cNvPr id="550003" name="Rectangle 115"/>
            <p:cNvSpPr>
              <a:spLocks noChangeArrowheads="1"/>
            </p:cNvSpPr>
            <p:nvPr/>
          </p:nvSpPr>
          <p:spPr bwMode="auto">
            <a:xfrm>
              <a:off x="4393" y="1884"/>
              <a:ext cx="13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若    偏离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49997" name="Object 109"/>
            <p:cNvGraphicFramePr>
              <a:graphicFrameLocks noChangeAspect="1"/>
            </p:cNvGraphicFramePr>
            <p:nvPr/>
          </p:nvGraphicFramePr>
          <p:xfrm>
            <a:off x="4740" y="1908"/>
            <a:ext cx="573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2" name="Equation" r:id="rId37" imgW="8534400" imgH="4876800" progId="Equation.DSMT4">
                    <p:embed/>
                  </p:oleObj>
                </mc:Choice>
                <mc:Fallback>
                  <p:oleObj name="Equation" r:id="rId37" imgW="8534400" imgH="4876800" progId="Equation.DSMT4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1908"/>
                          <a:ext cx="573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0005" name="Group 117"/>
          <p:cNvGrpSpPr/>
          <p:nvPr/>
        </p:nvGrpSpPr>
        <p:grpSpPr bwMode="auto">
          <a:xfrm>
            <a:off x="0" y="3446463"/>
            <a:ext cx="3951288" cy="523875"/>
            <a:chOff x="0" y="2171"/>
            <a:chExt cx="2489" cy="330"/>
          </a:xfrm>
        </p:grpSpPr>
        <p:sp>
          <p:nvSpPr>
            <p:cNvPr id="549943" name="Rectangle 55"/>
            <p:cNvSpPr>
              <a:spLocks noChangeArrowheads="1"/>
            </p:cNvSpPr>
            <p:nvPr/>
          </p:nvSpPr>
          <p:spPr bwMode="auto">
            <a:xfrm>
              <a:off x="0" y="2171"/>
              <a:ext cx="22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r>
                <a:rPr kumimoji="1" lang="en-US" altLang="zh-CN" sz="9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太远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则有理由拒绝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49929" name="Object 41"/>
            <p:cNvGraphicFramePr>
              <a:graphicFrameLocks noChangeAspect="1"/>
            </p:cNvGraphicFramePr>
            <p:nvPr/>
          </p:nvGraphicFramePr>
          <p:xfrm>
            <a:off x="2102" y="2224"/>
            <a:ext cx="38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3" name="Equation" r:id="rId39" imgW="5791200" imgH="4267200" progId="Equation.DSMT4">
                    <p:embed/>
                  </p:oleObj>
                </mc:Choice>
                <mc:Fallback>
                  <p:oleObj name="Equation" r:id="rId39" imgW="5791200" imgH="426720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2" y="2224"/>
                          <a:ext cx="38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0001" name="Group 113"/>
          <p:cNvGrpSpPr/>
          <p:nvPr/>
        </p:nvGrpSpPr>
        <p:grpSpPr bwMode="auto">
          <a:xfrm>
            <a:off x="7704138" y="2468563"/>
            <a:ext cx="1439862" cy="520700"/>
            <a:chOff x="4853" y="1555"/>
            <a:chExt cx="907" cy="328"/>
          </a:xfrm>
        </p:grpSpPr>
        <p:sp>
          <p:nvSpPr>
            <p:cNvPr id="549999" name="Rectangle 111"/>
            <p:cNvSpPr>
              <a:spLocks noChangeArrowheads="1"/>
            </p:cNvSpPr>
            <p:nvPr/>
          </p:nvSpPr>
          <p:spPr bwMode="auto">
            <a:xfrm>
              <a:off x="4853" y="1555"/>
              <a:ext cx="9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故当  </a:t>
              </a:r>
              <a:r>
                <a:rPr kumimoji="1" lang="zh-CN" altLang="en-US" sz="1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49920" name="Object 32"/>
            <p:cNvGraphicFramePr>
              <a:graphicFrameLocks noChangeAspect="1"/>
            </p:cNvGraphicFramePr>
            <p:nvPr/>
          </p:nvGraphicFramePr>
          <p:xfrm>
            <a:off x="5349" y="1606"/>
            <a:ext cx="30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4" name="Equation" r:id="rId41" imgW="4572000" imgH="4267200" progId="Equation.DSMT4">
                    <p:embed/>
                  </p:oleObj>
                </mc:Choice>
                <mc:Fallback>
                  <p:oleObj name="Equation" r:id="rId41" imgW="4572000" imgH="42672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9" y="1606"/>
                          <a:ext cx="30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0007" name="Line 119"/>
          <p:cNvSpPr>
            <a:spLocks noChangeShapeType="1"/>
          </p:cNvSpPr>
          <p:nvPr/>
        </p:nvSpPr>
        <p:spPr bwMode="auto">
          <a:xfrm>
            <a:off x="6311900" y="4660900"/>
            <a:ext cx="317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49964" name="Group 76"/>
          <p:cNvGrpSpPr/>
          <p:nvPr/>
        </p:nvGrpSpPr>
        <p:grpSpPr bwMode="auto">
          <a:xfrm>
            <a:off x="5638800" y="2616200"/>
            <a:ext cx="1955800" cy="2844800"/>
            <a:chOff x="3560" y="1368"/>
            <a:chExt cx="1040" cy="2096"/>
          </a:xfrm>
        </p:grpSpPr>
        <p:sp>
          <p:nvSpPr>
            <p:cNvPr id="549965" name="Freeform 77"/>
            <p:cNvSpPr/>
            <p:nvPr/>
          </p:nvSpPr>
          <p:spPr bwMode="auto">
            <a:xfrm>
              <a:off x="3560" y="2880"/>
              <a:ext cx="536" cy="584"/>
            </a:xfrm>
            <a:custGeom>
              <a:avLst/>
              <a:gdLst>
                <a:gd name="T0" fmla="*/ 504 w 504"/>
                <a:gd name="T1" fmla="*/ 0 h 584"/>
                <a:gd name="T2" fmla="*/ 464 w 504"/>
                <a:gd name="T3" fmla="*/ 288 h 584"/>
                <a:gd name="T4" fmla="*/ 304 w 504"/>
                <a:gd name="T5" fmla="*/ 464 h 584"/>
                <a:gd name="T6" fmla="*/ 0 w 504"/>
                <a:gd name="T7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4" h="584">
                  <a:moveTo>
                    <a:pt x="504" y="0"/>
                  </a:moveTo>
                  <a:cubicBezTo>
                    <a:pt x="500" y="105"/>
                    <a:pt x="497" y="211"/>
                    <a:pt x="464" y="288"/>
                  </a:cubicBezTo>
                  <a:cubicBezTo>
                    <a:pt x="431" y="365"/>
                    <a:pt x="381" y="415"/>
                    <a:pt x="304" y="464"/>
                  </a:cubicBezTo>
                  <a:cubicBezTo>
                    <a:pt x="227" y="513"/>
                    <a:pt x="113" y="548"/>
                    <a:pt x="0" y="584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9966" name="Oval 78"/>
            <p:cNvSpPr>
              <a:spLocks noChangeArrowheads="1"/>
            </p:cNvSpPr>
            <p:nvPr/>
          </p:nvSpPr>
          <p:spPr bwMode="auto">
            <a:xfrm>
              <a:off x="4472" y="1368"/>
              <a:ext cx="128" cy="12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0008" name="Line 120"/>
          <p:cNvSpPr>
            <a:spLocks noChangeShapeType="1"/>
          </p:cNvSpPr>
          <p:nvPr/>
        </p:nvSpPr>
        <p:spPr bwMode="auto">
          <a:xfrm>
            <a:off x="8115300" y="4648200"/>
            <a:ext cx="711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49967" name="Group 79"/>
          <p:cNvGrpSpPr/>
          <p:nvPr/>
        </p:nvGrpSpPr>
        <p:grpSpPr bwMode="auto">
          <a:xfrm>
            <a:off x="5780088" y="152400"/>
            <a:ext cx="4533900" cy="6237288"/>
            <a:chOff x="3560" y="1368"/>
            <a:chExt cx="1040" cy="2096"/>
          </a:xfrm>
        </p:grpSpPr>
        <p:sp>
          <p:nvSpPr>
            <p:cNvPr id="549968" name="Freeform 80"/>
            <p:cNvSpPr/>
            <p:nvPr/>
          </p:nvSpPr>
          <p:spPr bwMode="auto">
            <a:xfrm>
              <a:off x="3560" y="2880"/>
              <a:ext cx="536" cy="584"/>
            </a:xfrm>
            <a:custGeom>
              <a:avLst/>
              <a:gdLst>
                <a:gd name="T0" fmla="*/ 504 w 504"/>
                <a:gd name="T1" fmla="*/ 0 h 584"/>
                <a:gd name="T2" fmla="*/ 464 w 504"/>
                <a:gd name="T3" fmla="*/ 288 h 584"/>
                <a:gd name="T4" fmla="*/ 304 w 504"/>
                <a:gd name="T5" fmla="*/ 464 h 584"/>
                <a:gd name="T6" fmla="*/ 0 w 504"/>
                <a:gd name="T7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4" h="584">
                  <a:moveTo>
                    <a:pt x="504" y="0"/>
                  </a:moveTo>
                  <a:cubicBezTo>
                    <a:pt x="500" y="105"/>
                    <a:pt x="497" y="211"/>
                    <a:pt x="464" y="288"/>
                  </a:cubicBezTo>
                  <a:cubicBezTo>
                    <a:pt x="431" y="365"/>
                    <a:pt x="381" y="415"/>
                    <a:pt x="304" y="464"/>
                  </a:cubicBezTo>
                  <a:cubicBezTo>
                    <a:pt x="227" y="513"/>
                    <a:pt x="113" y="548"/>
                    <a:pt x="0" y="584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9969" name="Oval 81"/>
            <p:cNvSpPr>
              <a:spLocks noChangeArrowheads="1"/>
            </p:cNvSpPr>
            <p:nvPr/>
          </p:nvSpPr>
          <p:spPr bwMode="auto">
            <a:xfrm>
              <a:off x="4472" y="1368"/>
              <a:ext cx="128" cy="12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0009" name="Oval 121"/>
          <p:cNvSpPr>
            <a:spLocks noChangeArrowheads="1"/>
          </p:cNvSpPr>
          <p:nvPr/>
        </p:nvSpPr>
        <p:spPr bwMode="auto">
          <a:xfrm>
            <a:off x="6591300" y="4610100"/>
            <a:ext cx="88900" cy="889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0010" name="Oval 122"/>
          <p:cNvSpPr>
            <a:spLocks noChangeArrowheads="1"/>
          </p:cNvSpPr>
          <p:nvPr/>
        </p:nvSpPr>
        <p:spPr bwMode="auto">
          <a:xfrm>
            <a:off x="8066088" y="4598988"/>
            <a:ext cx="88900" cy="889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49996" name="Group 108"/>
          <p:cNvGrpSpPr/>
          <p:nvPr/>
        </p:nvGrpSpPr>
        <p:grpSpPr bwMode="auto">
          <a:xfrm>
            <a:off x="6161088" y="6129338"/>
            <a:ext cx="2220912" cy="509587"/>
            <a:chOff x="3889" y="3877"/>
            <a:chExt cx="1399" cy="321"/>
          </a:xfrm>
        </p:grpSpPr>
        <p:sp>
          <p:nvSpPr>
            <p:cNvPr id="549992" name="AutoShape 104"/>
            <p:cNvSpPr>
              <a:spLocks noChangeArrowheads="1"/>
            </p:cNvSpPr>
            <p:nvPr/>
          </p:nvSpPr>
          <p:spPr bwMode="auto">
            <a:xfrm>
              <a:off x="3889" y="3877"/>
              <a:ext cx="1399" cy="321"/>
            </a:xfrm>
            <a:prstGeom prst="wedgeRectCallout">
              <a:avLst>
                <a:gd name="adj1" fmla="val -46282"/>
                <a:gd name="adj2" fmla="val -22898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49993" name="WordArt 105"/>
            <p:cNvSpPr>
              <a:spLocks noChangeArrowheads="1" noChangeShapeType="1" noTextEdit="1"/>
            </p:cNvSpPr>
            <p:nvPr/>
          </p:nvSpPr>
          <p:spPr bwMode="auto">
            <a:xfrm>
              <a:off x="3931" y="3925"/>
              <a:ext cx="1317" cy="2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双边  检验法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49994" name="WordArt 106"/>
            <p:cNvSpPr>
              <a:spLocks noChangeArrowheads="1" noChangeShapeType="1" noTextEdit="1"/>
            </p:cNvSpPr>
            <p:nvPr/>
          </p:nvSpPr>
          <p:spPr bwMode="auto">
            <a:xfrm>
              <a:off x="4404" y="3958"/>
              <a:ext cx="149" cy="1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333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F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aphicFrame>
        <p:nvGraphicFramePr>
          <p:cNvPr id="550012" name="Object 124"/>
          <p:cNvGraphicFramePr>
            <a:graphicFrameLocks noChangeAspect="1"/>
          </p:cNvGraphicFramePr>
          <p:nvPr/>
        </p:nvGraphicFramePr>
        <p:xfrm>
          <a:off x="3903663" y="2262188"/>
          <a:ext cx="2921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5" name="Equation" r:id="rId43" imgW="152400" imgH="139700" progId="Equation.DSMT4">
                  <p:embed/>
                </p:oleObj>
              </mc:Choice>
              <mc:Fallback>
                <p:oleObj name="Equation" r:id="rId43" imgW="152400" imgH="139700" progId="Equation.DSMT4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3" y="2262188"/>
                        <a:ext cx="292100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0013" name="Object 125"/>
          <p:cNvGraphicFramePr>
            <a:graphicFrameLocks noChangeAspect="1"/>
          </p:cNvGraphicFramePr>
          <p:nvPr/>
        </p:nvGraphicFramePr>
        <p:xfrm>
          <a:off x="5756275" y="2195513"/>
          <a:ext cx="325438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6" name="Equation" r:id="rId45" imgW="165100" imgH="165100" progId="Equation.DSMT4">
                  <p:embed/>
                </p:oleObj>
              </mc:Choice>
              <mc:Fallback>
                <p:oleObj name="Equation" r:id="rId45" imgW="165100" imgH="165100" progId="Equation.DSMT4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275" y="2195513"/>
                        <a:ext cx="325438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0021" name="Rectangle 133"/>
          <p:cNvSpPr>
            <a:spLocks noChangeArrowheads="1"/>
          </p:cNvSpPr>
          <p:nvPr/>
        </p:nvSpPr>
        <p:spPr bwMode="auto">
          <a:xfrm>
            <a:off x="4135438" y="2989263"/>
            <a:ext cx="3105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在常数</a:t>
            </a:r>
            <a:r>
              <a:rPr kumimoji="1" lang="zh-CN" altLang="en-US" sz="9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kumimoji="1" lang="en-US" altLang="zh-CN" sz="9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附近波动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4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4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0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0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0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0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9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9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5499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9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9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5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5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5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5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5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5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4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4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4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4" dur="1000"/>
                                        <p:tgtEl>
                                          <p:spTgt spid="55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50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50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50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50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50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50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1" dur="1000"/>
                                        <p:tgtEl>
                                          <p:spTgt spid="54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4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4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50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50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50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50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50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50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5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54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8" dur="1000"/>
                                        <p:tgtEl>
                                          <p:spTgt spid="54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49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49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4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1000"/>
                                        <p:tgtEl>
                                          <p:spTgt spid="549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549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54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49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49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4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549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1000"/>
                                        <p:tgtEl>
                                          <p:spTgt spid="550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5500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49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49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4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917" grpId="0"/>
      <p:bldP spid="549950" grpId="0"/>
      <p:bldP spid="549973" grpId="0" animBg="1"/>
      <p:bldP spid="549973" grpId="1" animBg="1"/>
      <p:bldP spid="549980" grpId="0" animBg="1"/>
      <p:bldP spid="549926" grpId="0" animBg="1"/>
      <p:bldP spid="549926" grpId="1" animBg="1"/>
      <p:bldP spid="549926" grpId="2" animBg="1"/>
      <p:bldP spid="550007" grpId="0" animBg="1"/>
      <p:bldP spid="550008" grpId="0" animBg="1"/>
      <p:bldP spid="550009" grpId="0" animBg="1"/>
      <p:bldP spid="550010" grpId="0" animBg="1"/>
      <p:bldP spid="5500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081" name="Rectangle 97"/>
          <p:cNvSpPr>
            <a:spLocks noChangeArrowheads="1"/>
          </p:cNvSpPr>
          <p:nvPr/>
        </p:nvSpPr>
        <p:spPr bwMode="auto">
          <a:xfrm>
            <a:off x="4135438" y="2989263"/>
            <a:ext cx="310515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在常数</a:t>
            </a:r>
            <a:r>
              <a:rPr kumimoji="1" lang="zh-CN" altLang="en-US" sz="9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kumimoji="1" lang="en-US" altLang="zh-CN" sz="9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附近波动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54070" name="Object 86"/>
          <p:cNvGraphicFramePr>
            <a:graphicFrameLocks noChangeAspect="1"/>
          </p:cNvGraphicFramePr>
          <p:nvPr/>
        </p:nvGraphicFramePr>
        <p:xfrm>
          <a:off x="5773738" y="2225675"/>
          <a:ext cx="29210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6" name="Equation" r:id="rId1" imgW="152400" imgH="152400" progId="Equation.DSMT4">
                  <p:embed/>
                </p:oleObj>
              </mc:Choice>
              <mc:Fallback>
                <p:oleObj name="Equation" r:id="rId1" imgW="152400" imgH="152400" progId="Equation.DSMT4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3738" y="2225675"/>
                        <a:ext cx="292100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69" name="Object 85"/>
          <p:cNvGraphicFramePr>
            <a:graphicFrameLocks noChangeAspect="1"/>
          </p:cNvGraphicFramePr>
          <p:nvPr/>
        </p:nvGraphicFramePr>
        <p:xfrm>
          <a:off x="3892550" y="2166938"/>
          <a:ext cx="2921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7" name="Equation" r:id="rId3" imgW="152400" imgH="190500" progId="Equation.DSMT4">
                  <p:embed/>
                </p:oleObj>
              </mc:Choice>
              <mc:Fallback>
                <p:oleObj name="Equation" r:id="rId3" imgW="152400" imgH="190500" progId="Equation.DSMT4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2166938"/>
                        <a:ext cx="2921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86" name="Object 2"/>
          <p:cNvGraphicFramePr>
            <a:graphicFrameLocks noChangeAspect="1"/>
          </p:cNvGraphicFramePr>
          <p:nvPr/>
        </p:nvGraphicFramePr>
        <p:xfrm>
          <a:off x="5468938" y="5429250"/>
          <a:ext cx="280193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8" name="Equation" r:id="rId5" imgW="27432000" imgH="7620000" progId="Equation.DSMT4">
                  <p:embed/>
                </p:oleObj>
              </mc:Choice>
              <mc:Fallback>
                <p:oleObj name="Equation" r:id="rId5" imgW="27432000" imgH="7620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938" y="5429250"/>
                        <a:ext cx="2801937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95" name="Object 11"/>
          <p:cNvGraphicFramePr>
            <a:graphicFrameLocks noChangeAspect="1"/>
          </p:cNvGraphicFramePr>
          <p:nvPr/>
        </p:nvGraphicFramePr>
        <p:xfrm>
          <a:off x="2835275" y="2084388"/>
          <a:ext cx="36957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9" name="Equation" r:id="rId7" imgW="34747200" imgH="4876800" progId="Equation.DSMT4">
                  <p:embed/>
                </p:oleObj>
              </mc:Choice>
              <mc:Fallback>
                <p:oleObj name="Equation" r:id="rId7" imgW="34747200" imgH="4876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2084388"/>
                        <a:ext cx="36957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96" name="WordArt 12"/>
          <p:cNvSpPr>
            <a:spLocks noChangeArrowheads="1" noChangeShapeType="1" noTextEdit="1"/>
          </p:cNvSpPr>
          <p:nvPr/>
        </p:nvSpPr>
        <p:spPr bwMode="auto">
          <a:xfrm>
            <a:off x="847725" y="259080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chemeClr val="accent2"/>
                  </a:solidFill>
                  <a:round/>
                </a:ln>
                <a:solidFill>
                  <a:schemeClr val="accent2">
                    <a:lumMod val="75000"/>
                  </a:schemeClr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3600" b="1" kern="10" dirty="0">
              <a:ln w="12700">
                <a:solidFill>
                  <a:schemeClr val="accent2"/>
                </a:solidFill>
                <a:round/>
              </a:ln>
              <a:solidFill>
                <a:schemeClr val="accent2">
                  <a:lumMod val="75000"/>
                </a:schemeClr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53997" name="Group 13"/>
          <p:cNvGrpSpPr/>
          <p:nvPr/>
        </p:nvGrpSpPr>
        <p:grpSpPr bwMode="auto">
          <a:xfrm>
            <a:off x="-44450" y="2987675"/>
            <a:ext cx="7410450" cy="541338"/>
            <a:chOff x="-28" y="1882"/>
            <a:chExt cx="4668" cy="341"/>
          </a:xfrm>
        </p:grpSpPr>
        <p:sp>
          <p:nvSpPr>
            <p:cNvPr id="553998" name="Rectangle 14"/>
            <p:cNvSpPr>
              <a:spLocks noChangeArrowheads="1"/>
            </p:cNvSpPr>
            <p:nvPr/>
          </p:nvSpPr>
          <p:spPr bwMode="auto">
            <a:xfrm>
              <a:off x="-28" y="1882"/>
              <a:ext cx="46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为真时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统计量   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的值应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3999" name="Object 15"/>
            <p:cNvGraphicFramePr>
              <a:graphicFrameLocks noChangeAspect="1"/>
            </p:cNvGraphicFramePr>
            <p:nvPr/>
          </p:nvGraphicFramePr>
          <p:xfrm>
            <a:off x="1467" y="1907"/>
            <a:ext cx="57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0" name="Equation" r:id="rId9" imgW="8534400" imgH="4876800" progId="Equation.DSMT4">
                    <p:embed/>
                  </p:oleObj>
                </mc:Choice>
                <mc:Fallback>
                  <p:oleObj name="Equation" r:id="rId9" imgW="8534400" imgH="48768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7" y="1907"/>
                          <a:ext cx="57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4000" name="Group 16"/>
          <p:cNvGrpSpPr/>
          <p:nvPr/>
        </p:nvGrpSpPr>
        <p:grpSpPr bwMode="auto">
          <a:xfrm>
            <a:off x="25400" y="4914900"/>
            <a:ext cx="6829425" cy="520700"/>
            <a:chOff x="169" y="3532"/>
            <a:chExt cx="4302" cy="328"/>
          </a:xfrm>
        </p:grpSpPr>
        <p:sp>
          <p:nvSpPr>
            <p:cNvPr id="554001" name="Rectangle 17"/>
            <p:cNvSpPr>
              <a:spLocks noChangeArrowheads="1"/>
            </p:cNvSpPr>
            <p:nvPr/>
          </p:nvSpPr>
          <p:spPr bwMode="auto">
            <a:xfrm>
              <a:off x="169" y="3532"/>
              <a:ext cx="2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对于给定的显著性水平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4002" name="Object 18"/>
            <p:cNvGraphicFramePr>
              <a:graphicFrameLocks noChangeAspect="1"/>
            </p:cNvGraphicFramePr>
            <p:nvPr/>
          </p:nvGraphicFramePr>
          <p:xfrm>
            <a:off x="2471" y="3576"/>
            <a:ext cx="53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1" name="Equation" r:id="rId11" imgW="7924800" imgH="4267200" progId="Equation.DSMT4">
                    <p:embed/>
                  </p:oleObj>
                </mc:Choice>
                <mc:Fallback>
                  <p:oleObj name="Equation" r:id="rId11" imgW="7924800" imgH="42672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" y="3576"/>
                          <a:ext cx="533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4003" name="Rectangle 19"/>
            <p:cNvSpPr>
              <a:spLocks noChangeArrowheads="1"/>
            </p:cNvSpPr>
            <p:nvPr/>
          </p:nvSpPr>
          <p:spPr bwMode="auto">
            <a:xfrm>
              <a:off x="2914" y="3533"/>
              <a:ext cx="15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的拒绝域是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54013" name="Group 29"/>
          <p:cNvGrpSpPr/>
          <p:nvPr/>
        </p:nvGrpSpPr>
        <p:grpSpPr bwMode="auto">
          <a:xfrm>
            <a:off x="1346200" y="2482852"/>
            <a:ext cx="7042150" cy="520701"/>
            <a:chOff x="848" y="1564"/>
            <a:chExt cx="4436" cy="328"/>
          </a:xfrm>
        </p:grpSpPr>
        <p:sp>
          <p:nvSpPr>
            <p:cNvPr id="554014" name="Rectangle 30"/>
            <p:cNvSpPr>
              <a:spLocks noChangeArrowheads="1"/>
            </p:cNvSpPr>
            <p:nvPr/>
          </p:nvSpPr>
          <p:spPr bwMode="auto">
            <a:xfrm>
              <a:off x="848" y="1564"/>
              <a:ext cx="44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两样本方差   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分别是   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的无偏估计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4015" name="Object 31"/>
            <p:cNvGraphicFramePr>
              <a:graphicFrameLocks noChangeAspect="1"/>
            </p:cNvGraphicFramePr>
            <p:nvPr/>
          </p:nvGraphicFramePr>
          <p:xfrm>
            <a:off x="1993" y="1589"/>
            <a:ext cx="5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2" name="Equation" r:id="rId13" imgW="8534400" imgH="4572000" progId="Equation.DSMT4">
                    <p:embed/>
                  </p:oleObj>
                </mc:Choice>
                <mc:Fallback>
                  <p:oleObj name="Equation" r:id="rId13" imgW="8534400" imgH="45720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3" y="1589"/>
                          <a:ext cx="57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4016" name="Object 32"/>
            <p:cNvGraphicFramePr>
              <a:graphicFrameLocks noChangeAspect="1"/>
            </p:cNvGraphicFramePr>
            <p:nvPr/>
          </p:nvGraphicFramePr>
          <p:xfrm>
            <a:off x="3169" y="1576"/>
            <a:ext cx="571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3" name="Equation" r:id="rId15" imgW="8534400" imgH="4876800" progId="Equation.DSMT4">
                    <p:embed/>
                  </p:oleObj>
                </mc:Choice>
                <mc:Fallback>
                  <p:oleObj name="Equation" r:id="rId15" imgW="8534400" imgH="48768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9" y="1576"/>
                          <a:ext cx="571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4020" name="Object 36"/>
          <p:cNvGraphicFramePr>
            <a:graphicFrameLocks noChangeAspect="1"/>
          </p:cNvGraphicFramePr>
          <p:nvPr/>
        </p:nvGraphicFramePr>
        <p:xfrm>
          <a:off x="2651125" y="4195763"/>
          <a:ext cx="29845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4" name="Equation" r:id="rId17" imgW="28041600" imgH="8839200" progId="Equation.DSMT4">
                  <p:embed/>
                </p:oleObj>
              </mc:Choice>
              <mc:Fallback>
                <p:oleObj name="Equation" r:id="rId17" imgW="28041600" imgH="88392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4195763"/>
                        <a:ext cx="29845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21" name="Object 37"/>
          <p:cNvGraphicFramePr>
            <a:graphicFrameLocks noChangeAspect="1"/>
          </p:cNvGraphicFramePr>
          <p:nvPr/>
        </p:nvGraphicFramePr>
        <p:xfrm>
          <a:off x="2507130" y="5340350"/>
          <a:ext cx="30845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5" name="Equation" r:id="rId19" imgW="28956000" imgH="8839200" progId="Equation.DSMT4">
                  <p:embed/>
                </p:oleObj>
              </mc:Choice>
              <mc:Fallback>
                <p:oleObj name="Equation" r:id="rId19" imgW="28956000" imgH="88392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7130" y="5340350"/>
                        <a:ext cx="308451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4086" name="Group 102"/>
          <p:cNvGrpSpPr/>
          <p:nvPr/>
        </p:nvGrpSpPr>
        <p:grpSpPr bwMode="auto">
          <a:xfrm>
            <a:off x="6637338" y="4102100"/>
            <a:ext cx="2111375" cy="869950"/>
            <a:chOff x="3981" y="2384"/>
            <a:chExt cx="1330" cy="548"/>
          </a:xfrm>
        </p:grpSpPr>
        <p:sp>
          <p:nvSpPr>
            <p:cNvPr id="554026" name="Freeform 42"/>
            <p:cNvSpPr/>
            <p:nvPr/>
          </p:nvSpPr>
          <p:spPr bwMode="auto">
            <a:xfrm>
              <a:off x="3982" y="2727"/>
              <a:ext cx="213" cy="205"/>
            </a:xfrm>
            <a:custGeom>
              <a:avLst/>
              <a:gdLst>
                <a:gd name="T0" fmla="*/ 0 w 213"/>
                <a:gd name="T1" fmla="*/ 273 h 273"/>
                <a:gd name="T2" fmla="*/ 50 w 213"/>
                <a:gd name="T3" fmla="*/ 218 h 273"/>
                <a:gd name="T4" fmla="*/ 83 w 213"/>
                <a:gd name="T5" fmla="*/ 182 h 273"/>
                <a:gd name="T6" fmla="*/ 111 w 213"/>
                <a:gd name="T7" fmla="*/ 147 h 273"/>
                <a:gd name="T8" fmla="*/ 137 w 213"/>
                <a:gd name="T9" fmla="*/ 114 h 273"/>
                <a:gd name="T10" fmla="*/ 156 w 213"/>
                <a:gd name="T11" fmla="*/ 90 h 273"/>
                <a:gd name="T12" fmla="*/ 176 w 213"/>
                <a:gd name="T13" fmla="*/ 65 h 273"/>
                <a:gd name="T14" fmla="*/ 212 w 213"/>
                <a:gd name="T15" fmla="*/ 0 h 273"/>
                <a:gd name="T16" fmla="*/ 213 w 213"/>
                <a:gd name="T17" fmla="*/ 273 h 273"/>
                <a:gd name="T18" fmla="*/ 0 w 213"/>
                <a:gd name="T1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73">
                  <a:moveTo>
                    <a:pt x="0" y="273"/>
                  </a:moveTo>
                  <a:lnTo>
                    <a:pt x="50" y="218"/>
                  </a:lnTo>
                  <a:lnTo>
                    <a:pt x="83" y="182"/>
                  </a:lnTo>
                  <a:lnTo>
                    <a:pt x="111" y="147"/>
                  </a:lnTo>
                  <a:lnTo>
                    <a:pt x="137" y="114"/>
                  </a:lnTo>
                  <a:lnTo>
                    <a:pt x="156" y="90"/>
                  </a:lnTo>
                  <a:lnTo>
                    <a:pt x="176" y="65"/>
                  </a:lnTo>
                  <a:lnTo>
                    <a:pt x="212" y="0"/>
                  </a:lnTo>
                  <a:lnTo>
                    <a:pt x="213" y="273"/>
                  </a:lnTo>
                  <a:lnTo>
                    <a:pt x="0" y="273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5000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18900000" scaled="1"/>
            </a:gradFill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4027" name="Line 43"/>
            <p:cNvSpPr>
              <a:spLocks noChangeShapeType="1"/>
            </p:cNvSpPr>
            <p:nvPr/>
          </p:nvSpPr>
          <p:spPr bwMode="auto">
            <a:xfrm>
              <a:off x="4074" y="2734"/>
              <a:ext cx="72" cy="14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stealth" w="med" len="lg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54028" name="Object 44"/>
            <p:cNvGraphicFramePr>
              <a:graphicFrameLocks noChangeAspect="1"/>
            </p:cNvGraphicFramePr>
            <p:nvPr/>
          </p:nvGraphicFramePr>
          <p:xfrm>
            <a:off x="3999" y="2545"/>
            <a:ext cx="217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6" name="Equation" r:id="rId21" imgW="2438400" imgH="2438400" progId="Equation.DSMT4">
                    <p:embed/>
                  </p:oleObj>
                </mc:Choice>
                <mc:Fallback>
                  <p:oleObj name="Equation" r:id="rId21" imgW="2438400" imgH="24384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9" y="2545"/>
                          <a:ext cx="217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4034" name="Line 50"/>
            <p:cNvSpPr>
              <a:spLocks noChangeShapeType="1"/>
            </p:cNvSpPr>
            <p:nvPr/>
          </p:nvSpPr>
          <p:spPr bwMode="auto">
            <a:xfrm flipV="1">
              <a:off x="3981" y="2931"/>
              <a:ext cx="1330" cy="1"/>
            </a:xfrm>
            <a:prstGeom prst="line">
              <a:avLst/>
            </a:prstGeom>
            <a:noFill/>
            <a:ln w="28575">
              <a:solidFill>
                <a:srgbClr val="2D2DFF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4035" name="Line 51"/>
            <p:cNvSpPr>
              <a:spLocks noChangeShapeType="1"/>
            </p:cNvSpPr>
            <p:nvPr/>
          </p:nvSpPr>
          <p:spPr bwMode="auto">
            <a:xfrm flipV="1">
              <a:off x="3981" y="2384"/>
              <a:ext cx="0" cy="548"/>
            </a:xfrm>
            <a:prstGeom prst="line">
              <a:avLst/>
            </a:prstGeom>
            <a:noFill/>
            <a:ln w="28575">
              <a:solidFill>
                <a:srgbClr val="2D2DFF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4036" name="Freeform 52"/>
            <p:cNvSpPr/>
            <p:nvPr/>
          </p:nvSpPr>
          <p:spPr bwMode="auto">
            <a:xfrm>
              <a:off x="3982" y="2468"/>
              <a:ext cx="1282" cy="463"/>
            </a:xfrm>
            <a:custGeom>
              <a:avLst/>
              <a:gdLst>
                <a:gd name="T0" fmla="*/ 0 w 1282"/>
                <a:gd name="T1" fmla="*/ 463 h 463"/>
                <a:gd name="T2" fmla="*/ 178 w 1282"/>
                <a:gd name="T3" fmla="*/ 300 h 463"/>
                <a:gd name="T4" fmla="*/ 305 w 1282"/>
                <a:gd name="T5" fmla="*/ 109 h 463"/>
                <a:gd name="T6" fmla="*/ 408 w 1282"/>
                <a:gd name="T7" fmla="*/ 16 h 463"/>
                <a:gd name="T8" fmla="*/ 558 w 1282"/>
                <a:gd name="T9" fmla="*/ 23 h 463"/>
                <a:gd name="T10" fmla="*/ 671 w 1282"/>
                <a:gd name="T11" fmla="*/ 138 h 463"/>
                <a:gd name="T12" fmla="*/ 776 w 1282"/>
                <a:gd name="T13" fmla="*/ 246 h 463"/>
                <a:gd name="T14" fmla="*/ 906 w 1282"/>
                <a:gd name="T15" fmla="*/ 329 h 463"/>
                <a:gd name="T16" fmla="*/ 1106 w 1282"/>
                <a:gd name="T17" fmla="*/ 380 h 463"/>
                <a:gd name="T18" fmla="*/ 1282 w 1282"/>
                <a:gd name="T19" fmla="*/ 404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2" h="463">
                  <a:moveTo>
                    <a:pt x="0" y="463"/>
                  </a:moveTo>
                  <a:cubicBezTo>
                    <a:pt x="30" y="436"/>
                    <a:pt x="127" y="363"/>
                    <a:pt x="178" y="300"/>
                  </a:cubicBezTo>
                  <a:cubicBezTo>
                    <a:pt x="229" y="238"/>
                    <a:pt x="272" y="157"/>
                    <a:pt x="305" y="109"/>
                  </a:cubicBezTo>
                  <a:cubicBezTo>
                    <a:pt x="339" y="60"/>
                    <a:pt x="367" y="31"/>
                    <a:pt x="408" y="16"/>
                  </a:cubicBezTo>
                  <a:cubicBezTo>
                    <a:pt x="449" y="0"/>
                    <a:pt x="514" y="2"/>
                    <a:pt x="558" y="23"/>
                  </a:cubicBezTo>
                  <a:cubicBezTo>
                    <a:pt x="602" y="44"/>
                    <a:pt x="634" y="100"/>
                    <a:pt x="671" y="138"/>
                  </a:cubicBezTo>
                  <a:cubicBezTo>
                    <a:pt x="707" y="175"/>
                    <a:pt x="737" y="214"/>
                    <a:pt x="776" y="246"/>
                  </a:cubicBezTo>
                  <a:cubicBezTo>
                    <a:pt x="815" y="277"/>
                    <a:pt x="851" y="307"/>
                    <a:pt x="906" y="329"/>
                  </a:cubicBezTo>
                  <a:cubicBezTo>
                    <a:pt x="961" y="350"/>
                    <a:pt x="1043" y="368"/>
                    <a:pt x="1106" y="380"/>
                  </a:cubicBezTo>
                  <a:cubicBezTo>
                    <a:pt x="1169" y="392"/>
                    <a:pt x="1245" y="399"/>
                    <a:pt x="1282" y="40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4037" name="Oval 53"/>
          <p:cNvSpPr>
            <a:spLocks noChangeArrowheads="1"/>
          </p:cNvSpPr>
          <p:nvPr/>
        </p:nvSpPr>
        <p:spPr bwMode="auto">
          <a:xfrm>
            <a:off x="2443630" y="5473700"/>
            <a:ext cx="3086100" cy="6096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4039" name="WordArt 55"/>
          <p:cNvSpPr>
            <a:spLocks noChangeArrowheads="1" noChangeShapeType="1" noTextEdit="1"/>
          </p:cNvSpPr>
          <p:nvPr/>
        </p:nvSpPr>
        <p:spPr bwMode="auto">
          <a:xfrm>
            <a:off x="2968625" y="647700"/>
            <a:ext cx="3502025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两总体方差的假设检验问题</a:t>
            </a:r>
            <a:endParaRPr lang="zh-CN" altLang="en-US" sz="3600" b="1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54083" name="Group 99"/>
          <p:cNvGrpSpPr/>
          <p:nvPr/>
        </p:nvGrpSpPr>
        <p:grpSpPr bwMode="auto">
          <a:xfrm>
            <a:off x="0" y="3446463"/>
            <a:ext cx="3598863" cy="523875"/>
            <a:chOff x="0" y="2171"/>
            <a:chExt cx="2267" cy="330"/>
          </a:xfrm>
        </p:grpSpPr>
        <p:sp>
          <p:nvSpPr>
            <p:cNvPr id="554048" name="Rectangle 64"/>
            <p:cNvSpPr>
              <a:spLocks noChangeArrowheads="1"/>
            </p:cNvSpPr>
            <p:nvPr/>
          </p:nvSpPr>
          <p:spPr bwMode="auto">
            <a:xfrm>
              <a:off x="0" y="2171"/>
              <a:ext cx="22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于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1,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则有理由拒绝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4049" name="Object 65"/>
            <p:cNvGraphicFramePr>
              <a:graphicFrameLocks noChangeAspect="1"/>
            </p:cNvGraphicFramePr>
            <p:nvPr/>
          </p:nvGraphicFramePr>
          <p:xfrm>
            <a:off x="1830" y="2224"/>
            <a:ext cx="38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7" name="Equation" r:id="rId23" imgW="5791200" imgH="4267200" progId="Equation.DSMT4">
                    <p:embed/>
                  </p:oleObj>
                </mc:Choice>
                <mc:Fallback>
                  <p:oleObj name="Equation" r:id="rId23" imgW="5791200" imgH="4267200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0" y="2224"/>
                          <a:ext cx="38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4050" name="Group 66"/>
          <p:cNvGrpSpPr/>
          <p:nvPr/>
        </p:nvGrpSpPr>
        <p:grpSpPr bwMode="auto">
          <a:xfrm>
            <a:off x="7704138" y="2468563"/>
            <a:ext cx="1439862" cy="520700"/>
            <a:chOff x="4853" y="1555"/>
            <a:chExt cx="907" cy="328"/>
          </a:xfrm>
        </p:grpSpPr>
        <p:sp>
          <p:nvSpPr>
            <p:cNvPr id="554051" name="Rectangle 67"/>
            <p:cNvSpPr>
              <a:spLocks noChangeArrowheads="1"/>
            </p:cNvSpPr>
            <p:nvPr/>
          </p:nvSpPr>
          <p:spPr bwMode="auto">
            <a:xfrm>
              <a:off x="4853" y="1555"/>
              <a:ext cx="9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故当  </a:t>
              </a:r>
              <a:r>
                <a:rPr kumimoji="1" lang="zh-CN" altLang="en-US" sz="1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4052" name="Object 68"/>
            <p:cNvGraphicFramePr>
              <a:graphicFrameLocks noChangeAspect="1"/>
            </p:cNvGraphicFramePr>
            <p:nvPr/>
          </p:nvGraphicFramePr>
          <p:xfrm>
            <a:off x="5349" y="1606"/>
            <a:ext cx="30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8" name="Equation" r:id="rId25" imgW="4572000" imgH="4267200" progId="Equation.DSMT4">
                    <p:embed/>
                  </p:oleObj>
                </mc:Choice>
                <mc:Fallback>
                  <p:oleObj name="Equation" r:id="rId25" imgW="4572000" imgH="4267200" progId="Equation.DSMT4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9" y="1606"/>
                          <a:ext cx="30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4053" name="Line 69"/>
          <p:cNvSpPr>
            <a:spLocks noChangeShapeType="1"/>
          </p:cNvSpPr>
          <p:nvPr/>
        </p:nvSpPr>
        <p:spPr bwMode="auto">
          <a:xfrm>
            <a:off x="6629400" y="4978400"/>
            <a:ext cx="317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54054" name="Group 70"/>
          <p:cNvGrpSpPr/>
          <p:nvPr/>
        </p:nvGrpSpPr>
        <p:grpSpPr bwMode="auto">
          <a:xfrm>
            <a:off x="5638800" y="2933700"/>
            <a:ext cx="2578100" cy="2844800"/>
            <a:chOff x="3560" y="1368"/>
            <a:chExt cx="1040" cy="2096"/>
          </a:xfrm>
        </p:grpSpPr>
        <p:sp>
          <p:nvSpPr>
            <p:cNvPr id="554055" name="Freeform 71"/>
            <p:cNvSpPr/>
            <p:nvPr/>
          </p:nvSpPr>
          <p:spPr bwMode="auto">
            <a:xfrm>
              <a:off x="3560" y="2880"/>
              <a:ext cx="536" cy="584"/>
            </a:xfrm>
            <a:custGeom>
              <a:avLst/>
              <a:gdLst>
                <a:gd name="T0" fmla="*/ 504 w 504"/>
                <a:gd name="T1" fmla="*/ 0 h 584"/>
                <a:gd name="T2" fmla="*/ 464 w 504"/>
                <a:gd name="T3" fmla="*/ 288 h 584"/>
                <a:gd name="T4" fmla="*/ 304 w 504"/>
                <a:gd name="T5" fmla="*/ 464 h 584"/>
                <a:gd name="T6" fmla="*/ 0 w 504"/>
                <a:gd name="T7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4" h="584">
                  <a:moveTo>
                    <a:pt x="504" y="0"/>
                  </a:moveTo>
                  <a:cubicBezTo>
                    <a:pt x="500" y="105"/>
                    <a:pt x="497" y="211"/>
                    <a:pt x="464" y="288"/>
                  </a:cubicBezTo>
                  <a:cubicBezTo>
                    <a:pt x="431" y="365"/>
                    <a:pt x="381" y="415"/>
                    <a:pt x="304" y="464"/>
                  </a:cubicBezTo>
                  <a:cubicBezTo>
                    <a:pt x="227" y="513"/>
                    <a:pt x="113" y="548"/>
                    <a:pt x="0" y="584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4056" name="Oval 72"/>
            <p:cNvSpPr>
              <a:spLocks noChangeArrowheads="1"/>
            </p:cNvSpPr>
            <p:nvPr/>
          </p:nvSpPr>
          <p:spPr bwMode="auto">
            <a:xfrm>
              <a:off x="4472" y="1368"/>
              <a:ext cx="128" cy="12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4061" name="Oval 77"/>
          <p:cNvSpPr>
            <a:spLocks noChangeArrowheads="1"/>
          </p:cNvSpPr>
          <p:nvPr/>
        </p:nvSpPr>
        <p:spPr bwMode="auto">
          <a:xfrm>
            <a:off x="6921500" y="4940300"/>
            <a:ext cx="88900" cy="889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54063" name="Group 79"/>
          <p:cNvGrpSpPr/>
          <p:nvPr/>
        </p:nvGrpSpPr>
        <p:grpSpPr bwMode="auto">
          <a:xfrm>
            <a:off x="280988" y="6078538"/>
            <a:ext cx="2220912" cy="509587"/>
            <a:chOff x="3889" y="3877"/>
            <a:chExt cx="1399" cy="321"/>
          </a:xfrm>
        </p:grpSpPr>
        <p:sp>
          <p:nvSpPr>
            <p:cNvPr id="554064" name="AutoShape 80"/>
            <p:cNvSpPr>
              <a:spLocks noChangeArrowheads="1"/>
            </p:cNvSpPr>
            <p:nvPr/>
          </p:nvSpPr>
          <p:spPr bwMode="auto">
            <a:xfrm>
              <a:off x="3889" y="3877"/>
              <a:ext cx="1399" cy="321"/>
            </a:xfrm>
            <a:prstGeom prst="wedgeRectCallout">
              <a:avLst>
                <a:gd name="adj1" fmla="val -46282"/>
                <a:gd name="adj2" fmla="val -22898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54065" name="WordArt 81"/>
            <p:cNvSpPr>
              <a:spLocks noChangeArrowheads="1" noChangeShapeType="1" noTextEdit="1"/>
            </p:cNvSpPr>
            <p:nvPr/>
          </p:nvSpPr>
          <p:spPr bwMode="auto">
            <a:xfrm>
              <a:off x="3931" y="3925"/>
              <a:ext cx="1317" cy="2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单边  检验法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54066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4404" y="3958"/>
              <a:ext cx="149" cy="1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333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F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554074" name="WordArt 90"/>
          <p:cNvSpPr>
            <a:spLocks noChangeArrowheads="1" noChangeShapeType="1" noTextEdit="1"/>
          </p:cNvSpPr>
          <p:nvPr/>
        </p:nvSpPr>
        <p:spPr bwMode="auto">
          <a:xfrm>
            <a:off x="7077075" y="3136900"/>
            <a:ext cx="209550" cy="265113"/>
          </a:xfrm>
          <a:prstGeom prst="rect">
            <a:avLst/>
          </a:prstGeom>
          <a:solidFill>
            <a:schemeClr val="bg1"/>
          </a:solid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  <a:endParaRPr lang="zh-CN" altLang="en-US" sz="3600" b="1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54075" name="WordArt 91"/>
          <p:cNvSpPr>
            <a:spLocks noChangeArrowheads="1" noChangeShapeType="1" noTextEdit="1"/>
          </p:cNvSpPr>
          <p:nvPr/>
        </p:nvSpPr>
        <p:spPr bwMode="auto">
          <a:xfrm>
            <a:off x="7077075" y="3136900"/>
            <a:ext cx="209550" cy="265113"/>
          </a:xfrm>
          <a:prstGeom prst="rect">
            <a:avLst/>
          </a:prstGeom>
          <a:solidFill>
            <a:schemeClr val="bg1"/>
          </a:solid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50000">
                      <a:srgbClr val="FF0000"/>
                    </a:gs>
                    <a:gs pos="100000">
                      <a:srgbClr val="FFFF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  <a:endParaRPr lang="zh-CN" altLang="en-US" sz="3600" b="1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FF00"/>
                  </a:gs>
                  <a:gs pos="50000">
                    <a:srgbClr val="FF0000"/>
                  </a:gs>
                  <a:gs pos="100000">
                    <a:srgbClr val="FFFF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54080" name="Rectangle 96"/>
          <p:cNvSpPr>
            <a:spLocks noChangeArrowheads="1"/>
          </p:cNvSpPr>
          <p:nvPr/>
        </p:nvSpPr>
        <p:spPr bwMode="auto">
          <a:xfrm>
            <a:off x="4216400" y="3022600"/>
            <a:ext cx="3162300" cy="469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4077" name="Rectangle 93"/>
          <p:cNvSpPr>
            <a:spLocks noChangeArrowheads="1"/>
          </p:cNvSpPr>
          <p:nvPr/>
        </p:nvSpPr>
        <p:spPr bwMode="auto">
          <a:xfrm>
            <a:off x="4114800" y="2989263"/>
            <a:ext cx="234315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偏大于常数</a:t>
            </a:r>
            <a:r>
              <a:rPr kumimoji="1" lang="zh-CN" altLang="en-US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endParaRPr kumimoji="1"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54082" name="Group 98"/>
          <p:cNvGrpSpPr/>
          <p:nvPr/>
        </p:nvGrpSpPr>
        <p:grpSpPr bwMode="auto">
          <a:xfrm>
            <a:off x="6199188" y="3003550"/>
            <a:ext cx="2944812" cy="539750"/>
            <a:chOff x="3905" y="1892"/>
            <a:chExt cx="1855" cy="340"/>
          </a:xfrm>
        </p:grpSpPr>
        <p:sp>
          <p:nvSpPr>
            <p:cNvPr id="554045" name="Rectangle 61"/>
            <p:cNvSpPr>
              <a:spLocks noChangeArrowheads="1"/>
            </p:cNvSpPr>
            <p:nvPr/>
          </p:nvSpPr>
          <p:spPr bwMode="auto">
            <a:xfrm>
              <a:off x="3905" y="1892"/>
              <a:ext cx="18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若 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过于偏小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4046" name="Object 62"/>
            <p:cNvGraphicFramePr>
              <a:graphicFrameLocks noChangeAspect="1"/>
            </p:cNvGraphicFramePr>
            <p:nvPr/>
          </p:nvGraphicFramePr>
          <p:xfrm>
            <a:off x="4276" y="1916"/>
            <a:ext cx="57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9" name="Equation" r:id="rId27" imgW="8534400" imgH="4876800" progId="Equation.DSMT4">
                    <p:embed/>
                  </p:oleObj>
                </mc:Choice>
                <mc:Fallback>
                  <p:oleObj name="Equation" r:id="rId27" imgW="8534400" imgH="4876800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6" y="1916"/>
                          <a:ext cx="57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4085" name="Group 101"/>
          <p:cNvGrpSpPr/>
          <p:nvPr/>
        </p:nvGrpSpPr>
        <p:grpSpPr bwMode="auto">
          <a:xfrm>
            <a:off x="703263" y="3840163"/>
            <a:ext cx="2535237" cy="519112"/>
            <a:chOff x="2147" y="2171"/>
            <a:chExt cx="1597" cy="327"/>
          </a:xfrm>
        </p:grpSpPr>
        <p:sp>
          <p:nvSpPr>
            <p:cNvPr id="554018" name="Rectangle 34"/>
            <p:cNvSpPr>
              <a:spLocks noChangeArrowheads="1"/>
            </p:cNvSpPr>
            <p:nvPr/>
          </p:nvSpPr>
          <p:spPr bwMode="auto">
            <a:xfrm>
              <a:off x="2147" y="2171"/>
              <a:ext cx="15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又当  </a:t>
              </a:r>
              <a:r>
                <a:rPr kumimoji="1" lang="zh-CN" altLang="en-US" sz="1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时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4084" name="Object 100"/>
            <p:cNvGraphicFramePr>
              <a:graphicFrameLocks noChangeAspect="1"/>
            </p:cNvGraphicFramePr>
            <p:nvPr/>
          </p:nvGraphicFramePr>
          <p:xfrm>
            <a:off x="2630" y="2178"/>
            <a:ext cx="67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0" name="Equation" r:id="rId29" imgW="10058400" imgH="4876800" progId="Equation.DSMT4">
                    <p:embed/>
                  </p:oleObj>
                </mc:Choice>
                <mc:Fallback>
                  <p:oleObj name="Equation" r:id="rId29" imgW="10058400" imgH="4876800" progId="Equation.DSMT4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0" y="2178"/>
                          <a:ext cx="67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" name="Group 20"/>
          <p:cNvGrpSpPr/>
          <p:nvPr/>
        </p:nvGrpSpPr>
        <p:grpSpPr bwMode="auto">
          <a:xfrm>
            <a:off x="736600" y="852489"/>
            <a:ext cx="8591550" cy="555625"/>
            <a:chOff x="464" y="529"/>
            <a:chExt cx="5412" cy="350"/>
          </a:xfrm>
        </p:grpSpPr>
        <p:sp>
          <p:nvSpPr>
            <p:cNvPr id="92" name="Rectangle 21"/>
            <p:cNvSpPr>
              <a:spLocks noChangeArrowheads="1"/>
            </p:cNvSpPr>
            <p:nvPr/>
          </p:nvSpPr>
          <p:spPr bwMode="auto">
            <a:xfrm>
              <a:off x="464" y="550"/>
              <a:ext cx="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3" name="Rectangle 22"/>
            <p:cNvSpPr>
              <a:spLocks noChangeArrowheads="1"/>
            </p:cNvSpPr>
            <p:nvPr/>
          </p:nvSpPr>
          <p:spPr bwMode="auto">
            <a:xfrm>
              <a:off x="1841" y="543"/>
              <a:ext cx="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4" name="Rectangle 23"/>
            <p:cNvSpPr>
              <a:spLocks noChangeArrowheads="1"/>
            </p:cNvSpPr>
            <p:nvPr/>
          </p:nvSpPr>
          <p:spPr bwMode="auto">
            <a:xfrm>
              <a:off x="3642" y="536"/>
              <a:ext cx="10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  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95" name="Object 24"/>
            <p:cNvGraphicFramePr>
              <a:graphicFrameLocks noChangeAspect="1"/>
            </p:cNvGraphicFramePr>
            <p:nvPr/>
          </p:nvGraphicFramePr>
          <p:xfrm>
            <a:off x="689" y="588"/>
            <a:ext cx="1276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1" name="Equation" r:id="rId31" imgW="19507200" imgH="4572000" progId="Equation.DSMT4">
                    <p:embed/>
                  </p:oleObj>
                </mc:Choice>
                <mc:Fallback>
                  <p:oleObj name="Equation" r:id="rId31" imgW="19507200" imgH="4572000" progId="Equation.DSMT4">
                    <p:embed/>
                    <p:pic>
                      <p:nvPicPr>
                        <p:cNvPr id="0" name="图片 226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" y="588"/>
                          <a:ext cx="1276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Object 25"/>
            <p:cNvGraphicFramePr>
              <a:graphicFrameLocks noChangeAspect="1"/>
            </p:cNvGraphicFramePr>
            <p:nvPr/>
          </p:nvGraphicFramePr>
          <p:xfrm>
            <a:off x="2541" y="562"/>
            <a:ext cx="119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2" name="Equation" r:id="rId33" imgW="19812000" imgH="4876800" progId="Equation.DSMT4">
                    <p:embed/>
                  </p:oleObj>
                </mc:Choice>
                <mc:Fallback>
                  <p:oleObj name="Equation" r:id="rId33" imgW="19812000" imgH="4876800" progId="Equation.DSMT4">
                    <p:embed/>
                    <p:pic>
                      <p:nvPicPr>
                        <p:cNvPr id="0" name="图片 226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1" y="562"/>
                          <a:ext cx="119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" name="Object 26"/>
            <p:cNvGraphicFramePr>
              <a:graphicFrameLocks noChangeAspect="1"/>
            </p:cNvGraphicFramePr>
            <p:nvPr/>
          </p:nvGraphicFramePr>
          <p:xfrm>
            <a:off x="4345" y="583"/>
            <a:ext cx="111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3" name="Equation" r:id="rId35" imgW="17678400" imgH="4267200" progId="Equation.DSMT4">
                    <p:embed/>
                  </p:oleObj>
                </mc:Choice>
                <mc:Fallback>
                  <p:oleObj name="Equation" r:id="rId35" imgW="17678400" imgH="4267200" progId="Equation.DSMT4">
                    <p:embed/>
                    <p:pic>
                      <p:nvPicPr>
                        <p:cNvPr id="0" name="图片 226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5" y="583"/>
                          <a:ext cx="111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Rectangle 27"/>
            <p:cNvSpPr>
              <a:spLocks noChangeArrowheads="1"/>
            </p:cNvSpPr>
            <p:nvPr/>
          </p:nvSpPr>
          <p:spPr bwMode="auto">
            <a:xfrm>
              <a:off x="5355" y="529"/>
              <a:ext cx="5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为  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99" name="Group 42"/>
          <p:cNvGrpSpPr/>
          <p:nvPr/>
        </p:nvGrpSpPr>
        <p:grpSpPr bwMode="auto">
          <a:xfrm>
            <a:off x="-38100" y="1268413"/>
            <a:ext cx="9244013" cy="547687"/>
            <a:chOff x="0" y="807"/>
            <a:chExt cx="5823" cy="345"/>
          </a:xfrm>
        </p:grpSpPr>
        <p:sp>
          <p:nvSpPr>
            <p:cNvPr id="100" name="Rectangle 43"/>
            <p:cNvSpPr>
              <a:spLocks noChangeArrowheads="1"/>
            </p:cNvSpPr>
            <p:nvPr/>
          </p:nvSpPr>
          <p:spPr bwMode="auto">
            <a:xfrm>
              <a:off x="0" y="808"/>
              <a:ext cx="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01" name="Object 44"/>
            <p:cNvGraphicFramePr>
              <a:graphicFrameLocks noChangeAspect="1"/>
            </p:cNvGraphicFramePr>
            <p:nvPr/>
          </p:nvGraphicFramePr>
          <p:xfrm>
            <a:off x="712" y="835"/>
            <a:ext cx="115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4" name="Equation" r:id="rId37" imgW="19202400" imgH="4876800" progId="Equation.DSMT4">
                    <p:embed/>
                  </p:oleObj>
                </mc:Choice>
                <mc:Fallback>
                  <p:oleObj name="Equation" r:id="rId37" imgW="19202400" imgH="4876800" progId="Equation.DSMT4">
                    <p:embed/>
                    <p:pic>
                      <p:nvPicPr>
                        <p:cNvPr id="0" name="图片 226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" y="835"/>
                          <a:ext cx="115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" name="Rectangle 45"/>
            <p:cNvSpPr>
              <a:spLocks noChangeArrowheads="1"/>
            </p:cNvSpPr>
            <p:nvPr/>
          </p:nvSpPr>
          <p:spPr bwMode="auto">
            <a:xfrm>
              <a:off x="1809" y="807"/>
              <a:ext cx="20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两样本独立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03" name="Object 46"/>
            <p:cNvGraphicFramePr>
              <a:graphicFrameLocks noChangeAspect="1"/>
            </p:cNvGraphicFramePr>
            <p:nvPr/>
          </p:nvGraphicFramePr>
          <p:xfrm>
            <a:off x="3744" y="818"/>
            <a:ext cx="124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5" name="Equation" r:id="rId39" imgW="18592800" imgH="4876800" progId="Equation.DSMT4">
                    <p:embed/>
                  </p:oleObj>
                </mc:Choice>
                <mc:Fallback>
                  <p:oleObj name="Equation" r:id="rId39" imgW="18592800" imgH="4876800" progId="Equation.DSMT4">
                    <p:embed/>
                    <p:pic>
                      <p:nvPicPr>
                        <p:cNvPr id="0" name="图片 226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818"/>
                          <a:ext cx="124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" name="Rectangle 47"/>
            <p:cNvSpPr>
              <a:spLocks noChangeArrowheads="1"/>
            </p:cNvSpPr>
            <p:nvPr/>
          </p:nvSpPr>
          <p:spPr bwMode="auto">
            <a:xfrm>
              <a:off x="4895" y="808"/>
              <a:ext cx="9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均未知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05" name="Group 48"/>
          <p:cNvGrpSpPr/>
          <p:nvPr/>
        </p:nvGrpSpPr>
        <p:grpSpPr bwMode="auto">
          <a:xfrm>
            <a:off x="-25400" y="1689100"/>
            <a:ext cx="4052888" cy="519113"/>
            <a:chOff x="0" y="1088"/>
            <a:chExt cx="2553" cy="327"/>
          </a:xfrm>
        </p:grpSpPr>
        <p:sp>
          <p:nvSpPr>
            <p:cNvPr id="106" name="Rectangle 49"/>
            <p:cNvSpPr>
              <a:spLocks noChangeArrowheads="1"/>
            </p:cNvSpPr>
            <p:nvPr/>
          </p:nvSpPr>
          <p:spPr bwMode="auto">
            <a:xfrm>
              <a:off x="0" y="1088"/>
              <a:ext cx="25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试在水平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 下检验假设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07" name="Object 50"/>
            <p:cNvGraphicFramePr>
              <a:graphicFrameLocks noChangeAspect="1"/>
            </p:cNvGraphicFramePr>
            <p:nvPr/>
          </p:nvGraphicFramePr>
          <p:xfrm>
            <a:off x="976" y="1176"/>
            <a:ext cx="22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6" name="Equation" r:id="rId41" imgW="3352800" imgH="3048000" progId="Equation.DSMT4">
                    <p:embed/>
                  </p:oleObj>
                </mc:Choice>
                <mc:Fallback>
                  <p:oleObj name="Equation" r:id="rId41" imgW="3352800" imgH="3048000" progId="Equation.DSMT4">
                    <p:embed/>
                    <p:pic>
                      <p:nvPicPr>
                        <p:cNvPr id="0" name="图片 226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" y="1176"/>
                          <a:ext cx="22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5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5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554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54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54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5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5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5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5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1000"/>
                                        <p:tgtEl>
                                          <p:spTgt spid="55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4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4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4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54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54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54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9" dur="1000"/>
                                        <p:tgtEl>
                                          <p:spTgt spid="55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5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54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4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554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5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554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4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4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081" grpId="0" animBg="1"/>
      <p:bldP spid="554037" grpId="0" animBg="1"/>
      <p:bldP spid="554037" grpId="1" animBg="1"/>
      <p:bldP spid="554053" grpId="0" animBg="1"/>
      <p:bldP spid="554061" grpId="0" animBg="1"/>
      <p:bldP spid="554074" grpId="0" animBg="1"/>
      <p:bldP spid="554075" grpId="0" animBg="1"/>
      <p:bldP spid="554075" grpId="1" animBg="1"/>
      <p:bldP spid="554075" grpId="2" animBg="1"/>
      <p:bldP spid="554080" grpId="0" animBg="1"/>
      <p:bldP spid="55407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ChangeArrowheads="1"/>
          </p:cNvSpPr>
          <p:nvPr/>
        </p:nvSpPr>
        <p:spPr bwMode="auto">
          <a:xfrm>
            <a:off x="723900" y="3206750"/>
            <a:ext cx="330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依题意需检验假设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51939" name="Object 3"/>
          <p:cNvGraphicFramePr>
            <a:graphicFrameLocks noChangeAspect="1"/>
          </p:cNvGraphicFramePr>
          <p:nvPr/>
        </p:nvGraphicFramePr>
        <p:xfrm>
          <a:off x="2943225" y="3630613"/>
          <a:ext cx="36004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0" name="Equation" r:id="rId1" imgW="37185600" imgH="4572000" progId="Equation.DSMT4">
                  <p:embed/>
                </p:oleObj>
              </mc:Choice>
              <mc:Fallback>
                <p:oleObj name="Equation" r:id="rId1" imgW="37185600" imgH="4572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3630613"/>
                        <a:ext cx="36004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1940" name="Group 4"/>
          <p:cNvGrpSpPr/>
          <p:nvPr/>
        </p:nvGrpSpPr>
        <p:grpSpPr bwMode="auto">
          <a:xfrm>
            <a:off x="1381125" y="557213"/>
            <a:ext cx="7775575" cy="520700"/>
            <a:chOff x="887" y="351"/>
            <a:chExt cx="4898" cy="328"/>
          </a:xfrm>
        </p:grpSpPr>
        <p:graphicFrame>
          <p:nvGraphicFramePr>
            <p:cNvPr id="551941" name="Object 5"/>
            <p:cNvGraphicFramePr>
              <a:graphicFrameLocks noChangeAspect="1"/>
            </p:cNvGraphicFramePr>
            <p:nvPr/>
          </p:nvGraphicFramePr>
          <p:xfrm>
            <a:off x="3372" y="392"/>
            <a:ext cx="61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1" name="Equation" r:id="rId3" imgW="10058400" imgH="4267200" progId="Equation.DSMT4">
                    <p:embed/>
                  </p:oleObj>
                </mc:Choice>
                <mc:Fallback>
                  <p:oleObj name="Equation" r:id="rId3" imgW="10058400" imgH="4267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2" y="392"/>
                          <a:ext cx="613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1942" name="Rectangle 6"/>
            <p:cNvSpPr>
              <a:spLocks noChangeArrowheads="1"/>
            </p:cNvSpPr>
            <p:nvPr/>
          </p:nvSpPr>
          <p:spPr bwMode="auto">
            <a:xfrm>
              <a:off x="887" y="351"/>
              <a:ext cx="28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一台机床大修前曾加工了</a:t>
              </a:r>
              <a:endPara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51943" name="Rectangle 7"/>
            <p:cNvSpPr>
              <a:spLocks noChangeArrowheads="1"/>
            </p:cNvSpPr>
            <p:nvPr/>
          </p:nvSpPr>
          <p:spPr bwMode="auto">
            <a:xfrm>
              <a:off x="3936" y="352"/>
              <a:ext cx="18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件零件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加工尺寸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51944" name="Group 8"/>
          <p:cNvGrpSpPr/>
          <p:nvPr/>
        </p:nvGrpSpPr>
        <p:grpSpPr bwMode="auto">
          <a:xfrm>
            <a:off x="12700" y="976313"/>
            <a:ext cx="9117013" cy="531812"/>
            <a:chOff x="8" y="631"/>
            <a:chExt cx="5743" cy="335"/>
          </a:xfrm>
        </p:grpSpPr>
        <p:sp>
          <p:nvSpPr>
            <p:cNvPr id="551945" name="Rectangle 9"/>
            <p:cNvSpPr>
              <a:spLocks noChangeArrowheads="1"/>
            </p:cNvSpPr>
            <p:nvPr/>
          </p:nvSpPr>
          <p:spPr bwMode="auto">
            <a:xfrm>
              <a:off x="8" y="631"/>
              <a:ext cx="16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的样本方差为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1946" name="Object 10"/>
            <p:cNvGraphicFramePr>
              <a:graphicFrameLocks noChangeAspect="1"/>
            </p:cNvGraphicFramePr>
            <p:nvPr/>
          </p:nvGraphicFramePr>
          <p:xfrm>
            <a:off x="1425" y="664"/>
            <a:ext cx="89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2" name="Equation" r:id="rId5" imgW="14630400" imgH="4572000" progId="Equation.DSMT4">
                    <p:embed/>
                  </p:oleObj>
                </mc:Choice>
                <mc:Fallback>
                  <p:oleObj name="Equation" r:id="rId5" imgW="14630400" imgH="45720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664"/>
                          <a:ext cx="89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1947" name="Rectangle 11"/>
            <p:cNvSpPr>
              <a:spLocks noChangeArrowheads="1"/>
            </p:cNvSpPr>
            <p:nvPr/>
          </p:nvSpPr>
          <p:spPr bwMode="auto">
            <a:xfrm>
              <a:off x="2304" y="639"/>
              <a:ext cx="16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大修后加工了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1948" name="Object 12"/>
            <p:cNvGraphicFramePr>
              <a:graphicFrameLocks noChangeAspect="1"/>
            </p:cNvGraphicFramePr>
            <p:nvPr/>
          </p:nvGraphicFramePr>
          <p:xfrm>
            <a:off x="3670" y="673"/>
            <a:ext cx="631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3" name="Equation" r:id="rId7" imgW="10363200" imgH="4267200" progId="Equation.DSMT4">
                    <p:embed/>
                  </p:oleObj>
                </mc:Choice>
                <mc:Fallback>
                  <p:oleObj name="Equation" r:id="rId7" imgW="10363200" imgH="42672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0" y="673"/>
                          <a:ext cx="631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1949" name="Rectangle 13"/>
            <p:cNvSpPr>
              <a:spLocks noChangeArrowheads="1"/>
            </p:cNvSpPr>
            <p:nvPr/>
          </p:nvSpPr>
          <p:spPr bwMode="auto">
            <a:xfrm>
              <a:off x="4249" y="633"/>
              <a:ext cx="15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件零件，加工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51950" name="Group 14"/>
          <p:cNvGrpSpPr/>
          <p:nvPr/>
        </p:nvGrpSpPr>
        <p:grpSpPr bwMode="auto">
          <a:xfrm>
            <a:off x="12700" y="1419225"/>
            <a:ext cx="9220200" cy="525463"/>
            <a:chOff x="16" y="942"/>
            <a:chExt cx="5808" cy="331"/>
          </a:xfrm>
        </p:grpSpPr>
        <p:sp>
          <p:nvSpPr>
            <p:cNvPr id="551951" name="Rectangle 15"/>
            <p:cNvSpPr>
              <a:spLocks noChangeArrowheads="1"/>
            </p:cNvSpPr>
            <p:nvPr/>
          </p:nvSpPr>
          <p:spPr bwMode="auto">
            <a:xfrm>
              <a:off x="16" y="942"/>
              <a:ext cx="20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尺寸的样本方差为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51952" name="Object 16"/>
            <p:cNvGraphicFramePr>
              <a:graphicFrameLocks noChangeAspect="1"/>
            </p:cNvGraphicFramePr>
            <p:nvPr/>
          </p:nvGraphicFramePr>
          <p:xfrm>
            <a:off x="1890" y="977"/>
            <a:ext cx="76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4" name="Equation" r:id="rId9" imgW="12496800" imgH="4572000" progId="Equation.DSMT4">
                    <p:embed/>
                  </p:oleObj>
                </mc:Choice>
                <mc:Fallback>
                  <p:oleObj name="Equation" r:id="rId9" imgW="12496800" imgH="45720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0" y="977"/>
                          <a:ext cx="76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1953" name="Rectangle 17"/>
            <p:cNvSpPr>
              <a:spLocks noChangeArrowheads="1"/>
            </p:cNvSpPr>
            <p:nvPr/>
          </p:nvSpPr>
          <p:spPr bwMode="auto">
            <a:xfrm>
              <a:off x="2681" y="943"/>
              <a:ext cx="31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试问机床大修后的加工精度是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51954" name="Group 18"/>
          <p:cNvGrpSpPr/>
          <p:nvPr/>
        </p:nvGrpSpPr>
        <p:grpSpPr bwMode="auto">
          <a:xfrm>
            <a:off x="0" y="1865313"/>
            <a:ext cx="3760788" cy="519112"/>
            <a:chOff x="-8" y="1247"/>
            <a:chExt cx="2369" cy="327"/>
          </a:xfrm>
        </p:grpSpPr>
        <p:sp>
          <p:nvSpPr>
            <p:cNvPr id="551955" name="Rectangle 19"/>
            <p:cNvSpPr>
              <a:spLocks noChangeArrowheads="1"/>
            </p:cNvSpPr>
            <p:nvPr/>
          </p:nvSpPr>
          <p:spPr bwMode="auto">
            <a:xfrm>
              <a:off x="-8" y="1247"/>
              <a:ext cx="17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否有显著提高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？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1956" name="Object 20"/>
            <p:cNvGraphicFramePr>
              <a:graphicFrameLocks noChangeAspect="1"/>
            </p:cNvGraphicFramePr>
            <p:nvPr/>
          </p:nvGraphicFramePr>
          <p:xfrm>
            <a:off x="1526" y="1291"/>
            <a:ext cx="835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5" name="Equation" r:id="rId11" imgW="13716000" imgH="4267200" progId="Equation.DSMT4">
                    <p:embed/>
                  </p:oleObj>
                </mc:Choice>
                <mc:Fallback>
                  <p:oleObj name="Equation" r:id="rId11" imgW="13716000" imgH="42672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6" y="1291"/>
                          <a:ext cx="835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1958" name="WordArt 22"/>
          <p:cNvSpPr>
            <a:spLocks noChangeArrowheads="1" noChangeShapeType="1" noTextEdit="1"/>
          </p:cNvSpPr>
          <p:nvPr/>
        </p:nvSpPr>
        <p:spPr bwMode="auto">
          <a:xfrm>
            <a:off x="809625" y="6699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 dirty="0">
              <a:ln w="12700">
                <a:solidFill>
                  <a:srgbClr val="99CCFF"/>
                </a:solidFill>
                <a:round/>
              </a:ln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aphicFrame>
        <p:nvGraphicFramePr>
          <p:cNvPr id="551959" name="Object 23"/>
          <p:cNvGraphicFramePr>
            <a:graphicFrameLocks noChangeAspect="1"/>
          </p:cNvGraphicFramePr>
          <p:nvPr/>
        </p:nvGraphicFramePr>
        <p:xfrm>
          <a:off x="2919413" y="4064000"/>
          <a:ext cx="36004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6" name="Equation" r:id="rId13" imgW="37185600" imgH="4572000" progId="Equation.DSMT4">
                  <p:embed/>
                </p:oleObj>
              </mc:Choice>
              <mc:Fallback>
                <p:oleObj name="Equation" r:id="rId13" imgW="37185600" imgH="45720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4064000"/>
                        <a:ext cx="36004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1960" name="Object 24"/>
          <p:cNvGraphicFramePr>
            <a:graphicFrameLocks noChangeAspect="1"/>
          </p:cNvGraphicFramePr>
          <p:nvPr/>
        </p:nvGraphicFramePr>
        <p:xfrm>
          <a:off x="2946400" y="4510088"/>
          <a:ext cx="36020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7" name="Equation" r:id="rId15" imgW="37185600" imgH="4572000" progId="Equation.DSMT4">
                  <p:embed/>
                </p:oleObj>
              </mc:Choice>
              <mc:Fallback>
                <p:oleObj name="Equation" r:id="rId15" imgW="37185600" imgH="45720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4510088"/>
                        <a:ext cx="36020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1961" name="Picture 25" descr="f089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635750" y="3871913"/>
            <a:ext cx="7620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1962" name="Freeform 26"/>
          <p:cNvSpPr/>
          <p:nvPr/>
        </p:nvSpPr>
        <p:spPr bwMode="auto">
          <a:xfrm>
            <a:off x="3048000" y="4926013"/>
            <a:ext cx="3365500" cy="26987"/>
          </a:xfrm>
          <a:custGeom>
            <a:avLst/>
            <a:gdLst>
              <a:gd name="T0" fmla="*/ 0 w 2120"/>
              <a:gd name="T1" fmla="*/ 17 h 17"/>
              <a:gd name="T2" fmla="*/ 584 w 2120"/>
              <a:gd name="T3" fmla="*/ 1 h 17"/>
              <a:gd name="T4" fmla="*/ 1104 w 2120"/>
              <a:gd name="T5" fmla="*/ 9 h 17"/>
              <a:gd name="T6" fmla="*/ 1576 w 2120"/>
              <a:gd name="T7" fmla="*/ 1 h 17"/>
              <a:gd name="T8" fmla="*/ 2120 w 2120"/>
              <a:gd name="T9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0" h="17">
                <a:moveTo>
                  <a:pt x="0" y="17"/>
                </a:moveTo>
                <a:cubicBezTo>
                  <a:pt x="200" y="9"/>
                  <a:pt x="400" y="2"/>
                  <a:pt x="584" y="1"/>
                </a:cubicBezTo>
                <a:cubicBezTo>
                  <a:pt x="768" y="0"/>
                  <a:pt x="939" y="9"/>
                  <a:pt x="1104" y="9"/>
                </a:cubicBezTo>
                <a:cubicBezTo>
                  <a:pt x="1269" y="9"/>
                  <a:pt x="1407" y="1"/>
                  <a:pt x="1576" y="1"/>
                </a:cubicBezTo>
                <a:cubicBezTo>
                  <a:pt x="1745" y="1"/>
                  <a:pt x="1932" y="5"/>
                  <a:pt x="2120" y="9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1963" name="WordArt 27"/>
          <p:cNvSpPr>
            <a:spLocks noChangeArrowheads="1" noChangeShapeType="1" noTextEdit="1"/>
          </p:cNvSpPr>
          <p:nvPr/>
        </p:nvSpPr>
        <p:spPr bwMode="auto">
          <a:xfrm>
            <a:off x="814388" y="5233988"/>
            <a:ext cx="12065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检验目的：</a:t>
            </a:r>
            <a:endParaRPr lang="zh-CN" altLang="en-US" sz="3600" b="1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51964" name="Freeform 28"/>
          <p:cNvSpPr/>
          <p:nvPr/>
        </p:nvSpPr>
        <p:spPr bwMode="auto">
          <a:xfrm>
            <a:off x="3049588" y="4470400"/>
            <a:ext cx="3365500" cy="26988"/>
          </a:xfrm>
          <a:custGeom>
            <a:avLst/>
            <a:gdLst>
              <a:gd name="T0" fmla="*/ 0 w 2120"/>
              <a:gd name="T1" fmla="*/ 17 h 17"/>
              <a:gd name="T2" fmla="*/ 584 w 2120"/>
              <a:gd name="T3" fmla="*/ 1 h 17"/>
              <a:gd name="T4" fmla="*/ 1104 w 2120"/>
              <a:gd name="T5" fmla="*/ 9 h 17"/>
              <a:gd name="T6" fmla="*/ 1576 w 2120"/>
              <a:gd name="T7" fmla="*/ 1 h 17"/>
              <a:gd name="T8" fmla="*/ 2120 w 2120"/>
              <a:gd name="T9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0" h="17">
                <a:moveTo>
                  <a:pt x="0" y="17"/>
                </a:moveTo>
                <a:cubicBezTo>
                  <a:pt x="200" y="9"/>
                  <a:pt x="400" y="2"/>
                  <a:pt x="584" y="1"/>
                </a:cubicBezTo>
                <a:cubicBezTo>
                  <a:pt x="768" y="0"/>
                  <a:pt x="939" y="9"/>
                  <a:pt x="1104" y="9"/>
                </a:cubicBezTo>
                <a:cubicBezTo>
                  <a:pt x="1269" y="9"/>
                  <a:pt x="1407" y="1"/>
                  <a:pt x="1576" y="1"/>
                </a:cubicBezTo>
                <a:cubicBezTo>
                  <a:pt x="1745" y="1"/>
                  <a:pt x="1932" y="5"/>
                  <a:pt x="2120" y="9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1968" name="Freeform 32"/>
          <p:cNvSpPr/>
          <p:nvPr/>
        </p:nvSpPr>
        <p:spPr bwMode="auto">
          <a:xfrm>
            <a:off x="6542088" y="4633913"/>
            <a:ext cx="252412" cy="269875"/>
          </a:xfrm>
          <a:custGeom>
            <a:avLst/>
            <a:gdLst>
              <a:gd name="T0" fmla="*/ 0 w 159"/>
              <a:gd name="T1" fmla="*/ 94 h 170"/>
              <a:gd name="T2" fmla="*/ 74 w 159"/>
              <a:gd name="T3" fmla="*/ 154 h 170"/>
              <a:gd name="T4" fmla="*/ 159 w 159"/>
              <a:gd name="T5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" h="170">
                <a:moveTo>
                  <a:pt x="0" y="94"/>
                </a:moveTo>
                <a:cubicBezTo>
                  <a:pt x="12" y="104"/>
                  <a:pt x="47" y="170"/>
                  <a:pt x="74" y="154"/>
                </a:cubicBezTo>
                <a:cubicBezTo>
                  <a:pt x="101" y="138"/>
                  <a:pt x="141" y="32"/>
                  <a:pt x="159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</a:ln>
          <a:effectLst>
            <a:outerShdw dist="64758" dir="678596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51969" name="Group 33"/>
          <p:cNvGrpSpPr/>
          <p:nvPr/>
        </p:nvGrpSpPr>
        <p:grpSpPr bwMode="auto">
          <a:xfrm>
            <a:off x="6556375" y="3773488"/>
            <a:ext cx="280988" cy="255587"/>
            <a:chOff x="4234" y="2097"/>
            <a:chExt cx="177" cy="161"/>
          </a:xfrm>
        </p:grpSpPr>
        <p:grpSp>
          <p:nvGrpSpPr>
            <p:cNvPr id="551970" name="Group 34"/>
            <p:cNvGrpSpPr/>
            <p:nvPr/>
          </p:nvGrpSpPr>
          <p:grpSpPr bwMode="auto">
            <a:xfrm>
              <a:off x="4276" y="2106"/>
              <a:ext cx="135" cy="152"/>
              <a:chOff x="4234" y="2097"/>
              <a:chExt cx="135" cy="152"/>
            </a:xfrm>
          </p:grpSpPr>
          <p:sp>
            <p:nvSpPr>
              <p:cNvPr id="551971" name="Line 35"/>
              <p:cNvSpPr>
                <a:spLocks noChangeShapeType="1"/>
              </p:cNvSpPr>
              <p:nvPr/>
            </p:nvSpPr>
            <p:spPr bwMode="auto">
              <a:xfrm>
                <a:off x="4236" y="2097"/>
                <a:ext cx="133" cy="152"/>
              </a:xfrm>
              <a:prstGeom prst="line">
                <a:avLst/>
              </a:prstGeom>
              <a:noFill/>
              <a:ln w="28575">
                <a:solidFill>
                  <a:srgbClr val="2D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1972" name="Line 36"/>
              <p:cNvSpPr>
                <a:spLocks noChangeShapeType="1"/>
              </p:cNvSpPr>
              <p:nvPr/>
            </p:nvSpPr>
            <p:spPr bwMode="auto">
              <a:xfrm flipV="1">
                <a:off x="4234" y="2097"/>
                <a:ext cx="135" cy="152"/>
              </a:xfrm>
              <a:prstGeom prst="line">
                <a:avLst/>
              </a:prstGeom>
              <a:noFill/>
              <a:ln w="28575">
                <a:solidFill>
                  <a:srgbClr val="2D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51973" name="Group 37"/>
            <p:cNvGrpSpPr/>
            <p:nvPr/>
          </p:nvGrpSpPr>
          <p:grpSpPr bwMode="auto">
            <a:xfrm>
              <a:off x="4234" y="2097"/>
              <a:ext cx="135" cy="152"/>
              <a:chOff x="4234" y="2097"/>
              <a:chExt cx="135" cy="152"/>
            </a:xfrm>
          </p:grpSpPr>
          <p:sp>
            <p:nvSpPr>
              <p:cNvPr id="551974" name="Line 38"/>
              <p:cNvSpPr>
                <a:spLocks noChangeShapeType="1"/>
              </p:cNvSpPr>
              <p:nvPr/>
            </p:nvSpPr>
            <p:spPr bwMode="auto">
              <a:xfrm>
                <a:off x="4236" y="2097"/>
                <a:ext cx="133" cy="1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1975" name="Line 39"/>
              <p:cNvSpPr>
                <a:spLocks noChangeShapeType="1"/>
              </p:cNvSpPr>
              <p:nvPr/>
            </p:nvSpPr>
            <p:spPr bwMode="auto">
              <a:xfrm flipV="1">
                <a:off x="4234" y="2097"/>
                <a:ext cx="135" cy="1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51976" name="Group 40"/>
          <p:cNvGrpSpPr/>
          <p:nvPr/>
        </p:nvGrpSpPr>
        <p:grpSpPr bwMode="auto">
          <a:xfrm>
            <a:off x="6545263" y="4219575"/>
            <a:ext cx="280987" cy="255588"/>
            <a:chOff x="4234" y="2097"/>
            <a:chExt cx="177" cy="161"/>
          </a:xfrm>
        </p:grpSpPr>
        <p:grpSp>
          <p:nvGrpSpPr>
            <p:cNvPr id="551977" name="Group 41"/>
            <p:cNvGrpSpPr/>
            <p:nvPr/>
          </p:nvGrpSpPr>
          <p:grpSpPr bwMode="auto">
            <a:xfrm>
              <a:off x="4276" y="2106"/>
              <a:ext cx="135" cy="152"/>
              <a:chOff x="4234" y="2097"/>
              <a:chExt cx="135" cy="152"/>
            </a:xfrm>
          </p:grpSpPr>
          <p:sp>
            <p:nvSpPr>
              <p:cNvPr id="551978" name="Line 42"/>
              <p:cNvSpPr>
                <a:spLocks noChangeShapeType="1"/>
              </p:cNvSpPr>
              <p:nvPr/>
            </p:nvSpPr>
            <p:spPr bwMode="auto">
              <a:xfrm>
                <a:off x="4236" y="2097"/>
                <a:ext cx="133" cy="152"/>
              </a:xfrm>
              <a:prstGeom prst="line">
                <a:avLst/>
              </a:prstGeom>
              <a:noFill/>
              <a:ln w="28575">
                <a:solidFill>
                  <a:srgbClr val="2D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1979" name="Line 43"/>
              <p:cNvSpPr>
                <a:spLocks noChangeShapeType="1"/>
              </p:cNvSpPr>
              <p:nvPr/>
            </p:nvSpPr>
            <p:spPr bwMode="auto">
              <a:xfrm flipV="1">
                <a:off x="4234" y="2097"/>
                <a:ext cx="135" cy="152"/>
              </a:xfrm>
              <a:prstGeom prst="line">
                <a:avLst/>
              </a:prstGeom>
              <a:noFill/>
              <a:ln w="28575">
                <a:solidFill>
                  <a:srgbClr val="2D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51980" name="Group 44"/>
            <p:cNvGrpSpPr/>
            <p:nvPr/>
          </p:nvGrpSpPr>
          <p:grpSpPr bwMode="auto">
            <a:xfrm>
              <a:off x="4234" y="2097"/>
              <a:ext cx="135" cy="152"/>
              <a:chOff x="4234" y="2097"/>
              <a:chExt cx="135" cy="152"/>
            </a:xfrm>
          </p:grpSpPr>
          <p:sp>
            <p:nvSpPr>
              <p:cNvPr id="551981" name="Line 45"/>
              <p:cNvSpPr>
                <a:spLocks noChangeShapeType="1"/>
              </p:cNvSpPr>
              <p:nvPr/>
            </p:nvSpPr>
            <p:spPr bwMode="auto">
              <a:xfrm>
                <a:off x="4236" y="2097"/>
                <a:ext cx="133" cy="1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1982" name="Line 46"/>
              <p:cNvSpPr>
                <a:spLocks noChangeShapeType="1"/>
              </p:cNvSpPr>
              <p:nvPr/>
            </p:nvSpPr>
            <p:spPr bwMode="auto">
              <a:xfrm flipV="1">
                <a:off x="4234" y="2097"/>
                <a:ext cx="135" cy="1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52027" name="Group 91"/>
          <p:cNvGrpSpPr/>
          <p:nvPr/>
        </p:nvGrpSpPr>
        <p:grpSpPr bwMode="auto">
          <a:xfrm>
            <a:off x="241300" y="4030663"/>
            <a:ext cx="2540000" cy="376237"/>
            <a:chOff x="152" y="2019"/>
            <a:chExt cx="1600" cy="237"/>
          </a:xfrm>
        </p:grpSpPr>
        <p:sp>
          <p:nvSpPr>
            <p:cNvPr id="552000" name="AutoShape 64"/>
            <p:cNvSpPr>
              <a:spLocks noChangeArrowheads="1"/>
            </p:cNvSpPr>
            <p:nvPr/>
          </p:nvSpPr>
          <p:spPr bwMode="auto">
            <a:xfrm>
              <a:off x="152" y="2019"/>
              <a:ext cx="1600" cy="237"/>
            </a:xfrm>
            <a:prstGeom prst="wedgeRectCallout">
              <a:avLst>
                <a:gd name="adj1" fmla="val 59500"/>
                <a:gd name="adj2" fmla="val 19620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52001" name="WordArt 65"/>
            <p:cNvSpPr>
              <a:spLocks noChangeArrowheads="1" noChangeShapeType="1" noTextEdit="1"/>
            </p:cNvSpPr>
            <p:nvPr/>
          </p:nvSpPr>
          <p:spPr bwMode="auto">
            <a:xfrm>
              <a:off x="204" y="2053"/>
              <a:ext cx="1488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保护    方利益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52028" name="Group 92"/>
          <p:cNvGrpSpPr/>
          <p:nvPr/>
        </p:nvGrpSpPr>
        <p:grpSpPr bwMode="auto">
          <a:xfrm>
            <a:off x="217488" y="4654550"/>
            <a:ext cx="2540000" cy="376238"/>
            <a:chOff x="137" y="2412"/>
            <a:chExt cx="1600" cy="237"/>
          </a:xfrm>
        </p:grpSpPr>
        <p:sp>
          <p:nvSpPr>
            <p:cNvPr id="552004" name="AutoShape 68"/>
            <p:cNvSpPr>
              <a:spLocks noChangeArrowheads="1"/>
            </p:cNvSpPr>
            <p:nvPr/>
          </p:nvSpPr>
          <p:spPr bwMode="auto">
            <a:xfrm>
              <a:off x="137" y="2412"/>
              <a:ext cx="1600" cy="237"/>
            </a:xfrm>
            <a:prstGeom prst="wedgeRectCallout">
              <a:avLst>
                <a:gd name="adj1" fmla="val 60500"/>
                <a:gd name="adj2" fmla="val -24264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52005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181" y="2438"/>
              <a:ext cx="1488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保护    方利益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552016" name="WordArt 80"/>
          <p:cNvSpPr>
            <a:spLocks noChangeArrowheads="1" noChangeShapeType="1" noTextEdit="1"/>
          </p:cNvSpPr>
          <p:nvPr/>
        </p:nvSpPr>
        <p:spPr bwMode="auto">
          <a:xfrm>
            <a:off x="2233613" y="5226050"/>
            <a:ext cx="5183187" cy="301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33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0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对机床大修后的加工精度进行验收</a:t>
            </a:r>
            <a:endParaRPr lang="zh-CN" altLang="en-US" sz="3600" b="1" kern="10">
              <a:ln w="12700">
                <a:solidFill>
                  <a:srgbClr val="FF33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00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52019" name="WordArt 83"/>
          <p:cNvSpPr>
            <a:spLocks noChangeArrowheads="1" noChangeShapeType="1" noTextEdit="1"/>
          </p:cNvSpPr>
          <p:nvPr/>
        </p:nvSpPr>
        <p:spPr bwMode="auto">
          <a:xfrm>
            <a:off x="1011238" y="4086225"/>
            <a:ext cx="660400" cy="279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维修</a:t>
            </a:r>
            <a:endParaRPr lang="zh-CN" altLang="en-US" sz="3600" b="1" kern="10">
              <a:ln w="12700">
                <a:solidFill>
                  <a:srgbClr val="FFFF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52022" name="WordArt 86"/>
          <p:cNvSpPr>
            <a:spLocks noChangeArrowheads="1" noChangeShapeType="1" noTextEdit="1"/>
          </p:cNvSpPr>
          <p:nvPr/>
        </p:nvSpPr>
        <p:spPr bwMode="auto">
          <a:xfrm>
            <a:off x="974725" y="4697413"/>
            <a:ext cx="660400" cy="279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委托</a:t>
            </a:r>
            <a:endParaRPr lang="zh-CN" altLang="en-US" sz="3600" b="1" kern="10" dirty="0">
              <a:ln w="12700">
                <a:solidFill>
                  <a:srgbClr val="FFFF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52031" name="WordArt 95"/>
          <p:cNvSpPr>
            <a:spLocks noChangeArrowheads="1" noChangeShapeType="1" noTextEdit="1"/>
          </p:cNvSpPr>
          <p:nvPr/>
        </p:nvSpPr>
        <p:spPr bwMode="auto">
          <a:xfrm>
            <a:off x="800100" y="2449513"/>
            <a:ext cx="785813" cy="277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分析</a:t>
            </a:r>
            <a:endParaRPr lang="zh-CN" altLang="en-US" sz="3600" b="1" kern="10">
              <a:ln w="15875">
                <a:solidFill>
                  <a:srgbClr val="3399FF"/>
                </a:solidFill>
                <a:round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  <p:grpSp>
        <p:nvGrpSpPr>
          <p:cNvPr id="552044" name="Group 108"/>
          <p:cNvGrpSpPr/>
          <p:nvPr/>
        </p:nvGrpSpPr>
        <p:grpSpPr bwMode="auto">
          <a:xfrm>
            <a:off x="1639888" y="2311400"/>
            <a:ext cx="4867275" cy="519113"/>
            <a:chOff x="1129" y="1448"/>
            <a:chExt cx="3066" cy="327"/>
          </a:xfrm>
        </p:grpSpPr>
        <p:sp>
          <p:nvSpPr>
            <p:cNvPr id="552035" name="Rectangle 99"/>
            <p:cNvSpPr>
              <a:spLocks noChangeArrowheads="1"/>
            </p:cNvSpPr>
            <p:nvPr/>
          </p:nvSpPr>
          <p:spPr bwMode="auto">
            <a:xfrm>
              <a:off x="1129" y="1448"/>
              <a:ext cx="25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大修前        大修后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2034" name="Object 98"/>
            <p:cNvGraphicFramePr>
              <a:graphicFrameLocks noChangeAspect="1"/>
            </p:cNvGraphicFramePr>
            <p:nvPr/>
          </p:nvGraphicFramePr>
          <p:xfrm>
            <a:off x="1850" y="1473"/>
            <a:ext cx="89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8" name="Equation" r:id="rId18" imgW="14630400" imgH="4572000" progId="Equation.DSMT4">
                    <p:embed/>
                  </p:oleObj>
                </mc:Choice>
                <mc:Fallback>
                  <p:oleObj name="Equation" r:id="rId18" imgW="14630400" imgH="4572000" progId="Equation.DSMT4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0" y="1473"/>
                          <a:ext cx="89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2041" name="Object 105"/>
            <p:cNvGraphicFramePr>
              <a:graphicFrameLocks noChangeAspect="1"/>
            </p:cNvGraphicFramePr>
            <p:nvPr/>
          </p:nvGraphicFramePr>
          <p:xfrm>
            <a:off x="3435" y="1474"/>
            <a:ext cx="76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9" name="Equation" r:id="rId20" imgW="12496800" imgH="4572000" progId="Equation.DSMT4">
                    <p:embed/>
                  </p:oleObj>
                </mc:Choice>
                <mc:Fallback>
                  <p:oleObj name="Equation" r:id="rId20" imgW="12496800" imgH="4572000" progId="Equation.DSMT4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" y="1474"/>
                          <a:ext cx="76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2049" name="Group 113"/>
          <p:cNvGrpSpPr/>
          <p:nvPr/>
        </p:nvGrpSpPr>
        <p:grpSpPr bwMode="auto">
          <a:xfrm>
            <a:off x="1722438" y="2757488"/>
            <a:ext cx="7294563" cy="519112"/>
            <a:chOff x="1165" y="1769"/>
            <a:chExt cx="4595" cy="327"/>
          </a:xfrm>
        </p:grpSpPr>
        <p:sp>
          <p:nvSpPr>
            <p:cNvPr id="552038" name="Rectangle 102"/>
            <p:cNvSpPr>
              <a:spLocks noChangeArrowheads="1"/>
            </p:cNvSpPr>
            <p:nvPr/>
          </p:nvSpPr>
          <p:spPr bwMode="auto">
            <a:xfrm>
              <a:off x="2202" y="1769"/>
              <a:ext cx="35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貌似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机床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大修后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加工精度有了提高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52047" name="Object 111"/>
            <p:cNvGraphicFramePr>
              <a:graphicFrameLocks noChangeAspect="1"/>
            </p:cNvGraphicFramePr>
            <p:nvPr/>
          </p:nvGraphicFramePr>
          <p:xfrm>
            <a:off x="1165" y="1794"/>
            <a:ext cx="109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0" name="Equation" r:id="rId22" imgW="17983200" imgH="4572000" progId="Equation.DSMT4">
                    <p:embed/>
                  </p:oleObj>
                </mc:Choice>
                <mc:Fallback>
                  <p:oleObj name="Equation" r:id="rId22" imgW="17983200" imgH="4572000" progId="Equation.DSMT4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5" y="1794"/>
                          <a:ext cx="109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2050" name="Freeform 114"/>
          <p:cNvSpPr/>
          <p:nvPr/>
        </p:nvSpPr>
        <p:spPr bwMode="auto">
          <a:xfrm>
            <a:off x="3505200" y="3211513"/>
            <a:ext cx="5334000" cy="39687"/>
          </a:xfrm>
          <a:custGeom>
            <a:avLst/>
            <a:gdLst>
              <a:gd name="T0" fmla="*/ 0 w 3360"/>
              <a:gd name="T1" fmla="*/ 17 h 25"/>
              <a:gd name="T2" fmla="*/ 392 w 3360"/>
              <a:gd name="T3" fmla="*/ 1 h 25"/>
              <a:gd name="T4" fmla="*/ 960 w 3360"/>
              <a:gd name="T5" fmla="*/ 9 h 25"/>
              <a:gd name="T6" fmla="*/ 2264 w 3360"/>
              <a:gd name="T7" fmla="*/ 17 h 25"/>
              <a:gd name="T8" fmla="*/ 3152 w 3360"/>
              <a:gd name="T9" fmla="*/ 25 h 25"/>
              <a:gd name="T10" fmla="*/ 3360 w 3360"/>
              <a:gd name="T11" fmla="*/ 17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60" h="25">
                <a:moveTo>
                  <a:pt x="0" y="17"/>
                </a:moveTo>
                <a:cubicBezTo>
                  <a:pt x="67" y="14"/>
                  <a:pt x="232" y="2"/>
                  <a:pt x="392" y="1"/>
                </a:cubicBezTo>
                <a:cubicBezTo>
                  <a:pt x="552" y="0"/>
                  <a:pt x="648" y="6"/>
                  <a:pt x="960" y="9"/>
                </a:cubicBezTo>
                <a:cubicBezTo>
                  <a:pt x="1272" y="12"/>
                  <a:pt x="1899" y="14"/>
                  <a:pt x="2264" y="17"/>
                </a:cubicBezTo>
                <a:cubicBezTo>
                  <a:pt x="2629" y="20"/>
                  <a:pt x="2969" y="25"/>
                  <a:pt x="3152" y="25"/>
                </a:cubicBezTo>
                <a:cubicBezTo>
                  <a:pt x="3335" y="25"/>
                  <a:pt x="3347" y="21"/>
                  <a:pt x="3360" y="17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52059" name="Group 123"/>
          <p:cNvGrpSpPr/>
          <p:nvPr/>
        </p:nvGrpSpPr>
        <p:grpSpPr bwMode="auto">
          <a:xfrm>
            <a:off x="3644900" y="3263900"/>
            <a:ext cx="4583113" cy="5207000"/>
            <a:chOff x="2296" y="2056"/>
            <a:chExt cx="2887" cy="3280"/>
          </a:xfrm>
        </p:grpSpPr>
        <p:grpSp>
          <p:nvGrpSpPr>
            <p:cNvPr id="552057" name="Group 121"/>
            <p:cNvGrpSpPr/>
            <p:nvPr/>
          </p:nvGrpSpPr>
          <p:grpSpPr bwMode="auto">
            <a:xfrm>
              <a:off x="2296" y="2056"/>
              <a:ext cx="2887" cy="2093"/>
              <a:chOff x="2296" y="2056"/>
              <a:chExt cx="2887" cy="2093"/>
            </a:xfrm>
          </p:grpSpPr>
          <p:sp>
            <p:nvSpPr>
              <p:cNvPr id="552055" name="Freeform 119"/>
              <p:cNvSpPr/>
              <p:nvPr/>
            </p:nvSpPr>
            <p:spPr bwMode="auto">
              <a:xfrm>
                <a:off x="4688" y="2056"/>
                <a:ext cx="259" cy="1616"/>
              </a:xfrm>
              <a:custGeom>
                <a:avLst/>
                <a:gdLst>
                  <a:gd name="T0" fmla="*/ 96 w 259"/>
                  <a:gd name="T1" fmla="*/ 1616 h 1616"/>
                  <a:gd name="T2" fmla="*/ 232 w 259"/>
                  <a:gd name="T3" fmla="*/ 1104 h 1616"/>
                  <a:gd name="T4" fmla="*/ 248 w 259"/>
                  <a:gd name="T5" fmla="*/ 712 h 1616"/>
                  <a:gd name="T6" fmla="*/ 168 w 259"/>
                  <a:gd name="T7" fmla="*/ 320 h 1616"/>
                  <a:gd name="T8" fmla="*/ 0 w 259"/>
                  <a:gd name="T9" fmla="*/ 0 h 1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616">
                    <a:moveTo>
                      <a:pt x="96" y="1616"/>
                    </a:moveTo>
                    <a:cubicBezTo>
                      <a:pt x="117" y="1531"/>
                      <a:pt x="207" y="1255"/>
                      <a:pt x="232" y="1104"/>
                    </a:cubicBezTo>
                    <a:cubicBezTo>
                      <a:pt x="257" y="953"/>
                      <a:pt x="259" y="843"/>
                      <a:pt x="248" y="712"/>
                    </a:cubicBezTo>
                    <a:cubicBezTo>
                      <a:pt x="237" y="581"/>
                      <a:pt x="209" y="438"/>
                      <a:pt x="168" y="320"/>
                    </a:cubicBezTo>
                    <a:cubicBezTo>
                      <a:pt x="127" y="202"/>
                      <a:pt x="35" y="67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tailEnd type="stealth" w="lg" len="lg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2056" name="Freeform 120"/>
              <p:cNvSpPr/>
              <p:nvPr/>
            </p:nvSpPr>
            <p:spPr bwMode="auto">
              <a:xfrm>
                <a:off x="2504" y="3112"/>
                <a:ext cx="112" cy="592"/>
              </a:xfrm>
              <a:custGeom>
                <a:avLst/>
                <a:gdLst>
                  <a:gd name="T0" fmla="*/ 112 w 112"/>
                  <a:gd name="T1" fmla="*/ 592 h 592"/>
                  <a:gd name="T2" fmla="*/ 24 w 112"/>
                  <a:gd name="T3" fmla="*/ 288 h 592"/>
                  <a:gd name="T4" fmla="*/ 0 w 112"/>
                  <a:gd name="T5" fmla="*/ 0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2" h="592">
                    <a:moveTo>
                      <a:pt x="112" y="592"/>
                    </a:moveTo>
                    <a:cubicBezTo>
                      <a:pt x="77" y="489"/>
                      <a:pt x="43" y="387"/>
                      <a:pt x="24" y="288"/>
                    </a:cubicBezTo>
                    <a:cubicBezTo>
                      <a:pt x="5" y="189"/>
                      <a:pt x="2" y="94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tailEnd type="stealth" w="lg" len="lg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2052" name="AutoShape 116"/>
              <p:cNvSpPr>
                <a:spLocks noChangeArrowheads="1"/>
              </p:cNvSpPr>
              <p:nvPr/>
            </p:nvSpPr>
            <p:spPr bwMode="auto">
              <a:xfrm>
                <a:off x="2296" y="3628"/>
                <a:ext cx="2887" cy="521"/>
              </a:xfrm>
              <a:prstGeom prst="wedgeRectCallout">
                <a:avLst>
                  <a:gd name="adj1" fmla="val -9681"/>
                  <a:gd name="adj2" fmla="val -22551"/>
                </a:avLst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 algn="ctr">
                <a:solidFill>
                  <a:schemeClr val="folHlink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anchor="ctr"/>
              <a:lstStyle/>
              <a:p>
                <a:pPr algn="ctr"/>
                <a:endParaRPr kumimoji="1" lang="zh-CN" altLang="zh-CN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552053" name="WordArt 1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61" y="3677"/>
                <a:ext cx="1037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概率反证法：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552054" name="WordArt 1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70" y="3918"/>
                <a:ext cx="2741" cy="1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所提原假设与“貌似结论”相反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552058" name="Oval 122"/>
            <p:cNvSpPr>
              <a:spLocks noChangeArrowheads="1"/>
            </p:cNvSpPr>
            <p:nvPr/>
          </p:nvSpPr>
          <p:spPr bwMode="auto">
            <a:xfrm>
              <a:off x="3664" y="5192"/>
              <a:ext cx="120" cy="144"/>
            </a:xfrm>
            <a:prstGeom prst="ellipse">
              <a:avLst/>
            </a:prstGeom>
            <a:noFill/>
            <a:ln w="19050" algn="ctr">
              <a:solidFill>
                <a:schemeClr val="accent2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1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1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5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5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2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2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5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5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5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51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1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51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51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51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1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51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51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2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52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5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51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51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5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2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2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5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5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551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51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51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51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51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5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51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51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5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5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5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5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8" dur="1000"/>
                                        <p:tgtEl>
                                          <p:spTgt spid="55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552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5520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551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/>
      <p:bldP spid="551958" grpId="0"/>
      <p:bldP spid="551962" grpId="0" animBg="1"/>
      <p:bldP spid="551963" grpId="0" animBg="1"/>
      <p:bldP spid="551964" grpId="0" animBg="1"/>
      <p:bldP spid="551964" grpId="1" animBg="1"/>
      <p:bldP spid="551968" grpId="0" animBg="1"/>
      <p:bldP spid="552016" grpId="0" animBg="1"/>
      <p:bldP spid="552019" grpId="0" animBg="1"/>
      <p:bldP spid="552019" grpId="1" animBg="1"/>
      <p:bldP spid="552022" grpId="0" animBg="1"/>
      <p:bldP spid="552031" grpId="0" animBg="1"/>
      <p:bldP spid="5520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ChangeArrowheads="1"/>
          </p:cNvSpPr>
          <p:nvPr/>
        </p:nvSpPr>
        <p:spPr bwMode="auto">
          <a:xfrm>
            <a:off x="1333500" y="2279650"/>
            <a:ext cx="3727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依题意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需检验假设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56053" name="WordArt 21"/>
          <p:cNvSpPr>
            <a:spLocks noChangeArrowheads="1" noChangeShapeType="1" noTextEdit="1"/>
          </p:cNvSpPr>
          <p:nvPr/>
        </p:nvSpPr>
        <p:spPr bwMode="auto">
          <a:xfrm>
            <a:off x="809625" y="2417763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accent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3600" b="1" kern="10" dirty="0">
              <a:ln w="12700">
                <a:solidFill>
                  <a:schemeClr val="folHlink"/>
                </a:solidFill>
                <a:round/>
              </a:ln>
              <a:solidFill>
                <a:schemeClr val="accent2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56056" name="Object 24"/>
          <p:cNvGraphicFramePr>
            <a:graphicFrameLocks noChangeAspect="1"/>
          </p:cNvGraphicFramePr>
          <p:nvPr/>
        </p:nvGraphicFramePr>
        <p:xfrm>
          <a:off x="3030538" y="2757488"/>
          <a:ext cx="34829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4" name="Equation" r:id="rId1" imgW="35966400" imgH="4572000" progId="Equation.DSMT4">
                  <p:embed/>
                </p:oleObj>
              </mc:Choice>
              <mc:Fallback>
                <p:oleObj name="Equation" r:id="rId1" imgW="35966400" imgH="45720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2757488"/>
                        <a:ext cx="34829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103" name="Object 71"/>
          <p:cNvGraphicFramePr>
            <a:graphicFrameLocks noChangeAspect="1"/>
          </p:cNvGraphicFramePr>
          <p:nvPr/>
        </p:nvGraphicFramePr>
        <p:xfrm>
          <a:off x="3995738" y="2946400"/>
          <a:ext cx="265112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5" name="Equation" r:id="rId3" imgW="152400" imgH="139700" progId="Equation.DSMT4">
                  <p:embed/>
                </p:oleObj>
              </mc:Choice>
              <mc:Fallback>
                <p:oleObj name="Equation" r:id="rId3" imgW="152400" imgH="13970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946400"/>
                        <a:ext cx="265112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104" name="Oval 72"/>
          <p:cNvSpPr>
            <a:spLocks noChangeArrowheads="1"/>
          </p:cNvSpPr>
          <p:nvPr/>
        </p:nvSpPr>
        <p:spPr bwMode="auto">
          <a:xfrm>
            <a:off x="3644900" y="2806700"/>
            <a:ext cx="1003300" cy="3810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6113" name="Object 81"/>
          <p:cNvGraphicFramePr>
            <a:graphicFrameLocks noChangeAspect="1"/>
          </p:cNvGraphicFramePr>
          <p:nvPr/>
        </p:nvGraphicFramePr>
        <p:xfrm>
          <a:off x="3125967" y="3614738"/>
          <a:ext cx="7429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6" name="Equation" r:id="rId5" imgW="7620000" imgH="8839200" progId="Equation.DSMT4">
                  <p:embed/>
                </p:oleObj>
              </mc:Choice>
              <mc:Fallback>
                <p:oleObj name="Equation" r:id="rId5" imgW="7620000" imgH="8839200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967" y="3614738"/>
                        <a:ext cx="74295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6114" name="Group 82"/>
          <p:cNvGrpSpPr/>
          <p:nvPr/>
        </p:nvGrpSpPr>
        <p:grpSpPr bwMode="auto">
          <a:xfrm>
            <a:off x="98425" y="5580063"/>
            <a:ext cx="8747125" cy="604837"/>
            <a:chOff x="86" y="3915"/>
            <a:chExt cx="5510" cy="381"/>
          </a:xfrm>
        </p:grpSpPr>
        <p:sp>
          <p:nvSpPr>
            <p:cNvPr id="556115" name="Rectangle 83"/>
            <p:cNvSpPr>
              <a:spLocks noChangeArrowheads="1"/>
            </p:cNvSpPr>
            <p:nvPr/>
          </p:nvSpPr>
          <p:spPr bwMode="auto">
            <a:xfrm>
              <a:off x="86" y="3915"/>
              <a:ext cx="5510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故拒绝   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即认为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大修后机床加工精度有显著提高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56116" name="Object 84"/>
            <p:cNvGraphicFramePr>
              <a:graphicFrameLocks noChangeAspect="1"/>
            </p:cNvGraphicFramePr>
            <p:nvPr/>
          </p:nvGraphicFramePr>
          <p:xfrm>
            <a:off x="842" y="3994"/>
            <a:ext cx="31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77" name="Equation" r:id="rId7" imgW="4876800" imgH="4267200" progId="Equation.DSMT4">
                    <p:embed/>
                  </p:oleObj>
                </mc:Choice>
                <mc:Fallback>
                  <p:oleObj name="Equation" r:id="rId7" imgW="4876800" imgH="4267200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" y="3994"/>
                          <a:ext cx="31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6125" name="Group 93"/>
          <p:cNvGrpSpPr/>
          <p:nvPr/>
        </p:nvGrpSpPr>
        <p:grpSpPr bwMode="auto">
          <a:xfrm>
            <a:off x="669925" y="3103563"/>
            <a:ext cx="6808788" cy="604837"/>
            <a:chOff x="422" y="1955"/>
            <a:chExt cx="4289" cy="381"/>
          </a:xfrm>
        </p:grpSpPr>
        <p:sp>
          <p:nvSpPr>
            <p:cNvPr id="556118" name="Rectangle 86"/>
            <p:cNvSpPr>
              <a:spLocks noChangeArrowheads="1"/>
            </p:cNvSpPr>
            <p:nvPr/>
          </p:nvSpPr>
          <p:spPr bwMode="auto">
            <a:xfrm>
              <a:off x="422" y="1955"/>
              <a:ext cx="4289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采用单边</a:t>
              </a:r>
              <a:r>
                <a:rPr kumimoji="1" lang="zh-CN" altLang="en-US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检验法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求得  的拒绝域是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6119" name="Object 87"/>
            <p:cNvGraphicFramePr>
              <a:graphicFrameLocks noChangeAspect="1"/>
            </p:cNvGraphicFramePr>
            <p:nvPr/>
          </p:nvGraphicFramePr>
          <p:xfrm>
            <a:off x="2868" y="2028"/>
            <a:ext cx="29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78" name="Equation" r:id="rId9" imgW="4572000" imgH="4267200" progId="Equation.DSMT4">
                    <p:embed/>
                  </p:oleObj>
                </mc:Choice>
                <mc:Fallback>
                  <p:oleObj name="Equation" r:id="rId9" imgW="4572000" imgH="4267200" progId="Equation.DSMT4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8" y="2028"/>
                          <a:ext cx="29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6120" name="Object 88"/>
            <p:cNvGraphicFramePr>
              <a:graphicFrameLocks noChangeAspect="1"/>
            </p:cNvGraphicFramePr>
            <p:nvPr/>
          </p:nvGraphicFramePr>
          <p:xfrm>
            <a:off x="1414" y="2035"/>
            <a:ext cx="271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79" name="Equation" r:id="rId11" imgW="4267200" imgH="3352800" progId="Equation.DSMT4">
                    <p:embed/>
                  </p:oleObj>
                </mc:Choice>
                <mc:Fallback>
                  <p:oleObj name="Equation" r:id="rId11" imgW="4267200" imgH="3352800" progId="Equation.DSMT4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4" y="2035"/>
                          <a:ext cx="271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6121" name="Rectangle 89"/>
          <p:cNvSpPr>
            <a:spLocks noChangeArrowheads="1"/>
          </p:cNvSpPr>
          <p:nvPr/>
        </p:nvSpPr>
        <p:spPr bwMode="auto">
          <a:xfrm>
            <a:off x="58738" y="4322763"/>
            <a:ext cx="197008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查表得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56122" name="Object 90"/>
          <p:cNvGraphicFramePr>
            <a:graphicFrameLocks noChangeAspect="1"/>
          </p:cNvGraphicFramePr>
          <p:nvPr/>
        </p:nvGraphicFramePr>
        <p:xfrm>
          <a:off x="1160463" y="4457700"/>
          <a:ext cx="243363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" name="Equation" r:id="rId13" imgW="22860000" imgH="4572000" progId="Equation.DSMT4">
                  <p:embed/>
                </p:oleObj>
              </mc:Choice>
              <mc:Fallback>
                <p:oleObj name="Equation" r:id="rId13" imgW="22860000" imgH="4572000" progId="Equation.DSMT4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4457700"/>
                        <a:ext cx="2433637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123" name="Rectangle 91"/>
          <p:cNvSpPr>
            <a:spLocks noChangeArrowheads="1"/>
          </p:cNvSpPr>
          <p:nvPr/>
        </p:nvSpPr>
        <p:spPr bwMode="auto">
          <a:xfrm>
            <a:off x="3389313" y="4322763"/>
            <a:ext cx="184308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，因为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56124" name="Object 92"/>
          <p:cNvGraphicFramePr>
            <a:graphicFrameLocks noChangeAspect="1"/>
          </p:cNvGraphicFramePr>
          <p:nvPr/>
        </p:nvGraphicFramePr>
        <p:xfrm>
          <a:off x="2941124" y="4871948"/>
          <a:ext cx="2986088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1" name="Equation" r:id="rId15" imgW="31394400" imgH="8839200" progId="Equation.DSMT4">
                  <p:embed/>
                </p:oleObj>
              </mc:Choice>
              <mc:Fallback>
                <p:oleObj name="Equation" r:id="rId15" imgW="31394400" imgH="8839200" progId="Equation.DSMT4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124" y="4871948"/>
                        <a:ext cx="2986088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127" name="Object 95"/>
          <p:cNvGraphicFramePr>
            <a:graphicFrameLocks noChangeAspect="1"/>
          </p:cNvGraphicFramePr>
          <p:nvPr/>
        </p:nvGraphicFramePr>
        <p:xfrm>
          <a:off x="3727450" y="3846513"/>
          <a:ext cx="23209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2" name="Equation" r:id="rId17" imgW="23774400" imgH="4572000" progId="Equation.DSMT4">
                  <p:embed/>
                </p:oleObj>
              </mc:Choice>
              <mc:Fallback>
                <p:oleObj name="Equation" r:id="rId17" imgW="23774400" imgH="4572000" progId="Equation.DSMT4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3846513"/>
                        <a:ext cx="232092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6149" name="Group 117"/>
          <p:cNvGrpSpPr/>
          <p:nvPr/>
        </p:nvGrpSpPr>
        <p:grpSpPr bwMode="auto">
          <a:xfrm>
            <a:off x="6334125" y="3760788"/>
            <a:ext cx="2670175" cy="914400"/>
            <a:chOff x="3910" y="2321"/>
            <a:chExt cx="1682" cy="576"/>
          </a:xfrm>
        </p:grpSpPr>
        <p:grpSp>
          <p:nvGrpSpPr>
            <p:cNvPr id="556131" name="Group 99"/>
            <p:cNvGrpSpPr/>
            <p:nvPr/>
          </p:nvGrpSpPr>
          <p:grpSpPr bwMode="auto">
            <a:xfrm>
              <a:off x="3911" y="2510"/>
              <a:ext cx="221" cy="362"/>
              <a:chOff x="3837" y="2449"/>
              <a:chExt cx="221" cy="482"/>
            </a:xfrm>
          </p:grpSpPr>
          <p:sp>
            <p:nvSpPr>
              <p:cNvPr id="556132" name="Freeform 100"/>
              <p:cNvSpPr/>
              <p:nvPr/>
            </p:nvSpPr>
            <p:spPr bwMode="auto">
              <a:xfrm>
                <a:off x="3837" y="2658"/>
                <a:ext cx="213" cy="273"/>
              </a:xfrm>
              <a:custGeom>
                <a:avLst/>
                <a:gdLst>
                  <a:gd name="T0" fmla="*/ 0 w 213"/>
                  <a:gd name="T1" fmla="*/ 273 h 273"/>
                  <a:gd name="T2" fmla="*/ 50 w 213"/>
                  <a:gd name="T3" fmla="*/ 218 h 273"/>
                  <a:gd name="T4" fmla="*/ 83 w 213"/>
                  <a:gd name="T5" fmla="*/ 182 h 273"/>
                  <a:gd name="T6" fmla="*/ 111 w 213"/>
                  <a:gd name="T7" fmla="*/ 147 h 273"/>
                  <a:gd name="T8" fmla="*/ 137 w 213"/>
                  <a:gd name="T9" fmla="*/ 114 h 273"/>
                  <a:gd name="T10" fmla="*/ 156 w 213"/>
                  <a:gd name="T11" fmla="*/ 90 h 273"/>
                  <a:gd name="T12" fmla="*/ 176 w 213"/>
                  <a:gd name="T13" fmla="*/ 65 h 273"/>
                  <a:gd name="T14" fmla="*/ 212 w 213"/>
                  <a:gd name="T15" fmla="*/ 0 h 273"/>
                  <a:gd name="T16" fmla="*/ 213 w 213"/>
                  <a:gd name="T17" fmla="*/ 273 h 273"/>
                  <a:gd name="T18" fmla="*/ 0 w 213"/>
                  <a:gd name="T19" fmla="*/ 27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273">
                    <a:moveTo>
                      <a:pt x="0" y="273"/>
                    </a:moveTo>
                    <a:lnTo>
                      <a:pt x="50" y="218"/>
                    </a:lnTo>
                    <a:lnTo>
                      <a:pt x="83" y="182"/>
                    </a:lnTo>
                    <a:lnTo>
                      <a:pt x="111" y="147"/>
                    </a:lnTo>
                    <a:lnTo>
                      <a:pt x="137" y="114"/>
                    </a:lnTo>
                    <a:lnTo>
                      <a:pt x="156" y="90"/>
                    </a:lnTo>
                    <a:lnTo>
                      <a:pt x="176" y="65"/>
                    </a:lnTo>
                    <a:lnTo>
                      <a:pt x="212" y="0"/>
                    </a:lnTo>
                    <a:lnTo>
                      <a:pt x="213" y="273"/>
                    </a:lnTo>
                    <a:lnTo>
                      <a:pt x="0" y="27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tx2"/>
                  </a:gs>
                  <a:gs pos="50000">
                    <a:schemeClr val="tx2">
                      <a:gamma/>
                      <a:shade val="46275"/>
                      <a:invGamma/>
                    </a:schemeClr>
                  </a:gs>
                  <a:gs pos="100000">
                    <a:schemeClr val="tx2"/>
                  </a:gs>
                </a:gsLst>
                <a:lin ang="18900000" scaled="1"/>
              </a:gradFill>
              <a:ln w="952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6133" name="Line 101"/>
              <p:cNvSpPr>
                <a:spLocks noChangeShapeType="1"/>
              </p:cNvSpPr>
              <p:nvPr/>
            </p:nvSpPr>
            <p:spPr bwMode="auto">
              <a:xfrm>
                <a:off x="3929" y="2667"/>
                <a:ext cx="72" cy="194"/>
              </a:xfrm>
              <a:prstGeom prst="line">
                <a:avLst/>
              </a:prstGeom>
              <a:noFill/>
              <a:ln w="28575">
                <a:solidFill>
                  <a:srgbClr val="2D2DFF"/>
                </a:solidFill>
                <a:round/>
                <a:tailEnd type="stealth" w="med" len="lg"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556134" name="Object 102"/>
              <p:cNvGraphicFramePr>
                <a:graphicFrameLocks noChangeAspect="1"/>
              </p:cNvGraphicFramePr>
              <p:nvPr/>
            </p:nvGraphicFramePr>
            <p:xfrm>
              <a:off x="3878" y="2449"/>
              <a:ext cx="18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83" name="Equation" r:id="rId19" imgW="2438400" imgH="2438400" progId="Equation.DSMT4">
                      <p:embed/>
                    </p:oleObj>
                  </mc:Choice>
                  <mc:Fallback>
                    <p:oleObj name="Equation" r:id="rId19" imgW="2438400" imgH="2438400" progId="Equation.DSMT4">
                      <p:embed/>
                      <p:pic>
                        <p:nvPicPr>
                          <p:cNvPr id="0" name="Object 1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2449"/>
                            <a:ext cx="180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56135" name="Group 103"/>
            <p:cNvGrpSpPr/>
            <p:nvPr/>
          </p:nvGrpSpPr>
          <p:grpSpPr bwMode="auto">
            <a:xfrm>
              <a:off x="5035" y="2571"/>
              <a:ext cx="462" cy="297"/>
              <a:chOff x="4961" y="2533"/>
              <a:chExt cx="462" cy="397"/>
            </a:xfrm>
          </p:grpSpPr>
          <p:sp>
            <p:nvSpPr>
              <p:cNvPr id="556136" name="Freeform 104"/>
              <p:cNvSpPr/>
              <p:nvPr/>
            </p:nvSpPr>
            <p:spPr bwMode="auto">
              <a:xfrm>
                <a:off x="4961" y="2823"/>
                <a:ext cx="462" cy="107"/>
              </a:xfrm>
              <a:custGeom>
                <a:avLst/>
                <a:gdLst>
                  <a:gd name="T0" fmla="*/ 462 w 462"/>
                  <a:gd name="T1" fmla="*/ 107 h 107"/>
                  <a:gd name="T2" fmla="*/ 462 w 462"/>
                  <a:gd name="T3" fmla="*/ 63 h 107"/>
                  <a:gd name="T4" fmla="*/ 316 w 462"/>
                  <a:gd name="T5" fmla="*/ 48 h 107"/>
                  <a:gd name="T6" fmla="*/ 271 w 462"/>
                  <a:gd name="T7" fmla="*/ 44 h 107"/>
                  <a:gd name="T8" fmla="*/ 210 w 462"/>
                  <a:gd name="T9" fmla="*/ 38 h 107"/>
                  <a:gd name="T10" fmla="*/ 151 w 462"/>
                  <a:gd name="T11" fmla="*/ 29 h 107"/>
                  <a:gd name="T12" fmla="*/ 90 w 462"/>
                  <a:gd name="T13" fmla="*/ 20 h 107"/>
                  <a:gd name="T14" fmla="*/ 0 w 462"/>
                  <a:gd name="T15" fmla="*/ 0 h 107"/>
                  <a:gd name="T16" fmla="*/ 0 w 462"/>
                  <a:gd name="T17" fmla="*/ 107 h 107"/>
                  <a:gd name="T18" fmla="*/ 462 w 462"/>
                  <a:gd name="T19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2" h="107">
                    <a:moveTo>
                      <a:pt x="462" y="107"/>
                    </a:moveTo>
                    <a:lnTo>
                      <a:pt x="462" y="63"/>
                    </a:lnTo>
                    <a:lnTo>
                      <a:pt x="316" y="48"/>
                    </a:lnTo>
                    <a:lnTo>
                      <a:pt x="271" y="44"/>
                    </a:lnTo>
                    <a:lnTo>
                      <a:pt x="210" y="38"/>
                    </a:lnTo>
                    <a:lnTo>
                      <a:pt x="151" y="29"/>
                    </a:lnTo>
                    <a:lnTo>
                      <a:pt x="90" y="20"/>
                    </a:lnTo>
                    <a:lnTo>
                      <a:pt x="0" y="0"/>
                    </a:lnTo>
                    <a:lnTo>
                      <a:pt x="0" y="107"/>
                    </a:lnTo>
                    <a:lnTo>
                      <a:pt x="462" y="10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tx2"/>
                  </a:gs>
                  <a:gs pos="50000">
                    <a:schemeClr val="tx2">
                      <a:gamma/>
                      <a:shade val="46275"/>
                      <a:invGamma/>
                    </a:schemeClr>
                  </a:gs>
                  <a:gs pos="100000">
                    <a:schemeClr val="tx2"/>
                  </a:gs>
                </a:gsLst>
                <a:lin ang="2700000" scaled="1"/>
              </a:gradFill>
              <a:ln w="952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6137" name="Line 105"/>
              <p:cNvSpPr>
                <a:spLocks noChangeShapeType="1"/>
              </p:cNvSpPr>
              <p:nvPr/>
            </p:nvSpPr>
            <p:spPr bwMode="auto">
              <a:xfrm flipH="1">
                <a:off x="5000" y="2666"/>
                <a:ext cx="128" cy="218"/>
              </a:xfrm>
              <a:prstGeom prst="line">
                <a:avLst/>
              </a:prstGeom>
              <a:noFill/>
              <a:ln w="28575">
                <a:solidFill>
                  <a:srgbClr val="2D2DFF"/>
                </a:solidFill>
                <a:round/>
                <a:tailEnd type="stealth" w="med" len="lg"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556138" name="Object 106"/>
              <p:cNvGraphicFramePr>
                <a:graphicFrameLocks noChangeAspect="1"/>
              </p:cNvGraphicFramePr>
              <p:nvPr/>
            </p:nvGraphicFramePr>
            <p:xfrm>
              <a:off x="5135" y="2533"/>
              <a:ext cx="127" cy="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84" name="Equation" r:id="rId21" imgW="2438400" imgH="2438400" progId="Equation.DSMT4">
                      <p:embed/>
                    </p:oleObj>
                  </mc:Choice>
                  <mc:Fallback>
                    <p:oleObj name="Equation" r:id="rId21" imgW="2438400" imgH="2438400" progId="Equation.DSMT4">
                      <p:embed/>
                      <p:pic>
                        <p:nvPicPr>
                          <p:cNvPr id="0" name="Object 1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5" y="2533"/>
                            <a:ext cx="127" cy="1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56139" name="Group 107"/>
            <p:cNvGrpSpPr/>
            <p:nvPr/>
          </p:nvGrpSpPr>
          <p:grpSpPr bwMode="auto">
            <a:xfrm>
              <a:off x="3910" y="2321"/>
              <a:ext cx="1682" cy="548"/>
              <a:chOff x="3692" y="2431"/>
              <a:chExt cx="1682" cy="732"/>
            </a:xfrm>
          </p:grpSpPr>
          <p:sp>
            <p:nvSpPr>
              <p:cNvPr id="556140" name="Line 108"/>
              <p:cNvSpPr>
                <a:spLocks noChangeShapeType="1"/>
              </p:cNvSpPr>
              <p:nvPr/>
            </p:nvSpPr>
            <p:spPr bwMode="auto">
              <a:xfrm flipV="1">
                <a:off x="3692" y="3162"/>
                <a:ext cx="1682" cy="1"/>
              </a:xfrm>
              <a:prstGeom prst="line">
                <a:avLst/>
              </a:prstGeom>
              <a:noFill/>
              <a:ln w="28575">
                <a:solidFill>
                  <a:srgbClr val="2D2DFF"/>
                </a:solidFill>
                <a:rou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6141" name="Line 109"/>
              <p:cNvSpPr>
                <a:spLocks noChangeShapeType="1"/>
              </p:cNvSpPr>
              <p:nvPr/>
            </p:nvSpPr>
            <p:spPr bwMode="auto">
              <a:xfrm flipV="1">
                <a:off x="3692" y="2431"/>
                <a:ext cx="0" cy="732"/>
              </a:xfrm>
              <a:prstGeom prst="line">
                <a:avLst/>
              </a:prstGeom>
              <a:noFill/>
              <a:ln w="28575">
                <a:solidFill>
                  <a:srgbClr val="2D2DFF"/>
                </a:solidFill>
                <a:rou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6142" name="Freeform 110"/>
              <p:cNvSpPr/>
              <p:nvPr/>
            </p:nvSpPr>
            <p:spPr bwMode="auto">
              <a:xfrm>
                <a:off x="3693" y="2543"/>
                <a:ext cx="1584" cy="618"/>
              </a:xfrm>
              <a:custGeom>
                <a:avLst/>
                <a:gdLst>
                  <a:gd name="T0" fmla="*/ 0 w 1584"/>
                  <a:gd name="T1" fmla="*/ 618 h 618"/>
                  <a:gd name="T2" fmla="*/ 179 w 1584"/>
                  <a:gd name="T3" fmla="*/ 401 h 618"/>
                  <a:gd name="T4" fmla="*/ 307 w 1584"/>
                  <a:gd name="T5" fmla="*/ 145 h 618"/>
                  <a:gd name="T6" fmla="*/ 410 w 1584"/>
                  <a:gd name="T7" fmla="*/ 21 h 618"/>
                  <a:gd name="T8" fmla="*/ 561 w 1584"/>
                  <a:gd name="T9" fmla="*/ 31 h 618"/>
                  <a:gd name="T10" fmla="*/ 674 w 1584"/>
                  <a:gd name="T11" fmla="*/ 184 h 618"/>
                  <a:gd name="T12" fmla="*/ 780 w 1584"/>
                  <a:gd name="T13" fmla="*/ 328 h 618"/>
                  <a:gd name="T14" fmla="*/ 911 w 1584"/>
                  <a:gd name="T15" fmla="*/ 439 h 618"/>
                  <a:gd name="T16" fmla="*/ 1112 w 1584"/>
                  <a:gd name="T17" fmla="*/ 508 h 618"/>
                  <a:gd name="T18" fmla="*/ 1341 w 1584"/>
                  <a:gd name="T19" fmla="*/ 550 h 618"/>
                  <a:gd name="T20" fmla="*/ 1584 w 1584"/>
                  <a:gd name="T21" fmla="*/ 573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84" h="618">
                    <a:moveTo>
                      <a:pt x="0" y="618"/>
                    </a:moveTo>
                    <a:cubicBezTo>
                      <a:pt x="30" y="582"/>
                      <a:pt x="128" y="484"/>
                      <a:pt x="179" y="401"/>
                    </a:cubicBezTo>
                    <a:cubicBezTo>
                      <a:pt x="230" y="318"/>
                      <a:pt x="273" y="210"/>
                      <a:pt x="307" y="145"/>
                    </a:cubicBezTo>
                    <a:cubicBezTo>
                      <a:pt x="341" y="80"/>
                      <a:pt x="369" y="42"/>
                      <a:pt x="410" y="21"/>
                    </a:cubicBezTo>
                    <a:cubicBezTo>
                      <a:pt x="451" y="0"/>
                      <a:pt x="517" y="3"/>
                      <a:pt x="561" y="31"/>
                    </a:cubicBezTo>
                    <a:cubicBezTo>
                      <a:pt x="605" y="59"/>
                      <a:pt x="637" y="134"/>
                      <a:pt x="674" y="184"/>
                    </a:cubicBezTo>
                    <a:cubicBezTo>
                      <a:pt x="711" y="234"/>
                      <a:pt x="741" y="286"/>
                      <a:pt x="780" y="328"/>
                    </a:cubicBezTo>
                    <a:cubicBezTo>
                      <a:pt x="819" y="370"/>
                      <a:pt x="857" y="410"/>
                      <a:pt x="911" y="439"/>
                    </a:cubicBezTo>
                    <a:cubicBezTo>
                      <a:pt x="965" y="468"/>
                      <a:pt x="1040" y="489"/>
                      <a:pt x="1112" y="508"/>
                    </a:cubicBezTo>
                    <a:cubicBezTo>
                      <a:pt x="1184" y="527"/>
                      <a:pt x="1262" y="539"/>
                      <a:pt x="1341" y="550"/>
                    </a:cubicBezTo>
                    <a:cubicBezTo>
                      <a:pt x="1420" y="561"/>
                      <a:pt x="1534" y="568"/>
                      <a:pt x="1584" y="57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6144" name="Oval 112"/>
            <p:cNvSpPr>
              <a:spLocks noChangeArrowheads="1"/>
            </p:cNvSpPr>
            <p:nvPr/>
          </p:nvSpPr>
          <p:spPr bwMode="auto">
            <a:xfrm>
              <a:off x="5010" y="2834"/>
              <a:ext cx="56" cy="5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6143" name="Oval 111"/>
            <p:cNvSpPr>
              <a:spLocks noChangeArrowheads="1"/>
            </p:cNvSpPr>
            <p:nvPr/>
          </p:nvSpPr>
          <p:spPr bwMode="auto">
            <a:xfrm>
              <a:off x="4081" y="2841"/>
              <a:ext cx="56" cy="5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6147" name="Line 115"/>
          <p:cNvSpPr>
            <a:spLocks noChangeShapeType="1"/>
          </p:cNvSpPr>
          <p:nvPr/>
        </p:nvSpPr>
        <p:spPr bwMode="auto">
          <a:xfrm>
            <a:off x="8166100" y="4622800"/>
            <a:ext cx="687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6148" name="Line 116"/>
          <p:cNvSpPr>
            <a:spLocks noChangeShapeType="1"/>
          </p:cNvSpPr>
          <p:nvPr/>
        </p:nvSpPr>
        <p:spPr bwMode="auto">
          <a:xfrm>
            <a:off x="6330950" y="4635500"/>
            <a:ext cx="27781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56154" name="Group 122"/>
          <p:cNvGrpSpPr/>
          <p:nvPr/>
        </p:nvGrpSpPr>
        <p:grpSpPr bwMode="auto">
          <a:xfrm>
            <a:off x="5630863" y="4810125"/>
            <a:ext cx="1219200" cy="350838"/>
            <a:chOff x="4379" y="3118"/>
            <a:chExt cx="768" cy="221"/>
          </a:xfrm>
        </p:grpSpPr>
        <p:sp>
          <p:nvSpPr>
            <p:cNvPr id="556151" name="AutoShape 119"/>
            <p:cNvSpPr>
              <a:spLocks noChangeArrowheads="1"/>
            </p:cNvSpPr>
            <p:nvPr/>
          </p:nvSpPr>
          <p:spPr bwMode="auto">
            <a:xfrm>
              <a:off x="4379" y="3118"/>
              <a:ext cx="768" cy="221"/>
            </a:xfrm>
            <a:prstGeom prst="wedgeRectCallout">
              <a:avLst>
                <a:gd name="adj1" fmla="val 20833"/>
                <a:gd name="adj2" fmla="val -91176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56152" name="WordArt 120"/>
            <p:cNvSpPr>
              <a:spLocks noChangeArrowheads="1" noChangeShapeType="1" noTextEdit="1"/>
            </p:cNvSpPr>
            <p:nvPr/>
          </p:nvSpPr>
          <p:spPr bwMode="auto">
            <a:xfrm>
              <a:off x="4431" y="3136"/>
              <a:ext cx="63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偏小于</a:t>
              </a:r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56155" name="Group 123"/>
          <p:cNvGrpSpPr/>
          <p:nvPr/>
        </p:nvGrpSpPr>
        <p:grpSpPr bwMode="auto">
          <a:xfrm>
            <a:off x="7562850" y="4799013"/>
            <a:ext cx="1219200" cy="350837"/>
            <a:chOff x="4379" y="3118"/>
            <a:chExt cx="768" cy="221"/>
          </a:xfrm>
        </p:grpSpPr>
        <p:sp>
          <p:nvSpPr>
            <p:cNvPr id="556156" name="AutoShape 124"/>
            <p:cNvSpPr>
              <a:spLocks noChangeArrowheads="1"/>
            </p:cNvSpPr>
            <p:nvPr/>
          </p:nvSpPr>
          <p:spPr bwMode="auto">
            <a:xfrm>
              <a:off x="4379" y="3118"/>
              <a:ext cx="768" cy="221"/>
            </a:xfrm>
            <a:prstGeom prst="wedgeRectCallout">
              <a:avLst>
                <a:gd name="adj1" fmla="val 20833"/>
                <a:gd name="adj2" fmla="val -91176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56157" name="WordArt 125"/>
            <p:cNvSpPr>
              <a:spLocks noChangeArrowheads="1" noChangeShapeType="1" noTextEdit="1"/>
            </p:cNvSpPr>
            <p:nvPr/>
          </p:nvSpPr>
          <p:spPr bwMode="auto">
            <a:xfrm>
              <a:off x="4431" y="3136"/>
              <a:ext cx="63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偏大于</a:t>
              </a:r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56160" name="Group 128"/>
          <p:cNvGrpSpPr/>
          <p:nvPr/>
        </p:nvGrpSpPr>
        <p:grpSpPr bwMode="auto">
          <a:xfrm>
            <a:off x="5842000" y="4051300"/>
            <a:ext cx="4279900" cy="1498600"/>
            <a:chOff x="3680" y="2552"/>
            <a:chExt cx="2696" cy="944"/>
          </a:xfrm>
        </p:grpSpPr>
        <p:sp>
          <p:nvSpPr>
            <p:cNvPr id="556158" name="Freeform 126"/>
            <p:cNvSpPr/>
            <p:nvPr/>
          </p:nvSpPr>
          <p:spPr bwMode="auto">
            <a:xfrm>
              <a:off x="3680" y="2552"/>
              <a:ext cx="1416" cy="344"/>
            </a:xfrm>
            <a:custGeom>
              <a:avLst/>
              <a:gdLst>
                <a:gd name="T0" fmla="*/ 1360 w 1360"/>
                <a:gd name="T1" fmla="*/ 344 h 344"/>
                <a:gd name="T2" fmla="*/ 992 w 1360"/>
                <a:gd name="T3" fmla="*/ 192 h 344"/>
                <a:gd name="T4" fmla="*/ 576 w 1360"/>
                <a:gd name="T5" fmla="*/ 48 h 344"/>
                <a:gd name="T6" fmla="*/ 0 w 1360"/>
                <a:gd name="T7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" h="344">
                  <a:moveTo>
                    <a:pt x="1360" y="344"/>
                  </a:moveTo>
                  <a:cubicBezTo>
                    <a:pt x="1241" y="292"/>
                    <a:pt x="1123" y="241"/>
                    <a:pt x="992" y="192"/>
                  </a:cubicBezTo>
                  <a:cubicBezTo>
                    <a:pt x="861" y="143"/>
                    <a:pt x="741" y="80"/>
                    <a:pt x="576" y="48"/>
                  </a:cubicBezTo>
                  <a:cubicBezTo>
                    <a:pt x="411" y="16"/>
                    <a:pt x="205" y="8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tailEnd type="stealth" w="lg" len="lg"/>
            </a:ln>
            <a:effectLst>
              <a:outerShdw dist="25400" dir="54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6159" name="Oval 127"/>
            <p:cNvSpPr>
              <a:spLocks noChangeArrowheads="1"/>
            </p:cNvSpPr>
            <p:nvPr/>
          </p:nvSpPr>
          <p:spPr bwMode="auto">
            <a:xfrm>
              <a:off x="6312" y="3416"/>
              <a:ext cx="64" cy="80"/>
            </a:xfrm>
            <a:prstGeom prst="ellipse">
              <a:avLst/>
            </a:prstGeom>
            <a:noFill/>
            <a:ln w="19050" algn="ctr">
              <a:solidFill>
                <a:schemeClr val="accent2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1" name="Group 4"/>
          <p:cNvGrpSpPr/>
          <p:nvPr/>
        </p:nvGrpSpPr>
        <p:grpSpPr bwMode="auto">
          <a:xfrm>
            <a:off x="1381125" y="557213"/>
            <a:ext cx="7775575" cy="520700"/>
            <a:chOff x="887" y="351"/>
            <a:chExt cx="4898" cy="328"/>
          </a:xfrm>
        </p:grpSpPr>
        <p:graphicFrame>
          <p:nvGraphicFramePr>
            <p:cNvPr id="72" name="Object 5"/>
            <p:cNvGraphicFramePr>
              <a:graphicFrameLocks noChangeAspect="1"/>
            </p:cNvGraphicFramePr>
            <p:nvPr/>
          </p:nvGraphicFramePr>
          <p:xfrm>
            <a:off x="3372" y="392"/>
            <a:ext cx="61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5" name="Equation" r:id="rId23" imgW="10058400" imgH="4267200" progId="Equation.DSMT4">
                    <p:embed/>
                  </p:oleObj>
                </mc:Choice>
                <mc:Fallback>
                  <p:oleObj name="Equation" r:id="rId23" imgW="10058400" imgH="4267200" progId="Equation.DSMT4">
                    <p:embed/>
                    <p:pic>
                      <p:nvPicPr>
                        <p:cNvPr id="0" name="图片 246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2" y="392"/>
                          <a:ext cx="613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Rectangle 6"/>
            <p:cNvSpPr>
              <a:spLocks noChangeArrowheads="1"/>
            </p:cNvSpPr>
            <p:nvPr/>
          </p:nvSpPr>
          <p:spPr bwMode="auto">
            <a:xfrm>
              <a:off x="887" y="351"/>
              <a:ext cx="28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一台机床大修前曾加工了</a:t>
              </a:r>
              <a:endPara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74" name="Rectangle 7"/>
            <p:cNvSpPr>
              <a:spLocks noChangeArrowheads="1"/>
            </p:cNvSpPr>
            <p:nvPr/>
          </p:nvSpPr>
          <p:spPr bwMode="auto">
            <a:xfrm>
              <a:off x="3936" y="352"/>
              <a:ext cx="18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件零件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加工尺寸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75" name="Group 8"/>
          <p:cNvGrpSpPr/>
          <p:nvPr/>
        </p:nvGrpSpPr>
        <p:grpSpPr bwMode="auto">
          <a:xfrm>
            <a:off x="12700" y="976313"/>
            <a:ext cx="9117013" cy="531812"/>
            <a:chOff x="8" y="631"/>
            <a:chExt cx="5743" cy="335"/>
          </a:xfrm>
        </p:grpSpPr>
        <p:sp>
          <p:nvSpPr>
            <p:cNvPr id="76" name="Rectangle 9"/>
            <p:cNvSpPr>
              <a:spLocks noChangeArrowheads="1"/>
            </p:cNvSpPr>
            <p:nvPr/>
          </p:nvSpPr>
          <p:spPr bwMode="auto">
            <a:xfrm>
              <a:off x="8" y="631"/>
              <a:ext cx="16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的样本方差为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77" name="Object 10"/>
            <p:cNvGraphicFramePr>
              <a:graphicFrameLocks noChangeAspect="1"/>
            </p:cNvGraphicFramePr>
            <p:nvPr/>
          </p:nvGraphicFramePr>
          <p:xfrm>
            <a:off x="1425" y="664"/>
            <a:ext cx="89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6" name="Equation" r:id="rId25" imgW="14630400" imgH="4572000" progId="Equation.DSMT4">
                    <p:embed/>
                  </p:oleObj>
                </mc:Choice>
                <mc:Fallback>
                  <p:oleObj name="Equation" r:id="rId25" imgW="14630400" imgH="4572000" progId="Equation.DSMT4">
                    <p:embed/>
                    <p:pic>
                      <p:nvPicPr>
                        <p:cNvPr id="0" name="图片 246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664"/>
                          <a:ext cx="89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Rectangle 11"/>
            <p:cNvSpPr>
              <a:spLocks noChangeArrowheads="1"/>
            </p:cNvSpPr>
            <p:nvPr/>
          </p:nvSpPr>
          <p:spPr bwMode="auto">
            <a:xfrm>
              <a:off x="2304" y="639"/>
              <a:ext cx="16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大修后加工了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79" name="Object 12"/>
            <p:cNvGraphicFramePr>
              <a:graphicFrameLocks noChangeAspect="1"/>
            </p:cNvGraphicFramePr>
            <p:nvPr/>
          </p:nvGraphicFramePr>
          <p:xfrm>
            <a:off x="3670" y="673"/>
            <a:ext cx="631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7" name="Equation" r:id="rId27" imgW="10363200" imgH="4267200" progId="Equation.DSMT4">
                    <p:embed/>
                  </p:oleObj>
                </mc:Choice>
                <mc:Fallback>
                  <p:oleObj name="Equation" r:id="rId27" imgW="10363200" imgH="4267200" progId="Equation.DSMT4">
                    <p:embed/>
                    <p:pic>
                      <p:nvPicPr>
                        <p:cNvPr id="0" name="图片 246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0" y="673"/>
                          <a:ext cx="631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" name="Rectangle 13"/>
            <p:cNvSpPr>
              <a:spLocks noChangeArrowheads="1"/>
            </p:cNvSpPr>
            <p:nvPr/>
          </p:nvSpPr>
          <p:spPr bwMode="auto">
            <a:xfrm>
              <a:off x="4249" y="633"/>
              <a:ext cx="15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件零件，加工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81" name="Group 14"/>
          <p:cNvGrpSpPr/>
          <p:nvPr/>
        </p:nvGrpSpPr>
        <p:grpSpPr bwMode="auto">
          <a:xfrm>
            <a:off x="12700" y="1419225"/>
            <a:ext cx="9220200" cy="525463"/>
            <a:chOff x="16" y="942"/>
            <a:chExt cx="5808" cy="331"/>
          </a:xfrm>
        </p:grpSpPr>
        <p:sp>
          <p:nvSpPr>
            <p:cNvPr id="82" name="Rectangle 15"/>
            <p:cNvSpPr>
              <a:spLocks noChangeArrowheads="1"/>
            </p:cNvSpPr>
            <p:nvPr/>
          </p:nvSpPr>
          <p:spPr bwMode="auto">
            <a:xfrm>
              <a:off x="16" y="942"/>
              <a:ext cx="20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尺寸的样本方差为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83" name="Object 16"/>
            <p:cNvGraphicFramePr>
              <a:graphicFrameLocks noChangeAspect="1"/>
            </p:cNvGraphicFramePr>
            <p:nvPr/>
          </p:nvGraphicFramePr>
          <p:xfrm>
            <a:off x="1890" y="977"/>
            <a:ext cx="76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8" name="Equation" r:id="rId29" imgW="12496800" imgH="4572000" progId="Equation.DSMT4">
                    <p:embed/>
                  </p:oleObj>
                </mc:Choice>
                <mc:Fallback>
                  <p:oleObj name="Equation" r:id="rId29" imgW="12496800" imgH="4572000" progId="Equation.DSMT4">
                    <p:embed/>
                    <p:pic>
                      <p:nvPicPr>
                        <p:cNvPr id="0" name="图片 246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0" y="977"/>
                          <a:ext cx="76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Rectangle 17"/>
            <p:cNvSpPr>
              <a:spLocks noChangeArrowheads="1"/>
            </p:cNvSpPr>
            <p:nvPr/>
          </p:nvSpPr>
          <p:spPr bwMode="auto">
            <a:xfrm>
              <a:off x="2681" y="943"/>
              <a:ext cx="31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试问机床大修后的加工精度是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85" name="Group 18"/>
          <p:cNvGrpSpPr/>
          <p:nvPr/>
        </p:nvGrpSpPr>
        <p:grpSpPr bwMode="auto">
          <a:xfrm>
            <a:off x="0" y="1865313"/>
            <a:ext cx="3760788" cy="519112"/>
            <a:chOff x="-8" y="1247"/>
            <a:chExt cx="2369" cy="327"/>
          </a:xfrm>
        </p:grpSpPr>
        <p:sp>
          <p:nvSpPr>
            <p:cNvPr id="86" name="Rectangle 19"/>
            <p:cNvSpPr>
              <a:spLocks noChangeArrowheads="1"/>
            </p:cNvSpPr>
            <p:nvPr/>
          </p:nvSpPr>
          <p:spPr bwMode="auto">
            <a:xfrm>
              <a:off x="-8" y="1247"/>
              <a:ext cx="17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否有显著提高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？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87" name="Object 20"/>
            <p:cNvGraphicFramePr>
              <a:graphicFrameLocks noChangeAspect="1"/>
            </p:cNvGraphicFramePr>
            <p:nvPr/>
          </p:nvGraphicFramePr>
          <p:xfrm>
            <a:off x="1526" y="1291"/>
            <a:ext cx="835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9" name="Equation" r:id="rId31" imgW="13716000" imgH="4267200" progId="Equation.DSMT4">
                    <p:embed/>
                  </p:oleObj>
                </mc:Choice>
                <mc:Fallback>
                  <p:oleObj name="Equation" r:id="rId31" imgW="13716000" imgH="4267200" progId="Equation.DSMT4">
                    <p:embed/>
                    <p:pic>
                      <p:nvPicPr>
                        <p:cNvPr id="0" name="图片 246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6" y="1291"/>
                          <a:ext cx="835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" name="WordArt 22"/>
          <p:cNvSpPr>
            <a:spLocks noChangeArrowheads="1" noChangeShapeType="1" noTextEdit="1"/>
          </p:cNvSpPr>
          <p:nvPr/>
        </p:nvSpPr>
        <p:spPr bwMode="auto">
          <a:xfrm>
            <a:off x="809625" y="6699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 dirty="0">
              <a:ln w="12700">
                <a:solidFill>
                  <a:srgbClr val="99CCFF"/>
                </a:solidFill>
                <a:round/>
              </a:ln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6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6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5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56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6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6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1000"/>
                                        <p:tgtEl>
                                          <p:spTgt spid="55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5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5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5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5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5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6" dur="1000"/>
                                        <p:tgtEl>
                                          <p:spTgt spid="55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56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56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5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6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56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556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556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556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5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56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56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5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104" grpId="0" animBg="1"/>
      <p:bldP spid="556104" grpId="1" animBg="1"/>
      <p:bldP spid="556121" grpId="0"/>
      <p:bldP spid="556123" grpId="0"/>
      <p:bldP spid="556147" grpId="0" animBg="1"/>
      <p:bldP spid="55614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17513" y="2862718"/>
            <a:ext cx="1716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–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=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</a:t>
            </a:r>
            <a:endParaRPr kumimoji="1" lang="en-US" altLang="zh-CN" sz="2800" i="1"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grpSp>
        <p:nvGrpSpPr>
          <p:cNvPr id="49155" name="Group 3"/>
          <p:cNvGrpSpPr/>
          <p:nvPr/>
        </p:nvGrpSpPr>
        <p:grpSpPr bwMode="auto">
          <a:xfrm>
            <a:off x="4116388" y="3026230"/>
            <a:ext cx="3101975" cy="3005138"/>
            <a:chOff x="2593" y="1776"/>
            <a:chExt cx="1954" cy="1656"/>
          </a:xfrm>
        </p:grpSpPr>
        <p:sp>
          <p:nvSpPr>
            <p:cNvPr id="49156" name="Text Box 4"/>
            <p:cNvSpPr txBox="1">
              <a:spLocks noChangeArrowheads="1"/>
            </p:cNvSpPr>
            <p:nvPr/>
          </p:nvSpPr>
          <p:spPr bwMode="auto">
            <a:xfrm>
              <a:off x="2593" y="3113"/>
              <a:ext cx="1954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( 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</a:t>
              </a:r>
              <a:r>
                <a:rPr kumimoji="1" lang="en-US" altLang="zh-CN" sz="3200" i="1" baseline="-25000">
                  <a:latin typeface="Times New Roman" panose="02020603050405020304" pitchFamily="18" charset="0"/>
                  <a:ea typeface="楷体_GB2312" pitchFamily="49" charset="-122"/>
                  <a:sym typeface="Math1" pitchFamily="2" charset="2"/>
                </a:rPr>
                <a:t>1</a:t>
              </a:r>
              <a:r>
                <a:rPr kumimoji="1" lang="en-US" altLang="zh-CN" sz="3200" i="1" baseline="30000">
                  <a:latin typeface="Times New Roman" panose="02020603050405020304" pitchFamily="18" charset="0"/>
                  <a:ea typeface="楷体_GB2312" pitchFamily="49" charset="-122"/>
                  <a:sym typeface="Math1" pitchFamily="2" charset="2"/>
                </a:rPr>
                <a:t>2</a:t>
              </a:r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  <a:sym typeface="Math1" pitchFamily="2" charset="2"/>
                </a:rPr>
                <a:t>，</a:t>
              </a:r>
              <a:r>
                <a:rPr kumimoji="1" lang="zh-CN" altLang="en-US" sz="3200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</a:t>
              </a:r>
              <a:r>
                <a:rPr kumimoji="1" lang="en-US" altLang="zh-CN" sz="3200" baseline="-250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sz="3200" baseline="300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  </a:t>
              </a:r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已知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)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49157" name="Object 5"/>
            <p:cNvGraphicFramePr>
              <a:graphicFrameLocks noChangeAspect="1"/>
            </p:cNvGraphicFramePr>
            <p:nvPr/>
          </p:nvGraphicFramePr>
          <p:xfrm>
            <a:off x="2700" y="1776"/>
            <a:ext cx="1608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6" name="Equation" r:id="rId1" imgW="902970" imgH="810260" progId="Equation.3">
                    <p:embed/>
                  </p:oleObj>
                </mc:Choice>
                <mc:Fallback>
                  <p:oleObj name="Equation" r:id="rId1" imgW="902970" imgH="810260" progId="Equation.3">
                    <p:embed/>
                    <p:pic>
                      <p:nvPicPr>
                        <p:cNvPr id="0" name="Object 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1776"/>
                          <a:ext cx="1608" cy="1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7375525" y="2820988"/>
          <a:ext cx="133032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3" imgW="15240000" imgH="6705600" progId="Equation.DSMT4">
                  <p:embed/>
                </p:oleObj>
              </mc:Choice>
              <mc:Fallback>
                <p:oleObj name="Equation" r:id="rId3" imgW="15240000" imgH="6705600" progId="Equation.DSMT4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2820988"/>
                        <a:ext cx="133032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7383463" y="5240338"/>
          <a:ext cx="1589087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5" imgW="12801600" imgH="5486400" progId="Equation.DSMT4">
                  <p:embed/>
                </p:oleObj>
              </mc:Choice>
              <mc:Fallback>
                <p:oleObj name="Equation" r:id="rId5" imgW="12801600" imgH="5486400" progId="Equation.DSMT4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3463" y="5240338"/>
                        <a:ext cx="1589087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1239837" y="708481"/>
            <a:ext cx="67473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  <a:sym typeface="Math4" pitchFamily="2" charset="2"/>
              </a:rPr>
              <a:t>(1) </a:t>
            </a:r>
            <a:r>
              <a:rPr kumimoji="1" lang="zh-CN" altLang="zh-CN" sz="3600" b="1" dirty="0">
                <a:latin typeface="黑体" panose="02010609060101010101" pitchFamily="2" charset="-122"/>
                <a:ea typeface="黑体" panose="02010609060101010101" pitchFamily="2" charset="-122"/>
                <a:sym typeface="Math4" pitchFamily="2" charset="2"/>
              </a:rPr>
              <a:t>关于均值差 </a:t>
            </a:r>
            <a:r>
              <a:rPr kumimoji="1" lang="zh-CN" altLang="en-US" sz="3600" b="1" i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</a:t>
            </a:r>
            <a:r>
              <a:rPr kumimoji="1" lang="en-US" altLang="zh-CN" sz="3600" b="1" baseline="-250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1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黑体" panose="02010609060101010101" pitchFamily="2" charset="-122"/>
                <a:sym typeface="Math1" pitchFamily="2" charset="2"/>
              </a:rPr>
              <a:t>–</a:t>
            </a:r>
            <a:r>
              <a:rPr kumimoji="1"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  <a:sym typeface="Math1" pitchFamily="2" charset="2"/>
              </a:rPr>
              <a:t> </a:t>
            </a:r>
            <a:r>
              <a:rPr kumimoji="1" lang="en-US" altLang="zh-CN" sz="3600" b="1" i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</a:t>
            </a:r>
            <a:r>
              <a:rPr kumimoji="1" lang="en-US" altLang="zh-CN" sz="3600" b="1" baseline="-25000" dirty="0">
                <a:latin typeface="黑体" panose="02010609060101010101" pitchFamily="2" charset="-122"/>
                <a:ea typeface="黑体" panose="02010609060101010101" pitchFamily="2" charset="-122"/>
                <a:sym typeface="Math1" pitchFamily="2" charset="2"/>
              </a:rPr>
              <a:t>2</a:t>
            </a:r>
            <a:r>
              <a:rPr kumimoji="1" lang="en-US" altLang="zh-CN" sz="3600" b="1" i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zh-CN" sz="3600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的检验</a:t>
            </a:r>
            <a:endParaRPr kumimoji="1" lang="zh-CN" altLang="en-US" sz="3600" b="1" dirty="0"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7640638" y="4067175"/>
          <a:ext cx="1158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7" imgW="10668000" imgH="5486400" progId="Equation.DSMT4">
                  <p:embed/>
                </p:oleObj>
              </mc:Choice>
              <mc:Fallback>
                <p:oleObj name="Equation" r:id="rId7" imgW="10668000" imgH="5486400" progId="Equation.DSMT4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638" y="4067175"/>
                        <a:ext cx="11588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2251075" y="2857955"/>
            <a:ext cx="171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–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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</a:t>
            </a:r>
            <a:endParaRPr kumimoji="1" lang="en-US" altLang="zh-CN" sz="2800" i="1"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450850" y="5266193"/>
            <a:ext cx="1911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–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</a:t>
            </a:r>
            <a:endParaRPr kumimoji="1" lang="en-US" altLang="zh-CN" sz="2800" i="1"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2195513" y="4016830"/>
            <a:ext cx="1843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–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&lt;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</a:t>
            </a:r>
            <a:endParaRPr kumimoji="1" lang="en-US" altLang="zh-CN" sz="2800" i="1"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2209800" y="5280480"/>
            <a:ext cx="1925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–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&gt;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</a:t>
            </a:r>
            <a:endParaRPr kumimoji="1" lang="en-US" altLang="zh-CN" sz="2800" i="1"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422275" y="4058105"/>
            <a:ext cx="171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–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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</a:t>
            </a:r>
            <a:endParaRPr kumimoji="1" lang="en-US" altLang="zh-CN" sz="2800" i="1"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grpSp>
        <p:nvGrpSpPr>
          <p:cNvPr id="49167" name="Group 15"/>
          <p:cNvGrpSpPr/>
          <p:nvPr/>
        </p:nvGrpSpPr>
        <p:grpSpPr bwMode="auto">
          <a:xfrm>
            <a:off x="381000" y="3788230"/>
            <a:ext cx="8534400" cy="0"/>
            <a:chOff x="240" y="2256"/>
            <a:chExt cx="5376" cy="0"/>
          </a:xfrm>
        </p:grpSpPr>
        <p:sp>
          <p:nvSpPr>
            <p:cNvPr id="49168" name="Line 16"/>
            <p:cNvSpPr>
              <a:spLocks noChangeShapeType="1"/>
            </p:cNvSpPr>
            <p:nvPr/>
          </p:nvSpPr>
          <p:spPr bwMode="auto">
            <a:xfrm>
              <a:off x="240" y="225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>
              <a:off x="4512" y="225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170" name="Group 18"/>
          <p:cNvGrpSpPr/>
          <p:nvPr/>
        </p:nvGrpSpPr>
        <p:grpSpPr bwMode="auto">
          <a:xfrm>
            <a:off x="381000" y="5007430"/>
            <a:ext cx="8534400" cy="0"/>
            <a:chOff x="240" y="3024"/>
            <a:chExt cx="5376" cy="0"/>
          </a:xfrm>
        </p:grpSpPr>
        <p:sp>
          <p:nvSpPr>
            <p:cNvPr id="49171" name="Line 19"/>
            <p:cNvSpPr>
              <a:spLocks noChangeShapeType="1"/>
            </p:cNvSpPr>
            <p:nvPr/>
          </p:nvSpPr>
          <p:spPr bwMode="auto">
            <a:xfrm>
              <a:off x="240" y="302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2" name="Line 20"/>
            <p:cNvSpPr>
              <a:spLocks noChangeShapeType="1"/>
            </p:cNvSpPr>
            <p:nvPr/>
          </p:nvSpPr>
          <p:spPr bwMode="auto">
            <a:xfrm>
              <a:off x="4512" y="302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173" name="Group 21"/>
          <p:cNvGrpSpPr/>
          <p:nvPr/>
        </p:nvGrpSpPr>
        <p:grpSpPr bwMode="auto">
          <a:xfrm>
            <a:off x="381000" y="1349830"/>
            <a:ext cx="8763000" cy="4983163"/>
            <a:chOff x="240" y="720"/>
            <a:chExt cx="5520" cy="3139"/>
          </a:xfrm>
        </p:grpSpPr>
        <p:sp>
          <p:nvSpPr>
            <p:cNvPr id="49174" name="Line 22"/>
            <p:cNvSpPr>
              <a:spLocks noChangeShapeType="1"/>
            </p:cNvSpPr>
            <p:nvPr/>
          </p:nvSpPr>
          <p:spPr bwMode="auto">
            <a:xfrm>
              <a:off x="240" y="1488"/>
              <a:ext cx="5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5" name="Line 23"/>
            <p:cNvSpPr>
              <a:spLocks noChangeShapeType="1"/>
            </p:cNvSpPr>
            <p:nvPr/>
          </p:nvSpPr>
          <p:spPr bwMode="auto">
            <a:xfrm>
              <a:off x="1392" y="720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6" name="Line 24"/>
            <p:cNvSpPr>
              <a:spLocks noChangeShapeType="1"/>
            </p:cNvSpPr>
            <p:nvPr/>
          </p:nvSpPr>
          <p:spPr bwMode="auto">
            <a:xfrm>
              <a:off x="2544" y="720"/>
              <a:ext cx="0" cy="3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7" name="Line 25"/>
            <p:cNvSpPr>
              <a:spLocks noChangeShapeType="1"/>
            </p:cNvSpPr>
            <p:nvPr/>
          </p:nvSpPr>
          <p:spPr bwMode="auto">
            <a:xfrm>
              <a:off x="4512" y="720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8" name="Text Box 26"/>
            <p:cNvSpPr txBox="1">
              <a:spLocks noChangeArrowheads="1"/>
            </p:cNvSpPr>
            <p:nvPr/>
          </p:nvSpPr>
          <p:spPr bwMode="auto">
            <a:xfrm>
              <a:off x="412" y="763"/>
              <a:ext cx="88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原假设</a:t>
              </a:r>
              <a:endParaRPr kumimoji="1" lang="zh-CN" altLang="en-US" sz="320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    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3200" baseline="-2500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9179" name="Text Box 27"/>
            <p:cNvSpPr txBox="1">
              <a:spLocks noChangeArrowheads="1"/>
            </p:cNvSpPr>
            <p:nvPr/>
          </p:nvSpPr>
          <p:spPr bwMode="auto">
            <a:xfrm>
              <a:off x="1388" y="763"/>
              <a:ext cx="1140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备择假设</a:t>
              </a:r>
              <a:endParaRPr kumimoji="1" lang="zh-CN" altLang="en-US" sz="320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      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3200" baseline="-25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9180" name="Text Box 28"/>
            <p:cNvSpPr txBox="1">
              <a:spLocks noChangeArrowheads="1"/>
            </p:cNvSpPr>
            <p:nvPr/>
          </p:nvSpPr>
          <p:spPr bwMode="auto">
            <a:xfrm>
              <a:off x="2556" y="796"/>
              <a:ext cx="190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800">
                  <a:latin typeface="Times New Roman" panose="02020603050405020304" pitchFamily="18" charset="0"/>
                  <a:ea typeface="楷体_GB2312" pitchFamily="49" charset="-122"/>
                </a:rPr>
                <a:t>检验统计量及其在</a:t>
              </a:r>
              <a:endParaRPr kumimoji="1"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/>
              <a:r>
                <a:rPr kumimoji="1" lang="en-US" altLang="zh-CN" sz="2800" i="1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2800" baseline="-2500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kumimoji="1" lang="zh-CN" altLang="zh-CN" sz="2800">
                  <a:latin typeface="Times New Roman" panose="02020603050405020304" pitchFamily="18" charset="0"/>
                  <a:ea typeface="楷体_GB2312" pitchFamily="49" charset="-122"/>
                </a:rPr>
                <a:t>为真时的分布</a:t>
              </a:r>
              <a:endParaRPr kumimoji="1"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9181" name="Text Box 29"/>
            <p:cNvSpPr txBox="1">
              <a:spLocks noChangeArrowheads="1"/>
            </p:cNvSpPr>
            <p:nvPr/>
          </p:nvSpPr>
          <p:spPr bwMode="auto">
            <a:xfrm>
              <a:off x="4684" y="888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拒绝域</a:t>
              </a:r>
              <a:endParaRPr kumimoji="1" lang="zh-CN" altLang="en-US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9182" name="Line 30"/>
            <p:cNvSpPr>
              <a:spLocks noChangeShapeType="1"/>
            </p:cNvSpPr>
            <p:nvPr/>
          </p:nvSpPr>
          <p:spPr bwMode="auto">
            <a:xfrm>
              <a:off x="240" y="720"/>
              <a:ext cx="5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83" name="Line 31"/>
          <p:cNvSpPr>
            <a:spLocks noChangeShapeType="1"/>
          </p:cNvSpPr>
          <p:nvPr/>
        </p:nvSpPr>
        <p:spPr bwMode="auto">
          <a:xfrm>
            <a:off x="381000" y="6302830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4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-3603170"/>
            <a:ext cx="7772400" cy="1143000"/>
          </a:xfrm>
          <a:noFill/>
        </p:spPr>
        <p:txBody>
          <a:bodyPr/>
          <a:lstStyle/>
          <a:p>
            <a:r>
              <a:rPr lang="en-US" altLang="zh-CN" sz="3200" b="1" i="1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lang="en-US" altLang="zh-CN" sz="3200" b="1" baseline="-2500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lang="en-US" altLang="zh-CN" sz="3200" b="1">
                <a:solidFill>
                  <a:srgbClr val="66FFFF"/>
                </a:solidFill>
                <a:ea typeface="楷体_GB2312" pitchFamily="49" charset="-122"/>
                <a:sym typeface="Math1" pitchFamily="2" charset="2"/>
              </a:rPr>
              <a:t>– </a:t>
            </a:r>
            <a:r>
              <a:rPr lang="en-US" altLang="zh-CN" sz="3200" b="1" i="1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lang="en-US" altLang="zh-CN" sz="3200" b="1" baseline="-25000">
                <a:solidFill>
                  <a:srgbClr val="66FFFF"/>
                </a:solidFill>
                <a:ea typeface="楷体_GB2312" pitchFamily="49" charset="-122"/>
                <a:sym typeface="Math1" pitchFamily="2" charset="2"/>
              </a:rPr>
              <a:t>2</a:t>
            </a:r>
            <a:r>
              <a:rPr lang="en-US" altLang="zh-CN" sz="3200" b="1" i="1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zh-CN" sz="3200" b="1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检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  <p:bldP spid="49160" grpId="0" autoUpdateAnimBg="0"/>
      <p:bldP spid="49162" grpId="0" autoUpdateAnimBg="0"/>
      <p:bldP spid="49163" grpId="0" autoUpdateAnimBg="0"/>
      <p:bldP spid="49164" grpId="0" autoUpdateAnimBg="0"/>
      <p:bldP spid="49165" grpId="0" autoUpdateAnimBg="0"/>
      <p:bldP spid="4916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17513" y="1771650"/>
            <a:ext cx="1716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–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=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7032625" y="1752600"/>
          <a:ext cx="1708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Equation" r:id="rId1" imgW="14020800" imgH="6705600" progId="Equation.DSMT4">
                  <p:embed/>
                </p:oleObj>
              </mc:Choice>
              <mc:Fallback>
                <p:oleObj name="Equation" r:id="rId1" imgW="14020800" imgH="6705600" progId="Equation.DSMT4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5" y="1752600"/>
                        <a:ext cx="17081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2174875" y="1766888"/>
            <a:ext cx="171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–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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457200" y="4333875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–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2170113" y="2971800"/>
            <a:ext cx="1716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–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&lt;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2130425" y="4297363"/>
            <a:ext cx="1755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–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&gt;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498475" y="2978150"/>
            <a:ext cx="171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–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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7189788" y="4300538"/>
          <a:ext cx="136842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Equation" r:id="rId3" imgW="11582400" imgH="5486400" progId="Equation.DSMT4">
                  <p:embed/>
                </p:oleObj>
              </mc:Choice>
              <mc:Fallback>
                <p:oleObj name="Equation" r:id="rId3" imgW="11582400" imgH="5486400" progId="Equation.DSMT4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788" y="4300538"/>
                        <a:ext cx="1368425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7366000" y="3046413"/>
          <a:ext cx="11223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Equation" r:id="rId5" imgW="9448800" imgH="5486400" progId="Equation.DSMT4">
                  <p:embed/>
                </p:oleObj>
              </mc:Choice>
              <mc:Fallback>
                <p:oleObj name="Equation" r:id="rId5" imgW="9448800" imgH="5486400" progId="Equation.DSMT4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3046413"/>
                        <a:ext cx="112236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7" name="Group 11"/>
          <p:cNvGrpSpPr/>
          <p:nvPr/>
        </p:nvGrpSpPr>
        <p:grpSpPr bwMode="auto">
          <a:xfrm>
            <a:off x="457200" y="3962400"/>
            <a:ext cx="8229600" cy="0"/>
            <a:chOff x="288" y="2640"/>
            <a:chExt cx="5184" cy="0"/>
          </a:xfrm>
        </p:grpSpPr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>
              <a:off x="288" y="2640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4368" y="264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190" name="Group 14"/>
          <p:cNvGrpSpPr/>
          <p:nvPr/>
        </p:nvGrpSpPr>
        <p:grpSpPr bwMode="auto">
          <a:xfrm>
            <a:off x="457200" y="2743200"/>
            <a:ext cx="8229600" cy="0"/>
            <a:chOff x="288" y="1872"/>
            <a:chExt cx="5184" cy="0"/>
          </a:xfrm>
        </p:grpSpPr>
        <p:sp>
          <p:nvSpPr>
            <p:cNvPr id="50191" name="Line 15"/>
            <p:cNvSpPr>
              <a:spLocks noChangeShapeType="1"/>
            </p:cNvSpPr>
            <p:nvPr/>
          </p:nvSpPr>
          <p:spPr bwMode="auto">
            <a:xfrm>
              <a:off x="288" y="1872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>
              <a:off x="4368" y="187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193" name="Group 17"/>
          <p:cNvGrpSpPr/>
          <p:nvPr/>
        </p:nvGrpSpPr>
        <p:grpSpPr bwMode="auto">
          <a:xfrm>
            <a:off x="304800" y="1905000"/>
            <a:ext cx="8839200" cy="4676775"/>
            <a:chOff x="288" y="1182"/>
            <a:chExt cx="5184" cy="2946"/>
          </a:xfrm>
        </p:grpSpPr>
        <p:graphicFrame>
          <p:nvGraphicFramePr>
            <p:cNvPr id="50194" name="Object 18"/>
            <p:cNvGraphicFramePr>
              <a:graphicFrameLocks noChangeAspect="1"/>
            </p:cNvGraphicFramePr>
            <p:nvPr/>
          </p:nvGraphicFramePr>
          <p:xfrm>
            <a:off x="2640" y="1182"/>
            <a:ext cx="1488" cy="1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9" name="Equation" r:id="rId7" imgW="2141220" imgH="1898015" progId="Equation.3">
                    <p:embed/>
                  </p:oleObj>
                </mc:Choice>
                <mc:Fallback>
                  <p:oleObj name="Equation" r:id="rId7" imgW="2141220" imgH="1898015" progId="Equation.3">
                    <p:embed/>
                    <p:pic>
                      <p:nvPicPr>
                        <p:cNvPr id="0" name="Object 1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182"/>
                          <a:ext cx="1488" cy="1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195" name="Group 19"/>
            <p:cNvGrpSpPr/>
            <p:nvPr/>
          </p:nvGrpSpPr>
          <p:grpSpPr bwMode="auto">
            <a:xfrm>
              <a:off x="1337" y="3360"/>
              <a:ext cx="3031" cy="728"/>
              <a:chOff x="1248" y="3736"/>
              <a:chExt cx="3031" cy="561"/>
            </a:xfrm>
          </p:grpSpPr>
          <p:graphicFrame>
            <p:nvGraphicFramePr>
              <p:cNvPr id="50196" name="Object 20"/>
              <p:cNvGraphicFramePr>
                <a:graphicFrameLocks noChangeAspect="1"/>
              </p:cNvGraphicFramePr>
              <p:nvPr/>
            </p:nvGraphicFramePr>
            <p:xfrm>
              <a:off x="1985" y="3736"/>
              <a:ext cx="2294" cy="5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60" name="公式" r:id="rId9" imgW="1585595" imgH="427990" progId="Equation.3">
                      <p:embed/>
                    </p:oleObj>
                  </mc:Choice>
                  <mc:Fallback>
                    <p:oleObj name="公式" r:id="rId9" imgW="1585595" imgH="427990" progId="Equation.3">
                      <p:embed/>
                      <p:pic>
                        <p:nvPicPr>
                          <p:cNvPr id="0" name="Object 20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85" y="3736"/>
                            <a:ext cx="2294" cy="5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197" name="Text Box 21"/>
              <p:cNvSpPr txBox="1">
                <a:spLocks noChangeArrowheads="1"/>
              </p:cNvSpPr>
              <p:nvPr/>
            </p:nvSpPr>
            <p:spPr bwMode="auto">
              <a:xfrm>
                <a:off x="1248" y="3819"/>
                <a:ext cx="585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其中</a:t>
                </a:r>
                <a:endParaRPr kumimoji="1" lang="zh-CN" altLang="en-US" sz="32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50198" name="Group 22"/>
            <p:cNvGrpSpPr/>
            <p:nvPr/>
          </p:nvGrpSpPr>
          <p:grpSpPr bwMode="auto">
            <a:xfrm>
              <a:off x="2784" y="2650"/>
              <a:ext cx="1200" cy="518"/>
              <a:chOff x="2784" y="2650"/>
              <a:chExt cx="1200" cy="518"/>
            </a:xfrm>
          </p:grpSpPr>
          <p:sp>
            <p:nvSpPr>
              <p:cNvPr id="50199" name="Text Box 23"/>
              <p:cNvSpPr txBox="1">
                <a:spLocks noChangeArrowheads="1"/>
              </p:cNvSpPr>
              <p:nvPr/>
            </p:nvSpPr>
            <p:spPr bwMode="auto">
              <a:xfrm>
                <a:off x="2804" y="2650"/>
                <a:ext cx="1084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400" i="1" dirty="0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</a:t>
                </a:r>
                <a:r>
                  <a:rPr kumimoji="1" lang="en-US" altLang="zh-CN" sz="2400" baseline="-25000" dirty="0">
                    <a:latin typeface="Times New Roman" panose="02020603050405020304" pitchFamily="18" charset="0"/>
                    <a:ea typeface="楷体_GB2312" pitchFamily="49" charset="-122"/>
                    <a:sym typeface="Math1" pitchFamily="2" charset="2"/>
                  </a:rPr>
                  <a:t>1</a:t>
                </a:r>
                <a:r>
                  <a:rPr kumimoji="1" lang="en-US" altLang="zh-CN" sz="2400" baseline="30000" dirty="0">
                    <a:latin typeface="Times New Roman" panose="02020603050405020304" pitchFamily="18" charset="0"/>
                    <a:ea typeface="楷体_GB2312" pitchFamily="49" charset="-122"/>
                    <a:sym typeface="Math1" pitchFamily="2" charset="2"/>
                  </a:rPr>
                  <a:t>2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楷体_GB2312" pitchFamily="49" charset="-122"/>
                    <a:sym typeface="Math1" pitchFamily="2" charset="2"/>
                  </a:rPr>
                  <a:t>,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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楷体_GB2312" pitchFamily="49" charset="-122"/>
                    <a:sym typeface="Math1" pitchFamily="2" charset="2"/>
                  </a:rPr>
                  <a:t> </a:t>
                </a:r>
                <a:r>
                  <a:rPr kumimoji="1" lang="en-US" altLang="zh-CN" sz="2400" baseline="-25000" dirty="0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2</a:t>
                </a:r>
                <a:r>
                  <a:rPr kumimoji="1" lang="en-US" altLang="zh-CN" sz="2400" baseline="30000" dirty="0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2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未知</a:t>
                </a:r>
                <a:endParaRPr kumimoji="1" lang="zh-CN" altLang="en-US" sz="2400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endParaRPr>
              </a:p>
              <a:p>
                <a:pPr algn="ctr"/>
                <a:r>
                  <a:rPr kumimoji="1" lang="zh-CN" altLang="en-US" sz="2400" i="1" dirty="0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</a:t>
                </a:r>
                <a:r>
                  <a:rPr kumimoji="1" lang="en-US" altLang="zh-CN" sz="2400" baseline="-25000" dirty="0">
                    <a:latin typeface="Times New Roman" panose="02020603050405020304" pitchFamily="18" charset="0"/>
                    <a:ea typeface="楷体_GB2312" pitchFamily="49" charset="-122"/>
                    <a:sym typeface="Math1" pitchFamily="2" charset="2"/>
                  </a:rPr>
                  <a:t>1</a:t>
                </a:r>
                <a:r>
                  <a:rPr kumimoji="1" lang="en-US" altLang="zh-CN" sz="2400" baseline="30000" dirty="0">
                    <a:latin typeface="Times New Roman" panose="02020603050405020304" pitchFamily="18" charset="0"/>
                    <a:ea typeface="楷体_GB2312" pitchFamily="49" charset="-122"/>
                    <a:sym typeface="Math1" pitchFamily="2" charset="2"/>
                  </a:rPr>
                  <a:t>2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楷体_GB2312" pitchFamily="49" charset="-122"/>
                    <a:sym typeface="Math1" pitchFamily="2" charset="2"/>
                  </a:rPr>
                  <a:t>= 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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楷体_GB2312" pitchFamily="49" charset="-122"/>
                    <a:sym typeface="Math1" pitchFamily="2" charset="2"/>
                  </a:rPr>
                  <a:t> </a:t>
                </a:r>
                <a:r>
                  <a:rPr kumimoji="1" lang="en-US" altLang="zh-CN" sz="2400" baseline="-25000" dirty="0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2</a:t>
                </a:r>
                <a:r>
                  <a:rPr kumimoji="1" lang="en-US" altLang="zh-CN" sz="2400" baseline="30000" dirty="0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2</a:t>
                </a:r>
                <a:endParaRPr kumimoji="1" lang="en-US" altLang="zh-CN" sz="2400" baseline="30000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50200" name="AutoShape 24"/>
              <p:cNvSpPr>
                <a:spLocks noChangeArrowheads="1"/>
              </p:cNvSpPr>
              <p:nvPr/>
            </p:nvSpPr>
            <p:spPr bwMode="auto">
              <a:xfrm>
                <a:off x="2784" y="2736"/>
                <a:ext cx="1200" cy="432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>
                        <a:alpha val="5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201" name="Line 25"/>
            <p:cNvSpPr>
              <a:spLocks noChangeShapeType="1"/>
            </p:cNvSpPr>
            <p:nvPr/>
          </p:nvSpPr>
          <p:spPr bwMode="auto">
            <a:xfrm flipV="1">
              <a:off x="288" y="3312"/>
              <a:ext cx="5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2" name="Line 26"/>
            <p:cNvSpPr>
              <a:spLocks noChangeShapeType="1"/>
            </p:cNvSpPr>
            <p:nvPr/>
          </p:nvSpPr>
          <p:spPr bwMode="auto">
            <a:xfrm>
              <a:off x="288" y="4128"/>
              <a:ext cx="5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203" name="Group 27"/>
          <p:cNvGrpSpPr/>
          <p:nvPr/>
        </p:nvGrpSpPr>
        <p:grpSpPr bwMode="auto">
          <a:xfrm>
            <a:off x="457200" y="500063"/>
            <a:ext cx="8185150" cy="4776787"/>
            <a:chOff x="288" y="315"/>
            <a:chExt cx="5156" cy="3009"/>
          </a:xfrm>
        </p:grpSpPr>
        <p:sp>
          <p:nvSpPr>
            <p:cNvPr id="50204" name="Line 28"/>
            <p:cNvSpPr>
              <a:spLocks noChangeShapeType="1"/>
            </p:cNvSpPr>
            <p:nvPr/>
          </p:nvSpPr>
          <p:spPr bwMode="auto">
            <a:xfrm>
              <a:off x="1344" y="348"/>
              <a:ext cx="0" cy="2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205" name="Group 29"/>
            <p:cNvGrpSpPr/>
            <p:nvPr/>
          </p:nvGrpSpPr>
          <p:grpSpPr bwMode="auto">
            <a:xfrm>
              <a:off x="288" y="315"/>
              <a:ext cx="5156" cy="672"/>
              <a:chOff x="288" y="255"/>
              <a:chExt cx="5156" cy="672"/>
            </a:xfrm>
          </p:grpSpPr>
          <p:sp>
            <p:nvSpPr>
              <p:cNvPr id="50206" name="Line 30"/>
              <p:cNvSpPr>
                <a:spLocks noChangeShapeType="1"/>
              </p:cNvSpPr>
              <p:nvPr/>
            </p:nvSpPr>
            <p:spPr bwMode="auto">
              <a:xfrm>
                <a:off x="288" y="912"/>
                <a:ext cx="5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7" name="Text Box 31"/>
              <p:cNvSpPr txBox="1">
                <a:spLocks noChangeArrowheads="1"/>
              </p:cNvSpPr>
              <p:nvPr/>
            </p:nvSpPr>
            <p:spPr bwMode="auto">
              <a:xfrm>
                <a:off x="460" y="255"/>
                <a:ext cx="884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原假设</a:t>
                </a:r>
                <a:endParaRPr kumimoji="1" lang="zh-CN" altLang="en-US" sz="3200"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    </a:t>
                </a:r>
                <a:r>
                  <a: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rPr>
                  <a:t>H</a:t>
                </a:r>
                <a:r>
                  <a:rPr kumimoji="1" lang="en-US" altLang="zh-CN" sz="3200" baseline="-25000"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kumimoji="1" lang="en-US" altLang="zh-CN" sz="32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0208" name="Text Box 32"/>
              <p:cNvSpPr txBox="1">
                <a:spLocks noChangeArrowheads="1"/>
              </p:cNvSpPr>
              <p:nvPr/>
            </p:nvSpPr>
            <p:spPr bwMode="auto">
              <a:xfrm>
                <a:off x="1392" y="288"/>
                <a:ext cx="1012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>
                    <a:latin typeface="Times New Roman" panose="02020603050405020304" pitchFamily="18" charset="0"/>
                    <a:ea typeface="楷体_GB2312" pitchFamily="49" charset="-122"/>
                  </a:rPr>
                  <a:t>备择假设</a:t>
                </a:r>
                <a:endParaRPr kumimoji="1" lang="zh-CN" altLang="en-US" sz="2800"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r>
                  <a:rPr kumimoji="1" lang="zh-CN" altLang="en-US" sz="2800">
                    <a:latin typeface="Times New Roman" panose="02020603050405020304" pitchFamily="18" charset="0"/>
                    <a:ea typeface="楷体_GB2312" pitchFamily="49" charset="-122"/>
                  </a:rPr>
                  <a:t>      </a:t>
                </a:r>
                <a:r>
                  <a:rPr kumimoji="1" lang="en-US" altLang="zh-CN" sz="2800" i="1">
                    <a:latin typeface="Times New Roman" panose="02020603050405020304" pitchFamily="18" charset="0"/>
                    <a:ea typeface="楷体_GB2312" pitchFamily="49" charset="-122"/>
                  </a:rPr>
                  <a:t>H</a:t>
                </a:r>
                <a:r>
                  <a: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kumimoji="1" lang="en-US" altLang="zh-CN" sz="2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0209" name="Text Box 33"/>
              <p:cNvSpPr txBox="1">
                <a:spLocks noChangeArrowheads="1"/>
              </p:cNvSpPr>
              <p:nvPr/>
            </p:nvSpPr>
            <p:spPr bwMode="auto">
              <a:xfrm>
                <a:off x="2460" y="288"/>
                <a:ext cx="1908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2800">
                    <a:latin typeface="Times New Roman" panose="02020603050405020304" pitchFamily="18" charset="0"/>
                    <a:ea typeface="楷体_GB2312" pitchFamily="49" charset="-122"/>
                  </a:rPr>
                  <a:t>检验统计量及其在</a:t>
                </a:r>
                <a:endParaRPr kumimoji="1" lang="zh-CN" altLang="en-US" sz="2800"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algn="ctr"/>
                <a:r>
                  <a:rPr kumimoji="1" lang="en-US" altLang="zh-CN" sz="2800" i="1">
                    <a:latin typeface="Times New Roman" panose="02020603050405020304" pitchFamily="18" charset="0"/>
                    <a:ea typeface="楷体_GB2312" pitchFamily="49" charset="-122"/>
                  </a:rPr>
                  <a:t>H</a:t>
                </a:r>
                <a:r>
                  <a: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r>
                  <a:rPr kumimoji="1" lang="zh-CN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为真时的分布</a:t>
                </a:r>
                <a:endParaRPr kumimoji="1" lang="zh-CN" altLang="en-US" sz="2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0210" name="Text Box 34"/>
              <p:cNvSpPr txBox="1">
                <a:spLocks noChangeArrowheads="1"/>
              </p:cNvSpPr>
              <p:nvPr/>
            </p:nvSpPr>
            <p:spPr bwMode="auto">
              <a:xfrm>
                <a:off x="4560" y="385"/>
                <a:ext cx="88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拒绝域</a:t>
                </a:r>
                <a:endParaRPr kumimoji="1" lang="zh-CN" altLang="en-US" sz="32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0211" name="Line 35"/>
              <p:cNvSpPr>
                <a:spLocks noChangeShapeType="1"/>
              </p:cNvSpPr>
              <p:nvPr/>
            </p:nvSpPr>
            <p:spPr bwMode="auto">
              <a:xfrm>
                <a:off x="288" y="288"/>
                <a:ext cx="5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212" name="Line 36"/>
            <p:cNvSpPr>
              <a:spLocks noChangeShapeType="1"/>
            </p:cNvSpPr>
            <p:nvPr/>
          </p:nvSpPr>
          <p:spPr bwMode="auto">
            <a:xfrm>
              <a:off x="2448" y="336"/>
              <a:ext cx="0" cy="2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3" name="Line 37"/>
            <p:cNvSpPr>
              <a:spLocks noChangeShapeType="1"/>
            </p:cNvSpPr>
            <p:nvPr/>
          </p:nvSpPr>
          <p:spPr bwMode="auto">
            <a:xfrm>
              <a:off x="4368" y="336"/>
              <a:ext cx="0" cy="2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  <p:bldP spid="50180" grpId="0" autoUpdateAnimBg="0"/>
      <p:bldP spid="50181" grpId="0" autoUpdateAnimBg="0"/>
      <p:bldP spid="50182" grpId="0" autoUpdateAnimBg="0"/>
      <p:bldP spid="50183" grpId="0" autoUpdateAnimBg="0"/>
      <p:bldP spid="5018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77800" y="2724150"/>
            <a:ext cx="165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1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=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endParaRPr kumimoji="1" lang="en-US" altLang="zh-CN" sz="2800" baseline="30000"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795463" y="2724150"/>
            <a:ext cx="1557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1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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endParaRPr kumimoji="1" lang="en-US" altLang="zh-CN" sz="2800" baseline="30000"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88925" y="5611813"/>
            <a:ext cx="1557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1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endParaRPr kumimoji="1" lang="en-US" altLang="zh-CN" sz="2800" baseline="30000"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676400" y="5611813"/>
            <a:ext cx="165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1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&gt;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endParaRPr kumimoji="1" lang="en-US" altLang="zh-CN" sz="2800" baseline="30000"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228600" y="4273550"/>
            <a:ext cx="1557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1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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endParaRPr kumimoji="1" lang="en-US" altLang="zh-CN" sz="2800" baseline="30000"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1701800" y="4273550"/>
            <a:ext cx="165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1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&lt;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endParaRPr kumimoji="1" lang="en-US" altLang="zh-CN" sz="2800" baseline="30000"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6475413" y="5562600"/>
          <a:ext cx="2595562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Equation" r:id="rId1" imgW="30480000" imgH="5486400" progId="Equation.DSMT4">
                  <p:embed/>
                </p:oleObj>
              </mc:Choice>
              <mc:Fallback>
                <p:oleObj name="Equation" r:id="rId1" imgW="30480000" imgH="5486400" progId="Equation.DSMT4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5562600"/>
                        <a:ext cx="2595562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6697663" y="4191000"/>
          <a:ext cx="21637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Equation" r:id="rId3" imgW="28651200" imgH="5486400" progId="Equation.DSMT4">
                  <p:embed/>
                </p:oleObj>
              </mc:Choice>
              <mc:Fallback>
                <p:oleObj name="Equation" r:id="rId3" imgW="28651200" imgH="5486400" progId="Equation.DSMT4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663" y="4191000"/>
                        <a:ext cx="216376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1003300" y="479426"/>
            <a:ext cx="70855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(2) </a:t>
            </a:r>
            <a:r>
              <a:rPr kumimoji="1"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关于方差比</a:t>
            </a:r>
            <a:r>
              <a:rPr kumimoji="1" lang="zh-CN" altLang="en-US" sz="3600" b="1" i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</a:t>
            </a:r>
            <a:r>
              <a:rPr kumimoji="1"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  <a:sym typeface="Math1" pitchFamily="2" charset="2"/>
              </a:rPr>
              <a:t> </a:t>
            </a:r>
            <a:r>
              <a:rPr kumimoji="1" lang="en-US" altLang="zh-CN" sz="3600" b="1" baseline="-25000" dirty="0">
                <a:latin typeface="黑体" panose="02010609060101010101" pitchFamily="2" charset="-122"/>
                <a:ea typeface="黑体" panose="02010609060101010101" pitchFamily="2" charset="-122"/>
                <a:sym typeface="Math1" pitchFamily="2" charset="2"/>
              </a:rPr>
              <a:t>1</a:t>
            </a:r>
            <a:r>
              <a:rPr kumimoji="1" lang="en-US" altLang="zh-CN" sz="3600" b="1" baseline="30000" dirty="0">
                <a:latin typeface="黑体" panose="02010609060101010101" pitchFamily="2" charset="-122"/>
                <a:ea typeface="黑体" panose="02010609060101010101" pitchFamily="2" charset="-122"/>
                <a:sym typeface="Math1" pitchFamily="2" charset="2"/>
              </a:rPr>
              <a:t>2</a:t>
            </a:r>
            <a:r>
              <a:rPr kumimoji="1"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  <a:sym typeface="Math1" pitchFamily="2" charset="2"/>
              </a:rPr>
              <a:t> </a:t>
            </a:r>
            <a:r>
              <a:rPr kumimoji="1"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/</a:t>
            </a:r>
            <a:r>
              <a:rPr kumimoji="1" lang="en-US" altLang="zh-CN" sz="3600" b="1" i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  <a:sym typeface="Math1" pitchFamily="2" charset="2"/>
              </a:rPr>
              <a:t> </a:t>
            </a:r>
            <a:r>
              <a:rPr kumimoji="1" lang="en-US" altLang="zh-CN" sz="3600" b="1" baseline="-25000" dirty="0">
                <a:latin typeface="黑体" panose="02010609060101010101" pitchFamily="2" charset="-122"/>
                <a:ea typeface="黑体" panose="02010609060101010101" pitchFamily="2" charset="-122"/>
                <a:sym typeface="Math1" pitchFamily="2" charset="2"/>
              </a:rPr>
              <a:t>2</a:t>
            </a:r>
            <a:r>
              <a:rPr kumimoji="1" lang="en-US" altLang="zh-CN" sz="3600" b="1" baseline="30000" dirty="0">
                <a:latin typeface="黑体" panose="02010609060101010101" pitchFamily="2" charset="-122"/>
                <a:ea typeface="黑体" panose="02010609060101010101" pitchFamily="2" charset="-122"/>
                <a:sym typeface="Math1" pitchFamily="2" charset="2"/>
              </a:rPr>
              <a:t>2 </a:t>
            </a:r>
            <a:r>
              <a:rPr kumimoji="1"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  <a:sym typeface="Math1" pitchFamily="2" charset="2"/>
              </a:rPr>
              <a:t>的检验</a:t>
            </a:r>
            <a:endParaRPr kumimoji="1" lang="zh-CN" altLang="en-US" sz="3600" b="1" baseline="30000" dirty="0">
              <a:latin typeface="黑体" panose="02010609060101010101" pitchFamily="2" charset="-122"/>
              <a:ea typeface="黑体" panose="02010609060101010101" pitchFamily="2" charset="-122"/>
              <a:sym typeface="Math1" pitchFamily="2" charset="2"/>
            </a:endParaRPr>
          </a:p>
        </p:txBody>
      </p:sp>
      <p:grpSp>
        <p:nvGrpSpPr>
          <p:cNvPr id="51211" name="Group 11"/>
          <p:cNvGrpSpPr/>
          <p:nvPr/>
        </p:nvGrpSpPr>
        <p:grpSpPr bwMode="auto">
          <a:xfrm>
            <a:off x="304800" y="5181600"/>
            <a:ext cx="8839200" cy="1588"/>
            <a:chOff x="192" y="3168"/>
            <a:chExt cx="5568" cy="1"/>
          </a:xfrm>
        </p:grpSpPr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 flipV="1">
              <a:off x="192" y="3168"/>
              <a:ext cx="19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 flipV="1">
              <a:off x="4128" y="316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214" name="Group 14"/>
          <p:cNvGrpSpPr/>
          <p:nvPr/>
        </p:nvGrpSpPr>
        <p:grpSpPr bwMode="auto">
          <a:xfrm>
            <a:off x="304800" y="3808413"/>
            <a:ext cx="8839200" cy="1587"/>
            <a:chOff x="192" y="2112"/>
            <a:chExt cx="5568" cy="1"/>
          </a:xfrm>
        </p:grpSpPr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 flipV="1">
              <a:off x="192" y="2112"/>
              <a:ext cx="19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 flipV="1">
              <a:off x="4128" y="2112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217" name="Group 17"/>
          <p:cNvGrpSpPr/>
          <p:nvPr/>
        </p:nvGrpSpPr>
        <p:grpSpPr bwMode="auto">
          <a:xfrm>
            <a:off x="6624638" y="2413000"/>
            <a:ext cx="2554287" cy="1397000"/>
            <a:chOff x="4173" y="1520"/>
            <a:chExt cx="1609" cy="880"/>
          </a:xfrm>
        </p:grpSpPr>
        <p:graphicFrame>
          <p:nvGraphicFramePr>
            <p:cNvPr id="51218" name="Object 18"/>
            <p:cNvGraphicFramePr>
              <a:graphicFrameLocks noChangeAspect="1"/>
            </p:cNvGraphicFramePr>
            <p:nvPr/>
          </p:nvGraphicFramePr>
          <p:xfrm>
            <a:off x="4173" y="1983"/>
            <a:ext cx="1609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2" name="Equation" r:id="rId5" imgW="33832800" imgH="6400800" progId="Equation.DSMT4">
                    <p:embed/>
                  </p:oleObj>
                </mc:Choice>
                <mc:Fallback>
                  <p:oleObj name="Equation" r:id="rId5" imgW="33832800" imgH="6400800" progId="Equation.DSMT4">
                    <p:embed/>
                    <p:pic>
                      <p:nvPicPr>
                        <p:cNvPr id="0" name="Object 1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" y="1983"/>
                          <a:ext cx="1609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9" name="Object 19"/>
            <p:cNvGraphicFramePr>
              <a:graphicFrameLocks noChangeAspect="1"/>
            </p:cNvGraphicFramePr>
            <p:nvPr/>
          </p:nvGraphicFramePr>
          <p:xfrm>
            <a:off x="4176" y="1520"/>
            <a:ext cx="1584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3" name="Equation" r:id="rId7" imgW="30480000" imgH="6400800" progId="Equation.DSMT4">
                    <p:embed/>
                  </p:oleObj>
                </mc:Choice>
                <mc:Fallback>
                  <p:oleObj name="Equation" r:id="rId7" imgW="30480000" imgH="6400800" progId="Equation.DSMT4">
                    <p:embed/>
                    <p:pic>
                      <p:nvPicPr>
                        <p:cNvPr id="0" name="Object 1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520"/>
                          <a:ext cx="1584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20" name="Group 20"/>
          <p:cNvGrpSpPr/>
          <p:nvPr/>
        </p:nvGrpSpPr>
        <p:grpSpPr bwMode="auto">
          <a:xfrm>
            <a:off x="3692525" y="2727325"/>
            <a:ext cx="2536825" cy="2938463"/>
            <a:chOff x="2326" y="1718"/>
            <a:chExt cx="1598" cy="1851"/>
          </a:xfrm>
        </p:grpSpPr>
        <p:sp>
          <p:nvSpPr>
            <p:cNvPr id="51221" name="Text Box 21"/>
            <p:cNvSpPr txBox="1">
              <a:spLocks noChangeArrowheads="1"/>
            </p:cNvSpPr>
            <p:nvPr/>
          </p:nvSpPr>
          <p:spPr bwMode="auto">
            <a:xfrm>
              <a:off x="2326" y="3139"/>
              <a:ext cx="7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sz="3200" baseline="-25000">
                  <a:latin typeface="Times New Roman" panose="02020603050405020304" pitchFamily="18" charset="0"/>
                  <a:ea typeface="楷体_GB2312" pitchFamily="49" charset="-122"/>
                  <a:sym typeface="Math1" pitchFamily="2" charset="2"/>
                </a:rPr>
                <a:t>1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  <a:sym typeface="Math1" pitchFamily="2" charset="2"/>
                </a:rPr>
                <a:t>, 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  <a:sym typeface="Math1" pitchFamily="2" charset="2"/>
                </a:rPr>
                <a:t> </a:t>
              </a:r>
              <a:r>
                <a:rPr kumimoji="1" lang="en-US" altLang="zh-CN" sz="3200" baseline="-25000">
                  <a:latin typeface="Times New Roman" panose="02020603050405020304" pitchFamily="18" charset="0"/>
                  <a:ea typeface="楷体_GB2312" pitchFamily="49" charset="-122"/>
                  <a:sym typeface="Math1" pitchFamily="2" charset="2"/>
                </a:rPr>
                <a:t>2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endParaRPr>
            </a:p>
          </p:txBody>
        </p:sp>
        <p:graphicFrame>
          <p:nvGraphicFramePr>
            <p:cNvPr id="51222" name="Object 22"/>
            <p:cNvGraphicFramePr>
              <a:graphicFrameLocks noChangeAspect="1"/>
            </p:cNvGraphicFramePr>
            <p:nvPr/>
          </p:nvGraphicFramePr>
          <p:xfrm>
            <a:off x="2446" y="1718"/>
            <a:ext cx="1300" cy="1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4" name="Equation" r:id="rId9" imgW="798830" imgH="624840" progId="Equation.3">
                    <p:embed/>
                  </p:oleObj>
                </mc:Choice>
                <mc:Fallback>
                  <p:oleObj name="Equation" r:id="rId9" imgW="798830" imgH="624840" progId="Equation.3">
                    <p:embed/>
                    <p:pic>
                      <p:nvPicPr>
                        <p:cNvPr id="0" name="Object 2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6" y="1718"/>
                          <a:ext cx="1300" cy="1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3" name="Text Box 23"/>
            <p:cNvSpPr txBox="1">
              <a:spLocks noChangeArrowheads="1"/>
            </p:cNvSpPr>
            <p:nvPr/>
          </p:nvSpPr>
          <p:spPr bwMode="auto">
            <a:xfrm>
              <a:off x="2976" y="3204"/>
              <a:ext cx="9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  <a:sym typeface="Math1" pitchFamily="2" charset="2"/>
                </a:rPr>
                <a:t> </a:t>
              </a:r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  <a:sym typeface="Math1" pitchFamily="2" charset="2"/>
                </a:rPr>
                <a:t>均未知</a:t>
              </a:r>
              <a:endParaRPr kumimoji="1" lang="zh-CN" altLang="en-US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51224" name="Line 24"/>
          <p:cNvSpPr>
            <a:spLocks noChangeShapeType="1"/>
          </p:cNvSpPr>
          <p:nvPr/>
        </p:nvSpPr>
        <p:spPr bwMode="auto">
          <a:xfrm>
            <a:off x="304800" y="6553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225" name="Group 25"/>
          <p:cNvGrpSpPr/>
          <p:nvPr/>
        </p:nvGrpSpPr>
        <p:grpSpPr bwMode="auto">
          <a:xfrm>
            <a:off x="304800" y="1143000"/>
            <a:ext cx="8839200" cy="5411788"/>
            <a:chOff x="192" y="720"/>
            <a:chExt cx="5568" cy="3409"/>
          </a:xfrm>
        </p:grpSpPr>
        <p:sp>
          <p:nvSpPr>
            <p:cNvPr id="51226" name="Line 26"/>
            <p:cNvSpPr>
              <a:spLocks noChangeShapeType="1"/>
            </p:cNvSpPr>
            <p:nvPr/>
          </p:nvSpPr>
          <p:spPr bwMode="auto">
            <a:xfrm>
              <a:off x="1104" y="720"/>
              <a:ext cx="0" cy="3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7" name="Line 27"/>
            <p:cNvSpPr>
              <a:spLocks noChangeShapeType="1"/>
            </p:cNvSpPr>
            <p:nvPr/>
          </p:nvSpPr>
          <p:spPr bwMode="auto">
            <a:xfrm>
              <a:off x="2112" y="720"/>
              <a:ext cx="0" cy="3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8" name="Line 28"/>
            <p:cNvSpPr>
              <a:spLocks noChangeShapeType="1"/>
            </p:cNvSpPr>
            <p:nvPr/>
          </p:nvSpPr>
          <p:spPr bwMode="auto">
            <a:xfrm>
              <a:off x="4128" y="720"/>
              <a:ext cx="0" cy="3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9" name="Text Box 29"/>
            <p:cNvSpPr txBox="1">
              <a:spLocks noChangeArrowheads="1"/>
            </p:cNvSpPr>
            <p:nvPr/>
          </p:nvSpPr>
          <p:spPr bwMode="auto">
            <a:xfrm>
              <a:off x="230" y="763"/>
              <a:ext cx="88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原假设</a:t>
              </a:r>
              <a:endParaRPr kumimoji="1" lang="zh-CN" altLang="en-US" sz="320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    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3200" baseline="-2500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30" name="Text Box 30"/>
            <p:cNvSpPr txBox="1">
              <a:spLocks noChangeArrowheads="1"/>
            </p:cNvSpPr>
            <p:nvPr/>
          </p:nvSpPr>
          <p:spPr bwMode="auto">
            <a:xfrm>
              <a:off x="1134" y="782"/>
              <a:ext cx="101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>
                  <a:latin typeface="Times New Roman" panose="02020603050405020304" pitchFamily="18" charset="0"/>
                  <a:ea typeface="楷体_GB2312" pitchFamily="49" charset="-122"/>
                </a:rPr>
                <a:t>备择假设</a:t>
              </a:r>
              <a:endParaRPr kumimoji="1"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r>
                <a:rPr kumimoji="1" lang="zh-CN" altLang="en-US" sz="2800">
                  <a:latin typeface="Times New Roman" panose="02020603050405020304" pitchFamily="18" charset="0"/>
                  <a:ea typeface="楷体_GB2312" pitchFamily="49" charset="-122"/>
                </a:rPr>
                <a:t>      </a:t>
              </a:r>
              <a:r>
                <a:rPr kumimoji="1" lang="en-US" altLang="zh-CN" sz="2800" i="1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2800" baseline="-25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31" name="Text Box 31"/>
            <p:cNvSpPr txBox="1">
              <a:spLocks noChangeArrowheads="1"/>
            </p:cNvSpPr>
            <p:nvPr/>
          </p:nvSpPr>
          <p:spPr bwMode="auto">
            <a:xfrm>
              <a:off x="2160" y="765"/>
              <a:ext cx="190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800">
                  <a:latin typeface="Times New Roman" panose="02020603050405020304" pitchFamily="18" charset="0"/>
                  <a:ea typeface="楷体_GB2312" pitchFamily="49" charset="-122"/>
                </a:rPr>
                <a:t>检验统计量及其在</a:t>
              </a:r>
              <a:endParaRPr kumimoji="1"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/>
              <a:r>
                <a:rPr kumimoji="1" lang="en-US" altLang="zh-CN" sz="2800" i="1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2800" baseline="-2500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kumimoji="1" lang="zh-CN" altLang="zh-CN" sz="2800">
                  <a:latin typeface="Times New Roman" panose="02020603050405020304" pitchFamily="18" charset="0"/>
                  <a:ea typeface="楷体_GB2312" pitchFamily="49" charset="-122"/>
                </a:rPr>
                <a:t>为真时的分布</a:t>
              </a:r>
              <a:endParaRPr kumimoji="1"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32" name="Text Box 32"/>
            <p:cNvSpPr txBox="1">
              <a:spLocks noChangeArrowheads="1"/>
            </p:cNvSpPr>
            <p:nvPr/>
          </p:nvSpPr>
          <p:spPr bwMode="auto">
            <a:xfrm>
              <a:off x="4512" y="885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拒绝域</a:t>
              </a:r>
              <a:endParaRPr kumimoji="1" lang="zh-CN" altLang="en-US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33" name="Line 33"/>
            <p:cNvSpPr>
              <a:spLocks noChangeShapeType="1"/>
            </p:cNvSpPr>
            <p:nvPr/>
          </p:nvSpPr>
          <p:spPr bwMode="auto">
            <a:xfrm>
              <a:off x="192" y="1440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4" name="Line 34"/>
            <p:cNvSpPr>
              <a:spLocks noChangeShapeType="1"/>
            </p:cNvSpPr>
            <p:nvPr/>
          </p:nvSpPr>
          <p:spPr bwMode="auto">
            <a:xfrm>
              <a:off x="192" y="720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35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-4800600"/>
            <a:ext cx="7772400" cy="1143000"/>
          </a:xfrm>
          <a:noFill/>
        </p:spPr>
        <p:txBody>
          <a:bodyPr/>
          <a:lstStyle/>
          <a:p>
            <a:r>
              <a:rPr lang="en-US" altLang="zh-CN" sz="3200" b="1" i="1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lang="en-US" altLang="zh-CN" sz="3200" b="1">
                <a:solidFill>
                  <a:srgbClr val="66FFFF"/>
                </a:solidFill>
                <a:ea typeface="楷体_GB2312" pitchFamily="49" charset="-122"/>
                <a:sym typeface="Math1" pitchFamily="2" charset="2"/>
              </a:rPr>
              <a:t> </a:t>
            </a:r>
            <a:r>
              <a:rPr lang="en-US" altLang="zh-CN" sz="3200" b="1" baseline="-25000">
                <a:solidFill>
                  <a:srgbClr val="66FFFF"/>
                </a:solidFill>
                <a:ea typeface="楷体_GB2312" pitchFamily="49" charset="-122"/>
                <a:sym typeface="Math1" pitchFamily="2" charset="2"/>
              </a:rPr>
              <a:t>1</a:t>
            </a:r>
            <a:r>
              <a:rPr lang="en-US" altLang="zh-CN" sz="3200" b="1" baseline="30000">
                <a:solidFill>
                  <a:srgbClr val="66FFFF"/>
                </a:solidFill>
                <a:ea typeface="楷体_GB2312" pitchFamily="49" charset="-122"/>
                <a:sym typeface="Math1" pitchFamily="2" charset="2"/>
              </a:rPr>
              <a:t>2</a:t>
            </a:r>
            <a:r>
              <a:rPr lang="en-US" altLang="zh-CN" sz="3200" b="1">
                <a:solidFill>
                  <a:srgbClr val="66FFFF"/>
                </a:solidFill>
                <a:ea typeface="楷体_GB2312" pitchFamily="49" charset="-122"/>
                <a:sym typeface="Math1" pitchFamily="2" charset="2"/>
              </a:rPr>
              <a:t> </a:t>
            </a:r>
            <a:r>
              <a:rPr lang="en-US" altLang="zh-CN" sz="3200" b="1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/</a:t>
            </a:r>
            <a:r>
              <a:rPr lang="en-US" altLang="zh-CN" sz="3200" b="1" i="1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lang="en-US" altLang="zh-CN" sz="3200" b="1">
                <a:solidFill>
                  <a:srgbClr val="66FFFF"/>
                </a:solidFill>
                <a:ea typeface="楷体_GB2312" pitchFamily="49" charset="-122"/>
                <a:sym typeface="Math1" pitchFamily="2" charset="2"/>
              </a:rPr>
              <a:t> </a:t>
            </a:r>
            <a:r>
              <a:rPr lang="en-US" altLang="zh-CN" sz="3200" b="1" baseline="-25000">
                <a:solidFill>
                  <a:srgbClr val="66FFFF"/>
                </a:solidFill>
                <a:ea typeface="楷体_GB2312" pitchFamily="49" charset="-122"/>
                <a:sym typeface="Math1" pitchFamily="2" charset="2"/>
              </a:rPr>
              <a:t>2</a:t>
            </a:r>
            <a:r>
              <a:rPr lang="en-US" altLang="zh-CN" sz="3200" b="1" baseline="30000">
                <a:solidFill>
                  <a:srgbClr val="66FFFF"/>
                </a:solidFill>
                <a:ea typeface="楷体_GB2312" pitchFamily="49" charset="-122"/>
                <a:sym typeface="Math1" pitchFamily="2" charset="2"/>
              </a:rPr>
              <a:t>2 </a:t>
            </a:r>
            <a:r>
              <a:rPr lang="zh-CN" altLang="en-US" sz="3200" b="1">
                <a:solidFill>
                  <a:srgbClr val="66FFFF"/>
                </a:solidFill>
                <a:ea typeface="楷体_GB2312" pitchFamily="49" charset="-122"/>
                <a:sym typeface="Math1" pitchFamily="2" charset="2"/>
              </a:rPr>
              <a:t>检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  <p:bldP spid="51203" grpId="0" autoUpdateAnimBg="0"/>
      <p:bldP spid="51204" grpId="0" autoUpdateAnimBg="0"/>
      <p:bldP spid="51205" grpId="0" autoUpdateAnimBg="0"/>
      <p:bldP spid="51206" grpId="0" autoUpdateAnimBg="0"/>
      <p:bldP spid="51207" grpId="0" autoUpdateAnimBg="0"/>
      <p:bldP spid="5121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90" name="WordArt 10"/>
          <p:cNvSpPr>
            <a:spLocks noChangeArrowheads="1" noChangeShapeType="1" noTextEdit="1"/>
          </p:cNvSpPr>
          <p:nvPr/>
        </p:nvSpPr>
        <p:spPr bwMode="auto">
          <a:xfrm>
            <a:off x="374650" y="1065213"/>
            <a:ext cx="3198813" cy="3238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2D2DFF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参数检验的一般提法：</a:t>
            </a:r>
            <a:endParaRPr lang="zh-CN" altLang="en-US" sz="3600" b="1" kern="10">
              <a:ln w="12700">
                <a:solidFill>
                  <a:srgbClr val="2D2DFF"/>
                </a:solidFill>
                <a:round/>
              </a:ln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58100" name="Object 20"/>
          <p:cNvGraphicFramePr>
            <a:graphicFrameLocks noChangeAspect="1"/>
          </p:cNvGraphicFramePr>
          <p:nvPr/>
        </p:nvGraphicFramePr>
        <p:xfrm>
          <a:off x="3500438" y="1843088"/>
          <a:ext cx="25638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0" name="Equation" r:id="rId1" imgW="24079200" imgH="4267200" progId="Equation.DSMT4">
                  <p:embed/>
                </p:oleObj>
              </mc:Choice>
              <mc:Fallback>
                <p:oleObj name="Equation" r:id="rId1" imgW="24079200" imgH="4267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1843088"/>
                        <a:ext cx="25638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8132" name="Group 52"/>
          <p:cNvGrpSpPr/>
          <p:nvPr/>
        </p:nvGrpSpPr>
        <p:grpSpPr bwMode="auto">
          <a:xfrm>
            <a:off x="2997200" y="638175"/>
            <a:ext cx="3506788" cy="296863"/>
            <a:chOff x="2093" y="435"/>
            <a:chExt cx="1803" cy="187"/>
          </a:xfrm>
        </p:grpSpPr>
        <p:sp>
          <p:nvSpPr>
            <p:cNvPr id="558133" name="Line 53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8134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accent2"/>
                    </a:solidFill>
                    <a:round/>
                  </a:ln>
                  <a:solidFill>
                    <a:srgbClr val="FFC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假设检验问题的讨论</a:t>
              </a:r>
              <a:endParaRPr lang="zh-CN" altLang="en-US" sz="3600" b="1" kern="10">
                <a:ln w="9525">
                  <a:solidFill>
                    <a:schemeClr val="accent2"/>
                  </a:solidFill>
                  <a:round/>
                </a:ln>
                <a:solidFill>
                  <a:srgbClr val="FFC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58136" name="Group 56"/>
          <p:cNvGrpSpPr/>
          <p:nvPr/>
        </p:nvGrpSpPr>
        <p:grpSpPr bwMode="auto">
          <a:xfrm>
            <a:off x="3559175" y="952500"/>
            <a:ext cx="5584825" cy="530225"/>
            <a:chOff x="2418" y="656"/>
            <a:chExt cx="3518" cy="334"/>
          </a:xfrm>
        </p:grpSpPr>
        <p:sp>
          <p:nvSpPr>
            <p:cNvPr id="558099" name="Rectangle 19"/>
            <p:cNvSpPr>
              <a:spLocks noChangeArrowheads="1"/>
            </p:cNvSpPr>
            <p:nvPr/>
          </p:nvSpPr>
          <p:spPr bwMode="auto">
            <a:xfrm>
              <a:off x="2418" y="656"/>
              <a:ext cx="35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设总体              为未知参数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8135" name="Object 55"/>
            <p:cNvGraphicFramePr>
              <a:graphicFrameLocks noChangeAspect="1"/>
            </p:cNvGraphicFramePr>
            <p:nvPr/>
          </p:nvGraphicFramePr>
          <p:xfrm>
            <a:off x="3103" y="713"/>
            <a:ext cx="167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1" name="Equation" r:id="rId3" imgW="24993600" imgH="4267200" progId="Equation.DSMT4">
                    <p:embed/>
                  </p:oleObj>
                </mc:Choice>
                <mc:Fallback>
                  <p:oleObj name="Equation" r:id="rId3" imgW="24993600" imgH="4267200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3" y="713"/>
                          <a:ext cx="167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8138" name="Group 58"/>
          <p:cNvGrpSpPr/>
          <p:nvPr/>
        </p:nvGrpSpPr>
        <p:grpSpPr bwMode="auto">
          <a:xfrm>
            <a:off x="-25400" y="1385888"/>
            <a:ext cx="6997700" cy="519112"/>
            <a:chOff x="0" y="945"/>
            <a:chExt cx="4408" cy="327"/>
          </a:xfrm>
        </p:grpSpPr>
        <p:sp>
          <p:nvSpPr>
            <p:cNvPr id="558102" name="Rectangle 22"/>
            <p:cNvSpPr>
              <a:spLocks noChangeArrowheads="1"/>
            </p:cNvSpPr>
            <p:nvPr/>
          </p:nvSpPr>
          <p:spPr bwMode="auto">
            <a:xfrm>
              <a:off x="0" y="945"/>
              <a:ext cx="4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由实际问题需要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可作参数空间  的分划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8137" name="Object 57"/>
            <p:cNvGraphicFramePr>
              <a:graphicFrameLocks noChangeAspect="1"/>
            </p:cNvGraphicFramePr>
            <p:nvPr/>
          </p:nvGraphicFramePr>
          <p:xfrm>
            <a:off x="3093" y="1013"/>
            <a:ext cx="224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2" name="Equation" r:id="rId5" imgW="3352800" imgH="3657600" progId="Equation.DSMT4">
                    <p:embed/>
                  </p:oleObj>
                </mc:Choice>
                <mc:Fallback>
                  <p:oleObj name="Equation" r:id="rId5" imgW="3352800" imgH="365760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3" y="1013"/>
                          <a:ext cx="224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8140" name="Rectangle 60"/>
          <p:cNvSpPr>
            <a:spLocks noChangeArrowheads="1"/>
          </p:cNvSpPr>
          <p:nvPr/>
        </p:nvSpPr>
        <p:spPr bwMode="auto">
          <a:xfrm>
            <a:off x="-38100" y="2149475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则参数检验问题的一般提法是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58142" name="Object 62"/>
          <p:cNvGraphicFramePr>
            <a:graphicFrameLocks noChangeAspect="1"/>
          </p:cNvGraphicFramePr>
          <p:nvPr/>
        </p:nvGraphicFramePr>
        <p:xfrm>
          <a:off x="2806700" y="2581275"/>
          <a:ext cx="39290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3" name="Equation" r:id="rId7" imgW="36880800" imgH="4267200" progId="Equation.DSMT4">
                  <p:embed/>
                </p:oleObj>
              </mc:Choice>
              <mc:Fallback>
                <p:oleObj name="Equation" r:id="rId7" imgW="36880800" imgH="426720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2581275"/>
                        <a:ext cx="39290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8151" name="Group 71"/>
          <p:cNvGrpSpPr/>
          <p:nvPr/>
        </p:nvGrpSpPr>
        <p:grpSpPr bwMode="auto">
          <a:xfrm>
            <a:off x="842963" y="4706938"/>
            <a:ext cx="1427162" cy="298450"/>
            <a:chOff x="2187" y="2325"/>
            <a:chExt cx="899" cy="188"/>
          </a:xfrm>
        </p:grpSpPr>
        <p:sp>
          <p:nvSpPr>
            <p:cNvPr id="558144" name="WordArt 64"/>
            <p:cNvSpPr>
              <a:spLocks noChangeArrowheads="1" noChangeShapeType="1" noTextEdit="1"/>
            </p:cNvSpPr>
            <p:nvPr/>
          </p:nvSpPr>
          <p:spPr bwMode="auto">
            <a:xfrm>
              <a:off x="2354" y="2325"/>
              <a:ext cx="732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类风险</a:t>
              </a:r>
              <a:endPara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58145" name="WordArt 65"/>
            <p:cNvSpPr>
              <a:spLocks noChangeArrowheads="1" noChangeShapeType="1" noTextEdit="1"/>
            </p:cNvSpPr>
            <p:nvPr/>
          </p:nvSpPr>
          <p:spPr bwMode="auto">
            <a:xfrm>
              <a:off x="2187" y="2342"/>
              <a:ext cx="78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I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558176" name="Group 96"/>
          <p:cNvGrpSpPr/>
          <p:nvPr/>
        </p:nvGrpSpPr>
        <p:grpSpPr bwMode="auto">
          <a:xfrm>
            <a:off x="781050" y="5127625"/>
            <a:ext cx="1490663" cy="298450"/>
            <a:chOff x="4540" y="3734"/>
            <a:chExt cx="939" cy="188"/>
          </a:xfrm>
        </p:grpSpPr>
        <p:sp>
          <p:nvSpPr>
            <p:cNvPr id="558148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4540" y="3751"/>
              <a:ext cx="142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II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58149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4747" y="3734"/>
              <a:ext cx="732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类风险</a:t>
              </a:r>
              <a:endPara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58157" name="Group 77"/>
          <p:cNvGrpSpPr/>
          <p:nvPr/>
        </p:nvGrpSpPr>
        <p:grpSpPr bwMode="auto">
          <a:xfrm>
            <a:off x="5586413" y="3316288"/>
            <a:ext cx="1270000" cy="519112"/>
            <a:chOff x="3079" y="2233"/>
            <a:chExt cx="800" cy="327"/>
          </a:xfrm>
        </p:grpSpPr>
        <p:sp>
          <p:nvSpPr>
            <p:cNvPr id="558114" name="Rectangle 34"/>
            <p:cNvSpPr>
              <a:spLocks noChangeArrowheads="1"/>
            </p:cNvSpPr>
            <p:nvPr/>
          </p:nvSpPr>
          <p:spPr bwMode="auto">
            <a:xfrm>
              <a:off x="3079" y="2233"/>
              <a:ext cx="7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拒绝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8152" name="Object 72"/>
            <p:cNvGraphicFramePr>
              <a:graphicFrameLocks noChangeAspect="1"/>
            </p:cNvGraphicFramePr>
            <p:nvPr/>
          </p:nvGraphicFramePr>
          <p:xfrm>
            <a:off x="3573" y="2275"/>
            <a:ext cx="30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4" name="Equation" r:id="rId9" imgW="4572000" imgH="4267200" progId="Equation.DSMT4">
                    <p:embed/>
                  </p:oleObj>
                </mc:Choice>
                <mc:Fallback>
                  <p:oleObj name="Equation" r:id="rId9" imgW="4572000" imgH="4267200" progId="Equation.DSMT4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3" y="2275"/>
                          <a:ext cx="30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8163" name="Group 83"/>
          <p:cNvGrpSpPr/>
          <p:nvPr/>
        </p:nvGrpSpPr>
        <p:grpSpPr bwMode="auto">
          <a:xfrm>
            <a:off x="647700" y="2913063"/>
            <a:ext cx="4254500" cy="531812"/>
            <a:chOff x="-32" y="1875"/>
            <a:chExt cx="2680" cy="335"/>
          </a:xfrm>
        </p:grpSpPr>
        <p:sp>
          <p:nvSpPr>
            <p:cNvPr id="558153" name="Rectangle 73"/>
            <p:cNvSpPr>
              <a:spLocks noChangeArrowheads="1"/>
            </p:cNvSpPr>
            <p:nvPr/>
          </p:nvSpPr>
          <p:spPr bwMode="auto">
            <a:xfrm>
              <a:off x="-32" y="1875"/>
              <a:ext cx="2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若存在        有决策      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8154" name="Object 74"/>
            <p:cNvGraphicFramePr>
              <a:graphicFrameLocks noChangeAspect="1"/>
            </p:cNvGraphicFramePr>
            <p:nvPr/>
          </p:nvGraphicFramePr>
          <p:xfrm>
            <a:off x="729" y="1914"/>
            <a:ext cx="87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5" name="Equation" r:id="rId11" imgW="13106400" imgH="4572000" progId="Equation.DSMT4">
                    <p:embed/>
                  </p:oleObj>
                </mc:Choice>
                <mc:Fallback>
                  <p:oleObj name="Equation" r:id="rId11" imgW="13106400" imgH="4572000" progId="Equation.DSMT4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" y="1914"/>
                          <a:ext cx="87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8155" name="Object 75"/>
          <p:cNvGraphicFramePr>
            <a:graphicFrameLocks noChangeAspect="1"/>
          </p:cNvGraphicFramePr>
          <p:nvPr/>
        </p:nvGraphicFramePr>
        <p:xfrm>
          <a:off x="2135188" y="3382963"/>
          <a:ext cx="29479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6" name="Equation" r:id="rId13" imgW="27736800" imgH="4572000" progId="Equation.DSMT4">
                  <p:embed/>
                </p:oleObj>
              </mc:Choice>
              <mc:Fallback>
                <p:oleObj name="Equation" r:id="rId13" imgW="27736800" imgH="457200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3382963"/>
                        <a:ext cx="29479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56" name="AutoShape 76"/>
          <p:cNvSpPr>
            <a:spLocks noChangeArrowheads="1"/>
          </p:cNvSpPr>
          <p:nvPr/>
        </p:nvSpPr>
        <p:spPr bwMode="auto">
          <a:xfrm>
            <a:off x="5133975" y="3479800"/>
            <a:ext cx="369888" cy="228600"/>
          </a:xfrm>
          <a:prstGeom prst="rightArrow">
            <a:avLst>
              <a:gd name="adj1" fmla="val 50000"/>
              <a:gd name="adj2" fmla="val 4045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58158" name="Group 78"/>
          <p:cNvGrpSpPr/>
          <p:nvPr/>
        </p:nvGrpSpPr>
        <p:grpSpPr bwMode="auto">
          <a:xfrm>
            <a:off x="5600700" y="3686175"/>
            <a:ext cx="1270000" cy="519113"/>
            <a:chOff x="3079" y="2233"/>
            <a:chExt cx="800" cy="327"/>
          </a:xfrm>
        </p:grpSpPr>
        <p:sp>
          <p:nvSpPr>
            <p:cNvPr id="558159" name="Rectangle 79"/>
            <p:cNvSpPr>
              <a:spLocks noChangeArrowheads="1"/>
            </p:cNvSpPr>
            <p:nvPr/>
          </p:nvSpPr>
          <p:spPr bwMode="auto">
            <a:xfrm>
              <a:off x="3079" y="2233"/>
              <a:ext cx="7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接受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8160" name="Object 80"/>
            <p:cNvGraphicFramePr>
              <a:graphicFrameLocks noChangeAspect="1"/>
            </p:cNvGraphicFramePr>
            <p:nvPr/>
          </p:nvGraphicFramePr>
          <p:xfrm>
            <a:off x="3573" y="2275"/>
            <a:ext cx="30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7" name="Equation" r:id="rId15" imgW="4572000" imgH="4267200" progId="Equation.DSMT4">
                    <p:embed/>
                  </p:oleObj>
                </mc:Choice>
                <mc:Fallback>
                  <p:oleObj name="Equation" r:id="rId15" imgW="4572000" imgH="4267200" progId="Equation.DSMT4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3" y="2275"/>
                          <a:ext cx="30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8161" name="Object 81"/>
          <p:cNvGraphicFramePr>
            <a:graphicFrameLocks noChangeAspect="1"/>
          </p:cNvGraphicFramePr>
          <p:nvPr/>
        </p:nvGraphicFramePr>
        <p:xfrm>
          <a:off x="2136775" y="3752850"/>
          <a:ext cx="29479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8" name="Equation" r:id="rId17" imgW="27736800" imgH="4572000" progId="Equation.DSMT4">
                  <p:embed/>
                </p:oleObj>
              </mc:Choice>
              <mc:Fallback>
                <p:oleObj name="Equation" r:id="rId17" imgW="27736800" imgH="4572000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5" y="3752850"/>
                        <a:ext cx="29479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62" name="AutoShape 82"/>
          <p:cNvSpPr>
            <a:spLocks noChangeArrowheads="1"/>
          </p:cNvSpPr>
          <p:nvPr/>
        </p:nvSpPr>
        <p:spPr bwMode="auto">
          <a:xfrm>
            <a:off x="5135563" y="3849688"/>
            <a:ext cx="369887" cy="228600"/>
          </a:xfrm>
          <a:prstGeom prst="rightArrow">
            <a:avLst>
              <a:gd name="adj1" fmla="val 50000"/>
              <a:gd name="adj2" fmla="val 4045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8164" name="AutoShape 84"/>
          <p:cNvSpPr/>
          <p:nvPr/>
        </p:nvSpPr>
        <p:spPr bwMode="auto">
          <a:xfrm>
            <a:off x="6908800" y="3467100"/>
            <a:ext cx="139700" cy="609600"/>
          </a:xfrm>
          <a:prstGeom prst="rightBrace">
            <a:avLst>
              <a:gd name="adj1" fmla="val 36364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58169" name="Group 89"/>
          <p:cNvGrpSpPr/>
          <p:nvPr/>
        </p:nvGrpSpPr>
        <p:grpSpPr bwMode="auto">
          <a:xfrm>
            <a:off x="-38100" y="4133850"/>
            <a:ext cx="3949700" cy="519113"/>
            <a:chOff x="-24" y="2692"/>
            <a:chExt cx="2488" cy="327"/>
          </a:xfrm>
        </p:grpSpPr>
        <p:sp>
          <p:nvSpPr>
            <p:cNvPr id="558166" name="Rectangle 86"/>
            <p:cNvSpPr>
              <a:spLocks noChangeArrowheads="1"/>
            </p:cNvSpPr>
            <p:nvPr/>
          </p:nvSpPr>
          <p:spPr bwMode="auto">
            <a:xfrm>
              <a:off x="-24" y="2692"/>
              <a:ext cx="2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则称 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 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的拒绝域      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8167" name="Object 87"/>
            <p:cNvGraphicFramePr>
              <a:graphicFrameLocks noChangeAspect="1"/>
            </p:cNvGraphicFramePr>
            <p:nvPr/>
          </p:nvGraphicFramePr>
          <p:xfrm>
            <a:off x="486" y="2741"/>
            <a:ext cx="30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9" name="Equation" r:id="rId19" imgW="4572000" imgH="4267200" progId="Equation.DSMT4">
                    <p:embed/>
                  </p:oleObj>
                </mc:Choice>
                <mc:Fallback>
                  <p:oleObj name="Equation" r:id="rId19" imgW="4572000" imgH="4267200" progId="Equation.DSMT4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" y="2741"/>
                          <a:ext cx="30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8168" name="Object 88"/>
            <p:cNvGraphicFramePr>
              <a:graphicFrameLocks noChangeAspect="1"/>
            </p:cNvGraphicFramePr>
            <p:nvPr/>
          </p:nvGraphicFramePr>
          <p:xfrm>
            <a:off x="967" y="2742"/>
            <a:ext cx="30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0" name="Equation" r:id="rId21" imgW="4572000" imgH="4267200" progId="Equation.DSMT4">
                    <p:embed/>
                  </p:oleObj>
                </mc:Choice>
                <mc:Fallback>
                  <p:oleObj name="Equation" r:id="rId21" imgW="4572000" imgH="4267200" progId="Equation.DSMT4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7" y="2742"/>
                          <a:ext cx="30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8174" name="Group 94"/>
          <p:cNvGrpSpPr/>
          <p:nvPr/>
        </p:nvGrpSpPr>
        <p:grpSpPr bwMode="auto">
          <a:xfrm>
            <a:off x="3290888" y="4135438"/>
            <a:ext cx="4038600" cy="519112"/>
            <a:chOff x="2137" y="2709"/>
            <a:chExt cx="2544" cy="327"/>
          </a:xfrm>
        </p:grpSpPr>
        <p:sp>
          <p:nvSpPr>
            <p:cNvPr id="558171" name="Rectangle 91"/>
            <p:cNvSpPr>
              <a:spLocks noChangeArrowheads="1"/>
            </p:cNvSpPr>
            <p:nvPr/>
          </p:nvSpPr>
          <p:spPr bwMode="auto">
            <a:xfrm>
              <a:off x="2137" y="2709"/>
              <a:ext cx="2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，或称为 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的一个检验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      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8173" name="Object 93"/>
            <p:cNvGraphicFramePr>
              <a:graphicFrameLocks noChangeAspect="1"/>
            </p:cNvGraphicFramePr>
            <p:nvPr/>
          </p:nvGraphicFramePr>
          <p:xfrm>
            <a:off x="3088" y="2759"/>
            <a:ext cx="30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1" name="Equation" r:id="rId23" imgW="4572000" imgH="4267200" progId="Equation.DSMT4">
                    <p:embed/>
                  </p:oleObj>
                </mc:Choice>
                <mc:Fallback>
                  <p:oleObj name="Equation" r:id="rId23" imgW="4572000" imgH="4267200" progId="Equation.DSMT4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8" y="2759"/>
                          <a:ext cx="30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8177" name="Object 97"/>
          <p:cNvGraphicFramePr>
            <a:graphicFrameLocks noChangeAspect="1"/>
          </p:cNvGraphicFramePr>
          <p:nvPr/>
        </p:nvGraphicFramePr>
        <p:xfrm>
          <a:off x="2405063" y="4629150"/>
          <a:ext cx="45688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2" name="Equation" r:id="rId25" imgW="42976800" imgH="4572000" progId="Equation.DSMT4">
                  <p:embed/>
                </p:oleObj>
              </mc:Choice>
              <mc:Fallback>
                <p:oleObj name="Equation" r:id="rId25" imgW="42976800" imgH="4572000" progId="Equation.DSMT4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4629150"/>
                        <a:ext cx="45688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178" name="Object 98"/>
          <p:cNvGraphicFramePr>
            <a:graphicFrameLocks noChangeAspect="1"/>
          </p:cNvGraphicFramePr>
          <p:nvPr/>
        </p:nvGraphicFramePr>
        <p:xfrm>
          <a:off x="2414588" y="5049838"/>
          <a:ext cx="50879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3" name="Equation" r:id="rId27" imgW="47853600" imgH="4572000" progId="Equation.DSMT4">
                  <p:embed/>
                </p:oleObj>
              </mc:Choice>
              <mc:Fallback>
                <p:oleObj name="Equation" r:id="rId27" imgW="47853600" imgH="4572000" progId="Equation.DSMT4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5049838"/>
                        <a:ext cx="50879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79" name="WordArt 99"/>
          <p:cNvSpPr>
            <a:spLocks noChangeArrowheads="1" noChangeShapeType="1" noTextEdit="1"/>
          </p:cNvSpPr>
          <p:nvPr/>
        </p:nvSpPr>
        <p:spPr bwMode="auto">
          <a:xfrm>
            <a:off x="795338" y="5549900"/>
            <a:ext cx="2614612" cy="323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显著性检验原则：</a:t>
            </a:r>
            <a:endParaRPr lang="zh-CN" altLang="en-US" sz="3600" b="1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0066CC"/>
                  </a:gs>
                  <a:gs pos="50000">
                    <a:srgbClr val="FFFFFF"/>
                  </a:gs>
                  <a:gs pos="100000">
                    <a:srgbClr val="0066CC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58183" name="Group 103"/>
          <p:cNvGrpSpPr/>
          <p:nvPr/>
        </p:nvGrpSpPr>
        <p:grpSpPr bwMode="auto">
          <a:xfrm>
            <a:off x="3622675" y="5561013"/>
            <a:ext cx="1985963" cy="298450"/>
            <a:chOff x="1746" y="3119"/>
            <a:chExt cx="1251" cy="188"/>
          </a:xfrm>
        </p:grpSpPr>
        <p:sp>
          <p:nvSpPr>
            <p:cNvPr id="558184" name="WordArt 104"/>
            <p:cNvSpPr>
              <a:spLocks noChangeArrowheads="1" noChangeShapeType="1" noTextEdit="1"/>
            </p:cNvSpPr>
            <p:nvPr/>
          </p:nvSpPr>
          <p:spPr bwMode="auto">
            <a:xfrm>
              <a:off x="2222" y="3134"/>
              <a:ext cx="79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solidFill>
                    <a:srgbClr val="FFCC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I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solidFill>
                  <a:srgbClr val="FFCC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58185" name="WordArt 105"/>
            <p:cNvSpPr>
              <a:spLocks noChangeArrowheads="1" noChangeShapeType="1" noTextEdit="1"/>
            </p:cNvSpPr>
            <p:nvPr/>
          </p:nvSpPr>
          <p:spPr bwMode="auto">
            <a:xfrm>
              <a:off x="1746" y="3119"/>
              <a:ext cx="1251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solidFill>
                    <a:srgbClr val="FFCC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控制  类风险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solidFill>
                  <a:srgbClr val="FFCC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58195" name="Group 115"/>
          <p:cNvGrpSpPr/>
          <p:nvPr/>
        </p:nvGrpSpPr>
        <p:grpSpPr bwMode="auto">
          <a:xfrm>
            <a:off x="687388" y="5875338"/>
            <a:ext cx="5816600" cy="519112"/>
            <a:chOff x="441" y="3685"/>
            <a:chExt cx="3664" cy="327"/>
          </a:xfrm>
        </p:grpSpPr>
        <p:sp>
          <p:nvSpPr>
            <p:cNvPr id="558190" name="Rectangle 110"/>
            <p:cNvSpPr>
              <a:spLocks noChangeArrowheads="1"/>
            </p:cNvSpPr>
            <p:nvPr/>
          </p:nvSpPr>
          <p:spPr bwMode="auto">
            <a:xfrm>
              <a:off x="441" y="3685"/>
              <a:ext cx="36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给定显著性水平          使得      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8191" name="Object 111"/>
            <p:cNvGraphicFramePr>
              <a:graphicFrameLocks noChangeAspect="1"/>
            </p:cNvGraphicFramePr>
            <p:nvPr/>
          </p:nvGraphicFramePr>
          <p:xfrm>
            <a:off x="2051" y="3732"/>
            <a:ext cx="116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4" name="Equation" r:id="rId29" imgW="17373600" imgH="4267200" progId="Equation.DSMT4">
                    <p:embed/>
                  </p:oleObj>
                </mc:Choice>
                <mc:Fallback>
                  <p:oleObj name="Equation" r:id="rId29" imgW="17373600" imgH="4267200" progId="Equation.DSMT4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" y="3732"/>
                          <a:ext cx="1164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8194" name="Object 114"/>
          <p:cNvGraphicFramePr>
            <a:graphicFrameLocks noChangeAspect="1"/>
          </p:cNvGraphicFramePr>
          <p:nvPr/>
        </p:nvGraphicFramePr>
        <p:xfrm>
          <a:off x="2106613" y="6337300"/>
          <a:ext cx="51196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5" name="Equation" r:id="rId31" imgW="48158400" imgH="4572000" progId="Equation.DSMT4">
                  <p:embed/>
                </p:oleObj>
              </mc:Choice>
              <mc:Fallback>
                <p:oleObj name="Equation" r:id="rId31" imgW="48158400" imgH="4572000" progId="Equation.DSMT4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6337300"/>
                        <a:ext cx="51196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5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5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5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5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5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5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58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58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8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8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5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5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58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8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8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58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5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58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8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5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58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5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5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5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5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55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5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5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5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90" grpId="0" animBg="1"/>
      <p:bldP spid="558140" grpId="0"/>
      <p:bldP spid="558156" grpId="0" animBg="1"/>
      <p:bldP spid="558162" grpId="0" animBg="1"/>
      <p:bldP spid="558164" grpId="0" animBg="1"/>
      <p:bldP spid="5581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926" name="Group 118"/>
          <p:cNvGrpSpPr/>
          <p:nvPr/>
        </p:nvGrpSpPr>
        <p:grpSpPr bwMode="auto">
          <a:xfrm>
            <a:off x="2500313" y="1811338"/>
            <a:ext cx="5378451" cy="519112"/>
            <a:chOff x="1575" y="1141"/>
            <a:chExt cx="3388" cy="327"/>
          </a:xfrm>
        </p:grpSpPr>
        <p:graphicFrame>
          <p:nvGraphicFramePr>
            <p:cNvPr id="503905" name="Object 97"/>
            <p:cNvGraphicFramePr>
              <a:graphicFrameLocks noChangeAspect="1"/>
            </p:cNvGraphicFramePr>
            <p:nvPr/>
          </p:nvGraphicFramePr>
          <p:xfrm>
            <a:off x="1575" y="1171"/>
            <a:ext cx="3309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" name="Equation" r:id="rId1" imgW="49377600" imgH="4572000" progId="Equation.DSMT4">
                    <p:embed/>
                  </p:oleObj>
                </mc:Choice>
                <mc:Fallback>
                  <p:oleObj name="Equation" r:id="rId1" imgW="49377600" imgH="4572000" progId="Equation.DSMT4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5" y="1171"/>
                          <a:ext cx="3309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3908" name="Rectangle 100"/>
            <p:cNvSpPr>
              <a:spLocks noChangeArrowheads="1"/>
            </p:cNvSpPr>
            <p:nvPr/>
          </p:nvSpPr>
          <p:spPr bwMode="auto">
            <a:xfrm>
              <a:off x="4177" y="1141"/>
              <a:ext cx="7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已知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503865" name="Rectangle 57"/>
          <p:cNvSpPr>
            <a:spLocks noChangeArrowheads="1"/>
          </p:cNvSpPr>
          <p:nvPr/>
        </p:nvSpPr>
        <p:spPr bwMode="auto">
          <a:xfrm>
            <a:off x="0" y="4362450"/>
            <a:ext cx="1349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故由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03887" name="Freeform 79"/>
          <p:cNvSpPr/>
          <p:nvPr/>
        </p:nvSpPr>
        <p:spPr bwMode="auto">
          <a:xfrm>
            <a:off x="2590800" y="2260600"/>
            <a:ext cx="3175000" cy="26988"/>
          </a:xfrm>
          <a:custGeom>
            <a:avLst/>
            <a:gdLst>
              <a:gd name="T0" fmla="*/ 0 w 2000"/>
              <a:gd name="T1" fmla="*/ 16 h 17"/>
              <a:gd name="T2" fmla="*/ 352 w 2000"/>
              <a:gd name="T3" fmla="*/ 16 h 17"/>
              <a:gd name="T4" fmla="*/ 640 w 2000"/>
              <a:gd name="T5" fmla="*/ 8 h 17"/>
              <a:gd name="T6" fmla="*/ 1000 w 2000"/>
              <a:gd name="T7" fmla="*/ 8 h 17"/>
              <a:gd name="T8" fmla="*/ 1480 w 2000"/>
              <a:gd name="T9" fmla="*/ 0 h 17"/>
              <a:gd name="T10" fmla="*/ 1760 w 2000"/>
              <a:gd name="T11" fmla="*/ 8 h 17"/>
              <a:gd name="T12" fmla="*/ 2000 w 2000"/>
              <a:gd name="T13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7">
                <a:moveTo>
                  <a:pt x="0" y="16"/>
                </a:moveTo>
                <a:cubicBezTo>
                  <a:pt x="59" y="16"/>
                  <a:pt x="245" y="17"/>
                  <a:pt x="352" y="16"/>
                </a:cubicBezTo>
                <a:cubicBezTo>
                  <a:pt x="459" y="15"/>
                  <a:pt x="532" y="9"/>
                  <a:pt x="640" y="8"/>
                </a:cubicBezTo>
                <a:cubicBezTo>
                  <a:pt x="748" y="7"/>
                  <a:pt x="860" y="9"/>
                  <a:pt x="1000" y="8"/>
                </a:cubicBezTo>
                <a:cubicBezTo>
                  <a:pt x="1140" y="7"/>
                  <a:pt x="1353" y="0"/>
                  <a:pt x="1480" y="0"/>
                </a:cubicBezTo>
                <a:cubicBezTo>
                  <a:pt x="1607" y="0"/>
                  <a:pt x="1673" y="7"/>
                  <a:pt x="1760" y="8"/>
                </a:cubicBezTo>
                <a:cubicBezTo>
                  <a:pt x="1847" y="9"/>
                  <a:pt x="1950" y="8"/>
                  <a:pt x="2000" y="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03896" name="Group 88"/>
          <p:cNvGrpSpPr/>
          <p:nvPr/>
        </p:nvGrpSpPr>
        <p:grpSpPr bwMode="auto">
          <a:xfrm>
            <a:off x="844550" y="652463"/>
            <a:ext cx="3011488" cy="285750"/>
            <a:chOff x="380" y="347"/>
            <a:chExt cx="1897" cy="180"/>
          </a:xfrm>
        </p:grpSpPr>
        <p:sp>
          <p:nvSpPr>
            <p:cNvPr id="503888" name="WordArt 80"/>
            <p:cNvSpPr>
              <a:spLocks noChangeArrowheads="1" noChangeShapeType="1" noTextEdit="1"/>
            </p:cNvSpPr>
            <p:nvPr/>
          </p:nvSpPr>
          <p:spPr bwMode="auto">
            <a:xfrm>
              <a:off x="380" y="358"/>
              <a:ext cx="1030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b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一</a:t>
              </a:r>
              <a:r>
                <a:rPr lang="en-US" altLang="zh-CN" sz="3600" b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 </a:t>
              </a:r>
              <a:r>
                <a:rPr lang="zh-CN" altLang="en-US" sz="3600" b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单总体</a:t>
              </a:r>
              <a:endPara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03890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1462" y="381"/>
              <a:ext cx="194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N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03891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1671" y="376"/>
              <a:ext cx="47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(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03892" name="WordArt 84"/>
            <p:cNvSpPr>
              <a:spLocks noChangeArrowheads="1" noChangeShapeType="1" noTextEdit="1"/>
            </p:cNvSpPr>
            <p:nvPr/>
          </p:nvSpPr>
          <p:spPr bwMode="auto">
            <a:xfrm>
              <a:off x="2234" y="375"/>
              <a:ext cx="43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)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03893" name="WordArt 85"/>
            <p:cNvSpPr>
              <a:spLocks noChangeArrowheads="1" noChangeShapeType="1" noTextEdit="1"/>
            </p:cNvSpPr>
            <p:nvPr/>
          </p:nvSpPr>
          <p:spPr bwMode="auto">
            <a:xfrm>
              <a:off x="1923" y="462"/>
              <a:ext cx="42" cy="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,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03894" name="WordArt 86"/>
            <p:cNvSpPr>
              <a:spLocks noChangeArrowheads="1" noChangeShapeType="1" noTextEdit="1"/>
            </p:cNvSpPr>
            <p:nvPr/>
          </p:nvSpPr>
          <p:spPr bwMode="auto">
            <a:xfrm>
              <a:off x="1741" y="390"/>
              <a:ext cx="372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l-GR" altLang="zh-CN" sz="3600" i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μ  σ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03895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2146" y="347"/>
              <a:ext cx="66" cy="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2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503904" name="Group 96"/>
          <p:cNvGrpSpPr/>
          <p:nvPr/>
        </p:nvGrpSpPr>
        <p:grpSpPr bwMode="auto">
          <a:xfrm>
            <a:off x="736600" y="889000"/>
            <a:ext cx="8308975" cy="557213"/>
            <a:chOff x="520" y="616"/>
            <a:chExt cx="5234" cy="351"/>
          </a:xfrm>
        </p:grpSpPr>
        <p:sp>
          <p:nvSpPr>
            <p:cNvPr id="503848" name="Rectangle 40"/>
            <p:cNvSpPr>
              <a:spLocks noChangeArrowheads="1"/>
            </p:cNvSpPr>
            <p:nvPr/>
          </p:nvSpPr>
          <p:spPr bwMode="auto">
            <a:xfrm>
              <a:off x="520" y="638"/>
              <a:ext cx="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03898" name="Rectangle 90"/>
            <p:cNvSpPr>
              <a:spLocks noChangeArrowheads="1"/>
            </p:cNvSpPr>
            <p:nvPr/>
          </p:nvSpPr>
          <p:spPr bwMode="auto">
            <a:xfrm>
              <a:off x="1897" y="631"/>
              <a:ext cx="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03899" name="Rectangle 91"/>
            <p:cNvSpPr>
              <a:spLocks noChangeArrowheads="1"/>
            </p:cNvSpPr>
            <p:nvPr/>
          </p:nvSpPr>
          <p:spPr bwMode="auto">
            <a:xfrm>
              <a:off x="3634" y="624"/>
              <a:ext cx="10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  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03900" name="Object 92"/>
            <p:cNvGraphicFramePr>
              <a:graphicFrameLocks noChangeAspect="1"/>
            </p:cNvGraphicFramePr>
            <p:nvPr/>
          </p:nvGraphicFramePr>
          <p:xfrm>
            <a:off x="759" y="685"/>
            <a:ext cx="124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" name="Equation" r:id="rId3" imgW="18592800" imgH="4267200" progId="Equation.DSMT4">
                    <p:embed/>
                  </p:oleObj>
                </mc:Choice>
                <mc:Fallback>
                  <p:oleObj name="Equation" r:id="rId3" imgW="18592800" imgH="4267200" progId="Equation.DSMT4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" y="685"/>
                          <a:ext cx="124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3901" name="Object 93"/>
            <p:cNvGraphicFramePr>
              <a:graphicFrameLocks noChangeAspect="1"/>
            </p:cNvGraphicFramePr>
            <p:nvPr/>
          </p:nvGraphicFramePr>
          <p:xfrm>
            <a:off x="2608" y="650"/>
            <a:ext cx="113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" name="Equation" r:id="rId5" imgW="18897600" imgH="4876800" progId="Equation.DSMT4">
                    <p:embed/>
                  </p:oleObj>
                </mc:Choice>
                <mc:Fallback>
                  <p:oleObj name="Equation" r:id="rId5" imgW="18897600" imgH="4876800" progId="Equation.DSMT4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650"/>
                          <a:ext cx="113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3902" name="Object 94"/>
            <p:cNvGraphicFramePr>
              <a:graphicFrameLocks noChangeAspect="1"/>
            </p:cNvGraphicFramePr>
            <p:nvPr/>
          </p:nvGraphicFramePr>
          <p:xfrm>
            <a:off x="4373" y="643"/>
            <a:ext cx="57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" name="Equation" r:id="rId7" imgW="8534400" imgH="4876800" progId="Equation.DSMT4">
                    <p:embed/>
                  </p:oleObj>
                </mc:Choice>
                <mc:Fallback>
                  <p:oleObj name="Equation" r:id="rId7" imgW="8534400" imgH="4876800" progId="Equation.DSMT4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3" y="643"/>
                          <a:ext cx="57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3903" name="Rectangle 95"/>
            <p:cNvSpPr>
              <a:spLocks noChangeArrowheads="1"/>
            </p:cNvSpPr>
            <p:nvPr/>
          </p:nvSpPr>
          <p:spPr bwMode="auto">
            <a:xfrm>
              <a:off x="4834" y="616"/>
              <a:ext cx="9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均未知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03907" name="Group 99"/>
          <p:cNvGrpSpPr/>
          <p:nvPr/>
        </p:nvGrpSpPr>
        <p:grpSpPr bwMode="auto">
          <a:xfrm>
            <a:off x="0" y="1357313"/>
            <a:ext cx="5651500" cy="519112"/>
            <a:chOff x="0" y="879"/>
            <a:chExt cx="3560" cy="327"/>
          </a:xfrm>
        </p:grpSpPr>
        <p:sp>
          <p:nvSpPr>
            <p:cNvPr id="503897" name="Rectangle 89"/>
            <p:cNvSpPr>
              <a:spLocks noChangeArrowheads="1"/>
            </p:cNvSpPr>
            <p:nvPr/>
          </p:nvSpPr>
          <p:spPr bwMode="auto">
            <a:xfrm>
              <a:off x="0" y="879"/>
              <a:ext cx="35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试在显著性水平  下，检验假设</a:t>
              </a:r>
              <a:endPara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03906" name="Object 98"/>
            <p:cNvGraphicFramePr>
              <a:graphicFrameLocks noChangeAspect="1"/>
            </p:cNvGraphicFramePr>
            <p:nvPr/>
          </p:nvGraphicFramePr>
          <p:xfrm>
            <a:off x="1654" y="967"/>
            <a:ext cx="22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" name="Equation" r:id="rId9" imgW="3352800" imgH="3048000" progId="Equation.DSMT4">
                    <p:embed/>
                  </p:oleObj>
                </mc:Choice>
                <mc:Fallback>
                  <p:oleObj name="Equation" r:id="rId9" imgW="3352800" imgH="3048000" progId="Equation.DSMT4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967"/>
                          <a:ext cx="22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3910" name="WordArt 102"/>
          <p:cNvSpPr>
            <a:spLocks noChangeArrowheads="1" noChangeShapeType="1" noTextEdit="1"/>
          </p:cNvSpPr>
          <p:nvPr/>
        </p:nvSpPr>
        <p:spPr bwMode="auto">
          <a:xfrm>
            <a:off x="847725" y="2341563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3600" b="1" kern="10" dirty="0">
              <a:ln w="12700">
                <a:solidFill>
                  <a:schemeClr val="accent2"/>
                </a:solidFill>
                <a:round/>
              </a:ln>
              <a:solidFill>
                <a:schemeClr val="accent2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03950" name="Group 142"/>
          <p:cNvGrpSpPr/>
          <p:nvPr/>
        </p:nvGrpSpPr>
        <p:grpSpPr bwMode="auto">
          <a:xfrm>
            <a:off x="0" y="2711449"/>
            <a:ext cx="5227638" cy="879474"/>
            <a:chOff x="0" y="1708"/>
            <a:chExt cx="3293" cy="554"/>
          </a:xfrm>
        </p:grpSpPr>
        <p:sp>
          <p:nvSpPr>
            <p:cNvPr id="503842" name="Rectangle 34"/>
            <p:cNvSpPr>
              <a:spLocks noChangeArrowheads="1"/>
            </p:cNvSpPr>
            <p:nvPr/>
          </p:nvSpPr>
          <p:spPr bwMode="auto">
            <a:xfrm>
              <a:off x="0" y="1816"/>
              <a:ext cx="32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统计量       的值应偏小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03918" name="Object 110"/>
            <p:cNvGraphicFramePr>
              <a:graphicFrameLocks noChangeAspect="1"/>
            </p:cNvGraphicFramePr>
            <p:nvPr/>
          </p:nvGraphicFramePr>
          <p:xfrm>
            <a:off x="716" y="1708"/>
            <a:ext cx="838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5" name="Equation" r:id="rId11" imgW="12496800" imgH="8534400" progId="Equation.DSMT4">
                    <p:embed/>
                  </p:oleObj>
                </mc:Choice>
                <mc:Fallback>
                  <p:oleObj name="Equation" r:id="rId11" imgW="12496800" imgH="8534400" progId="Equation.DSMT4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1708"/>
                          <a:ext cx="838" cy="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3949" name="Group 141"/>
          <p:cNvGrpSpPr/>
          <p:nvPr/>
        </p:nvGrpSpPr>
        <p:grpSpPr bwMode="auto">
          <a:xfrm>
            <a:off x="4105276" y="2865438"/>
            <a:ext cx="3078163" cy="522287"/>
            <a:chOff x="2586" y="1805"/>
            <a:chExt cx="1939" cy="329"/>
          </a:xfrm>
        </p:grpSpPr>
        <p:sp>
          <p:nvSpPr>
            <p:cNvPr id="503853" name="Rectangle 45"/>
            <p:cNvSpPr>
              <a:spLocks noChangeArrowheads="1"/>
            </p:cNvSpPr>
            <p:nvPr/>
          </p:nvSpPr>
          <p:spPr bwMode="auto">
            <a:xfrm>
              <a:off x="2586" y="1805"/>
              <a:ext cx="18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否则便要拒绝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03923" name="Object 115"/>
            <p:cNvGraphicFramePr>
              <a:graphicFrameLocks noChangeAspect="1"/>
            </p:cNvGraphicFramePr>
            <p:nvPr/>
          </p:nvGraphicFramePr>
          <p:xfrm>
            <a:off x="4138" y="1857"/>
            <a:ext cx="38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6" name="Equation" r:id="rId13" imgW="5791200" imgH="4267200" progId="Equation.DSMT4">
                    <p:embed/>
                  </p:oleObj>
                </mc:Choice>
                <mc:Fallback>
                  <p:oleObj name="Equation" r:id="rId13" imgW="5791200" imgH="4267200" progId="Equation.DSMT4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8" y="1857"/>
                          <a:ext cx="38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3930" name="Group 122"/>
          <p:cNvGrpSpPr/>
          <p:nvPr/>
        </p:nvGrpSpPr>
        <p:grpSpPr bwMode="auto">
          <a:xfrm>
            <a:off x="736600" y="3436938"/>
            <a:ext cx="2581275" cy="519112"/>
            <a:chOff x="464" y="2197"/>
            <a:chExt cx="1626" cy="327"/>
          </a:xfrm>
        </p:grpSpPr>
        <p:sp>
          <p:nvSpPr>
            <p:cNvPr id="503877" name="Rectangle 69"/>
            <p:cNvSpPr>
              <a:spLocks noChangeArrowheads="1"/>
            </p:cNvSpPr>
            <p:nvPr/>
          </p:nvSpPr>
          <p:spPr bwMode="auto">
            <a:xfrm>
              <a:off x="464" y="2197"/>
              <a:ext cx="16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又当  </a:t>
              </a:r>
              <a:r>
                <a:rPr kumimoji="1" lang="zh-CN" altLang="en-US" sz="1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为真时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03929" name="Object 121"/>
            <p:cNvGraphicFramePr>
              <a:graphicFrameLocks noChangeAspect="1"/>
            </p:cNvGraphicFramePr>
            <p:nvPr/>
          </p:nvGraphicFramePr>
          <p:xfrm>
            <a:off x="979" y="2242"/>
            <a:ext cx="30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7" name="Equation" r:id="rId15" imgW="4572000" imgH="4267200" progId="Equation.DSMT4">
                    <p:embed/>
                  </p:oleObj>
                </mc:Choice>
                <mc:Fallback>
                  <p:oleObj name="Equation" r:id="rId15" imgW="4572000" imgH="4267200" progId="Equation.DSMT4">
                    <p:embed/>
                    <p:pic>
                      <p:nvPicPr>
                        <p:cNvPr id="0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" y="2242"/>
                          <a:ext cx="30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3931" name="Object 123"/>
          <p:cNvGraphicFramePr>
            <a:graphicFrameLocks noChangeAspect="1"/>
          </p:cNvGraphicFramePr>
          <p:nvPr/>
        </p:nvGraphicFramePr>
        <p:xfrm>
          <a:off x="3167063" y="3792538"/>
          <a:ext cx="24003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Equation" r:id="rId17" imgW="22555200" imgH="8229600" progId="Equation.DSMT4">
                  <p:embed/>
                </p:oleObj>
              </mc:Choice>
              <mc:Fallback>
                <p:oleObj name="Equation" r:id="rId17" imgW="22555200" imgH="8229600" progId="Equation.DSMT4">
                  <p:embed/>
                  <p:pic>
                    <p:nvPicPr>
                      <p:cNvPr id="0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3792538"/>
                        <a:ext cx="240030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932" name="Object 124"/>
          <p:cNvGraphicFramePr>
            <a:graphicFrameLocks noChangeAspect="1"/>
          </p:cNvGraphicFramePr>
          <p:nvPr/>
        </p:nvGraphicFramePr>
        <p:xfrm>
          <a:off x="1801813" y="4768850"/>
          <a:ext cx="5643562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Equation" r:id="rId19" imgW="53035200" imgH="8534400" progId="Equation.DSMT4">
                  <p:embed/>
                </p:oleObj>
              </mc:Choice>
              <mc:Fallback>
                <p:oleObj name="Equation" r:id="rId19" imgW="53035200" imgH="8534400" progId="Equation.DSMT4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4768850"/>
                        <a:ext cx="5643562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3936" name="Group 128"/>
          <p:cNvGrpSpPr/>
          <p:nvPr/>
        </p:nvGrpSpPr>
        <p:grpSpPr bwMode="auto">
          <a:xfrm>
            <a:off x="-12700" y="5489575"/>
            <a:ext cx="3476625" cy="519113"/>
            <a:chOff x="48" y="3458"/>
            <a:chExt cx="2190" cy="327"/>
          </a:xfrm>
        </p:grpSpPr>
        <p:sp>
          <p:nvSpPr>
            <p:cNvPr id="503881" name="Rectangle 73"/>
            <p:cNvSpPr>
              <a:spLocks noChangeArrowheads="1"/>
            </p:cNvSpPr>
            <p:nvPr/>
          </p:nvSpPr>
          <p:spPr bwMode="auto">
            <a:xfrm>
              <a:off x="48" y="3458"/>
              <a:ext cx="21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求得  </a:t>
              </a:r>
              <a:r>
                <a:rPr kumimoji="1" lang="zh-CN" altLang="en-US" sz="1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的拒绝域为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03935" name="Object 127"/>
            <p:cNvGraphicFramePr>
              <a:graphicFrameLocks noChangeAspect="1"/>
            </p:cNvGraphicFramePr>
            <p:nvPr/>
          </p:nvGraphicFramePr>
          <p:xfrm>
            <a:off x="563" y="3507"/>
            <a:ext cx="30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0" name="Equation" r:id="rId21" imgW="4572000" imgH="4267200" progId="Equation.DSMT4">
                    <p:embed/>
                  </p:oleObj>
                </mc:Choice>
                <mc:Fallback>
                  <p:oleObj name="Equation" r:id="rId21" imgW="4572000" imgH="4267200" progId="Equation.DSMT4">
                    <p:embed/>
                    <p:pic>
                      <p:nvPicPr>
                        <p:cNvPr id="0" name="Object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" y="3507"/>
                          <a:ext cx="30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3937" name="Object 129"/>
          <p:cNvGraphicFramePr>
            <a:graphicFrameLocks noChangeAspect="1"/>
          </p:cNvGraphicFramePr>
          <p:nvPr/>
        </p:nvGraphicFramePr>
        <p:xfrm>
          <a:off x="2774950" y="5872163"/>
          <a:ext cx="3697288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Equation" r:id="rId23" imgW="34747200" imgH="7620000" progId="Equation.DSMT4">
                  <p:embed/>
                </p:oleObj>
              </mc:Choice>
              <mc:Fallback>
                <p:oleObj name="Equation" r:id="rId23" imgW="34747200" imgH="7620000" progId="Equation.DSMT4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5872163"/>
                        <a:ext cx="3697288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3943" name="Group 135"/>
          <p:cNvGrpSpPr/>
          <p:nvPr/>
        </p:nvGrpSpPr>
        <p:grpSpPr bwMode="auto">
          <a:xfrm>
            <a:off x="1446213" y="2249488"/>
            <a:ext cx="7507287" cy="539750"/>
            <a:chOff x="932" y="1409"/>
            <a:chExt cx="4729" cy="340"/>
          </a:xfrm>
        </p:grpSpPr>
        <p:graphicFrame>
          <p:nvGraphicFramePr>
            <p:cNvPr id="503944" name="Object 136"/>
            <p:cNvGraphicFramePr>
              <a:graphicFrameLocks noChangeAspect="1"/>
            </p:cNvGraphicFramePr>
            <p:nvPr/>
          </p:nvGraphicFramePr>
          <p:xfrm>
            <a:off x="932" y="1452"/>
            <a:ext cx="75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" name="Equation" r:id="rId25" imgW="11277600" imgH="4572000" progId="Equation.DSMT4">
                    <p:embed/>
                  </p:oleObj>
                </mc:Choice>
                <mc:Fallback>
                  <p:oleObj name="Equation" r:id="rId25" imgW="11277600" imgH="4572000" progId="Equation.DSMT4">
                    <p:embed/>
                    <p:pic>
                      <p:nvPicPr>
                        <p:cNvPr id="0" name="Object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2" y="1452"/>
                          <a:ext cx="75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3945" name="Rectangle 137"/>
            <p:cNvSpPr>
              <a:spLocks noChangeArrowheads="1"/>
            </p:cNvSpPr>
            <p:nvPr/>
          </p:nvSpPr>
          <p:spPr bwMode="auto">
            <a:xfrm>
              <a:off x="1585" y="1409"/>
              <a:ext cx="40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分别是    的无偏估计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故当   为真时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endPara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03946" name="Object 138"/>
            <p:cNvGraphicFramePr>
              <a:graphicFrameLocks noChangeAspect="1"/>
            </p:cNvGraphicFramePr>
            <p:nvPr/>
          </p:nvGraphicFramePr>
          <p:xfrm>
            <a:off x="2296" y="1427"/>
            <a:ext cx="51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3" name="Equation" r:id="rId27" imgW="7620000" imgH="4876800" progId="Equation.DSMT4">
                    <p:embed/>
                  </p:oleObj>
                </mc:Choice>
                <mc:Fallback>
                  <p:oleObj name="Equation" r:id="rId27" imgW="7620000" imgH="4876800" progId="Equation.DSMT4">
                    <p:embed/>
                    <p:pic>
                      <p:nvPicPr>
                        <p:cNvPr id="0" name="Object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6" y="1427"/>
                          <a:ext cx="51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3947" name="Object 139"/>
            <p:cNvGraphicFramePr>
              <a:graphicFrameLocks noChangeAspect="1"/>
            </p:cNvGraphicFramePr>
            <p:nvPr/>
          </p:nvGraphicFramePr>
          <p:xfrm>
            <a:off x="4495" y="1456"/>
            <a:ext cx="30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4" name="Equation" r:id="rId29" imgW="4572000" imgH="4267200" progId="Equation.DSMT4">
                    <p:embed/>
                  </p:oleObj>
                </mc:Choice>
                <mc:Fallback>
                  <p:oleObj name="Equation" r:id="rId29" imgW="4572000" imgH="4267200" progId="Equation.DSMT4">
                    <p:embed/>
                    <p:pic>
                      <p:nvPicPr>
                        <p:cNvPr id="0" name="Object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" y="1456"/>
                          <a:ext cx="30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3958" name="Group 150"/>
          <p:cNvGrpSpPr/>
          <p:nvPr/>
        </p:nvGrpSpPr>
        <p:grpSpPr bwMode="auto">
          <a:xfrm>
            <a:off x="6567488" y="5824538"/>
            <a:ext cx="2220912" cy="509587"/>
            <a:chOff x="4129" y="2461"/>
            <a:chExt cx="1399" cy="321"/>
          </a:xfrm>
        </p:grpSpPr>
        <p:sp>
          <p:nvSpPr>
            <p:cNvPr id="503955" name="AutoShape 147"/>
            <p:cNvSpPr>
              <a:spLocks noChangeArrowheads="1"/>
            </p:cNvSpPr>
            <p:nvPr/>
          </p:nvSpPr>
          <p:spPr bwMode="auto">
            <a:xfrm>
              <a:off x="4129" y="2461"/>
              <a:ext cx="1399" cy="321"/>
            </a:xfrm>
            <a:prstGeom prst="wedgeRectCallout">
              <a:avLst>
                <a:gd name="adj1" fmla="val -58866"/>
                <a:gd name="adj2" fmla="val -22898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solidFill>
                <a:srgbClr val="FF00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3956" name="WordArt 148"/>
            <p:cNvSpPr>
              <a:spLocks noChangeArrowheads="1" noChangeShapeType="1" noTextEdit="1"/>
            </p:cNvSpPr>
            <p:nvPr/>
          </p:nvSpPr>
          <p:spPr bwMode="auto">
            <a:xfrm>
              <a:off x="4171" y="2509"/>
              <a:ext cx="1317" cy="2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双边  检验法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03957" name="WordArt 149"/>
            <p:cNvSpPr>
              <a:spLocks noChangeArrowheads="1" noChangeShapeType="1" noTextEdit="1"/>
            </p:cNvSpPr>
            <p:nvPr/>
          </p:nvSpPr>
          <p:spPr bwMode="auto">
            <a:xfrm>
              <a:off x="4644" y="2542"/>
              <a:ext cx="149" cy="1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61074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t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503959" name="Group 151"/>
          <p:cNvGrpSpPr/>
          <p:nvPr/>
        </p:nvGrpSpPr>
        <p:grpSpPr bwMode="auto">
          <a:xfrm>
            <a:off x="5768975" y="3490913"/>
            <a:ext cx="3395663" cy="1444625"/>
            <a:chOff x="1845" y="3295"/>
            <a:chExt cx="2139" cy="910"/>
          </a:xfrm>
        </p:grpSpPr>
        <p:sp>
          <p:nvSpPr>
            <p:cNvPr id="503960" name="Freeform 152"/>
            <p:cNvSpPr/>
            <p:nvPr/>
          </p:nvSpPr>
          <p:spPr bwMode="auto">
            <a:xfrm>
              <a:off x="3243" y="3766"/>
              <a:ext cx="453" cy="188"/>
            </a:xfrm>
            <a:custGeom>
              <a:avLst/>
              <a:gdLst>
                <a:gd name="T0" fmla="*/ 452 w 453"/>
                <a:gd name="T1" fmla="*/ 188 h 188"/>
                <a:gd name="T2" fmla="*/ 453 w 453"/>
                <a:gd name="T3" fmla="*/ 122 h 188"/>
                <a:gd name="T4" fmla="*/ 409 w 453"/>
                <a:gd name="T5" fmla="*/ 122 h 188"/>
                <a:gd name="T6" fmla="*/ 327 w 453"/>
                <a:gd name="T7" fmla="*/ 113 h 188"/>
                <a:gd name="T8" fmla="*/ 256 w 453"/>
                <a:gd name="T9" fmla="*/ 99 h 188"/>
                <a:gd name="T10" fmla="*/ 184 w 453"/>
                <a:gd name="T11" fmla="*/ 80 h 188"/>
                <a:gd name="T12" fmla="*/ 126 w 453"/>
                <a:gd name="T13" fmla="*/ 57 h 188"/>
                <a:gd name="T14" fmla="*/ 64 w 453"/>
                <a:gd name="T15" fmla="*/ 32 h 188"/>
                <a:gd name="T16" fmla="*/ 33 w 453"/>
                <a:gd name="T17" fmla="*/ 17 h 188"/>
                <a:gd name="T18" fmla="*/ 1 w 453"/>
                <a:gd name="T19" fmla="*/ 0 h 188"/>
                <a:gd name="T20" fmla="*/ 0 w 453"/>
                <a:gd name="T21" fmla="*/ 188 h 188"/>
                <a:gd name="T22" fmla="*/ 452 w 453"/>
                <a:gd name="T23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3" h="188">
                  <a:moveTo>
                    <a:pt x="452" y="188"/>
                  </a:moveTo>
                  <a:lnTo>
                    <a:pt x="453" y="122"/>
                  </a:lnTo>
                  <a:lnTo>
                    <a:pt x="409" y="122"/>
                  </a:lnTo>
                  <a:lnTo>
                    <a:pt x="327" y="113"/>
                  </a:lnTo>
                  <a:lnTo>
                    <a:pt x="256" y="99"/>
                  </a:lnTo>
                  <a:lnTo>
                    <a:pt x="184" y="80"/>
                  </a:lnTo>
                  <a:lnTo>
                    <a:pt x="126" y="57"/>
                  </a:lnTo>
                  <a:lnTo>
                    <a:pt x="64" y="32"/>
                  </a:lnTo>
                  <a:lnTo>
                    <a:pt x="33" y="17"/>
                  </a:lnTo>
                  <a:lnTo>
                    <a:pt x="1" y="0"/>
                  </a:lnTo>
                  <a:lnTo>
                    <a:pt x="0" y="188"/>
                  </a:lnTo>
                  <a:lnTo>
                    <a:pt x="452" y="18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 w="9525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3961" name="Freeform 153"/>
            <p:cNvSpPr/>
            <p:nvPr/>
          </p:nvSpPr>
          <p:spPr bwMode="auto">
            <a:xfrm>
              <a:off x="1884" y="3763"/>
              <a:ext cx="451" cy="191"/>
            </a:xfrm>
            <a:custGeom>
              <a:avLst/>
              <a:gdLst>
                <a:gd name="T0" fmla="*/ 0 w 451"/>
                <a:gd name="T1" fmla="*/ 191 h 191"/>
                <a:gd name="T2" fmla="*/ 0 w 451"/>
                <a:gd name="T3" fmla="*/ 123 h 191"/>
                <a:gd name="T4" fmla="*/ 46 w 451"/>
                <a:gd name="T5" fmla="*/ 123 h 191"/>
                <a:gd name="T6" fmla="*/ 126 w 451"/>
                <a:gd name="T7" fmla="*/ 114 h 191"/>
                <a:gd name="T8" fmla="*/ 189 w 451"/>
                <a:gd name="T9" fmla="*/ 104 h 191"/>
                <a:gd name="T10" fmla="*/ 274 w 451"/>
                <a:gd name="T11" fmla="*/ 80 h 191"/>
                <a:gd name="T12" fmla="*/ 328 w 451"/>
                <a:gd name="T13" fmla="*/ 60 h 191"/>
                <a:gd name="T14" fmla="*/ 396 w 451"/>
                <a:gd name="T15" fmla="*/ 30 h 191"/>
                <a:gd name="T16" fmla="*/ 432 w 451"/>
                <a:gd name="T17" fmla="*/ 10 h 191"/>
                <a:gd name="T18" fmla="*/ 451 w 451"/>
                <a:gd name="T19" fmla="*/ 0 h 191"/>
                <a:gd name="T20" fmla="*/ 451 w 451"/>
                <a:gd name="T21" fmla="*/ 191 h 191"/>
                <a:gd name="T22" fmla="*/ 0 w 451"/>
                <a:gd name="T2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1" h="191">
                  <a:moveTo>
                    <a:pt x="0" y="191"/>
                  </a:moveTo>
                  <a:lnTo>
                    <a:pt x="0" y="123"/>
                  </a:lnTo>
                  <a:lnTo>
                    <a:pt x="46" y="123"/>
                  </a:lnTo>
                  <a:lnTo>
                    <a:pt x="126" y="114"/>
                  </a:lnTo>
                  <a:lnTo>
                    <a:pt x="189" y="104"/>
                  </a:lnTo>
                  <a:lnTo>
                    <a:pt x="274" y="80"/>
                  </a:lnTo>
                  <a:lnTo>
                    <a:pt x="328" y="60"/>
                  </a:lnTo>
                  <a:lnTo>
                    <a:pt x="396" y="30"/>
                  </a:lnTo>
                  <a:lnTo>
                    <a:pt x="432" y="10"/>
                  </a:lnTo>
                  <a:lnTo>
                    <a:pt x="451" y="0"/>
                  </a:lnTo>
                  <a:lnTo>
                    <a:pt x="451" y="191"/>
                  </a:lnTo>
                  <a:lnTo>
                    <a:pt x="0" y="19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 w="9525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3962" name="Line 154"/>
            <p:cNvSpPr>
              <a:spLocks noChangeShapeType="1"/>
            </p:cNvSpPr>
            <p:nvPr/>
          </p:nvSpPr>
          <p:spPr bwMode="auto">
            <a:xfrm>
              <a:off x="1845" y="3955"/>
              <a:ext cx="20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3963" name="Line 155"/>
            <p:cNvSpPr>
              <a:spLocks noChangeShapeType="1"/>
            </p:cNvSpPr>
            <p:nvPr/>
          </p:nvSpPr>
          <p:spPr bwMode="auto">
            <a:xfrm flipV="1">
              <a:off x="2790" y="3295"/>
              <a:ext cx="1" cy="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03964" name="Object 156"/>
            <p:cNvGraphicFramePr>
              <a:graphicFrameLocks noChangeAspect="1"/>
            </p:cNvGraphicFramePr>
            <p:nvPr/>
          </p:nvGraphicFramePr>
          <p:xfrm>
            <a:off x="3173" y="3303"/>
            <a:ext cx="351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5" name="Equation" r:id="rId31" imgW="7315200" imgH="3657600" progId="Equation.DSMT4">
                    <p:embed/>
                  </p:oleObj>
                </mc:Choice>
                <mc:Fallback>
                  <p:oleObj name="Equation" r:id="rId31" imgW="7315200" imgH="3657600" progId="Equation.DSMT4">
                    <p:embed/>
                    <p:pic>
                      <p:nvPicPr>
                        <p:cNvPr id="0" name="Object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3" y="3303"/>
                          <a:ext cx="351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3965" name="Group 157"/>
            <p:cNvGrpSpPr/>
            <p:nvPr/>
          </p:nvGrpSpPr>
          <p:grpSpPr bwMode="auto">
            <a:xfrm>
              <a:off x="1883" y="3481"/>
              <a:ext cx="1811" cy="407"/>
              <a:chOff x="3787" y="2161"/>
              <a:chExt cx="1811" cy="511"/>
            </a:xfrm>
          </p:grpSpPr>
          <p:sp>
            <p:nvSpPr>
              <p:cNvPr id="503966" name="Freeform 158"/>
              <p:cNvSpPr/>
              <p:nvPr/>
            </p:nvSpPr>
            <p:spPr bwMode="auto">
              <a:xfrm>
                <a:off x="3787" y="2161"/>
                <a:ext cx="905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3967" name="Freeform 159"/>
              <p:cNvSpPr/>
              <p:nvPr/>
            </p:nvSpPr>
            <p:spPr bwMode="auto">
              <a:xfrm flipH="1">
                <a:off x="4694" y="2161"/>
                <a:ext cx="904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503968" name="Object 160"/>
            <p:cNvGraphicFramePr>
              <a:graphicFrameLocks noChangeAspect="1"/>
            </p:cNvGraphicFramePr>
            <p:nvPr/>
          </p:nvGraphicFramePr>
          <p:xfrm>
            <a:off x="1891" y="3909"/>
            <a:ext cx="96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6" name="Equation" r:id="rId33" imgW="15544800" imgH="4267200" progId="Equation.DSMT4">
                    <p:embed/>
                  </p:oleObj>
                </mc:Choice>
                <mc:Fallback>
                  <p:oleObj name="Equation" r:id="rId33" imgW="15544800" imgH="4267200" progId="Equation.DSMT4">
                    <p:embed/>
                    <p:pic>
                      <p:nvPicPr>
                        <p:cNvPr id="0" name="Object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1" y="3909"/>
                          <a:ext cx="96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3969" name="Line 161"/>
            <p:cNvSpPr>
              <a:spLocks noChangeShapeType="1"/>
            </p:cNvSpPr>
            <p:nvPr/>
          </p:nvSpPr>
          <p:spPr bwMode="auto">
            <a:xfrm flipH="1">
              <a:off x="3016" y="3480"/>
              <a:ext cx="280" cy="2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3970" name="Line 162"/>
            <p:cNvSpPr>
              <a:spLocks noChangeShapeType="1"/>
            </p:cNvSpPr>
            <p:nvPr/>
          </p:nvSpPr>
          <p:spPr bwMode="auto">
            <a:xfrm flipH="1">
              <a:off x="3385" y="3585"/>
              <a:ext cx="280" cy="2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03971" name="Object 163"/>
            <p:cNvGraphicFramePr>
              <a:graphicFrameLocks noChangeAspect="1"/>
            </p:cNvGraphicFramePr>
            <p:nvPr/>
          </p:nvGraphicFramePr>
          <p:xfrm>
            <a:off x="3643" y="3454"/>
            <a:ext cx="341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7" name="Equation" r:id="rId35" imgW="6705600" imgH="3657600" progId="Equation.DSMT4">
                    <p:embed/>
                  </p:oleObj>
                </mc:Choice>
                <mc:Fallback>
                  <p:oleObj name="Equation" r:id="rId35" imgW="6705600" imgH="3657600" progId="Equation.DSMT4">
                    <p:embed/>
                    <p:pic>
                      <p:nvPicPr>
                        <p:cNvPr id="0" name="Object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3" y="3454"/>
                          <a:ext cx="341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3972" name="Line 164"/>
            <p:cNvSpPr>
              <a:spLocks noChangeShapeType="1"/>
            </p:cNvSpPr>
            <p:nvPr/>
          </p:nvSpPr>
          <p:spPr bwMode="auto">
            <a:xfrm>
              <a:off x="2066" y="3626"/>
              <a:ext cx="176" cy="2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03973" name="Object 165"/>
            <p:cNvGraphicFramePr>
              <a:graphicFrameLocks noChangeAspect="1"/>
            </p:cNvGraphicFramePr>
            <p:nvPr/>
          </p:nvGraphicFramePr>
          <p:xfrm>
            <a:off x="1911" y="3423"/>
            <a:ext cx="341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" name="Equation" r:id="rId37" imgW="6705600" imgH="3657600" progId="Equation.DSMT4">
                    <p:embed/>
                  </p:oleObj>
                </mc:Choice>
                <mc:Fallback>
                  <p:oleObj name="Equation" r:id="rId37" imgW="6705600" imgH="3657600" progId="Equation.DSMT4">
                    <p:embed/>
                    <p:pic>
                      <p:nvPicPr>
                        <p:cNvPr id="0" name="Object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1" y="3423"/>
                          <a:ext cx="341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3974" name="Object 166"/>
            <p:cNvGraphicFramePr>
              <a:graphicFrameLocks noChangeAspect="1"/>
            </p:cNvGraphicFramePr>
            <p:nvPr/>
          </p:nvGraphicFramePr>
          <p:xfrm>
            <a:off x="2935" y="3902"/>
            <a:ext cx="81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9" name="Equation" r:id="rId39" imgW="13106400" imgH="4267200" progId="Equation.DSMT4">
                    <p:embed/>
                  </p:oleObj>
                </mc:Choice>
                <mc:Fallback>
                  <p:oleObj name="Equation" r:id="rId39" imgW="13106400" imgH="4267200" progId="Equation.DSMT4">
                    <p:embed/>
                    <p:pic>
                      <p:nvPicPr>
                        <p:cNvPr id="0" name="Object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5" y="3902"/>
                          <a:ext cx="81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3975" name="Line 167"/>
          <p:cNvSpPr>
            <a:spLocks noChangeShapeType="1"/>
          </p:cNvSpPr>
          <p:nvPr/>
        </p:nvSpPr>
        <p:spPr bwMode="auto">
          <a:xfrm>
            <a:off x="6553200" y="4533900"/>
            <a:ext cx="14351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03979" name="Group 171"/>
          <p:cNvGrpSpPr/>
          <p:nvPr/>
        </p:nvGrpSpPr>
        <p:grpSpPr bwMode="auto">
          <a:xfrm>
            <a:off x="-3987800" y="2565400"/>
            <a:ext cx="11099800" cy="1943100"/>
            <a:chOff x="-2512" y="1616"/>
            <a:chExt cx="6992" cy="1224"/>
          </a:xfrm>
        </p:grpSpPr>
        <p:sp>
          <p:nvSpPr>
            <p:cNvPr id="503976" name="Oval 168"/>
            <p:cNvSpPr>
              <a:spLocks noChangeArrowheads="1"/>
            </p:cNvSpPr>
            <p:nvPr/>
          </p:nvSpPr>
          <p:spPr bwMode="auto">
            <a:xfrm>
              <a:off x="664" y="1720"/>
              <a:ext cx="912" cy="504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3977" name="Freeform 169"/>
            <p:cNvSpPr/>
            <p:nvPr/>
          </p:nvSpPr>
          <p:spPr bwMode="auto">
            <a:xfrm>
              <a:off x="1568" y="2008"/>
              <a:ext cx="2912" cy="832"/>
            </a:xfrm>
            <a:custGeom>
              <a:avLst/>
              <a:gdLst>
                <a:gd name="T0" fmla="*/ 0 w 2912"/>
                <a:gd name="T1" fmla="*/ 0 h 832"/>
                <a:gd name="T2" fmla="*/ 1472 w 2912"/>
                <a:gd name="T3" fmla="*/ 152 h 832"/>
                <a:gd name="T4" fmla="*/ 2144 w 2912"/>
                <a:gd name="T5" fmla="*/ 296 h 832"/>
                <a:gd name="T6" fmla="*/ 2712 w 2912"/>
                <a:gd name="T7" fmla="*/ 576 h 832"/>
                <a:gd name="T8" fmla="*/ 2912 w 2912"/>
                <a:gd name="T9" fmla="*/ 83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2" h="832">
                  <a:moveTo>
                    <a:pt x="0" y="0"/>
                  </a:moveTo>
                  <a:cubicBezTo>
                    <a:pt x="512" y="37"/>
                    <a:pt x="1115" y="103"/>
                    <a:pt x="1472" y="152"/>
                  </a:cubicBezTo>
                  <a:cubicBezTo>
                    <a:pt x="1829" y="201"/>
                    <a:pt x="1937" y="225"/>
                    <a:pt x="2144" y="296"/>
                  </a:cubicBezTo>
                  <a:cubicBezTo>
                    <a:pt x="2376" y="352"/>
                    <a:pt x="2584" y="487"/>
                    <a:pt x="2712" y="576"/>
                  </a:cubicBezTo>
                  <a:cubicBezTo>
                    <a:pt x="2840" y="665"/>
                    <a:pt x="2870" y="779"/>
                    <a:pt x="2912" y="832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tailEnd type="stealth" w="lg" len="lg"/>
            </a:ln>
            <a:effectLst>
              <a:outerShdw dist="762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3978" name="Oval 170"/>
            <p:cNvSpPr>
              <a:spLocks noChangeArrowheads="1"/>
            </p:cNvSpPr>
            <p:nvPr/>
          </p:nvSpPr>
          <p:spPr bwMode="auto">
            <a:xfrm>
              <a:off x="-2512" y="1616"/>
              <a:ext cx="80" cy="88"/>
            </a:xfrm>
            <a:prstGeom prst="ellipse">
              <a:avLst/>
            </a:prstGeom>
            <a:noFill/>
            <a:ln w="19050" algn="ctr">
              <a:solidFill>
                <a:schemeClr val="accent2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03980" name="Line 172"/>
          <p:cNvSpPr>
            <a:spLocks noChangeShapeType="1"/>
          </p:cNvSpPr>
          <p:nvPr/>
        </p:nvSpPr>
        <p:spPr bwMode="auto">
          <a:xfrm>
            <a:off x="5816600" y="4533900"/>
            <a:ext cx="736600" cy="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3981" name="Line 173"/>
          <p:cNvSpPr>
            <a:spLocks noChangeShapeType="1"/>
          </p:cNvSpPr>
          <p:nvPr/>
        </p:nvSpPr>
        <p:spPr bwMode="auto">
          <a:xfrm>
            <a:off x="8002588" y="4535488"/>
            <a:ext cx="736600" cy="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03986" name="Group 178"/>
          <p:cNvGrpSpPr/>
          <p:nvPr/>
        </p:nvGrpSpPr>
        <p:grpSpPr bwMode="auto">
          <a:xfrm>
            <a:off x="-762000" y="4533900"/>
            <a:ext cx="9118600" cy="1270000"/>
            <a:chOff x="-480" y="2856"/>
            <a:chExt cx="5744" cy="800"/>
          </a:xfrm>
        </p:grpSpPr>
        <p:sp>
          <p:nvSpPr>
            <p:cNvPr id="503982" name="Oval 174"/>
            <p:cNvSpPr>
              <a:spLocks noChangeArrowheads="1"/>
            </p:cNvSpPr>
            <p:nvPr/>
          </p:nvSpPr>
          <p:spPr bwMode="auto">
            <a:xfrm>
              <a:off x="1432" y="3016"/>
              <a:ext cx="1976" cy="504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3983" name="Freeform 175"/>
            <p:cNvSpPr/>
            <p:nvPr/>
          </p:nvSpPr>
          <p:spPr bwMode="auto">
            <a:xfrm>
              <a:off x="3384" y="2864"/>
              <a:ext cx="536" cy="356"/>
            </a:xfrm>
            <a:custGeom>
              <a:avLst/>
              <a:gdLst>
                <a:gd name="T0" fmla="*/ 0 w 536"/>
                <a:gd name="T1" fmla="*/ 352 h 356"/>
                <a:gd name="T2" fmla="*/ 96 w 536"/>
                <a:gd name="T3" fmla="*/ 328 h 356"/>
                <a:gd name="T4" fmla="*/ 384 w 536"/>
                <a:gd name="T5" fmla="*/ 184 h 356"/>
                <a:gd name="T6" fmla="*/ 536 w 536"/>
                <a:gd name="T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6" h="356">
                  <a:moveTo>
                    <a:pt x="0" y="352"/>
                  </a:moveTo>
                  <a:cubicBezTo>
                    <a:pt x="16" y="354"/>
                    <a:pt x="32" y="356"/>
                    <a:pt x="96" y="328"/>
                  </a:cubicBezTo>
                  <a:cubicBezTo>
                    <a:pt x="160" y="300"/>
                    <a:pt x="311" y="239"/>
                    <a:pt x="384" y="184"/>
                  </a:cubicBezTo>
                  <a:cubicBezTo>
                    <a:pt x="457" y="129"/>
                    <a:pt x="496" y="64"/>
                    <a:pt x="536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tailEnd type="stealth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3984" name="Freeform 176"/>
            <p:cNvSpPr/>
            <p:nvPr/>
          </p:nvSpPr>
          <p:spPr bwMode="auto">
            <a:xfrm>
              <a:off x="3640" y="2856"/>
              <a:ext cx="1624" cy="264"/>
            </a:xfrm>
            <a:custGeom>
              <a:avLst/>
              <a:gdLst>
                <a:gd name="T0" fmla="*/ 0 w 1624"/>
                <a:gd name="T1" fmla="*/ 264 h 264"/>
                <a:gd name="T2" fmla="*/ 144 w 1624"/>
                <a:gd name="T3" fmla="*/ 248 h 264"/>
                <a:gd name="T4" fmla="*/ 504 w 1624"/>
                <a:gd name="T5" fmla="*/ 264 h 264"/>
                <a:gd name="T6" fmla="*/ 1056 w 1624"/>
                <a:gd name="T7" fmla="*/ 248 h 264"/>
                <a:gd name="T8" fmla="*/ 1432 w 1624"/>
                <a:gd name="T9" fmla="*/ 184 h 264"/>
                <a:gd name="T10" fmla="*/ 1624 w 162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4" h="264">
                  <a:moveTo>
                    <a:pt x="0" y="264"/>
                  </a:moveTo>
                  <a:cubicBezTo>
                    <a:pt x="24" y="261"/>
                    <a:pt x="60" y="248"/>
                    <a:pt x="144" y="248"/>
                  </a:cubicBezTo>
                  <a:cubicBezTo>
                    <a:pt x="228" y="248"/>
                    <a:pt x="352" y="264"/>
                    <a:pt x="504" y="264"/>
                  </a:cubicBezTo>
                  <a:cubicBezTo>
                    <a:pt x="656" y="264"/>
                    <a:pt x="901" y="261"/>
                    <a:pt x="1056" y="248"/>
                  </a:cubicBezTo>
                  <a:cubicBezTo>
                    <a:pt x="1211" y="235"/>
                    <a:pt x="1337" y="225"/>
                    <a:pt x="1432" y="184"/>
                  </a:cubicBezTo>
                  <a:cubicBezTo>
                    <a:pt x="1527" y="143"/>
                    <a:pt x="1584" y="38"/>
                    <a:pt x="1624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tailEnd type="stealth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3985" name="Oval 177"/>
            <p:cNvSpPr>
              <a:spLocks noChangeArrowheads="1"/>
            </p:cNvSpPr>
            <p:nvPr/>
          </p:nvSpPr>
          <p:spPr bwMode="auto">
            <a:xfrm>
              <a:off x="-480" y="3592"/>
              <a:ext cx="56" cy="64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04000" name="Group 192"/>
          <p:cNvGrpSpPr/>
          <p:nvPr/>
        </p:nvGrpSpPr>
        <p:grpSpPr bwMode="auto">
          <a:xfrm>
            <a:off x="6340475" y="3324225"/>
            <a:ext cx="1116013" cy="420688"/>
            <a:chOff x="3994" y="2078"/>
            <a:chExt cx="703" cy="265"/>
          </a:xfrm>
        </p:grpSpPr>
        <p:sp>
          <p:nvSpPr>
            <p:cNvPr id="503988" name="AutoShape 180"/>
            <p:cNvSpPr>
              <a:spLocks noChangeArrowheads="1"/>
            </p:cNvSpPr>
            <p:nvPr/>
          </p:nvSpPr>
          <p:spPr bwMode="auto">
            <a:xfrm>
              <a:off x="3994" y="2078"/>
              <a:ext cx="703" cy="265"/>
            </a:xfrm>
            <a:prstGeom prst="wedgeRectCallout">
              <a:avLst>
                <a:gd name="adj1" fmla="val -36912"/>
                <a:gd name="adj2" fmla="val 79435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503999" name="Group 191"/>
            <p:cNvGrpSpPr/>
            <p:nvPr/>
          </p:nvGrpSpPr>
          <p:grpSpPr bwMode="auto">
            <a:xfrm>
              <a:off x="4042" y="2119"/>
              <a:ext cx="601" cy="188"/>
              <a:chOff x="3746" y="639"/>
              <a:chExt cx="601" cy="188"/>
            </a:xfrm>
          </p:grpSpPr>
          <p:sp>
            <p:nvSpPr>
              <p:cNvPr id="503995" name="WordArt 1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93" y="755"/>
                <a:ext cx="54" cy="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0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03996" name="WordArt 18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19" y="655"/>
                <a:ext cx="153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H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03998" name="WordArt 1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46" y="639"/>
                <a:ext cx="315" cy="1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接受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grpSp>
        <p:nvGrpSpPr>
          <p:cNvPr id="504007" name="Group 199"/>
          <p:cNvGrpSpPr/>
          <p:nvPr/>
        </p:nvGrpSpPr>
        <p:grpSpPr bwMode="auto">
          <a:xfrm>
            <a:off x="7617303" y="5078413"/>
            <a:ext cx="1116012" cy="420687"/>
            <a:chOff x="4595" y="3199"/>
            <a:chExt cx="703" cy="265"/>
          </a:xfrm>
        </p:grpSpPr>
        <p:sp>
          <p:nvSpPr>
            <p:cNvPr id="504002" name="AutoShape 194"/>
            <p:cNvSpPr>
              <a:spLocks noChangeArrowheads="1"/>
            </p:cNvSpPr>
            <p:nvPr/>
          </p:nvSpPr>
          <p:spPr bwMode="auto">
            <a:xfrm>
              <a:off x="4595" y="3199"/>
              <a:ext cx="703" cy="265"/>
            </a:xfrm>
            <a:prstGeom prst="wedgeRectCallout">
              <a:avLst>
                <a:gd name="adj1" fmla="val -22120"/>
                <a:gd name="adj2" fmla="val -86602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504003" name="Group 195"/>
            <p:cNvGrpSpPr/>
            <p:nvPr/>
          </p:nvGrpSpPr>
          <p:grpSpPr bwMode="auto">
            <a:xfrm>
              <a:off x="4643" y="3240"/>
              <a:ext cx="601" cy="188"/>
              <a:chOff x="3746" y="639"/>
              <a:chExt cx="601" cy="188"/>
            </a:xfrm>
          </p:grpSpPr>
          <p:sp>
            <p:nvSpPr>
              <p:cNvPr id="504004" name="WordArt 1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93" y="755"/>
                <a:ext cx="54" cy="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0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04005" name="WordArt 1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19" y="655"/>
                <a:ext cx="153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H</a:t>
                </a:r>
                <a:endPara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04006" name="WordArt 1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46" y="639"/>
                <a:ext cx="315" cy="1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拒绝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grpSp>
        <p:nvGrpSpPr>
          <p:cNvPr id="503951" name="Group 143"/>
          <p:cNvGrpSpPr/>
          <p:nvPr/>
        </p:nvGrpSpPr>
        <p:grpSpPr bwMode="auto">
          <a:xfrm>
            <a:off x="353218" y="1841500"/>
            <a:ext cx="1992313" cy="407988"/>
            <a:chOff x="368" y="2084"/>
            <a:chExt cx="1255" cy="257"/>
          </a:xfrm>
        </p:grpSpPr>
        <p:sp>
          <p:nvSpPr>
            <p:cNvPr id="503952" name="AutoShape 144"/>
            <p:cNvSpPr>
              <a:spLocks noChangeArrowheads="1"/>
            </p:cNvSpPr>
            <p:nvPr/>
          </p:nvSpPr>
          <p:spPr bwMode="auto">
            <a:xfrm>
              <a:off x="368" y="2084"/>
              <a:ext cx="1255" cy="257"/>
            </a:xfrm>
            <a:prstGeom prst="wedgeRectCallout">
              <a:avLst>
                <a:gd name="adj1" fmla="val 59411"/>
                <a:gd name="adj2" fmla="val 22524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solidFill>
                <a:srgbClr val="FF00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3953" name="WordArt 145"/>
            <p:cNvSpPr>
              <a:spLocks noChangeArrowheads="1" noChangeShapeType="1" noTextEdit="1"/>
            </p:cNvSpPr>
            <p:nvPr/>
          </p:nvSpPr>
          <p:spPr bwMode="auto">
            <a:xfrm>
              <a:off x="400" y="2116"/>
              <a:ext cx="1181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双边检验问题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0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3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3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3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3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3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3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5038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03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3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3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0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0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0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0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3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3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2" dur="500"/>
                                        <p:tgtEl>
                                          <p:spTgt spid="50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0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03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3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0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03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03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3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3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3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3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6" dur="1000"/>
                                        <p:tgtEl>
                                          <p:spTgt spid="50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04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04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0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03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0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03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03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03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0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03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03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0" dur="1000"/>
                                        <p:tgtEl>
                                          <p:spTgt spid="50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04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04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0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03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03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0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65" grpId="0" autoUpdateAnimBg="0"/>
      <p:bldP spid="503887" grpId="0" animBg="1"/>
      <p:bldP spid="503887" grpId="1" animBg="1"/>
      <p:bldP spid="503910" grpId="0"/>
      <p:bldP spid="503975" grpId="0" animBg="1"/>
      <p:bldP spid="503980" grpId="0" animBg="1"/>
      <p:bldP spid="50398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257" name="Group 81"/>
          <p:cNvGrpSpPr/>
          <p:nvPr/>
        </p:nvGrpSpPr>
        <p:grpSpPr bwMode="auto">
          <a:xfrm>
            <a:off x="906463" y="4158594"/>
            <a:ext cx="7934325" cy="519112"/>
            <a:chOff x="1171" y="1989"/>
            <a:chExt cx="4998" cy="327"/>
          </a:xfrm>
        </p:grpSpPr>
        <p:sp>
          <p:nvSpPr>
            <p:cNvPr id="562216" name="Rectangle 40"/>
            <p:cNvSpPr>
              <a:spLocks noChangeArrowheads="1"/>
            </p:cNvSpPr>
            <p:nvPr/>
          </p:nvSpPr>
          <p:spPr bwMode="auto">
            <a:xfrm>
              <a:off x="1353" y="1989"/>
              <a:ext cx="4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评价与选择的原则是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II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类风险较小的检验较优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62217" name="Object 41"/>
            <p:cNvGraphicFramePr>
              <a:graphicFrameLocks noChangeAspect="1"/>
            </p:cNvGraphicFramePr>
            <p:nvPr/>
          </p:nvGraphicFramePr>
          <p:xfrm>
            <a:off x="1171" y="2088"/>
            <a:ext cx="20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8" name="Equation" r:id="rId1" imgW="3048000" imgH="2743200" progId="Equation.DSMT4">
                    <p:embed/>
                  </p:oleObj>
                </mc:Choice>
                <mc:Fallback>
                  <p:oleObj name="Equation" r:id="rId1" imgW="3048000" imgH="274320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1" y="2088"/>
                          <a:ext cx="20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2220" name="WordArt 44"/>
          <p:cNvSpPr>
            <a:spLocks noChangeArrowheads="1" noChangeShapeType="1" noTextEdit="1"/>
          </p:cNvSpPr>
          <p:nvPr/>
        </p:nvSpPr>
        <p:spPr bwMode="auto">
          <a:xfrm>
            <a:off x="998538" y="806823"/>
            <a:ext cx="2614612" cy="323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显著性检验原则：</a:t>
            </a:r>
            <a:endParaRPr lang="zh-CN" altLang="en-US" sz="3600" b="1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0066CC"/>
                  </a:gs>
                  <a:gs pos="50000">
                    <a:srgbClr val="FFFFFF"/>
                  </a:gs>
                  <a:gs pos="100000">
                    <a:srgbClr val="0066CC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62221" name="Group 45"/>
          <p:cNvGrpSpPr/>
          <p:nvPr/>
        </p:nvGrpSpPr>
        <p:grpSpPr bwMode="auto">
          <a:xfrm>
            <a:off x="3825875" y="805236"/>
            <a:ext cx="1985963" cy="298450"/>
            <a:chOff x="1746" y="3119"/>
            <a:chExt cx="1251" cy="188"/>
          </a:xfrm>
        </p:grpSpPr>
        <p:sp>
          <p:nvSpPr>
            <p:cNvPr id="562222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2222" y="3134"/>
              <a:ext cx="79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I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62223" name="WordArt 47"/>
            <p:cNvSpPr>
              <a:spLocks noChangeArrowheads="1" noChangeShapeType="1" noTextEdit="1"/>
            </p:cNvSpPr>
            <p:nvPr/>
          </p:nvSpPr>
          <p:spPr bwMode="auto">
            <a:xfrm>
              <a:off x="1746" y="3119"/>
              <a:ext cx="1251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控制  类风险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62224" name="Group 48"/>
          <p:cNvGrpSpPr/>
          <p:nvPr/>
        </p:nvGrpSpPr>
        <p:grpSpPr bwMode="auto">
          <a:xfrm>
            <a:off x="890588" y="1267478"/>
            <a:ext cx="5816600" cy="519112"/>
            <a:chOff x="441" y="3685"/>
            <a:chExt cx="3664" cy="327"/>
          </a:xfrm>
        </p:grpSpPr>
        <p:sp>
          <p:nvSpPr>
            <p:cNvPr id="562225" name="Rectangle 49"/>
            <p:cNvSpPr>
              <a:spLocks noChangeArrowheads="1"/>
            </p:cNvSpPr>
            <p:nvPr/>
          </p:nvSpPr>
          <p:spPr bwMode="auto">
            <a:xfrm>
              <a:off x="441" y="3685"/>
              <a:ext cx="36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给定显著性水平          使得      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62226" name="Object 50"/>
            <p:cNvGraphicFramePr>
              <a:graphicFrameLocks noChangeAspect="1"/>
            </p:cNvGraphicFramePr>
            <p:nvPr/>
          </p:nvGraphicFramePr>
          <p:xfrm>
            <a:off x="2051" y="3732"/>
            <a:ext cx="116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9" name="Equation" r:id="rId3" imgW="17373600" imgH="4267200" progId="Equation.DSMT4">
                    <p:embed/>
                  </p:oleObj>
                </mc:Choice>
                <mc:Fallback>
                  <p:oleObj name="Equation" r:id="rId3" imgW="17373600" imgH="42672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" y="3732"/>
                          <a:ext cx="1164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2227" name="Object 51"/>
          <p:cNvGraphicFramePr>
            <a:graphicFrameLocks noChangeAspect="1"/>
          </p:cNvGraphicFramePr>
          <p:nvPr/>
        </p:nvGraphicFramePr>
        <p:xfrm>
          <a:off x="2309813" y="1796675"/>
          <a:ext cx="51196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Equation" r:id="rId5" imgW="48158400" imgH="4572000" progId="Equation.DSMT4">
                  <p:embed/>
                </p:oleObj>
              </mc:Choice>
              <mc:Fallback>
                <p:oleObj name="Equation" r:id="rId5" imgW="48158400" imgH="45720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1796675"/>
                        <a:ext cx="51196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2228" name="Group 52"/>
          <p:cNvGrpSpPr/>
          <p:nvPr/>
        </p:nvGrpSpPr>
        <p:grpSpPr bwMode="auto">
          <a:xfrm>
            <a:off x="5897563" y="806823"/>
            <a:ext cx="2163762" cy="298450"/>
            <a:chOff x="3035" y="3136"/>
            <a:chExt cx="1363" cy="188"/>
          </a:xfrm>
        </p:grpSpPr>
        <p:sp>
          <p:nvSpPr>
            <p:cNvPr id="562229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3567" y="3151"/>
              <a:ext cx="111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II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62230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3035" y="3136"/>
              <a:ext cx="1363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不管  类风险</a:t>
              </a:r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62234" name="Group 58"/>
          <p:cNvGrpSpPr/>
          <p:nvPr/>
        </p:nvGrpSpPr>
        <p:grpSpPr bwMode="auto">
          <a:xfrm>
            <a:off x="977900" y="2431301"/>
            <a:ext cx="746125" cy="290513"/>
            <a:chOff x="616" y="1236"/>
            <a:chExt cx="470" cy="183"/>
          </a:xfrm>
        </p:grpSpPr>
        <p:sp>
          <p:nvSpPr>
            <p:cNvPr id="562232" name="Oval 56"/>
            <p:cNvSpPr>
              <a:spLocks noChangeArrowheads="1"/>
            </p:cNvSpPr>
            <p:nvPr/>
          </p:nvSpPr>
          <p:spPr bwMode="auto">
            <a:xfrm>
              <a:off x="616" y="1256"/>
              <a:ext cx="152" cy="160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chemeClr val="hlink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2233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838" y="1236"/>
              <a:ext cx="248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sy="50000" kx="-2453608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  <a:endParaRPr lang="zh-CN" altLang="en-US" sz="3600" b="1" kern="10">
                <a:ln w="12700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000082"/>
                    </a:gs>
                    <a:gs pos="50000">
                      <a:srgbClr val="FF8200"/>
                    </a:gs>
                    <a:gs pos="100000">
                      <a:srgbClr val="000082"/>
                    </a:gs>
                  </a:gsLst>
                  <a:lin ang="2700000" scaled="1"/>
                </a:gradFill>
                <a:effectLst>
                  <a:outerShdw sy="50000" kx="-2453608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562246" name="WordArt 70"/>
          <p:cNvSpPr>
            <a:spLocks noChangeArrowheads="1" noChangeShapeType="1" noTextEdit="1"/>
          </p:cNvSpPr>
          <p:nvPr/>
        </p:nvSpPr>
        <p:spPr bwMode="auto">
          <a:xfrm>
            <a:off x="177800" y="2909699"/>
            <a:ext cx="3005138" cy="298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问怎样评价与选择</a:t>
            </a:r>
            <a:r>
              <a:rPr lang="en-US" altLang="zh-CN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?</a:t>
            </a:r>
            <a:endParaRPr lang="zh-CN" altLang="en-US" sz="3600" b="1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62259" name="Group 83"/>
          <p:cNvGrpSpPr/>
          <p:nvPr/>
        </p:nvGrpSpPr>
        <p:grpSpPr bwMode="auto">
          <a:xfrm>
            <a:off x="1909763" y="2409076"/>
            <a:ext cx="6688137" cy="320675"/>
            <a:chOff x="1203" y="1238"/>
            <a:chExt cx="4213" cy="202"/>
          </a:xfrm>
        </p:grpSpPr>
        <p:grpSp>
          <p:nvGrpSpPr>
            <p:cNvPr id="562258" name="Group 82"/>
            <p:cNvGrpSpPr/>
            <p:nvPr/>
          </p:nvGrpSpPr>
          <p:grpSpPr bwMode="auto">
            <a:xfrm>
              <a:off x="1203" y="1238"/>
              <a:ext cx="4213" cy="202"/>
              <a:chOff x="1203" y="1238"/>
              <a:chExt cx="4213" cy="202"/>
            </a:xfrm>
          </p:grpSpPr>
          <p:sp>
            <p:nvSpPr>
              <p:cNvPr id="562240" name="WordArt 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03" y="1238"/>
                <a:ext cx="4213" cy="1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 dirty="0">
                    <a:ln w="12700">
                      <a:solidFill>
                        <a:srgbClr val="FF00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若      都是   的显著性水平为  的检验</a:t>
                </a:r>
                <a:r>
                  <a:rPr lang="en-US" altLang="zh-CN" sz="3600" b="1" kern="10" dirty="0">
                    <a:ln w="12700">
                      <a:solidFill>
                        <a:srgbClr val="FF00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,</a:t>
                </a:r>
                <a:endPara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grpSp>
            <p:nvGrpSpPr>
              <p:cNvPr id="562247" name="Group 71"/>
              <p:cNvGrpSpPr/>
              <p:nvPr/>
            </p:nvGrpSpPr>
            <p:grpSpPr bwMode="auto">
              <a:xfrm>
                <a:off x="1484" y="1260"/>
                <a:ext cx="562" cy="180"/>
                <a:chOff x="1484" y="1260"/>
                <a:chExt cx="562" cy="180"/>
              </a:xfrm>
            </p:grpSpPr>
            <p:sp>
              <p:nvSpPr>
                <p:cNvPr id="562241" name="WordArt 6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84" y="1260"/>
                  <a:ext cx="158" cy="15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12700">
                        <a:solidFill>
                          <a:srgbClr val="FF00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W</a:t>
                  </a:r>
                  <a:endParaRPr lang="zh-CN" altLang="en-US" sz="3600" i="1" kern="10">
                    <a:ln w="12700">
                      <a:solidFill>
                        <a:srgbClr val="FF00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  <p:sp>
              <p:nvSpPr>
                <p:cNvPr id="562242" name="WordArt 6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35" y="1262"/>
                  <a:ext cx="158" cy="15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12700">
                        <a:solidFill>
                          <a:srgbClr val="FF00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W</a:t>
                  </a:r>
                  <a:endParaRPr lang="zh-CN" altLang="en-US" sz="3600" i="1" kern="10">
                    <a:ln w="12700">
                      <a:solidFill>
                        <a:srgbClr val="FF00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  <p:sp>
              <p:nvSpPr>
                <p:cNvPr id="562243" name="WordArt 6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03" y="1356"/>
                  <a:ext cx="61" cy="6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2700">
                        <a:solidFill>
                          <a:srgbClr val="FF00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1</a:t>
                  </a:r>
                  <a:endParaRPr lang="zh-CN" altLang="en-US" sz="3600" kern="10">
                    <a:ln w="12700">
                      <a:solidFill>
                        <a:srgbClr val="FF00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  <p:sp>
              <p:nvSpPr>
                <p:cNvPr id="562244" name="WordArt 6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76" y="1358"/>
                  <a:ext cx="70" cy="6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2700">
                        <a:solidFill>
                          <a:srgbClr val="FF00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kern="10">
                    <a:ln w="12700">
                      <a:solidFill>
                        <a:srgbClr val="FF00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  <p:sp>
              <p:nvSpPr>
                <p:cNvPr id="562245" name="WordArt 6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13" y="1384"/>
                  <a:ext cx="52" cy="5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12700">
                        <a:solidFill>
                          <a:srgbClr val="FF00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楷体_GB2312"/>
                      <a:ea typeface="楷体_GB2312"/>
                    </a:rPr>
                    <a:t>、</a:t>
                  </a:r>
                  <a:endParaRPr lang="zh-CN" altLang="en-US" sz="3600" kern="10">
                    <a:ln w="12700">
                      <a:solidFill>
                        <a:srgbClr val="FF00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_GB2312"/>
                    <a:ea typeface="楷体_GB2312"/>
                  </a:endParaRPr>
                </a:p>
              </p:txBody>
            </p:sp>
          </p:grpSp>
          <p:sp>
            <p:nvSpPr>
              <p:cNvPr id="562249" name="WordArt 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89" y="1257"/>
                <a:ext cx="166" cy="15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00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H</a:t>
                </a:r>
                <a:endPara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62250" name="WordArt 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02" y="1273"/>
                <a:ext cx="158" cy="13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2532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00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ymbol" panose="05050102010706020507"/>
                  </a:rPr>
                  <a:t>a</a:t>
                </a:r>
                <a:endParaRPr lang="zh-CN" altLang="en-US" sz="3600" i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anose="05050102010706020507"/>
                </a:endParaRPr>
              </a:p>
            </p:txBody>
          </p:sp>
        </p:grpSp>
        <p:sp>
          <p:nvSpPr>
            <p:cNvPr id="562251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2786" y="1358"/>
              <a:ext cx="69" cy="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819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0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562254" name="WordArt 78"/>
          <p:cNvSpPr>
            <a:spLocks noChangeArrowheads="1" noChangeShapeType="1" noTextEdit="1"/>
          </p:cNvSpPr>
          <p:nvPr/>
        </p:nvSpPr>
        <p:spPr bwMode="auto">
          <a:xfrm>
            <a:off x="889000" y="3354199"/>
            <a:ext cx="785813" cy="277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分析</a:t>
            </a:r>
            <a:endParaRPr lang="zh-CN" altLang="en-US" sz="3600" b="1" kern="10">
              <a:ln w="15875">
                <a:solidFill>
                  <a:srgbClr val="3399FF"/>
                </a:solidFill>
                <a:round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  <p:grpSp>
        <p:nvGrpSpPr>
          <p:cNvPr id="562255" name="Group 79"/>
          <p:cNvGrpSpPr/>
          <p:nvPr/>
        </p:nvGrpSpPr>
        <p:grpSpPr bwMode="auto">
          <a:xfrm>
            <a:off x="868363" y="3657971"/>
            <a:ext cx="5240337" cy="519113"/>
            <a:chOff x="963" y="1684"/>
            <a:chExt cx="3301" cy="327"/>
          </a:xfrm>
        </p:grpSpPr>
        <p:sp>
          <p:nvSpPr>
            <p:cNvPr id="562212" name="Rectangle 36"/>
            <p:cNvSpPr>
              <a:spLocks noChangeArrowheads="1"/>
            </p:cNvSpPr>
            <p:nvPr/>
          </p:nvSpPr>
          <p:spPr bwMode="auto">
            <a:xfrm>
              <a:off x="1776" y="1684"/>
              <a:ext cx="2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I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类风险都不超过      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62213" name="Object 37"/>
            <p:cNvGraphicFramePr>
              <a:graphicFrameLocks noChangeAspect="1"/>
            </p:cNvGraphicFramePr>
            <p:nvPr/>
          </p:nvGraphicFramePr>
          <p:xfrm>
            <a:off x="963" y="1725"/>
            <a:ext cx="921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1" name="Equation" r:id="rId7" imgW="13716000" imgH="4267200" progId="Equation.DSMT4">
                    <p:embed/>
                  </p:oleObj>
                </mc:Choice>
                <mc:Fallback>
                  <p:oleObj name="Equation" r:id="rId7" imgW="13716000" imgH="42672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3" y="1725"/>
                          <a:ext cx="921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2214" name="Object 38"/>
            <p:cNvGraphicFramePr>
              <a:graphicFrameLocks noChangeAspect="1"/>
            </p:cNvGraphicFramePr>
            <p:nvPr/>
          </p:nvGraphicFramePr>
          <p:xfrm>
            <a:off x="3752" y="1781"/>
            <a:ext cx="225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2" name="Equation" r:id="rId9" imgW="3352800" imgH="3048000" progId="Equation.DSMT4">
                    <p:embed/>
                  </p:oleObj>
                </mc:Choice>
                <mc:Fallback>
                  <p:oleObj name="Equation" r:id="rId9" imgW="3352800" imgH="30480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2" y="1781"/>
                          <a:ext cx="225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6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6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6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2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2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6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6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2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2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6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6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220" grpId="0" animBg="1"/>
      <p:bldP spid="562246" grpId="0" animBg="1"/>
      <p:bldP spid="56225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163" name="Group 11"/>
          <p:cNvGrpSpPr/>
          <p:nvPr/>
        </p:nvGrpSpPr>
        <p:grpSpPr bwMode="auto">
          <a:xfrm>
            <a:off x="773113" y="3691870"/>
            <a:ext cx="773112" cy="536575"/>
            <a:chOff x="391" y="2327"/>
            <a:chExt cx="487" cy="338"/>
          </a:xfrm>
        </p:grpSpPr>
        <p:pic>
          <p:nvPicPr>
            <p:cNvPr id="561164" name="Picture 12" descr="k021"/>
            <p:cNvPicPr>
              <a:picLocks noChangeAspect="1" noChangeArrowheads="1" noCrop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" y="2327"/>
              <a:ext cx="338" cy="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1165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624" y="2398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  <a:endParaRPr lang="zh-CN" altLang="en-US" sz="3600" b="1" kern="10">
                <a:ln w="12700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000082"/>
                    </a:gs>
                    <a:gs pos="50000">
                      <a:srgbClr val="FF8200"/>
                    </a:gs>
                    <a:gs pos="100000">
                      <a:srgbClr val="000082"/>
                    </a:gs>
                  </a:gsLst>
                  <a:lin ang="270000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561206" name="WordArt 54"/>
          <p:cNvSpPr>
            <a:spLocks noChangeArrowheads="1" noChangeShapeType="1" noTextEdit="1"/>
          </p:cNvSpPr>
          <p:nvPr/>
        </p:nvSpPr>
        <p:spPr bwMode="auto">
          <a:xfrm>
            <a:off x="833438" y="660400"/>
            <a:ext cx="2614612" cy="323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决策的可信度问题</a:t>
            </a:r>
            <a:endParaRPr lang="zh-CN" altLang="en-US" sz="3600" b="1" kern="10">
              <a:ln w="12700">
                <a:solidFill>
                  <a:srgbClr val="FF0000"/>
                </a:solidFill>
                <a:round/>
              </a:ln>
              <a:solidFill>
                <a:srgbClr val="FFFF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61210" name="Object 58"/>
          <p:cNvGraphicFramePr>
            <a:graphicFrameLocks noChangeAspect="1"/>
          </p:cNvGraphicFramePr>
          <p:nvPr/>
        </p:nvGraphicFramePr>
        <p:xfrm>
          <a:off x="2667000" y="1559298"/>
          <a:ext cx="39274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0" name="Equation" r:id="rId2" imgW="36880800" imgH="4267200" progId="Equation.DSMT4">
                  <p:embed/>
                </p:oleObj>
              </mc:Choice>
              <mc:Fallback>
                <p:oleObj name="Equation" r:id="rId2" imgW="36880800" imgH="42672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559298"/>
                        <a:ext cx="39274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1211" name="Group 59"/>
          <p:cNvGrpSpPr/>
          <p:nvPr/>
        </p:nvGrpSpPr>
        <p:grpSpPr bwMode="auto">
          <a:xfrm>
            <a:off x="5446713" y="2451940"/>
            <a:ext cx="1270000" cy="519112"/>
            <a:chOff x="3079" y="2233"/>
            <a:chExt cx="800" cy="327"/>
          </a:xfrm>
        </p:grpSpPr>
        <p:sp>
          <p:nvSpPr>
            <p:cNvPr id="561212" name="Rectangle 60"/>
            <p:cNvSpPr>
              <a:spLocks noChangeArrowheads="1"/>
            </p:cNvSpPr>
            <p:nvPr/>
          </p:nvSpPr>
          <p:spPr bwMode="auto">
            <a:xfrm>
              <a:off x="3079" y="2233"/>
              <a:ext cx="7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拒绝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61213" name="Object 61"/>
            <p:cNvGraphicFramePr>
              <a:graphicFrameLocks noChangeAspect="1"/>
            </p:cNvGraphicFramePr>
            <p:nvPr/>
          </p:nvGraphicFramePr>
          <p:xfrm>
            <a:off x="3573" y="2275"/>
            <a:ext cx="30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1" name="Equation" r:id="rId4" imgW="4572000" imgH="4267200" progId="Equation.DSMT4">
                    <p:embed/>
                  </p:oleObj>
                </mc:Choice>
                <mc:Fallback>
                  <p:oleObj name="Equation" r:id="rId4" imgW="4572000" imgH="4267200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3" y="2275"/>
                          <a:ext cx="30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1217" name="Object 65"/>
          <p:cNvGraphicFramePr>
            <a:graphicFrameLocks noChangeAspect="1"/>
          </p:cNvGraphicFramePr>
          <p:nvPr/>
        </p:nvGraphicFramePr>
        <p:xfrm>
          <a:off x="1995488" y="2518615"/>
          <a:ext cx="29479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2" name="Equation" r:id="rId6" imgW="27736800" imgH="4572000" progId="Equation.DSMT4">
                  <p:embed/>
                </p:oleObj>
              </mc:Choice>
              <mc:Fallback>
                <p:oleObj name="Equation" r:id="rId6" imgW="27736800" imgH="457200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2518615"/>
                        <a:ext cx="29479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1218" name="AutoShape 66"/>
          <p:cNvSpPr>
            <a:spLocks noChangeArrowheads="1"/>
          </p:cNvSpPr>
          <p:nvPr/>
        </p:nvSpPr>
        <p:spPr bwMode="auto">
          <a:xfrm>
            <a:off x="4994275" y="2615452"/>
            <a:ext cx="369888" cy="228600"/>
          </a:xfrm>
          <a:prstGeom prst="rightArrow">
            <a:avLst>
              <a:gd name="adj1" fmla="val 50000"/>
              <a:gd name="adj2" fmla="val 4045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61219" name="Group 67"/>
          <p:cNvGrpSpPr/>
          <p:nvPr/>
        </p:nvGrpSpPr>
        <p:grpSpPr bwMode="auto">
          <a:xfrm>
            <a:off x="5461000" y="3017556"/>
            <a:ext cx="1270000" cy="519113"/>
            <a:chOff x="3079" y="2233"/>
            <a:chExt cx="800" cy="327"/>
          </a:xfrm>
        </p:grpSpPr>
        <p:sp>
          <p:nvSpPr>
            <p:cNvPr id="561220" name="Rectangle 68"/>
            <p:cNvSpPr>
              <a:spLocks noChangeArrowheads="1"/>
            </p:cNvSpPr>
            <p:nvPr/>
          </p:nvSpPr>
          <p:spPr bwMode="auto">
            <a:xfrm>
              <a:off x="3079" y="2233"/>
              <a:ext cx="7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接受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61221" name="Object 69"/>
            <p:cNvGraphicFramePr>
              <a:graphicFrameLocks noChangeAspect="1"/>
            </p:cNvGraphicFramePr>
            <p:nvPr/>
          </p:nvGraphicFramePr>
          <p:xfrm>
            <a:off x="3573" y="2275"/>
            <a:ext cx="30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3" name="Equation" r:id="rId8" imgW="4572000" imgH="4267200" progId="Equation.DSMT4">
                    <p:embed/>
                  </p:oleObj>
                </mc:Choice>
                <mc:Fallback>
                  <p:oleObj name="Equation" r:id="rId8" imgW="4572000" imgH="4267200" progId="Equation.DSMT4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3" y="2275"/>
                          <a:ext cx="30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1222" name="Object 70"/>
          <p:cNvGraphicFramePr>
            <a:graphicFrameLocks noChangeAspect="1"/>
          </p:cNvGraphicFramePr>
          <p:nvPr/>
        </p:nvGraphicFramePr>
        <p:xfrm>
          <a:off x="1997075" y="3084231"/>
          <a:ext cx="29479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4" name="Equation" r:id="rId10" imgW="27736800" imgH="4572000" progId="Equation.DSMT4">
                  <p:embed/>
                </p:oleObj>
              </mc:Choice>
              <mc:Fallback>
                <p:oleObj name="Equation" r:id="rId10" imgW="27736800" imgH="457200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3084231"/>
                        <a:ext cx="29479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1223" name="AutoShape 71"/>
          <p:cNvSpPr>
            <a:spLocks noChangeArrowheads="1"/>
          </p:cNvSpPr>
          <p:nvPr/>
        </p:nvSpPr>
        <p:spPr bwMode="auto">
          <a:xfrm>
            <a:off x="4995863" y="3181069"/>
            <a:ext cx="369887" cy="228600"/>
          </a:xfrm>
          <a:prstGeom prst="rightArrow">
            <a:avLst>
              <a:gd name="adj1" fmla="val 50000"/>
              <a:gd name="adj2" fmla="val 4045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1226" name="Rectangle 74"/>
          <p:cNvSpPr>
            <a:spLocks noChangeArrowheads="1"/>
          </p:cNvSpPr>
          <p:nvPr/>
        </p:nvSpPr>
        <p:spPr bwMode="auto">
          <a:xfrm>
            <a:off x="736600" y="1092573"/>
            <a:ext cx="2908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对于假设问题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61231" name="Group 79"/>
          <p:cNvGrpSpPr/>
          <p:nvPr/>
        </p:nvGrpSpPr>
        <p:grpSpPr bwMode="auto">
          <a:xfrm>
            <a:off x="-36513" y="1894261"/>
            <a:ext cx="5842001" cy="525462"/>
            <a:chOff x="-23" y="1069"/>
            <a:chExt cx="3680" cy="331"/>
          </a:xfrm>
        </p:grpSpPr>
        <p:sp>
          <p:nvSpPr>
            <p:cNvPr id="561230" name="Rectangle 78"/>
            <p:cNvSpPr>
              <a:spLocks noChangeArrowheads="1"/>
            </p:cNvSpPr>
            <p:nvPr/>
          </p:nvSpPr>
          <p:spPr bwMode="auto">
            <a:xfrm>
              <a:off x="-23" y="1069"/>
              <a:ext cx="3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设显著性水平为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的一个拒绝域为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61216" name="Object 64"/>
            <p:cNvGraphicFramePr>
              <a:graphicFrameLocks noChangeAspect="1"/>
            </p:cNvGraphicFramePr>
            <p:nvPr/>
          </p:nvGraphicFramePr>
          <p:xfrm>
            <a:off x="3311" y="1124"/>
            <a:ext cx="30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5" name="Equation" r:id="rId12" imgW="4572000" imgH="4267200" progId="Equation.DSMT4">
                    <p:embed/>
                  </p:oleObj>
                </mc:Choice>
                <mc:Fallback>
                  <p:oleObj name="Equation" r:id="rId12" imgW="4572000" imgH="4267200" progId="Equation.DSMT4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1" y="1124"/>
                          <a:ext cx="30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1227" name="Object 75"/>
            <p:cNvGraphicFramePr>
              <a:graphicFrameLocks noChangeAspect="1"/>
            </p:cNvGraphicFramePr>
            <p:nvPr/>
          </p:nvGraphicFramePr>
          <p:xfrm>
            <a:off x="1580" y="1162"/>
            <a:ext cx="22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6" name="Equation" r:id="rId14" imgW="3352800" imgH="3048000" progId="Equation.DSMT4">
                    <p:embed/>
                  </p:oleObj>
                </mc:Choice>
                <mc:Fallback>
                  <p:oleObj name="Equation" r:id="rId14" imgW="3352800" imgH="3048000" progId="Equation.DSMT4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0" y="1162"/>
                          <a:ext cx="224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1234" name="WordArt 82"/>
          <p:cNvSpPr>
            <a:spLocks noChangeArrowheads="1" noChangeShapeType="1" noTextEdit="1"/>
          </p:cNvSpPr>
          <p:nvPr/>
        </p:nvSpPr>
        <p:spPr bwMode="auto">
          <a:xfrm>
            <a:off x="866775" y="2601165"/>
            <a:ext cx="1058863" cy="298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CC00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决策一</a:t>
            </a:r>
            <a:endParaRPr lang="zh-CN" altLang="en-US" sz="3600" kern="10">
              <a:ln w="12700">
                <a:solidFill>
                  <a:srgbClr val="FFCC00"/>
                </a:solidFill>
                <a:round/>
              </a:ln>
              <a:gradFill rotWithShape="1">
                <a:gsLst>
                  <a:gs pos="0">
                    <a:srgbClr val="FFFFFF"/>
                  </a:gs>
                  <a:gs pos="100000">
                    <a:srgbClr val="FF0000"/>
                  </a:gs>
                </a:gsLst>
                <a:lin ang="54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61244" name="Group 92"/>
          <p:cNvGrpSpPr/>
          <p:nvPr/>
        </p:nvGrpSpPr>
        <p:grpSpPr bwMode="auto">
          <a:xfrm>
            <a:off x="1765300" y="3793470"/>
            <a:ext cx="4706938" cy="298450"/>
            <a:chOff x="1336" y="2079"/>
            <a:chExt cx="2965" cy="188"/>
          </a:xfrm>
        </p:grpSpPr>
        <p:sp>
          <p:nvSpPr>
            <p:cNvPr id="561240" name="WordArt 88"/>
            <p:cNvSpPr>
              <a:spLocks noChangeArrowheads="1" noChangeShapeType="1" noTextEdit="1"/>
            </p:cNvSpPr>
            <p:nvPr/>
          </p:nvSpPr>
          <p:spPr bwMode="auto">
            <a:xfrm>
              <a:off x="1336" y="2079"/>
              <a:ext cx="2965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决策  和决策  的哪个可信度高</a:t>
              </a:r>
              <a:r>
                <a:rPr lang="en-US" altLang="zh-CN" sz="3600" b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  <a:endParaRPr lang="zh-CN" altLang="en-US" sz="3600" b="1" kern="10" dirty="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61241" name="WordArt 89"/>
            <p:cNvSpPr>
              <a:spLocks noChangeArrowheads="1" noChangeShapeType="1" noTextEdit="1"/>
            </p:cNvSpPr>
            <p:nvPr/>
          </p:nvSpPr>
          <p:spPr bwMode="auto">
            <a:xfrm>
              <a:off x="1813" y="2096"/>
              <a:ext cx="62" cy="1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I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61242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2601" y="2096"/>
              <a:ext cx="62" cy="1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I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61243" name="WordArt 91"/>
            <p:cNvSpPr>
              <a:spLocks noChangeArrowheads="1" noChangeShapeType="1" noTextEdit="1"/>
            </p:cNvSpPr>
            <p:nvPr/>
          </p:nvSpPr>
          <p:spPr bwMode="auto">
            <a:xfrm>
              <a:off x="2676" y="2096"/>
              <a:ext cx="62" cy="1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I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561249" name="WordArt 97"/>
          <p:cNvSpPr>
            <a:spLocks noChangeArrowheads="1" noChangeShapeType="1" noTextEdit="1"/>
          </p:cNvSpPr>
          <p:nvPr/>
        </p:nvSpPr>
        <p:spPr bwMode="auto">
          <a:xfrm>
            <a:off x="889000" y="4301470"/>
            <a:ext cx="785813" cy="277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分析</a:t>
            </a:r>
            <a:endParaRPr lang="zh-CN" altLang="en-US" sz="3600" b="1" kern="10">
              <a:ln w="15875">
                <a:solidFill>
                  <a:srgbClr val="3399FF"/>
                </a:solidFill>
                <a:round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  <p:grpSp>
        <p:nvGrpSpPr>
          <p:cNvPr id="561255" name="Group 103"/>
          <p:cNvGrpSpPr/>
          <p:nvPr/>
        </p:nvGrpSpPr>
        <p:grpSpPr bwMode="auto">
          <a:xfrm>
            <a:off x="749300" y="4588807"/>
            <a:ext cx="8331200" cy="519113"/>
            <a:chOff x="536" y="2572"/>
            <a:chExt cx="5248" cy="327"/>
          </a:xfrm>
        </p:grpSpPr>
        <p:sp>
          <p:nvSpPr>
            <p:cNvPr id="561251" name="Rectangle 99"/>
            <p:cNvSpPr>
              <a:spLocks noChangeArrowheads="1"/>
            </p:cNvSpPr>
            <p:nvPr/>
          </p:nvSpPr>
          <p:spPr bwMode="auto">
            <a:xfrm>
              <a:off x="536" y="2572"/>
              <a:ext cx="5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决策一的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I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类风险受到控制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其值不超过  可信度高      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61253" name="Object 101"/>
            <p:cNvGraphicFramePr>
              <a:graphicFrameLocks noChangeAspect="1"/>
            </p:cNvGraphicFramePr>
            <p:nvPr/>
          </p:nvGraphicFramePr>
          <p:xfrm>
            <a:off x="4404" y="2675"/>
            <a:ext cx="266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7" name="Equation" r:id="rId16" imgW="3962400" imgH="3352800" progId="Equation.DSMT4">
                    <p:embed/>
                  </p:oleObj>
                </mc:Choice>
                <mc:Fallback>
                  <p:oleObj name="Equation" r:id="rId16" imgW="3962400" imgH="3352800" progId="Equation.DSMT4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4" y="2675"/>
                          <a:ext cx="266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1254" name="WordArt 102"/>
          <p:cNvSpPr>
            <a:spLocks noChangeArrowheads="1" noChangeShapeType="1" noTextEdit="1"/>
          </p:cNvSpPr>
          <p:nvPr/>
        </p:nvSpPr>
        <p:spPr bwMode="auto">
          <a:xfrm>
            <a:off x="881063" y="3166781"/>
            <a:ext cx="1058862" cy="298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CC00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决策二</a:t>
            </a:r>
            <a:endParaRPr lang="zh-CN" altLang="en-US" sz="3600" kern="10">
              <a:ln w="12700">
                <a:solidFill>
                  <a:srgbClr val="FFCC00"/>
                </a:solidFill>
                <a:round/>
              </a:ln>
              <a:gradFill rotWithShape="1">
                <a:gsLst>
                  <a:gs pos="0">
                    <a:srgbClr val="FFFFFF"/>
                  </a:gs>
                  <a:gs pos="100000">
                    <a:srgbClr val="FF0000"/>
                  </a:gs>
                </a:gsLst>
                <a:lin ang="54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61257" name="Rectangle 105"/>
          <p:cNvSpPr>
            <a:spLocks noChangeArrowheads="1"/>
          </p:cNvSpPr>
          <p:nvPr/>
        </p:nvSpPr>
        <p:spPr bwMode="auto">
          <a:xfrm>
            <a:off x="750888" y="5155918"/>
            <a:ext cx="7327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决策二的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II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类风险有多大不清楚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可信度未知      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61259" name="Oval 107"/>
          <p:cNvSpPr>
            <a:spLocks noChangeArrowheads="1"/>
          </p:cNvSpPr>
          <p:nvPr/>
        </p:nvSpPr>
        <p:spPr bwMode="auto">
          <a:xfrm>
            <a:off x="5473700" y="3052481"/>
            <a:ext cx="1193800" cy="4826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61265" name="Group 113"/>
          <p:cNvGrpSpPr/>
          <p:nvPr/>
        </p:nvGrpSpPr>
        <p:grpSpPr bwMode="auto">
          <a:xfrm>
            <a:off x="6940550" y="3165194"/>
            <a:ext cx="1701800" cy="465137"/>
            <a:chOff x="4420" y="1751"/>
            <a:chExt cx="1072" cy="293"/>
          </a:xfrm>
        </p:grpSpPr>
        <p:sp>
          <p:nvSpPr>
            <p:cNvPr id="561246" name="AutoShape 94"/>
            <p:cNvSpPr>
              <a:spLocks noChangeArrowheads="1"/>
            </p:cNvSpPr>
            <p:nvPr/>
          </p:nvSpPr>
          <p:spPr bwMode="auto">
            <a:xfrm>
              <a:off x="4420" y="1751"/>
              <a:ext cx="1072" cy="293"/>
            </a:xfrm>
            <a:prstGeom prst="wedgeRectCallout">
              <a:avLst>
                <a:gd name="adj1" fmla="val -64181"/>
                <a:gd name="adj2" fmla="val -23722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61261" name="WordArt 109"/>
            <p:cNvSpPr>
              <a:spLocks noChangeArrowheads="1" noChangeShapeType="1" noTextEdit="1"/>
            </p:cNvSpPr>
            <p:nvPr/>
          </p:nvSpPr>
          <p:spPr bwMode="auto">
            <a:xfrm>
              <a:off x="4473" y="1800"/>
              <a:ext cx="677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不拒绝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61263" name="WordArt 111"/>
            <p:cNvSpPr>
              <a:spLocks noChangeArrowheads="1" noChangeShapeType="1" noTextEdit="1"/>
            </p:cNvSpPr>
            <p:nvPr/>
          </p:nvSpPr>
          <p:spPr bwMode="auto">
            <a:xfrm>
              <a:off x="5186" y="1817"/>
              <a:ext cx="150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H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61264" name="WordArt 112"/>
            <p:cNvSpPr>
              <a:spLocks noChangeArrowheads="1" noChangeShapeType="1" noTextEdit="1"/>
            </p:cNvSpPr>
            <p:nvPr/>
          </p:nvSpPr>
          <p:spPr bwMode="auto">
            <a:xfrm>
              <a:off x="5363" y="1916"/>
              <a:ext cx="62" cy="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0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6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6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1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1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1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1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1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1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6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1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1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6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6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6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6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61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61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6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61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61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6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6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6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61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61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6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61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61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206" grpId="0" animBg="1"/>
      <p:bldP spid="561218" grpId="0" animBg="1"/>
      <p:bldP spid="561223" grpId="0" animBg="1"/>
      <p:bldP spid="561226" grpId="0"/>
      <p:bldP spid="561234" grpId="0" animBg="1"/>
      <p:bldP spid="561249" grpId="0" animBg="1"/>
      <p:bldP spid="561254" grpId="0" animBg="1"/>
      <p:bldP spid="561257" grpId="0"/>
      <p:bldP spid="56125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95" name="Rectangle 91"/>
          <p:cNvSpPr>
            <a:spLocks noChangeArrowheads="1"/>
          </p:cNvSpPr>
          <p:nvPr/>
        </p:nvSpPr>
        <p:spPr bwMode="auto">
          <a:xfrm>
            <a:off x="3082925" y="5721350"/>
            <a:ext cx="1508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有  罪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59196" name="Rectangle 92"/>
          <p:cNvSpPr>
            <a:spLocks noChangeArrowheads="1"/>
          </p:cNvSpPr>
          <p:nvPr/>
        </p:nvSpPr>
        <p:spPr bwMode="auto">
          <a:xfrm>
            <a:off x="5638006" y="5730073"/>
            <a:ext cx="1457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无  罪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59193" name="Rectangle 89"/>
          <p:cNvSpPr>
            <a:spLocks noChangeArrowheads="1"/>
          </p:cNvSpPr>
          <p:nvPr/>
        </p:nvSpPr>
        <p:spPr bwMode="auto">
          <a:xfrm>
            <a:off x="1517650" y="5202238"/>
            <a:ext cx="6753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在司法审判中，对犯罪嫌疑人应提出假设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59121" name="WordArt 17"/>
          <p:cNvSpPr>
            <a:spLocks noChangeArrowheads="1" noChangeShapeType="1" noTextEdit="1"/>
          </p:cNvSpPr>
          <p:nvPr/>
        </p:nvSpPr>
        <p:spPr bwMode="auto">
          <a:xfrm>
            <a:off x="974725" y="25495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chemeClr val="accent2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 dirty="0">
              <a:ln w="12700">
                <a:solidFill>
                  <a:schemeClr val="accent2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aphicFrame>
        <p:nvGraphicFramePr>
          <p:cNvPr id="559122" name="Object 18"/>
          <p:cNvGraphicFramePr>
            <a:graphicFrameLocks noChangeAspect="1"/>
          </p:cNvGraphicFramePr>
          <p:nvPr/>
        </p:nvGraphicFramePr>
        <p:xfrm>
          <a:off x="2370138" y="2960688"/>
          <a:ext cx="30162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1" imgW="28956000" imgH="4267200" progId="Equation.DSMT4">
                  <p:embed/>
                </p:oleObj>
              </mc:Choice>
              <mc:Fallback>
                <p:oleObj name="Equation" r:id="rId1" imgW="28956000" imgH="4267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38" y="2960688"/>
                        <a:ext cx="30162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23" name="Rectangle 19"/>
          <p:cNvSpPr>
            <a:spLocks noChangeArrowheads="1"/>
          </p:cNvSpPr>
          <p:nvPr/>
        </p:nvSpPr>
        <p:spPr bwMode="auto">
          <a:xfrm>
            <a:off x="1514475" y="2405063"/>
            <a:ext cx="6600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某人去看医生，那么医生应该提出假设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59127" name="WordArt 23"/>
          <p:cNvSpPr>
            <a:spLocks noChangeArrowheads="1" noChangeShapeType="1" noTextEdit="1"/>
          </p:cNvSpPr>
          <p:nvPr/>
        </p:nvSpPr>
        <p:spPr bwMode="auto">
          <a:xfrm>
            <a:off x="976313" y="35290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chemeClr val="accent2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>
              <a:ln w="12700">
                <a:solidFill>
                  <a:schemeClr val="accent2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aphicFrame>
        <p:nvGraphicFramePr>
          <p:cNvPr id="559128" name="Object 24"/>
          <p:cNvGraphicFramePr>
            <a:graphicFrameLocks noChangeAspect="1"/>
          </p:cNvGraphicFramePr>
          <p:nvPr/>
        </p:nvGraphicFramePr>
        <p:xfrm>
          <a:off x="2371725" y="3927475"/>
          <a:ext cx="30162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Equation" r:id="rId3" imgW="28956000" imgH="4267200" progId="Equation.DSMT4">
                  <p:embed/>
                </p:oleObj>
              </mc:Choice>
              <mc:Fallback>
                <p:oleObj name="Equation" r:id="rId3" imgW="28956000" imgH="4267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3927475"/>
                        <a:ext cx="30162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29" name="Rectangle 25"/>
          <p:cNvSpPr>
            <a:spLocks noChangeArrowheads="1"/>
          </p:cNvSpPr>
          <p:nvPr/>
        </p:nvSpPr>
        <p:spPr bwMode="auto">
          <a:xfrm>
            <a:off x="1516063" y="3371850"/>
            <a:ext cx="6600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鉴定某药品的疗效，应该提出假设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59133" name="WordArt 29"/>
          <p:cNvSpPr>
            <a:spLocks noChangeArrowheads="1" noChangeShapeType="1" noTextEdit="1"/>
          </p:cNvSpPr>
          <p:nvPr/>
        </p:nvSpPr>
        <p:spPr bwMode="auto">
          <a:xfrm>
            <a:off x="976313" y="44815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chemeClr val="accent2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>
              <a:ln w="12700">
                <a:solidFill>
                  <a:schemeClr val="accent2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aphicFrame>
        <p:nvGraphicFramePr>
          <p:cNvPr id="559134" name="Object 30"/>
          <p:cNvGraphicFramePr>
            <a:graphicFrameLocks noChangeAspect="1"/>
          </p:cNvGraphicFramePr>
          <p:nvPr/>
        </p:nvGraphicFramePr>
        <p:xfrm>
          <a:off x="2371725" y="4867275"/>
          <a:ext cx="30162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Equation" r:id="rId5" imgW="28956000" imgH="4267200" progId="Equation.DSMT4">
                  <p:embed/>
                </p:oleObj>
              </mc:Choice>
              <mc:Fallback>
                <p:oleObj name="Equation" r:id="rId5" imgW="28956000" imgH="42672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4867275"/>
                        <a:ext cx="30162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35" name="Rectangle 31"/>
          <p:cNvSpPr>
            <a:spLocks noChangeArrowheads="1"/>
          </p:cNvSpPr>
          <p:nvPr/>
        </p:nvSpPr>
        <p:spPr bwMode="auto">
          <a:xfrm>
            <a:off x="1516063" y="4324350"/>
            <a:ext cx="6600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鉴定新技术应用效果，应该提出假设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59137" name="Rectangle 33"/>
          <p:cNvSpPr>
            <a:spLocks noChangeArrowheads="1"/>
          </p:cNvSpPr>
          <p:nvPr/>
        </p:nvSpPr>
        <p:spPr bwMode="auto">
          <a:xfrm>
            <a:off x="2977356" y="4764088"/>
            <a:ext cx="1470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无效果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59138" name="Rectangle 34"/>
          <p:cNvSpPr>
            <a:spLocks noChangeArrowheads="1"/>
          </p:cNvSpPr>
          <p:nvPr/>
        </p:nvSpPr>
        <p:spPr bwMode="auto">
          <a:xfrm>
            <a:off x="5607309" y="4776787"/>
            <a:ext cx="1444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有效果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59161" name="WordArt 57"/>
          <p:cNvSpPr>
            <a:spLocks noChangeArrowheads="1" noChangeShapeType="1" noTextEdit="1"/>
          </p:cNvSpPr>
          <p:nvPr/>
        </p:nvSpPr>
        <p:spPr bwMode="auto">
          <a:xfrm>
            <a:off x="617538" y="647700"/>
            <a:ext cx="2830512" cy="3238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原假设的提出问题</a:t>
            </a:r>
            <a:endParaRPr lang="zh-CN" altLang="en-US" sz="3600" b="1" kern="10">
              <a:ln w="12700">
                <a:solidFill>
                  <a:srgbClr val="FF0000"/>
                </a:solidFill>
                <a:round/>
              </a:ln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59162" name="WordArt 58"/>
          <p:cNvSpPr>
            <a:spLocks noChangeArrowheads="1" noChangeShapeType="1" noTextEdit="1"/>
          </p:cNvSpPr>
          <p:nvPr/>
        </p:nvSpPr>
        <p:spPr bwMode="auto">
          <a:xfrm>
            <a:off x="614363" y="1309688"/>
            <a:ext cx="1843087" cy="3540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3175">
                  <a:solidFill>
                    <a:srgbClr val="0B0BFF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检验的原则</a:t>
            </a:r>
            <a:endParaRPr lang="zh-CN" altLang="en-US" sz="3600" b="1" kern="10">
              <a:ln w="3175">
                <a:solidFill>
                  <a:srgbClr val="0B0BFF"/>
                </a:solidFill>
                <a:round/>
              </a:ln>
              <a:gradFill rotWithShape="1">
                <a:gsLst>
                  <a:gs pos="0">
                    <a:srgbClr val="FFFF00"/>
                  </a:gs>
                  <a:gs pos="50000">
                    <a:srgbClr val="FFFFFF"/>
                  </a:gs>
                  <a:gs pos="100000">
                    <a:srgbClr val="FFFF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59163" name="Group 59"/>
          <p:cNvGrpSpPr/>
          <p:nvPr/>
        </p:nvGrpSpPr>
        <p:grpSpPr bwMode="auto">
          <a:xfrm>
            <a:off x="2830513" y="1089025"/>
            <a:ext cx="5024437" cy="301625"/>
            <a:chOff x="519" y="446"/>
            <a:chExt cx="3165" cy="190"/>
          </a:xfrm>
        </p:grpSpPr>
        <p:sp>
          <p:nvSpPr>
            <p:cNvPr id="559164" name="WordArt 60"/>
            <p:cNvSpPr>
              <a:spLocks noChangeArrowheads="1" noChangeShapeType="1" noTextEdit="1"/>
            </p:cNvSpPr>
            <p:nvPr/>
          </p:nvSpPr>
          <p:spPr bwMode="auto">
            <a:xfrm>
              <a:off x="519" y="453"/>
              <a:ext cx="1109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检验原则一</a:t>
              </a:r>
              <a:r>
                <a:rPr lang="en-US" altLang="zh-CN" sz="3600" b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:</a:t>
              </a:r>
              <a:endPara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59165" name="Group 61"/>
            <p:cNvGrpSpPr/>
            <p:nvPr/>
          </p:nvGrpSpPr>
          <p:grpSpPr bwMode="auto">
            <a:xfrm>
              <a:off x="1745" y="446"/>
              <a:ext cx="1939" cy="188"/>
              <a:chOff x="1609" y="454"/>
              <a:chExt cx="1939" cy="188"/>
            </a:xfrm>
          </p:grpSpPr>
          <p:grpSp>
            <p:nvGrpSpPr>
              <p:cNvPr id="559166" name="Group 62"/>
              <p:cNvGrpSpPr/>
              <p:nvPr/>
            </p:nvGrpSpPr>
            <p:grpSpPr bwMode="auto">
              <a:xfrm>
                <a:off x="1845" y="477"/>
                <a:ext cx="220" cy="162"/>
                <a:chOff x="1853" y="637"/>
                <a:chExt cx="220" cy="162"/>
              </a:xfrm>
            </p:grpSpPr>
            <p:sp>
              <p:nvSpPr>
                <p:cNvPr id="559167" name="WordArt 6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19" y="729"/>
                  <a:ext cx="54" cy="7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2700">
                        <a:solidFill>
                          <a:srgbClr val="FF33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FF00"/>
                          </a:gs>
                          <a:gs pos="100000">
                            <a:srgbClr val="FF0000"/>
                          </a:gs>
                        </a:gsLst>
                        <a:lin ang="54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0</a:t>
                  </a:r>
                  <a:endParaRPr lang="zh-CN" altLang="en-US" sz="3600" kern="10">
                    <a:ln w="12700">
                      <a:solidFill>
                        <a:srgbClr val="FF3300"/>
                      </a:solidFill>
                      <a:round/>
                    </a:ln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  <p:sp>
              <p:nvSpPr>
                <p:cNvPr id="559168" name="WordArt 6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53" y="637"/>
                  <a:ext cx="143" cy="15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2700">
                        <a:solidFill>
                          <a:srgbClr val="FF33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FF00"/>
                          </a:gs>
                          <a:gs pos="100000">
                            <a:srgbClr val="FF0000"/>
                          </a:gs>
                        </a:gsLst>
                        <a:lin ang="54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H</a:t>
                  </a:r>
                  <a:endParaRPr lang="zh-CN" altLang="en-US" sz="3600" kern="10">
                    <a:ln w="12700">
                      <a:solidFill>
                        <a:srgbClr val="FF3300"/>
                      </a:solidFill>
                      <a:round/>
                    </a:ln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sp>
            <p:nvSpPr>
              <p:cNvPr id="559169" name="WordArt 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09" y="454"/>
                <a:ext cx="1939" cy="1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12700">
                      <a:solidFill>
                        <a:srgbClr val="FF3300"/>
                      </a:solidFill>
                      <a:round/>
                    </a:ln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对   采取保护的态度</a:t>
                </a:r>
                <a:endParaRPr lang="zh-CN" altLang="en-US" sz="3600" kern="10">
                  <a:ln w="12700">
                    <a:solidFill>
                      <a:srgbClr val="FF3300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grpSp>
        <p:nvGrpSpPr>
          <p:cNvPr id="559170" name="Group 66"/>
          <p:cNvGrpSpPr/>
          <p:nvPr/>
        </p:nvGrpSpPr>
        <p:grpSpPr bwMode="auto">
          <a:xfrm>
            <a:off x="2832100" y="1547813"/>
            <a:ext cx="3932238" cy="301625"/>
            <a:chOff x="1688" y="1567"/>
            <a:chExt cx="2477" cy="190"/>
          </a:xfrm>
        </p:grpSpPr>
        <p:sp>
          <p:nvSpPr>
            <p:cNvPr id="559171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1688" y="1574"/>
              <a:ext cx="1109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检验原则二</a:t>
              </a:r>
              <a:r>
                <a:rPr lang="en-US" altLang="zh-CN" sz="3600" b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:</a:t>
              </a:r>
              <a:endPara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59172" name="Group 68"/>
            <p:cNvGrpSpPr/>
            <p:nvPr/>
          </p:nvGrpSpPr>
          <p:grpSpPr bwMode="auto">
            <a:xfrm>
              <a:off x="2914" y="1567"/>
              <a:ext cx="1251" cy="188"/>
              <a:chOff x="1746" y="3119"/>
              <a:chExt cx="1251" cy="188"/>
            </a:xfrm>
          </p:grpSpPr>
          <p:sp>
            <p:nvSpPr>
              <p:cNvPr id="559173" name="WordArt 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22" y="3134"/>
                <a:ext cx="79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3300"/>
                      </a:solidFill>
                      <a:round/>
                    </a:ln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I</a:t>
                </a:r>
                <a:endParaRPr lang="zh-CN" altLang="en-US" sz="3600" kern="10">
                  <a:ln w="12700">
                    <a:solidFill>
                      <a:srgbClr val="FF3300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9174" name="WordArt 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46" y="3119"/>
                <a:ext cx="1251" cy="1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12700">
                      <a:solidFill>
                        <a:srgbClr val="FF3300"/>
                      </a:solidFill>
                      <a:round/>
                    </a:ln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控制  类风险</a:t>
                </a:r>
                <a:endParaRPr lang="zh-CN" altLang="en-US" sz="3600" kern="10">
                  <a:ln w="12700">
                    <a:solidFill>
                      <a:srgbClr val="FF3300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sp>
        <p:nvSpPr>
          <p:cNvPr id="559177" name="AutoShape 73"/>
          <p:cNvSpPr/>
          <p:nvPr/>
        </p:nvSpPr>
        <p:spPr bwMode="auto">
          <a:xfrm>
            <a:off x="2603500" y="1092200"/>
            <a:ext cx="88900" cy="800100"/>
          </a:xfrm>
          <a:prstGeom prst="leftBrace">
            <a:avLst>
              <a:gd name="adj1" fmla="val 75000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9187" name="Oval 83"/>
          <p:cNvSpPr>
            <a:spLocks noChangeArrowheads="1"/>
          </p:cNvSpPr>
          <p:nvPr/>
        </p:nvSpPr>
        <p:spPr bwMode="auto">
          <a:xfrm>
            <a:off x="2552700" y="1041400"/>
            <a:ext cx="5753100" cy="812800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59186" name="Group 82"/>
          <p:cNvGrpSpPr/>
          <p:nvPr/>
        </p:nvGrpSpPr>
        <p:grpSpPr bwMode="auto">
          <a:xfrm>
            <a:off x="6311900" y="1966913"/>
            <a:ext cx="2590800" cy="465137"/>
            <a:chOff x="4324" y="1063"/>
            <a:chExt cx="1632" cy="293"/>
          </a:xfrm>
        </p:grpSpPr>
        <p:sp>
          <p:nvSpPr>
            <p:cNvPr id="559179" name="AutoShape 75"/>
            <p:cNvSpPr>
              <a:spLocks noChangeArrowheads="1"/>
            </p:cNvSpPr>
            <p:nvPr/>
          </p:nvSpPr>
          <p:spPr bwMode="auto">
            <a:xfrm>
              <a:off x="4324" y="1063"/>
              <a:ext cx="1632" cy="293"/>
            </a:xfrm>
            <a:prstGeom prst="wedgeRectCallout">
              <a:avLst>
                <a:gd name="adj1" fmla="val -21569"/>
                <a:gd name="adj2" fmla="val -81060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59180" name="WordArt 76"/>
            <p:cNvSpPr>
              <a:spLocks noChangeArrowheads="1" noChangeShapeType="1" noTextEdit="1"/>
            </p:cNvSpPr>
            <p:nvPr/>
          </p:nvSpPr>
          <p:spPr bwMode="auto">
            <a:xfrm>
              <a:off x="5027" y="1120"/>
              <a:ext cx="877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地位不对等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59181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4378" y="1137"/>
              <a:ext cx="150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H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59182" name="WordArt 78"/>
            <p:cNvSpPr>
              <a:spLocks noChangeArrowheads="1" noChangeShapeType="1" noTextEdit="1"/>
            </p:cNvSpPr>
            <p:nvPr/>
          </p:nvSpPr>
          <p:spPr bwMode="auto">
            <a:xfrm>
              <a:off x="4555" y="1236"/>
              <a:ext cx="62" cy="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0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59183" name="WordArt 79"/>
            <p:cNvSpPr>
              <a:spLocks noChangeArrowheads="1" noChangeShapeType="1" noTextEdit="1"/>
            </p:cNvSpPr>
            <p:nvPr/>
          </p:nvSpPr>
          <p:spPr bwMode="auto">
            <a:xfrm>
              <a:off x="4739" y="1138"/>
              <a:ext cx="150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H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59184" name="WordArt 80"/>
            <p:cNvSpPr>
              <a:spLocks noChangeArrowheads="1" noChangeShapeType="1" noTextEdit="1"/>
            </p:cNvSpPr>
            <p:nvPr/>
          </p:nvSpPr>
          <p:spPr bwMode="auto">
            <a:xfrm>
              <a:off x="4916" y="1237"/>
              <a:ext cx="62" cy="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1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59185" name="WordArt 81"/>
            <p:cNvSpPr>
              <a:spLocks noChangeArrowheads="1" noChangeShapeType="1" noTextEdit="1"/>
            </p:cNvSpPr>
            <p:nvPr/>
          </p:nvSpPr>
          <p:spPr bwMode="auto">
            <a:xfrm>
              <a:off x="4653" y="1262"/>
              <a:ext cx="46" cy="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、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59131" name="Rectangle 27"/>
          <p:cNvSpPr>
            <a:spLocks noChangeArrowheads="1"/>
          </p:cNvSpPr>
          <p:nvPr/>
        </p:nvSpPr>
        <p:spPr bwMode="auto">
          <a:xfrm>
            <a:off x="2961793" y="3870415"/>
            <a:ext cx="199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此药无效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59132" name="Rectangle 28"/>
          <p:cNvSpPr>
            <a:spLocks noChangeArrowheads="1"/>
          </p:cNvSpPr>
          <p:nvPr/>
        </p:nvSpPr>
        <p:spPr bwMode="auto">
          <a:xfrm>
            <a:off x="5455114" y="3831066"/>
            <a:ext cx="199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此药有效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59125" name="Rectangle 21"/>
          <p:cNvSpPr>
            <a:spLocks noChangeArrowheads="1"/>
          </p:cNvSpPr>
          <p:nvPr/>
        </p:nvSpPr>
        <p:spPr bwMode="auto">
          <a:xfrm>
            <a:off x="2936821" y="2909888"/>
            <a:ext cx="199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此人有病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59126" name="Rectangle 22"/>
          <p:cNvSpPr>
            <a:spLocks noChangeArrowheads="1"/>
          </p:cNvSpPr>
          <p:nvPr/>
        </p:nvSpPr>
        <p:spPr bwMode="auto">
          <a:xfrm>
            <a:off x="5402262" y="2909888"/>
            <a:ext cx="199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此人无病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59191" name="WordArt 87"/>
          <p:cNvSpPr>
            <a:spLocks noChangeArrowheads="1" noChangeShapeType="1" noTextEdit="1"/>
          </p:cNvSpPr>
          <p:nvPr/>
        </p:nvSpPr>
        <p:spPr bwMode="auto">
          <a:xfrm>
            <a:off x="977900" y="542290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chemeClr val="accent2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>
              <a:ln w="12700">
                <a:solidFill>
                  <a:schemeClr val="accent2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aphicFrame>
        <p:nvGraphicFramePr>
          <p:cNvPr id="559192" name="Object 88"/>
          <p:cNvGraphicFramePr>
            <a:graphicFrameLocks noChangeAspect="1"/>
          </p:cNvGraphicFramePr>
          <p:nvPr/>
        </p:nvGraphicFramePr>
        <p:xfrm>
          <a:off x="2373313" y="5770563"/>
          <a:ext cx="30162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Equation" r:id="rId7" imgW="28956000" imgH="4267200" progId="Equation.DSMT4">
                  <p:embed/>
                </p:oleObj>
              </mc:Choice>
              <mc:Fallback>
                <p:oleObj name="Equation" r:id="rId7" imgW="28956000" imgH="426720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5770563"/>
                        <a:ext cx="30162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59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9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9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9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5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9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9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9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9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9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9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59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9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5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5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59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59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5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59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59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5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5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59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59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5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5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59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59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5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5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59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9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5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5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59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59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5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55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5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95" grpId="0"/>
      <p:bldP spid="559196" grpId="0"/>
      <p:bldP spid="559193" grpId="0"/>
      <p:bldP spid="559121" grpId="0" animBg="1"/>
      <p:bldP spid="559123" grpId="0"/>
      <p:bldP spid="559127" grpId="0" animBg="1"/>
      <p:bldP spid="559129" grpId="0"/>
      <p:bldP spid="559133" grpId="0" animBg="1"/>
      <p:bldP spid="559135" grpId="0"/>
      <p:bldP spid="559137" grpId="0"/>
      <p:bldP spid="559138" grpId="0"/>
      <p:bldP spid="559161" grpId="0" animBg="1"/>
      <p:bldP spid="559162" grpId="0" animBg="1"/>
      <p:bldP spid="559177" grpId="0" animBg="1"/>
      <p:bldP spid="559187" grpId="0" animBg="1"/>
      <p:bldP spid="559131" grpId="0"/>
      <p:bldP spid="559132" grpId="0"/>
      <p:bldP spid="559125" grpId="0"/>
      <p:bldP spid="559126" grpId="0"/>
      <p:bldP spid="55919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058" name="Picture 2" descr="1_6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" y="597824"/>
            <a:ext cx="10001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7060" name="WordArt 4"/>
          <p:cNvSpPr>
            <a:spLocks noChangeArrowheads="1" noChangeShapeType="1" noTextEdit="1"/>
          </p:cNvSpPr>
          <p:nvPr/>
        </p:nvSpPr>
        <p:spPr bwMode="auto">
          <a:xfrm>
            <a:off x="1588293" y="731174"/>
            <a:ext cx="5443878" cy="4810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课后作业</a:t>
            </a:r>
            <a:r>
              <a:rPr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1</a:t>
            </a:r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、</a:t>
            </a:r>
            <a:r>
              <a:rPr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2</a:t>
            </a:r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、</a:t>
            </a:r>
            <a:r>
              <a:rPr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3</a:t>
            </a:r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、</a:t>
            </a:r>
            <a:r>
              <a:rPr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4</a:t>
            </a:r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、</a:t>
            </a:r>
            <a:r>
              <a:rPr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5</a:t>
            </a:r>
            <a:endParaRPr lang="zh-CN" altLang="en-US" sz="3600" b="1" kern="10" dirty="0">
              <a:ln w="15875">
                <a:solidFill>
                  <a:srgbClr val="3399FF"/>
                </a:solidFill>
                <a:round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54998" y="1686259"/>
          <a:ext cx="8850779" cy="4172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文档" r:id="rId2" imgW="5274310" imgH="2487295" progId="Word.Document.12">
                  <p:embed/>
                </p:oleObj>
              </mc:Choice>
              <mc:Fallback>
                <p:oleObj name="文档" r:id="rId2" imgW="5274310" imgH="2487295" progId="Word.Document.12">
                  <p:embed/>
                  <p:pic>
                    <p:nvPicPr>
                      <p:cNvPr id="0" name="图片 327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998" y="1686259"/>
                        <a:ext cx="8850779" cy="4172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058" name="Picture 2" descr="1_6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" y="597824"/>
            <a:ext cx="10001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7060" name="WordArt 4"/>
          <p:cNvSpPr>
            <a:spLocks noChangeArrowheads="1" noChangeShapeType="1" noTextEdit="1"/>
          </p:cNvSpPr>
          <p:nvPr/>
        </p:nvSpPr>
        <p:spPr bwMode="auto">
          <a:xfrm>
            <a:off x="1588293" y="731174"/>
            <a:ext cx="2259013" cy="4810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课后作业</a:t>
            </a:r>
            <a:endParaRPr lang="zh-CN" altLang="en-US" sz="3600" b="1" kern="10" dirty="0">
              <a:ln w="15875">
                <a:solidFill>
                  <a:srgbClr val="3399FF"/>
                </a:solidFill>
                <a:round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55587" y="1863725"/>
          <a:ext cx="8632825" cy="546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Document" r:id="rId2" imgW="4580890" imgH="2901950" progId="Word.Document.12">
                  <p:embed/>
                </p:oleObj>
              </mc:Choice>
              <mc:Fallback>
                <p:oleObj name="Document" r:id="rId2" imgW="4580890" imgH="2901950" progId="Word.Document.12">
                  <p:embed/>
                  <p:pic>
                    <p:nvPicPr>
                      <p:cNvPr id="0" name="图片 3379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5587" y="1863725"/>
                        <a:ext cx="8632825" cy="5462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058" name="Picture 2" descr="1_6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" y="597824"/>
            <a:ext cx="10001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7060" name="WordArt 4"/>
          <p:cNvSpPr>
            <a:spLocks noChangeArrowheads="1" noChangeShapeType="1" noTextEdit="1"/>
          </p:cNvSpPr>
          <p:nvPr/>
        </p:nvSpPr>
        <p:spPr bwMode="auto">
          <a:xfrm>
            <a:off x="1588293" y="731174"/>
            <a:ext cx="2259013" cy="4810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课后作业</a:t>
            </a:r>
            <a:endParaRPr lang="zh-CN" altLang="en-US" sz="3600" b="1" kern="10" dirty="0">
              <a:ln w="15875">
                <a:solidFill>
                  <a:srgbClr val="3399FF"/>
                </a:solidFill>
                <a:round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7" y="1617549"/>
            <a:ext cx="8815666" cy="439136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482" name="Group 2"/>
          <p:cNvGrpSpPr/>
          <p:nvPr/>
        </p:nvGrpSpPr>
        <p:grpSpPr bwMode="auto">
          <a:xfrm>
            <a:off x="2389188" y="1811338"/>
            <a:ext cx="5553076" cy="519112"/>
            <a:chOff x="1505" y="1141"/>
            <a:chExt cx="3498" cy="327"/>
          </a:xfrm>
        </p:grpSpPr>
        <p:graphicFrame>
          <p:nvGraphicFramePr>
            <p:cNvPr id="532483" name="Object 3"/>
            <p:cNvGraphicFramePr>
              <a:graphicFrameLocks noChangeAspect="1"/>
            </p:cNvGraphicFramePr>
            <p:nvPr/>
          </p:nvGraphicFramePr>
          <p:xfrm>
            <a:off x="1505" y="1171"/>
            <a:ext cx="337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Equation" r:id="rId1" imgW="50292000" imgH="4572000" progId="Equation.DSMT4">
                    <p:embed/>
                  </p:oleObj>
                </mc:Choice>
                <mc:Fallback>
                  <p:oleObj name="Equation" r:id="rId1" imgW="50292000" imgH="45720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5" y="1171"/>
                          <a:ext cx="337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484" name="Rectangle 4"/>
            <p:cNvSpPr>
              <a:spLocks noChangeArrowheads="1"/>
            </p:cNvSpPr>
            <p:nvPr/>
          </p:nvSpPr>
          <p:spPr bwMode="auto">
            <a:xfrm>
              <a:off x="4217" y="1141"/>
              <a:ext cx="7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已知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532485" name="Rectangle 5"/>
          <p:cNvSpPr>
            <a:spLocks noChangeArrowheads="1"/>
          </p:cNvSpPr>
          <p:nvPr/>
        </p:nvSpPr>
        <p:spPr bwMode="auto">
          <a:xfrm>
            <a:off x="0" y="4362450"/>
            <a:ext cx="1349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故由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532487" name="Group 7"/>
          <p:cNvGrpSpPr/>
          <p:nvPr/>
        </p:nvGrpSpPr>
        <p:grpSpPr bwMode="auto">
          <a:xfrm>
            <a:off x="844550" y="652463"/>
            <a:ext cx="3011488" cy="285750"/>
            <a:chOff x="380" y="347"/>
            <a:chExt cx="1897" cy="180"/>
          </a:xfrm>
        </p:grpSpPr>
        <p:sp>
          <p:nvSpPr>
            <p:cNvPr id="532488" name="WordArt 8"/>
            <p:cNvSpPr>
              <a:spLocks noChangeArrowheads="1" noChangeShapeType="1" noTextEdit="1"/>
            </p:cNvSpPr>
            <p:nvPr/>
          </p:nvSpPr>
          <p:spPr bwMode="auto">
            <a:xfrm>
              <a:off x="380" y="358"/>
              <a:ext cx="1030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一</a:t>
              </a:r>
              <a:r>
                <a:rPr lang="en-US" altLang="zh-CN" sz="3600" b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 </a:t>
              </a:r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单总体</a:t>
              </a:r>
              <a:endParaRPr lang="zh-CN" altLang="en-US" sz="3600" b="1" kern="10" dirty="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32489" name="WordArt 9"/>
            <p:cNvSpPr>
              <a:spLocks noChangeArrowheads="1" noChangeShapeType="1" noTextEdit="1"/>
            </p:cNvSpPr>
            <p:nvPr/>
          </p:nvSpPr>
          <p:spPr bwMode="auto">
            <a:xfrm>
              <a:off x="1462" y="381"/>
              <a:ext cx="194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N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2490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1671" y="376"/>
              <a:ext cx="47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(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2491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2234" y="375"/>
              <a:ext cx="43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)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2492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1923" y="462"/>
              <a:ext cx="42" cy="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,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2493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1741" y="390"/>
              <a:ext cx="372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l-GR" altLang="zh-CN" sz="3600" i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μ  σ</a:t>
              </a:r>
              <a:endParaRPr lang="zh-CN" altLang="en-US" sz="3600" i="1" kern="10" dirty="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2494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2146" y="347"/>
              <a:ext cx="66" cy="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2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532495" name="Group 15"/>
          <p:cNvGrpSpPr/>
          <p:nvPr/>
        </p:nvGrpSpPr>
        <p:grpSpPr bwMode="auto">
          <a:xfrm>
            <a:off x="736600" y="889000"/>
            <a:ext cx="8308975" cy="557213"/>
            <a:chOff x="520" y="616"/>
            <a:chExt cx="5234" cy="351"/>
          </a:xfrm>
        </p:grpSpPr>
        <p:sp>
          <p:nvSpPr>
            <p:cNvPr id="532496" name="Rectangle 16"/>
            <p:cNvSpPr>
              <a:spLocks noChangeArrowheads="1"/>
            </p:cNvSpPr>
            <p:nvPr/>
          </p:nvSpPr>
          <p:spPr bwMode="auto">
            <a:xfrm>
              <a:off x="520" y="638"/>
              <a:ext cx="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32497" name="Rectangle 17"/>
            <p:cNvSpPr>
              <a:spLocks noChangeArrowheads="1"/>
            </p:cNvSpPr>
            <p:nvPr/>
          </p:nvSpPr>
          <p:spPr bwMode="auto">
            <a:xfrm>
              <a:off x="1897" y="631"/>
              <a:ext cx="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32498" name="Rectangle 18"/>
            <p:cNvSpPr>
              <a:spLocks noChangeArrowheads="1"/>
            </p:cNvSpPr>
            <p:nvPr/>
          </p:nvSpPr>
          <p:spPr bwMode="auto">
            <a:xfrm>
              <a:off x="3634" y="624"/>
              <a:ext cx="10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  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32499" name="Object 19"/>
            <p:cNvGraphicFramePr>
              <a:graphicFrameLocks noChangeAspect="1"/>
            </p:cNvGraphicFramePr>
            <p:nvPr/>
          </p:nvGraphicFramePr>
          <p:xfrm>
            <a:off x="759" y="685"/>
            <a:ext cx="124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Equation" r:id="rId3" imgW="18592800" imgH="4267200" progId="Equation.DSMT4">
                    <p:embed/>
                  </p:oleObj>
                </mc:Choice>
                <mc:Fallback>
                  <p:oleObj name="Equation" r:id="rId3" imgW="18592800" imgH="42672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" y="685"/>
                          <a:ext cx="124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00" name="Object 20"/>
            <p:cNvGraphicFramePr>
              <a:graphicFrameLocks noChangeAspect="1"/>
            </p:cNvGraphicFramePr>
            <p:nvPr/>
          </p:nvGraphicFramePr>
          <p:xfrm>
            <a:off x="2608" y="650"/>
            <a:ext cx="113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Equation" r:id="rId5" imgW="18897600" imgH="4876800" progId="Equation.DSMT4">
                    <p:embed/>
                  </p:oleObj>
                </mc:Choice>
                <mc:Fallback>
                  <p:oleObj name="Equation" r:id="rId5" imgW="18897600" imgH="48768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650"/>
                          <a:ext cx="113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01" name="Object 21"/>
            <p:cNvGraphicFramePr>
              <a:graphicFrameLocks noChangeAspect="1"/>
            </p:cNvGraphicFramePr>
            <p:nvPr/>
          </p:nvGraphicFramePr>
          <p:xfrm>
            <a:off x="4373" y="643"/>
            <a:ext cx="57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Equation" r:id="rId7" imgW="8534400" imgH="4876800" progId="Equation.DSMT4">
                    <p:embed/>
                  </p:oleObj>
                </mc:Choice>
                <mc:Fallback>
                  <p:oleObj name="Equation" r:id="rId7" imgW="8534400" imgH="48768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3" y="643"/>
                          <a:ext cx="57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02" name="Rectangle 22"/>
            <p:cNvSpPr>
              <a:spLocks noChangeArrowheads="1"/>
            </p:cNvSpPr>
            <p:nvPr/>
          </p:nvSpPr>
          <p:spPr bwMode="auto">
            <a:xfrm>
              <a:off x="4834" y="616"/>
              <a:ext cx="9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均未知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32503" name="Group 23"/>
          <p:cNvGrpSpPr/>
          <p:nvPr/>
        </p:nvGrpSpPr>
        <p:grpSpPr bwMode="auto">
          <a:xfrm>
            <a:off x="0" y="1357313"/>
            <a:ext cx="5651500" cy="519112"/>
            <a:chOff x="0" y="879"/>
            <a:chExt cx="3560" cy="327"/>
          </a:xfrm>
        </p:grpSpPr>
        <p:sp>
          <p:nvSpPr>
            <p:cNvPr id="532504" name="Rectangle 24"/>
            <p:cNvSpPr>
              <a:spLocks noChangeArrowheads="1"/>
            </p:cNvSpPr>
            <p:nvPr/>
          </p:nvSpPr>
          <p:spPr bwMode="auto">
            <a:xfrm>
              <a:off x="0" y="879"/>
              <a:ext cx="35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试在显著性水平  下，检验假设</a:t>
              </a:r>
              <a:endPara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32505" name="Object 25"/>
            <p:cNvGraphicFramePr>
              <a:graphicFrameLocks noChangeAspect="1"/>
            </p:cNvGraphicFramePr>
            <p:nvPr/>
          </p:nvGraphicFramePr>
          <p:xfrm>
            <a:off x="1654" y="967"/>
            <a:ext cx="22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Equation" r:id="rId9" imgW="3352800" imgH="3048000" progId="Equation.DSMT4">
                    <p:embed/>
                  </p:oleObj>
                </mc:Choice>
                <mc:Fallback>
                  <p:oleObj name="Equation" r:id="rId9" imgW="3352800" imgH="30480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967"/>
                          <a:ext cx="22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506" name="WordArt 26"/>
          <p:cNvSpPr>
            <a:spLocks noChangeArrowheads="1" noChangeShapeType="1" noTextEdit="1"/>
          </p:cNvSpPr>
          <p:nvPr/>
        </p:nvSpPr>
        <p:spPr bwMode="auto">
          <a:xfrm>
            <a:off x="847725" y="2379663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3600" b="1" kern="10" dirty="0">
              <a:ln w="12700">
                <a:solidFill>
                  <a:schemeClr val="accent2"/>
                </a:solidFill>
                <a:round/>
              </a:ln>
              <a:solidFill>
                <a:schemeClr val="accent2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32532" name="Group 52"/>
          <p:cNvGrpSpPr/>
          <p:nvPr/>
        </p:nvGrpSpPr>
        <p:grpSpPr bwMode="auto">
          <a:xfrm>
            <a:off x="0" y="2755900"/>
            <a:ext cx="4097338" cy="519113"/>
            <a:chOff x="0" y="1816"/>
            <a:chExt cx="2581" cy="327"/>
          </a:xfrm>
        </p:grpSpPr>
        <p:sp>
          <p:nvSpPr>
            <p:cNvPr id="532508" name="Rectangle 28"/>
            <p:cNvSpPr>
              <a:spLocks noChangeArrowheads="1"/>
            </p:cNvSpPr>
            <p:nvPr/>
          </p:nvSpPr>
          <p:spPr bwMode="auto">
            <a:xfrm>
              <a:off x="0" y="1816"/>
              <a:ext cx="25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统计量      的值应偏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32509" name="Object 29"/>
            <p:cNvGraphicFramePr>
              <a:graphicFrameLocks noChangeAspect="1"/>
            </p:cNvGraphicFramePr>
            <p:nvPr/>
          </p:nvGraphicFramePr>
          <p:xfrm>
            <a:off x="767" y="1836"/>
            <a:ext cx="653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Equation" r:id="rId11" imgW="9753600" imgH="4572000" progId="Equation.DSMT4">
                    <p:embed/>
                  </p:oleObj>
                </mc:Choice>
                <mc:Fallback>
                  <p:oleObj name="Equation" r:id="rId11" imgW="9753600" imgH="45720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" y="1836"/>
                          <a:ext cx="653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2536" name="Group 56"/>
          <p:cNvGrpSpPr/>
          <p:nvPr/>
        </p:nvGrpSpPr>
        <p:grpSpPr bwMode="auto">
          <a:xfrm>
            <a:off x="4727575" y="2738438"/>
            <a:ext cx="3906838" cy="534987"/>
            <a:chOff x="3002" y="1717"/>
            <a:chExt cx="2461" cy="337"/>
          </a:xfrm>
        </p:grpSpPr>
        <p:sp>
          <p:nvSpPr>
            <p:cNvPr id="532511" name="Rectangle 31"/>
            <p:cNvSpPr>
              <a:spLocks noChangeArrowheads="1"/>
            </p:cNvSpPr>
            <p:nvPr/>
          </p:nvSpPr>
          <p:spPr bwMode="auto">
            <a:xfrm>
              <a:off x="3002" y="1717"/>
              <a:ext cx="24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否则便要拒绝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32512" name="Object 32"/>
            <p:cNvGraphicFramePr>
              <a:graphicFrameLocks noChangeAspect="1"/>
            </p:cNvGraphicFramePr>
            <p:nvPr/>
          </p:nvGraphicFramePr>
          <p:xfrm>
            <a:off x="4517" y="1777"/>
            <a:ext cx="65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" name="Equation" r:id="rId13" imgW="9753600" imgH="4267200" progId="Equation.DSMT4">
                    <p:embed/>
                  </p:oleObj>
                </mc:Choice>
                <mc:Fallback>
                  <p:oleObj name="Equation" r:id="rId13" imgW="9753600" imgH="42672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7" y="1777"/>
                          <a:ext cx="65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2538" name="Group 58"/>
          <p:cNvGrpSpPr/>
          <p:nvPr/>
        </p:nvGrpSpPr>
        <p:grpSpPr bwMode="auto">
          <a:xfrm>
            <a:off x="711200" y="3208338"/>
            <a:ext cx="3736975" cy="519112"/>
            <a:chOff x="464" y="2173"/>
            <a:chExt cx="2354" cy="327"/>
          </a:xfrm>
        </p:grpSpPr>
        <p:sp>
          <p:nvSpPr>
            <p:cNvPr id="532514" name="Rectangle 34"/>
            <p:cNvSpPr>
              <a:spLocks noChangeArrowheads="1"/>
            </p:cNvSpPr>
            <p:nvPr/>
          </p:nvSpPr>
          <p:spPr bwMode="auto">
            <a:xfrm>
              <a:off x="464" y="2173"/>
              <a:ext cx="2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在</a:t>
              </a:r>
              <a:r>
                <a:rPr kumimoji="1"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临界点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     处有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32515" name="Object 35"/>
            <p:cNvGraphicFramePr>
              <a:graphicFrameLocks noChangeAspect="1"/>
            </p:cNvGraphicFramePr>
            <p:nvPr/>
          </p:nvGraphicFramePr>
          <p:xfrm>
            <a:off x="1448" y="2192"/>
            <a:ext cx="63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Equation" r:id="rId15" imgW="9448800" imgH="4572000" progId="Equation.DSMT4">
                    <p:embed/>
                  </p:oleObj>
                </mc:Choice>
                <mc:Fallback>
                  <p:oleObj name="Equation" r:id="rId15" imgW="9448800" imgH="45720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8" y="2192"/>
                          <a:ext cx="63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516" name="Object 36"/>
          <p:cNvGraphicFramePr>
            <a:graphicFrameLocks noChangeAspect="1"/>
          </p:cNvGraphicFramePr>
          <p:nvPr/>
        </p:nvGraphicFramePr>
        <p:xfrm>
          <a:off x="3217863" y="3652838"/>
          <a:ext cx="24003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Equation" r:id="rId17" imgW="22555200" imgH="8229600" progId="Equation.DSMT4">
                  <p:embed/>
                </p:oleObj>
              </mc:Choice>
              <mc:Fallback>
                <p:oleObj name="Equation" r:id="rId17" imgW="22555200" imgH="82296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3652838"/>
                        <a:ext cx="240030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7" name="Object 37"/>
          <p:cNvGraphicFramePr>
            <a:graphicFrameLocks noChangeAspect="1"/>
          </p:cNvGraphicFramePr>
          <p:nvPr/>
        </p:nvGraphicFramePr>
        <p:xfrm>
          <a:off x="1943100" y="4668838"/>
          <a:ext cx="5379244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Equation" r:id="rId19" imgW="49682400" imgH="8229600" progId="Equation.DSMT4">
                  <p:embed/>
                </p:oleObj>
              </mc:Choice>
              <mc:Fallback>
                <p:oleObj name="Equation" r:id="rId19" imgW="49682400" imgH="82296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4668838"/>
                        <a:ext cx="5379244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18" name="Group 38"/>
          <p:cNvGrpSpPr/>
          <p:nvPr/>
        </p:nvGrpSpPr>
        <p:grpSpPr bwMode="auto">
          <a:xfrm>
            <a:off x="-12700" y="5438775"/>
            <a:ext cx="3476625" cy="519113"/>
            <a:chOff x="48" y="3458"/>
            <a:chExt cx="2190" cy="327"/>
          </a:xfrm>
        </p:grpSpPr>
        <p:sp>
          <p:nvSpPr>
            <p:cNvPr id="532519" name="Rectangle 39"/>
            <p:cNvSpPr>
              <a:spLocks noChangeArrowheads="1"/>
            </p:cNvSpPr>
            <p:nvPr/>
          </p:nvSpPr>
          <p:spPr bwMode="auto">
            <a:xfrm>
              <a:off x="48" y="3458"/>
              <a:ext cx="21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求得  </a:t>
              </a:r>
              <a:r>
                <a:rPr kumimoji="1" lang="zh-CN" altLang="en-US" sz="1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的拒绝域为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32520" name="Object 40"/>
            <p:cNvGraphicFramePr>
              <a:graphicFrameLocks noChangeAspect="1"/>
            </p:cNvGraphicFramePr>
            <p:nvPr/>
          </p:nvGraphicFramePr>
          <p:xfrm>
            <a:off x="563" y="3507"/>
            <a:ext cx="30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Equation" r:id="rId21" imgW="254000" imgH="241300" progId="Equation.DSMT4">
                    <p:embed/>
                  </p:oleObj>
                </mc:Choice>
                <mc:Fallback>
                  <p:oleObj name="Equation" r:id="rId21" imgW="254000" imgH="2413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" y="3507"/>
                          <a:ext cx="30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521" name="Object 41"/>
          <p:cNvGraphicFramePr>
            <a:graphicFrameLocks noChangeAspect="1"/>
          </p:cNvGraphicFramePr>
          <p:nvPr/>
        </p:nvGraphicFramePr>
        <p:xfrm>
          <a:off x="1349375" y="5905500"/>
          <a:ext cx="313055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Equation" r:id="rId23" imgW="28041600" imgH="8229600" progId="Equation.DSMT4">
                  <p:embed/>
                </p:oleObj>
              </mc:Choice>
              <mc:Fallback>
                <p:oleObj name="Equation" r:id="rId23" imgW="28041600" imgH="82296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5905500"/>
                        <a:ext cx="313055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3" name="Rectangle 53"/>
          <p:cNvSpPr>
            <a:spLocks noChangeArrowheads="1"/>
          </p:cNvSpPr>
          <p:nvPr/>
        </p:nvSpPr>
        <p:spPr bwMode="auto">
          <a:xfrm>
            <a:off x="3608388" y="2751138"/>
            <a:ext cx="1501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小于零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532535" name="Group 55"/>
          <p:cNvGrpSpPr/>
          <p:nvPr/>
        </p:nvGrpSpPr>
        <p:grpSpPr bwMode="auto">
          <a:xfrm>
            <a:off x="1558925" y="2262188"/>
            <a:ext cx="7343775" cy="519112"/>
            <a:chOff x="1014" y="1417"/>
            <a:chExt cx="4626" cy="327"/>
          </a:xfrm>
        </p:grpSpPr>
        <p:graphicFrame>
          <p:nvGraphicFramePr>
            <p:cNvPr id="532526" name="Object 46"/>
            <p:cNvGraphicFramePr>
              <a:graphicFrameLocks noChangeAspect="1"/>
            </p:cNvGraphicFramePr>
            <p:nvPr/>
          </p:nvGraphicFramePr>
          <p:xfrm>
            <a:off x="1014" y="1455"/>
            <a:ext cx="471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" name="Equation" r:id="rId25" imgW="7010400" imgH="3962400" progId="Equation.DSMT4">
                    <p:embed/>
                  </p:oleObj>
                </mc:Choice>
                <mc:Fallback>
                  <p:oleObj name="Equation" r:id="rId25" imgW="7010400" imgH="39624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4" y="1455"/>
                          <a:ext cx="471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27" name="Rectangle 47"/>
            <p:cNvSpPr>
              <a:spLocks noChangeArrowheads="1"/>
            </p:cNvSpPr>
            <p:nvPr/>
          </p:nvSpPr>
          <p:spPr bwMode="auto">
            <a:xfrm>
              <a:off x="1412" y="1417"/>
              <a:ext cx="4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  的     及无偏估计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故当   成立时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endPara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32528" name="Object 48"/>
            <p:cNvGraphicFramePr>
              <a:graphicFrameLocks noChangeAspect="1"/>
            </p:cNvGraphicFramePr>
            <p:nvPr/>
          </p:nvGraphicFramePr>
          <p:xfrm>
            <a:off x="1706" y="1498"/>
            <a:ext cx="22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" name="Equation" r:id="rId27" imgW="3352800" imgH="3657600" progId="Equation.DSMT4">
                    <p:embed/>
                  </p:oleObj>
                </mc:Choice>
                <mc:Fallback>
                  <p:oleObj name="Equation" r:id="rId27" imgW="3352800" imgH="365760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6" y="1498"/>
                          <a:ext cx="224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29" name="Object 49"/>
            <p:cNvGraphicFramePr>
              <a:graphicFrameLocks noChangeAspect="1"/>
            </p:cNvGraphicFramePr>
            <p:nvPr/>
          </p:nvGraphicFramePr>
          <p:xfrm>
            <a:off x="4426" y="1464"/>
            <a:ext cx="30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Equation" r:id="rId29" imgW="4572000" imgH="4267200" progId="Equation.DSMT4">
                    <p:embed/>
                  </p:oleObj>
                </mc:Choice>
                <mc:Fallback>
                  <p:oleObj name="Equation" r:id="rId29" imgW="4572000" imgH="42672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6" y="1464"/>
                          <a:ext cx="30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34" name="Object 54"/>
            <p:cNvGraphicFramePr>
              <a:graphicFrameLocks noChangeAspect="1"/>
            </p:cNvGraphicFramePr>
            <p:nvPr/>
          </p:nvGraphicFramePr>
          <p:xfrm>
            <a:off x="2151" y="1483"/>
            <a:ext cx="55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" name="Equation" r:id="rId31" imgW="8229600" imgH="3352800" progId="Equation.DSMT4">
                    <p:embed/>
                  </p:oleObj>
                </mc:Choice>
                <mc:Fallback>
                  <p:oleObj name="Equation" r:id="rId31" imgW="8229600" imgH="335280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1" y="1483"/>
                          <a:ext cx="552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540" name="Oval 60"/>
          <p:cNvSpPr>
            <a:spLocks noChangeArrowheads="1"/>
          </p:cNvSpPr>
          <p:nvPr/>
        </p:nvSpPr>
        <p:spPr bwMode="auto">
          <a:xfrm>
            <a:off x="3225800" y="2692400"/>
            <a:ext cx="2628900" cy="6350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542" name="Line 62"/>
          <p:cNvSpPr>
            <a:spLocks noChangeShapeType="1"/>
          </p:cNvSpPr>
          <p:nvPr/>
        </p:nvSpPr>
        <p:spPr bwMode="auto">
          <a:xfrm flipV="1">
            <a:off x="4203700" y="3340100"/>
            <a:ext cx="215900" cy="1308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stealth" w="lg" len="lg"/>
            <a:tailEnd type="stealth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2541" name="Oval 61"/>
          <p:cNvSpPr>
            <a:spLocks noChangeArrowheads="1"/>
          </p:cNvSpPr>
          <p:nvPr/>
        </p:nvSpPr>
        <p:spPr bwMode="auto">
          <a:xfrm>
            <a:off x="2490788" y="4624388"/>
            <a:ext cx="2843212" cy="9271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2543" name="Object 63"/>
          <p:cNvGraphicFramePr>
            <a:graphicFrameLocks noChangeAspect="1"/>
          </p:cNvGraphicFramePr>
          <p:nvPr/>
        </p:nvGraphicFramePr>
        <p:xfrm>
          <a:off x="4757738" y="5971381"/>
          <a:ext cx="32766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Equation" r:id="rId33" imgW="30784800" imgH="7620000" progId="Equation.DSMT4">
                  <p:embed/>
                </p:oleObj>
              </mc:Choice>
              <mc:Fallback>
                <p:oleObj name="Equation" r:id="rId33" imgW="30784800" imgH="76200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738" y="5971381"/>
                        <a:ext cx="32766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4" name="Rectangle 64"/>
          <p:cNvSpPr>
            <a:spLocks noChangeArrowheads="1"/>
          </p:cNvSpPr>
          <p:nvPr/>
        </p:nvSpPr>
        <p:spPr bwMode="auto">
          <a:xfrm>
            <a:off x="4217988" y="6040438"/>
            <a:ext cx="714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或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532545" name="Group 65"/>
          <p:cNvGrpSpPr/>
          <p:nvPr/>
        </p:nvGrpSpPr>
        <p:grpSpPr bwMode="auto">
          <a:xfrm>
            <a:off x="353218" y="1879600"/>
            <a:ext cx="1992313" cy="407988"/>
            <a:chOff x="368" y="2084"/>
            <a:chExt cx="1255" cy="257"/>
          </a:xfrm>
        </p:grpSpPr>
        <p:sp>
          <p:nvSpPr>
            <p:cNvPr id="532546" name="AutoShape 66"/>
            <p:cNvSpPr>
              <a:spLocks noChangeArrowheads="1"/>
            </p:cNvSpPr>
            <p:nvPr/>
          </p:nvSpPr>
          <p:spPr bwMode="auto">
            <a:xfrm>
              <a:off x="368" y="2084"/>
              <a:ext cx="1255" cy="257"/>
            </a:xfrm>
            <a:prstGeom prst="wedgeRectCallout">
              <a:avLst>
                <a:gd name="adj1" fmla="val 58204"/>
                <a:gd name="adj2" fmla="val -19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solidFill>
                <a:srgbClr val="FF00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32547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400" y="2116"/>
              <a:ext cx="1181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单边检验问题</a:t>
              </a:r>
              <a:endParaRPr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32548" name="Group 68"/>
          <p:cNvGrpSpPr/>
          <p:nvPr/>
        </p:nvGrpSpPr>
        <p:grpSpPr bwMode="auto">
          <a:xfrm>
            <a:off x="6630988" y="5545138"/>
            <a:ext cx="2220912" cy="509587"/>
            <a:chOff x="4129" y="2461"/>
            <a:chExt cx="1399" cy="321"/>
          </a:xfrm>
        </p:grpSpPr>
        <p:sp>
          <p:nvSpPr>
            <p:cNvPr id="532549" name="AutoShape 69"/>
            <p:cNvSpPr>
              <a:spLocks noChangeArrowheads="1"/>
            </p:cNvSpPr>
            <p:nvPr/>
          </p:nvSpPr>
          <p:spPr bwMode="auto">
            <a:xfrm>
              <a:off x="4129" y="2461"/>
              <a:ext cx="1399" cy="321"/>
            </a:xfrm>
            <a:prstGeom prst="wedgeRectCallout">
              <a:avLst>
                <a:gd name="adj1" fmla="val -58866"/>
                <a:gd name="adj2" fmla="val -22898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solidFill>
                <a:srgbClr val="FF00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32550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4171" y="2509"/>
              <a:ext cx="1317" cy="2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单边  检验法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32551" name="WordArt 71"/>
            <p:cNvSpPr>
              <a:spLocks noChangeArrowheads="1" noChangeShapeType="1" noTextEdit="1"/>
            </p:cNvSpPr>
            <p:nvPr/>
          </p:nvSpPr>
          <p:spPr bwMode="auto">
            <a:xfrm>
              <a:off x="4644" y="2542"/>
              <a:ext cx="149" cy="1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61074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t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532568" name="Group 88"/>
          <p:cNvGrpSpPr/>
          <p:nvPr/>
        </p:nvGrpSpPr>
        <p:grpSpPr bwMode="auto">
          <a:xfrm>
            <a:off x="5730875" y="3414714"/>
            <a:ext cx="3182938" cy="1433513"/>
            <a:chOff x="3610" y="2151"/>
            <a:chExt cx="2005" cy="903"/>
          </a:xfrm>
        </p:grpSpPr>
        <p:sp>
          <p:nvSpPr>
            <p:cNvPr id="532553" name="Freeform 73"/>
            <p:cNvSpPr/>
            <p:nvPr/>
          </p:nvSpPr>
          <p:spPr bwMode="auto">
            <a:xfrm>
              <a:off x="5008" y="2622"/>
              <a:ext cx="453" cy="188"/>
            </a:xfrm>
            <a:custGeom>
              <a:avLst/>
              <a:gdLst>
                <a:gd name="T0" fmla="*/ 452 w 453"/>
                <a:gd name="T1" fmla="*/ 188 h 188"/>
                <a:gd name="T2" fmla="*/ 453 w 453"/>
                <a:gd name="T3" fmla="*/ 122 h 188"/>
                <a:gd name="T4" fmla="*/ 409 w 453"/>
                <a:gd name="T5" fmla="*/ 122 h 188"/>
                <a:gd name="T6" fmla="*/ 327 w 453"/>
                <a:gd name="T7" fmla="*/ 113 h 188"/>
                <a:gd name="T8" fmla="*/ 256 w 453"/>
                <a:gd name="T9" fmla="*/ 99 h 188"/>
                <a:gd name="T10" fmla="*/ 184 w 453"/>
                <a:gd name="T11" fmla="*/ 80 h 188"/>
                <a:gd name="T12" fmla="*/ 126 w 453"/>
                <a:gd name="T13" fmla="*/ 57 h 188"/>
                <a:gd name="T14" fmla="*/ 64 w 453"/>
                <a:gd name="T15" fmla="*/ 32 h 188"/>
                <a:gd name="T16" fmla="*/ 33 w 453"/>
                <a:gd name="T17" fmla="*/ 17 h 188"/>
                <a:gd name="T18" fmla="*/ 1 w 453"/>
                <a:gd name="T19" fmla="*/ 0 h 188"/>
                <a:gd name="T20" fmla="*/ 0 w 453"/>
                <a:gd name="T21" fmla="*/ 188 h 188"/>
                <a:gd name="T22" fmla="*/ 452 w 453"/>
                <a:gd name="T23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3" h="188">
                  <a:moveTo>
                    <a:pt x="452" y="188"/>
                  </a:moveTo>
                  <a:lnTo>
                    <a:pt x="453" y="122"/>
                  </a:lnTo>
                  <a:lnTo>
                    <a:pt x="409" y="122"/>
                  </a:lnTo>
                  <a:lnTo>
                    <a:pt x="327" y="113"/>
                  </a:lnTo>
                  <a:lnTo>
                    <a:pt x="256" y="99"/>
                  </a:lnTo>
                  <a:lnTo>
                    <a:pt x="184" y="80"/>
                  </a:lnTo>
                  <a:lnTo>
                    <a:pt x="126" y="57"/>
                  </a:lnTo>
                  <a:lnTo>
                    <a:pt x="64" y="32"/>
                  </a:lnTo>
                  <a:lnTo>
                    <a:pt x="33" y="17"/>
                  </a:lnTo>
                  <a:lnTo>
                    <a:pt x="1" y="0"/>
                  </a:lnTo>
                  <a:lnTo>
                    <a:pt x="0" y="188"/>
                  </a:lnTo>
                  <a:lnTo>
                    <a:pt x="452" y="18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 w="28575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555" name="Line 75"/>
            <p:cNvSpPr>
              <a:spLocks noChangeShapeType="1"/>
            </p:cNvSpPr>
            <p:nvPr/>
          </p:nvSpPr>
          <p:spPr bwMode="auto">
            <a:xfrm>
              <a:off x="3610" y="2811"/>
              <a:ext cx="20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556" name="Line 76"/>
            <p:cNvSpPr>
              <a:spLocks noChangeShapeType="1"/>
            </p:cNvSpPr>
            <p:nvPr/>
          </p:nvSpPr>
          <p:spPr bwMode="auto">
            <a:xfrm flipV="1">
              <a:off x="4555" y="2151"/>
              <a:ext cx="1" cy="6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32557" name="Object 77"/>
            <p:cNvGraphicFramePr>
              <a:graphicFrameLocks noChangeAspect="1"/>
            </p:cNvGraphicFramePr>
            <p:nvPr/>
          </p:nvGraphicFramePr>
          <p:xfrm>
            <a:off x="4938" y="2159"/>
            <a:ext cx="351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" name="Equation" r:id="rId35" imgW="7315200" imgH="3657600" progId="Equation.DSMT4">
                    <p:embed/>
                  </p:oleObj>
                </mc:Choice>
                <mc:Fallback>
                  <p:oleObj name="Equation" r:id="rId35" imgW="7315200" imgH="365760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8" y="2159"/>
                          <a:ext cx="351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32558" name="Group 78"/>
            <p:cNvGrpSpPr/>
            <p:nvPr/>
          </p:nvGrpSpPr>
          <p:grpSpPr bwMode="auto">
            <a:xfrm>
              <a:off x="3648" y="2337"/>
              <a:ext cx="1811" cy="407"/>
              <a:chOff x="3787" y="2161"/>
              <a:chExt cx="1811" cy="511"/>
            </a:xfrm>
          </p:grpSpPr>
          <p:sp>
            <p:nvSpPr>
              <p:cNvPr id="532559" name="Freeform 79"/>
              <p:cNvSpPr/>
              <p:nvPr/>
            </p:nvSpPr>
            <p:spPr bwMode="auto">
              <a:xfrm>
                <a:off x="3787" y="2161"/>
                <a:ext cx="905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32560" name="Freeform 80"/>
              <p:cNvSpPr/>
              <p:nvPr/>
            </p:nvSpPr>
            <p:spPr bwMode="auto">
              <a:xfrm flipH="1">
                <a:off x="4694" y="2161"/>
                <a:ext cx="904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32562" name="Line 82"/>
            <p:cNvSpPr>
              <a:spLocks noChangeShapeType="1"/>
            </p:cNvSpPr>
            <p:nvPr/>
          </p:nvSpPr>
          <p:spPr bwMode="auto">
            <a:xfrm flipH="1">
              <a:off x="4781" y="2336"/>
              <a:ext cx="280" cy="2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563" name="Line 83"/>
            <p:cNvSpPr>
              <a:spLocks noChangeShapeType="1"/>
            </p:cNvSpPr>
            <p:nvPr/>
          </p:nvSpPr>
          <p:spPr bwMode="auto">
            <a:xfrm flipH="1">
              <a:off x="5150" y="2441"/>
              <a:ext cx="280" cy="2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32564" name="Object 84"/>
            <p:cNvGraphicFramePr>
              <a:graphicFrameLocks noChangeAspect="1"/>
            </p:cNvGraphicFramePr>
            <p:nvPr/>
          </p:nvGraphicFramePr>
          <p:xfrm>
            <a:off x="5424" y="2334"/>
            <a:ext cx="170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" name="Equation" r:id="rId37" imgW="3352800" imgH="3048000" progId="Equation.DSMT4">
                    <p:embed/>
                  </p:oleObj>
                </mc:Choice>
                <mc:Fallback>
                  <p:oleObj name="Equation" r:id="rId37" imgW="3352800" imgH="3048000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2334"/>
                          <a:ext cx="170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67" name="Object 87"/>
            <p:cNvGraphicFramePr>
              <a:graphicFrameLocks noChangeAspect="1"/>
            </p:cNvGraphicFramePr>
            <p:nvPr/>
          </p:nvGraphicFramePr>
          <p:xfrm>
            <a:off x="4710" y="2758"/>
            <a:ext cx="79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" name="Equation" r:id="rId39" imgW="12801600" imgH="4267200" progId="Equation.DSMT4">
                    <p:embed/>
                  </p:oleObj>
                </mc:Choice>
                <mc:Fallback>
                  <p:oleObj name="Equation" r:id="rId39" imgW="12801600" imgH="4267200" progId="Equation.DSMT4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0" y="2758"/>
                          <a:ext cx="79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486" name="Freeform 6"/>
          <p:cNvSpPr/>
          <p:nvPr/>
        </p:nvSpPr>
        <p:spPr bwMode="auto">
          <a:xfrm>
            <a:off x="2590800" y="2260600"/>
            <a:ext cx="3175000" cy="26988"/>
          </a:xfrm>
          <a:custGeom>
            <a:avLst/>
            <a:gdLst>
              <a:gd name="T0" fmla="*/ 0 w 2000"/>
              <a:gd name="T1" fmla="*/ 16 h 17"/>
              <a:gd name="T2" fmla="*/ 352 w 2000"/>
              <a:gd name="T3" fmla="*/ 16 h 17"/>
              <a:gd name="T4" fmla="*/ 640 w 2000"/>
              <a:gd name="T5" fmla="*/ 8 h 17"/>
              <a:gd name="T6" fmla="*/ 1000 w 2000"/>
              <a:gd name="T7" fmla="*/ 8 h 17"/>
              <a:gd name="T8" fmla="*/ 1480 w 2000"/>
              <a:gd name="T9" fmla="*/ 0 h 17"/>
              <a:gd name="T10" fmla="*/ 1760 w 2000"/>
              <a:gd name="T11" fmla="*/ 8 h 17"/>
              <a:gd name="T12" fmla="*/ 2000 w 2000"/>
              <a:gd name="T13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7">
                <a:moveTo>
                  <a:pt x="0" y="16"/>
                </a:moveTo>
                <a:cubicBezTo>
                  <a:pt x="59" y="16"/>
                  <a:pt x="245" y="17"/>
                  <a:pt x="352" y="16"/>
                </a:cubicBezTo>
                <a:cubicBezTo>
                  <a:pt x="459" y="15"/>
                  <a:pt x="532" y="9"/>
                  <a:pt x="640" y="8"/>
                </a:cubicBezTo>
                <a:cubicBezTo>
                  <a:pt x="748" y="7"/>
                  <a:pt x="860" y="9"/>
                  <a:pt x="1000" y="8"/>
                </a:cubicBezTo>
                <a:cubicBezTo>
                  <a:pt x="1140" y="7"/>
                  <a:pt x="1353" y="0"/>
                  <a:pt x="1480" y="0"/>
                </a:cubicBezTo>
                <a:cubicBezTo>
                  <a:pt x="1607" y="0"/>
                  <a:pt x="1673" y="7"/>
                  <a:pt x="1760" y="8"/>
                </a:cubicBezTo>
                <a:cubicBezTo>
                  <a:pt x="1847" y="9"/>
                  <a:pt x="1950" y="8"/>
                  <a:pt x="2000" y="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595" name="Oval 115"/>
          <p:cNvSpPr>
            <a:spLocks noChangeArrowheads="1"/>
          </p:cNvSpPr>
          <p:nvPr/>
        </p:nvSpPr>
        <p:spPr bwMode="auto">
          <a:xfrm>
            <a:off x="2492374" y="4625975"/>
            <a:ext cx="2917825" cy="927100"/>
          </a:xfrm>
          <a:prstGeom prst="ellipse">
            <a:avLst/>
          </a:prstGeom>
          <a:noFill/>
          <a:ln w="19050" algn="ctr">
            <a:solidFill>
              <a:srgbClr val="FFFF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532601" name="Freeform 121"/>
          <p:cNvSpPr/>
          <p:nvPr/>
        </p:nvSpPr>
        <p:spPr bwMode="auto">
          <a:xfrm>
            <a:off x="1651000" y="6627813"/>
            <a:ext cx="5956300" cy="41275"/>
          </a:xfrm>
          <a:custGeom>
            <a:avLst/>
            <a:gdLst>
              <a:gd name="T0" fmla="*/ 0 w 3752"/>
              <a:gd name="T1" fmla="*/ 1 h 26"/>
              <a:gd name="T2" fmla="*/ 1104 w 3752"/>
              <a:gd name="T3" fmla="*/ 1 h 26"/>
              <a:gd name="T4" fmla="*/ 2496 w 3752"/>
              <a:gd name="T5" fmla="*/ 9 h 26"/>
              <a:gd name="T6" fmla="*/ 3288 w 3752"/>
              <a:gd name="T7" fmla="*/ 25 h 26"/>
              <a:gd name="T8" fmla="*/ 3752 w 3752"/>
              <a:gd name="T9" fmla="*/ 1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52" h="26">
                <a:moveTo>
                  <a:pt x="0" y="1"/>
                </a:moveTo>
                <a:cubicBezTo>
                  <a:pt x="344" y="0"/>
                  <a:pt x="688" y="0"/>
                  <a:pt x="1104" y="1"/>
                </a:cubicBezTo>
                <a:cubicBezTo>
                  <a:pt x="1520" y="2"/>
                  <a:pt x="2132" y="5"/>
                  <a:pt x="2496" y="9"/>
                </a:cubicBezTo>
                <a:cubicBezTo>
                  <a:pt x="2860" y="13"/>
                  <a:pt x="3079" y="24"/>
                  <a:pt x="3288" y="25"/>
                </a:cubicBezTo>
                <a:cubicBezTo>
                  <a:pt x="3497" y="26"/>
                  <a:pt x="3624" y="21"/>
                  <a:pt x="3752" y="17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602" name="Freeform 122"/>
          <p:cNvSpPr/>
          <p:nvPr/>
        </p:nvSpPr>
        <p:spPr bwMode="auto">
          <a:xfrm>
            <a:off x="1652588" y="6629400"/>
            <a:ext cx="5956300" cy="41275"/>
          </a:xfrm>
          <a:custGeom>
            <a:avLst/>
            <a:gdLst>
              <a:gd name="T0" fmla="*/ 0 w 3752"/>
              <a:gd name="T1" fmla="*/ 1 h 26"/>
              <a:gd name="T2" fmla="*/ 1104 w 3752"/>
              <a:gd name="T3" fmla="*/ 1 h 26"/>
              <a:gd name="T4" fmla="*/ 2496 w 3752"/>
              <a:gd name="T5" fmla="*/ 9 h 26"/>
              <a:gd name="T6" fmla="*/ 3288 w 3752"/>
              <a:gd name="T7" fmla="*/ 25 h 26"/>
              <a:gd name="T8" fmla="*/ 3752 w 3752"/>
              <a:gd name="T9" fmla="*/ 1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52" h="26">
                <a:moveTo>
                  <a:pt x="0" y="1"/>
                </a:moveTo>
                <a:cubicBezTo>
                  <a:pt x="344" y="0"/>
                  <a:pt x="688" y="0"/>
                  <a:pt x="1104" y="1"/>
                </a:cubicBezTo>
                <a:cubicBezTo>
                  <a:pt x="1520" y="2"/>
                  <a:pt x="2132" y="5"/>
                  <a:pt x="2496" y="9"/>
                </a:cubicBezTo>
                <a:cubicBezTo>
                  <a:pt x="2860" y="13"/>
                  <a:pt x="3079" y="24"/>
                  <a:pt x="3288" y="25"/>
                </a:cubicBezTo>
                <a:cubicBezTo>
                  <a:pt x="3497" y="26"/>
                  <a:pt x="3624" y="21"/>
                  <a:pt x="3752" y="17"/>
                </a:cubicBezTo>
              </a:path>
            </a:pathLst>
          </a:custGeom>
          <a:noFill/>
          <a:ln w="19050" cap="flat" cmpd="sng">
            <a:solidFill>
              <a:srgbClr val="FFFF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2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2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32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32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2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2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3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3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3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3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32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32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4" dur="1000"/>
                                        <p:tgtEl>
                                          <p:spTgt spid="53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32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2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3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32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32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3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32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32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32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32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32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32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3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32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32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32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32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3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532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532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532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3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32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32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3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1000" fill="hold"/>
                                        <p:tgtEl>
                                          <p:spTgt spid="53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532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1000"/>
                                        <p:tgtEl>
                                          <p:spTgt spid="532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32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32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3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3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6" dur="1000" fill="hold"/>
                                        <p:tgtEl>
                                          <p:spTgt spid="53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1000"/>
                                        <p:tgtEl>
                                          <p:spTgt spid="532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532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5" grpId="0" autoUpdateAnimBg="0"/>
      <p:bldP spid="532506" grpId="0"/>
      <p:bldP spid="532533" grpId="0" autoUpdateAnimBg="0"/>
      <p:bldP spid="532540" grpId="0" animBg="1"/>
      <p:bldP spid="532540" grpId="1" animBg="1"/>
      <p:bldP spid="532542" grpId="0" animBg="1"/>
      <p:bldP spid="532542" grpId="1" animBg="1"/>
      <p:bldP spid="532541" grpId="0" animBg="1"/>
      <p:bldP spid="532541" grpId="1" animBg="1"/>
      <p:bldP spid="532541" grpId="2" animBg="1"/>
      <p:bldP spid="532541" grpId="3" animBg="1"/>
      <p:bldP spid="532544" grpId="0" autoUpdateAnimBg="0"/>
      <p:bldP spid="532486" grpId="0" animBg="1"/>
      <p:bldP spid="532486" grpId="1" animBg="1"/>
      <p:bldP spid="532486" grpId="2" animBg="1"/>
      <p:bldP spid="532595" grpId="0" animBg="1"/>
      <p:bldP spid="532595" grpId="1" animBg="1"/>
      <p:bldP spid="532595" grpId="2" animBg="1"/>
      <p:bldP spid="532601" grpId="0" animBg="1"/>
      <p:bldP spid="532601" grpId="1" animBg="1"/>
      <p:bldP spid="532602" grpId="0" animBg="1"/>
      <p:bldP spid="532602" grpId="1" animBg="1"/>
      <p:bldP spid="532602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5890" name="Object 34"/>
          <p:cNvGraphicFramePr>
            <a:graphicFrameLocks noChangeAspect="1"/>
          </p:cNvGraphicFramePr>
          <p:nvPr/>
        </p:nvGraphicFramePr>
        <p:xfrm>
          <a:off x="2116138" y="4137025"/>
          <a:ext cx="22034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1" imgW="18592800" imgH="3657600" progId="Equation.DSMT4">
                  <p:embed/>
                </p:oleObj>
              </mc:Choice>
              <mc:Fallback>
                <p:oleObj name="Equation" r:id="rId1" imgW="18592800" imgH="36576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4137025"/>
                        <a:ext cx="22034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904" name="Rectangle 48"/>
          <p:cNvSpPr>
            <a:spLocks noChangeArrowheads="1"/>
          </p:cNvSpPr>
          <p:nvPr/>
        </p:nvSpPr>
        <p:spPr bwMode="auto">
          <a:xfrm>
            <a:off x="2041525" y="3195638"/>
            <a:ext cx="68341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在样本观察值中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有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个数据值远大于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225,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有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个数据值接近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225</a:t>
            </a:r>
            <a:endParaRPr kumimoji="1"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05907" name="Group 51"/>
          <p:cNvGrpSpPr/>
          <p:nvPr/>
        </p:nvGrpSpPr>
        <p:grpSpPr bwMode="auto">
          <a:xfrm>
            <a:off x="-12700" y="517525"/>
            <a:ext cx="9142413" cy="2228850"/>
            <a:chOff x="0" y="350"/>
            <a:chExt cx="5759" cy="1404"/>
          </a:xfrm>
        </p:grpSpPr>
        <p:sp>
          <p:nvSpPr>
            <p:cNvPr id="505863" name="Rectangle 7"/>
            <p:cNvSpPr>
              <a:spLocks noChangeArrowheads="1"/>
            </p:cNvSpPr>
            <p:nvPr/>
          </p:nvSpPr>
          <p:spPr bwMode="auto">
            <a:xfrm>
              <a:off x="0" y="350"/>
              <a:ext cx="5759" cy="1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</a:t>
              </a:r>
              <a:r>
                <a:rPr kumimoji="1" lang="en-US" altLang="zh-CN" sz="2800" b="1" dirty="0">
                  <a:solidFill>
                    <a:srgbClr val="FFCC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某种元件的寿命               均未知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现测得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16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只元件的寿命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小时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如下：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   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159  280  101  212  224  379  179  264</a:t>
              </a:r>
              <a:endPara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222  362  168  250  149  260  485  170</a:t>
              </a:r>
              <a:endPara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问能否认为元件的平均寿命大于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225(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小时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)?</a:t>
              </a:r>
              <a:endPara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505881" name="Object 25"/>
            <p:cNvGraphicFramePr>
              <a:graphicFrameLocks noChangeAspect="1"/>
            </p:cNvGraphicFramePr>
            <p:nvPr/>
          </p:nvGraphicFramePr>
          <p:xfrm>
            <a:off x="2542" y="368"/>
            <a:ext cx="1718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5" name="Equation" r:id="rId3" imgW="26212800" imgH="4876800" progId="Equation.DSMT4">
                    <p:embed/>
                  </p:oleObj>
                </mc:Choice>
                <mc:Fallback>
                  <p:oleObj name="Equation" r:id="rId3" imgW="26212800" imgH="48768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2" y="368"/>
                          <a:ext cx="1718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5906" name="Object 50"/>
            <p:cNvGraphicFramePr>
              <a:graphicFrameLocks noChangeAspect="1"/>
            </p:cNvGraphicFramePr>
            <p:nvPr/>
          </p:nvGraphicFramePr>
          <p:xfrm>
            <a:off x="4370" y="1477"/>
            <a:ext cx="919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6" name="Equation" r:id="rId5" imgW="13716000" imgH="4267200" progId="Equation.DSMT4">
                    <p:embed/>
                  </p:oleObj>
                </mc:Choice>
                <mc:Fallback>
                  <p:oleObj name="Equation" r:id="rId5" imgW="13716000" imgH="42672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0" y="1477"/>
                          <a:ext cx="919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5909" name="WordArt 53"/>
          <p:cNvSpPr>
            <a:spLocks noChangeArrowheads="1" noChangeShapeType="1" noTextEdit="1"/>
          </p:cNvSpPr>
          <p:nvPr/>
        </p:nvSpPr>
        <p:spPr bwMode="auto">
          <a:xfrm>
            <a:off x="771525" y="6445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 dirty="0">
              <a:ln w="12700">
                <a:solidFill>
                  <a:srgbClr val="99CCFF"/>
                </a:solidFill>
                <a:round/>
              </a:ln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505914" name="Group 58"/>
          <p:cNvGrpSpPr/>
          <p:nvPr/>
        </p:nvGrpSpPr>
        <p:grpSpPr bwMode="auto">
          <a:xfrm>
            <a:off x="671513" y="2728913"/>
            <a:ext cx="773112" cy="536575"/>
            <a:chOff x="391" y="2327"/>
            <a:chExt cx="487" cy="338"/>
          </a:xfrm>
        </p:grpSpPr>
        <p:pic>
          <p:nvPicPr>
            <p:cNvPr id="505910" name="Picture 54" descr="k021"/>
            <p:cNvPicPr>
              <a:picLocks noChangeAspect="1" noChangeArrowheads="1" noCrop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91" y="2327"/>
              <a:ext cx="338" cy="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5913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624" y="2398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  <a:endParaRPr lang="zh-CN" altLang="en-US" sz="3600" b="1" kern="10">
                <a:ln w="12700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000082"/>
                    </a:gs>
                    <a:gs pos="50000">
                      <a:srgbClr val="FF8200"/>
                    </a:gs>
                    <a:gs pos="100000">
                      <a:srgbClr val="000082"/>
                    </a:gs>
                  </a:gsLst>
                  <a:lin ang="270000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505916" name="WordArt 60"/>
          <p:cNvSpPr>
            <a:spLocks noChangeArrowheads="1" noChangeShapeType="1" noTextEdit="1"/>
          </p:cNvSpPr>
          <p:nvPr/>
        </p:nvSpPr>
        <p:spPr bwMode="auto">
          <a:xfrm>
            <a:off x="1638300" y="333057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  <a:endParaRPr lang="zh-CN" altLang="en-US" sz="3600" b="1" i="1" kern="10">
              <a:ln w="12700">
                <a:solidFill>
                  <a:srgbClr val="99CCFF"/>
                </a:solidFill>
                <a:round/>
              </a:ln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05917" name="WordArt 61"/>
          <p:cNvSpPr>
            <a:spLocks noChangeArrowheads="1" noChangeShapeType="1" noTextEdit="1"/>
          </p:cNvSpPr>
          <p:nvPr/>
        </p:nvSpPr>
        <p:spPr bwMode="auto">
          <a:xfrm>
            <a:off x="1641475" y="41846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  <a:endParaRPr lang="zh-CN" altLang="en-US" sz="3600" b="1" i="1" kern="10">
              <a:ln w="12700">
                <a:solidFill>
                  <a:srgbClr val="99CCFF"/>
                </a:solidFill>
                <a:round/>
              </a:ln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05918" name="WordArt 62"/>
          <p:cNvSpPr>
            <a:spLocks noChangeArrowheads="1" noChangeShapeType="1" noTextEdit="1"/>
          </p:cNvSpPr>
          <p:nvPr/>
        </p:nvSpPr>
        <p:spPr bwMode="auto">
          <a:xfrm>
            <a:off x="1643063" y="4630738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③</a:t>
            </a:r>
            <a:endParaRPr lang="zh-CN" altLang="en-US" sz="3600" b="1" i="1" kern="10">
              <a:ln w="12700">
                <a:solidFill>
                  <a:srgbClr val="99CCFF"/>
                </a:solidFill>
                <a:round/>
              </a:ln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05919" name="Rectangle 63"/>
          <p:cNvSpPr>
            <a:spLocks noChangeArrowheads="1"/>
          </p:cNvSpPr>
          <p:nvPr/>
        </p:nvSpPr>
        <p:spPr bwMode="auto">
          <a:xfrm>
            <a:off x="2028825" y="4479925"/>
            <a:ext cx="2478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实际问题需要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05920" name="Group 64"/>
          <p:cNvGrpSpPr/>
          <p:nvPr/>
        </p:nvGrpSpPr>
        <p:grpSpPr bwMode="auto">
          <a:xfrm>
            <a:off x="711200" y="4991100"/>
            <a:ext cx="773113" cy="536575"/>
            <a:chOff x="391" y="2327"/>
            <a:chExt cx="487" cy="338"/>
          </a:xfrm>
        </p:grpSpPr>
        <p:pic>
          <p:nvPicPr>
            <p:cNvPr id="505921" name="Picture 65" descr="k021"/>
            <p:cNvPicPr>
              <a:picLocks noChangeAspect="1" noChangeArrowheads="1" noCrop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91" y="2327"/>
              <a:ext cx="338" cy="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5922" name="WordArt 66"/>
            <p:cNvSpPr>
              <a:spLocks noChangeArrowheads="1" noChangeShapeType="1" noTextEdit="1"/>
            </p:cNvSpPr>
            <p:nvPr/>
          </p:nvSpPr>
          <p:spPr bwMode="auto">
            <a:xfrm>
              <a:off x="624" y="2398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  <a:endParaRPr lang="zh-CN" altLang="en-US" sz="3600" b="1" kern="10">
                <a:ln w="12700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000082"/>
                    </a:gs>
                    <a:gs pos="50000">
                      <a:srgbClr val="FF8200"/>
                    </a:gs>
                    <a:gs pos="100000">
                      <a:srgbClr val="000082"/>
                    </a:gs>
                  </a:gsLst>
                  <a:lin ang="270000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aphicFrame>
        <p:nvGraphicFramePr>
          <p:cNvPr id="505924" name="Object 68"/>
          <p:cNvGraphicFramePr>
            <a:graphicFrameLocks noChangeAspect="1"/>
          </p:cNvGraphicFramePr>
          <p:nvPr/>
        </p:nvGraphicFramePr>
        <p:xfrm>
          <a:off x="2582863" y="5465763"/>
          <a:ext cx="41497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8" imgW="39014400" imgH="4572000" progId="Equation.DSMT4">
                  <p:embed/>
                </p:oleObj>
              </mc:Choice>
              <mc:Fallback>
                <p:oleObj name="Equation" r:id="rId8" imgW="39014400" imgH="45720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5465763"/>
                        <a:ext cx="414972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925" name="Object 69"/>
          <p:cNvGraphicFramePr>
            <a:graphicFrameLocks noChangeAspect="1"/>
          </p:cNvGraphicFramePr>
          <p:nvPr/>
        </p:nvGraphicFramePr>
        <p:xfrm>
          <a:off x="2584450" y="5873750"/>
          <a:ext cx="41497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10" imgW="39014400" imgH="4572000" progId="Equation.DSMT4">
                  <p:embed/>
                </p:oleObj>
              </mc:Choice>
              <mc:Fallback>
                <p:oleObj name="Equation" r:id="rId10" imgW="39014400" imgH="457200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5873750"/>
                        <a:ext cx="41497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926" name="Object 70"/>
          <p:cNvGraphicFramePr>
            <a:graphicFrameLocks noChangeAspect="1"/>
          </p:cNvGraphicFramePr>
          <p:nvPr/>
        </p:nvGraphicFramePr>
        <p:xfrm>
          <a:off x="2586038" y="6294438"/>
          <a:ext cx="414813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12" imgW="39014400" imgH="4572000" progId="Equation.DSMT4">
                  <p:embed/>
                </p:oleObj>
              </mc:Choice>
              <mc:Fallback>
                <p:oleObj name="Equation" r:id="rId12" imgW="39014400" imgH="457200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6294438"/>
                        <a:ext cx="414813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927" name="Freeform 71"/>
          <p:cNvSpPr/>
          <p:nvPr/>
        </p:nvSpPr>
        <p:spPr bwMode="auto">
          <a:xfrm>
            <a:off x="6872288" y="5967413"/>
            <a:ext cx="252412" cy="269875"/>
          </a:xfrm>
          <a:custGeom>
            <a:avLst/>
            <a:gdLst>
              <a:gd name="T0" fmla="*/ 0 w 159"/>
              <a:gd name="T1" fmla="*/ 94 h 170"/>
              <a:gd name="T2" fmla="*/ 74 w 159"/>
              <a:gd name="T3" fmla="*/ 154 h 170"/>
              <a:gd name="T4" fmla="*/ 159 w 159"/>
              <a:gd name="T5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" h="170">
                <a:moveTo>
                  <a:pt x="0" y="94"/>
                </a:moveTo>
                <a:cubicBezTo>
                  <a:pt x="12" y="104"/>
                  <a:pt x="47" y="170"/>
                  <a:pt x="74" y="154"/>
                </a:cubicBezTo>
                <a:cubicBezTo>
                  <a:pt x="101" y="138"/>
                  <a:pt x="141" y="32"/>
                  <a:pt x="159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</a:ln>
          <a:effectLst>
            <a:outerShdw dist="64758" dir="678596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05928" name="Group 72"/>
          <p:cNvGrpSpPr/>
          <p:nvPr/>
        </p:nvGrpSpPr>
        <p:grpSpPr bwMode="auto">
          <a:xfrm>
            <a:off x="6861175" y="5576888"/>
            <a:ext cx="280988" cy="255587"/>
            <a:chOff x="4234" y="2097"/>
            <a:chExt cx="177" cy="161"/>
          </a:xfrm>
        </p:grpSpPr>
        <p:grpSp>
          <p:nvGrpSpPr>
            <p:cNvPr id="505929" name="Group 73"/>
            <p:cNvGrpSpPr/>
            <p:nvPr/>
          </p:nvGrpSpPr>
          <p:grpSpPr bwMode="auto">
            <a:xfrm>
              <a:off x="4276" y="2106"/>
              <a:ext cx="135" cy="152"/>
              <a:chOff x="4234" y="2097"/>
              <a:chExt cx="135" cy="152"/>
            </a:xfrm>
          </p:grpSpPr>
          <p:sp>
            <p:nvSpPr>
              <p:cNvPr id="505930" name="Line 74"/>
              <p:cNvSpPr>
                <a:spLocks noChangeShapeType="1"/>
              </p:cNvSpPr>
              <p:nvPr/>
            </p:nvSpPr>
            <p:spPr bwMode="auto">
              <a:xfrm>
                <a:off x="4236" y="2097"/>
                <a:ext cx="133" cy="152"/>
              </a:xfrm>
              <a:prstGeom prst="line">
                <a:avLst/>
              </a:prstGeom>
              <a:noFill/>
              <a:ln w="28575">
                <a:solidFill>
                  <a:srgbClr val="2D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5931" name="Line 75"/>
              <p:cNvSpPr>
                <a:spLocks noChangeShapeType="1"/>
              </p:cNvSpPr>
              <p:nvPr/>
            </p:nvSpPr>
            <p:spPr bwMode="auto">
              <a:xfrm flipV="1">
                <a:off x="4234" y="2097"/>
                <a:ext cx="135" cy="152"/>
              </a:xfrm>
              <a:prstGeom prst="line">
                <a:avLst/>
              </a:prstGeom>
              <a:noFill/>
              <a:ln w="28575">
                <a:solidFill>
                  <a:srgbClr val="2D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5932" name="Group 76"/>
            <p:cNvGrpSpPr/>
            <p:nvPr/>
          </p:nvGrpSpPr>
          <p:grpSpPr bwMode="auto">
            <a:xfrm>
              <a:off x="4234" y="2097"/>
              <a:ext cx="135" cy="152"/>
              <a:chOff x="4234" y="2097"/>
              <a:chExt cx="135" cy="152"/>
            </a:xfrm>
          </p:grpSpPr>
          <p:sp>
            <p:nvSpPr>
              <p:cNvPr id="505933" name="Line 77"/>
              <p:cNvSpPr>
                <a:spLocks noChangeShapeType="1"/>
              </p:cNvSpPr>
              <p:nvPr/>
            </p:nvSpPr>
            <p:spPr bwMode="auto">
              <a:xfrm>
                <a:off x="4236" y="2097"/>
                <a:ext cx="133" cy="1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5934" name="Line 78"/>
              <p:cNvSpPr>
                <a:spLocks noChangeShapeType="1"/>
              </p:cNvSpPr>
              <p:nvPr/>
            </p:nvSpPr>
            <p:spPr bwMode="auto">
              <a:xfrm flipV="1">
                <a:off x="4234" y="2097"/>
                <a:ext cx="135" cy="1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05935" name="Group 79"/>
          <p:cNvGrpSpPr/>
          <p:nvPr/>
        </p:nvGrpSpPr>
        <p:grpSpPr bwMode="auto">
          <a:xfrm>
            <a:off x="6875463" y="6424613"/>
            <a:ext cx="280987" cy="255587"/>
            <a:chOff x="4234" y="2097"/>
            <a:chExt cx="177" cy="161"/>
          </a:xfrm>
        </p:grpSpPr>
        <p:grpSp>
          <p:nvGrpSpPr>
            <p:cNvPr id="505936" name="Group 80"/>
            <p:cNvGrpSpPr/>
            <p:nvPr/>
          </p:nvGrpSpPr>
          <p:grpSpPr bwMode="auto">
            <a:xfrm>
              <a:off x="4276" y="2106"/>
              <a:ext cx="135" cy="152"/>
              <a:chOff x="4234" y="2097"/>
              <a:chExt cx="135" cy="152"/>
            </a:xfrm>
          </p:grpSpPr>
          <p:sp>
            <p:nvSpPr>
              <p:cNvPr id="505937" name="Line 81"/>
              <p:cNvSpPr>
                <a:spLocks noChangeShapeType="1"/>
              </p:cNvSpPr>
              <p:nvPr/>
            </p:nvSpPr>
            <p:spPr bwMode="auto">
              <a:xfrm>
                <a:off x="4236" y="2097"/>
                <a:ext cx="133" cy="152"/>
              </a:xfrm>
              <a:prstGeom prst="line">
                <a:avLst/>
              </a:prstGeom>
              <a:noFill/>
              <a:ln w="28575">
                <a:solidFill>
                  <a:srgbClr val="2D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5938" name="Line 82"/>
              <p:cNvSpPr>
                <a:spLocks noChangeShapeType="1"/>
              </p:cNvSpPr>
              <p:nvPr/>
            </p:nvSpPr>
            <p:spPr bwMode="auto">
              <a:xfrm flipV="1">
                <a:off x="4234" y="2097"/>
                <a:ext cx="135" cy="152"/>
              </a:xfrm>
              <a:prstGeom prst="line">
                <a:avLst/>
              </a:prstGeom>
              <a:noFill/>
              <a:ln w="28575">
                <a:solidFill>
                  <a:srgbClr val="2D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5939" name="Group 83"/>
            <p:cNvGrpSpPr/>
            <p:nvPr/>
          </p:nvGrpSpPr>
          <p:grpSpPr bwMode="auto">
            <a:xfrm>
              <a:off x="4234" y="2097"/>
              <a:ext cx="135" cy="152"/>
              <a:chOff x="4234" y="2097"/>
              <a:chExt cx="135" cy="152"/>
            </a:xfrm>
          </p:grpSpPr>
          <p:sp>
            <p:nvSpPr>
              <p:cNvPr id="505940" name="Line 84"/>
              <p:cNvSpPr>
                <a:spLocks noChangeShapeType="1"/>
              </p:cNvSpPr>
              <p:nvPr/>
            </p:nvSpPr>
            <p:spPr bwMode="auto">
              <a:xfrm>
                <a:off x="4236" y="2097"/>
                <a:ext cx="133" cy="1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5941" name="Line 85"/>
              <p:cNvSpPr>
                <a:spLocks noChangeShapeType="1"/>
              </p:cNvSpPr>
              <p:nvPr/>
            </p:nvSpPr>
            <p:spPr bwMode="auto">
              <a:xfrm flipV="1">
                <a:off x="4234" y="2097"/>
                <a:ext cx="135" cy="1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05973" name="WordArt 117"/>
          <p:cNvSpPr>
            <a:spLocks noChangeArrowheads="1" noChangeShapeType="1" noTextEdit="1"/>
          </p:cNvSpPr>
          <p:nvPr/>
        </p:nvSpPr>
        <p:spPr bwMode="auto">
          <a:xfrm>
            <a:off x="1652588" y="2816225"/>
            <a:ext cx="6545262" cy="298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为什么会提出“平均寿命大于</a:t>
            </a:r>
            <a:r>
              <a:rPr lang="en-US" altLang="zh-CN" sz="3600" kern="10" dirty="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225</a:t>
            </a:r>
            <a:r>
              <a:rPr lang="zh-CN" altLang="en-US" sz="3600" kern="10" dirty="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小时”的问题</a:t>
            </a:r>
            <a:r>
              <a:rPr lang="en-US" altLang="zh-CN" sz="3600" kern="10" dirty="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?</a:t>
            </a:r>
            <a:endParaRPr lang="zh-CN" altLang="en-US" sz="3600" kern="10" dirty="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FFFF"/>
                  </a:gs>
                  <a:gs pos="100000">
                    <a:srgbClr val="FF0000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05974" name="WordArt 118"/>
          <p:cNvSpPr>
            <a:spLocks noChangeArrowheads="1" noChangeShapeType="1" noTextEdit="1"/>
          </p:cNvSpPr>
          <p:nvPr/>
        </p:nvSpPr>
        <p:spPr bwMode="auto">
          <a:xfrm>
            <a:off x="1666875" y="5091113"/>
            <a:ext cx="2036763" cy="298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怎样提出假设</a:t>
            </a:r>
            <a:r>
              <a:rPr lang="en-US" altLang="zh-CN" sz="3600" kern="10" dirty="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?</a:t>
            </a:r>
            <a:endParaRPr lang="zh-CN" altLang="en-US" sz="3600" kern="10" dirty="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FFFF"/>
                  </a:gs>
                  <a:gs pos="100000">
                    <a:srgbClr val="FF0000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05981" name="Rectangle 125"/>
          <p:cNvSpPr>
            <a:spLocks noChangeArrowheads="1"/>
          </p:cNvSpPr>
          <p:nvPr/>
        </p:nvSpPr>
        <p:spPr bwMode="auto">
          <a:xfrm>
            <a:off x="4170363" y="4040188"/>
            <a:ext cx="4632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貌似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元件平均寿命大于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225)</a:t>
            </a:r>
            <a:endParaRPr kumimoji="1" lang="zh-CN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505994" name="Group 138"/>
          <p:cNvGrpSpPr/>
          <p:nvPr/>
        </p:nvGrpSpPr>
        <p:grpSpPr bwMode="auto">
          <a:xfrm>
            <a:off x="4483100" y="4457700"/>
            <a:ext cx="4495800" cy="1447800"/>
            <a:chOff x="2824" y="2808"/>
            <a:chExt cx="2832" cy="912"/>
          </a:xfrm>
        </p:grpSpPr>
        <p:sp>
          <p:nvSpPr>
            <p:cNvPr id="505985" name="Freeform 129"/>
            <p:cNvSpPr/>
            <p:nvPr/>
          </p:nvSpPr>
          <p:spPr bwMode="auto">
            <a:xfrm>
              <a:off x="2907" y="2808"/>
              <a:ext cx="157" cy="344"/>
            </a:xfrm>
            <a:custGeom>
              <a:avLst/>
              <a:gdLst>
                <a:gd name="T0" fmla="*/ 157 w 157"/>
                <a:gd name="T1" fmla="*/ 344 h 344"/>
                <a:gd name="T2" fmla="*/ 21 w 157"/>
                <a:gd name="T3" fmla="*/ 216 h 344"/>
                <a:gd name="T4" fmla="*/ 29 w 157"/>
                <a:gd name="T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" h="344">
                  <a:moveTo>
                    <a:pt x="157" y="344"/>
                  </a:moveTo>
                  <a:cubicBezTo>
                    <a:pt x="134" y="323"/>
                    <a:pt x="42" y="273"/>
                    <a:pt x="21" y="216"/>
                  </a:cubicBezTo>
                  <a:cubicBezTo>
                    <a:pt x="0" y="159"/>
                    <a:pt x="27" y="45"/>
                    <a:pt x="29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tailEnd type="stealth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5986" name="Freeform 130"/>
            <p:cNvSpPr/>
            <p:nvPr/>
          </p:nvSpPr>
          <p:spPr bwMode="auto">
            <a:xfrm>
              <a:off x="2824" y="3312"/>
              <a:ext cx="256" cy="408"/>
            </a:xfrm>
            <a:custGeom>
              <a:avLst/>
              <a:gdLst>
                <a:gd name="T0" fmla="*/ 256 w 256"/>
                <a:gd name="T1" fmla="*/ 0 h 408"/>
                <a:gd name="T2" fmla="*/ 48 w 256"/>
                <a:gd name="T3" fmla="*/ 120 h 408"/>
                <a:gd name="T4" fmla="*/ 8 w 256"/>
                <a:gd name="T5" fmla="*/ 272 h 408"/>
                <a:gd name="T6" fmla="*/ 0 w 256"/>
                <a:gd name="T7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" h="408">
                  <a:moveTo>
                    <a:pt x="256" y="0"/>
                  </a:moveTo>
                  <a:cubicBezTo>
                    <a:pt x="221" y="20"/>
                    <a:pt x="89" y="75"/>
                    <a:pt x="48" y="120"/>
                  </a:cubicBezTo>
                  <a:cubicBezTo>
                    <a:pt x="7" y="165"/>
                    <a:pt x="16" y="224"/>
                    <a:pt x="8" y="272"/>
                  </a:cubicBezTo>
                  <a:cubicBezTo>
                    <a:pt x="0" y="320"/>
                    <a:pt x="2" y="380"/>
                    <a:pt x="0" y="40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tailEnd type="stealth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05993" name="Group 137"/>
            <p:cNvGrpSpPr/>
            <p:nvPr/>
          </p:nvGrpSpPr>
          <p:grpSpPr bwMode="auto">
            <a:xfrm>
              <a:off x="3057" y="2988"/>
              <a:ext cx="2599" cy="449"/>
              <a:chOff x="3041" y="2932"/>
              <a:chExt cx="2599" cy="449"/>
            </a:xfrm>
          </p:grpSpPr>
          <p:sp>
            <p:nvSpPr>
              <p:cNvPr id="505987" name="AutoShape 131"/>
              <p:cNvSpPr>
                <a:spLocks noChangeArrowheads="1"/>
              </p:cNvSpPr>
              <p:nvPr/>
            </p:nvSpPr>
            <p:spPr bwMode="auto">
              <a:xfrm>
                <a:off x="3041" y="2932"/>
                <a:ext cx="2599" cy="449"/>
              </a:xfrm>
              <a:prstGeom prst="wedgeRectCallout">
                <a:avLst>
                  <a:gd name="adj1" fmla="val -16296"/>
                  <a:gd name="adj2" fmla="val -25278"/>
                </a:avLst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 algn="ctr">
                <a:solidFill>
                  <a:schemeClr val="folHlink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anchor="ctr"/>
              <a:lstStyle/>
              <a:p>
                <a:pPr algn="ctr"/>
                <a:endParaRPr kumimoji="1" lang="zh-CN" altLang="zh-CN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505988" name="WordArt 1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06" y="2957"/>
                <a:ext cx="933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概率反证法：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505989" name="WordArt 1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07" y="3166"/>
                <a:ext cx="2461" cy="1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所提原假设与“貌似结论”相反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sp>
        <p:nvSpPr>
          <p:cNvPr id="505991" name="Oval 135"/>
          <p:cNvSpPr>
            <a:spLocks noChangeArrowheads="1"/>
          </p:cNvSpPr>
          <p:nvPr/>
        </p:nvSpPr>
        <p:spPr bwMode="auto">
          <a:xfrm>
            <a:off x="2552700" y="5918200"/>
            <a:ext cx="4165600" cy="3683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5992" name="Oval 136"/>
          <p:cNvSpPr>
            <a:spLocks noChangeArrowheads="1"/>
          </p:cNvSpPr>
          <p:nvPr/>
        </p:nvSpPr>
        <p:spPr bwMode="auto">
          <a:xfrm>
            <a:off x="4229100" y="4102100"/>
            <a:ext cx="4559300" cy="4191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5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5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5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5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5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0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5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5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5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0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5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05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5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0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5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5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0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5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5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0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05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5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5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5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05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05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05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05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0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5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5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0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05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05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0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05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05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0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05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05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0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5" dur="1000"/>
                                        <p:tgtEl>
                                          <p:spTgt spid="50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904" grpId="0"/>
      <p:bldP spid="505909" grpId="0"/>
      <p:bldP spid="505916" grpId="0"/>
      <p:bldP spid="505917" grpId="0"/>
      <p:bldP spid="505918" grpId="0"/>
      <p:bldP spid="505919" grpId="0"/>
      <p:bldP spid="505927" grpId="0" animBg="1"/>
      <p:bldP spid="505973" grpId="0" animBg="1"/>
      <p:bldP spid="505974" grpId="0" animBg="1"/>
      <p:bldP spid="505981" grpId="0"/>
      <p:bldP spid="505991" grpId="0" animBg="1"/>
      <p:bldP spid="5059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43" name="WordArt 43"/>
          <p:cNvSpPr>
            <a:spLocks noChangeArrowheads="1" noChangeShapeType="1" noTextEdit="1"/>
          </p:cNvSpPr>
          <p:nvPr/>
        </p:nvSpPr>
        <p:spPr bwMode="auto">
          <a:xfrm>
            <a:off x="771525" y="278130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600" b="1" kern="10">
                <a:ln w="12700">
                  <a:solidFill>
                    <a:srgbClr val="6699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kumimoji="1" lang="zh-CN" altLang="en-US" sz="3600" b="1" kern="10">
              <a:ln w="12700">
                <a:solidFill>
                  <a:srgbClr val="6699FF"/>
                </a:solidFill>
                <a:round/>
              </a:ln>
              <a:solidFill>
                <a:schemeClr val="bg2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37644" name="Rectangle 44"/>
          <p:cNvSpPr>
            <a:spLocks noChangeArrowheads="1"/>
          </p:cNvSpPr>
          <p:nvPr/>
        </p:nvSpPr>
        <p:spPr bwMode="auto">
          <a:xfrm>
            <a:off x="1270000" y="2660650"/>
            <a:ext cx="358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依题意，要检验假设</a:t>
            </a:r>
            <a:endParaRPr kumimoji="1"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37645" name="Object 45"/>
          <p:cNvGraphicFramePr>
            <a:graphicFrameLocks noChangeAspect="1"/>
          </p:cNvGraphicFramePr>
          <p:nvPr/>
        </p:nvGraphicFramePr>
        <p:xfrm>
          <a:off x="1952625" y="3929063"/>
          <a:ext cx="3081338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1" imgW="28956000" imgH="7620000" progId="Equation.DSMT4">
                  <p:embed/>
                </p:oleObj>
              </mc:Choice>
              <mc:Fallback>
                <p:oleObj name="Equation" r:id="rId1" imgW="28956000" imgH="7620000" progId="Equation.DSMT4">
                  <p:embed/>
                  <p:pic>
                    <p:nvPicPr>
                      <p:cNvPr id="0" name="图片 5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3929063"/>
                        <a:ext cx="3081338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7646" name="Group 46"/>
          <p:cNvGrpSpPr/>
          <p:nvPr/>
        </p:nvGrpSpPr>
        <p:grpSpPr bwMode="auto">
          <a:xfrm>
            <a:off x="0" y="3511550"/>
            <a:ext cx="6808788" cy="519113"/>
            <a:chOff x="0" y="2212"/>
            <a:chExt cx="4289" cy="327"/>
          </a:xfrm>
        </p:grpSpPr>
        <p:sp>
          <p:nvSpPr>
            <p:cNvPr id="537647" name="Rectangle 47"/>
            <p:cNvSpPr>
              <a:spLocks noChangeArrowheads="1"/>
            </p:cNvSpPr>
            <p:nvPr/>
          </p:nvSpPr>
          <p:spPr bwMode="auto">
            <a:xfrm>
              <a:off x="0" y="2212"/>
              <a:ext cx="42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采用单边</a:t>
              </a:r>
              <a:r>
                <a:rPr kumimoji="1" lang="zh-CN" altLang="en-US" sz="1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kumimoji="1" lang="zh-CN" altLang="en-US" sz="28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检验法</a:t>
              </a:r>
              <a:r>
                <a:rPr kumimoji="1"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求得   的拒绝域是</a:t>
              </a:r>
              <a:endParaRPr kumimoji="1"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37648" name="Object 48"/>
            <p:cNvGraphicFramePr>
              <a:graphicFrameLocks noChangeAspect="1"/>
            </p:cNvGraphicFramePr>
            <p:nvPr/>
          </p:nvGraphicFramePr>
          <p:xfrm>
            <a:off x="986" y="2286"/>
            <a:ext cx="143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9" name="Equation" r:id="rId3" imgW="2133600" imgH="3352800" progId="Equation.DSMT4">
                    <p:embed/>
                  </p:oleObj>
                </mc:Choice>
                <mc:Fallback>
                  <p:oleObj name="Equation" r:id="rId3" imgW="2133600" imgH="3352800" progId="Equation.DSMT4">
                    <p:embed/>
                    <p:pic>
                      <p:nvPicPr>
                        <p:cNvPr id="0" name="图片 5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6" y="2286"/>
                          <a:ext cx="143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7649" name="Object 49"/>
            <p:cNvGraphicFramePr>
              <a:graphicFrameLocks noChangeAspect="1"/>
            </p:cNvGraphicFramePr>
            <p:nvPr/>
          </p:nvGraphicFramePr>
          <p:xfrm>
            <a:off x="2439" y="2250"/>
            <a:ext cx="32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0" name="Equation" r:id="rId5" imgW="4876800" imgH="4267200" progId="Equation.DSMT4">
                    <p:embed/>
                  </p:oleObj>
                </mc:Choice>
                <mc:Fallback>
                  <p:oleObj name="Equation" r:id="rId5" imgW="4876800" imgH="4267200" progId="Equation.DSMT4">
                    <p:embed/>
                    <p:pic>
                      <p:nvPicPr>
                        <p:cNvPr id="0" name="图片 5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9" y="2250"/>
                          <a:ext cx="32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7650" name="Rectangle 50"/>
          <p:cNvSpPr>
            <a:spLocks noChangeArrowheads="1"/>
          </p:cNvSpPr>
          <p:nvPr/>
        </p:nvSpPr>
        <p:spPr bwMode="auto">
          <a:xfrm>
            <a:off x="723900" y="5975350"/>
            <a:ext cx="6842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即认为</a:t>
            </a:r>
            <a:r>
              <a:rPr kumimoji="1"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元件的平均寿命不大于</a:t>
            </a: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225(</a:t>
            </a:r>
            <a:r>
              <a:rPr kumimoji="1"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小时</a:t>
            </a: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  <a:endParaRPr kumimoji="1" lang="en-US" altLang="zh-CN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537651" name="Group 51"/>
          <p:cNvGrpSpPr/>
          <p:nvPr/>
        </p:nvGrpSpPr>
        <p:grpSpPr bwMode="auto">
          <a:xfrm>
            <a:off x="-25400" y="4600575"/>
            <a:ext cx="5581650" cy="530225"/>
            <a:chOff x="320" y="3114"/>
            <a:chExt cx="3516" cy="334"/>
          </a:xfrm>
        </p:grpSpPr>
        <p:sp>
          <p:nvSpPr>
            <p:cNvPr id="537652" name="Rectangle 52"/>
            <p:cNvSpPr>
              <a:spLocks noChangeArrowheads="1"/>
            </p:cNvSpPr>
            <p:nvPr/>
          </p:nvSpPr>
          <p:spPr bwMode="auto">
            <a:xfrm>
              <a:off x="320" y="3114"/>
              <a:ext cx="6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其中</a:t>
              </a:r>
              <a:endParaRPr kumimoji="1" lang="zh-CN" alt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37653" name="Object 53"/>
            <p:cNvGraphicFramePr>
              <a:graphicFrameLocks noChangeAspect="1"/>
            </p:cNvGraphicFramePr>
            <p:nvPr/>
          </p:nvGraphicFramePr>
          <p:xfrm>
            <a:off x="789" y="3150"/>
            <a:ext cx="3047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1" name="Equation" r:id="rId7" imgW="46634400" imgH="4572000" progId="Equation.DSMT4">
                    <p:embed/>
                  </p:oleObj>
                </mc:Choice>
                <mc:Fallback>
                  <p:oleObj name="Equation" r:id="rId7" imgW="46634400" imgH="4572000" progId="Equation.DSMT4">
                    <p:embed/>
                    <p:pic>
                      <p:nvPicPr>
                        <p:cNvPr id="0" name="图片 5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9" y="3150"/>
                          <a:ext cx="3047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7654" name="Object 54"/>
          <p:cNvGraphicFramePr>
            <a:graphicFrameLocks noChangeAspect="1"/>
          </p:cNvGraphicFramePr>
          <p:nvPr/>
        </p:nvGraphicFramePr>
        <p:xfrm>
          <a:off x="4953560" y="4108450"/>
          <a:ext cx="31781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9" imgW="32613600" imgH="3657600" progId="Equation.DSMT4">
                  <p:embed/>
                </p:oleObj>
              </mc:Choice>
              <mc:Fallback>
                <p:oleObj name="Equation" r:id="rId9" imgW="32613600" imgH="3657600" progId="Equation.DSMT4">
                  <p:embed/>
                  <p:pic>
                    <p:nvPicPr>
                      <p:cNvPr id="0" name="图片 5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560" y="4108450"/>
                        <a:ext cx="31781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55" name="Object 55"/>
          <p:cNvGraphicFramePr>
            <a:graphicFrameLocks noChangeAspect="1"/>
          </p:cNvGraphicFramePr>
          <p:nvPr/>
        </p:nvGraphicFramePr>
        <p:xfrm>
          <a:off x="820738" y="5200650"/>
          <a:ext cx="29083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11" imgW="28041600" imgH="3657600" progId="Equation.DSMT4">
                  <p:embed/>
                </p:oleObj>
              </mc:Choice>
              <mc:Fallback>
                <p:oleObj name="Equation" r:id="rId11" imgW="28041600" imgH="3657600" progId="Equation.DSMT4">
                  <p:embed/>
                  <p:pic>
                    <p:nvPicPr>
                      <p:cNvPr id="0" name="图片 5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5200650"/>
                        <a:ext cx="29083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7656" name="Group 56"/>
          <p:cNvGrpSpPr/>
          <p:nvPr/>
        </p:nvGrpSpPr>
        <p:grpSpPr bwMode="auto">
          <a:xfrm>
            <a:off x="858838" y="5532438"/>
            <a:ext cx="2020887" cy="525462"/>
            <a:chOff x="685" y="3557"/>
            <a:chExt cx="1273" cy="331"/>
          </a:xfrm>
        </p:grpSpPr>
        <p:sp>
          <p:nvSpPr>
            <p:cNvPr id="537657" name="Rectangle 57"/>
            <p:cNvSpPr>
              <a:spLocks noChangeArrowheads="1"/>
            </p:cNvSpPr>
            <p:nvPr/>
          </p:nvSpPr>
          <p:spPr bwMode="auto">
            <a:xfrm>
              <a:off x="880" y="3557"/>
              <a:ext cx="10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不拒绝</a:t>
              </a:r>
              <a:endParaRPr kumimoji="1" lang="zh-CN" alt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37658" name="Object 58"/>
            <p:cNvGraphicFramePr>
              <a:graphicFrameLocks noChangeAspect="1"/>
            </p:cNvGraphicFramePr>
            <p:nvPr/>
          </p:nvGraphicFramePr>
          <p:xfrm>
            <a:off x="1631" y="3611"/>
            <a:ext cx="32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4" name="Equation" r:id="rId13" imgW="4876800" imgH="4267200" progId="Equation.DSMT4">
                    <p:embed/>
                  </p:oleObj>
                </mc:Choice>
                <mc:Fallback>
                  <p:oleObj name="Equation" r:id="rId13" imgW="4876800" imgH="4267200" progId="Equation.DSMT4">
                    <p:embed/>
                    <p:pic>
                      <p:nvPicPr>
                        <p:cNvPr id="0" name="图片 5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1" y="3611"/>
                          <a:ext cx="32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7659" name="Object 59"/>
            <p:cNvGraphicFramePr>
              <a:graphicFrameLocks noChangeAspect="1"/>
            </p:cNvGraphicFramePr>
            <p:nvPr/>
          </p:nvGraphicFramePr>
          <p:xfrm>
            <a:off x="685" y="3653"/>
            <a:ext cx="20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5" name="Equation" r:id="rId15" imgW="3048000" imgH="2743200" progId="Equation.DSMT4">
                    <p:embed/>
                  </p:oleObj>
                </mc:Choice>
                <mc:Fallback>
                  <p:oleObj name="Equation" r:id="rId15" imgW="3048000" imgH="2743200" progId="Equation.DSMT4">
                    <p:embed/>
                    <p:pic>
                      <p:nvPicPr>
                        <p:cNvPr id="0" name="图片 51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" y="3653"/>
                          <a:ext cx="204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7660" name="Object 60"/>
          <p:cNvGraphicFramePr>
            <a:graphicFrameLocks noChangeAspect="1"/>
          </p:cNvGraphicFramePr>
          <p:nvPr/>
        </p:nvGraphicFramePr>
        <p:xfrm>
          <a:off x="2127250" y="3117850"/>
          <a:ext cx="41497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17" imgW="39014400" imgH="4572000" progId="Equation.DSMT4">
                  <p:embed/>
                </p:oleObj>
              </mc:Choice>
              <mc:Fallback>
                <p:oleObj name="Equation" r:id="rId17" imgW="39014400" imgH="4572000" progId="Equation.DSMT4">
                  <p:embed/>
                  <p:pic>
                    <p:nvPicPr>
                      <p:cNvPr id="0" name="图片 5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3117850"/>
                        <a:ext cx="41497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51"/>
          <p:cNvGrpSpPr/>
          <p:nvPr/>
        </p:nvGrpSpPr>
        <p:grpSpPr bwMode="auto">
          <a:xfrm>
            <a:off x="-12700" y="517525"/>
            <a:ext cx="9142413" cy="2228850"/>
            <a:chOff x="0" y="350"/>
            <a:chExt cx="5759" cy="1404"/>
          </a:xfrm>
        </p:grpSpPr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0" y="350"/>
              <a:ext cx="5759" cy="1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    </a:t>
              </a:r>
              <a:r>
                <a:rPr kumimoji="1"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某种元件的寿命               均未知</a:t>
              </a:r>
              <a:r>
                <a:rPr kumimoji="1"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r>
                <a:rPr kumimoji="1"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现测得</a:t>
              </a:r>
              <a:r>
                <a:rPr kumimoji="1"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16</a:t>
              </a:r>
              <a:r>
                <a:rPr kumimoji="1"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只元件的寿命</a:t>
              </a:r>
              <a:r>
                <a:rPr kumimoji="1"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kumimoji="1"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小时</a:t>
              </a:r>
              <a:r>
                <a:rPr kumimoji="1"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r>
                <a:rPr kumimoji="1"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如下：</a:t>
              </a:r>
              <a:endParaRPr kumimoji="1"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r>
                <a:rPr kumimoji="1"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   </a:t>
              </a:r>
              <a:r>
                <a:rPr kumimoji="1"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159  280  101  212  224  379  179  264</a:t>
              </a:r>
              <a:endParaRPr kumimoji="1"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222  362  168  250  149  260  485  170</a:t>
              </a:r>
              <a:endParaRPr kumimoji="1"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r>
                <a:rPr kumimoji="1"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问能否认为元件的平均寿命大于</a:t>
              </a:r>
              <a:r>
                <a:rPr kumimoji="1"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225(</a:t>
              </a:r>
              <a:r>
                <a:rPr kumimoji="1"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小时</a:t>
              </a:r>
              <a:r>
                <a:rPr kumimoji="1"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)?</a:t>
              </a:r>
              <a:endParaRPr kumimoji="1" lang="zh-CN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27" name="Object 25"/>
            <p:cNvGraphicFramePr>
              <a:graphicFrameLocks noChangeAspect="1"/>
            </p:cNvGraphicFramePr>
            <p:nvPr/>
          </p:nvGraphicFramePr>
          <p:xfrm>
            <a:off x="2542" y="368"/>
            <a:ext cx="1718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7" name="Equation" r:id="rId19" imgW="26212800" imgH="4876800" progId="Equation.DSMT4">
                    <p:embed/>
                  </p:oleObj>
                </mc:Choice>
                <mc:Fallback>
                  <p:oleObj name="Equation" r:id="rId19" imgW="26212800" imgH="4876800" progId="Equation.DSMT4">
                    <p:embed/>
                    <p:pic>
                      <p:nvPicPr>
                        <p:cNvPr id="0" name="图片 51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2" y="368"/>
                          <a:ext cx="1718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50"/>
            <p:cNvGraphicFramePr>
              <a:graphicFrameLocks noChangeAspect="1"/>
            </p:cNvGraphicFramePr>
            <p:nvPr/>
          </p:nvGraphicFramePr>
          <p:xfrm>
            <a:off x="4370" y="1477"/>
            <a:ext cx="919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8" name="Equation" r:id="rId21" imgW="13716000" imgH="4267200" progId="Equation.DSMT4">
                    <p:embed/>
                  </p:oleObj>
                </mc:Choice>
                <mc:Fallback>
                  <p:oleObj name="Equation" r:id="rId21" imgW="13716000" imgH="4267200" progId="Equation.DSMT4">
                    <p:embed/>
                    <p:pic>
                      <p:nvPicPr>
                        <p:cNvPr id="0" name="图片 5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0" y="1477"/>
                          <a:ext cx="919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WordArt 53"/>
          <p:cNvSpPr>
            <a:spLocks noChangeArrowheads="1" noChangeShapeType="1" noTextEdit="1"/>
          </p:cNvSpPr>
          <p:nvPr/>
        </p:nvSpPr>
        <p:spPr bwMode="auto">
          <a:xfrm>
            <a:off x="771525" y="6445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 dirty="0">
              <a:ln w="12700">
                <a:solidFill>
                  <a:srgbClr val="99CCFF"/>
                </a:solidFill>
                <a:round/>
              </a:ln>
              <a:solidFill>
                <a:schemeClr val="bg2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37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7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7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7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3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7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7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3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921" name="Group 153"/>
          <p:cNvGrpSpPr/>
          <p:nvPr/>
        </p:nvGrpSpPr>
        <p:grpSpPr bwMode="auto">
          <a:xfrm>
            <a:off x="2851150" y="2386013"/>
            <a:ext cx="2441575" cy="519112"/>
            <a:chOff x="1796" y="1479"/>
            <a:chExt cx="1538" cy="327"/>
          </a:xfrm>
        </p:grpSpPr>
        <p:sp>
          <p:nvSpPr>
            <p:cNvPr id="544815" name="Rectangle 47"/>
            <p:cNvSpPr>
              <a:spLocks noChangeArrowheads="1"/>
            </p:cNvSpPr>
            <p:nvPr/>
          </p:nvSpPr>
          <p:spPr bwMode="auto">
            <a:xfrm>
              <a:off x="1796" y="1479"/>
              <a:ext cx="15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在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附近波动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44920" name="Object 152"/>
            <p:cNvGraphicFramePr>
              <a:graphicFrameLocks noChangeAspect="1"/>
            </p:cNvGraphicFramePr>
            <p:nvPr/>
          </p:nvGraphicFramePr>
          <p:xfrm>
            <a:off x="2088" y="1503"/>
            <a:ext cx="26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2" name="Equation" r:id="rId1" imgW="4267200" imgH="4572000" progId="Equation.DSMT4">
                    <p:embed/>
                  </p:oleObj>
                </mc:Choice>
                <mc:Fallback>
                  <p:oleObj name="Equation" r:id="rId1" imgW="4267200" imgH="4572000" progId="Equation.DSMT4">
                    <p:embed/>
                    <p:pic>
                      <p:nvPicPr>
                        <p:cNvPr id="0" name="Object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8" y="1503"/>
                          <a:ext cx="26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4872" name="Group 104"/>
          <p:cNvGrpSpPr/>
          <p:nvPr/>
        </p:nvGrpSpPr>
        <p:grpSpPr bwMode="auto">
          <a:xfrm>
            <a:off x="1368425" y="1768475"/>
            <a:ext cx="5665788" cy="752475"/>
            <a:chOff x="958" y="1114"/>
            <a:chExt cx="3569" cy="474"/>
          </a:xfrm>
        </p:grpSpPr>
        <p:graphicFrame>
          <p:nvGraphicFramePr>
            <p:cNvPr id="544811" name="Object 43"/>
            <p:cNvGraphicFramePr>
              <a:graphicFrameLocks noChangeAspect="1"/>
            </p:cNvGraphicFramePr>
            <p:nvPr/>
          </p:nvGraphicFramePr>
          <p:xfrm>
            <a:off x="958" y="1203"/>
            <a:ext cx="512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3" name="Equation" r:id="rId3" imgW="7620000" imgH="4267200" progId="Equation.DSMT4">
                    <p:embed/>
                  </p:oleObj>
                </mc:Choice>
                <mc:Fallback>
                  <p:oleObj name="Equation" r:id="rId3" imgW="7620000" imgH="42672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8" y="1203"/>
                          <a:ext cx="512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4812" name="Rectangle 44"/>
            <p:cNvSpPr>
              <a:spLocks noChangeArrowheads="1"/>
            </p:cNvSpPr>
            <p:nvPr/>
          </p:nvSpPr>
          <p:spPr bwMode="auto">
            <a:xfrm>
              <a:off x="1353" y="1158"/>
              <a:ext cx="21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  的无偏估计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且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44813" name="Object 45"/>
            <p:cNvGraphicFramePr>
              <a:graphicFrameLocks noChangeAspect="1"/>
            </p:cNvGraphicFramePr>
            <p:nvPr/>
          </p:nvGraphicFramePr>
          <p:xfrm>
            <a:off x="1612" y="1179"/>
            <a:ext cx="28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4" name="Equation" r:id="rId5" imgW="4267200" imgH="4267200" progId="Equation.DSMT4">
                    <p:embed/>
                  </p:oleObj>
                </mc:Choice>
                <mc:Fallback>
                  <p:oleObj name="Equation" r:id="rId5" imgW="4267200" imgH="42672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2" y="1179"/>
                          <a:ext cx="28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4871" name="Object 103"/>
            <p:cNvGraphicFramePr>
              <a:graphicFrameLocks noChangeAspect="1"/>
            </p:cNvGraphicFramePr>
            <p:nvPr/>
          </p:nvGraphicFramePr>
          <p:xfrm>
            <a:off x="3278" y="1114"/>
            <a:ext cx="1249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5" name="Equation" r:id="rId7" imgW="18592800" imgH="7315200" progId="Equation.DSMT4">
                    <p:embed/>
                  </p:oleObj>
                </mc:Choice>
                <mc:Fallback>
                  <p:oleObj name="Equation" r:id="rId7" imgW="18592800" imgH="7315200" progId="Equation.DSMT4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8" y="1114"/>
                          <a:ext cx="1249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4770" name="Group 2"/>
          <p:cNvGrpSpPr/>
          <p:nvPr/>
        </p:nvGrpSpPr>
        <p:grpSpPr bwMode="auto">
          <a:xfrm>
            <a:off x="2379663" y="1379538"/>
            <a:ext cx="5689601" cy="519112"/>
            <a:chOff x="1379" y="1141"/>
            <a:chExt cx="3584" cy="327"/>
          </a:xfrm>
        </p:grpSpPr>
        <p:graphicFrame>
          <p:nvGraphicFramePr>
            <p:cNvPr id="544771" name="Object 3"/>
            <p:cNvGraphicFramePr>
              <a:graphicFrameLocks noChangeAspect="1"/>
            </p:cNvGraphicFramePr>
            <p:nvPr/>
          </p:nvGraphicFramePr>
          <p:xfrm>
            <a:off x="1379" y="1145"/>
            <a:ext cx="349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6" name="Equation" r:id="rId9" imgW="52120800" imgH="4876800" progId="Equation.DSMT4">
                    <p:embed/>
                  </p:oleObj>
                </mc:Choice>
                <mc:Fallback>
                  <p:oleObj name="Equation" r:id="rId9" imgW="52120800" imgH="4876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1145"/>
                          <a:ext cx="349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4772" name="Rectangle 4"/>
            <p:cNvSpPr>
              <a:spLocks noChangeArrowheads="1"/>
            </p:cNvSpPr>
            <p:nvPr/>
          </p:nvSpPr>
          <p:spPr bwMode="auto">
            <a:xfrm>
              <a:off x="4177" y="1141"/>
              <a:ext cx="7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已知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44782" name="Group 14"/>
          <p:cNvGrpSpPr/>
          <p:nvPr/>
        </p:nvGrpSpPr>
        <p:grpSpPr bwMode="auto">
          <a:xfrm>
            <a:off x="736600" y="533400"/>
            <a:ext cx="8308975" cy="557213"/>
            <a:chOff x="520" y="616"/>
            <a:chExt cx="5234" cy="351"/>
          </a:xfrm>
        </p:grpSpPr>
        <p:sp>
          <p:nvSpPr>
            <p:cNvPr id="544783" name="Rectangle 15"/>
            <p:cNvSpPr>
              <a:spLocks noChangeArrowheads="1"/>
            </p:cNvSpPr>
            <p:nvPr/>
          </p:nvSpPr>
          <p:spPr bwMode="auto">
            <a:xfrm>
              <a:off x="520" y="638"/>
              <a:ext cx="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44784" name="Rectangle 16"/>
            <p:cNvSpPr>
              <a:spLocks noChangeArrowheads="1"/>
            </p:cNvSpPr>
            <p:nvPr/>
          </p:nvSpPr>
          <p:spPr bwMode="auto">
            <a:xfrm>
              <a:off x="1897" y="631"/>
              <a:ext cx="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</a:t>
              </a:r>
              <a:endPara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44785" name="Rectangle 17"/>
            <p:cNvSpPr>
              <a:spLocks noChangeArrowheads="1"/>
            </p:cNvSpPr>
            <p:nvPr/>
          </p:nvSpPr>
          <p:spPr bwMode="auto">
            <a:xfrm>
              <a:off x="3634" y="624"/>
              <a:ext cx="10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  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44786" name="Object 18"/>
            <p:cNvGraphicFramePr>
              <a:graphicFrameLocks noChangeAspect="1"/>
            </p:cNvGraphicFramePr>
            <p:nvPr/>
          </p:nvGraphicFramePr>
          <p:xfrm>
            <a:off x="759" y="685"/>
            <a:ext cx="124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7" name="Equation" r:id="rId11" imgW="18592800" imgH="4267200" progId="Equation.DSMT4">
                    <p:embed/>
                  </p:oleObj>
                </mc:Choice>
                <mc:Fallback>
                  <p:oleObj name="Equation" r:id="rId11" imgW="18592800" imgH="42672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" y="685"/>
                          <a:ext cx="124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4787" name="Object 19"/>
            <p:cNvGraphicFramePr>
              <a:graphicFrameLocks noChangeAspect="1"/>
            </p:cNvGraphicFramePr>
            <p:nvPr/>
          </p:nvGraphicFramePr>
          <p:xfrm>
            <a:off x="2608" y="650"/>
            <a:ext cx="113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8" name="Equation" r:id="rId13" imgW="18897600" imgH="4876800" progId="Equation.DSMT4">
                    <p:embed/>
                  </p:oleObj>
                </mc:Choice>
                <mc:Fallback>
                  <p:oleObj name="Equation" r:id="rId13" imgW="18897600" imgH="48768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650"/>
                          <a:ext cx="113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4788" name="Object 20"/>
            <p:cNvGraphicFramePr>
              <a:graphicFrameLocks noChangeAspect="1"/>
            </p:cNvGraphicFramePr>
            <p:nvPr/>
          </p:nvGraphicFramePr>
          <p:xfrm>
            <a:off x="4373" y="643"/>
            <a:ext cx="57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9" name="Equation" r:id="rId15" imgW="8534400" imgH="4876800" progId="Equation.DSMT4">
                    <p:embed/>
                  </p:oleObj>
                </mc:Choice>
                <mc:Fallback>
                  <p:oleObj name="Equation" r:id="rId15" imgW="8534400" imgH="48768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3" y="643"/>
                          <a:ext cx="57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4789" name="Rectangle 21"/>
            <p:cNvSpPr>
              <a:spLocks noChangeArrowheads="1"/>
            </p:cNvSpPr>
            <p:nvPr/>
          </p:nvSpPr>
          <p:spPr bwMode="auto">
            <a:xfrm>
              <a:off x="4834" y="616"/>
              <a:ext cx="9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均未知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44790" name="Group 22"/>
          <p:cNvGrpSpPr/>
          <p:nvPr/>
        </p:nvGrpSpPr>
        <p:grpSpPr bwMode="auto">
          <a:xfrm>
            <a:off x="0" y="963613"/>
            <a:ext cx="5651500" cy="519112"/>
            <a:chOff x="0" y="879"/>
            <a:chExt cx="3560" cy="327"/>
          </a:xfrm>
        </p:grpSpPr>
        <p:sp>
          <p:nvSpPr>
            <p:cNvPr id="544791" name="Rectangle 23"/>
            <p:cNvSpPr>
              <a:spLocks noChangeArrowheads="1"/>
            </p:cNvSpPr>
            <p:nvPr/>
          </p:nvSpPr>
          <p:spPr bwMode="auto">
            <a:xfrm>
              <a:off x="0" y="879"/>
              <a:ext cx="35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试在显著性水平  下，检验假设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44792" name="Object 24"/>
            <p:cNvGraphicFramePr>
              <a:graphicFrameLocks noChangeAspect="1"/>
            </p:cNvGraphicFramePr>
            <p:nvPr/>
          </p:nvGraphicFramePr>
          <p:xfrm>
            <a:off x="1654" y="967"/>
            <a:ext cx="22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0" name="Equation" r:id="rId17" imgW="3352800" imgH="3048000" progId="Equation.DSMT4">
                    <p:embed/>
                  </p:oleObj>
                </mc:Choice>
                <mc:Fallback>
                  <p:oleObj name="Equation" r:id="rId17" imgW="3352800" imgH="30480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967"/>
                          <a:ext cx="22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4793" name="WordArt 25"/>
          <p:cNvSpPr>
            <a:spLocks noChangeArrowheads="1" noChangeShapeType="1" noTextEdit="1"/>
          </p:cNvSpPr>
          <p:nvPr/>
        </p:nvSpPr>
        <p:spPr bwMode="auto">
          <a:xfrm>
            <a:off x="847725" y="1973263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3600" b="1" kern="10" dirty="0">
              <a:ln w="12700">
                <a:solidFill>
                  <a:schemeClr val="accent2"/>
                </a:solidFill>
                <a:round/>
              </a:ln>
              <a:solidFill>
                <a:schemeClr val="accent2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44919" name="Group 151"/>
          <p:cNvGrpSpPr/>
          <p:nvPr/>
        </p:nvGrpSpPr>
        <p:grpSpPr bwMode="auto">
          <a:xfrm>
            <a:off x="-25400" y="2840038"/>
            <a:ext cx="2112963" cy="522287"/>
            <a:chOff x="-16" y="1765"/>
            <a:chExt cx="1331" cy="329"/>
          </a:xfrm>
        </p:grpSpPr>
        <p:sp>
          <p:nvSpPr>
            <p:cNvPr id="544798" name="Rectangle 30"/>
            <p:cNvSpPr>
              <a:spLocks noChangeArrowheads="1"/>
            </p:cNvSpPr>
            <p:nvPr/>
          </p:nvSpPr>
          <p:spPr bwMode="auto">
            <a:xfrm>
              <a:off x="-16" y="1765"/>
              <a:ext cx="10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理由拒绝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44799" name="Object 31"/>
            <p:cNvGraphicFramePr>
              <a:graphicFrameLocks noChangeAspect="1"/>
            </p:cNvGraphicFramePr>
            <p:nvPr/>
          </p:nvGraphicFramePr>
          <p:xfrm>
            <a:off x="928" y="1817"/>
            <a:ext cx="38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1" name="Equation" r:id="rId19" imgW="5791200" imgH="4267200" progId="Equation.DSMT4">
                    <p:embed/>
                  </p:oleObj>
                </mc:Choice>
                <mc:Fallback>
                  <p:oleObj name="Equation" r:id="rId19" imgW="5791200" imgH="42672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" y="1817"/>
                          <a:ext cx="38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4918" name="Group 150"/>
          <p:cNvGrpSpPr/>
          <p:nvPr/>
        </p:nvGrpSpPr>
        <p:grpSpPr bwMode="auto">
          <a:xfrm>
            <a:off x="-12700" y="2384425"/>
            <a:ext cx="3282950" cy="519113"/>
            <a:chOff x="-8" y="1478"/>
            <a:chExt cx="2068" cy="327"/>
          </a:xfrm>
        </p:grpSpPr>
        <p:sp>
          <p:nvSpPr>
            <p:cNvPr id="544873" name="Rectangle 105"/>
            <p:cNvSpPr>
              <a:spLocks noChangeArrowheads="1"/>
            </p:cNvSpPr>
            <p:nvPr/>
          </p:nvSpPr>
          <p:spPr bwMode="auto">
            <a:xfrm>
              <a:off x="-8" y="1478"/>
              <a:ext cx="20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时统计量  的值应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44874" name="Object 106"/>
            <p:cNvGraphicFramePr>
              <a:graphicFrameLocks noChangeAspect="1"/>
            </p:cNvGraphicFramePr>
            <p:nvPr/>
          </p:nvGraphicFramePr>
          <p:xfrm>
            <a:off x="932" y="1507"/>
            <a:ext cx="28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2" name="Equation" r:id="rId21" imgW="4267200" imgH="4267200" progId="Equation.DSMT4">
                    <p:embed/>
                  </p:oleObj>
                </mc:Choice>
                <mc:Fallback>
                  <p:oleObj name="Equation" r:id="rId21" imgW="4267200" imgH="4267200" progId="Equation.DSMT4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2" y="1507"/>
                          <a:ext cx="28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4875" name="Rectangle 107"/>
          <p:cNvSpPr>
            <a:spLocks noChangeArrowheads="1"/>
          </p:cNvSpPr>
          <p:nvPr/>
        </p:nvSpPr>
        <p:spPr bwMode="auto">
          <a:xfrm>
            <a:off x="5062538" y="2387600"/>
            <a:ext cx="289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,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且幅度不应太大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544894" name="Group 126"/>
          <p:cNvGrpSpPr/>
          <p:nvPr/>
        </p:nvGrpSpPr>
        <p:grpSpPr bwMode="auto">
          <a:xfrm>
            <a:off x="5989638" y="3035301"/>
            <a:ext cx="2844801" cy="1484313"/>
            <a:chOff x="3757" y="1864"/>
            <a:chExt cx="1792" cy="935"/>
          </a:xfrm>
        </p:grpSpPr>
        <p:sp>
          <p:nvSpPr>
            <p:cNvPr id="544878" name="Freeform 110"/>
            <p:cNvSpPr/>
            <p:nvPr/>
          </p:nvSpPr>
          <p:spPr bwMode="auto">
            <a:xfrm>
              <a:off x="4978" y="2432"/>
              <a:ext cx="462" cy="107"/>
            </a:xfrm>
            <a:custGeom>
              <a:avLst/>
              <a:gdLst>
                <a:gd name="T0" fmla="*/ 462 w 462"/>
                <a:gd name="T1" fmla="*/ 107 h 107"/>
                <a:gd name="T2" fmla="*/ 462 w 462"/>
                <a:gd name="T3" fmla="*/ 63 h 107"/>
                <a:gd name="T4" fmla="*/ 316 w 462"/>
                <a:gd name="T5" fmla="*/ 48 h 107"/>
                <a:gd name="T6" fmla="*/ 271 w 462"/>
                <a:gd name="T7" fmla="*/ 44 h 107"/>
                <a:gd name="T8" fmla="*/ 210 w 462"/>
                <a:gd name="T9" fmla="*/ 38 h 107"/>
                <a:gd name="T10" fmla="*/ 151 w 462"/>
                <a:gd name="T11" fmla="*/ 29 h 107"/>
                <a:gd name="T12" fmla="*/ 90 w 462"/>
                <a:gd name="T13" fmla="*/ 20 h 107"/>
                <a:gd name="T14" fmla="*/ 0 w 462"/>
                <a:gd name="T15" fmla="*/ 0 h 107"/>
                <a:gd name="T16" fmla="*/ 0 w 462"/>
                <a:gd name="T17" fmla="*/ 107 h 107"/>
                <a:gd name="T18" fmla="*/ 462 w 462"/>
                <a:gd name="T1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2" h="107">
                  <a:moveTo>
                    <a:pt x="462" y="107"/>
                  </a:moveTo>
                  <a:lnTo>
                    <a:pt x="462" y="63"/>
                  </a:lnTo>
                  <a:lnTo>
                    <a:pt x="316" y="48"/>
                  </a:lnTo>
                  <a:lnTo>
                    <a:pt x="271" y="44"/>
                  </a:lnTo>
                  <a:lnTo>
                    <a:pt x="210" y="38"/>
                  </a:lnTo>
                  <a:lnTo>
                    <a:pt x="151" y="29"/>
                  </a:lnTo>
                  <a:lnTo>
                    <a:pt x="90" y="2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462" y="107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5000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4879" name="Freeform 111"/>
            <p:cNvSpPr/>
            <p:nvPr/>
          </p:nvSpPr>
          <p:spPr bwMode="auto">
            <a:xfrm>
              <a:off x="3856" y="2263"/>
              <a:ext cx="213" cy="273"/>
            </a:xfrm>
            <a:custGeom>
              <a:avLst/>
              <a:gdLst>
                <a:gd name="T0" fmla="*/ 0 w 213"/>
                <a:gd name="T1" fmla="*/ 273 h 273"/>
                <a:gd name="T2" fmla="*/ 50 w 213"/>
                <a:gd name="T3" fmla="*/ 218 h 273"/>
                <a:gd name="T4" fmla="*/ 83 w 213"/>
                <a:gd name="T5" fmla="*/ 182 h 273"/>
                <a:gd name="T6" fmla="*/ 111 w 213"/>
                <a:gd name="T7" fmla="*/ 147 h 273"/>
                <a:gd name="T8" fmla="*/ 137 w 213"/>
                <a:gd name="T9" fmla="*/ 114 h 273"/>
                <a:gd name="T10" fmla="*/ 156 w 213"/>
                <a:gd name="T11" fmla="*/ 90 h 273"/>
                <a:gd name="T12" fmla="*/ 176 w 213"/>
                <a:gd name="T13" fmla="*/ 65 h 273"/>
                <a:gd name="T14" fmla="*/ 212 w 213"/>
                <a:gd name="T15" fmla="*/ 0 h 273"/>
                <a:gd name="T16" fmla="*/ 213 w 213"/>
                <a:gd name="T17" fmla="*/ 273 h 273"/>
                <a:gd name="T18" fmla="*/ 0 w 213"/>
                <a:gd name="T1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73">
                  <a:moveTo>
                    <a:pt x="0" y="273"/>
                  </a:moveTo>
                  <a:lnTo>
                    <a:pt x="50" y="218"/>
                  </a:lnTo>
                  <a:lnTo>
                    <a:pt x="83" y="182"/>
                  </a:lnTo>
                  <a:lnTo>
                    <a:pt x="111" y="147"/>
                  </a:lnTo>
                  <a:lnTo>
                    <a:pt x="137" y="114"/>
                  </a:lnTo>
                  <a:lnTo>
                    <a:pt x="156" y="90"/>
                  </a:lnTo>
                  <a:lnTo>
                    <a:pt x="176" y="65"/>
                  </a:lnTo>
                  <a:lnTo>
                    <a:pt x="212" y="0"/>
                  </a:lnTo>
                  <a:lnTo>
                    <a:pt x="213" y="273"/>
                  </a:lnTo>
                  <a:lnTo>
                    <a:pt x="0" y="273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5000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18900000" scaled="1"/>
            </a:gradFill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4881" name="Line 113"/>
            <p:cNvSpPr>
              <a:spLocks noChangeShapeType="1"/>
            </p:cNvSpPr>
            <p:nvPr/>
          </p:nvSpPr>
          <p:spPr bwMode="auto">
            <a:xfrm flipV="1">
              <a:off x="3853" y="2539"/>
              <a:ext cx="1682" cy="1"/>
            </a:xfrm>
            <a:prstGeom prst="line">
              <a:avLst/>
            </a:prstGeom>
            <a:noFill/>
            <a:ln w="28575">
              <a:solidFill>
                <a:srgbClr val="00009A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4882" name="Line 114"/>
            <p:cNvSpPr>
              <a:spLocks noChangeShapeType="1"/>
            </p:cNvSpPr>
            <p:nvPr/>
          </p:nvSpPr>
          <p:spPr bwMode="auto">
            <a:xfrm flipV="1">
              <a:off x="3853" y="1864"/>
              <a:ext cx="0" cy="676"/>
            </a:xfrm>
            <a:prstGeom prst="line">
              <a:avLst/>
            </a:prstGeom>
            <a:noFill/>
            <a:ln w="28575">
              <a:solidFill>
                <a:srgbClr val="00009A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4883" name="Freeform 115"/>
            <p:cNvSpPr/>
            <p:nvPr/>
          </p:nvSpPr>
          <p:spPr bwMode="auto">
            <a:xfrm>
              <a:off x="3854" y="1920"/>
              <a:ext cx="1584" cy="618"/>
            </a:xfrm>
            <a:custGeom>
              <a:avLst/>
              <a:gdLst>
                <a:gd name="T0" fmla="*/ 0 w 1584"/>
                <a:gd name="T1" fmla="*/ 618 h 618"/>
                <a:gd name="T2" fmla="*/ 179 w 1584"/>
                <a:gd name="T3" fmla="*/ 401 h 618"/>
                <a:gd name="T4" fmla="*/ 307 w 1584"/>
                <a:gd name="T5" fmla="*/ 145 h 618"/>
                <a:gd name="T6" fmla="*/ 410 w 1584"/>
                <a:gd name="T7" fmla="*/ 21 h 618"/>
                <a:gd name="T8" fmla="*/ 561 w 1584"/>
                <a:gd name="T9" fmla="*/ 31 h 618"/>
                <a:gd name="T10" fmla="*/ 674 w 1584"/>
                <a:gd name="T11" fmla="*/ 184 h 618"/>
                <a:gd name="T12" fmla="*/ 780 w 1584"/>
                <a:gd name="T13" fmla="*/ 328 h 618"/>
                <a:gd name="T14" fmla="*/ 911 w 1584"/>
                <a:gd name="T15" fmla="*/ 439 h 618"/>
                <a:gd name="T16" fmla="*/ 1112 w 1584"/>
                <a:gd name="T17" fmla="*/ 508 h 618"/>
                <a:gd name="T18" fmla="*/ 1341 w 1584"/>
                <a:gd name="T19" fmla="*/ 550 h 618"/>
                <a:gd name="T20" fmla="*/ 1584 w 1584"/>
                <a:gd name="T21" fmla="*/ 573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4" h="618">
                  <a:moveTo>
                    <a:pt x="0" y="618"/>
                  </a:moveTo>
                  <a:cubicBezTo>
                    <a:pt x="30" y="582"/>
                    <a:pt x="128" y="484"/>
                    <a:pt x="179" y="401"/>
                  </a:cubicBezTo>
                  <a:cubicBezTo>
                    <a:pt x="230" y="318"/>
                    <a:pt x="273" y="210"/>
                    <a:pt x="307" y="145"/>
                  </a:cubicBezTo>
                  <a:cubicBezTo>
                    <a:pt x="341" y="80"/>
                    <a:pt x="369" y="42"/>
                    <a:pt x="410" y="21"/>
                  </a:cubicBezTo>
                  <a:cubicBezTo>
                    <a:pt x="451" y="0"/>
                    <a:pt x="517" y="3"/>
                    <a:pt x="561" y="31"/>
                  </a:cubicBezTo>
                  <a:cubicBezTo>
                    <a:pt x="605" y="59"/>
                    <a:pt x="637" y="134"/>
                    <a:pt x="674" y="184"/>
                  </a:cubicBezTo>
                  <a:cubicBezTo>
                    <a:pt x="711" y="234"/>
                    <a:pt x="741" y="286"/>
                    <a:pt x="780" y="328"/>
                  </a:cubicBezTo>
                  <a:cubicBezTo>
                    <a:pt x="819" y="370"/>
                    <a:pt x="857" y="410"/>
                    <a:pt x="911" y="439"/>
                  </a:cubicBezTo>
                  <a:cubicBezTo>
                    <a:pt x="965" y="468"/>
                    <a:pt x="1040" y="489"/>
                    <a:pt x="1112" y="508"/>
                  </a:cubicBezTo>
                  <a:cubicBezTo>
                    <a:pt x="1184" y="527"/>
                    <a:pt x="1262" y="539"/>
                    <a:pt x="1341" y="550"/>
                  </a:cubicBezTo>
                  <a:cubicBezTo>
                    <a:pt x="1420" y="561"/>
                    <a:pt x="1534" y="568"/>
                    <a:pt x="1584" y="57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44884" name="Object 116"/>
            <p:cNvGraphicFramePr>
              <a:graphicFrameLocks noChangeAspect="1"/>
            </p:cNvGraphicFramePr>
            <p:nvPr/>
          </p:nvGraphicFramePr>
          <p:xfrm>
            <a:off x="4740" y="2541"/>
            <a:ext cx="809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3" name="Equation" r:id="rId23" imgW="16459200" imgH="4876800" progId="Equation.DSMT4">
                    <p:embed/>
                  </p:oleObj>
                </mc:Choice>
                <mc:Fallback>
                  <p:oleObj name="Equation" r:id="rId23" imgW="16459200" imgH="4876800" progId="Equation.DSMT4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2541"/>
                          <a:ext cx="809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4885" name="Object 117"/>
            <p:cNvGraphicFramePr>
              <a:graphicFrameLocks noChangeAspect="1"/>
            </p:cNvGraphicFramePr>
            <p:nvPr/>
          </p:nvGraphicFramePr>
          <p:xfrm>
            <a:off x="3757" y="2542"/>
            <a:ext cx="70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4" name="Equation" r:id="rId25" imgW="14325600" imgH="4876800" progId="Equation.DSMT4">
                    <p:embed/>
                  </p:oleObj>
                </mc:Choice>
                <mc:Fallback>
                  <p:oleObj name="Equation" r:id="rId25" imgW="14325600" imgH="4876800" progId="Equation.DSMT4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7" y="2542"/>
                          <a:ext cx="70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4886" name="Line 118"/>
            <p:cNvSpPr>
              <a:spLocks noChangeShapeType="1"/>
            </p:cNvSpPr>
            <p:nvPr/>
          </p:nvSpPr>
          <p:spPr bwMode="auto">
            <a:xfrm flipH="1">
              <a:off x="5017" y="2275"/>
              <a:ext cx="128" cy="2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med" len="lg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44887" name="Object 119"/>
            <p:cNvGraphicFramePr>
              <a:graphicFrameLocks noChangeAspect="1"/>
            </p:cNvGraphicFramePr>
            <p:nvPr/>
          </p:nvGraphicFramePr>
          <p:xfrm>
            <a:off x="5091" y="2031"/>
            <a:ext cx="347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5" name="Equation" r:id="rId27" imgW="4572000" imgH="3048000" progId="Equation.DSMT4">
                    <p:embed/>
                  </p:oleObj>
                </mc:Choice>
                <mc:Fallback>
                  <p:oleObj name="Equation" r:id="rId27" imgW="4572000" imgH="3048000" progId="Equation.DSMT4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1" y="2031"/>
                          <a:ext cx="347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4888" name="Line 120"/>
            <p:cNvSpPr>
              <a:spLocks noChangeShapeType="1"/>
            </p:cNvSpPr>
            <p:nvPr/>
          </p:nvSpPr>
          <p:spPr bwMode="auto">
            <a:xfrm>
              <a:off x="3948" y="2272"/>
              <a:ext cx="72" cy="19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med" len="lg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44889" name="Object 121"/>
            <p:cNvGraphicFramePr>
              <a:graphicFrameLocks noChangeAspect="1"/>
            </p:cNvGraphicFramePr>
            <p:nvPr/>
          </p:nvGraphicFramePr>
          <p:xfrm>
            <a:off x="3842" y="1995"/>
            <a:ext cx="36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6" name="Equation" r:id="rId29" imgW="4572000" imgH="3048000" progId="Equation.DSMT4">
                    <p:embed/>
                  </p:oleObj>
                </mc:Choice>
                <mc:Fallback>
                  <p:oleObj name="Equation" r:id="rId29" imgW="4572000" imgH="3048000" progId="Equation.DSMT4">
                    <p:embed/>
                    <p:pic>
                      <p:nvPicPr>
                        <p:cNvPr id="0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2" y="1995"/>
                          <a:ext cx="36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4890" name="Group 122"/>
          <p:cNvGrpSpPr/>
          <p:nvPr/>
        </p:nvGrpSpPr>
        <p:grpSpPr bwMode="auto">
          <a:xfrm>
            <a:off x="1995488" y="2828925"/>
            <a:ext cx="2581275" cy="519113"/>
            <a:chOff x="464" y="2197"/>
            <a:chExt cx="1626" cy="327"/>
          </a:xfrm>
        </p:grpSpPr>
        <p:sp>
          <p:nvSpPr>
            <p:cNvPr id="544891" name="Rectangle 123"/>
            <p:cNvSpPr>
              <a:spLocks noChangeArrowheads="1"/>
            </p:cNvSpPr>
            <p:nvPr/>
          </p:nvSpPr>
          <p:spPr bwMode="auto">
            <a:xfrm>
              <a:off x="464" y="2197"/>
              <a:ext cx="16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又当  </a:t>
              </a:r>
              <a:r>
                <a:rPr kumimoji="1" lang="zh-CN" altLang="en-US" sz="1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为真时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44892" name="Object 124"/>
            <p:cNvGraphicFramePr>
              <a:graphicFrameLocks noChangeAspect="1"/>
            </p:cNvGraphicFramePr>
            <p:nvPr/>
          </p:nvGraphicFramePr>
          <p:xfrm>
            <a:off x="979" y="2242"/>
            <a:ext cx="30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7" name="Equation" r:id="rId31" imgW="4572000" imgH="4267200" progId="Equation.DSMT4">
                    <p:embed/>
                  </p:oleObj>
                </mc:Choice>
                <mc:Fallback>
                  <p:oleObj name="Equation" r:id="rId31" imgW="4572000" imgH="4267200" progId="Equation.DSMT4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" y="2242"/>
                          <a:ext cx="30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4893" name="Object 125"/>
          <p:cNvGraphicFramePr>
            <a:graphicFrameLocks noChangeAspect="1"/>
          </p:cNvGraphicFramePr>
          <p:nvPr/>
        </p:nvGraphicFramePr>
        <p:xfrm>
          <a:off x="2778125" y="3330575"/>
          <a:ext cx="295275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" name="Equation" r:id="rId33" imgW="27736800" imgH="9144000" progId="Equation.DSMT4">
                  <p:embed/>
                </p:oleObj>
              </mc:Choice>
              <mc:Fallback>
                <p:oleObj name="Equation" r:id="rId33" imgW="27736800" imgH="9144000" progId="Equation.DSMT4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3330575"/>
                        <a:ext cx="295275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898" name="Object 130"/>
          <p:cNvGraphicFramePr>
            <a:graphicFrameLocks noChangeAspect="1"/>
          </p:cNvGraphicFramePr>
          <p:nvPr/>
        </p:nvGraphicFramePr>
        <p:xfrm>
          <a:off x="1574800" y="4471988"/>
          <a:ext cx="2595563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9" name="Equation" r:id="rId35" imgW="26822400" imgH="7924800" progId="Equation.DSMT4">
                  <p:embed/>
                </p:oleObj>
              </mc:Choice>
              <mc:Fallback>
                <p:oleObj name="Equation" r:id="rId35" imgW="26822400" imgH="7924800" progId="Equation.DSMT4">
                  <p:embed/>
                  <p:pic>
                    <p:nvPicPr>
                      <p:cNvPr id="0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4471988"/>
                        <a:ext cx="2595563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899" name="Object 131"/>
          <p:cNvGraphicFramePr>
            <a:graphicFrameLocks noChangeAspect="1"/>
          </p:cNvGraphicFramePr>
          <p:nvPr/>
        </p:nvGraphicFramePr>
        <p:xfrm>
          <a:off x="4141788" y="4471988"/>
          <a:ext cx="350996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0" name="Equation" r:id="rId37" imgW="36271200" imgH="7924800" progId="Equation.DSMT4">
                  <p:embed/>
                </p:oleObj>
              </mc:Choice>
              <mc:Fallback>
                <p:oleObj name="Equation" r:id="rId37" imgW="36271200" imgH="7924800" progId="Equation.DSMT4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788" y="4471988"/>
                        <a:ext cx="350996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4901" name="Group 133"/>
          <p:cNvGrpSpPr/>
          <p:nvPr/>
        </p:nvGrpSpPr>
        <p:grpSpPr bwMode="auto">
          <a:xfrm>
            <a:off x="-12700" y="4110038"/>
            <a:ext cx="5749925" cy="530225"/>
            <a:chOff x="-8" y="2525"/>
            <a:chExt cx="3622" cy="334"/>
          </a:xfrm>
        </p:grpSpPr>
        <p:sp>
          <p:nvSpPr>
            <p:cNvPr id="544896" name="Rectangle 128"/>
            <p:cNvSpPr>
              <a:spLocks noChangeArrowheads="1"/>
            </p:cNvSpPr>
            <p:nvPr/>
          </p:nvSpPr>
          <p:spPr bwMode="auto">
            <a:xfrm>
              <a:off x="-8" y="2525"/>
              <a:ext cx="3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故在显著性水平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下  </a:t>
              </a:r>
              <a:r>
                <a:rPr kumimoji="1" lang="zh-CN" altLang="en-US" sz="1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的拒绝域为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44897" name="Object 129"/>
            <p:cNvGraphicFramePr>
              <a:graphicFrameLocks noChangeAspect="1"/>
            </p:cNvGraphicFramePr>
            <p:nvPr/>
          </p:nvGraphicFramePr>
          <p:xfrm>
            <a:off x="1973" y="2582"/>
            <a:ext cx="36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1" name="Equation" r:id="rId39" imgW="5486400" imgH="4267200" progId="Equation.DSMT4">
                    <p:embed/>
                  </p:oleObj>
                </mc:Choice>
                <mc:Fallback>
                  <p:oleObj name="Equation" r:id="rId39" imgW="5486400" imgH="4267200" progId="Equation.DSMT4">
                    <p:embed/>
                    <p:pic>
                      <p:nvPicPr>
                        <p:cNvPr id="0" name="Object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582"/>
                          <a:ext cx="36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4900" name="Object 132"/>
            <p:cNvGraphicFramePr>
              <a:graphicFrameLocks noChangeAspect="1"/>
            </p:cNvGraphicFramePr>
            <p:nvPr/>
          </p:nvGraphicFramePr>
          <p:xfrm>
            <a:off x="1597" y="2615"/>
            <a:ext cx="225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2" name="Equation" r:id="rId41" imgW="3352800" imgH="3048000" progId="Equation.DSMT4">
                    <p:embed/>
                  </p:oleObj>
                </mc:Choice>
                <mc:Fallback>
                  <p:oleObj name="Equation" r:id="rId41" imgW="3352800" imgH="3048000" progId="Equation.DSMT4">
                    <p:embed/>
                    <p:pic>
                      <p:nvPicPr>
                        <p:cNvPr id="0" name="Object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7" y="2615"/>
                          <a:ext cx="225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4903" name="Line 135"/>
          <p:cNvSpPr>
            <a:spLocks noChangeShapeType="1"/>
          </p:cNvSpPr>
          <p:nvPr/>
        </p:nvSpPr>
        <p:spPr bwMode="auto">
          <a:xfrm>
            <a:off x="6146800" y="4098925"/>
            <a:ext cx="338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4904" name="Line 136"/>
          <p:cNvSpPr>
            <a:spLocks noChangeShapeType="1"/>
          </p:cNvSpPr>
          <p:nvPr/>
        </p:nvSpPr>
        <p:spPr bwMode="auto">
          <a:xfrm>
            <a:off x="7924800" y="4098925"/>
            <a:ext cx="736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44917" name="Group 149"/>
          <p:cNvGrpSpPr/>
          <p:nvPr/>
        </p:nvGrpSpPr>
        <p:grpSpPr bwMode="auto">
          <a:xfrm>
            <a:off x="6873875" y="1839913"/>
            <a:ext cx="2282825" cy="523875"/>
            <a:chOff x="4322" y="1135"/>
            <a:chExt cx="1438" cy="330"/>
          </a:xfrm>
        </p:grpSpPr>
        <p:sp>
          <p:nvSpPr>
            <p:cNvPr id="544908" name="Rectangle 140"/>
            <p:cNvSpPr>
              <a:spLocks noChangeArrowheads="1"/>
            </p:cNvSpPr>
            <p:nvPr/>
          </p:nvSpPr>
          <p:spPr bwMode="auto">
            <a:xfrm>
              <a:off x="4322" y="1135"/>
              <a:ext cx="14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故当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成立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44909" name="Object 141"/>
            <p:cNvGraphicFramePr>
              <a:graphicFrameLocks noChangeAspect="1"/>
            </p:cNvGraphicFramePr>
            <p:nvPr/>
          </p:nvGraphicFramePr>
          <p:xfrm>
            <a:off x="4933" y="1188"/>
            <a:ext cx="30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3" name="Equation" r:id="rId43" imgW="4572000" imgH="4267200" progId="Equation.DSMT4">
                    <p:embed/>
                  </p:oleObj>
                </mc:Choice>
                <mc:Fallback>
                  <p:oleObj name="Equation" r:id="rId43" imgW="4572000" imgH="4267200" progId="Equation.DSMT4">
                    <p:embed/>
                    <p:pic>
                      <p:nvPicPr>
                        <p:cNvPr id="0" name="Object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3" y="1188"/>
                          <a:ext cx="30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4912" name="Rectangle 144"/>
          <p:cNvSpPr>
            <a:spLocks noChangeArrowheads="1"/>
          </p:cNvSpPr>
          <p:nvPr/>
        </p:nvSpPr>
        <p:spPr bwMode="auto">
          <a:xfrm>
            <a:off x="7737475" y="2384425"/>
            <a:ext cx="1584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否则有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44923" name="Group 155"/>
          <p:cNvGrpSpPr/>
          <p:nvPr/>
        </p:nvGrpSpPr>
        <p:grpSpPr bwMode="auto">
          <a:xfrm>
            <a:off x="658813" y="5230813"/>
            <a:ext cx="773112" cy="536575"/>
            <a:chOff x="391" y="2327"/>
            <a:chExt cx="487" cy="338"/>
          </a:xfrm>
        </p:grpSpPr>
        <p:pic>
          <p:nvPicPr>
            <p:cNvPr id="544924" name="Picture 156" descr="k021"/>
            <p:cNvPicPr>
              <a:picLocks noChangeAspect="1" noChangeArrowheads="1" noCrop="1"/>
            </p:cNvPicPr>
            <p:nvPr/>
          </p:nvPicPr>
          <p:blipFill>
            <a:blip r:embed="rId45"/>
            <a:srcRect/>
            <a:stretch>
              <a:fillRect/>
            </a:stretch>
          </p:blipFill>
          <p:spPr bwMode="auto">
            <a:xfrm>
              <a:off x="391" y="2327"/>
              <a:ext cx="338" cy="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4925" name="WordArt 157"/>
            <p:cNvSpPr>
              <a:spLocks noChangeArrowheads="1" noChangeShapeType="1" noTextEdit="1"/>
            </p:cNvSpPr>
            <p:nvPr/>
          </p:nvSpPr>
          <p:spPr bwMode="auto">
            <a:xfrm>
              <a:off x="624" y="2398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  <a:endParaRPr lang="zh-CN" altLang="en-US" sz="3600" b="1" kern="10">
                <a:ln w="12700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000082"/>
                    </a:gs>
                    <a:gs pos="50000">
                      <a:srgbClr val="FF8200"/>
                    </a:gs>
                    <a:gs pos="100000">
                      <a:srgbClr val="000082"/>
                    </a:gs>
                  </a:gsLst>
                  <a:lin ang="270000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aphicFrame>
        <p:nvGraphicFramePr>
          <p:cNvPr id="544926" name="Object 158"/>
          <p:cNvGraphicFramePr>
            <a:graphicFrameLocks noChangeAspect="1"/>
          </p:cNvGraphicFramePr>
          <p:nvPr/>
        </p:nvGraphicFramePr>
        <p:xfrm>
          <a:off x="2795588" y="5681663"/>
          <a:ext cx="22082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4" name="Equation" r:id="rId46" imgW="20726400" imgH="8534400" progId="Equation.DSMT4">
                  <p:embed/>
                </p:oleObj>
              </mc:Choice>
              <mc:Fallback>
                <p:oleObj name="Equation" r:id="rId46" imgW="20726400" imgH="8534400" progId="Equation.DSMT4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5681663"/>
                        <a:ext cx="220821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927" name="Object 159"/>
          <p:cNvGraphicFramePr>
            <a:graphicFrameLocks noChangeAspect="1"/>
          </p:cNvGraphicFramePr>
          <p:nvPr/>
        </p:nvGraphicFramePr>
        <p:xfrm>
          <a:off x="4851400" y="5846763"/>
          <a:ext cx="11684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5" name="Equation" r:id="rId48" imgW="10972800" imgH="4876800" progId="Equation.DSMT4">
                  <p:embed/>
                </p:oleObj>
              </mc:Choice>
              <mc:Fallback>
                <p:oleObj name="Equation" r:id="rId48" imgW="10972800" imgH="4876800" progId="Equation.DSMT4">
                  <p:embed/>
                  <p:pic>
                    <p:nvPicPr>
                      <p:cNvPr id="0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5846763"/>
                        <a:ext cx="11684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4928" name="Group 160"/>
          <p:cNvGrpSpPr/>
          <p:nvPr/>
        </p:nvGrpSpPr>
        <p:grpSpPr bwMode="auto">
          <a:xfrm>
            <a:off x="1665288" y="5341938"/>
            <a:ext cx="6103937" cy="319087"/>
            <a:chOff x="1121" y="3413"/>
            <a:chExt cx="3845" cy="201"/>
          </a:xfrm>
        </p:grpSpPr>
        <p:sp>
          <p:nvSpPr>
            <p:cNvPr id="544929" name="WordArt 161"/>
            <p:cNvSpPr>
              <a:spLocks noChangeArrowheads="1" noChangeShapeType="1" noTextEdit="1"/>
            </p:cNvSpPr>
            <p:nvPr/>
          </p:nvSpPr>
          <p:spPr bwMode="auto">
            <a:xfrm>
              <a:off x="1121" y="3413"/>
              <a:ext cx="3845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33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若  已知</a:t>
              </a:r>
              <a:r>
                <a:rPr lang="en-US" altLang="zh-CN" sz="3600" b="1" kern="10" dirty="0">
                  <a:ln w="12700">
                    <a:solidFill>
                      <a:srgbClr val="FF33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sz="3600" b="1" kern="10" dirty="0">
                  <a:ln w="12700">
                    <a:solidFill>
                      <a:srgbClr val="FF33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   的检验统计量与分布是什么</a:t>
              </a:r>
              <a:r>
                <a:rPr lang="en-US" altLang="zh-CN" sz="3600" b="1" kern="10" dirty="0">
                  <a:ln w="12700">
                    <a:solidFill>
                      <a:srgbClr val="FF33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  <a:endParaRPr lang="zh-CN" altLang="en-US" sz="3600" b="1" kern="10" dirty="0">
                <a:ln w="12700">
                  <a:solidFill>
                    <a:srgbClr val="FF33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44930" name="WordArt 162"/>
            <p:cNvSpPr>
              <a:spLocks noChangeArrowheads="1" noChangeShapeType="1" noTextEdit="1"/>
            </p:cNvSpPr>
            <p:nvPr/>
          </p:nvSpPr>
          <p:spPr bwMode="auto">
            <a:xfrm>
              <a:off x="1338" y="3446"/>
              <a:ext cx="133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33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m</a:t>
              </a:r>
              <a:endParaRPr lang="zh-CN" altLang="en-US" sz="3600" i="1" kern="10">
                <a:ln w="12700">
                  <a:solidFill>
                    <a:srgbClr val="FF33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44931" name="WordArt 163"/>
            <p:cNvSpPr>
              <a:spLocks noChangeArrowheads="1" noChangeShapeType="1" noTextEdit="1"/>
            </p:cNvSpPr>
            <p:nvPr/>
          </p:nvSpPr>
          <p:spPr bwMode="auto">
            <a:xfrm>
              <a:off x="2235" y="3425"/>
              <a:ext cx="150" cy="1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33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H</a:t>
              </a:r>
              <a:endParaRPr lang="zh-CN" altLang="en-US" sz="3600" kern="10">
                <a:ln w="12700">
                  <a:solidFill>
                    <a:srgbClr val="FF33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44932" name="WordArt 164"/>
            <p:cNvSpPr>
              <a:spLocks noChangeArrowheads="1" noChangeShapeType="1" noTextEdit="1"/>
            </p:cNvSpPr>
            <p:nvPr/>
          </p:nvSpPr>
          <p:spPr bwMode="auto">
            <a:xfrm>
              <a:off x="2423" y="3525"/>
              <a:ext cx="59" cy="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33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0</a:t>
              </a:r>
              <a:endParaRPr lang="zh-CN" altLang="en-US" sz="3600" kern="10">
                <a:ln w="12700">
                  <a:solidFill>
                    <a:srgbClr val="FF33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544933" name="Oval 165"/>
          <p:cNvSpPr>
            <a:spLocks noChangeArrowheads="1"/>
          </p:cNvSpPr>
          <p:nvPr/>
        </p:nvSpPr>
        <p:spPr bwMode="auto">
          <a:xfrm>
            <a:off x="4075206" y="5282732"/>
            <a:ext cx="1841500" cy="420688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544934" name="Oval 166"/>
          <p:cNvSpPr>
            <a:spLocks noChangeArrowheads="1"/>
          </p:cNvSpPr>
          <p:nvPr/>
        </p:nvSpPr>
        <p:spPr bwMode="auto">
          <a:xfrm>
            <a:off x="6005605" y="5306359"/>
            <a:ext cx="788989" cy="35672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544935" name="Group 167"/>
          <p:cNvGrpSpPr/>
          <p:nvPr/>
        </p:nvGrpSpPr>
        <p:grpSpPr bwMode="auto">
          <a:xfrm>
            <a:off x="6529388" y="5875338"/>
            <a:ext cx="1839912" cy="509587"/>
            <a:chOff x="4457" y="3413"/>
            <a:chExt cx="1159" cy="321"/>
          </a:xfrm>
        </p:grpSpPr>
        <p:sp>
          <p:nvSpPr>
            <p:cNvPr id="544936" name="AutoShape 168"/>
            <p:cNvSpPr>
              <a:spLocks noChangeArrowheads="1"/>
            </p:cNvSpPr>
            <p:nvPr/>
          </p:nvSpPr>
          <p:spPr bwMode="auto">
            <a:xfrm>
              <a:off x="4457" y="3413"/>
              <a:ext cx="1159" cy="321"/>
            </a:xfrm>
            <a:prstGeom prst="wedgeRectCallout">
              <a:avLst>
                <a:gd name="adj1" fmla="val -50347"/>
                <a:gd name="adj2" fmla="val -22898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solidFill>
                <a:srgbClr val="FF9933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44937" name="WordArt 169"/>
            <p:cNvSpPr>
              <a:spLocks noChangeArrowheads="1" noChangeShapeType="1" noTextEdit="1"/>
            </p:cNvSpPr>
            <p:nvPr/>
          </p:nvSpPr>
          <p:spPr bwMode="auto">
            <a:xfrm>
              <a:off x="4763" y="3461"/>
              <a:ext cx="765" cy="2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9933"/>
                    </a:solidFill>
                    <a:rou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检验法</a:t>
              </a:r>
              <a:endParaRPr lang="zh-CN" altLang="en-US" sz="3600" b="1" kern="10">
                <a:ln w="12700">
                  <a:solidFill>
                    <a:srgbClr val="FF9933"/>
                  </a:solidFill>
                  <a:rou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44938" name="WordArt 170"/>
            <p:cNvSpPr>
              <a:spLocks noChangeArrowheads="1" noChangeShapeType="1" noTextEdit="1"/>
            </p:cNvSpPr>
            <p:nvPr/>
          </p:nvSpPr>
          <p:spPr bwMode="auto">
            <a:xfrm>
              <a:off x="4498" y="3489"/>
              <a:ext cx="149" cy="1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704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9933"/>
                    </a:solidFill>
                    <a:rou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c</a:t>
              </a:r>
              <a:endParaRPr lang="zh-CN" altLang="en-US" sz="3600" i="1" kern="10">
                <a:ln w="12700">
                  <a:solidFill>
                    <a:srgbClr val="FF9933"/>
                  </a:solidFill>
                  <a:rou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44939" name="WordArt 171"/>
            <p:cNvSpPr>
              <a:spLocks noChangeArrowheads="1" noChangeShapeType="1" noTextEdit="1"/>
            </p:cNvSpPr>
            <p:nvPr/>
          </p:nvSpPr>
          <p:spPr bwMode="auto">
            <a:xfrm>
              <a:off x="4658" y="3455"/>
              <a:ext cx="75" cy="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704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9933"/>
                    </a:solidFill>
                    <a:rou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2</a:t>
              </a:r>
              <a:endParaRPr lang="zh-CN" altLang="en-US" sz="3600" kern="10">
                <a:ln w="12700">
                  <a:solidFill>
                    <a:srgbClr val="FF9933"/>
                  </a:solidFill>
                  <a:rou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544773" name="Freeform 5"/>
          <p:cNvSpPr/>
          <p:nvPr/>
        </p:nvSpPr>
        <p:spPr bwMode="auto">
          <a:xfrm>
            <a:off x="2438400" y="1790700"/>
            <a:ext cx="3505200" cy="42863"/>
          </a:xfrm>
          <a:custGeom>
            <a:avLst/>
            <a:gdLst>
              <a:gd name="T0" fmla="*/ 0 w 2000"/>
              <a:gd name="T1" fmla="*/ 16 h 17"/>
              <a:gd name="T2" fmla="*/ 352 w 2000"/>
              <a:gd name="T3" fmla="*/ 16 h 17"/>
              <a:gd name="T4" fmla="*/ 640 w 2000"/>
              <a:gd name="T5" fmla="*/ 8 h 17"/>
              <a:gd name="T6" fmla="*/ 1000 w 2000"/>
              <a:gd name="T7" fmla="*/ 8 h 17"/>
              <a:gd name="T8" fmla="*/ 1480 w 2000"/>
              <a:gd name="T9" fmla="*/ 0 h 17"/>
              <a:gd name="T10" fmla="*/ 1760 w 2000"/>
              <a:gd name="T11" fmla="*/ 8 h 17"/>
              <a:gd name="T12" fmla="*/ 2000 w 2000"/>
              <a:gd name="T13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7">
                <a:moveTo>
                  <a:pt x="0" y="16"/>
                </a:moveTo>
                <a:cubicBezTo>
                  <a:pt x="59" y="16"/>
                  <a:pt x="245" y="17"/>
                  <a:pt x="352" y="16"/>
                </a:cubicBezTo>
                <a:cubicBezTo>
                  <a:pt x="459" y="15"/>
                  <a:pt x="532" y="9"/>
                  <a:pt x="640" y="8"/>
                </a:cubicBezTo>
                <a:cubicBezTo>
                  <a:pt x="748" y="7"/>
                  <a:pt x="860" y="9"/>
                  <a:pt x="1000" y="8"/>
                </a:cubicBezTo>
                <a:cubicBezTo>
                  <a:pt x="1140" y="7"/>
                  <a:pt x="1353" y="0"/>
                  <a:pt x="1480" y="0"/>
                </a:cubicBezTo>
                <a:cubicBezTo>
                  <a:pt x="1607" y="0"/>
                  <a:pt x="1673" y="7"/>
                  <a:pt x="1760" y="8"/>
                </a:cubicBezTo>
                <a:cubicBezTo>
                  <a:pt x="1847" y="9"/>
                  <a:pt x="1950" y="8"/>
                  <a:pt x="2000" y="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44950" name="Object 182"/>
          <p:cNvGraphicFramePr>
            <a:graphicFrameLocks noChangeAspect="1"/>
          </p:cNvGraphicFramePr>
          <p:nvPr/>
        </p:nvGraphicFramePr>
        <p:xfrm>
          <a:off x="3449638" y="1555750"/>
          <a:ext cx="2921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6" name="Equation" r:id="rId50" imgW="152400" imgH="139700" progId="Equation.DSMT4">
                  <p:embed/>
                </p:oleObj>
              </mc:Choice>
              <mc:Fallback>
                <p:oleObj name="Equation" r:id="rId50" imgW="152400" imgH="139700" progId="Equation.DSMT4">
                  <p:embed/>
                  <p:pic>
                    <p:nvPicPr>
                      <p:cNvPr id="0" name="Object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638" y="1555750"/>
                        <a:ext cx="292100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951" name="Object 183"/>
          <p:cNvGraphicFramePr>
            <a:graphicFrameLocks noChangeAspect="1"/>
          </p:cNvGraphicFramePr>
          <p:nvPr/>
        </p:nvGraphicFramePr>
        <p:xfrm>
          <a:off x="5251450" y="1500188"/>
          <a:ext cx="3254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7" name="Equation" r:id="rId52" imgW="165100" imgH="165100" progId="Equation.DSMT4">
                  <p:embed/>
                </p:oleObj>
              </mc:Choice>
              <mc:Fallback>
                <p:oleObj name="Equation" r:id="rId52" imgW="165100" imgH="165100" progId="Equation.DSMT4">
                  <p:embed/>
                  <p:pic>
                    <p:nvPicPr>
                      <p:cNvPr id="0" name="Object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1500188"/>
                        <a:ext cx="32543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4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4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4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4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544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4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4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4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4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4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4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4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4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4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4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44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4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8" dur="1000"/>
                                        <p:tgtEl>
                                          <p:spTgt spid="54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4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44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44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44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44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44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44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4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44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44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44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44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44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44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4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44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44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4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44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44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44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4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44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44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4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000"/>
                                        <p:tgtEl>
                                          <p:spTgt spid="544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44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44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4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44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44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4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44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44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4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544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544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1000"/>
                                        <p:tgtEl>
                                          <p:spTgt spid="544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4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93" grpId="0"/>
      <p:bldP spid="544875" grpId="0" autoUpdateAnimBg="0"/>
      <p:bldP spid="544903" grpId="0" animBg="1"/>
      <p:bldP spid="544904" grpId="0" animBg="1"/>
      <p:bldP spid="544912" grpId="0"/>
      <p:bldP spid="544933" grpId="0" animBg="1"/>
      <p:bldP spid="544933" grpId="1" animBg="1"/>
      <p:bldP spid="544934" grpId="0" animBg="1"/>
      <p:bldP spid="544934" grpId="1" animBg="1"/>
      <p:bldP spid="544773" grpId="0" animBg="1"/>
      <p:bldP spid="544773" grpId="1" animBg="1"/>
      <p:bldP spid="544773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976" name="Freeform 112"/>
          <p:cNvSpPr/>
          <p:nvPr/>
        </p:nvSpPr>
        <p:spPr bwMode="auto">
          <a:xfrm>
            <a:off x="7967663" y="4002088"/>
            <a:ext cx="733425" cy="169862"/>
          </a:xfrm>
          <a:custGeom>
            <a:avLst/>
            <a:gdLst>
              <a:gd name="T0" fmla="*/ 462 w 462"/>
              <a:gd name="T1" fmla="*/ 107 h 107"/>
              <a:gd name="T2" fmla="*/ 462 w 462"/>
              <a:gd name="T3" fmla="*/ 63 h 107"/>
              <a:gd name="T4" fmla="*/ 316 w 462"/>
              <a:gd name="T5" fmla="*/ 48 h 107"/>
              <a:gd name="T6" fmla="*/ 271 w 462"/>
              <a:gd name="T7" fmla="*/ 44 h 107"/>
              <a:gd name="T8" fmla="*/ 210 w 462"/>
              <a:gd name="T9" fmla="*/ 38 h 107"/>
              <a:gd name="T10" fmla="*/ 151 w 462"/>
              <a:gd name="T11" fmla="*/ 29 h 107"/>
              <a:gd name="T12" fmla="*/ 90 w 462"/>
              <a:gd name="T13" fmla="*/ 20 h 107"/>
              <a:gd name="T14" fmla="*/ 0 w 462"/>
              <a:gd name="T15" fmla="*/ 0 h 107"/>
              <a:gd name="T16" fmla="*/ 0 w 462"/>
              <a:gd name="T17" fmla="*/ 107 h 107"/>
              <a:gd name="T18" fmla="*/ 462 w 462"/>
              <a:gd name="T1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2" h="107">
                <a:moveTo>
                  <a:pt x="462" y="107"/>
                </a:moveTo>
                <a:lnTo>
                  <a:pt x="462" y="63"/>
                </a:lnTo>
                <a:lnTo>
                  <a:pt x="316" y="48"/>
                </a:lnTo>
                <a:lnTo>
                  <a:pt x="271" y="44"/>
                </a:lnTo>
                <a:lnTo>
                  <a:pt x="210" y="38"/>
                </a:lnTo>
                <a:lnTo>
                  <a:pt x="151" y="29"/>
                </a:lnTo>
                <a:lnTo>
                  <a:pt x="90" y="20"/>
                </a:lnTo>
                <a:lnTo>
                  <a:pt x="0" y="0"/>
                </a:lnTo>
                <a:lnTo>
                  <a:pt x="0" y="107"/>
                </a:lnTo>
                <a:lnTo>
                  <a:pt x="462" y="107"/>
                </a:lnTo>
                <a:close/>
              </a:path>
            </a:pathLst>
          </a:custGeom>
          <a:gradFill rotWithShape="1">
            <a:gsLst>
              <a:gs pos="0">
                <a:schemeClr val="tx2"/>
              </a:gs>
              <a:gs pos="5000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48952" name="Object 88"/>
          <p:cNvGraphicFramePr>
            <a:graphicFrameLocks noChangeAspect="1"/>
          </p:cNvGraphicFramePr>
          <p:nvPr/>
        </p:nvGraphicFramePr>
        <p:xfrm>
          <a:off x="3451225" y="1460500"/>
          <a:ext cx="2921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2" name="Equation" r:id="rId1" imgW="152400" imgH="190500" progId="Equation.DSMT4">
                  <p:embed/>
                </p:oleObj>
              </mc:Choice>
              <mc:Fallback>
                <p:oleObj name="Equation" r:id="rId1" imgW="152400" imgH="19050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1460500"/>
                        <a:ext cx="2921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953" name="Object 89"/>
          <p:cNvGraphicFramePr>
            <a:graphicFrameLocks noChangeAspect="1"/>
          </p:cNvGraphicFramePr>
          <p:nvPr/>
        </p:nvGraphicFramePr>
        <p:xfrm>
          <a:off x="5243513" y="1517650"/>
          <a:ext cx="2921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3" name="Equation" r:id="rId3" imgW="152400" imgH="152400" progId="Equation.DSMT4">
                  <p:embed/>
                </p:oleObj>
              </mc:Choice>
              <mc:Fallback>
                <p:oleObj name="Equation" r:id="rId3" imgW="152400" imgH="152400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513" y="1517650"/>
                        <a:ext cx="2921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8866" name="Group 2"/>
          <p:cNvGrpSpPr/>
          <p:nvPr/>
        </p:nvGrpSpPr>
        <p:grpSpPr bwMode="auto">
          <a:xfrm>
            <a:off x="2851151" y="2386013"/>
            <a:ext cx="2441575" cy="519112"/>
            <a:chOff x="1796" y="1479"/>
            <a:chExt cx="1538" cy="327"/>
          </a:xfrm>
          <a:solidFill>
            <a:schemeClr val="bg1"/>
          </a:solidFill>
        </p:grpSpPr>
        <p:sp>
          <p:nvSpPr>
            <p:cNvPr id="548867" name="Rectangle 3"/>
            <p:cNvSpPr>
              <a:spLocks noChangeArrowheads="1"/>
            </p:cNvSpPr>
            <p:nvPr/>
          </p:nvSpPr>
          <p:spPr bwMode="auto">
            <a:xfrm>
              <a:off x="1796" y="1479"/>
              <a:ext cx="153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在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附近波动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48868" name="Object 4"/>
            <p:cNvGraphicFramePr>
              <a:graphicFrameLocks noChangeAspect="1"/>
            </p:cNvGraphicFramePr>
            <p:nvPr/>
          </p:nvGraphicFramePr>
          <p:xfrm>
            <a:off x="2088" y="1503"/>
            <a:ext cx="26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4" name="Equation" r:id="rId5" imgW="4267200" imgH="4572000" progId="Equation.DSMT4">
                    <p:embed/>
                  </p:oleObj>
                </mc:Choice>
                <mc:Fallback>
                  <p:oleObj name="Equation" r:id="rId5" imgW="4267200" imgH="45720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8" y="1503"/>
                          <a:ext cx="26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8869" name="Group 5"/>
          <p:cNvGrpSpPr/>
          <p:nvPr/>
        </p:nvGrpSpPr>
        <p:grpSpPr bwMode="auto">
          <a:xfrm>
            <a:off x="1368425" y="1768475"/>
            <a:ext cx="5665788" cy="752475"/>
            <a:chOff x="958" y="1114"/>
            <a:chExt cx="3569" cy="474"/>
          </a:xfrm>
        </p:grpSpPr>
        <p:graphicFrame>
          <p:nvGraphicFramePr>
            <p:cNvPr id="548870" name="Object 6"/>
            <p:cNvGraphicFramePr>
              <a:graphicFrameLocks noChangeAspect="1"/>
            </p:cNvGraphicFramePr>
            <p:nvPr/>
          </p:nvGraphicFramePr>
          <p:xfrm>
            <a:off x="958" y="1203"/>
            <a:ext cx="512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5" name="Equation" r:id="rId7" imgW="7620000" imgH="4267200" progId="Equation.DSMT4">
                    <p:embed/>
                  </p:oleObj>
                </mc:Choice>
                <mc:Fallback>
                  <p:oleObj name="Equation" r:id="rId7" imgW="7620000" imgH="4267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8" y="1203"/>
                          <a:ext cx="512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8871" name="Rectangle 7"/>
            <p:cNvSpPr>
              <a:spLocks noChangeArrowheads="1"/>
            </p:cNvSpPr>
            <p:nvPr/>
          </p:nvSpPr>
          <p:spPr bwMode="auto">
            <a:xfrm>
              <a:off x="1353" y="1158"/>
              <a:ext cx="21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  的无偏估计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且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48872" name="Object 8"/>
            <p:cNvGraphicFramePr>
              <a:graphicFrameLocks noChangeAspect="1"/>
            </p:cNvGraphicFramePr>
            <p:nvPr/>
          </p:nvGraphicFramePr>
          <p:xfrm>
            <a:off x="1612" y="1179"/>
            <a:ext cx="28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6" name="Equation" r:id="rId9" imgW="4267200" imgH="4267200" progId="Equation.DSMT4">
                    <p:embed/>
                  </p:oleObj>
                </mc:Choice>
                <mc:Fallback>
                  <p:oleObj name="Equation" r:id="rId9" imgW="4267200" imgH="4267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2" y="1179"/>
                          <a:ext cx="28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8873" name="Object 9"/>
            <p:cNvGraphicFramePr>
              <a:graphicFrameLocks noChangeAspect="1"/>
            </p:cNvGraphicFramePr>
            <p:nvPr/>
          </p:nvGraphicFramePr>
          <p:xfrm>
            <a:off x="3278" y="1114"/>
            <a:ext cx="1249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7" name="Equation" r:id="rId11" imgW="18592800" imgH="7315200" progId="Equation.DSMT4">
                    <p:embed/>
                  </p:oleObj>
                </mc:Choice>
                <mc:Fallback>
                  <p:oleObj name="Equation" r:id="rId11" imgW="18592800" imgH="7315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8" y="1114"/>
                          <a:ext cx="1249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8874" name="Group 10"/>
          <p:cNvGrpSpPr/>
          <p:nvPr/>
        </p:nvGrpSpPr>
        <p:grpSpPr bwMode="auto">
          <a:xfrm>
            <a:off x="2379663" y="1379538"/>
            <a:ext cx="5689601" cy="519112"/>
            <a:chOff x="1379" y="1141"/>
            <a:chExt cx="3584" cy="327"/>
          </a:xfrm>
        </p:grpSpPr>
        <p:graphicFrame>
          <p:nvGraphicFramePr>
            <p:cNvPr id="548875" name="Object 11"/>
            <p:cNvGraphicFramePr>
              <a:graphicFrameLocks noChangeAspect="1"/>
            </p:cNvGraphicFramePr>
            <p:nvPr/>
          </p:nvGraphicFramePr>
          <p:xfrm>
            <a:off x="1379" y="1145"/>
            <a:ext cx="349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8" name="Equation" r:id="rId13" imgW="52120800" imgH="4876800" progId="Equation.DSMT4">
                    <p:embed/>
                  </p:oleObj>
                </mc:Choice>
                <mc:Fallback>
                  <p:oleObj name="Equation" r:id="rId13" imgW="52120800" imgH="48768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1145"/>
                          <a:ext cx="349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8876" name="Rectangle 12"/>
            <p:cNvSpPr>
              <a:spLocks noChangeArrowheads="1"/>
            </p:cNvSpPr>
            <p:nvPr/>
          </p:nvSpPr>
          <p:spPr bwMode="auto">
            <a:xfrm>
              <a:off x="4177" y="1141"/>
              <a:ext cx="7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已知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48877" name="Group 13"/>
          <p:cNvGrpSpPr/>
          <p:nvPr/>
        </p:nvGrpSpPr>
        <p:grpSpPr bwMode="auto">
          <a:xfrm>
            <a:off x="736600" y="533400"/>
            <a:ext cx="8308975" cy="557213"/>
            <a:chOff x="520" y="616"/>
            <a:chExt cx="5234" cy="351"/>
          </a:xfrm>
        </p:grpSpPr>
        <p:sp>
          <p:nvSpPr>
            <p:cNvPr id="548878" name="Rectangle 14"/>
            <p:cNvSpPr>
              <a:spLocks noChangeArrowheads="1"/>
            </p:cNvSpPr>
            <p:nvPr/>
          </p:nvSpPr>
          <p:spPr bwMode="auto">
            <a:xfrm>
              <a:off x="520" y="638"/>
              <a:ext cx="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48879" name="Rectangle 15"/>
            <p:cNvSpPr>
              <a:spLocks noChangeArrowheads="1"/>
            </p:cNvSpPr>
            <p:nvPr/>
          </p:nvSpPr>
          <p:spPr bwMode="auto">
            <a:xfrm>
              <a:off x="1897" y="631"/>
              <a:ext cx="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48880" name="Rectangle 16"/>
            <p:cNvSpPr>
              <a:spLocks noChangeArrowheads="1"/>
            </p:cNvSpPr>
            <p:nvPr/>
          </p:nvSpPr>
          <p:spPr bwMode="auto">
            <a:xfrm>
              <a:off x="3634" y="624"/>
              <a:ext cx="10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  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48881" name="Object 17"/>
            <p:cNvGraphicFramePr>
              <a:graphicFrameLocks noChangeAspect="1"/>
            </p:cNvGraphicFramePr>
            <p:nvPr/>
          </p:nvGraphicFramePr>
          <p:xfrm>
            <a:off x="759" y="685"/>
            <a:ext cx="124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9" name="Equation" r:id="rId15" imgW="18592800" imgH="4267200" progId="Equation.DSMT4">
                    <p:embed/>
                  </p:oleObj>
                </mc:Choice>
                <mc:Fallback>
                  <p:oleObj name="Equation" r:id="rId15" imgW="18592800" imgH="42672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" y="685"/>
                          <a:ext cx="124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8882" name="Object 18"/>
            <p:cNvGraphicFramePr>
              <a:graphicFrameLocks noChangeAspect="1"/>
            </p:cNvGraphicFramePr>
            <p:nvPr/>
          </p:nvGraphicFramePr>
          <p:xfrm>
            <a:off x="2608" y="650"/>
            <a:ext cx="113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0" name="Equation" r:id="rId17" imgW="18897600" imgH="4876800" progId="Equation.DSMT4">
                    <p:embed/>
                  </p:oleObj>
                </mc:Choice>
                <mc:Fallback>
                  <p:oleObj name="Equation" r:id="rId17" imgW="18897600" imgH="48768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650"/>
                          <a:ext cx="113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8883" name="Object 19"/>
            <p:cNvGraphicFramePr>
              <a:graphicFrameLocks noChangeAspect="1"/>
            </p:cNvGraphicFramePr>
            <p:nvPr/>
          </p:nvGraphicFramePr>
          <p:xfrm>
            <a:off x="4373" y="643"/>
            <a:ext cx="57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1" name="Equation" r:id="rId19" imgW="8534400" imgH="4876800" progId="Equation.DSMT4">
                    <p:embed/>
                  </p:oleObj>
                </mc:Choice>
                <mc:Fallback>
                  <p:oleObj name="Equation" r:id="rId19" imgW="8534400" imgH="48768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3" y="643"/>
                          <a:ext cx="57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8884" name="Rectangle 20"/>
            <p:cNvSpPr>
              <a:spLocks noChangeArrowheads="1"/>
            </p:cNvSpPr>
            <p:nvPr/>
          </p:nvSpPr>
          <p:spPr bwMode="auto">
            <a:xfrm>
              <a:off x="4834" y="616"/>
              <a:ext cx="9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均未知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48885" name="Group 21"/>
          <p:cNvGrpSpPr/>
          <p:nvPr/>
        </p:nvGrpSpPr>
        <p:grpSpPr bwMode="auto">
          <a:xfrm>
            <a:off x="0" y="963613"/>
            <a:ext cx="5651500" cy="519112"/>
            <a:chOff x="0" y="879"/>
            <a:chExt cx="3560" cy="327"/>
          </a:xfrm>
        </p:grpSpPr>
        <p:sp>
          <p:nvSpPr>
            <p:cNvPr id="548886" name="Rectangle 22"/>
            <p:cNvSpPr>
              <a:spLocks noChangeArrowheads="1"/>
            </p:cNvSpPr>
            <p:nvPr/>
          </p:nvSpPr>
          <p:spPr bwMode="auto">
            <a:xfrm>
              <a:off x="0" y="879"/>
              <a:ext cx="35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试在显著性水平  下，检验假设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48887" name="Object 23"/>
            <p:cNvGraphicFramePr>
              <a:graphicFrameLocks noChangeAspect="1"/>
            </p:cNvGraphicFramePr>
            <p:nvPr/>
          </p:nvGraphicFramePr>
          <p:xfrm>
            <a:off x="1654" y="967"/>
            <a:ext cx="22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2" name="Equation" r:id="rId21" imgW="3352800" imgH="3048000" progId="Equation.DSMT4">
                    <p:embed/>
                  </p:oleObj>
                </mc:Choice>
                <mc:Fallback>
                  <p:oleObj name="Equation" r:id="rId21" imgW="3352800" imgH="30480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967"/>
                          <a:ext cx="22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8888" name="WordArt 24"/>
          <p:cNvSpPr>
            <a:spLocks noChangeArrowheads="1" noChangeShapeType="1" noTextEdit="1"/>
          </p:cNvSpPr>
          <p:nvPr/>
        </p:nvSpPr>
        <p:spPr bwMode="auto">
          <a:xfrm>
            <a:off x="847725" y="1973263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3600" b="1" kern="10" dirty="0">
              <a:ln w="12700">
                <a:solidFill>
                  <a:schemeClr val="accent2"/>
                </a:solidFill>
                <a:round/>
              </a:ln>
              <a:solidFill>
                <a:schemeClr val="accent2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48963" name="Group 99"/>
          <p:cNvGrpSpPr/>
          <p:nvPr/>
        </p:nvGrpSpPr>
        <p:grpSpPr bwMode="auto">
          <a:xfrm>
            <a:off x="-25400" y="2840038"/>
            <a:ext cx="1008063" cy="522287"/>
            <a:chOff x="-16" y="1789"/>
            <a:chExt cx="635" cy="329"/>
          </a:xfrm>
        </p:grpSpPr>
        <p:sp>
          <p:nvSpPr>
            <p:cNvPr id="548890" name="Rectangle 26"/>
            <p:cNvSpPr>
              <a:spLocks noChangeArrowheads="1"/>
            </p:cNvSpPr>
            <p:nvPr/>
          </p:nvSpPr>
          <p:spPr bwMode="auto">
            <a:xfrm>
              <a:off x="-16" y="1789"/>
              <a:ext cx="3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绝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48891" name="Object 27"/>
            <p:cNvGraphicFramePr>
              <a:graphicFrameLocks noChangeAspect="1"/>
            </p:cNvGraphicFramePr>
            <p:nvPr/>
          </p:nvGraphicFramePr>
          <p:xfrm>
            <a:off x="232" y="1841"/>
            <a:ext cx="38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3" name="Equation" r:id="rId23" imgW="5791200" imgH="4267200" progId="Equation.DSMT4">
                    <p:embed/>
                  </p:oleObj>
                </mc:Choice>
                <mc:Fallback>
                  <p:oleObj name="Equation" r:id="rId23" imgW="5791200" imgH="42672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" y="1841"/>
                          <a:ext cx="38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8892" name="Group 28"/>
          <p:cNvGrpSpPr/>
          <p:nvPr/>
        </p:nvGrpSpPr>
        <p:grpSpPr bwMode="auto">
          <a:xfrm>
            <a:off x="-12700" y="2384425"/>
            <a:ext cx="3282950" cy="519113"/>
            <a:chOff x="-8" y="1478"/>
            <a:chExt cx="2068" cy="327"/>
          </a:xfrm>
        </p:grpSpPr>
        <p:sp>
          <p:nvSpPr>
            <p:cNvPr id="548893" name="Rectangle 29"/>
            <p:cNvSpPr>
              <a:spLocks noChangeArrowheads="1"/>
            </p:cNvSpPr>
            <p:nvPr/>
          </p:nvSpPr>
          <p:spPr bwMode="auto">
            <a:xfrm>
              <a:off x="-8" y="1478"/>
              <a:ext cx="20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时统计量  的值应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48894" name="Object 30"/>
            <p:cNvGraphicFramePr>
              <a:graphicFrameLocks noChangeAspect="1"/>
            </p:cNvGraphicFramePr>
            <p:nvPr/>
          </p:nvGraphicFramePr>
          <p:xfrm>
            <a:off x="932" y="1507"/>
            <a:ext cx="28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4" name="Equation" r:id="rId25" imgW="4267200" imgH="4267200" progId="Equation.DSMT4">
                    <p:embed/>
                  </p:oleObj>
                </mc:Choice>
                <mc:Fallback>
                  <p:oleObj name="Equation" r:id="rId25" imgW="4267200" imgH="42672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2" y="1507"/>
                          <a:ext cx="28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8965" name="Group 101"/>
          <p:cNvGrpSpPr/>
          <p:nvPr/>
        </p:nvGrpSpPr>
        <p:grpSpPr bwMode="auto">
          <a:xfrm>
            <a:off x="6192838" y="3098801"/>
            <a:ext cx="2670175" cy="1454151"/>
            <a:chOff x="3869" y="1912"/>
            <a:chExt cx="1682" cy="916"/>
          </a:xfrm>
        </p:grpSpPr>
        <p:sp>
          <p:nvSpPr>
            <p:cNvPr id="548898" name="Freeform 34"/>
            <p:cNvSpPr/>
            <p:nvPr/>
          </p:nvSpPr>
          <p:spPr bwMode="auto">
            <a:xfrm>
              <a:off x="3872" y="2311"/>
              <a:ext cx="213" cy="273"/>
            </a:xfrm>
            <a:custGeom>
              <a:avLst/>
              <a:gdLst>
                <a:gd name="T0" fmla="*/ 0 w 213"/>
                <a:gd name="T1" fmla="*/ 273 h 273"/>
                <a:gd name="T2" fmla="*/ 50 w 213"/>
                <a:gd name="T3" fmla="*/ 218 h 273"/>
                <a:gd name="T4" fmla="*/ 83 w 213"/>
                <a:gd name="T5" fmla="*/ 182 h 273"/>
                <a:gd name="T6" fmla="*/ 111 w 213"/>
                <a:gd name="T7" fmla="*/ 147 h 273"/>
                <a:gd name="T8" fmla="*/ 137 w 213"/>
                <a:gd name="T9" fmla="*/ 114 h 273"/>
                <a:gd name="T10" fmla="*/ 156 w 213"/>
                <a:gd name="T11" fmla="*/ 90 h 273"/>
                <a:gd name="T12" fmla="*/ 176 w 213"/>
                <a:gd name="T13" fmla="*/ 65 h 273"/>
                <a:gd name="T14" fmla="*/ 212 w 213"/>
                <a:gd name="T15" fmla="*/ 0 h 273"/>
                <a:gd name="T16" fmla="*/ 213 w 213"/>
                <a:gd name="T17" fmla="*/ 273 h 273"/>
                <a:gd name="T18" fmla="*/ 0 w 213"/>
                <a:gd name="T1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73">
                  <a:moveTo>
                    <a:pt x="0" y="273"/>
                  </a:moveTo>
                  <a:lnTo>
                    <a:pt x="50" y="218"/>
                  </a:lnTo>
                  <a:lnTo>
                    <a:pt x="83" y="182"/>
                  </a:lnTo>
                  <a:lnTo>
                    <a:pt x="111" y="147"/>
                  </a:lnTo>
                  <a:lnTo>
                    <a:pt x="137" y="114"/>
                  </a:lnTo>
                  <a:lnTo>
                    <a:pt x="156" y="90"/>
                  </a:lnTo>
                  <a:lnTo>
                    <a:pt x="176" y="65"/>
                  </a:lnTo>
                  <a:lnTo>
                    <a:pt x="212" y="0"/>
                  </a:lnTo>
                  <a:lnTo>
                    <a:pt x="213" y="273"/>
                  </a:lnTo>
                  <a:lnTo>
                    <a:pt x="0" y="273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5000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18900000" scaled="1"/>
            </a:gradFill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8899" name="Line 35"/>
            <p:cNvSpPr>
              <a:spLocks noChangeShapeType="1"/>
            </p:cNvSpPr>
            <p:nvPr/>
          </p:nvSpPr>
          <p:spPr bwMode="auto">
            <a:xfrm flipV="1">
              <a:off x="3869" y="2587"/>
              <a:ext cx="1682" cy="1"/>
            </a:xfrm>
            <a:prstGeom prst="line">
              <a:avLst/>
            </a:prstGeom>
            <a:noFill/>
            <a:ln w="28575">
              <a:solidFill>
                <a:srgbClr val="00009A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8900" name="Line 36"/>
            <p:cNvSpPr>
              <a:spLocks noChangeShapeType="1"/>
            </p:cNvSpPr>
            <p:nvPr/>
          </p:nvSpPr>
          <p:spPr bwMode="auto">
            <a:xfrm flipV="1">
              <a:off x="3869" y="1912"/>
              <a:ext cx="0" cy="676"/>
            </a:xfrm>
            <a:prstGeom prst="line">
              <a:avLst/>
            </a:prstGeom>
            <a:noFill/>
            <a:ln w="28575">
              <a:solidFill>
                <a:srgbClr val="00009A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8901" name="Freeform 37"/>
            <p:cNvSpPr/>
            <p:nvPr/>
          </p:nvSpPr>
          <p:spPr bwMode="auto">
            <a:xfrm>
              <a:off x="3870" y="1968"/>
              <a:ext cx="1584" cy="618"/>
            </a:xfrm>
            <a:custGeom>
              <a:avLst/>
              <a:gdLst>
                <a:gd name="T0" fmla="*/ 0 w 1584"/>
                <a:gd name="T1" fmla="*/ 618 h 618"/>
                <a:gd name="T2" fmla="*/ 179 w 1584"/>
                <a:gd name="T3" fmla="*/ 401 h 618"/>
                <a:gd name="T4" fmla="*/ 307 w 1584"/>
                <a:gd name="T5" fmla="*/ 145 h 618"/>
                <a:gd name="T6" fmla="*/ 410 w 1584"/>
                <a:gd name="T7" fmla="*/ 21 h 618"/>
                <a:gd name="T8" fmla="*/ 561 w 1584"/>
                <a:gd name="T9" fmla="*/ 31 h 618"/>
                <a:gd name="T10" fmla="*/ 674 w 1584"/>
                <a:gd name="T11" fmla="*/ 184 h 618"/>
                <a:gd name="T12" fmla="*/ 780 w 1584"/>
                <a:gd name="T13" fmla="*/ 328 h 618"/>
                <a:gd name="T14" fmla="*/ 911 w 1584"/>
                <a:gd name="T15" fmla="*/ 439 h 618"/>
                <a:gd name="T16" fmla="*/ 1112 w 1584"/>
                <a:gd name="T17" fmla="*/ 508 h 618"/>
                <a:gd name="T18" fmla="*/ 1341 w 1584"/>
                <a:gd name="T19" fmla="*/ 550 h 618"/>
                <a:gd name="T20" fmla="*/ 1584 w 1584"/>
                <a:gd name="T21" fmla="*/ 573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4" h="618">
                  <a:moveTo>
                    <a:pt x="0" y="618"/>
                  </a:moveTo>
                  <a:cubicBezTo>
                    <a:pt x="30" y="582"/>
                    <a:pt x="128" y="484"/>
                    <a:pt x="179" y="401"/>
                  </a:cubicBezTo>
                  <a:cubicBezTo>
                    <a:pt x="230" y="318"/>
                    <a:pt x="273" y="210"/>
                    <a:pt x="307" y="145"/>
                  </a:cubicBezTo>
                  <a:cubicBezTo>
                    <a:pt x="341" y="80"/>
                    <a:pt x="369" y="42"/>
                    <a:pt x="410" y="21"/>
                  </a:cubicBezTo>
                  <a:cubicBezTo>
                    <a:pt x="451" y="0"/>
                    <a:pt x="517" y="3"/>
                    <a:pt x="561" y="31"/>
                  </a:cubicBezTo>
                  <a:cubicBezTo>
                    <a:pt x="605" y="59"/>
                    <a:pt x="637" y="134"/>
                    <a:pt x="674" y="184"/>
                  </a:cubicBezTo>
                  <a:cubicBezTo>
                    <a:pt x="711" y="234"/>
                    <a:pt x="741" y="286"/>
                    <a:pt x="780" y="328"/>
                  </a:cubicBezTo>
                  <a:cubicBezTo>
                    <a:pt x="819" y="370"/>
                    <a:pt x="857" y="410"/>
                    <a:pt x="911" y="439"/>
                  </a:cubicBezTo>
                  <a:cubicBezTo>
                    <a:pt x="965" y="468"/>
                    <a:pt x="1040" y="489"/>
                    <a:pt x="1112" y="508"/>
                  </a:cubicBezTo>
                  <a:cubicBezTo>
                    <a:pt x="1184" y="527"/>
                    <a:pt x="1262" y="539"/>
                    <a:pt x="1341" y="550"/>
                  </a:cubicBezTo>
                  <a:cubicBezTo>
                    <a:pt x="1420" y="561"/>
                    <a:pt x="1534" y="568"/>
                    <a:pt x="1584" y="57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48903" name="Object 39"/>
            <p:cNvGraphicFramePr>
              <a:graphicFrameLocks noChangeAspect="1"/>
            </p:cNvGraphicFramePr>
            <p:nvPr/>
          </p:nvGraphicFramePr>
          <p:xfrm>
            <a:off x="3872" y="2590"/>
            <a:ext cx="56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5" name="Equation" r:id="rId27" imgW="12496800" imgH="4876800" progId="Equation.DSMT4">
                    <p:embed/>
                  </p:oleObj>
                </mc:Choice>
                <mc:Fallback>
                  <p:oleObj name="Equation" r:id="rId27" imgW="12496800" imgH="48768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2" y="2590"/>
                          <a:ext cx="56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8906" name="Line 42"/>
            <p:cNvSpPr>
              <a:spLocks noChangeShapeType="1"/>
            </p:cNvSpPr>
            <p:nvPr/>
          </p:nvSpPr>
          <p:spPr bwMode="auto">
            <a:xfrm>
              <a:off x="3964" y="2320"/>
              <a:ext cx="72" cy="19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med" len="lg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48907" name="Object 43"/>
            <p:cNvGraphicFramePr>
              <a:graphicFrameLocks noChangeAspect="1"/>
            </p:cNvGraphicFramePr>
            <p:nvPr/>
          </p:nvGraphicFramePr>
          <p:xfrm>
            <a:off x="3881" y="2077"/>
            <a:ext cx="21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6" name="Equation" r:id="rId29" imgW="2438400" imgH="2438400" progId="Equation.DSMT4">
                    <p:embed/>
                  </p:oleObj>
                </mc:Choice>
                <mc:Fallback>
                  <p:oleObj name="Equation" r:id="rId29" imgW="2438400" imgH="24384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1" y="2077"/>
                          <a:ext cx="21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8964" name="Group 100"/>
          <p:cNvGrpSpPr/>
          <p:nvPr/>
        </p:nvGrpSpPr>
        <p:grpSpPr bwMode="auto">
          <a:xfrm>
            <a:off x="839788" y="2841625"/>
            <a:ext cx="3152775" cy="519113"/>
            <a:chOff x="529" y="1782"/>
            <a:chExt cx="1986" cy="327"/>
          </a:xfrm>
        </p:grpSpPr>
        <p:sp>
          <p:nvSpPr>
            <p:cNvPr id="548909" name="Rectangle 45"/>
            <p:cNvSpPr>
              <a:spLocks noChangeArrowheads="1"/>
            </p:cNvSpPr>
            <p:nvPr/>
          </p:nvSpPr>
          <p:spPr bwMode="auto">
            <a:xfrm>
              <a:off x="529" y="1782"/>
              <a:ext cx="19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又当  </a:t>
              </a:r>
              <a:r>
                <a:rPr kumimoji="1" lang="zh-CN" altLang="en-US" sz="1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        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为真时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48910" name="Object 46"/>
            <p:cNvGraphicFramePr>
              <a:graphicFrameLocks noChangeAspect="1"/>
            </p:cNvGraphicFramePr>
            <p:nvPr/>
          </p:nvGraphicFramePr>
          <p:xfrm>
            <a:off x="1019" y="1810"/>
            <a:ext cx="69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7" name="Equation" r:id="rId31" imgW="10363200" imgH="4572000" progId="Equation.DSMT4">
                    <p:embed/>
                  </p:oleObj>
                </mc:Choice>
                <mc:Fallback>
                  <p:oleObj name="Equation" r:id="rId31" imgW="10363200" imgH="45720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9" y="1810"/>
                          <a:ext cx="69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8911" name="Object 47"/>
          <p:cNvGraphicFramePr>
            <a:graphicFrameLocks noChangeAspect="1"/>
          </p:cNvGraphicFramePr>
          <p:nvPr/>
        </p:nvGraphicFramePr>
        <p:xfrm>
          <a:off x="2765425" y="3265488"/>
          <a:ext cx="29527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8" name="Equation" r:id="rId33" imgW="27736800" imgH="9144000" progId="Equation.DSMT4">
                  <p:embed/>
                </p:oleObj>
              </mc:Choice>
              <mc:Fallback>
                <p:oleObj name="Equation" r:id="rId33" imgW="27736800" imgH="91440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3265488"/>
                        <a:ext cx="29527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8914" name="Group 50"/>
          <p:cNvGrpSpPr/>
          <p:nvPr/>
        </p:nvGrpSpPr>
        <p:grpSpPr bwMode="auto">
          <a:xfrm>
            <a:off x="-12700" y="4021138"/>
            <a:ext cx="5749925" cy="530225"/>
            <a:chOff x="-8" y="2525"/>
            <a:chExt cx="3622" cy="334"/>
          </a:xfrm>
        </p:grpSpPr>
        <p:sp>
          <p:nvSpPr>
            <p:cNvPr id="548915" name="Rectangle 51"/>
            <p:cNvSpPr>
              <a:spLocks noChangeArrowheads="1"/>
            </p:cNvSpPr>
            <p:nvPr/>
          </p:nvSpPr>
          <p:spPr bwMode="auto">
            <a:xfrm>
              <a:off x="-8" y="2525"/>
              <a:ext cx="3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故在显著性水平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下  </a:t>
              </a:r>
              <a:r>
                <a:rPr kumimoji="1" lang="zh-CN" altLang="en-US" sz="1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的拒绝域为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48916" name="Object 52"/>
            <p:cNvGraphicFramePr>
              <a:graphicFrameLocks noChangeAspect="1"/>
            </p:cNvGraphicFramePr>
            <p:nvPr/>
          </p:nvGraphicFramePr>
          <p:xfrm>
            <a:off x="1973" y="2582"/>
            <a:ext cx="36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9" name="Equation" r:id="rId35" imgW="5486400" imgH="4267200" progId="Equation.DSMT4">
                    <p:embed/>
                  </p:oleObj>
                </mc:Choice>
                <mc:Fallback>
                  <p:oleObj name="Equation" r:id="rId35" imgW="5486400" imgH="426720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582"/>
                          <a:ext cx="36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8917" name="Object 53"/>
            <p:cNvGraphicFramePr>
              <a:graphicFrameLocks noChangeAspect="1"/>
            </p:cNvGraphicFramePr>
            <p:nvPr/>
          </p:nvGraphicFramePr>
          <p:xfrm>
            <a:off x="1597" y="2615"/>
            <a:ext cx="225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0" name="Equation" r:id="rId37" imgW="3352800" imgH="3048000" progId="Equation.DSMT4">
                    <p:embed/>
                  </p:oleObj>
                </mc:Choice>
                <mc:Fallback>
                  <p:oleObj name="Equation" r:id="rId37" imgW="3352800" imgH="3048000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7" y="2615"/>
                          <a:ext cx="225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8918" name="Line 54"/>
          <p:cNvSpPr>
            <a:spLocks noChangeShapeType="1"/>
          </p:cNvSpPr>
          <p:nvPr/>
        </p:nvSpPr>
        <p:spPr bwMode="auto">
          <a:xfrm>
            <a:off x="6184900" y="4175125"/>
            <a:ext cx="338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8920" name="WordArt 56"/>
          <p:cNvSpPr>
            <a:spLocks noChangeArrowheads="1" noChangeShapeType="1" noTextEdit="1"/>
          </p:cNvSpPr>
          <p:nvPr/>
        </p:nvSpPr>
        <p:spPr bwMode="auto">
          <a:xfrm>
            <a:off x="5210175" y="2527300"/>
            <a:ext cx="209550" cy="265113"/>
          </a:xfrm>
          <a:prstGeom prst="rect">
            <a:avLst/>
          </a:prstGeom>
          <a:solidFill>
            <a:schemeClr val="bg1"/>
          </a:solid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  <a:endParaRPr lang="zh-CN" altLang="en-US" sz="3600" b="1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48921" name="WordArt 57"/>
          <p:cNvSpPr>
            <a:spLocks noChangeArrowheads="1" noChangeShapeType="1" noTextEdit="1"/>
          </p:cNvSpPr>
          <p:nvPr/>
        </p:nvSpPr>
        <p:spPr bwMode="auto">
          <a:xfrm>
            <a:off x="5210175" y="2527300"/>
            <a:ext cx="209550" cy="265113"/>
          </a:xfrm>
          <a:prstGeom prst="rect">
            <a:avLst/>
          </a:prstGeom>
          <a:solidFill>
            <a:schemeClr val="bg1"/>
          </a:solid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50000">
                      <a:srgbClr val="FF0000"/>
                    </a:gs>
                    <a:gs pos="100000">
                      <a:srgbClr val="FFFF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  <a:endParaRPr lang="zh-CN" altLang="en-US" sz="3600" b="1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FF00"/>
                  </a:gs>
                  <a:gs pos="50000">
                    <a:srgbClr val="FF0000"/>
                  </a:gs>
                  <a:gs pos="100000">
                    <a:srgbClr val="FFFF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48922" name="Group 58"/>
          <p:cNvGrpSpPr/>
          <p:nvPr/>
        </p:nvGrpSpPr>
        <p:grpSpPr bwMode="auto">
          <a:xfrm>
            <a:off x="6873875" y="1839913"/>
            <a:ext cx="2282825" cy="523875"/>
            <a:chOff x="4322" y="1135"/>
            <a:chExt cx="1438" cy="330"/>
          </a:xfrm>
        </p:grpSpPr>
        <p:sp>
          <p:nvSpPr>
            <p:cNvPr id="548923" name="Rectangle 59"/>
            <p:cNvSpPr>
              <a:spLocks noChangeArrowheads="1"/>
            </p:cNvSpPr>
            <p:nvPr/>
          </p:nvSpPr>
          <p:spPr bwMode="auto">
            <a:xfrm>
              <a:off x="4322" y="1135"/>
              <a:ext cx="14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故当 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成立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48924" name="Object 60"/>
            <p:cNvGraphicFramePr>
              <a:graphicFrameLocks noChangeAspect="1"/>
            </p:cNvGraphicFramePr>
            <p:nvPr/>
          </p:nvGraphicFramePr>
          <p:xfrm>
            <a:off x="4933" y="1188"/>
            <a:ext cx="30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1" name="Equation" r:id="rId39" imgW="4572000" imgH="4267200" progId="Equation.DSMT4">
                    <p:embed/>
                  </p:oleObj>
                </mc:Choice>
                <mc:Fallback>
                  <p:oleObj name="Equation" r:id="rId39" imgW="4572000" imgH="4267200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3" y="1188"/>
                          <a:ext cx="30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8958" name="Rectangle 94"/>
          <p:cNvSpPr>
            <a:spLocks noChangeArrowheads="1"/>
          </p:cNvSpPr>
          <p:nvPr/>
        </p:nvSpPr>
        <p:spPr bwMode="auto">
          <a:xfrm>
            <a:off x="2959100" y="2482334"/>
            <a:ext cx="2667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48957" name="Group 93"/>
          <p:cNvGrpSpPr/>
          <p:nvPr/>
        </p:nvGrpSpPr>
        <p:grpSpPr bwMode="auto">
          <a:xfrm>
            <a:off x="2827338" y="2387600"/>
            <a:ext cx="1549400" cy="522288"/>
            <a:chOff x="1077" y="3440"/>
            <a:chExt cx="976" cy="329"/>
          </a:xfrm>
          <a:solidFill>
            <a:schemeClr val="bg1"/>
          </a:solidFill>
        </p:grpSpPr>
        <p:sp>
          <p:nvSpPr>
            <p:cNvPr id="548955" name="Rectangle 91"/>
            <p:cNvSpPr>
              <a:spLocks noChangeArrowheads="1"/>
            </p:cNvSpPr>
            <p:nvPr/>
          </p:nvSpPr>
          <p:spPr bwMode="auto">
            <a:xfrm>
              <a:off x="1077" y="3440"/>
              <a:ext cx="85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偏大于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48956" name="Object 92"/>
            <p:cNvGraphicFramePr>
              <a:graphicFrameLocks noChangeAspect="1"/>
            </p:cNvGraphicFramePr>
            <p:nvPr/>
          </p:nvGraphicFramePr>
          <p:xfrm>
            <a:off x="1793" y="3472"/>
            <a:ext cx="26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2" name="Equation" r:id="rId41" imgW="4267200" imgH="4572000" progId="Equation.DSMT4">
                    <p:embed/>
                  </p:oleObj>
                </mc:Choice>
                <mc:Fallback>
                  <p:oleObj name="Equation" r:id="rId41" imgW="4267200" imgH="4572000" progId="Equation.DSMT4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3" y="3472"/>
                          <a:ext cx="26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8962" name="Group 98"/>
          <p:cNvGrpSpPr/>
          <p:nvPr/>
        </p:nvGrpSpPr>
        <p:grpSpPr bwMode="auto">
          <a:xfrm>
            <a:off x="4264025" y="2401888"/>
            <a:ext cx="5070475" cy="534987"/>
            <a:chOff x="2726" y="1513"/>
            <a:chExt cx="3194" cy="337"/>
          </a:xfrm>
        </p:grpSpPr>
        <p:sp>
          <p:nvSpPr>
            <p:cNvPr id="548960" name="Rectangle 96"/>
            <p:cNvSpPr>
              <a:spLocks noChangeArrowheads="1"/>
            </p:cNvSpPr>
            <p:nvPr/>
          </p:nvSpPr>
          <p:spPr bwMode="auto">
            <a:xfrm>
              <a:off x="2726" y="1513"/>
              <a:ext cx="31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若过于偏小于  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则有理由拒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48961" name="Object 97"/>
            <p:cNvGraphicFramePr>
              <a:graphicFrameLocks noChangeAspect="1"/>
            </p:cNvGraphicFramePr>
            <p:nvPr/>
          </p:nvGraphicFramePr>
          <p:xfrm>
            <a:off x="4226" y="1553"/>
            <a:ext cx="26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3" name="Equation" r:id="rId43" imgW="4267200" imgH="4572000" progId="Equation.DSMT4">
                    <p:embed/>
                  </p:oleObj>
                </mc:Choice>
                <mc:Fallback>
                  <p:oleObj name="Equation" r:id="rId43" imgW="4267200" imgH="4572000" progId="Equation.DSMT4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6" y="1553"/>
                          <a:ext cx="26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8966" name="Object 102"/>
          <p:cNvGraphicFramePr>
            <a:graphicFrameLocks noChangeAspect="1"/>
          </p:cNvGraphicFramePr>
          <p:nvPr/>
        </p:nvGraphicFramePr>
        <p:xfrm>
          <a:off x="2805113" y="4422775"/>
          <a:ext cx="29527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" name="Equation" r:id="rId45" imgW="27736800" imgH="9144000" progId="Equation.DSMT4">
                  <p:embed/>
                </p:oleObj>
              </mc:Choice>
              <mc:Fallback>
                <p:oleObj name="Equation" r:id="rId45" imgW="27736800" imgH="9144000" progId="Equation.DSMT4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4422775"/>
                        <a:ext cx="29527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8967" name="Group 103"/>
          <p:cNvGrpSpPr/>
          <p:nvPr/>
        </p:nvGrpSpPr>
        <p:grpSpPr bwMode="auto">
          <a:xfrm>
            <a:off x="785813" y="5345113"/>
            <a:ext cx="763587" cy="400050"/>
            <a:chOff x="581" y="1694"/>
            <a:chExt cx="481" cy="252"/>
          </a:xfrm>
        </p:grpSpPr>
        <p:pic>
          <p:nvPicPr>
            <p:cNvPr id="548968" name="Picture 104" descr="4"/>
            <p:cNvPicPr>
              <a:picLocks noChangeAspect="1" noChangeArrowheads="1" noCrop="1"/>
            </p:cNvPicPr>
            <p:nvPr/>
          </p:nvPicPr>
          <p:blipFill>
            <a:blip r:embed="rId47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8969" name="WordArt 105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  <a:endParaRPr lang="zh-CN" altLang="en-US" sz="3600" b="1" kern="10">
                <a:ln w="12700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000082"/>
                    </a:gs>
                    <a:gs pos="50000">
                      <a:srgbClr val="FF8200"/>
                    </a:gs>
                    <a:gs pos="100000">
                      <a:srgbClr val="000082"/>
                    </a:gs>
                  </a:gsLst>
                  <a:lin ang="270000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548970" name="WordArt 106"/>
          <p:cNvSpPr>
            <a:spLocks noChangeArrowheads="1" noChangeShapeType="1" noTextEdit="1"/>
          </p:cNvSpPr>
          <p:nvPr/>
        </p:nvSpPr>
        <p:spPr bwMode="auto">
          <a:xfrm>
            <a:off x="1779588" y="5343525"/>
            <a:ext cx="193198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33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0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单边假设问题</a:t>
            </a:r>
            <a:endParaRPr lang="zh-CN" altLang="en-US" sz="3600" b="1" kern="10">
              <a:ln w="12700">
                <a:solidFill>
                  <a:srgbClr val="FF33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00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48972" name="Object 108"/>
          <p:cNvGraphicFramePr>
            <a:graphicFrameLocks noChangeAspect="1"/>
          </p:cNvGraphicFramePr>
          <p:nvPr/>
        </p:nvGraphicFramePr>
        <p:xfrm>
          <a:off x="2798763" y="5708650"/>
          <a:ext cx="35687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5" name="Equation" r:id="rId48" imgW="33528000" imgH="4572000" progId="Equation.DSMT4">
                  <p:embed/>
                </p:oleObj>
              </mc:Choice>
              <mc:Fallback>
                <p:oleObj name="Equation" r:id="rId48" imgW="33528000" imgH="4572000" progId="Equation.DSMT4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3" y="5708650"/>
                        <a:ext cx="35687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974" name="WordArt 110"/>
          <p:cNvSpPr>
            <a:spLocks noChangeArrowheads="1" noChangeShapeType="1" noTextEdit="1"/>
          </p:cNvSpPr>
          <p:nvPr/>
        </p:nvSpPr>
        <p:spPr bwMode="auto">
          <a:xfrm>
            <a:off x="155575" y="6183313"/>
            <a:ext cx="240188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33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0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的拒绝域是什么</a:t>
            </a:r>
            <a:r>
              <a:rPr lang="en-US" altLang="zh-CN" sz="3600" b="1" kern="10" dirty="0">
                <a:ln w="12700">
                  <a:solidFill>
                    <a:srgbClr val="FF33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0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?</a:t>
            </a:r>
            <a:endParaRPr lang="zh-CN" altLang="en-US" sz="3600" b="1" kern="10">
              <a:ln w="12700">
                <a:solidFill>
                  <a:srgbClr val="FF33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00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48981" name="Object 117"/>
          <p:cNvGraphicFramePr>
            <a:graphicFrameLocks noChangeAspect="1"/>
          </p:cNvGraphicFramePr>
          <p:nvPr/>
        </p:nvGraphicFramePr>
        <p:xfrm>
          <a:off x="7701757" y="4162424"/>
          <a:ext cx="1141360" cy="40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6" name="Equation" r:id="rId50" imgW="14630400" imgH="4876800" progId="Equation.DSMT4">
                  <p:embed/>
                </p:oleObj>
              </mc:Choice>
              <mc:Fallback>
                <p:oleObj name="Equation" r:id="rId50" imgW="14630400" imgH="4876800" progId="Equation.DSMT4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1757" y="4162424"/>
                        <a:ext cx="1141360" cy="408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8988" name="Group 124"/>
          <p:cNvGrpSpPr/>
          <p:nvPr/>
        </p:nvGrpSpPr>
        <p:grpSpPr bwMode="auto">
          <a:xfrm>
            <a:off x="8080375" y="3468689"/>
            <a:ext cx="444500" cy="642937"/>
            <a:chOff x="5130" y="3201"/>
            <a:chExt cx="280" cy="405"/>
          </a:xfrm>
        </p:grpSpPr>
        <p:sp>
          <p:nvSpPr>
            <p:cNvPr id="548983" name="Line 119"/>
            <p:cNvSpPr>
              <a:spLocks noChangeShapeType="1"/>
            </p:cNvSpPr>
            <p:nvPr/>
          </p:nvSpPr>
          <p:spPr bwMode="auto">
            <a:xfrm flipH="1">
              <a:off x="5130" y="3388"/>
              <a:ext cx="128" cy="2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48984" name="Object 120"/>
            <p:cNvGraphicFramePr>
              <a:graphicFrameLocks noChangeAspect="1"/>
            </p:cNvGraphicFramePr>
            <p:nvPr/>
          </p:nvGraphicFramePr>
          <p:xfrm>
            <a:off x="5227" y="3201"/>
            <a:ext cx="18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7" name="Equation" r:id="rId52" imgW="2438400" imgH="2438400" progId="Equation.DSMT4">
                    <p:embed/>
                  </p:oleObj>
                </mc:Choice>
                <mc:Fallback>
                  <p:oleObj name="Equation" r:id="rId52" imgW="2438400" imgH="2438400" progId="Equation.DSMT4">
                    <p:embed/>
                    <p:pic>
                      <p:nvPicPr>
                        <p:cNvPr id="0" name="Object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7" y="3201"/>
                          <a:ext cx="183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8987" name="Line 123"/>
          <p:cNvSpPr>
            <a:spLocks noChangeShapeType="1"/>
          </p:cNvSpPr>
          <p:nvPr/>
        </p:nvSpPr>
        <p:spPr bwMode="auto">
          <a:xfrm>
            <a:off x="7964488" y="4164013"/>
            <a:ext cx="736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48993" name="Group 129"/>
          <p:cNvGrpSpPr/>
          <p:nvPr/>
        </p:nvGrpSpPr>
        <p:grpSpPr bwMode="auto">
          <a:xfrm>
            <a:off x="6423026" y="5313363"/>
            <a:ext cx="2590801" cy="942975"/>
            <a:chOff x="3982" y="3051"/>
            <a:chExt cx="1632" cy="594"/>
          </a:xfrm>
        </p:grpSpPr>
        <p:sp>
          <p:nvSpPr>
            <p:cNvPr id="548990" name="AutoShape 126"/>
            <p:cNvSpPr>
              <a:spLocks noChangeArrowheads="1"/>
            </p:cNvSpPr>
            <p:nvPr/>
          </p:nvSpPr>
          <p:spPr bwMode="auto">
            <a:xfrm>
              <a:off x="4008" y="3068"/>
              <a:ext cx="1559" cy="529"/>
            </a:xfrm>
            <a:prstGeom prst="wedgeRectCallout">
              <a:avLst>
                <a:gd name="adj1" fmla="val -57440"/>
                <a:gd name="adj2" fmla="val 22403"/>
              </a:avLst>
            </a:prstGeom>
            <a:solidFill>
              <a:schemeClr val="accent2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548992" name="Object 128"/>
            <p:cNvGraphicFramePr>
              <a:graphicFrameLocks noChangeAspect="1"/>
            </p:cNvGraphicFramePr>
            <p:nvPr/>
          </p:nvGraphicFramePr>
          <p:xfrm>
            <a:off x="3982" y="3051"/>
            <a:ext cx="1632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8" name="Equation" r:id="rId54" imgW="28041600" imgH="9144000" progId="Equation.DSMT4">
                    <p:embed/>
                  </p:oleObj>
                </mc:Choice>
                <mc:Fallback>
                  <p:oleObj name="Equation" r:id="rId54" imgW="28041600" imgH="9144000" progId="Equation.DSMT4">
                    <p:embed/>
                    <p:pic>
                      <p:nvPicPr>
                        <p:cNvPr id="0" name="Object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2" y="3051"/>
                          <a:ext cx="1632" cy="594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4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8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8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54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548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5489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548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4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4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4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8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8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6" dur="1000"/>
                                        <p:tgtEl>
                                          <p:spTgt spid="54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4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4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8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8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8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8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48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48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4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4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4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4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4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4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48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48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48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48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48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48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4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976" grpId="0" animBg="1"/>
      <p:bldP spid="548918" grpId="0" animBg="1"/>
      <p:bldP spid="548920" grpId="0" animBg="1"/>
      <p:bldP spid="548920" grpId="1" animBg="1"/>
      <p:bldP spid="548921" grpId="0" animBg="1"/>
      <p:bldP spid="548921" grpId="1" animBg="1"/>
      <p:bldP spid="548921" grpId="2" animBg="1"/>
      <p:bldP spid="548958" grpId="0" animBg="1"/>
      <p:bldP spid="548970" grpId="0" animBg="1"/>
      <p:bldP spid="548974" grpId="0" animBg="1"/>
      <p:bldP spid="5489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ChangeArrowheads="1"/>
          </p:cNvSpPr>
          <p:nvPr/>
        </p:nvSpPr>
        <p:spPr bwMode="auto">
          <a:xfrm>
            <a:off x="1231900" y="2292350"/>
            <a:ext cx="358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依题意，要检验假设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46819" name="Rectangle 3"/>
          <p:cNvSpPr>
            <a:spLocks noChangeArrowheads="1"/>
          </p:cNvSpPr>
          <p:nvPr/>
        </p:nvSpPr>
        <p:spPr bwMode="auto">
          <a:xfrm>
            <a:off x="3732213" y="4433888"/>
            <a:ext cx="1192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由于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46820" name="WordArt 4"/>
          <p:cNvSpPr>
            <a:spLocks noChangeArrowheads="1" noChangeShapeType="1" noTextEdit="1"/>
          </p:cNvSpPr>
          <p:nvPr/>
        </p:nvSpPr>
        <p:spPr bwMode="auto">
          <a:xfrm>
            <a:off x="746125" y="24145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</a:ln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3600" b="1" kern="10">
              <a:ln w="12700">
                <a:solidFill>
                  <a:schemeClr val="accent2"/>
                </a:solidFill>
                <a:round/>
              </a:ln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46821" name="Group 5"/>
          <p:cNvGrpSpPr/>
          <p:nvPr/>
        </p:nvGrpSpPr>
        <p:grpSpPr bwMode="auto">
          <a:xfrm>
            <a:off x="-38100" y="555625"/>
            <a:ext cx="9142413" cy="1851025"/>
            <a:chOff x="0" y="358"/>
            <a:chExt cx="5759" cy="1166"/>
          </a:xfrm>
        </p:grpSpPr>
        <p:sp>
          <p:nvSpPr>
            <p:cNvPr id="546822" name="Rectangle 6"/>
            <p:cNvSpPr>
              <a:spLocks noChangeArrowheads="1"/>
            </p:cNvSpPr>
            <p:nvPr/>
          </p:nvSpPr>
          <p:spPr bwMode="auto">
            <a:xfrm>
              <a:off x="0" y="358"/>
              <a:ext cx="5759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  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一台自动装配磁带机器装配每盒磁带长度服从正态分布，如果磁带长度的标准差不超过    厘米，认为机器正常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否则就要调整机器。现抽取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10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盒磁带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经检测算得样本方差观察值           试问机器是否正常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  <a:endPara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46823" name="Object 7"/>
            <p:cNvGraphicFramePr>
              <a:graphicFrameLocks noChangeAspect="1"/>
            </p:cNvGraphicFramePr>
            <p:nvPr/>
          </p:nvGraphicFramePr>
          <p:xfrm>
            <a:off x="3905" y="699"/>
            <a:ext cx="390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8" name="Equation" r:id="rId1" imgW="6400800" imgH="3657600" progId="Equation.DSMT4">
                    <p:embed/>
                  </p:oleObj>
                </mc:Choice>
                <mc:Fallback>
                  <p:oleObj name="Equation" r:id="rId1" imgW="6400800" imgH="3657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5" y="699"/>
                          <a:ext cx="390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6824" name="Object 8"/>
            <p:cNvGraphicFramePr>
              <a:graphicFrameLocks noChangeAspect="1"/>
            </p:cNvGraphicFramePr>
            <p:nvPr/>
          </p:nvGraphicFramePr>
          <p:xfrm>
            <a:off x="1614" y="1186"/>
            <a:ext cx="128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9" name="Equation" r:id="rId3" imgW="22250400" imgH="5181600" progId="Equation.DSMT4">
                    <p:embed/>
                  </p:oleObj>
                </mc:Choice>
                <mc:Fallback>
                  <p:oleObj name="Equation" r:id="rId3" imgW="22250400" imgH="5181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4" y="1186"/>
                          <a:ext cx="1285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6825" name="Object 9"/>
            <p:cNvGraphicFramePr>
              <a:graphicFrameLocks noChangeAspect="1"/>
            </p:cNvGraphicFramePr>
            <p:nvPr/>
          </p:nvGraphicFramePr>
          <p:xfrm>
            <a:off x="4813" y="1209"/>
            <a:ext cx="754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0" name="Equation" r:id="rId5" imgW="13716000" imgH="4267200" progId="Equation.DSMT4">
                    <p:embed/>
                  </p:oleObj>
                </mc:Choice>
                <mc:Fallback>
                  <p:oleObj name="Equation" r:id="rId5" imgW="13716000" imgH="4267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3" y="1209"/>
                          <a:ext cx="754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6826" name="WordArt 10"/>
          <p:cNvSpPr>
            <a:spLocks noChangeArrowheads="1" noChangeShapeType="1" noTextEdit="1"/>
          </p:cNvSpPr>
          <p:nvPr/>
        </p:nvSpPr>
        <p:spPr bwMode="auto">
          <a:xfrm>
            <a:off x="747713" y="6969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>
              <a:ln w="12700">
                <a:solidFill>
                  <a:srgbClr val="99CCFF"/>
                </a:solidFill>
                <a:round/>
              </a:ln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aphicFrame>
        <p:nvGraphicFramePr>
          <p:cNvPr id="546827" name="Object 11"/>
          <p:cNvGraphicFramePr>
            <a:graphicFrameLocks noChangeAspect="1"/>
          </p:cNvGraphicFramePr>
          <p:nvPr/>
        </p:nvGraphicFramePr>
        <p:xfrm>
          <a:off x="2227263" y="2797175"/>
          <a:ext cx="49625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tion" r:id="rId7" imgW="46634400" imgH="4572000" progId="Equation.DSMT4">
                  <p:embed/>
                </p:oleObj>
              </mc:Choice>
              <mc:Fallback>
                <p:oleObj name="Equation" r:id="rId7" imgW="46634400" imgH="4572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2797175"/>
                        <a:ext cx="49625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6828" name="Group 12"/>
          <p:cNvGrpSpPr/>
          <p:nvPr/>
        </p:nvGrpSpPr>
        <p:grpSpPr bwMode="auto">
          <a:xfrm>
            <a:off x="-38100" y="3255963"/>
            <a:ext cx="6808788" cy="519112"/>
            <a:chOff x="-16" y="2027"/>
            <a:chExt cx="4289" cy="327"/>
          </a:xfrm>
        </p:grpSpPr>
        <p:sp>
          <p:nvSpPr>
            <p:cNvPr id="546829" name="Rectangle 13"/>
            <p:cNvSpPr>
              <a:spLocks noChangeArrowheads="1"/>
            </p:cNvSpPr>
            <p:nvPr/>
          </p:nvSpPr>
          <p:spPr bwMode="auto">
            <a:xfrm>
              <a:off x="-16" y="2027"/>
              <a:ext cx="42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采用单边</a:t>
              </a:r>
              <a:r>
                <a:rPr kumimoji="1" lang="zh-CN" altLang="en-US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检验法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求得   的拒绝域是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46830" name="Object 14"/>
            <p:cNvGraphicFramePr>
              <a:graphicFrameLocks noChangeAspect="1"/>
            </p:cNvGraphicFramePr>
            <p:nvPr/>
          </p:nvGraphicFramePr>
          <p:xfrm>
            <a:off x="960" y="2037"/>
            <a:ext cx="28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2" name="Equation" r:id="rId9" imgW="4267200" imgH="4267200" progId="Equation.DSMT4">
                    <p:embed/>
                  </p:oleObj>
                </mc:Choice>
                <mc:Fallback>
                  <p:oleObj name="Equation" r:id="rId9" imgW="4267200" imgH="42672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037"/>
                          <a:ext cx="28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6831" name="Object 15"/>
            <p:cNvGraphicFramePr>
              <a:graphicFrameLocks noChangeAspect="1"/>
            </p:cNvGraphicFramePr>
            <p:nvPr/>
          </p:nvGraphicFramePr>
          <p:xfrm>
            <a:off x="2502" y="2068"/>
            <a:ext cx="30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3" name="Equation" r:id="rId11" imgW="4572000" imgH="4267200" progId="Equation.DSMT4">
                    <p:embed/>
                  </p:oleObj>
                </mc:Choice>
                <mc:Fallback>
                  <p:oleObj name="Equation" r:id="rId11" imgW="4572000" imgH="42672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2" y="2068"/>
                          <a:ext cx="30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6832" name="Object 16"/>
          <p:cNvGraphicFramePr>
            <a:graphicFrameLocks noChangeAspect="1"/>
          </p:cNvGraphicFramePr>
          <p:nvPr/>
        </p:nvGraphicFramePr>
        <p:xfrm>
          <a:off x="2890838" y="3698875"/>
          <a:ext cx="126682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name="Equation" r:id="rId13" imgW="13106400" imgH="9144000" progId="Equation.DSMT4">
                  <p:embed/>
                </p:oleObj>
              </mc:Choice>
              <mc:Fallback>
                <p:oleObj name="Equation" r:id="rId13" imgW="13106400" imgH="9144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3698875"/>
                        <a:ext cx="1266825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6833" name="Group 17"/>
          <p:cNvGrpSpPr/>
          <p:nvPr/>
        </p:nvGrpSpPr>
        <p:grpSpPr bwMode="auto">
          <a:xfrm>
            <a:off x="8004175" y="4248692"/>
            <a:ext cx="733425" cy="670973"/>
            <a:chOff x="4961" y="2456"/>
            <a:chExt cx="462" cy="474"/>
          </a:xfrm>
        </p:grpSpPr>
        <p:sp>
          <p:nvSpPr>
            <p:cNvPr id="546834" name="Freeform 18"/>
            <p:cNvSpPr/>
            <p:nvPr/>
          </p:nvSpPr>
          <p:spPr bwMode="auto">
            <a:xfrm>
              <a:off x="4961" y="2823"/>
              <a:ext cx="462" cy="107"/>
            </a:xfrm>
            <a:custGeom>
              <a:avLst/>
              <a:gdLst>
                <a:gd name="T0" fmla="*/ 462 w 462"/>
                <a:gd name="T1" fmla="*/ 107 h 107"/>
                <a:gd name="T2" fmla="*/ 462 w 462"/>
                <a:gd name="T3" fmla="*/ 63 h 107"/>
                <a:gd name="T4" fmla="*/ 316 w 462"/>
                <a:gd name="T5" fmla="*/ 48 h 107"/>
                <a:gd name="T6" fmla="*/ 271 w 462"/>
                <a:gd name="T7" fmla="*/ 44 h 107"/>
                <a:gd name="T8" fmla="*/ 210 w 462"/>
                <a:gd name="T9" fmla="*/ 38 h 107"/>
                <a:gd name="T10" fmla="*/ 151 w 462"/>
                <a:gd name="T11" fmla="*/ 29 h 107"/>
                <a:gd name="T12" fmla="*/ 90 w 462"/>
                <a:gd name="T13" fmla="*/ 20 h 107"/>
                <a:gd name="T14" fmla="*/ 0 w 462"/>
                <a:gd name="T15" fmla="*/ 0 h 107"/>
                <a:gd name="T16" fmla="*/ 0 w 462"/>
                <a:gd name="T17" fmla="*/ 107 h 107"/>
                <a:gd name="T18" fmla="*/ 462 w 462"/>
                <a:gd name="T1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2" h="107">
                  <a:moveTo>
                    <a:pt x="462" y="107"/>
                  </a:moveTo>
                  <a:lnTo>
                    <a:pt x="462" y="63"/>
                  </a:lnTo>
                  <a:lnTo>
                    <a:pt x="316" y="48"/>
                  </a:lnTo>
                  <a:lnTo>
                    <a:pt x="271" y="44"/>
                  </a:lnTo>
                  <a:lnTo>
                    <a:pt x="210" y="38"/>
                  </a:lnTo>
                  <a:lnTo>
                    <a:pt x="151" y="29"/>
                  </a:lnTo>
                  <a:lnTo>
                    <a:pt x="90" y="2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462" y="107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5000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6835" name="Line 19"/>
            <p:cNvSpPr>
              <a:spLocks noChangeShapeType="1"/>
            </p:cNvSpPr>
            <p:nvPr/>
          </p:nvSpPr>
          <p:spPr bwMode="auto">
            <a:xfrm flipH="1">
              <a:off x="5000" y="2666"/>
              <a:ext cx="128" cy="2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46836" name="Object 20"/>
            <p:cNvGraphicFramePr>
              <a:graphicFrameLocks noChangeAspect="1"/>
            </p:cNvGraphicFramePr>
            <p:nvPr/>
          </p:nvGraphicFramePr>
          <p:xfrm>
            <a:off x="5135" y="2456"/>
            <a:ext cx="189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5" name="Equation" r:id="rId15" imgW="2438400" imgH="2438400" progId="Equation.DSMT4">
                    <p:embed/>
                  </p:oleObj>
                </mc:Choice>
                <mc:Fallback>
                  <p:oleObj name="Equation" r:id="rId15" imgW="2438400" imgH="24384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5" y="2456"/>
                          <a:ext cx="189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6837" name="Group 21"/>
          <p:cNvGrpSpPr/>
          <p:nvPr/>
        </p:nvGrpSpPr>
        <p:grpSpPr bwMode="auto">
          <a:xfrm>
            <a:off x="6218238" y="3886200"/>
            <a:ext cx="2670175" cy="1035050"/>
            <a:chOff x="3692" y="2431"/>
            <a:chExt cx="1682" cy="732"/>
          </a:xfrm>
        </p:grpSpPr>
        <p:sp>
          <p:nvSpPr>
            <p:cNvPr id="546838" name="Line 22"/>
            <p:cNvSpPr>
              <a:spLocks noChangeShapeType="1"/>
            </p:cNvSpPr>
            <p:nvPr/>
          </p:nvSpPr>
          <p:spPr bwMode="auto">
            <a:xfrm flipV="1">
              <a:off x="3692" y="3162"/>
              <a:ext cx="1682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6839" name="Line 23"/>
            <p:cNvSpPr>
              <a:spLocks noChangeShapeType="1"/>
            </p:cNvSpPr>
            <p:nvPr/>
          </p:nvSpPr>
          <p:spPr bwMode="auto">
            <a:xfrm flipV="1">
              <a:off x="3692" y="2431"/>
              <a:ext cx="0" cy="7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6840" name="Freeform 24"/>
            <p:cNvSpPr/>
            <p:nvPr/>
          </p:nvSpPr>
          <p:spPr bwMode="auto">
            <a:xfrm>
              <a:off x="3693" y="2543"/>
              <a:ext cx="1584" cy="618"/>
            </a:xfrm>
            <a:custGeom>
              <a:avLst/>
              <a:gdLst>
                <a:gd name="T0" fmla="*/ 0 w 1584"/>
                <a:gd name="T1" fmla="*/ 618 h 618"/>
                <a:gd name="T2" fmla="*/ 179 w 1584"/>
                <a:gd name="T3" fmla="*/ 401 h 618"/>
                <a:gd name="T4" fmla="*/ 307 w 1584"/>
                <a:gd name="T5" fmla="*/ 145 h 618"/>
                <a:gd name="T6" fmla="*/ 410 w 1584"/>
                <a:gd name="T7" fmla="*/ 21 h 618"/>
                <a:gd name="T8" fmla="*/ 561 w 1584"/>
                <a:gd name="T9" fmla="*/ 31 h 618"/>
                <a:gd name="T10" fmla="*/ 674 w 1584"/>
                <a:gd name="T11" fmla="*/ 184 h 618"/>
                <a:gd name="T12" fmla="*/ 780 w 1584"/>
                <a:gd name="T13" fmla="*/ 328 h 618"/>
                <a:gd name="T14" fmla="*/ 911 w 1584"/>
                <a:gd name="T15" fmla="*/ 439 h 618"/>
                <a:gd name="T16" fmla="*/ 1112 w 1584"/>
                <a:gd name="T17" fmla="*/ 508 h 618"/>
                <a:gd name="T18" fmla="*/ 1341 w 1584"/>
                <a:gd name="T19" fmla="*/ 550 h 618"/>
                <a:gd name="T20" fmla="*/ 1584 w 1584"/>
                <a:gd name="T21" fmla="*/ 573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4" h="618">
                  <a:moveTo>
                    <a:pt x="0" y="618"/>
                  </a:moveTo>
                  <a:cubicBezTo>
                    <a:pt x="30" y="582"/>
                    <a:pt x="128" y="484"/>
                    <a:pt x="179" y="401"/>
                  </a:cubicBezTo>
                  <a:cubicBezTo>
                    <a:pt x="230" y="318"/>
                    <a:pt x="273" y="210"/>
                    <a:pt x="307" y="145"/>
                  </a:cubicBezTo>
                  <a:cubicBezTo>
                    <a:pt x="341" y="80"/>
                    <a:pt x="369" y="42"/>
                    <a:pt x="410" y="21"/>
                  </a:cubicBezTo>
                  <a:cubicBezTo>
                    <a:pt x="451" y="0"/>
                    <a:pt x="517" y="3"/>
                    <a:pt x="561" y="31"/>
                  </a:cubicBezTo>
                  <a:cubicBezTo>
                    <a:pt x="605" y="59"/>
                    <a:pt x="637" y="134"/>
                    <a:pt x="674" y="184"/>
                  </a:cubicBezTo>
                  <a:cubicBezTo>
                    <a:pt x="711" y="234"/>
                    <a:pt x="741" y="286"/>
                    <a:pt x="780" y="328"/>
                  </a:cubicBezTo>
                  <a:cubicBezTo>
                    <a:pt x="819" y="370"/>
                    <a:pt x="857" y="410"/>
                    <a:pt x="911" y="439"/>
                  </a:cubicBezTo>
                  <a:cubicBezTo>
                    <a:pt x="965" y="468"/>
                    <a:pt x="1040" y="489"/>
                    <a:pt x="1112" y="508"/>
                  </a:cubicBezTo>
                  <a:cubicBezTo>
                    <a:pt x="1184" y="527"/>
                    <a:pt x="1262" y="539"/>
                    <a:pt x="1341" y="550"/>
                  </a:cubicBezTo>
                  <a:cubicBezTo>
                    <a:pt x="1420" y="561"/>
                    <a:pt x="1534" y="568"/>
                    <a:pt x="1584" y="57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546841" name="Object 25"/>
          <p:cNvGraphicFramePr>
            <a:graphicFrameLocks noChangeAspect="1"/>
          </p:cNvGraphicFramePr>
          <p:nvPr/>
        </p:nvGraphicFramePr>
        <p:xfrm>
          <a:off x="7683500" y="4919663"/>
          <a:ext cx="13081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Equation" r:id="rId17" imgW="14630400" imgH="4876800" progId="Equation.DSMT4">
                  <p:embed/>
                </p:oleObj>
              </mc:Choice>
              <mc:Fallback>
                <p:oleObj name="Equation" r:id="rId17" imgW="14630400" imgH="48768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0" y="4919663"/>
                        <a:ext cx="13081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6842" name="Group 26"/>
          <p:cNvGrpSpPr/>
          <p:nvPr/>
        </p:nvGrpSpPr>
        <p:grpSpPr bwMode="auto">
          <a:xfrm>
            <a:off x="655638" y="4424363"/>
            <a:ext cx="3244850" cy="555625"/>
            <a:chOff x="413" y="2771"/>
            <a:chExt cx="2044" cy="350"/>
          </a:xfrm>
        </p:grpSpPr>
        <p:sp>
          <p:nvSpPr>
            <p:cNvPr id="546843" name="Rectangle 27"/>
            <p:cNvSpPr>
              <a:spLocks noChangeArrowheads="1"/>
            </p:cNvSpPr>
            <p:nvPr/>
          </p:nvSpPr>
          <p:spPr bwMode="auto">
            <a:xfrm>
              <a:off x="413" y="2771"/>
              <a:ext cx="9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查表得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46844" name="Object 28"/>
            <p:cNvGraphicFramePr>
              <a:graphicFrameLocks noChangeAspect="1"/>
            </p:cNvGraphicFramePr>
            <p:nvPr/>
          </p:nvGraphicFramePr>
          <p:xfrm>
            <a:off x="1137" y="2804"/>
            <a:ext cx="132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7" name="Equation" r:id="rId19" imgW="21640800" imgH="4876800" progId="Equation.DSMT4">
                    <p:embed/>
                  </p:oleObj>
                </mc:Choice>
                <mc:Fallback>
                  <p:oleObj name="Equation" r:id="rId19" imgW="21640800" imgH="48768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7" y="2804"/>
                          <a:ext cx="132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6845" name="Object 29"/>
          <p:cNvGraphicFramePr>
            <a:graphicFrameLocks noChangeAspect="1"/>
          </p:cNvGraphicFramePr>
          <p:nvPr/>
        </p:nvGraphicFramePr>
        <p:xfrm>
          <a:off x="2459038" y="4968875"/>
          <a:ext cx="25939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Equation" r:id="rId21" imgW="26822400" imgH="9144000" progId="Equation.DSMT4">
                  <p:embed/>
                </p:oleObj>
              </mc:Choice>
              <mc:Fallback>
                <p:oleObj name="Equation" r:id="rId21" imgW="26822400" imgH="91440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4968875"/>
                        <a:ext cx="25939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6846" name="Rectangle 30"/>
          <p:cNvSpPr>
            <a:spLocks noChangeArrowheads="1"/>
          </p:cNvSpPr>
          <p:nvPr/>
        </p:nvSpPr>
        <p:spPr bwMode="auto">
          <a:xfrm>
            <a:off x="1893888" y="5829300"/>
            <a:ext cx="4633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即可认为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机器工作正常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.</a:t>
            </a:r>
            <a:endParaRPr kumimoji="1"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546847" name="Group 31"/>
          <p:cNvGrpSpPr/>
          <p:nvPr/>
        </p:nvGrpSpPr>
        <p:grpSpPr bwMode="auto">
          <a:xfrm>
            <a:off x="12700" y="5834063"/>
            <a:ext cx="2019300" cy="533400"/>
            <a:chOff x="0" y="3611"/>
            <a:chExt cx="1272" cy="336"/>
          </a:xfrm>
        </p:grpSpPr>
        <p:sp>
          <p:nvSpPr>
            <p:cNvPr id="546848" name="Rectangle 32"/>
            <p:cNvSpPr>
              <a:spLocks noChangeArrowheads="1"/>
            </p:cNvSpPr>
            <p:nvPr/>
          </p:nvSpPr>
          <p:spPr bwMode="auto">
            <a:xfrm>
              <a:off x="0" y="3611"/>
              <a:ext cx="12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故不拒绝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46849" name="Object 33"/>
            <p:cNvGraphicFramePr>
              <a:graphicFrameLocks noChangeAspect="1"/>
            </p:cNvGraphicFramePr>
            <p:nvPr/>
          </p:nvGraphicFramePr>
          <p:xfrm>
            <a:off x="965" y="3669"/>
            <a:ext cx="307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9" name="Equation" r:id="rId23" imgW="4572000" imgH="4267200" progId="Equation.DSMT4">
                    <p:embed/>
                  </p:oleObj>
                </mc:Choice>
                <mc:Fallback>
                  <p:oleObj name="Equation" r:id="rId23" imgW="4572000" imgH="42672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5" y="3669"/>
                          <a:ext cx="307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6850" name="Object 34"/>
          <p:cNvGraphicFramePr>
            <a:graphicFrameLocks noChangeAspect="1"/>
          </p:cNvGraphicFramePr>
          <p:nvPr/>
        </p:nvGraphicFramePr>
        <p:xfrm>
          <a:off x="4022725" y="3894138"/>
          <a:ext cx="1651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name="Equation" r:id="rId25" imgW="17068800" imgH="4876800" progId="Equation.DSMT4">
                  <p:embed/>
                </p:oleObj>
              </mc:Choice>
              <mc:Fallback>
                <p:oleObj name="Equation" r:id="rId25" imgW="17068800" imgH="48768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725" y="3894138"/>
                        <a:ext cx="16510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6851" name="Object 35"/>
          <p:cNvGraphicFramePr>
            <a:graphicFrameLocks noChangeAspect="1"/>
          </p:cNvGraphicFramePr>
          <p:nvPr/>
        </p:nvGraphicFramePr>
        <p:xfrm>
          <a:off x="4992688" y="5253038"/>
          <a:ext cx="19462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" name="Equation" r:id="rId27" imgW="20116800" imgH="3657600" progId="Equation.DSMT4">
                  <p:embed/>
                </p:oleObj>
              </mc:Choice>
              <mc:Fallback>
                <p:oleObj name="Equation" r:id="rId27" imgW="20116800" imgH="36576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688" y="5253038"/>
                        <a:ext cx="194627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6853" name="Freeform 37"/>
          <p:cNvSpPr/>
          <p:nvPr/>
        </p:nvSpPr>
        <p:spPr bwMode="auto">
          <a:xfrm>
            <a:off x="2209800" y="3211513"/>
            <a:ext cx="4851400" cy="14287"/>
          </a:xfrm>
          <a:custGeom>
            <a:avLst/>
            <a:gdLst>
              <a:gd name="T0" fmla="*/ 168 w 3056"/>
              <a:gd name="T1" fmla="*/ 1 h 9"/>
              <a:gd name="T2" fmla="*/ 224 w 3056"/>
              <a:gd name="T3" fmla="*/ 1 h 9"/>
              <a:gd name="T4" fmla="*/ 1512 w 3056"/>
              <a:gd name="T5" fmla="*/ 1 h 9"/>
              <a:gd name="T6" fmla="*/ 3056 w 3056"/>
              <a:gd name="T7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56" h="9">
                <a:moveTo>
                  <a:pt x="168" y="1"/>
                </a:moveTo>
                <a:cubicBezTo>
                  <a:pt x="84" y="1"/>
                  <a:pt x="0" y="1"/>
                  <a:pt x="224" y="1"/>
                </a:cubicBezTo>
                <a:cubicBezTo>
                  <a:pt x="448" y="1"/>
                  <a:pt x="1040" y="0"/>
                  <a:pt x="1512" y="1"/>
                </a:cubicBezTo>
                <a:cubicBezTo>
                  <a:pt x="1984" y="2"/>
                  <a:pt x="2520" y="5"/>
                  <a:pt x="3056" y="9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6854" name="WordArt 38"/>
          <p:cNvSpPr>
            <a:spLocks noChangeArrowheads="1" noChangeShapeType="1" noTextEdit="1"/>
          </p:cNvSpPr>
          <p:nvPr/>
        </p:nvSpPr>
        <p:spPr bwMode="auto">
          <a:xfrm>
            <a:off x="7178675" y="2921000"/>
            <a:ext cx="209550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  <a:endParaRPr lang="zh-CN" altLang="en-US" sz="3600" b="1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46855" name="WordArt 39"/>
          <p:cNvSpPr>
            <a:spLocks noChangeArrowheads="1" noChangeShapeType="1" noTextEdit="1"/>
          </p:cNvSpPr>
          <p:nvPr/>
        </p:nvSpPr>
        <p:spPr bwMode="auto">
          <a:xfrm>
            <a:off x="7178675" y="2921000"/>
            <a:ext cx="209550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50000">
                      <a:srgbClr val="FF0000"/>
                    </a:gs>
                    <a:gs pos="100000">
                      <a:srgbClr val="FFFF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  <a:endParaRPr lang="zh-CN" altLang="en-US" sz="3600" b="1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FF00"/>
                  </a:gs>
                  <a:gs pos="50000">
                    <a:srgbClr val="FF0000"/>
                  </a:gs>
                  <a:gs pos="100000">
                    <a:srgbClr val="FFFF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6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6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6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6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6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46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54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4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5468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546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546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6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46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0" dur="1000"/>
                                        <p:tgtEl>
                                          <p:spTgt spid="54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4" dur="1000"/>
                                        <p:tgtEl>
                                          <p:spTgt spid="54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6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6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46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46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4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4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46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46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4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46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46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4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4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4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8" grpId="0"/>
      <p:bldP spid="546819" grpId="0"/>
      <p:bldP spid="546820" grpId="0"/>
      <p:bldP spid="546826" grpId="0"/>
      <p:bldP spid="546846" grpId="0"/>
      <p:bldP spid="546853" grpId="0" animBg="1"/>
      <p:bldP spid="546853" grpId="1" animBg="1"/>
      <p:bldP spid="546854" grpId="0" animBg="1"/>
      <p:bldP spid="546854" grpId="1" animBg="1"/>
      <p:bldP spid="546855" grpId="0" animBg="1"/>
      <p:bldP spid="546855" grpId="1" animBg="1"/>
      <p:bldP spid="546855" grpId="2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JP_简洁教案">
  <a:themeElements>
    <a:clrScheme name="JP_简洁教案 1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CC99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B98AE7"/>
      </a:accent6>
      <a:hlink>
        <a:srgbClr val="6600CC"/>
      </a:hlink>
      <a:folHlink>
        <a:srgbClr val="6699FF"/>
      </a:folHlink>
    </a:clrScheme>
    <a:fontScheme name="JP_简洁教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JP_简洁教案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P_简洁教案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4661</Words>
  <Application>WPS 演示</Application>
  <PresentationFormat>全屏显示(4:3)</PresentationFormat>
  <Paragraphs>1177</Paragraphs>
  <Slides>35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378</vt:i4>
      </vt:variant>
      <vt:variant>
        <vt:lpstr>幻灯片标题</vt:lpstr>
      </vt:variant>
      <vt:variant>
        <vt:i4>35</vt:i4>
      </vt:variant>
    </vt:vector>
  </HeadingPairs>
  <TitlesOfParts>
    <vt:vector size="438" baseType="lpstr">
      <vt:lpstr>Arial</vt:lpstr>
      <vt:lpstr>宋体</vt:lpstr>
      <vt:lpstr>Wingdings</vt:lpstr>
      <vt:lpstr>黑体</vt:lpstr>
      <vt:lpstr>楷体_GB2312</vt:lpstr>
      <vt:lpstr>新宋体</vt:lpstr>
      <vt:lpstr>Times New Roman</vt:lpstr>
      <vt:lpstr>Monotype Sorts</vt:lpstr>
      <vt:lpstr>Wingdings</vt:lpstr>
      <vt:lpstr>方正舒体</vt:lpstr>
      <vt:lpstr>Times New Roman</vt:lpstr>
      <vt:lpstr>华文新魏</vt:lpstr>
      <vt:lpstr>Symbol</vt:lpstr>
      <vt:lpstr>Symbol</vt:lpstr>
      <vt:lpstr>隶书</vt:lpstr>
      <vt:lpstr>华文琥珀</vt:lpstr>
      <vt:lpstr>微软雅黑</vt:lpstr>
      <vt:lpstr>Arial Unicode MS</vt:lpstr>
      <vt:lpstr>Math1</vt:lpstr>
      <vt:lpstr>Math4</vt:lpstr>
      <vt:lpstr>楷体_GB2312</vt:lpstr>
      <vt:lpstr>Segoe Print</vt:lpstr>
      <vt:lpstr>默认设计模板</vt:lpstr>
      <vt:lpstr>1_默认设计模板</vt:lpstr>
      <vt:lpstr>JP_简洁教案</vt:lpstr>
      <vt:lpstr>Word.Document.12</vt:lpstr>
      <vt:lpstr>Word.Document.12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 检验法</vt:lpstr>
      <vt:lpstr>T 检验法</vt:lpstr>
      <vt:lpstr> X2检验法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1 – 2 检</vt:lpstr>
      <vt:lpstr>PowerPoint 演示文稿</vt:lpstr>
      <vt:lpstr> 12 / 22 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MathTech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Administrator</dc:creator>
  <cp:lastModifiedBy>Administrator</cp:lastModifiedBy>
  <cp:revision>1424</cp:revision>
  <dcterms:created xsi:type="dcterms:W3CDTF">1999-06-22T01:41:00Z</dcterms:created>
  <dcterms:modified xsi:type="dcterms:W3CDTF">2021-12-27T04:14:59Z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A9852F60850E44BDAF784D1FB1CE52BC</vt:lpwstr>
  </property>
  <property fmtid="{D5CDD505-2E9C-101B-9397-08002B2CF9AE}" pid="3" name="KSOProductBuildVer">
    <vt:lpwstr>2052-11.1.0.11194</vt:lpwstr>
  </property>
</Properties>
</file>