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Alexandria Bold" charset="1" panose="00000000000000000000"/>
      <p:regular r:id="rId16"/>
    </p:embeddedFont>
    <p:embeddedFont>
      <p:font typeface="Garet" charset="1" panose="00000000000000000000"/>
      <p:regular r:id="rId17"/>
    </p:embeddedFont>
    <p:embeddedFont>
      <p:font typeface="Garet Bold" charset="1" panose="00000000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jpeg" Type="http://schemas.openxmlformats.org/officeDocument/2006/relationships/image"/><Relationship Id="rId5" Target="../media/image7.png" Type="http://schemas.openxmlformats.org/officeDocument/2006/relationships/image"/><Relationship Id="rId6"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5400000">
            <a:off x="13890343" y="5516388"/>
            <a:ext cx="4840370" cy="6758253"/>
          </a:xfrm>
          <a:custGeom>
            <a:avLst/>
            <a:gdLst/>
            <a:ahLst/>
            <a:cxnLst/>
            <a:rect r="r" b="b" t="t" l="l"/>
            <a:pathLst>
              <a:path h="6758253" w="4840370">
                <a:moveTo>
                  <a:pt x="4840371" y="6758253"/>
                </a:moveTo>
                <a:lnTo>
                  <a:pt x="0" y="6758253"/>
                </a:lnTo>
                <a:lnTo>
                  <a:pt x="0" y="0"/>
                </a:lnTo>
                <a:lnTo>
                  <a:pt x="4840371" y="0"/>
                </a:lnTo>
                <a:lnTo>
                  <a:pt x="4840371" y="6758253"/>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212327">
            <a:off x="-1633813" y="4706943"/>
            <a:ext cx="7684967" cy="7684967"/>
          </a:xfrm>
          <a:custGeom>
            <a:avLst/>
            <a:gdLst/>
            <a:ahLst/>
            <a:cxnLst/>
            <a:rect r="r" b="b" t="t" l="l"/>
            <a:pathLst>
              <a:path h="7684967" w="7684967">
                <a:moveTo>
                  <a:pt x="7684968" y="0"/>
                </a:moveTo>
                <a:lnTo>
                  <a:pt x="0" y="0"/>
                </a:lnTo>
                <a:lnTo>
                  <a:pt x="0" y="7684968"/>
                </a:lnTo>
                <a:lnTo>
                  <a:pt x="7684968" y="7684968"/>
                </a:lnTo>
                <a:lnTo>
                  <a:pt x="7684968"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2020970" y="4706943"/>
            <a:ext cx="7684967" cy="7684967"/>
          </a:xfrm>
          <a:custGeom>
            <a:avLst/>
            <a:gdLst/>
            <a:ahLst/>
            <a:cxnLst/>
            <a:rect r="r" b="b" t="t" l="l"/>
            <a:pathLst>
              <a:path h="7684967" w="7684967">
                <a:moveTo>
                  <a:pt x="7684968" y="0"/>
                </a:moveTo>
                <a:lnTo>
                  <a:pt x="0" y="0"/>
                </a:lnTo>
                <a:lnTo>
                  <a:pt x="0" y="7684968"/>
                </a:lnTo>
                <a:lnTo>
                  <a:pt x="7684968" y="7684968"/>
                </a:lnTo>
                <a:lnTo>
                  <a:pt x="7684968"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true" rot="-176744">
            <a:off x="12281842" y="-3234705"/>
            <a:ext cx="6992792" cy="6992792"/>
          </a:xfrm>
          <a:custGeom>
            <a:avLst/>
            <a:gdLst/>
            <a:ahLst/>
            <a:cxnLst/>
            <a:rect r="r" b="b" t="t" l="l"/>
            <a:pathLst>
              <a:path h="6992792" w="6992792">
                <a:moveTo>
                  <a:pt x="0" y="6992792"/>
                </a:moveTo>
                <a:lnTo>
                  <a:pt x="6992792" y="6992792"/>
                </a:lnTo>
                <a:lnTo>
                  <a:pt x="6992792" y="0"/>
                </a:lnTo>
                <a:lnTo>
                  <a:pt x="0" y="0"/>
                </a:lnTo>
                <a:lnTo>
                  <a:pt x="0" y="699279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true" rot="0">
            <a:off x="12348517" y="-3496396"/>
            <a:ext cx="6992792" cy="6992792"/>
          </a:xfrm>
          <a:custGeom>
            <a:avLst/>
            <a:gdLst/>
            <a:ahLst/>
            <a:cxnLst/>
            <a:rect r="r" b="b" t="t" l="l"/>
            <a:pathLst>
              <a:path h="6992792" w="6992792">
                <a:moveTo>
                  <a:pt x="0" y="6992792"/>
                </a:moveTo>
                <a:lnTo>
                  <a:pt x="6992792" y="6992792"/>
                </a:lnTo>
                <a:lnTo>
                  <a:pt x="6992792" y="0"/>
                </a:lnTo>
                <a:lnTo>
                  <a:pt x="0" y="0"/>
                </a:lnTo>
                <a:lnTo>
                  <a:pt x="0" y="6992792"/>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1821514" y="3741411"/>
            <a:ext cx="15437786" cy="3427581"/>
          </a:xfrm>
          <a:prstGeom prst="rect">
            <a:avLst/>
          </a:prstGeom>
        </p:spPr>
        <p:txBody>
          <a:bodyPr anchor="t" rtlCol="false" tIns="0" lIns="0" bIns="0" rIns="0">
            <a:spAutoFit/>
          </a:bodyPr>
          <a:lstStyle/>
          <a:p>
            <a:pPr algn="ctr">
              <a:lnSpc>
                <a:spcPts val="13728"/>
              </a:lnSpc>
            </a:pPr>
            <a:r>
              <a:rPr lang="en-US" b="true" sz="9805">
                <a:solidFill>
                  <a:srgbClr val="3F3D3E"/>
                </a:solidFill>
                <a:latin typeface="Alexandria Bold"/>
                <a:ea typeface="Alexandria Bold"/>
                <a:cs typeface="Alexandria Bold"/>
                <a:sym typeface="Alexandria Bold"/>
              </a:rPr>
              <a:t>LE DESIGN PATTERN COMMAND</a:t>
            </a:r>
          </a:p>
        </p:txBody>
      </p:sp>
      <p:grpSp>
        <p:nvGrpSpPr>
          <p:cNvPr name="Group 9" id="9"/>
          <p:cNvGrpSpPr/>
          <p:nvPr/>
        </p:nvGrpSpPr>
        <p:grpSpPr>
          <a:xfrm rot="0">
            <a:off x="6792714" y="8190378"/>
            <a:ext cx="4702572" cy="705137"/>
            <a:chOff x="0" y="0"/>
            <a:chExt cx="1238538" cy="185715"/>
          </a:xfrm>
        </p:grpSpPr>
        <p:sp>
          <p:nvSpPr>
            <p:cNvPr name="Freeform 10" id="10"/>
            <p:cNvSpPr/>
            <p:nvPr/>
          </p:nvSpPr>
          <p:spPr>
            <a:xfrm flipH="false" flipV="false" rot="0">
              <a:off x="0" y="0"/>
              <a:ext cx="1238537" cy="185715"/>
            </a:xfrm>
            <a:custGeom>
              <a:avLst/>
              <a:gdLst/>
              <a:ahLst/>
              <a:cxnLst/>
              <a:rect r="r" b="b" t="t" l="l"/>
              <a:pathLst>
                <a:path h="185715" w="1238537">
                  <a:moveTo>
                    <a:pt x="92858" y="0"/>
                  </a:moveTo>
                  <a:lnTo>
                    <a:pt x="1145680" y="0"/>
                  </a:lnTo>
                  <a:cubicBezTo>
                    <a:pt x="1196964" y="0"/>
                    <a:pt x="1238537" y="41574"/>
                    <a:pt x="1238537" y="92858"/>
                  </a:cubicBezTo>
                  <a:lnTo>
                    <a:pt x="1238537" y="92858"/>
                  </a:lnTo>
                  <a:cubicBezTo>
                    <a:pt x="1238537" y="117485"/>
                    <a:pt x="1228754" y="141104"/>
                    <a:pt x="1211340" y="158518"/>
                  </a:cubicBezTo>
                  <a:cubicBezTo>
                    <a:pt x="1193926" y="175932"/>
                    <a:pt x="1170307" y="185715"/>
                    <a:pt x="1145680" y="185715"/>
                  </a:cubicBezTo>
                  <a:lnTo>
                    <a:pt x="92858" y="185715"/>
                  </a:lnTo>
                  <a:cubicBezTo>
                    <a:pt x="68230" y="185715"/>
                    <a:pt x="44612" y="175932"/>
                    <a:pt x="27197" y="158518"/>
                  </a:cubicBezTo>
                  <a:cubicBezTo>
                    <a:pt x="9783" y="141104"/>
                    <a:pt x="0" y="117485"/>
                    <a:pt x="0" y="92858"/>
                  </a:cubicBezTo>
                  <a:lnTo>
                    <a:pt x="0" y="92858"/>
                  </a:lnTo>
                  <a:cubicBezTo>
                    <a:pt x="0" y="68230"/>
                    <a:pt x="9783" y="44612"/>
                    <a:pt x="27197" y="27197"/>
                  </a:cubicBezTo>
                  <a:cubicBezTo>
                    <a:pt x="44612" y="9783"/>
                    <a:pt x="68230" y="0"/>
                    <a:pt x="92858" y="0"/>
                  </a:cubicBezTo>
                  <a:close/>
                </a:path>
              </a:pathLst>
            </a:custGeom>
            <a:solidFill>
              <a:srgbClr val="545454"/>
            </a:solidFill>
            <a:ln w="38100" cap="rnd">
              <a:solidFill>
                <a:srgbClr val="545454"/>
              </a:solidFill>
              <a:prstDash val="solid"/>
              <a:round/>
            </a:ln>
          </p:spPr>
        </p:sp>
        <p:sp>
          <p:nvSpPr>
            <p:cNvPr name="TextBox 11" id="11"/>
            <p:cNvSpPr txBox="true"/>
            <p:nvPr/>
          </p:nvSpPr>
          <p:spPr>
            <a:xfrm>
              <a:off x="0" y="-38100"/>
              <a:ext cx="1238538" cy="223815"/>
            </a:xfrm>
            <a:prstGeom prst="rect">
              <a:avLst/>
            </a:prstGeom>
          </p:spPr>
          <p:txBody>
            <a:bodyPr anchor="ctr" rtlCol="false" tIns="50800" lIns="50800" bIns="50800" rIns="50800"/>
            <a:lstStyle/>
            <a:p>
              <a:pPr algn="ctr">
                <a:lnSpc>
                  <a:spcPts val="2897"/>
                </a:lnSpc>
              </a:pPr>
            </a:p>
          </p:txBody>
        </p:sp>
      </p:grpSp>
      <p:sp>
        <p:nvSpPr>
          <p:cNvPr name="TextBox 12" id="12"/>
          <p:cNvSpPr txBox="true"/>
          <p:nvPr/>
        </p:nvSpPr>
        <p:spPr>
          <a:xfrm rot="0">
            <a:off x="6991338" y="8215208"/>
            <a:ext cx="4305324" cy="522126"/>
          </a:xfrm>
          <a:prstGeom prst="rect">
            <a:avLst/>
          </a:prstGeom>
        </p:spPr>
        <p:txBody>
          <a:bodyPr anchor="t" rtlCol="false" tIns="0" lIns="0" bIns="0" rIns="0">
            <a:spAutoFit/>
          </a:bodyPr>
          <a:lstStyle/>
          <a:p>
            <a:pPr algn="ctr">
              <a:lnSpc>
                <a:spcPts val="4296"/>
              </a:lnSpc>
              <a:spcBef>
                <a:spcPct val="0"/>
              </a:spcBef>
            </a:pPr>
            <a:r>
              <a:rPr lang="en-US" sz="3068">
                <a:solidFill>
                  <a:srgbClr val="E9E9E9"/>
                </a:solidFill>
                <a:latin typeface="Garet"/>
                <a:ea typeface="Garet"/>
                <a:cs typeface="Garet"/>
                <a:sym typeface="Garet"/>
              </a:rPr>
              <a:t>1. Introduction</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541415" y="2567666"/>
            <a:ext cx="9205169" cy="1392492"/>
          </a:xfrm>
          <a:prstGeom prst="rect">
            <a:avLst/>
          </a:prstGeom>
        </p:spPr>
        <p:txBody>
          <a:bodyPr anchor="t" rtlCol="false" tIns="0" lIns="0" bIns="0" rIns="0">
            <a:spAutoFit/>
          </a:bodyPr>
          <a:lstStyle/>
          <a:p>
            <a:pPr algn="ctr">
              <a:lnSpc>
                <a:spcPts val="11448"/>
              </a:lnSpc>
            </a:pPr>
            <a:r>
              <a:rPr lang="en-US" b="true" sz="8177">
                <a:solidFill>
                  <a:srgbClr val="3F3D3E"/>
                </a:solidFill>
                <a:latin typeface="Alexandria Bold"/>
                <a:ea typeface="Alexandria Bold"/>
                <a:cs typeface="Alexandria Bold"/>
                <a:sym typeface="Alexandria Bold"/>
              </a:rPr>
              <a:t>CONCLUSION</a:t>
            </a:r>
          </a:p>
        </p:txBody>
      </p:sp>
      <p:sp>
        <p:nvSpPr>
          <p:cNvPr name="TextBox 4" id="4"/>
          <p:cNvSpPr txBox="true"/>
          <p:nvPr/>
        </p:nvSpPr>
        <p:spPr>
          <a:xfrm rot="0">
            <a:off x="3443857" y="4097138"/>
            <a:ext cx="11400286" cy="5212871"/>
          </a:xfrm>
          <a:prstGeom prst="rect">
            <a:avLst/>
          </a:prstGeom>
        </p:spPr>
        <p:txBody>
          <a:bodyPr anchor="t" rtlCol="false" tIns="0" lIns="0" bIns="0" rIns="0">
            <a:spAutoFit/>
          </a:bodyPr>
          <a:lstStyle/>
          <a:p>
            <a:pPr algn="ctr">
              <a:lnSpc>
                <a:spcPts val="4576"/>
              </a:lnSpc>
              <a:spcBef>
                <a:spcPct val="0"/>
              </a:spcBef>
            </a:pPr>
            <a:r>
              <a:rPr lang="en-US" sz="3268">
                <a:solidFill>
                  <a:srgbClr val="545454"/>
                </a:solidFill>
                <a:latin typeface="Garet"/>
                <a:ea typeface="Garet"/>
                <a:cs typeface="Garet"/>
                <a:sym typeface="Garet"/>
              </a:rPr>
              <a:t>Le pattern Command est un outil puissant pour découpler les demandes de leur exécution. Il offre une grande flexibilité dans la gestion des opérations et permet d'implémenter facilement des fonctionnalités avancées comme l'annulation, la journalisation et les macros. Bien qu'il introduise une certaine complexité, ses avantages en font un pattern incontournable dans de nombreux contextes applicatifs.</a:t>
            </a:r>
          </a:p>
        </p:txBody>
      </p:sp>
      <p:sp>
        <p:nvSpPr>
          <p:cNvPr name="Freeform 5" id="5"/>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7" id="7"/>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07</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541415" y="2577191"/>
            <a:ext cx="9205169" cy="1349946"/>
          </a:xfrm>
          <a:prstGeom prst="rect">
            <a:avLst/>
          </a:prstGeom>
        </p:spPr>
        <p:txBody>
          <a:bodyPr anchor="t" rtlCol="false" tIns="0" lIns="0" bIns="0" rIns="0">
            <a:spAutoFit/>
          </a:bodyPr>
          <a:lstStyle/>
          <a:p>
            <a:pPr algn="ctr">
              <a:lnSpc>
                <a:spcPts val="11168"/>
              </a:lnSpc>
            </a:pPr>
            <a:r>
              <a:rPr lang="en-US" b="true" sz="7977">
                <a:solidFill>
                  <a:srgbClr val="3F3D3E"/>
                </a:solidFill>
                <a:latin typeface="Alexandria Bold"/>
                <a:ea typeface="Alexandria Bold"/>
                <a:cs typeface="Alexandria Bold"/>
                <a:sym typeface="Alexandria Bold"/>
              </a:rPr>
              <a:t>1. INTRODUCTION</a:t>
            </a:r>
          </a:p>
        </p:txBody>
      </p:sp>
      <p:sp>
        <p:nvSpPr>
          <p:cNvPr name="TextBox 4" id="4"/>
          <p:cNvSpPr txBox="true"/>
          <p:nvPr/>
        </p:nvSpPr>
        <p:spPr>
          <a:xfrm rot="0">
            <a:off x="3443857" y="4097138"/>
            <a:ext cx="11400286" cy="4631846"/>
          </a:xfrm>
          <a:prstGeom prst="rect">
            <a:avLst/>
          </a:prstGeom>
        </p:spPr>
        <p:txBody>
          <a:bodyPr anchor="t" rtlCol="false" tIns="0" lIns="0" bIns="0" rIns="0">
            <a:spAutoFit/>
          </a:bodyPr>
          <a:lstStyle/>
          <a:p>
            <a:pPr algn="just">
              <a:lnSpc>
                <a:spcPts val="4576"/>
              </a:lnSpc>
              <a:spcBef>
                <a:spcPct val="0"/>
              </a:spcBef>
            </a:pPr>
            <a:r>
              <a:rPr lang="en-US" sz="3268">
                <a:solidFill>
                  <a:srgbClr val="545454"/>
                </a:solidFill>
                <a:latin typeface="Garet"/>
                <a:ea typeface="Garet"/>
                <a:cs typeface="Garet"/>
                <a:sym typeface="Garet"/>
              </a:rPr>
              <a:t>Le pattern Command est un pattern comportemental qui transforme une requête en un objet indépendant contenant toutes les informations sur cette requête. Cette transformation permet de paramétrer des méthodes avec différentes requêtes, de mettre en file d'attente ou de journaliser les requêtes, et de supporter les opérations d'annulation.</a:t>
            </a:r>
          </a:p>
        </p:txBody>
      </p:sp>
      <p:sp>
        <p:nvSpPr>
          <p:cNvPr name="Freeform 5" id="5"/>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7" id="7"/>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01</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171685" y="2687755"/>
            <a:ext cx="11400286" cy="578641"/>
          </a:xfrm>
          <a:prstGeom prst="rect">
            <a:avLst/>
          </a:prstGeom>
        </p:spPr>
        <p:txBody>
          <a:bodyPr anchor="t" rtlCol="false" tIns="0" lIns="0" bIns="0" rIns="0">
            <a:spAutoFit/>
          </a:bodyPr>
          <a:lstStyle/>
          <a:p>
            <a:pPr algn="l">
              <a:lnSpc>
                <a:spcPts val="4856"/>
              </a:lnSpc>
            </a:pPr>
            <a:r>
              <a:rPr lang="en-US" sz="3468">
                <a:solidFill>
                  <a:srgbClr val="545454"/>
                </a:solidFill>
                <a:latin typeface="Garet"/>
                <a:ea typeface="Garet"/>
                <a:cs typeface="Garet"/>
                <a:sym typeface="Garet"/>
              </a:rPr>
              <a:t>'intention principale du pattern Command est de :</a:t>
            </a:r>
          </a:p>
        </p:txBody>
      </p:sp>
      <p:sp>
        <p:nvSpPr>
          <p:cNvPr name="TextBox 4" id="4"/>
          <p:cNvSpPr txBox="true"/>
          <p:nvPr/>
        </p:nvSpPr>
        <p:spPr>
          <a:xfrm rot="0">
            <a:off x="4541415" y="863511"/>
            <a:ext cx="9205169" cy="1392492"/>
          </a:xfrm>
          <a:prstGeom prst="rect">
            <a:avLst/>
          </a:prstGeom>
        </p:spPr>
        <p:txBody>
          <a:bodyPr anchor="t" rtlCol="false" tIns="0" lIns="0" bIns="0" rIns="0">
            <a:spAutoFit/>
          </a:bodyPr>
          <a:lstStyle/>
          <a:p>
            <a:pPr algn="ctr">
              <a:lnSpc>
                <a:spcPts val="11448"/>
              </a:lnSpc>
            </a:pPr>
            <a:r>
              <a:rPr lang="en-US" b="true" sz="8177">
                <a:solidFill>
                  <a:srgbClr val="3F3D3E"/>
                </a:solidFill>
                <a:latin typeface="Alexandria Bold"/>
                <a:ea typeface="Alexandria Bold"/>
                <a:cs typeface="Alexandria Bold"/>
                <a:sym typeface="Alexandria Bold"/>
              </a:rPr>
              <a:t>2. INTENTION</a:t>
            </a:r>
          </a:p>
        </p:txBody>
      </p:sp>
      <p:sp>
        <p:nvSpPr>
          <p:cNvPr name="TextBox 5" id="5"/>
          <p:cNvSpPr txBox="true"/>
          <p:nvPr/>
        </p:nvSpPr>
        <p:spPr>
          <a:xfrm rot="0">
            <a:off x="4171685" y="5381733"/>
            <a:ext cx="11400286" cy="1145696"/>
          </a:xfrm>
          <a:prstGeom prst="rect">
            <a:avLst/>
          </a:prstGeom>
        </p:spPr>
        <p:txBody>
          <a:bodyPr anchor="t" rtlCol="false" tIns="0" lIns="0" bIns="0" rIns="0">
            <a:spAutoFit/>
          </a:bodyPr>
          <a:lstStyle/>
          <a:p>
            <a:pPr algn="l" marL="705747" indent="-352873" lvl="1">
              <a:lnSpc>
                <a:spcPts val="4576"/>
              </a:lnSpc>
              <a:buFont typeface="Arial"/>
              <a:buChar char="•"/>
            </a:pPr>
            <a:r>
              <a:rPr lang="en-US" sz="3268">
                <a:solidFill>
                  <a:srgbClr val="545454"/>
                </a:solidFill>
                <a:latin typeface="Garet"/>
                <a:ea typeface="Garet"/>
                <a:cs typeface="Garet"/>
                <a:sym typeface="Garet"/>
              </a:rPr>
              <a:t>Permettre la paramétrisation des clients avec différentes requêtes</a:t>
            </a:r>
          </a:p>
        </p:txBody>
      </p:sp>
      <p:sp>
        <p:nvSpPr>
          <p:cNvPr name="AutoShape 6" id="6"/>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7" id="7"/>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02</a:t>
            </a:r>
          </a:p>
        </p:txBody>
      </p:sp>
      <p:sp>
        <p:nvSpPr>
          <p:cNvPr name="TextBox 8" id="8"/>
          <p:cNvSpPr txBox="true"/>
          <p:nvPr/>
        </p:nvSpPr>
        <p:spPr>
          <a:xfrm rot="0">
            <a:off x="4171685" y="3491471"/>
            <a:ext cx="11400286" cy="564671"/>
          </a:xfrm>
          <a:prstGeom prst="rect">
            <a:avLst/>
          </a:prstGeom>
        </p:spPr>
        <p:txBody>
          <a:bodyPr anchor="t" rtlCol="false" tIns="0" lIns="0" bIns="0" rIns="0">
            <a:spAutoFit/>
          </a:bodyPr>
          <a:lstStyle/>
          <a:p>
            <a:pPr algn="l" marL="705747" indent="-352873" lvl="1">
              <a:lnSpc>
                <a:spcPts val="4576"/>
              </a:lnSpc>
              <a:buFont typeface="Arial"/>
              <a:buChar char="•"/>
            </a:pPr>
            <a:r>
              <a:rPr lang="en-US" sz="3268">
                <a:solidFill>
                  <a:srgbClr val="545454"/>
                </a:solidFill>
                <a:latin typeface="Garet"/>
                <a:ea typeface="Garet"/>
                <a:cs typeface="Garet"/>
                <a:sym typeface="Garet"/>
              </a:rPr>
              <a:t>Encapsuler une requête sous forme d'objet</a:t>
            </a:r>
          </a:p>
        </p:txBody>
      </p:sp>
      <p:sp>
        <p:nvSpPr>
          <p:cNvPr name="TextBox 9" id="9"/>
          <p:cNvSpPr txBox="true"/>
          <p:nvPr/>
        </p:nvSpPr>
        <p:spPr>
          <a:xfrm rot="0">
            <a:off x="4171685" y="4044730"/>
            <a:ext cx="11400286" cy="1145696"/>
          </a:xfrm>
          <a:prstGeom prst="rect">
            <a:avLst/>
          </a:prstGeom>
        </p:spPr>
        <p:txBody>
          <a:bodyPr anchor="t" rtlCol="false" tIns="0" lIns="0" bIns="0" rIns="0">
            <a:spAutoFit/>
          </a:bodyPr>
          <a:lstStyle/>
          <a:p>
            <a:pPr algn="l" marL="705747" indent="-352873" lvl="1">
              <a:lnSpc>
                <a:spcPts val="4576"/>
              </a:lnSpc>
              <a:buFont typeface="Arial"/>
              <a:buChar char="•"/>
            </a:pPr>
            <a:r>
              <a:rPr lang="en-US" sz="3268">
                <a:solidFill>
                  <a:srgbClr val="545454"/>
                </a:solidFill>
                <a:latin typeface="Garet"/>
                <a:ea typeface="Garet"/>
                <a:cs typeface="Garet"/>
                <a:sym typeface="Garet"/>
              </a:rPr>
              <a:t>Découpler l'objet qui invoque l'opération de celui qui la réalise</a:t>
            </a:r>
          </a:p>
        </p:txBody>
      </p:sp>
      <p:sp>
        <p:nvSpPr>
          <p:cNvPr name="TextBox 10" id="10"/>
          <p:cNvSpPr txBox="true"/>
          <p:nvPr/>
        </p:nvSpPr>
        <p:spPr>
          <a:xfrm rot="0">
            <a:off x="4171685" y="6654688"/>
            <a:ext cx="11400286" cy="1145696"/>
          </a:xfrm>
          <a:prstGeom prst="rect">
            <a:avLst/>
          </a:prstGeom>
        </p:spPr>
        <p:txBody>
          <a:bodyPr anchor="t" rtlCol="false" tIns="0" lIns="0" bIns="0" rIns="0">
            <a:spAutoFit/>
          </a:bodyPr>
          <a:lstStyle/>
          <a:p>
            <a:pPr algn="l" marL="705747" indent="-352873" lvl="1">
              <a:lnSpc>
                <a:spcPts val="4576"/>
              </a:lnSpc>
              <a:buFont typeface="Arial"/>
              <a:buChar char="•"/>
            </a:pPr>
            <a:r>
              <a:rPr lang="en-US" sz="3268">
                <a:solidFill>
                  <a:srgbClr val="545454"/>
                </a:solidFill>
                <a:latin typeface="Garet"/>
                <a:ea typeface="Garet"/>
                <a:cs typeface="Garet"/>
                <a:sym typeface="Garet"/>
              </a:rPr>
              <a:t>Permettre la paramétrisation des clients avec différentes requêtes</a:t>
            </a:r>
          </a:p>
        </p:txBody>
      </p:sp>
      <p:sp>
        <p:nvSpPr>
          <p:cNvPr name="TextBox 11" id="11"/>
          <p:cNvSpPr txBox="true"/>
          <p:nvPr/>
        </p:nvSpPr>
        <p:spPr>
          <a:xfrm rot="0">
            <a:off x="4171685" y="7927642"/>
            <a:ext cx="11400286" cy="1708941"/>
          </a:xfrm>
          <a:prstGeom prst="rect">
            <a:avLst/>
          </a:prstGeom>
        </p:spPr>
        <p:txBody>
          <a:bodyPr anchor="t" rtlCol="false" tIns="0" lIns="0" bIns="0" rIns="0">
            <a:spAutoFit/>
          </a:bodyPr>
          <a:lstStyle/>
          <a:p>
            <a:pPr algn="l" marL="705747" indent="-352873" lvl="1">
              <a:lnSpc>
                <a:spcPts val="4576"/>
              </a:lnSpc>
              <a:buFont typeface="Arial"/>
              <a:buChar char="•"/>
            </a:pPr>
            <a:r>
              <a:rPr lang="en-US" sz="3268">
                <a:solidFill>
                  <a:srgbClr val="545454"/>
                </a:solidFill>
                <a:latin typeface="Garet"/>
                <a:ea typeface="Garet"/>
                <a:cs typeface="Garet"/>
                <a:sym typeface="Garet"/>
              </a:rPr>
              <a:t>Supporter l'annulation (undo) et la répétition (redo) d'opérations</a:t>
            </a:r>
          </a:p>
          <a:p>
            <a:pPr algn="l" marL="684157" indent="-342079" lvl="1">
              <a:lnSpc>
                <a:spcPts val="4436"/>
              </a:lnSpc>
              <a:buFont typeface="Arial"/>
              <a:buChar char="•"/>
            </a:pPr>
            <a:r>
              <a:rPr lang="en-US" sz="3168">
                <a:solidFill>
                  <a:srgbClr val="545454"/>
                </a:solidFill>
                <a:latin typeface="Garet"/>
                <a:ea typeface="Garet"/>
                <a:cs typeface="Garet"/>
                <a:sym typeface="Garet"/>
              </a:rPr>
              <a:t>Journaliser les requêtes pour audit ou persistance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171685" y="2616200"/>
            <a:ext cx="11400286" cy="1304446"/>
          </a:xfrm>
          <a:prstGeom prst="rect">
            <a:avLst/>
          </a:prstGeom>
        </p:spPr>
        <p:txBody>
          <a:bodyPr anchor="t" rtlCol="false" tIns="0" lIns="0" bIns="0" rIns="0">
            <a:spAutoFit/>
          </a:bodyPr>
          <a:lstStyle/>
          <a:p>
            <a:pPr algn="l">
              <a:lnSpc>
                <a:spcPts val="5276"/>
              </a:lnSpc>
            </a:pPr>
            <a:r>
              <a:rPr lang="en-US" sz="3768">
                <a:solidFill>
                  <a:srgbClr val="545454"/>
                </a:solidFill>
                <a:latin typeface="Garet"/>
                <a:ea typeface="Garet"/>
                <a:cs typeface="Garet"/>
                <a:sym typeface="Garet"/>
              </a:rPr>
              <a:t>Dans de nombreuses applications, nous devons :</a:t>
            </a:r>
          </a:p>
        </p:txBody>
      </p:sp>
      <p:sp>
        <p:nvSpPr>
          <p:cNvPr name="TextBox 4" id="4"/>
          <p:cNvSpPr txBox="true"/>
          <p:nvPr/>
        </p:nvSpPr>
        <p:spPr>
          <a:xfrm rot="0">
            <a:off x="4541415" y="863511"/>
            <a:ext cx="9205169" cy="1392492"/>
          </a:xfrm>
          <a:prstGeom prst="rect">
            <a:avLst/>
          </a:prstGeom>
        </p:spPr>
        <p:txBody>
          <a:bodyPr anchor="t" rtlCol="false" tIns="0" lIns="0" bIns="0" rIns="0">
            <a:spAutoFit/>
          </a:bodyPr>
          <a:lstStyle/>
          <a:p>
            <a:pPr algn="ctr">
              <a:lnSpc>
                <a:spcPts val="11448"/>
              </a:lnSpc>
            </a:pPr>
            <a:r>
              <a:rPr lang="en-US" b="true" sz="8177">
                <a:solidFill>
                  <a:srgbClr val="3F3D3E"/>
                </a:solidFill>
                <a:latin typeface="Alexandria Bold"/>
                <a:ea typeface="Alexandria Bold"/>
                <a:cs typeface="Alexandria Bold"/>
                <a:sym typeface="Alexandria Bold"/>
              </a:rPr>
              <a:t>3. MOTIVATION</a:t>
            </a:r>
          </a:p>
        </p:txBody>
      </p:sp>
      <p:sp>
        <p:nvSpPr>
          <p:cNvPr name="TextBox 5" id="5"/>
          <p:cNvSpPr txBox="true"/>
          <p:nvPr/>
        </p:nvSpPr>
        <p:spPr>
          <a:xfrm rot="0">
            <a:off x="4171685" y="5483023"/>
            <a:ext cx="11400286" cy="595151"/>
          </a:xfrm>
          <a:prstGeom prst="rect">
            <a:avLst/>
          </a:prstGeom>
        </p:spPr>
        <p:txBody>
          <a:bodyPr anchor="t" rtlCol="false" tIns="0" lIns="0" bIns="0" rIns="0">
            <a:spAutoFit/>
          </a:bodyPr>
          <a:lstStyle/>
          <a:p>
            <a:pPr algn="l" marL="770515" indent="-385258" lvl="1">
              <a:lnSpc>
                <a:spcPts val="4996"/>
              </a:lnSpc>
              <a:buFont typeface="Arial"/>
              <a:buChar char="•"/>
            </a:pPr>
            <a:r>
              <a:rPr lang="en-US" sz="3568">
                <a:solidFill>
                  <a:srgbClr val="545454"/>
                </a:solidFill>
                <a:latin typeface="Garet"/>
                <a:ea typeface="Garet"/>
                <a:cs typeface="Garet"/>
                <a:sym typeface="Garet"/>
              </a:rPr>
              <a:t>Journaliser les actions pour audit</a:t>
            </a:r>
          </a:p>
        </p:txBody>
      </p:sp>
      <p:sp>
        <p:nvSpPr>
          <p:cNvPr name="AutoShape 6" id="6"/>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7" id="7"/>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02</a:t>
            </a:r>
          </a:p>
        </p:txBody>
      </p:sp>
      <p:sp>
        <p:nvSpPr>
          <p:cNvPr name="TextBox 8" id="8"/>
          <p:cNvSpPr txBox="true"/>
          <p:nvPr/>
        </p:nvSpPr>
        <p:spPr>
          <a:xfrm rot="0">
            <a:off x="4171685" y="3998992"/>
            <a:ext cx="11400286" cy="595151"/>
          </a:xfrm>
          <a:prstGeom prst="rect">
            <a:avLst/>
          </a:prstGeom>
        </p:spPr>
        <p:txBody>
          <a:bodyPr anchor="t" rtlCol="false" tIns="0" lIns="0" bIns="0" rIns="0">
            <a:spAutoFit/>
          </a:bodyPr>
          <a:lstStyle/>
          <a:p>
            <a:pPr algn="l" marL="770515" indent="-385258" lvl="1">
              <a:lnSpc>
                <a:spcPts val="4996"/>
              </a:lnSpc>
              <a:buFont typeface="Arial"/>
              <a:buChar char="•"/>
            </a:pPr>
            <a:r>
              <a:rPr lang="en-US" sz="3568">
                <a:solidFill>
                  <a:srgbClr val="545454"/>
                </a:solidFill>
                <a:latin typeface="Garet"/>
                <a:ea typeface="Garet"/>
                <a:cs typeface="Garet"/>
                <a:sym typeface="Garet"/>
              </a:rPr>
              <a:t>Exécuter des actions à différents moments</a:t>
            </a:r>
          </a:p>
        </p:txBody>
      </p:sp>
      <p:sp>
        <p:nvSpPr>
          <p:cNvPr name="TextBox 9" id="9"/>
          <p:cNvSpPr txBox="true"/>
          <p:nvPr/>
        </p:nvSpPr>
        <p:spPr>
          <a:xfrm rot="0">
            <a:off x="4171685" y="4811672"/>
            <a:ext cx="11400286" cy="595151"/>
          </a:xfrm>
          <a:prstGeom prst="rect">
            <a:avLst/>
          </a:prstGeom>
        </p:spPr>
        <p:txBody>
          <a:bodyPr anchor="t" rtlCol="false" tIns="0" lIns="0" bIns="0" rIns="0">
            <a:spAutoFit/>
          </a:bodyPr>
          <a:lstStyle/>
          <a:p>
            <a:pPr algn="l" marL="770515" indent="-385258" lvl="1">
              <a:lnSpc>
                <a:spcPts val="4996"/>
              </a:lnSpc>
              <a:buFont typeface="Arial"/>
              <a:buChar char="•"/>
            </a:pPr>
            <a:r>
              <a:rPr lang="en-US" sz="3568">
                <a:solidFill>
                  <a:srgbClr val="545454"/>
                </a:solidFill>
                <a:latin typeface="Garet"/>
                <a:ea typeface="Garet"/>
                <a:cs typeface="Garet"/>
                <a:sym typeface="Garet"/>
              </a:rPr>
              <a:t>Annuler des opérations précédentes</a:t>
            </a:r>
          </a:p>
        </p:txBody>
      </p:sp>
      <p:sp>
        <p:nvSpPr>
          <p:cNvPr name="TextBox 10" id="10"/>
          <p:cNvSpPr txBox="true"/>
          <p:nvPr/>
        </p:nvSpPr>
        <p:spPr>
          <a:xfrm rot="0">
            <a:off x="4171685" y="6287724"/>
            <a:ext cx="11400286" cy="1726721"/>
          </a:xfrm>
          <a:prstGeom prst="rect">
            <a:avLst/>
          </a:prstGeom>
        </p:spPr>
        <p:txBody>
          <a:bodyPr anchor="t" rtlCol="false" tIns="0" lIns="0" bIns="0" rIns="0">
            <a:spAutoFit/>
          </a:bodyPr>
          <a:lstStyle/>
          <a:p>
            <a:pPr algn="l" marL="705747" indent="-352873" lvl="1">
              <a:lnSpc>
                <a:spcPts val="4576"/>
              </a:lnSpc>
              <a:buFont typeface="Arial"/>
              <a:buChar char="•"/>
            </a:pPr>
            <a:r>
              <a:rPr lang="en-US" sz="3268">
                <a:solidFill>
                  <a:srgbClr val="545454"/>
                </a:solidFill>
                <a:latin typeface="Garet"/>
                <a:ea typeface="Garet"/>
                <a:cs typeface="Garet"/>
                <a:sym typeface="Garet"/>
              </a:rPr>
              <a:t>Créer des macros ou des scripts d'automatisation</a:t>
            </a:r>
          </a:p>
          <a:p>
            <a:pPr algn="l" marL="705747" indent="-352873" lvl="1">
              <a:lnSpc>
                <a:spcPts val="4576"/>
              </a:lnSpc>
              <a:buFont typeface="Arial"/>
              <a:buChar char="•"/>
            </a:pPr>
            <a:r>
              <a:rPr lang="en-US" sz="3268">
                <a:solidFill>
                  <a:srgbClr val="545454"/>
                </a:solidFill>
                <a:latin typeface="Garet"/>
                <a:ea typeface="Garet"/>
                <a:cs typeface="Garet"/>
                <a:sym typeface="Garet"/>
              </a:rPr>
              <a:t>Implémenter des systèmes de file d'attente</a:t>
            </a:r>
          </a:p>
        </p:txBody>
      </p:sp>
      <p:sp>
        <p:nvSpPr>
          <p:cNvPr name="TextBox 11" id="11"/>
          <p:cNvSpPr txBox="true"/>
          <p:nvPr/>
        </p:nvSpPr>
        <p:spPr>
          <a:xfrm rot="0">
            <a:off x="4171685" y="8071090"/>
            <a:ext cx="11400286" cy="2307746"/>
          </a:xfrm>
          <a:prstGeom prst="rect">
            <a:avLst/>
          </a:prstGeom>
        </p:spPr>
        <p:txBody>
          <a:bodyPr anchor="t" rtlCol="false" tIns="0" lIns="0" bIns="0" rIns="0">
            <a:spAutoFit/>
          </a:bodyPr>
          <a:lstStyle/>
          <a:p>
            <a:pPr algn="just">
              <a:lnSpc>
                <a:spcPts val="4576"/>
              </a:lnSpc>
            </a:pPr>
            <a:r>
              <a:rPr lang="en-US" sz="3268">
                <a:solidFill>
                  <a:srgbClr val="545454"/>
                </a:solidFill>
                <a:latin typeface="Garet"/>
                <a:ea typeface="Garet"/>
                <a:cs typeface="Garet"/>
                <a:sym typeface="Garet"/>
              </a:rPr>
              <a:t>Le pattern Command résout ces problèmes en encapsulant les requêtes dans des objets, permettant ainsi leur manipulation comme n'importe quel autre objet.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371071" y="90164"/>
            <a:ext cx="14478972" cy="1102293"/>
          </a:xfrm>
          <a:prstGeom prst="rect">
            <a:avLst/>
          </a:prstGeom>
        </p:spPr>
        <p:txBody>
          <a:bodyPr anchor="t" rtlCol="false" tIns="0" lIns="0" bIns="0" rIns="0">
            <a:spAutoFit/>
          </a:bodyPr>
          <a:lstStyle/>
          <a:p>
            <a:pPr algn="ctr">
              <a:lnSpc>
                <a:spcPts val="9068"/>
              </a:lnSpc>
            </a:pPr>
            <a:r>
              <a:rPr lang="en-US" b="true" sz="6477">
                <a:solidFill>
                  <a:srgbClr val="3F3D3E"/>
                </a:solidFill>
                <a:latin typeface="Alexandria Bold"/>
                <a:ea typeface="Alexandria Bold"/>
                <a:cs typeface="Alexandria Bold"/>
                <a:sym typeface="Alexandria Bold"/>
              </a:rPr>
              <a:t>4. STRUCTURE DE CLASSE</a:t>
            </a:r>
          </a:p>
        </p:txBody>
      </p:sp>
      <p:grpSp>
        <p:nvGrpSpPr>
          <p:cNvPr name="Group 4" id="4"/>
          <p:cNvGrpSpPr/>
          <p:nvPr/>
        </p:nvGrpSpPr>
        <p:grpSpPr>
          <a:xfrm rot="0">
            <a:off x="12879956" y="2866306"/>
            <a:ext cx="5408044" cy="4565171"/>
            <a:chOff x="0" y="0"/>
            <a:chExt cx="837848" cy="707264"/>
          </a:xfrm>
        </p:grpSpPr>
        <p:sp>
          <p:nvSpPr>
            <p:cNvPr name="Freeform 5" id="5"/>
            <p:cNvSpPr/>
            <p:nvPr/>
          </p:nvSpPr>
          <p:spPr>
            <a:xfrm flipH="false" flipV="false" rot="0">
              <a:off x="0" y="0"/>
              <a:ext cx="837848" cy="707264"/>
            </a:xfrm>
            <a:custGeom>
              <a:avLst/>
              <a:gdLst/>
              <a:ahLst/>
              <a:cxnLst/>
              <a:rect r="r" b="b" t="t" l="l"/>
              <a:pathLst>
                <a:path h="707264" w="837848">
                  <a:moveTo>
                    <a:pt x="0" y="0"/>
                  </a:moveTo>
                  <a:lnTo>
                    <a:pt x="837848" y="0"/>
                  </a:lnTo>
                  <a:lnTo>
                    <a:pt x="837848" y="707264"/>
                  </a:lnTo>
                  <a:lnTo>
                    <a:pt x="0" y="707264"/>
                  </a:lnTo>
                  <a:close/>
                </a:path>
              </a:pathLst>
            </a:custGeom>
            <a:blipFill>
              <a:blip r:embed="rId4"/>
              <a:stretch>
                <a:fillRect l="-13350" t="0" r="-13350" b="0"/>
              </a:stretch>
            </a:blipFill>
          </p:spPr>
        </p:sp>
      </p:grpSp>
      <p:sp>
        <p:nvSpPr>
          <p:cNvPr name="TextBox 6" id="6"/>
          <p:cNvSpPr txBox="true"/>
          <p:nvPr/>
        </p:nvSpPr>
        <p:spPr>
          <a:xfrm rot="0">
            <a:off x="1510788" y="1929837"/>
            <a:ext cx="11110140" cy="8117996"/>
          </a:xfrm>
          <a:prstGeom prst="rect">
            <a:avLst/>
          </a:prstGeom>
        </p:spPr>
        <p:txBody>
          <a:bodyPr anchor="t" rtlCol="false" tIns="0" lIns="0" bIns="0" rIns="0">
            <a:spAutoFit/>
          </a:bodyPr>
          <a:lstStyle/>
          <a:p>
            <a:pPr algn="just">
              <a:lnSpc>
                <a:spcPts val="4576"/>
              </a:lnSpc>
            </a:pPr>
            <a:r>
              <a:rPr lang="en-US" sz="3268">
                <a:solidFill>
                  <a:srgbClr val="545454"/>
                </a:solidFill>
                <a:latin typeface="Garet"/>
                <a:ea typeface="Garet"/>
                <a:cs typeface="Garet"/>
                <a:sym typeface="Garet"/>
              </a:rPr>
              <a:t>Composants principaux :</a:t>
            </a:r>
          </a:p>
          <a:p>
            <a:pPr algn="just">
              <a:lnSpc>
                <a:spcPts val="4576"/>
              </a:lnSpc>
            </a:pPr>
            <a:r>
              <a:rPr lang="en-US" sz="3268">
                <a:solidFill>
                  <a:srgbClr val="545454"/>
                </a:solidFill>
                <a:latin typeface="Garet"/>
                <a:ea typeface="Garet"/>
                <a:cs typeface="Garet"/>
                <a:sym typeface="Garet"/>
              </a:rPr>
              <a:t>Command (Interface) : Déclare une interface pour exécuter une opération</a:t>
            </a:r>
          </a:p>
          <a:p>
            <a:pPr algn="l">
              <a:lnSpc>
                <a:spcPts val="4576"/>
              </a:lnSpc>
            </a:pPr>
            <a:r>
              <a:rPr lang="en-US" sz="3268">
                <a:solidFill>
                  <a:srgbClr val="545454"/>
                </a:solidFill>
                <a:latin typeface="Garet"/>
                <a:ea typeface="Garet"/>
                <a:cs typeface="Garet"/>
                <a:sym typeface="Garet"/>
              </a:rPr>
              <a:t>ConcreteCommand : Définit une liaison entre un objet Receiver et une action. Implémente execute() en invoquant les opérations correspondantes sur Receiver</a:t>
            </a:r>
          </a:p>
          <a:p>
            <a:pPr algn="just">
              <a:lnSpc>
                <a:spcPts val="4576"/>
              </a:lnSpc>
            </a:pPr>
            <a:r>
              <a:rPr lang="en-US" sz="3268">
                <a:solidFill>
                  <a:srgbClr val="545454"/>
                </a:solidFill>
                <a:latin typeface="Garet"/>
                <a:ea typeface="Garet"/>
                <a:cs typeface="Garet"/>
                <a:sym typeface="Garet"/>
              </a:rPr>
              <a:t>Client : Crée un objet ConcreteCommand et définit son receiver</a:t>
            </a:r>
          </a:p>
          <a:p>
            <a:pPr algn="just">
              <a:lnSpc>
                <a:spcPts val="4576"/>
              </a:lnSpc>
            </a:pPr>
            <a:r>
              <a:rPr lang="en-US" sz="3268">
                <a:solidFill>
                  <a:srgbClr val="545454"/>
                </a:solidFill>
                <a:latin typeface="Garet"/>
                <a:ea typeface="Garet"/>
                <a:cs typeface="Garet"/>
                <a:sym typeface="Garet"/>
              </a:rPr>
              <a:t>Invoker : Demande à la commande d'exécuter la requête</a:t>
            </a:r>
          </a:p>
          <a:p>
            <a:pPr algn="just">
              <a:lnSpc>
                <a:spcPts val="4576"/>
              </a:lnSpc>
            </a:pPr>
            <a:r>
              <a:rPr lang="en-US" sz="3268">
                <a:solidFill>
                  <a:srgbClr val="545454"/>
                </a:solidFill>
                <a:latin typeface="Garet"/>
                <a:ea typeface="Garet"/>
                <a:cs typeface="Garet"/>
                <a:sym typeface="Garet"/>
              </a:rPr>
              <a:t>Receiver : Sait comment effectuer les opérations associées à une requête</a:t>
            </a:r>
          </a:p>
          <a:p>
            <a:pPr algn="just">
              <a:lnSpc>
                <a:spcPts val="4576"/>
              </a:lnSpc>
              <a:spcBef>
                <a:spcPct val="0"/>
              </a:spcBef>
            </a:pPr>
          </a:p>
        </p:txBody>
      </p:sp>
      <p:sp>
        <p:nvSpPr>
          <p:cNvPr name="Freeform 7" id="7"/>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8" id="8"/>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9" id="9"/>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03</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262810" y="-123825"/>
            <a:ext cx="15996490" cy="2228783"/>
          </a:xfrm>
          <a:prstGeom prst="rect">
            <a:avLst/>
          </a:prstGeom>
        </p:spPr>
        <p:txBody>
          <a:bodyPr anchor="t" rtlCol="false" tIns="0" lIns="0" bIns="0" rIns="0">
            <a:spAutoFit/>
          </a:bodyPr>
          <a:lstStyle/>
          <a:p>
            <a:pPr algn="ctr">
              <a:lnSpc>
                <a:spcPts val="8928"/>
              </a:lnSpc>
            </a:pPr>
            <a:r>
              <a:rPr lang="en-US" b="true" sz="6377">
                <a:solidFill>
                  <a:srgbClr val="3F3D3E"/>
                </a:solidFill>
                <a:latin typeface="Alexandria Bold"/>
                <a:ea typeface="Alexandria Bold"/>
                <a:cs typeface="Alexandria Bold"/>
                <a:sym typeface="Alexandria Bold"/>
              </a:rPr>
              <a:t>5. EXEMPLE CONCRET : SYSTÈME DE TÉLÉCOMMANDE UNIVERSELLE</a:t>
            </a:r>
          </a:p>
        </p:txBody>
      </p:sp>
      <p:sp>
        <p:nvSpPr>
          <p:cNvPr name="TextBox 4" id="4"/>
          <p:cNvSpPr txBox="true"/>
          <p:nvPr/>
        </p:nvSpPr>
        <p:spPr>
          <a:xfrm rot="0">
            <a:off x="2778545" y="2771036"/>
            <a:ext cx="13620314" cy="6334292"/>
          </a:xfrm>
          <a:prstGeom prst="rect">
            <a:avLst/>
          </a:prstGeom>
        </p:spPr>
        <p:txBody>
          <a:bodyPr anchor="t" rtlCol="false" tIns="0" lIns="0" bIns="0" rIns="0">
            <a:spAutoFit/>
          </a:bodyPr>
          <a:lstStyle/>
          <a:p>
            <a:pPr algn="l" marL="701201" indent="-350601" lvl="1">
              <a:lnSpc>
                <a:spcPts val="4546"/>
              </a:lnSpc>
              <a:buFont typeface="Arial"/>
              <a:buChar char="•"/>
            </a:pPr>
            <a:r>
              <a:rPr lang="en-US" sz="3247">
                <a:solidFill>
                  <a:srgbClr val="545454"/>
                </a:solidFill>
                <a:latin typeface="Garet"/>
                <a:ea typeface="Garet"/>
                <a:cs typeface="Garet"/>
                <a:sym typeface="Garet"/>
              </a:rPr>
              <a:t>Prenons l'exemple d'une télécommande universelle pour maison intelligente qui peut contrôler différents appareils (lumières, télévision, climatisation, etc.).</a:t>
            </a:r>
          </a:p>
          <a:p>
            <a:pPr algn="l" marL="701201" indent="-350601" lvl="1">
              <a:lnSpc>
                <a:spcPts val="4546"/>
              </a:lnSpc>
              <a:buFont typeface="Arial"/>
              <a:buChar char="•"/>
            </a:pPr>
            <a:r>
              <a:rPr lang="en-US" sz="3247">
                <a:solidFill>
                  <a:srgbClr val="545454"/>
                </a:solidFill>
                <a:latin typeface="Garet"/>
                <a:ea typeface="Garet"/>
                <a:cs typeface="Garet"/>
                <a:sym typeface="Garet"/>
              </a:rPr>
              <a:t>Avantages de ce choix :</a:t>
            </a:r>
          </a:p>
          <a:p>
            <a:pPr algn="l" marL="701201" indent="-350601" lvl="1">
              <a:lnSpc>
                <a:spcPts val="4546"/>
              </a:lnSpc>
              <a:buFont typeface="Arial"/>
              <a:buChar char="•"/>
            </a:pPr>
            <a:r>
              <a:rPr lang="en-US" sz="3247">
                <a:solidFill>
                  <a:srgbClr val="545454"/>
                </a:solidFill>
                <a:latin typeface="Garet"/>
                <a:ea typeface="Garet"/>
                <a:cs typeface="Garet"/>
                <a:sym typeface="Garet"/>
              </a:rPr>
              <a:t>Flexibilité : Possibilité d'ajouter de nouveaux appareils sans modifier la télécommande</a:t>
            </a:r>
          </a:p>
          <a:p>
            <a:pPr algn="l" marL="701201" indent="-350601" lvl="1">
              <a:lnSpc>
                <a:spcPts val="4546"/>
              </a:lnSpc>
              <a:buFont typeface="Arial"/>
              <a:buChar char="•"/>
            </a:pPr>
            <a:r>
              <a:rPr lang="en-US" sz="3247">
                <a:solidFill>
                  <a:srgbClr val="545454"/>
                </a:solidFill>
                <a:latin typeface="Garet"/>
                <a:ea typeface="Garet"/>
                <a:cs typeface="Garet"/>
                <a:sym typeface="Garet"/>
              </a:rPr>
              <a:t>Undo/Redo : Possibilité d'annuler la dernière action</a:t>
            </a:r>
          </a:p>
          <a:p>
            <a:pPr algn="l" marL="701201" indent="-350601" lvl="1">
              <a:lnSpc>
                <a:spcPts val="4546"/>
              </a:lnSpc>
              <a:buFont typeface="Arial"/>
              <a:buChar char="•"/>
            </a:pPr>
            <a:r>
              <a:rPr lang="en-US" sz="3247">
                <a:solidFill>
                  <a:srgbClr val="545454"/>
                </a:solidFill>
                <a:latin typeface="Garet"/>
                <a:ea typeface="Garet"/>
                <a:cs typeface="Garet"/>
                <a:sym typeface="Garet"/>
              </a:rPr>
              <a:t>Macros : Création de séquences d'actions</a:t>
            </a:r>
          </a:p>
          <a:p>
            <a:pPr algn="l" marL="701201" indent="-350601" lvl="1">
              <a:lnSpc>
                <a:spcPts val="4546"/>
              </a:lnSpc>
              <a:buFont typeface="Arial"/>
              <a:buChar char="•"/>
            </a:pPr>
            <a:r>
              <a:rPr lang="en-US" sz="3247">
                <a:solidFill>
                  <a:srgbClr val="545454"/>
                </a:solidFill>
                <a:latin typeface="Garet"/>
                <a:ea typeface="Garet"/>
                <a:cs typeface="Garet"/>
                <a:sym typeface="Garet"/>
              </a:rPr>
              <a:t>Journalisation : Enregistrement de toutes les actions effectuées</a:t>
            </a:r>
          </a:p>
          <a:p>
            <a:pPr algn="l" marL="701201" indent="-350601" lvl="1">
              <a:lnSpc>
                <a:spcPts val="4546"/>
              </a:lnSpc>
              <a:buFont typeface="Arial"/>
              <a:buChar char="•"/>
            </a:pPr>
          </a:p>
        </p:txBody>
      </p:sp>
      <p:sp>
        <p:nvSpPr>
          <p:cNvPr name="Freeform 5" id="5"/>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7" id="7"/>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04</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270705" y="139611"/>
            <a:ext cx="11491169" cy="2840292"/>
          </a:xfrm>
          <a:prstGeom prst="rect">
            <a:avLst/>
          </a:prstGeom>
        </p:spPr>
        <p:txBody>
          <a:bodyPr anchor="t" rtlCol="false" tIns="0" lIns="0" bIns="0" rIns="0">
            <a:spAutoFit/>
          </a:bodyPr>
          <a:lstStyle/>
          <a:p>
            <a:pPr algn="ctr">
              <a:lnSpc>
                <a:spcPts val="11448"/>
              </a:lnSpc>
            </a:pPr>
            <a:r>
              <a:rPr lang="en-US" b="true" sz="8177">
                <a:solidFill>
                  <a:srgbClr val="3F3D3E"/>
                </a:solidFill>
                <a:latin typeface="Alexandria Bold"/>
                <a:ea typeface="Alexandria Bold"/>
                <a:cs typeface="Alexandria Bold"/>
                <a:sym typeface="Alexandria Bold"/>
              </a:rPr>
              <a:t>7. AVANTAGES ET INCONVÉNIENTS</a:t>
            </a:r>
          </a:p>
        </p:txBody>
      </p:sp>
      <p:sp>
        <p:nvSpPr>
          <p:cNvPr name="TextBox 4" id="4"/>
          <p:cNvSpPr txBox="true"/>
          <p:nvPr/>
        </p:nvSpPr>
        <p:spPr>
          <a:xfrm rot="0">
            <a:off x="2340334" y="2855987"/>
            <a:ext cx="13607333" cy="5212871"/>
          </a:xfrm>
          <a:prstGeom prst="rect">
            <a:avLst/>
          </a:prstGeom>
        </p:spPr>
        <p:txBody>
          <a:bodyPr anchor="t" rtlCol="false" tIns="0" lIns="0" bIns="0" rIns="0">
            <a:spAutoFit/>
          </a:bodyPr>
          <a:lstStyle/>
          <a:p>
            <a:pPr algn="l">
              <a:lnSpc>
                <a:spcPts val="4576"/>
              </a:lnSpc>
            </a:pPr>
            <a:r>
              <a:rPr lang="en-US" sz="3268">
                <a:solidFill>
                  <a:srgbClr val="545454"/>
                </a:solidFill>
                <a:latin typeface="Garet"/>
                <a:ea typeface="Garet"/>
                <a:cs typeface="Garet"/>
                <a:sym typeface="Garet"/>
              </a:rPr>
              <a:t>Avantages :</a:t>
            </a:r>
          </a:p>
          <a:p>
            <a:pPr algn="l" marL="705747" indent="-352873" lvl="1">
              <a:lnSpc>
                <a:spcPts val="4576"/>
              </a:lnSpc>
              <a:buFont typeface="Arial"/>
              <a:buChar char="•"/>
            </a:pPr>
            <a:r>
              <a:rPr lang="en-US" sz="3268">
                <a:solidFill>
                  <a:srgbClr val="545454"/>
                </a:solidFill>
                <a:latin typeface="Garet"/>
                <a:ea typeface="Garet"/>
                <a:cs typeface="Garet"/>
                <a:sym typeface="Garet"/>
              </a:rPr>
              <a:t>Découplage : Sépare l'objet qui invoque l'opération de celui qui l'exécute</a:t>
            </a:r>
          </a:p>
          <a:p>
            <a:pPr algn="l" marL="705747" indent="-352873" lvl="1">
              <a:lnSpc>
                <a:spcPts val="4576"/>
              </a:lnSpc>
              <a:buFont typeface="Arial"/>
              <a:buChar char="•"/>
            </a:pPr>
            <a:r>
              <a:rPr lang="en-US" sz="3268">
                <a:solidFill>
                  <a:srgbClr val="545454"/>
                </a:solidFill>
                <a:latin typeface="Garet"/>
                <a:ea typeface="Garet"/>
                <a:cs typeface="Garet"/>
                <a:sym typeface="Garet"/>
              </a:rPr>
              <a:t>Flexibilité : Permet de composer des opérations complexes</a:t>
            </a:r>
          </a:p>
          <a:p>
            <a:pPr algn="l" marL="705747" indent="-352873" lvl="1">
              <a:lnSpc>
                <a:spcPts val="4576"/>
              </a:lnSpc>
              <a:buFont typeface="Arial"/>
              <a:buChar char="•"/>
            </a:pPr>
            <a:r>
              <a:rPr lang="en-US" sz="3268">
                <a:solidFill>
                  <a:srgbClr val="545454"/>
                </a:solidFill>
                <a:latin typeface="Garet"/>
                <a:ea typeface="Garet"/>
                <a:cs typeface="Garet"/>
                <a:sym typeface="Garet"/>
              </a:rPr>
              <a:t>Extensibilité : Facile d'ajouter de nouvelles commandes</a:t>
            </a:r>
          </a:p>
          <a:p>
            <a:pPr algn="l" marL="705747" indent="-352873" lvl="1">
              <a:lnSpc>
                <a:spcPts val="4576"/>
              </a:lnSpc>
              <a:buFont typeface="Arial"/>
              <a:buChar char="•"/>
            </a:pPr>
            <a:r>
              <a:rPr lang="en-US" sz="3268">
                <a:solidFill>
                  <a:srgbClr val="545454"/>
                </a:solidFill>
                <a:latin typeface="Garet"/>
                <a:ea typeface="Garet"/>
                <a:cs typeface="Garet"/>
                <a:sym typeface="Garet"/>
              </a:rPr>
              <a:t>Undo/Redo : Support natif des opérations d'annulation</a:t>
            </a:r>
          </a:p>
          <a:p>
            <a:pPr algn="l" marL="705747" indent="-352873" lvl="1">
              <a:lnSpc>
                <a:spcPts val="4576"/>
              </a:lnSpc>
              <a:buFont typeface="Arial"/>
              <a:buChar char="•"/>
            </a:pPr>
            <a:r>
              <a:rPr lang="en-US" sz="3268">
                <a:solidFill>
                  <a:srgbClr val="545454"/>
                </a:solidFill>
                <a:latin typeface="Garet"/>
                <a:ea typeface="Garet"/>
                <a:cs typeface="Garet"/>
                <a:sym typeface="Garet"/>
              </a:rPr>
              <a:t>Journalisation : Possibilité de logger toutes les opérations</a:t>
            </a:r>
          </a:p>
          <a:p>
            <a:pPr algn="l" marL="705747" indent="-352873" lvl="1">
              <a:lnSpc>
                <a:spcPts val="4576"/>
              </a:lnSpc>
              <a:buFont typeface="Arial"/>
              <a:buChar char="•"/>
            </a:pPr>
            <a:r>
              <a:rPr lang="en-US" sz="3268">
                <a:solidFill>
                  <a:srgbClr val="545454"/>
                </a:solidFill>
                <a:latin typeface="Garet"/>
                <a:ea typeface="Garet"/>
                <a:cs typeface="Garet"/>
                <a:sym typeface="Garet"/>
              </a:rPr>
              <a:t>Transactions : Possibilité de regrouper plusieurs opérations</a:t>
            </a:r>
          </a:p>
          <a:p>
            <a:pPr algn="l">
              <a:lnSpc>
                <a:spcPts val="4576"/>
              </a:lnSpc>
            </a:pPr>
          </a:p>
        </p:txBody>
      </p:sp>
      <p:sp>
        <p:nvSpPr>
          <p:cNvPr name="Freeform 5" id="5"/>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7" id="7"/>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05</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150389" y="265779"/>
            <a:ext cx="9205169" cy="1293428"/>
          </a:xfrm>
          <a:prstGeom prst="rect">
            <a:avLst/>
          </a:prstGeom>
        </p:spPr>
        <p:txBody>
          <a:bodyPr anchor="t" rtlCol="false" tIns="0" lIns="0" bIns="0" rIns="0">
            <a:spAutoFit/>
          </a:bodyPr>
          <a:lstStyle/>
          <a:p>
            <a:pPr algn="ctr">
              <a:lnSpc>
                <a:spcPts val="10608"/>
              </a:lnSpc>
            </a:pPr>
            <a:r>
              <a:rPr lang="en-US" b="true" sz="7577">
                <a:solidFill>
                  <a:srgbClr val="3F3D3E"/>
                </a:solidFill>
                <a:latin typeface="Alexandria Bold"/>
                <a:ea typeface="Alexandria Bold"/>
                <a:cs typeface="Alexandria Bold"/>
                <a:sym typeface="Alexandria Bold"/>
              </a:rPr>
              <a:t>INCONVÉNIENTS :</a:t>
            </a:r>
          </a:p>
        </p:txBody>
      </p:sp>
      <p:sp>
        <p:nvSpPr>
          <p:cNvPr name="TextBox 4" id="4"/>
          <p:cNvSpPr txBox="true"/>
          <p:nvPr/>
        </p:nvSpPr>
        <p:spPr>
          <a:xfrm rot="0">
            <a:off x="3141438" y="2954138"/>
            <a:ext cx="13708605" cy="2888771"/>
          </a:xfrm>
          <a:prstGeom prst="rect">
            <a:avLst/>
          </a:prstGeom>
        </p:spPr>
        <p:txBody>
          <a:bodyPr anchor="t" rtlCol="false" tIns="0" lIns="0" bIns="0" rIns="0">
            <a:spAutoFit/>
          </a:bodyPr>
          <a:lstStyle/>
          <a:p>
            <a:pPr algn="l" marL="705747" indent="-352873" lvl="1">
              <a:lnSpc>
                <a:spcPts val="4576"/>
              </a:lnSpc>
              <a:buFont typeface="Arial"/>
              <a:buChar char="•"/>
            </a:pPr>
            <a:r>
              <a:rPr lang="en-US" sz="3268">
                <a:solidFill>
                  <a:srgbClr val="545454"/>
                </a:solidFill>
                <a:latin typeface="Garet"/>
                <a:ea typeface="Garet"/>
                <a:cs typeface="Garet"/>
                <a:sym typeface="Garet"/>
              </a:rPr>
              <a:t>Complexité : Augmente le nombre de classes</a:t>
            </a:r>
          </a:p>
          <a:p>
            <a:pPr algn="l" marL="705747" indent="-352873" lvl="1">
              <a:lnSpc>
                <a:spcPts val="4576"/>
              </a:lnSpc>
              <a:buFont typeface="Arial"/>
              <a:buChar char="•"/>
            </a:pPr>
            <a:r>
              <a:rPr lang="en-US" sz="3268">
                <a:solidFill>
                  <a:srgbClr val="545454"/>
                </a:solidFill>
                <a:latin typeface="Garet"/>
                <a:ea typeface="Garet"/>
                <a:cs typeface="Garet"/>
                <a:sym typeface="Garet"/>
              </a:rPr>
              <a:t>Mémoire : Peut consommer plus de mémoire si beaucoup de commandes sont stockées</a:t>
            </a:r>
          </a:p>
          <a:p>
            <a:pPr algn="l" marL="705747" indent="-352873" lvl="1">
              <a:lnSpc>
                <a:spcPts val="4576"/>
              </a:lnSpc>
              <a:buFont typeface="Arial"/>
              <a:buChar char="•"/>
            </a:pPr>
            <a:r>
              <a:rPr lang="en-US" sz="3268">
                <a:solidFill>
                  <a:srgbClr val="545454"/>
                </a:solidFill>
                <a:latin typeface="Garet"/>
                <a:ea typeface="Garet"/>
                <a:cs typeface="Garet"/>
                <a:sym typeface="Garet"/>
              </a:rPr>
              <a:t>Performance : Léger surcoût dû à l'indirection</a:t>
            </a:r>
          </a:p>
          <a:p>
            <a:pPr algn="l">
              <a:lnSpc>
                <a:spcPts val="4576"/>
              </a:lnSpc>
            </a:pPr>
          </a:p>
        </p:txBody>
      </p:sp>
      <p:sp>
        <p:nvSpPr>
          <p:cNvPr name="Freeform 5" id="5"/>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7" id="7"/>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06</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141438" y="275304"/>
            <a:ext cx="13072818" cy="1128328"/>
          </a:xfrm>
          <a:prstGeom prst="rect">
            <a:avLst/>
          </a:prstGeom>
        </p:spPr>
        <p:txBody>
          <a:bodyPr anchor="t" rtlCol="false" tIns="0" lIns="0" bIns="0" rIns="0">
            <a:spAutoFit/>
          </a:bodyPr>
          <a:lstStyle/>
          <a:p>
            <a:pPr algn="ctr">
              <a:lnSpc>
                <a:spcPts val="9208"/>
              </a:lnSpc>
            </a:pPr>
            <a:r>
              <a:rPr lang="en-US" b="true" sz="6577">
                <a:solidFill>
                  <a:srgbClr val="3F3D3E"/>
                </a:solidFill>
                <a:latin typeface="Alexandria Bold"/>
                <a:ea typeface="Alexandria Bold"/>
                <a:cs typeface="Alexandria Bold"/>
                <a:sym typeface="Alexandria Bold"/>
              </a:rPr>
              <a:t>9. CAS D'USAGE TYPIQUES</a:t>
            </a:r>
          </a:p>
        </p:txBody>
      </p:sp>
      <p:sp>
        <p:nvSpPr>
          <p:cNvPr name="TextBox 4" id="4"/>
          <p:cNvSpPr txBox="true"/>
          <p:nvPr/>
        </p:nvSpPr>
        <p:spPr>
          <a:xfrm rot="0">
            <a:off x="3141438" y="2954138"/>
            <a:ext cx="13708605" cy="5212871"/>
          </a:xfrm>
          <a:prstGeom prst="rect">
            <a:avLst/>
          </a:prstGeom>
        </p:spPr>
        <p:txBody>
          <a:bodyPr anchor="t" rtlCol="false" tIns="0" lIns="0" bIns="0" rIns="0">
            <a:spAutoFit/>
          </a:bodyPr>
          <a:lstStyle/>
          <a:p>
            <a:pPr algn="l" marL="705747" indent="-352873" lvl="1">
              <a:lnSpc>
                <a:spcPts val="4576"/>
              </a:lnSpc>
              <a:buFont typeface="Arial"/>
              <a:buChar char="•"/>
            </a:pPr>
            <a:r>
              <a:rPr lang="en-US" sz="3268">
                <a:solidFill>
                  <a:srgbClr val="545454"/>
                </a:solidFill>
                <a:latin typeface="Garet"/>
                <a:ea typeface="Garet"/>
                <a:cs typeface="Garet"/>
                <a:sym typeface="Garet"/>
              </a:rPr>
              <a:t>Interfaces utilisateur : Boutons, menus, raccourcis clavier</a:t>
            </a:r>
          </a:p>
          <a:p>
            <a:pPr algn="l" marL="705747" indent="-352873" lvl="1">
              <a:lnSpc>
                <a:spcPts val="4576"/>
              </a:lnSpc>
              <a:buFont typeface="Arial"/>
              <a:buChar char="•"/>
            </a:pPr>
            <a:r>
              <a:rPr lang="en-US" sz="3268">
                <a:solidFill>
                  <a:srgbClr val="545454"/>
                </a:solidFill>
                <a:latin typeface="Garet"/>
                <a:ea typeface="Garet"/>
                <a:cs typeface="Garet"/>
                <a:sym typeface="Garet"/>
              </a:rPr>
              <a:t>Systèmes de file d'attente : Traitement asynchrone de tâches</a:t>
            </a:r>
          </a:p>
          <a:p>
            <a:pPr algn="l" marL="705747" indent="-352873" lvl="1">
              <a:lnSpc>
                <a:spcPts val="4576"/>
              </a:lnSpc>
              <a:buFont typeface="Arial"/>
              <a:buChar char="•"/>
            </a:pPr>
            <a:r>
              <a:rPr lang="en-US" sz="3268">
                <a:solidFill>
                  <a:srgbClr val="545454"/>
                </a:solidFill>
                <a:latin typeface="Garet"/>
                <a:ea typeface="Garet"/>
                <a:cs typeface="Garet"/>
                <a:sym typeface="Garet"/>
              </a:rPr>
              <a:t>Systè</a:t>
            </a:r>
            <a:r>
              <a:rPr lang="en-US" sz="3268">
                <a:solidFill>
                  <a:srgbClr val="545454"/>
                </a:solidFill>
                <a:latin typeface="Garet"/>
                <a:ea typeface="Garet"/>
                <a:cs typeface="Garet"/>
                <a:sym typeface="Garet"/>
              </a:rPr>
              <a:t>mes transactionnels : Base de données, systèmes financiers</a:t>
            </a:r>
          </a:p>
          <a:p>
            <a:pPr algn="l" marL="705747" indent="-352873" lvl="1">
              <a:lnSpc>
                <a:spcPts val="4576"/>
              </a:lnSpc>
              <a:buFont typeface="Arial"/>
              <a:buChar char="•"/>
            </a:pPr>
            <a:r>
              <a:rPr lang="en-US" sz="3268">
                <a:solidFill>
                  <a:srgbClr val="545454"/>
                </a:solidFill>
                <a:latin typeface="Garet"/>
                <a:ea typeface="Garet"/>
                <a:cs typeface="Garet"/>
                <a:sym typeface="Garet"/>
              </a:rPr>
              <a:t>Éditeurs de texte : Undo/Redo, macros</a:t>
            </a:r>
          </a:p>
          <a:p>
            <a:pPr algn="l" marL="705747" indent="-352873" lvl="1">
              <a:lnSpc>
                <a:spcPts val="4576"/>
              </a:lnSpc>
              <a:buFont typeface="Arial"/>
              <a:buChar char="•"/>
            </a:pPr>
            <a:r>
              <a:rPr lang="en-US" sz="3268">
                <a:solidFill>
                  <a:srgbClr val="545454"/>
                </a:solidFill>
                <a:latin typeface="Garet"/>
                <a:ea typeface="Garet"/>
                <a:cs typeface="Garet"/>
                <a:sym typeface="Garet"/>
              </a:rPr>
              <a:t>Systèmes de workflow : Orchestration de processus métier</a:t>
            </a:r>
          </a:p>
          <a:p>
            <a:pPr algn="l" marL="705747" indent="-352873" lvl="1">
              <a:lnSpc>
                <a:spcPts val="4576"/>
              </a:lnSpc>
              <a:buFont typeface="Arial"/>
              <a:buChar char="•"/>
            </a:pPr>
            <a:r>
              <a:rPr lang="en-US" sz="3268">
                <a:solidFill>
                  <a:srgbClr val="545454"/>
                </a:solidFill>
                <a:latin typeface="Garet"/>
                <a:ea typeface="Garet"/>
                <a:cs typeface="Garet"/>
                <a:sym typeface="Garet"/>
              </a:rPr>
              <a:t>APIs REST : Encapsulation des requêtes HTTP</a:t>
            </a:r>
          </a:p>
          <a:p>
            <a:pPr algn="l">
              <a:lnSpc>
                <a:spcPts val="4576"/>
              </a:lnSpc>
            </a:pPr>
          </a:p>
        </p:txBody>
      </p:sp>
      <p:sp>
        <p:nvSpPr>
          <p:cNvPr name="Freeform 5" id="5"/>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7" id="7"/>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06</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DAGuhWZMTNk</dc:identifier>
  <dcterms:modified xsi:type="dcterms:W3CDTF">2011-08-01T06:04:30Z</dcterms:modified>
  <cp:revision>1</cp:revision>
  <dc:title>Grey Minimalist Professional Project Presentation</dc:title>
</cp:coreProperties>
</file>