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43679-E1A6-49EE-9C1F-8AE32629D6C0}" type="datetimeFigureOut">
              <a:rPr lang="en-IN" smtClean="0"/>
              <a:pPr/>
              <a:t>04-11-2021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6FED9-AE46-4828-B180-213DBE2ADD80}" type="slidenum">
              <a:rPr lang="en-IN" smtClean="0"/>
              <a:pPr/>
              <a:t>‹#›</a:t>
            </a:fld>
            <a:endParaRPr lang="en-IN"/>
          </a:p>
        </p:txBody>
      </p:sp>
    </p:spTree>
    <p:extLst>
      <p:ext uri="{BB962C8B-B14F-4D97-AF65-F5344CB8AC3E}">
        <p14:creationId xmlns:p14="http://schemas.microsoft.com/office/powerpoint/2010/main" xmlns="" val="92868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xmlns=""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xmlns=""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883833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21"/>
        <p:cNvGrpSpPr/>
        <p:nvPr/>
      </p:nvGrpSpPr>
      <p:grpSpPr>
        <a:xfrm>
          <a:off x="0" y="0"/>
          <a:ext cx="0" cy="0"/>
          <a:chOff x="0" y="0"/>
          <a:chExt cx="0" cy="0"/>
        </a:xfrm>
      </p:grpSpPr>
      <p:sp>
        <p:nvSpPr>
          <p:cNvPr id="100422" name="Google Shape;100422;g7775be952fac0dc9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23" name="Google Shape;100423;g7775be952fac0dc9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28"/>
        <p:cNvGrpSpPr/>
        <p:nvPr/>
      </p:nvGrpSpPr>
      <p:grpSpPr>
        <a:xfrm>
          <a:off x="0" y="0"/>
          <a:ext cx="0" cy="0"/>
          <a:chOff x="0" y="0"/>
          <a:chExt cx="0" cy="0"/>
        </a:xfrm>
      </p:grpSpPr>
      <p:sp>
        <p:nvSpPr>
          <p:cNvPr id="100429" name="Google Shape;100429;g7775be952fac0dc9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30" name="Google Shape;100430;g7775be952fac0dc9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93"/>
        <p:cNvGrpSpPr/>
        <p:nvPr/>
      </p:nvGrpSpPr>
      <p:grpSpPr>
        <a:xfrm>
          <a:off x="0" y="0"/>
          <a:ext cx="0" cy="0"/>
          <a:chOff x="0" y="0"/>
          <a:chExt cx="0" cy="0"/>
        </a:xfrm>
      </p:grpSpPr>
      <p:sp>
        <p:nvSpPr>
          <p:cNvPr id="100394" name="Google Shape;100394;g3ff5879ffb4b437c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95" name="Google Shape;100395;g3ff5879ffb4b437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65"/>
        <p:cNvGrpSpPr/>
        <p:nvPr/>
      </p:nvGrpSpPr>
      <p:grpSpPr>
        <a:xfrm>
          <a:off x="0" y="0"/>
          <a:ext cx="0" cy="0"/>
          <a:chOff x="0" y="0"/>
          <a:chExt cx="0" cy="0"/>
        </a:xfrm>
      </p:grpSpPr>
      <p:sp>
        <p:nvSpPr>
          <p:cNvPr id="100366" name="Google Shape;100366;g6c07a59a73f43f3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67" name="Google Shape;100367;g6c07a59a73f43f3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72"/>
        <p:cNvGrpSpPr/>
        <p:nvPr/>
      </p:nvGrpSpPr>
      <p:grpSpPr>
        <a:xfrm>
          <a:off x="0" y="0"/>
          <a:ext cx="0" cy="0"/>
          <a:chOff x="0" y="0"/>
          <a:chExt cx="0" cy="0"/>
        </a:xfrm>
      </p:grpSpPr>
      <p:sp>
        <p:nvSpPr>
          <p:cNvPr id="100373" name="Google Shape;100373;g6c07a59a73f43f31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74" name="Google Shape;100374;g6c07a59a73f43f3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79"/>
        <p:cNvGrpSpPr/>
        <p:nvPr/>
      </p:nvGrpSpPr>
      <p:grpSpPr>
        <a:xfrm>
          <a:off x="0" y="0"/>
          <a:ext cx="0" cy="0"/>
          <a:chOff x="0" y="0"/>
          <a:chExt cx="0" cy="0"/>
        </a:xfrm>
      </p:grpSpPr>
      <p:sp>
        <p:nvSpPr>
          <p:cNvPr id="100380" name="Google Shape;100380;g6c07a59a73f43f31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81" name="Google Shape;100381;g6c07a59a73f43f3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85"/>
        <p:cNvGrpSpPr/>
        <p:nvPr/>
      </p:nvGrpSpPr>
      <p:grpSpPr>
        <a:xfrm>
          <a:off x="0" y="0"/>
          <a:ext cx="0" cy="0"/>
          <a:chOff x="0" y="0"/>
          <a:chExt cx="0" cy="0"/>
        </a:xfrm>
      </p:grpSpPr>
      <p:sp>
        <p:nvSpPr>
          <p:cNvPr id="100386" name="Google Shape;100386;g6c07a59a73f43f31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87" name="Google Shape;100387;g6c07a59a73f43f3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00"/>
        <p:cNvGrpSpPr/>
        <p:nvPr/>
      </p:nvGrpSpPr>
      <p:grpSpPr>
        <a:xfrm>
          <a:off x="0" y="0"/>
          <a:ext cx="0" cy="0"/>
          <a:chOff x="0" y="0"/>
          <a:chExt cx="0" cy="0"/>
        </a:xfrm>
      </p:grpSpPr>
      <p:sp>
        <p:nvSpPr>
          <p:cNvPr id="100401" name="Google Shape;100401;g7775be952fac0dc9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02" name="Google Shape;100402;g7775be952fac0dc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07"/>
        <p:cNvGrpSpPr/>
        <p:nvPr/>
      </p:nvGrpSpPr>
      <p:grpSpPr>
        <a:xfrm>
          <a:off x="0" y="0"/>
          <a:ext cx="0" cy="0"/>
          <a:chOff x="0" y="0"/>
          <a:chExt cx="0" cy="0"/>
        </a:xfrm>
      </p:grpSpPr>
      <p:sp>
        <p:nvSpPr>
          <p:cNvPr id="100408" name="Google Shape;100408;g7775be952fac0dc9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09" name="Google Shape;100409;g7775be952fac0dc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14"/>
        <p:cNvGrpSpPr/>
        <p:nvPr/>
      </p:nvGrpSpPr>
      <p:grpSpPr>
        <a:xfrm>
          <a:off x="0" y="0"/>
          <a:ext cx="0" cy="0"/>
          <a:chOff x="0" y="0"/>
          <a:chExt cx="0" cy="0"/>
        </a:xfrm>
      </p:grpSpPr>
      <p:sp>
        <p:nvSpPr>
          <p:cNvPr id="100415" name="Google Shape;100415;g7775be952fac0dc9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16" name="Google Shape;100416;g7775be952fac0dc9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11/4/2021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ypherAk007/DeepLearningAssignment_02" TargetMode="External"/><Relationship Id="rId2" Type="http://schemas.openxmlformats.org/officeDocument/2006/relationships/hyperlink" Target="https://colab.research.google.com/drive/1fLTJBD4ROy2SFWIWbqflIj2rjj_8wYM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p:txBody>
          <a:bodyPr>
            <a:normAutofit/>
          </a:bodyPr>
          <a:lstStyle/>
          <a:p>
            <a:pPr algn="r"/>
            <a:r>
              <a:rPr lang="en-GB" dirty="0" err="1" smtClean="0"/>
              <a:t>Abhishek</a:t>
            </a:r>
            <a:r>
              <a:rPr lang="en-GB" dirty="0" smtClean="0"/>
              <a:t> Krishna TM</a:t>
            </a:r>
            <a:endParaRPr lang="en-GB" dirty="0"/>
          </a:p>
          <a:p>
            <a:pPr algn="r"/>
            <a:r>
              <a:rPr lang="en-GB" dirty="0" smtClean="0"/>
              <a:t>ENG19CS0011</a:t>
            </a:r>
            <a:endParaRPr lang="en-IN" dirty="0"/>
          </a:p>
        </p:txBody>
      </p:sp>
    </p:spTree>
    <p:extLst>
      <p:ext uri="{BB962C8B-B14F-4D97-AF65-F5344CB8AC3E}">
        <p14:creationId xmlns:p14="http://schemas.microsoft.com/office/powerpoint/2010/main" xmlns="" val="242728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403"/>
        <p:cNvGrpSpPr/>
        <p:nvPr/>
      </p:nvGrpSpPr>
      <p:grpSpPr>
        <a:xfrm>
          <a:off x="0" y="0"/>
          <a:ext cx="0" cy="0"/>
          <a:chOff x="0" y="0"/>
          <a:chExt cx="0" cy="0"/>
        </a:xfrm>
      </p:grpSpPr>
      <p:sp>
        <p:nvSpPr>
          <p:cNvPr id="100404" name="Google Shape;100404;p1"/>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TRANSFER FUNCTIONS</a:t>
            </a:r>
            <a:endParaRPr b="1"/>
          </a:p>
        </p:txBody>
      </p:sp>
      <p:sp>
        <p:nvSpPr>
          <p:cNvPr id="100405" name="Google Shape;100405;p1"/>
          <p:cNvSpPr txBox="1">
            <a:spLocks noGrp="1"/>
          </p:cNvSpPr>
          <p:nvPr>
            <p:ph idx="1"/>
          </p:nvPr>
        </p:nvSpPr>
        <p:spPr>
          <a:xfrm>
            <a:off x="646112" y="1506828"/>
            <a:ext cx="5537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It is used to determine the output of neural network like yes or no. It maps the resulting values in between 0 to 1 or -1 to 1 etc (depending upon the function). It is also known as Activation Functions.</a:t>
            </a:r>
            <a:endParaRPr sz="1600"/>
          </a:p>
          <a:p>
            <a:pPr marL="342900" lvl="0" indent="-342900" algn="just" rtl="0">
              <a:spcBef>
                <a:spcPts val="1000"/>
              </a:spcBef>
              <a:spcAft>
                <a:spcPts val="0"/>
              </a:spcAft>
              <a:buSzPts val="1280"/>
              <a:buChar char="•"/>
            </a:pPr>
            <a:r>
              <a:rPr lang="en-GB" sz="1600"/>
              <a:t>The Activation Functions can be basically divided into 2 types-</a:t>
            </a:r>
            <a:endParaRPr/>
          </a:p>
          <a:p>
            <a:pPr marL="342900" lvl="0" indent="-342900" algn="just" rtl="0">
              <a:spcBef>
                <a:spcPts val="1000"/>
              </a:spcBef>
              <a:spcAft>
                <a:spcPts val="0"/>
              </a:spcAft>
              <a:buSzPts val="1280"/>
              <a:buFont typeface="Century Gothic"/>
              <a:buAutoNum type="arabicPeriod"/>
            </a:pPr>
            <a:r>
              <a:rPr lang="en-GB" sz="1600"/>
              <a:t>Linear Activation Function</a:t>
            </a:r>
            <a:endParaRPr/>
          </a:p>
          <a:p>
            <a:pPr marL="342900" lvl="0" indent="-342900" algn="just" rtl="0">
              <a:spcBef>
                <a:spcPts val="1000"/>
              </a:spcBef>
              <a:spcAft>
                <a:spcPts val="0"/>
              </a:spcAft>
              <a:buSzPts val="1280"/>
              <a:buFont typeface="Century Gothic"/>
              <a:buAutoNum type="arabicPeriod"/>
            </a:pPr>
            <a:r>
              <a:rPr lang="en-GB" sz="1600"/>
              <a:t>Non-linear Activation Functions</a:t>
            </a:r>
            <a:endParaRPr/>
          </a:p>
          <a:p>
            <a:pPr marL="0" lvl="0" indent="0" algn="just" rtl="0">
              <a:spcBef>
                <a:spcPts val="1000"/>
              </a:spcBef>
              <a:spcAft>
                <a:spcPts val="0"/>
              </a:spcAft>
              <a:buSzPts val="1280"/>
              <a:buNone/>
            </a:pPr>
            <a:endParaRPr sz="1600"/>
          </a:p>
          <a:p>
            <a:pPr marL="0" lvl="0" indent="0" algn="just" rtl="0">
              <a:spcBef>
                <a:spcPts val="1000"/>
              </a:spcBef>
              <a:spcAft>
                <a:spcPts val="0"/>
              </a:spcAft>
              <a:buSzPts val="1280"/>
              <a:buNone/>
            </a:pPr>
            <a:r>
              <a:rPr lang="en-GB" sz="1600"/>
              <a:t>Generally, neural networks use </a:t>
            </a:r>
            <a:r>
              <a:rPr lang="en-GB" sz="1600" b="1"/>
              <a:t>non-linear activation functions</a:t>
            </a:r>
            <a:r>
              <a:rPr lang="en-GB" sz="1600"/>
              <a:t>, which can help the network learn complex data, compute and learn almost any function representing a question, and provide accurate predictions. They </a:t>
            </a:r>
            <a:r>
              <a:rPr lang="en-GB" sz="1600" b="1"/>
              <a:t>allow back-propagation</a:t>
            </a:r>
            <a:r>
              <a:rPr lang="en-GB" sz="1600"/>
              <a:t> because they have a derivative function which is related to the inputs.</a:t>
            </a:r>
            <a:endParaRPr sz="1600"/>
          </a:p>
        </p:txBody>
      </p:sp>
      <p:pic>
        <p:nvPicPr>
          <p:cNvPr id="100406" name="Google Shape;100406;p1"/>
          <p:cNvPicPr preferRelativeResize="0"/>
          <p:nvPr/>
        </p:nvPicPr>
        <p:blipFill rotWithShape="1">
          <a:blip r:embed="rId3">
            <a:alphaModFix/>
          </a:blip>
          <a:srcRect/>
          <a:stretch/>
        </p:blipFill>
        <p:spPr>
          <a:xfrm>
            <a:off x="6451600" y="1955168"/>
            <a:ext cx="5097944" cy="33026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410"/>
        <p:cNvGrpSpPr/>
        <p:nvPr/>
      </p:nvGrpSpPr>
      <p:grpSpPr>
        <a:xfrm>
          <a:off x="0" y="0"/>
          <a:ext cx="0" cy="0"/>
          <a:chOff x="0" y="0"/>
          <a:chExt cx="0" cy="0"/>
        </a:xfrm>
      </p:grpSpPr>
      <p:sp>
        <p:nvSpPr>
          <p:cNvPr id="100411" name="Google Shape;100411;p2"/>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1. Sigmoid Activation Function:</a:t>
            </a:r>
            <a:r>
              <a:rPr lang="en-GB"/>
              <a:t/>
            </a:r>
            <a:br>
              <a:rPr lang="en-GB"/>
            </a:br>
            <a:endParaRPr b="1"/>
          </a:p>
        </p:txBody>
      </p:sp>
      <p:sp>
        <p:nvSpPr>
          <p:cNvPr id="100412" name="Google Shape;100412;p2"/>
          <p:cNvSpPr txBox="1">
            <a:spLocks noGrp="1"/>
          </p:cNvSpPr>
          <p:nvPr>
            <p:ph idx="1"/>
          </p:nvPr>
        </p:nvSpPr>
        <p:spPr>
          <a:xfrm>
            <a:off x="646112" y="1506828"/>
            <a:ext cx="10829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Sigmoid Activation function is very simple which takes a real value as input and gives probability that ‘s always between 0 or 1. It looks like ‘S’ shape.</a:t>
            </a:r>
            <a:endParaRPr/>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342900" algn="just" rtl="0">
              <a:spcBef>
                <a:spcPts val="1000"/>
              </a:spcBef>
              <a:spcAft>
                <a:spcPts val="0"/>
              </a:spcAft>
              <a:buSzPts val="1280"/>
              <a:buChar char="•"/>
            </a:pPr>
            <a:r>
              <a:rPr lang="en-GB" sz="1600"/>
              <a:t>It’s non-linear, continuously differentiable, monotonic, and has a fixed output range. Main advantage is simple and good for classifier. But big disadvantage of the function is that it gives rise to a problem of “vanishing gradients” because Its output isn’t zero centered. It makes the gradient updates go too far in different directions. 0 &lt; output &lt; 1, and it makes optimization harder. That takes very high computational time in hidden layer of neural network.</a:t>
            </a:r>
            <a:endParaRPr sz="1600"/>
          </a:p>
        </p:txBody>
      </p:sp>
      <p:pic>
        <p:nvPicPr>
          <p:cNvPr id="100413" name="Google Shape;100413;p2"/>
          <p:cNvPicPr preferRelativeResize="0"/>
          <p:nvPr/>
        </p:nvPicPr>
        <p:blipFill rotWithShape="1">
          <a:blip r:embed="rId3">
            <a:alphaModFix/>
          </a:blip>
          <a:srcRect/>
          <a:stretch/>
        </p:blipFill>
        <p:spPr>
          <a:xfrm>
            <a:off x="4259022" y="2302783"/>
            <a:ext cx="3673955" cy="20889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417"/>
        <p:cNvGrpSpPr/>
        <p:nvPr/>
      </p:nvGrpSpPr>
      <p:grpSpPr>
        <a:xfrm>
          <a:off x="0" y="0"/>
          <a:ext cx="0" cy="0"/>
          <a:chOff x="0" y="0"/>
          <a:chExt cx="0" cy="0"/>
        </a:xfrm>
      </p:grpSpPr>
      <p:sp>
        <p:nvSpPr>
          <p:cNvPr id="100418" name="Google Shape;100418;p3"/>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2. ReLU (Rectified Linear Unit):</a:t>
            </a:r>
            <a:endParaRPr b="1"/>
          </a:p>
        </p:txBody>
      </p:sp>
      <p:sp>
        <p:nvSpPr>
          <p:cNvPr id="100419" name="Google Shape;100419;p3"/>
          <p:cNvSpPr txBox="1">
            <a:spLocks noGrp="1"/>
          </p:cNvSpPr>
          <p:nvPr>
            <p:ph idx="1"/>
          </p:nvPr>
        </p:nvSpPr>
        <p:spPr>
          <a:xfrm>
            <a:off x="646112" y="1506828"/>
            <a:ext cx="10829100" cy="5605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This is most popular activation function which is used in hidden layer of Neural Network. The formula is deceptively simple: 𝑚𝑎𝑥(0,𝑧)max(0,z). Despite its name and appearance, it’s not linear and provides the same benefits as Sigmoid but with better performance.</a:t>
            </a:r>
            <a:endParaRPr/>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0" lvl="0" indent="0" algn="just" rtl="0">
              <a:spcBef>
                <a:spcPts val="1000"/>
              </a:spcBef>
              <a:spcAft>
                <a:spcPts val="0"/>
              </a:spcAft>
              <a:buSzPts val="1280"/>
              <a:buNone/>
            </a:pPr>
            <a:endParaRPr sz="1600"/>
          </a:p>
          <a:p>
            <a:pPr marL="342900" lvl="0" indent="-342900" algn="just" rtl="0">
              <a:spcBef>
                <a:spcPts val="1000"/>
              </a:spcBef>
              <a:spcAft>
                <a:spcPts val="0"/>
              </a:spcAft>
              <a:buSzPts val="1280"/>
              <a:buChar char="•"/>
            </a:pPr>
            <a:r>
              <a:rPr lang="en-GB" sz="1600"/>
              <a:t>It’s main advantage is that it avoids and rectifies vanishing gradient problem and less computationally expensive than tanh and sigmoid. But it also has some draw back. Sometime some gradients can be fragile during training and can die. That leads to dead neurons. In other words, for activations in the region (x&lt;0) of ReLu, gradient will be 0 because of which the weights will not get adjusted during descent. That means, those neurons which go into that state will stop responding to variations in error/ input ( simply because gradient is 0, nothing changes ). So We should be very careful to choose activation function , and activation function should be as per business requirement.</a:t>
            </a:r>
            <a:endParaRPr/>
          </a:p>
        </p:txBody>
      </p:sp>
      <p:pic>
        <p:nvPicPr>
          <p:cNvPr id="100420" name="Google Shape;100420;p3"/>
          <p:cNvPicPr preferRelativeResize="0"/>
          <p:nvPr/>
        </p:nvPicPr>
        <p:blipFill rotWithShape="1">
          <a:blip r:embed="rId3">
            <a:alphaModFix/>
          </a:blip>
          <a:srcRect/>
          <a:stretch/>
        </p:blipFill>
        <p:spPr>
          <a:xfrm>
            <a:off x="4195196" y="2333172"/>
            <a:ext cx="3801609" cy="22592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424"/>
        <p:cNvGrpSpPr/>
        <p:nvPr/>
      </p:nvGrpSpPr>
      <p:grpSpPr>
        <a:xfrm>
          <a:off x="0" y="0"/>
          <a:ext cx="0" cy="0"/>
          <a:chOff x="0" y="0"/>
          <a:chExt cx="0" cy="0"/>
        </a:xfrm>
      </p:grpSpPr>
      <p:sp>
        <p:nvSpPr>
          <p:cNvPr id="100425" name="Google Shape;100425;p4"/>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3. Tanh or Hyperbolic tangent:</a:t>
            </a:r>
            <a:endParaRPr b="1"/>
          </a:p>
        </p:txBody>
      </p:sp>
      <p:sp>
        <p:nvSpPr>
          <p:cNvPr id="100426" name="Google Shape;100426;p4"/>
          <p:cNvSpPr txBox="1">
            <a:spLocks noGrp="1"/>
          </p:cNvSpPr>
          <p:nvPr>
            <p:ph idx="1"/>
          </p:nvPr>
        </p:nvSpPr>
        <p:spPr>
          <a:xfrm>
            <a:off x="646112" y="1506828"/>
            <a:ext cx="10829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Tanh helps to solve non zero centered problem of sigmoid function. Tanh squashes a real-valued number to the range [-1, 1].</a:t>
            </a:r>
            <a:endParaRPr/>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261620" algn="just" rtl="0">
              <a:spcBef>
                <a:spcPts val="1000"/>
              </a:spcBef>
              <a:spcAft>
                <a:spcPts val="0"/>
              </a:spcAft>
              <a:buSzPts val="1280"/>
              <a:buNone/>
            </a:pPr>
            <a:endParaRPr sz="1600"/>
          </a:p>
          <a:p>
            <a:pPr marL="342900" lvl="0" indent="-342900" algn="l" rtl="0">
              <a:spcBef>
                <a:spcPts val="1000"/>
              </a:spcBef>
              <a:spcAft>
                <a:spcPts val="0"/>
              </a:spcAft>
              <a:buSzPts val="1280"/>
              <a:buChar char="•"/>
            </a:pPr>
            <a:r>
              <a:rPr lang="en-GB" sz="1600"/>
              <a:t>Derivative function gives us almost same as sigmoid’s derivative function.</a:t>
            </a:r>
            <a:endParaRPr/>
          </a:p>
          <a:p>
            <a:pPr marL="342900" lvl="0" indent="-342900" algn="l" rtl="0">
              <a:spcBef>
                <a:spcPts val="1000"/>
              </a:spcBef>
              <a:spcAft>
                <a:spcPts val="0"/>
              </a:spcAft>
              <a:buSzPts val="1280"/>
              <a:buChar char="•"/>
            </a:pPr>
            <a:r>
              <a:rPr lang="en-GB" sz="1600"/>
              <a:t>It solves sigmoid’s drawback but it still can’t remove the vanishing gradient problem completely.</a:t>
            </a:r>
            <a:endParaRPr/>
          </a:p>
          <a:p>
            <a:pPr marL="342900" lvl="0" indent="-261620" algn="just" rtl="0">
              <a:spcBef>
                <a:spcPts val="1000"/>
              </a:spcBef>
              <a:spcAft>
                <a:spcPts val="0"/>
              </a:spcAft>
              <a:buSzPts val="1280"/>
              <a:buNone/>
            </a:pPr>
            <a:endParaRPr sz="1600"/>
          </a:p>
        </p:txBody>
      </p:sp>
      <p:pic>
        <p:nvPicPr>
          <p:cNvPr id="100427" name="Google Shape;100427;p4"/>
          <p:cNvPicPr preferRelativeResize="0"/>
          <p:nvPr/>
        </p:nvPicPr>
        <p:blipFill rotWithShape="1">
          <a:blip r:embed="rId3">
            <a:alphaModFix/>
          </a:blip>
          <a:srcRect/>
          <a:stretch/>
        </p:blipFill>
        <p:spPr>
          <a:xfrm>
            <a:off x="3442154" y="1947863"/>
            <a:ext cx="5307692" cy="23581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431"/>
        <p:cNvGrpSpPr/>
        <p:nvPr/>
      </p:nvGrpSpPr>
      <p:grpSpPr>
        <a:xfrm>
          <a:off x="0" y="0"/>
          <a:ext cx="0" cy="0"/>
          <a:chOff x="0" y="0"/>
          <a:chExt cx="0" cy="0"/>
        </a:xfrm>
      </p:grpSpPr>
      <p:sp>
        <p:nvSpPr>
          <p:cNvPr id="100432" name="Google Shape;100432;p5"/>
          <p:cNvSpPr txBox="1">
            <a:spLocks noGrp="1"/>
          </p:cNvSpPr>
          <p:nvPr>
            <p:ph idx="1"/>
          </p:nvPr>
        </p:nvSpPr>
        <p:spPr>
          <a:xfrm>
            <a:off x="646112" y="696686"/>
            <a:ext cx="10829100" cy="5551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When we compare tanh activation function with sighmoid , this picture give you clear idea.</a:t>
            </a:r>
            <a:endParaRPr/>
          </a:p>
        </p:txBody>
      </p:sp>
      <p:pic>
        <p:nvPicPr>
          <p:cNvPr id="100433" name="Google Shape;100433;p5"/>
          <p:cNvPicPr preferRelativeResize="0"/>
          <p:nvPr/>
        </p:nvPicPr>
        <p:blipFill rotWithShape="1">
          <a:blip r:embed="rId3">
            <a:alphaModFix/>
          </a:blip>
          <a:srcRect/>
          <a:stretch/>
        </p:blipFill>
        <p:spPr>
          <a:xfrm>
            <a:off x="2948067" y="1596571"/>
            <a:ext cx="6295866" cy="40563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Overfit</a:t>
            </a:r>
            <a:r>
              <a:rPr lang="en-GB" dirty="0"/>
              <a:t> </a:t>
            </a:r>
            <a:r>
              <a:rPr lang="en-GB" dirty="0" err="1"/>
              <a:t>underfit</a:t>
            </a:r>
            <a:r>
              <a:rPr lang="en-GB" dirty="0"/>
              <a:t> and optimal fit</a:t>
            </a:r>
            <a:endParaRPr lang="en-IN" dirty="0"/>
          </a:p>
        </p:txBody>
      </p:sp>
      <p:sp>
        <p:nvSpPr>
          <p:cNvPr id="3" name="Content Placeholder 2"/>
          <p:cNvSpPr>
            <a:spLocks noGrp="1"/>
          </p:cNvSpPr>
          <p:nvPr>
            <p:ph idx="1"/>
          </p:nvPr>
        </p:nvSpPr>
        <p:spPr/>
        <p:txBody>
          <a:bodyPr/>
          <a:lstStyle/>
          <a:p>
            <a:r>
              <a:rPr lang="en-GB" dirty="0" err="1"/>
              <a:t>Overfit</a:t>
            </a:r>
            <a:r>
              <a:rPr lang="en-GB" dirty="0"/>
              <a:t> – is when the errors are least in DNN but it is very complicated as all the points must be connected in the graph.</a:t>
            </a:r>
          </a:p>
          <a:p>
            <a:r>
              <a:rPr lang="en-GB" dirty="0" err="1"/>
              <a:t>Underfit</a:t>
            </a:r>
            <a:r>
              <a:rPr lang="en-GB" dirty="0"/>
              <a:t> - is when the errors are most in DNN but it is very simple as all the points need not be connected in the graph.</a:t>
            </a:r>
          </a:p>
          <a:p>
            <a:r>
              <a:rPr lang="en-GB" dirty="0"/>
              <a:t>Optimal fit – is when there are average errors in DNN but a mathematical equation can be produced by connecting few of the points.</a:t>
            </a:r>
            <a:endParaRPr lang="en-IN" dirty="0"/>
          </a:p>
        </p:txBody>
      </p:sp>
    </p:spTree>
    <p:extLst>
      <p:ext uri="{BB962C8B-B14F-4D97-AF65-F5344CB8AC3E}">
        <p14:creationId xmlns:p14="http://schemas.microsoft.com/office/powerpoint/2010/main" xmlns="" val="194791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a:t>
            </a:r>
            <a:endParaRPr lang="en-IN" dirty="0"/>
          </a:p>
        </p:txBody>
      </p:sp>
      <p:sp>
        <p:nvSpPr>
          <p:cNvPr id="3" name="Content Placeholder 2"/>
          <p:cNvSpPr>
            <a:spLocks noGrp="1"/>
          </p:cNvSpPr>
          <p:nvPr>
            <p:ph idx="1"/>
          </p:nvPr>
        </p:nvSpPr>
        <p:spPr/>
        <p:txBody>
          <a:bodyPr/>
          <a:lstStyle/>
          <a:p>
            <a:r>
              <a:rPr lang="en-US" dirty="0"/>
              <a:t>Google </a:t>
            </a:r>
            <a:r>
              <a:rPr lang="en-US" dirty="0" err="1"/>
              <a:t>colab</a:t>
            </a:r>
            <a:r>
              <a:rPr lang="en-US" dirty="0"/>
              <a:t> - </a:t>
            </a:r>
            <a:r>
              <a:rPr lang="en-US" dirty="0" smtClean="0">
                <a:hlinkClick r:id="rId2"/>
              </a:rPr>
              <a:t>https://colab.research.google.com/drive/1fLTJBD4ROy2SFWIWbqflIj2rjj_8wYMA#scrollTo=TN4Ve8-KjGT1</a:t>
            </a:r>
            <a:endParaRPr lang="en-US" dirty="0"/>
          </a:p>
          <a:p>
            <a:r>
              <a:rPr lang="en-US" dirty="0" err="1"/>
              <a:t>GitHub</a:t>
            </a:r>
            <a:r>
              <a:rPr lang="en-US" dirty="0"/>
              <a:t> </a:t>
            </a:r>
            <a:r>
              <a:rPr lang="en-US" dirty="0" smtClean="0"/>
              <a:t>-</a:t>
            </a:r>
            <a:r>
              <a:rPr lang="en-US" dirty="0" smtClean="0">
                <a:hlinkClick r:id="rId3"/>
              </a:rPr>
              <a:t>https://github.com/CypherAk007/DeepLearningAssignment_02</a:t>
            </a:r>
            <a:endParaRPr lang="en-IN" dirty="0"/>
          </a:p>
        </p:txBody>
      </p:sp>
    </p:spTree>
    <p:extLst>
      <p:ext uri="{BB962C8B-B14F-4D97-AF65-F5344CB8AC3E}">
        <p14:creationId xmlns:p14="http://schemas.microsoft.com/office/powerpoint/2010/main" xmlns="" val="376198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a:t>
            </a:r>
            <a:endParaRPr lang="en-IN" dirty="0"/>
          </a:p>
        </p:txBody>
      </p:sp>
    </p:spTree>
    <p:extLst>
      <p:ext uri="{BB962C8B-B14F-4D97-AF65-F5344CB8AC3E}">
        <p14:creationId xmlns:p14="http://schemas.microsoft.com/office/powerpoint/2010/main" xmlns="" val="253410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6863274A-0064-4A38-A00A-EB3E0BBA48E6}"/>
              </a:ext>
            </a:extLst>
          </p:cNvPr>
          <p:cNvSpPr>
            <a:spLocks noGrp="1" noChangeArrowheads="1"/>
          </p:cNvSpPr>
          <p:nvPr>
            <p:ph type="title"/>
          </p:nvPr>
        </p:nvSpPr>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xmlns="" id="{BC0A859B-C3C5-4BCD-B399-DAD78C2DAE5C}"/>
              </a:ext>
            </a:extLst>
          </p:cNvPr>
          <p:cNvSpPr>
            <a:spLocks noGrp="1" noChangeArrowheads="1"/>
          </p:cNvSpPr>
          <p:nvPr>
            <p:ph idx="1"/>
          </p:nvPr>
        </p:nvSpPr>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xmlns="" val="110401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2CBACC-BB1A-4D6A-90E3-3A77C7E224C5}"/>
              </a:ext>
            </a:extLst>
          </p:cNvPr>
          <p:cNvSpPr>
            <a:spLocks noGrp="1"/>
          </p:cNvSpPr>
          <p:nvPr>
            <p:ph type="title"/>
          </p:nvPr>
        </p:nvSpPr>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xmlns=""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6993" y="2034379"/>
            <a:ext cx="6858014" cy="36576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403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Forward feedback </a:t>
            </a:r>
            <a:br>
              <a:rPr lang="en-GB" dirty="0"/>
            </a:br>
            <a:r>
              <a:rPr lang="en-GB" dirty="0"/>
              <a:t>backward propagation</a:t>
            </a:r>
            <a:br>
              <a:rPr lang="en-GB" dirty="0"/>
            </a:br>
            <a:r>
              <a:rPr lang="en-GB" dirty="0"/>
              <a:t>loss function</a:t>
            </a:r>
            <a:endParaRPr lang="en-IN" dirty="0"/>
          </a:p>
        </p:txBody>
      </p:sp>
      <p:sp>
        <p:nvSpPr>
          <p:cNvPr id="3" name="Content Placeholder 2"/>
          <p:cNvSpPr>
            <a:spLocks noGrp="1"/>
          </p:cNvSpPr>
          <p:nvPr>
            <p:ph idx="1"/>
          </p:nvPr>
        </p:nvSpPr>
        <p:spPr/>
        <p:txBody>
          <a:bodyPr/>
          <a:lstStyle/>
          <a:p>
            <a:r>
              <a:rPr lang="en-US" dirty="0">
                <a:solidFill>
                  <a:srgbClr val="3C484E"/>
                </a:solidFill>
                <a:latin typeface="Georgia" panose="02040502050405020303" pitchFamily="18" charset="0"/>
              </a:rPr>
              <a:t>Feed-forward neural networks take in a fixed amount of input data all at the same time and produce a fixed amount of output each </a:t>
            </a:r>
            <a:r>
              <a:rPr lang="en-US" dirty="0" err="1">
                <a:solidFill>
                  <a:srgbClr val="3C484E"/>
                </a:solidFill>
                <a:latin typeface="Georgia" panose="02040502050405020303" pitchFamily="18" charset="0"/>
              </a:rPr>
              <a:t>time.It</a:t>
            </a:r>
            <a:r>
              <a:rPr lang="en-US" dirty="0">
                <a:solidFill>
                  <a:srgbClr val="3C484E"/>
                </a:solidFill>
                <a:latin typeface="Georgia" panose="02040502050405020303" pitchFamily="18" charset="0"/>
              </a:rPr>
              <a:t> is used for more accuracy purpose.</a:t>
            </a:r>
          </a:p>
          <a:p>
            <a:pPr marL="0" indent="0">
              <a:buNone/>
            </a:pPr>
            <a:r>
              <a:rPr lang="en-US" dirty="0">
                <a:solidFill>
                  <a:srgbClr val="3C484E"/>
                </a:solidFill>
                <a:latin typeface="Georgia" panose="02040502050405020303" pitchFamily="18" charset="0"/>
              </a:rPr>
              <a:t>Backward propagation - </a:t>
            </a:r>
            <a:r>
              <a:rPr lang="en-GB" dirty="0"/>
              <a:t>Is used to get more accuracy from DNN networks .</a:t>
            </a:r>
          </a:p>
          <a:p>
            <a:pPr marL="0" indent="0">
              <a:buNone/>
            </a:pPr>
            <a:r>
              <a:rPr lang="en-GB" dirty="0"/>
              <a:t>It is said to be done when one epoch is completed.</a:t>
            </a:r>
          </a:p>
          <a:p>
            <a:pPr marL="0" indent="0">
              <a:buNone/>
            </a:pPr>
            <a:r>
              <a:rPr lang="en-GB" dirty="0"/>
              <a:t>Loss function -Is a component of DNN(neural network), which is for the prediction of the error and to try to reduce the error as much as possible.</a:t>
            </a:r>
          </a:p>
          <a:p>
            <a:pPr marL="0" indent="0">
              <a:buNone/>
            </a:pPr>
            <a:r>
              <a:rPr lang="en-GB" dirty="0"/>
              <a:t>All these together makes DNN to be more accurate .</a:t>
            </a:r>
            <a:endParaRPr lang="en-IN" dirty="0"/>
          </a:p>
          <a:p>
            <a:pPr marL="0" indent="0">
              <a:buNone/>
            </a:pPr>
            <a:endParaRPr lang="en-IN" dirty="0"/>
          </a:p>
          <a:p>
            <a:pPr marL="0" indent="0">
              <a:buNone/>
            </a:pPr>
            <a:endParaRPr lang="en-IN" dirty="0"/>
          </a:p>
          <a:p>
            <a:endParaRPr lang="en-US" dirty="0">
              <a:solidFill>
                <a:srgbClr val="3C484E"/>
              </a:solidFill>
              <a:latin typeface="Georgia" panose="02040502050405020303" pitchFamily="18" charset="0"/>
            </a:endParaRPr>
          </a:p>
          <a:p>
            <a:endParaRPr lang="en-IN" dirty="0"/>
          </a:p>
        </p:txBody>
      </p:sp>
    </p:spTree>
    <p:extLst>
      <p:ext uri="{BB962C8B-B14F-4D97-AF65-F5344CB8AC3E}">
        <p14:creationId xmlns:p14="http://schemas.microsoft.com/office/powerpoint/2010/main" xmlns="" val="350423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396"/>
        <p:cNvGrpSpPr/>
        <p:nvPr/>
      </p:nvGrpSpPr>
      <p:grpSpPr>
        <a:xfrm>
          <a:off x="0" y="0"/>
          <a:ext cx="0" cy="0"/>
          <a:chOff x="0" y="0"/>
          <a:chExt cx="0" cy="0"/>
        </a:xfrm>
      </p:grpSpPr>
      <p:sp>
        <p:nvSpPr>
          <p:cNvPr id="100397" name="Google Shape;100397;p1"/>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METRICS</a:t>
            </a:r>
            <a:endParaRPr b="1"/>
          </a:p>
        </p:txBody>
      </p:sp>
      <p:sp>
        <p:nvSpPr>
          <p:cNvPr id="100398" name="Google Shape;100398;p1"/>
          <p:cNvSpPr txBox="1">
            <a:spLocks noGrp="1"/>
          </p:cNvSpPr>
          <p:nvPr>
            <p:ph idx="1"/>
          </p:nvPr>
        </p:nvSpPr>
        <p:spPr>
          <a:xfrm>
            <a:off x="646112" y="1506828"/>
            <a:ext cx="10829100" cy="47415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280"/>
              <a:buChar char="•"/>
            </a:pPr>
            <a:r>
              <a:rPr lang="en-GB" sz="1600"/>
              <a:t>A metric is a function that is used to judge the performance of your model.</a:t>
            </a:r>
            <a:endParaRPr/>
          </a:p>
          <a:p>
            <a:pPr marL="342900" lvl="0" indent="-342900" algn="just" rtl="0">
              <a:spcBef>
                <a:spcPts val="1000"/>
              </a:spcBef>
              <a:spcAft>
                <a:spcPts val="0"/>
              </a:spcAft>
              <a:buSzPts val="1280"/>
              <a:buChar char="•"/>
            </a:pPr>
            <a:r>
              <a:rPr lang="en-GB" sz="1600"/>
              <a:t>Metric functions are similar to loss functions, except that the results from evaluating a metric are not used when training the model. Note that you may use any loss function as a metric.</a:t>
            </a:r>
            <a:endParaRPr/>
          </a:p>
          <a:p>
            <a:pPr marL="342900" lvl="0" indent="-342900" algn="just" rtl="0">
              <a:spcBef>
                <a:spcPts val="1000"/>
              </a:spcBef>
              <a:spcAft>
                <a:spcPts val="0"/>
              </a:spcAft>
              <a:buSzPts val="1280"/>
              <a:buChar char="•"/>
            </a:pPr>
            <a:r>
              <a:rPr lang="en-GB" sz="1600"/>
              <a:t>Metrics are used to monitor and measure the performance of a model (during training and testing), and don’t need to be differentiable. </a:t>
            </a:r>
            <a:endParaRPr sz="1600"/>
          </a:p>
          <a:p>
            <a:pPr marL="342900" lvl="0" indent="-342900" algn="just" rtl="0">
              <a:spcBef>
                <a:spcPts val="1000"/>
              </a:spcBef>
              <a:spcAft>
                <a:spcPts val="0"/>
              </a:spcAft>
              <a:buSzPts val="1280"/>
              <a:buChar char="•"/>
            </a:pPr>
            <a:r>
              <a:rPr lang="en-GB" sz="1600"/>
              <a:t>However, if for some tasks the performance metric is differentiable, it can also be used as a loss function (perhaps with some regularizations added to it), such as MSE.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368"/>
        <p:cNvGrpSpPr/>
        <p:nvPr/>
      </p:nvGrpSpPr>
      <p:grpSpPr>
        <a:xfrm>
          <a:off x="0" y="0"/>
          <a:ext cx="0" cy="0"/>
          <a:chOff x="0" y="0"/>
          <a:chExt cx="0" cy="0"/>
        </a:xfrm>
      </p:grpSpPr>
      <p:sp>
        <p:nvSpPr>
          <p:cNvPr id="100371" name="Google Shape;100371;p1"/>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FORWARD PROPAGATION</a:t>
            </a:r>
            <a:endParaRPr b="1"/>
          </a:p>
        </p:txBody>
      </p:sp>
      <p:sp>
        <p:nvSpPr>
          <p:cNvPr id="100369" name="Google Shape;100369;p1"/>
          <p:cNvSpPr txBox="1">
            <a:spLocks noGrp="1"/>
          </p:cNvSpPr>
          <p:nvPr>
            <p:ph idx="1"/>
          </p:nvPr>
        </p:nvSpPr>
        <p:spPr>
          <a:xfrm>
            <a:off x="4094356" y="5632455"/>
            <a:ext cx="4003200" cy="4227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120"/>
              <a:buNone/>
            </a:pPr>
            <a:r>
              <a:rPr lang="en-GB" sz="1400"/>
              <a:t>Fig. Forward Propagation in Neural Network</a:t>
            </a:r>
            <a:endParaRPr sz="1400"/>
          </a:p>
        </p:txBody>
      </p:sp>
      <p:pic>
        <p:nvPicPr>
          <p:cNvPr id="100370" name="Google Shape;100370;p1" descr="Forward propagation in neural networks — Simplified math and code version |  by vikashraj luhaniwal | Towards Data Science"/>
          <p:cNvPicPr preferRelativeResize="0"/>
          <p:nvPr/>
        </p:nvPicPr>
        <p:blipFill rotWithShape="1">
          <a:blip r:embed="rId3">
            <a:alphaModFix/>
          </a:blip>
          <a:srcRect/>
          <a:stretch/>
        </p:blipFill>
        <p:spPr>
          <a:xfrm>
            <a:off x="3257550" y="1271587"/>
            <a:ext cx="5676900" cy="4314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375"/>
        <p:cNvGrpSpPr/>
        <p:nvPr/>
      </p:nvGrpSpPr>
      <p:grpSpPr>
        <a:xfrm>
          <a:off x="0" y="0"/>
          <a:ext cx="0" cy="0"/>
          <a:chOff x="0" y="0"/>
          <a:chExt cx="0" cy="0"/>
        </a:xfrm>
      </p:grpSpPr>
      <p:sp>
        <p:nvSpPr>
          <p:cNvPr id="100378" name="Google Shape;100378;p2"/>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BACKWARD PROPAGATION</a:t>
            </a:r>
            <a:endParaRPr b="1"/>
          </a:p>
        </p:txBody>
      </p:sp>
      <p:sp>
        <p:nvSpPr>
          <p:cNvPr id="100376" name="Google Shape;100376;p2"/>
          <p:cNvSpPr txBox="1">
            <a:spLocks noGrp="1"/>
          </p:cNvSpPr>
          <p:nvPr>
            <p:ph idx="1"/>
          </p:nvPr>
        </p:nvSpPr>
        <p:spPr>
          <a:xfrm>
            <a:off x="3976939" y="5286773"/>
            <a:ext cx="4238100" cy="433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120"/>
              <a:buNone/>
            </a:pPr>
            <a:r>
              <a:rPr lang="en-GB" sz="1400"/>
              <a:t>Fig. Backward Propagation in Neural Network</a:t>
            </a:r>
            <a:endParaRPr sz="1400"/>
          </a:p>
        </p:txBody>
      </p:sp>
      <p:pic>
        <p:nvPicPr>
          <p:cNvPr id="100377" name="Google Shape;100377;p2" descr="Back Propagation Neural Network: What is Backpropagation Algorithm in  Machine Learning?"/>
          <p:cNvPicPr preferRelativeResize="0"/>
          <p:nvPr/>
        </p:nvPicPr>
        <p:blipFill rotWithShape="1">
          <a:blip r:embed="rId3">
            <a:alphaModFix/>
          </a:blip>
          <a:srcRect/>
          <a:stretch/>
        </p:blipFill>
        <p:spPr>
          <a:xfrm>
            <a:off x="2653692" y="1635725"/>
            <a:ext cx="6884616" cy="3586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82"/>
        <p:cNvGrpSpPr/>
        <p:nvPr/>
      </p:nvGrpSpPr>
      <p:grpSpPr>
        <a:xfrm>
          <a:off x="0" y="0"/>
          <a:ext cx="0" cy="0"/>
          <a:chOff x="0" y="0"/>
          <a:chExt cx="0" cy="0"/>
        </a:xfrm>
      </p:grpSpPr>
      <p:pic>
        <p:nvPicPr>
          <p:cNvPr id="100383" name="Google Shape;100383;p3" descr="Loss Functions in Machine Learning | Working | Different Types"/>
          <p:cNvPicPr preferRelativeResize="0"/>
          <p:nvPr/>
        </p:nvPicPr>
        <p:blipFill rotWithShape="1">
          <a:blip r:embed="rId3">
            <a:alphaModFix/>
          </a:blip>
          <a:srcRect/>
          <a:stretch/>
        </p:blipFill>
        <p:spPr>
          <a:xfrm>
            <a:off x="2900919" y="1686558"/>
            <a:ext cx="6390163" cy="3484883"/>
          </a:xfrm>
          <a:prstGeom prst="rect">
            <a:avLst/>
          </a:prstGeom>
          <a:noFill/>
          <a:ln>
            <a:noFill/>
          </a:ln>
        </p:spPr>
      </p:pic>
      <p:sp>
        <p:nvSpPr>
          <p:cNvPr id="100384" name="Google Shape;100384;p3"/>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LOSS FUNCTION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388"/>
        <p:cNvGrpSpPr/>
        <p:nvPr/>
      </p:nvGrpSpPr>
      <p:grpSpPr>
        <a:xfrm>
          <a:off x="0" y="0"/>
          <a:ext cx="0" cy="0"/>
          <a:chOff x="0" y="0"/>
          <a:chExt cx="0" cy="0"/>
        </a:xfrm>
      </p:grpSpPr>
      <p:sp>
        <p:nvSpPr>
          <p:cNvPr id="100391" name="Google Shape;100391;p4"/>
          <p:cNvSpPr txBox="1">
            <a:spLocks noGrp="1"/>
          </p:cNvSpPr>
          <p:nvPr>
            <p:ph type="title"/>
          </p:nvPr>
        </p:nvSpPr>
        <p:spPr>
          <a:xfrm>
            <a:off x="646111" y="452718"/>
            <a:ext cx="9404700" cy="71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GB" b="1"/>
              <a:t>ACCURACY</a:t>
            </a:r>
            <a:endParaRPr b="1"/>
          </a:p>
        </p:txBody>
      </p:sp>
      <p:sp>
        <p:nvSpPr>
          <p:cNvPr id="100389" name="Google Shape;100389;p4"/>
          <p:cNvSpPr txBox="1">
            <a:spLocks noGrp="1"/>
          </p:cNvSpPr>
          <p:nvPr>
            <p:ph idx="1"/>
          </p:nvPr>
        </p:nvSpPr>
        <p:spPr>
          <a:xfrm>
            <a:off x="4296285" y="5312228"/>
            <a:ext cx="3599400" cy="537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20"/>
              <a:buNone/>
            </a:pPr>
            <a:r>
              <a:rPr lang="en-GB" sz="1400"/>
              <a:t>Fig. Accuracy and Training time of DNN</a:t>
            </a:r>
            <a:endParaRPr sz="1400"/>
          </a:p>
        </p:txBody>
      </p:sp>
      <p:pic>
        <p:nvPicPr>
          <p:cNvPr id="100390" name="Google Shape;100390;p4" descr="Accuracy and training time of DNN | Download Scientific Diagram"/>
          <p:cNvPicPr preferRelativeResize="0"/>
          <p:nvPr/>
        </p:nvPicPr>
        <p:blipFill rotWithShape="1">
          <a:blip r:embed="rId3">
            <a:alphaModFix/>
          </a:blip>
          <a:srcRect/>
          <a:stretch/>
        </p:blipFill>
        <p:spPr>
          <a:xfrm>
            <a:off x="2632302" y="1721600"/>
            <a:ext cx="6927396" cy="34148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820</Words>
  <PresentationFormat>Custom</PresentationFormat>
  <Paragraphs>74</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DEEP LEARNING</vt:lpstr>
      <vt:lpstr>Deep Neural Networks</vt:lpstr>
      <vt:lpstr>Deep Neural Networks</vt:lpstr>
      <vt:lpstr>Forward feedback  backward propagation loss function</vt:lpstr>
      <vt:lpstr>METRICS</vt:lpstr>
      <vt:lpstr>FORWARD PROPAGATION</vt:lpstr>
      <vt:lpstr>BACKWARD PROPAGATION</vt:lpstr>
      <vt:lpstr>LOSS FUNCTION</vt:lpstr>
      <vt:lpstr>ACCURACY</vt:lpstr>
      <vt:lpstr>TRANSFER FUNCTIONS</vt:lpstr>
      <vt:lpstr>1. Sigmoid Activation Function: </vt:lpstr>
      <vt:lpstr>2. ReLU (Rectified Linear Unit):</vt:lpstr>
      <vt:lpstr>3. Tanh or Hyperbolic tangent:</vt:lpstr>
      <vt:lpstr>Slide 14</vt:lpstr>
      <vt:lpstr>Overfit underfit and optimal fit</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Admin</dc:creator>
  <cp:lastModifiedBy>Admin</cp:lastModifiedBy>
  <cp:revision>1</cp:revision>
  <dcterms:modified xsi:type="dcterms:W3CDTF">2021-11-04T10:57:39Z</dcterms:modified>
</cp:coreProperties>
</file>