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71b34e044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71b34e044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1b34e044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1b34e04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71b34e044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71b34e044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71b34e044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71b34e044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71b34e044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71b34e044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71b34e044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71b34e044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71b34e044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71b34e044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1b34e044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1b34e044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71b34e044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71b34e044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71b34e044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71b34e044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1b34e04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1b34e04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71b34e044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71b34e044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71b34e044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71b34e044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71b34e044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71b34e044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71b34e044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71b34e044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71b34e044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71b34e044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1b34e044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1b34e044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1b34e044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1b34e044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1b34e044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1b34e044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1b34e04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1b34e04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71b34e044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71b34e044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1b34e044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1b34e044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1b34e044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1b34e044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GOLANG</a:t>
            </a:r>
            <a:endParaRPr/>
          </a:p>
        </p:txBody>
      </p:sp>
      <p:sp>
        <p:nvSpPr>
          <p:cNvPr id="135" name="Google Shape;135;p13"/>
          <p:cNvSpPr txBox="1"/>
          <p:nvPr>
            <p:ph idx="1" type="subTitle"/>
          </p:nvPr>
        </p:nvSpPr>
        <p:spPr>
          <a:xfrm>
            <a:off x="4467225" y="3924925"/>
            <a:ext cx="4524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ABHISHEK KRISHNA TM - ENG19CS0011</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1297500" y="293475"/>
            <a:ext cx="3403200" cy="45567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292929"/>
                </a:solidFill>
                <a:highlight>
                  <a:srgbClr val="F2F2F2"/>
                </a:highlight>
                <a:latin typeface="Courier New"/>
                <a:ea typeface="Courier New"/>
                <a:cs typeface="Courier New"/>
                <a:sym typeface="Courier New"/>
              </a:rPr>
              <a:t>type Person struct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Name string</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Age  int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func ValueReceiver(p Person)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p.Name = "John"</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fmt.Println("Inside ValueReceiver : ", p.Name)</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func PointerReceiver(p *Person)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p.Age = 24</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fmt.Println("Inside PointerReceiver model: ", p.Age)</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1200"/>
              </a:spcAft>
              <a:buNone/>
            </a:pPr>
            <a:r>
              <a:rPr lang="en"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p:txBody>
      </p:sp>
      <p:sp>
        <p:nvSpPr>
          <p:cNvPr id="192" name="Google Shape;192;p22"/>
          <p:cNvSpPr txBox="1"/>
          <p:nvPr>
            <p:ph idx="2" type="body"/>
          </p:nvPr>
        </p:nvSpPr>
        <p:spPr>
          <a:xfrm>
            <a:off x="4933225" y="293450"/>
            <a:ext cx="3403200" cy="4556700"/>
          </a:xfrm>
          <a:prstGeom prst="rect">
            <a:avLst/>
          </a:prstGeom>
          <a:solidFill>
            <a:schemeClr val="lt1"/>
          </a:solidFill>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solidFill>
                  <a:srgbClr val="292929"/>
                </a:solidFill>
                <a:highlight>
                  <a:srgbClr val="F2F2F2"/>
                </a:highlight>
                <a:latin typeface="Courier New"/>
                <a:ea typeface="Courier New"/>
                <a:cs typeface="Courier New"/>
                <a:sym typeface="Courier New"/>
              </a:rPr>
              <a:t>func main()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p := Person{"Tom", 28}</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p1:= &amp;Person{"Patric", 68}</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ValueReceiver(p)</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fmt.Println("Inside Main after value receiver : ", p.Name)</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   PointerReceiver(p1)</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fmt.Println("Inside Main after value receiver : ", p1.Age)</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O/P-</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Inside ValueReceiver :  John</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Inside Main after value receiver :  Tom</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Inside PointerReceiver :  24</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1200"/>
              </a:spcAft>
              <a:buNone/>
            </a:pPr>
            <a:r>
              <a:rPr lang="en" sz="1200">
                <a:solidFill>
                  <a:srgbClr val="292929"/>
                </a:solidFill>
                <a:highlight>
                  <a:srgbClr val="F2F2F2"/>
                </a:highlight>
                <a:latin typeface="Courier New"/>
                <a:ea typeface="Courier New"/>
                <a:cs typeface="Courier New"/>
                <a:sym typeface="Courier New"/>
              </a:rPr>
              <a:t>Inside Main after pointer receiver :  24</a:t>
            </a:r>
            <a:endParaRPr sz="1200">
              <a:solidFill>
                <a:srgbClr val="292929"/>
              </a:solidFill>
              <a:highlight>
                <a:srgbClr val="F2F2F2"/>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Types</a:t>
            </a:r>
            <a:endParaRPr/>
          </a:p>
        </p:txBody>
      </p:sp>
      <p:sp>
        <p:nvSpPr>
          <p:cNvPr id="198" name="Google Shape;198;p23"/>
          <p:cNvSpPr txBox="1"/>
          <p:nvPr/>
        </p:nvSpPr>
        <p:spPr>
          <a:xfrm>
            <a:off x="1285875" y="1514475"/>
            <a:ext cx="70677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highlight>
                  <a:srgbClr val="131417"/>
                </a:highlight>
              </a:rPr>
              <a:t>- The interface is a custom type that is used to specify a set of one or more method signatures and the interface is abstract, so you are not allowed to create an instance of the interface. But you are allowed to create a variable of an interface type and this variable can be assigned with a concrete type value that has the methods the interface requires.</a:t>
            </a:r>
            <a:endParaRPr sz="1900">
              <a:solidFill>
                <a:srgbClr val="FFFFFF"/>
              </a:solidFill>
              <a:highlight>
                <a:srgbClr val="131417"/>
              </a:highlight>
            </a:endParaRPr>
          </a:p>
          <a:p>
            <a:pPr indent="0" lvl="0" marL="0" rtl="0" algn="l">
              <a:spcBef>
                <a:spcPts val="0"/>
              </a:spcBef>
              <a:spcAft>
                <a:spcPts val="0"/>
              </a:spcAft>
              <a:buNone/>
            </a:pPr>
            <a:r>
              <a:t/>
            </a:r>
            <a:endParaRPr sz="1900">
              <a:solidFill>
                <a:srgbClr val="FFFFFF"/>
              </a:solidFill>
              <a:highlight>
                <a:srgbClr val="131417"/>
              </a:highlight>
            </a:endParaRPr>
          </a:p>
          <a:p>
            <a:pPr indent="0" lvl="0" marL="0" rtl="0" algn="l">
              <a:spcBef>
                <a:spcPts val="0"/>
              </a:spcBef>
              <a:spcAft>
                <a:spcPts val="0"/>
              </a:spcAft>
              <a:buNone/>
            </a:pPr>
            <a:r>
              <a:rPr lang="en" sz="1900">
                <a:solidFill>
                  <a:srgbClr val="FFFFFF"/>
                </a:solidFill>
                <a:highlight>
                  <a:srgbClr val="131417"/>
                </a:highlight>
              </a:rPr>
              <a:t>- The interface is a collection of methods as well as it is a custom type.</a:t>
            </a:r>
            <a:endParaRPr sz="2500">
              <a:solidFill>
                <a:srgbClr val="FFFFFF"/>
              </a:solidFill>
              <a:highlight>
                <a:srgbClr val="131417"/>
              </a:highlight>
            </a:endParaRPr>
          </a:p>
          <a:p>
            <a:pPr indent="0" lvl="0" marL="0" rtl="0" algn="l">
              <a:spcBef>
                <a:spcPts val="0"/>
              </a:spcBef>
              <a:spcAft>
                <a:spcPts val="0"/>
              </a:spcAft>
              <a:buNone/>
            </a:pPr>
            <a:r>
              <a:t/>
            </a:r>
            <a:endParaRPr sz="1900">
              <a:solidFill>
                <a:srgbClr val="FFFFFF"/>
              </a:solidFill>
              <a:highlight>
                <a:srgbClr val="131417"/>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Types</a:t>
            </a:r>
            <a:endParaRPr/>
          </a:p>
        </p:txBody>
      </p:sp>
      <p:sp>
        <p:nvSpPr>
          <p:cNvPr id="204" name="Google Shape;204;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Syntax -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a:solidFill>
                  <a:srgbClr val="FFFFFF"/>
                </a:solidFill>
                <a:latin typeface="Courier New"/>
                <a:ea typeface="Courier New"/>
                <a:cs typeface="Courier New"/>
                <a:sym typeface="Courier New"/>
              </a:rPr>
              <a:t>type interface_name interface{</a:t>
            </a:r>
            <a:endParaRPr>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a:solidFill>
                  <a:srgbClr val="FFFFFF"/>
                </a:solidFill>
                <a:latin typeface="Courier New"/>
                <a:ea typeface="Courier New"/>
                <a:cs typeface="Courier New"/>
                <a:sym typeface="Courier New"/>
              </a:rPr>
              <a:t>// Method signatures</a:t>
            </a:r>
            <a:endParaRPr>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a:solidFill>
                <a:srgbClr val="FFFFFF"/>
              </a:solidFill>
              <a:latin typeface="Courier New"/>
              <a:ea typeface="Courier New"/>
              <a:cs typeface="Courier New"/>
              <a:sym typeface="Courier New"/>
            </a:endParaRPr>
          </a:p>
          <a:p>
            <a:pPr indent="0" lvl="0" marL="190500" marR="190500" rtl="0" algn="l">
              <a:spcBef>
                <a:spcPts val="1200"/>
              </a:spcBef>
              <a:spcAft>
                <a:spcPts val="0"/>
              </a:spcAft>
              <a:buNone/>
            </a:pPr>
            <a:r>
              <a:rPr lang="en">
                <a:solidFill>
                  <a:srgbClr val="FFFFFF"/>
                </a:solidFill>
                <a:latin typeface="Courier New"/>
                <a:ea typeface="Courier New"/>
                <a:cs typeface="Courier New"/>
                <a:sym typeface="Courier New"/>
              </a:rPr>
              <a:t>}</a:t>
            </a:r>
            <a:endParaRPr>
              <a:solidFill>
                <a:srgbClr val="FFFFFF"/>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
        <p:nvSpPr>
          <p:cNvPr id="205" name="Google Shape;205;p2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FFFFFF"/>
                </a:solidFill>
                <a:latin typeface="Courier New"/>
                <a:ea typeface="Courier New"/>
                <a:cs typeface="Courier New"/>
                <a:sym typeface="Courier New"/>
              </a:rPr>
              <a:t>// Ex - Creating an interface</a:t>
            </a:r>
            <a:endParaRPr sz="14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400">
                <a:solidFill>
                  <a:srgbClr val="FFFFFF"/>
                </a:solidFill>
                <a:latin typeface="Courier New"/>
                <a:ea typeface="Courier New"/>
                <a:cs typeface="Courier New"/>
                <a:sym typeface="Courier New"/>
              </a:rPr>
              <a:t>type myinterface interface{</a:t>
            </a:r>
            <a:endParaRPr sz="14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4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400">
                <a:solidFill>
                  <a:srgbClr val="FFFFFF"/>
                </a:solidFill>
                <a:latin typeface="Courier New"/>
                <a:ea typeface="Courier New"/>
                <a:cs typeface="Courier New"/>
                <a:sym typeface="Courier New"/>
              </a:rPr>
              <a:t>// Methods</a:t>
            </a:r>
            <a:endParaRPr sz="14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400">
                <a:solidFill>
                  <a:srgbClr val="FFFFFF"/>
                </a:solidFill>
                <a:latin typeface="Courier New"/>
                <a:ea typeface="Courier New"/>
                <a:cs typeface="Courier New"/>
                <a:sym typeface="Courier New"/>
              </a:rPr>
              <a:t>fun1() int</a:t>
            </a:r>
            <a:endParaRPr sz="14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400">
                <a:solidFill>
                  <a:srgbClr val="FFFFFF"/>
                </a:solidFill>
                <a:latin typeface="Courier New"/>
                <a:ea typeface="Courier New"/>
                <a:cs typeface="Courier New"/>
                <a:sym typeface="Courier New"/>
              </a:rPr>
              <a:t>fun2() float64</a:t>
            </a:r>
            <a:endParaRPr sz="1400">
              <a:solidFill>
                <a:srgbClr val="FFFFFF"/>
              </a:solidFill>
              <a:latin typeface="Courier New"/>
              <a:ea typeface="Courier New"/>
              <a:cs typeface="Courier New"/>
              <a:sym typeface="Courier New"/>
            </a:endParaRPr>
          </a:p>
          <a:p>
            <a:pPr indent="0" lvl="0" marL="190500" marR="190500" rtl="0" algn="l">
              <a:spcBef>
                <a:spcPts val="1200"/>
              </a:spcBef>
              <a:spcAft>
                <a:spcPts val="0"/>
              </a:spcAft>
              <a:buNone/>
            </a:pPr>
            <a:r>
              <a:rPr lang="en" sz="1400">
                <a:solidFill>
                  <a:srgbClr val="FFFFFF"/>
                </a:solidFill>
                <a:latin typeface="Courier New"/>
                <a:ea typeface="Courier New"/>
                <a:cs typeface="Courier New"/>
                <a:sym typeface="Courier New"/>
              </a:rPr>
              <a:t>}</a:t>
            </a:r>
            <a:endParaRPr sz="1400">
              <a:solidFill>
                <a:srgbClr val="FFFFFF"/>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Assertion</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FFFFFF"/>
                </a:solidFill>
                <a:highlight>
                  <a:srgbClr val="131417"/>
                </a:highlight>
                <a:latin typeface="Arial"/>
                <a:ea typeface="Arial"/>
                <a:cs typeface="Arial"/>
                <a:sym typeface="Arial"/>
              </a:rPr>
              <a:t>Type assertions in Golang provide access to the exact type of variable of an interface. If already the data type is present in the interface, then it will retrieve the actual data type value held by the interface. A type assertion takes an interface value and extracts from it a value of the specified explicit type. Basically, it is used to remove the ambiguity from the interface variables.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Assertion</a:t>
            </a:r>
            <a:endParaRPr/>
          </a:p>
          <a:p>
            <a:pPr indent="0" lvl="0" marL="0" rtl="0" algn="l">
              <a:spcBef>
                <a:spcPts val="0"/>
              </a:spcBef>
              <a:spcAft>
                <a:spcPts val="0"/>
              </a:spcAft>
              <a:buNone/>
            </a:pPr>
            <a:r>
              <a:t/>
            </a:r>
            <a:endParaRPr/>
          </a:p>
        </p:txBody>
      </p:sp>
      <p:sp>
        <p:nvSpPr>
          <p:cNvPr id="217" name="Google Shape;217;p26"/>
          <p:cNvSpPr txBox="1"/>
          <p:nvPr>
            <p:ph idx="1" type="body"/>
          </p:nvPr>
        </p:nvSpPr>
        <p:spPr>
          <a:xfrm>
            <a:off x="1297500" y="971550"/>
            <a:ext cx="3403200" cy="4114800"/>
          </a:xfrm>
          <a:prstGeom prst="rect">
            <a:avLst/>
          </a:prstGeom>
        </p:spPr>
        <p:txBody>
          <a:bodyPr anchorCtr="0" anchor="t" bIns="91425" lIns="91425" spcFirstLastPara="1" rIns="91425" wrap="square" tIns="91425">
            <a:noAutofit/>
          </a:bodyPr>
          <a:lstStyle/>
          <a:p>
            <a:pPr indent="0" lvl="0" marL="0" marR="190500" rtl="0" algn="l">
              <a:lnSpc>
                <a:spcPct val="95000"/>
              </a:lnSpc>
              <a:spcBef>
                <a:spcPts val="0"/>
              </a:spcBef>
              <a:spcAft>
                <a:spcPts val="0"/>
              </a:spcAft>
              <a:buSzPts val="275"/>
              <a:buNone/>
            </a:pPr>
            <a:r>
              <a:rPr lang="en" sz="1200">
                <a:solidFill>
                  <a:srgbClr val="FFFFFF"/>
                </a:solidFill>
                <a:latin typeface="Courier New"/>
                <a:ea typeface="Courier New"/>
                <a:cs typeface="Courier New"/>
                <a:sym typeface="Courier New"/>
              </a:rPr>
              <a:t>Syntax - </a:t>
            </a:r>
            <a:endParaRPr sz="1200">
              <a:solidFill>
                <a:srgbClr val="FFFFFF"/>
              </a:solidFill>
              <a:latin typeface="Courier New"/>
              <a:ea typeface="Courier New"/>
              <a:cs typeface="Courier New"/>
              <a:sym typeface="Courier New"/>
            </a:endParaRPr>
          </a:p>
          <a:p>
            <a:pPr indent="0" lvl="0" marL="190500" marR="190500" rtl="0" algn="l">
              <a:lnSpc>
                <a:spcPct val="95000"/>
              </a:lnSpc>
              <a:spcBef>
                <a:spcPts val="800"/>
              </a:spcBef>
              <a:spcAft>
                <a:spcPts val="0"/>
              </a:spcAft>
              <a:buSzPts val="275"/>
              <a:buNone/>
            </a:pPr>
            <a:r>
              <a:rPr lang="en" sz="1200">
                <a:solidFill>
                  <a:srgbClr val="FFFFFF"/>
                </a:solidFill>
                <a:latin typeface="Courier New"/>
                <a:ea typeface="Courier New"/>
                <a:cs typeface="Courier New"/>
                <a:sym typeface="Courier New"/>
              </a:rPr>
              <a:t>t := value.(typeName)</a:t>
            </a:r>
            <a:endParaRPr sz="1200">
              <a:solidFill>
                <a:srgbClr val="FFFFFF"/>
              </a:solidFill>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200">
                <a:solidFill>
                  <a:srgbClr val="FFFFFF"/>
                </a:solidFill>
                <a:latin typeface="Courier New"/>
                <a:ea typeface="Courier New"/>
                <a:cs typeface="Courier New"/>
                <a:sym typeface="Courier New"/>
              </a:rPr>
              <a:t>Ex -</a:t>
            </a:r>
            <a:endParaRPr sz="1200">
              <a:solidFill>
                <a:srgbClr val="FFFFFF"/>
              </a:solidFill>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func main() {</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 an interface that has </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 a string value</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var value interface{} = "GeeksforGeeks"</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 retrieving a value</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 of type string and assigning</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 it to value1 variable</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var value1 string = value.(string)</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SzPts val="275"/>
              <a:buNone/>
            </a:pPr>
            <a:r>
              <a:rPr lang="en" sz="1175">
                <a:solidFill>
                  <a:srgbClr val="FFFFFF"/>
                </a:solidFill>
                <a:highlight>
                  <a:srgbClr val="272822"/>
                </a:highlight>
                <a:latin typeface="Courier New"/>
                <a:ea typeface="Courier New"/>
                <a:cs typeface="Courier New"/>
                <a:sym typeface="Courier New"/>
              </a:rPr>
              <a:t>      </a:t>
            </a:r>
            <a:endParaRPr sz="1175">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800"/>
              </a:spcAft>
              <a:buSzPts val="275"/>
              <a:buNone/>
            </a:pPr>
            <a:r>
              <a:rPr lang="en" sz="1175">
                <a:solidFill>
                  <a:srgbClr val="FFFFFF"/>
                </a:solidFill>
                <a:highlight>
                  <a:srgbClr val="272822"/>
                </a:highlight>
                <a:latin typeface="Courier New"/>
                <a:ea typeface="Courier New"/>
                <a:cs typeface="Courier New"/>
                <a:sym typeface="Courier New"/>
              </a:rPr>
              <a:t>    </a:t>
            </a:r>
            <a:endParaRPr sz="1225"/>
          </a:p>
        </p:txBody>
      </p:sp>
      <p:sp>
        <p:nvSpPr>
          <p:cNvPr id="218" name="Google Shape;218;p26"/>
          <p:cNvSpPr txBox="1"/>
          <p:nvPr>
            <p:ph idx="2" type="body"/>
          </p:nvPr>
        </p:nvSpPr>
        <p:spPr>
          <a:xfrm>
            <a:off x="4933225" y="971550"/>
            <a:ext cx="3403200" cy="4114800"/>
          </a:xfrm>
          <a:prstGeom prst="rect">
            <a:avLst/>
          </a:prstGeom>
        </p:spPr>
        <p:txBody>
          <a:bodyPr anchorCtr="0" anchor="t" bIns="91425" lIns="91425" spcFirstLastPara="1" rIns="91425" wrap="square" tIns="91425">
            <a:normAutofit fontScale="25000"/>
          </a:bodyPr>
          <a:lstStyle/>
          <a:p>
            <a:pPr indent="0" lvl="0" marL="0" marR="190500" rtl="0" algn="l">
              <a:lnSpc>
                <a:spcPct val="95000"/>
              </a:lnSpc>
              <a:spcBef>
                <a:spcPts val="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printing the concrete value</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fmt.Println(value1)</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 this will panic as interface</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 does not have int type</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var value2 int = value.(int)</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rPr lang="en" sz="4229">
                <a:solidFill>
                  <a:srgbClr val="FFFFFF"/>
                </a:solidFill>
                <a:highlight>
                  <a:srgbClr val="272822"/>
                </a:highlight>
                <a:latin typeface="Courier New"/>
                <a:ea typeface="Courier New"/>
                <a:cs typeface="Courier New"/>
                <a:sym typeface="Courier New"/>
              </a:rPr>
              <a:t>    fmt.Println(value2)</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None/>
            </a:pPr>
            <a:r>
              <a:rPr lang="en" sz="4229">
                <a:solidFill>
                  <a:srgbClr val="FFFFFF"/>
                </a:solidFill>
                <a:highlight>
                  <a:srgbClr val="272822"/>
                </a:highlight>
                <a:latin typeface="Courier New"/>
                <a:ea typeface="Courier New"/>
                <a:cs typeface="Courier New"/>
                <a:sym typeface="Courier New"/>
              </a:rPr>
              <a:t>}</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None/>
            </a:pPr>
            <a:r>
              <a:rPr lang="en" sz="4229">
                <a:solidFill>
                  <a:srgbClr val="FFFFFF"/>
                </a:solidFill>
                <a:highlight>
                  <a:srgbClr val="272822"/>
                </a:highlight>
                <a:latin typeface="Courier New"/>
                <a:ea typeface="Courier New"/>
                <a:cs typeface="Courier New"/>
                <a:sym typeface="Courier New"/>
              </a:rPr>
              <a:t>Ex-</a:t>
            </a:r>
            <a:endParaRPr sz="4229">
              <a:solidFill>
                <a:srgbClr val="FFFFFF"/>
              </a:solidFill>
              <a:highlight>
                <a:srgbClr val="272822"/>
              </a:highlight>
              <a:latin typeface="Courier New"/>
              <a:ea typeface="Courier New"/>
              <a:cs typeface="Courier New"/>
              <a:sym typeface="Courier New"/>
            </a:endParaRPr>
          </a:p>
          <a:p>
            <a:pPr indent="0" lvl="0" marL="0" marR="190500" rtl="0" algn="l">
              <a:lnSpc>
                <a:spcPct val="95000"/>
              </a:lnSpc>
              <a:spcBef>
                <a:spcPts val="800"/>
              </a:spcBef>
              <a:spcAft>
                <a:spcPts val="0"/>
              </a:spcAft>
              <a:buNone/>
            </a:pPr>
            <a:r>
              <a:rPr lang="en" sz="4254">
                <a:solidFill>
                  <a:srgbClr val="FFFFFF"/>
                </a:solidFill>
                <a:latin typeface="Courier New"/>
                <a:ea typeface="Courier New"/>
                <a:cs typeface="Courier New"/>
                <a:sym typeface="Courier New"/>
              </a:rPr>
              <a:t>GeeksforGeeks</a:t>
            </a:r>
            <a:endParaRPr sz="4254">
              <a:solidFill>
                <a:srgbClr val="FFFFFF"/>
              </a:solidFill>
              <a:latin typeface="Courier New"/>
              <a:ea typeface="Courier New"/>
              <a:cs typeface="Courier New"/>
              <a:sym typeface="Courier New"/>
            </a:endParaRPr>
          </a:p>
          <a:p>
            <a:pPr indent="0" lvl="0" marL="190500" marR="190500" rtl="0" algn="l">
              <a:spcBef>
                <a:spcPts val="800"/>
              </a:spcBef>
              <a:spcAft>
                <a:spcPts val="0"/>
              </a:spcAft>
              <a:buNone/>
            </a:pPr>
            <a:r>
              <a:rPr lang="en" sz="4254">
                <a:solidFill>
                  <a:srgbClr val="FFFFFF"/>
                </a:solidFill>
                <a:latin typeface="Courier New"/>
                <a:ea typeface="Courier New"/>
                <a:cs typeface="Courier New"/>
                <a:sym typeface="Courier New"/>
              </a:rPr>
              <a:t>panic: interface conversion: interface {} is string, not int</a:t>
            </a:r>
            <a:endParaRPr sz="4254">
              <a:solidFill>
                <a:srgbClr val="FFFFFF"/>
              </a:solidFill>
              <a:latin typeface="Courier New"/>
              <a:ea typeface="Courier New"/>
              <a:cs typeface="Courier New"/>
              <a:sym typeface="Courier New"/>
            </a:endParaRPr>
          </a:p>
          <a:p>
            <a:pPr indent="0" lvl="0" marL="0" marR="190500" rtl="0" algn="l">
              <a:lnSpc>
                <a:spcPct val="95000"/>
              </a:lnSpc>
              <a:spcBef>
                <a:spcPts val="800"/>
              </a:spcBef>
              <a:spcAft>
                <a:spcPts val="0"/>
              </a:spcAft>
              <a:buClr>
                <a:srgbClr val="000000"/>
              </a:buClr>
              <a:buSzPts val="69"/>
              <a:buFont typeface="Arial"/>
              <a:buNone/>
            </a:pPr>
            <a:r>
              <a:t/>
            </a:r>
            <a:endParaRPr sz="1200">
              <a:solidFill>
                <a:srgbClr val="FFFFFF"/>
              </a:solidFill>
              <a:latin typeface="Courier New"/>
              <a:ea typeface="Courier New"/>
              <a:cs typeface="Courier New"/>
              <a:sym typeface="Courier New"/>
            </a:endParaRPr>
          </a:p>
          <a:p>
            <a:pPr indent="0" lvl="0" marL="0" rtl="0" algn="l">
              <a:lnSpc>
                <a:spcPct val="95000"/>
              </a:lnSpc>
              <a:spcBef>
                <a:spcPts val="800"/>
              </a:spcBef>
              <a:spcAft>
                <a:spcPts val="0"/>
              </a:spcAft>
              <a:buClr>
                <a:srgbClr val="000000"/>
              </a:buClr>
              <a:buSzPts val="69"/>
              <a:buFont typeface="Arial"/>
              <a:buNone/>
            </a:pPr>
            <a:r>
              <a:t/>
            </a:r>
            <a:endParaRPr sz="1225"/>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Switches</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FF"/>
                </a:solidFill>
                <a:highlight>
                  <a:srgbClr val="131417"/>
                </a:highlight>
                <a:latin typeface="Arial"/>
                <a:ea typeface="Arial"/>
                <a:cs typeface="Arial"/>
                <a:sym typeface="Arial"/>
              </a:rPr>
              <a:t>A Switch is a multi-way branch statement used in place of multiple if-else statements but can also be used to find out the dynamic type of an interface variable. </a:t>
            </a:r>
            <a:endParaRPr sz="1700">
              <a:solidFill>
                <a:srgbClr val="FFFFFF"/>
              </a:solidFill>
              <a:highlight>
                <a:srgbClr val="131417"/>
              </a:highlight>
              <a:latin typeface="Arial"/>
              <a:ea typeface="Arial"/>
              <a:cs typeface="Arial"/>
              <a:sym typeface="Arial"/>
            </a:endParaRPr>
          </a:p>
          <a:p>
            <a:pPr indent="0" lvl="0" marL="0" rtl="0" algn="l">
              <a:spcBef>
                <a:spcPts val="0"/>
              </a:spcBef>
              <a:spcAft>
                <a:spcPts val="1200"/>
              </a:spcAft>
              <a:buNone/>
            </a:pPr>
            <a:r>
              <a:rPr lang="en" sz="1700">
                <a:solidFill>
                  <a:srgbClr val="FFFFFF"/>
                </a:solidFill>
                <a:highlight>
                  <a:srgbClr val="131417"/>
                </a:highlight>
                <a:latin typeface="Arial"/>
                <a:ea typeface="Arial"/>
                <a:cs typeface="Arial"/>
                <a:sym typeface="Arial"/>
              </a:rPr>
              <a:t>A type switch is a construct that performs multiple type assertions to determine the type of variable (rather than values) and runs the first matching switch case of the specified type. It is used when we do not know what the interface{} type could be.</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Switches</a:t>
            </a:r>
            <a:endParaRPr/>
          </a:p>
        </p:txBody>
      </p:sp>
      <p:sp>
        <p:nvSpPr>
          <p:cNvPr id="230" name="Google Shape;230;p28"/>
          <p:cNvSpPr txBox="1"/>
          <p:nvPr>
            <p:ph idx="1" type="body"/>
          </p:nvPr>
        </p:nvSpPr>
        <p:spPr>
          <a:xfrm>
            <a:off x="1297500" y="933450"/>
            <a:ext cx="3403200" cy="42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75">
                <a:solidFill>
                  <a:srgbClr val="FFFFFF"/>
                </a:solidFill>
                <a:highlight>
                  <a:srgbClr val="272822"/>
                </a:highlight>
                <a:latin typeface="Courier New"/>
                <a:ea typeface="Courier New"/>
                <a:cs typeface="Courier New"/>
                <a:sym typeface="Courier New"/>
              </a:rPr>
              <a:t>package main</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075">
                <a:solidFill>
                  <a:srgbClr val="FFFFFF"/>
                </a:solidFill>
                <a:highlight>
                  <a:srgbClr val="272822"/>
                </a:highlight>
                <a:latin typeface="Courier New"/>
                <a:ea typeface="Courier New"/>
                <a:cs typeface="Courier New"/>
                <a:sym typeface="Courier New"/>
              </a:rPr>
              <a:t>import (</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075">
                <a:solidFill>
                  <a:srgbClr val="FFFFFF"/>
                </a:solidFill>
                <a:highlight>
                  <a:srgbClr val="272822"/>
                </a:highlight>
                <a:latin typeface="Courier New"/>
                <a:ea typeface="Courier New"/>
                <a:cs typeface="Courier New"/>
                <a:sym typeface="Courier New"/>
              </a:rPr>
              <a:t>    "fmt"</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075">
                <a:solidFill>
                  <a:srgbClr val="FFFFFF"/>
                </a:solidFill>
                <a:highlight>
                  <a:srgbClr val="272822"/>
                </a:highlight>
                <a:latin typeface="Courier New"/>
                <a:ea typeface="Courier New"/>
                <a:cs typeface="Courier New"/>
                <a:sym typeface="Courier New"/>
              </a:rPr>
              <a:t>)</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075">
                <a:solidFill>
                  <a:srgbClr val="FFFFFF"/>
                </a:solidFill>
                <a:highlight>
                  <a:srgbClr val="272822"/>
                </a:highlight>
                <a:latin typeface="Courier New"/>
                <a:ea typeface="Courier New"/>
                <a:cs typeface="Courier New"/>
                <a:sym typeface="Courier New"/>
              </a:rPr>
              <a:t>func main() {</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075">
                <a:solidFill>
                  <a:srgbClr val="FFFFFF"/>
                </a:solidFill>
                <a:highlight>
                  <a:srgbClr val="272822"/>
                </a:highlight>
                <a:latin typeface="Courier New"/>
                <a:ea typeface="Courier New"/>
                <a:cs typeface="Courier New"/>
                <a:sym typeface="Courier New"/>
              </a:rPr>
              <a:t>    var value interface{} = "CypherAk"</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switch t := value.(type){</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case int64:</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fmt.Println("Type is an integer:", t</a:t>
            </a:r>
            <a:r>
              <a:rPr lang="en" sz="1100">
                <a:solidFill>
                  <a:srgbClr val="FFFFFF"/>
                </a:solidFill>
                <a:highlight>
                  <a:srgbClr val="272822"/>
                </a:highlight>
                <a:latin typeface="Courier New"/>
                <a:ea typeface="Courier New"/>
                <a:cs typeface="Courier New"/>
                <a:sym typeface="Courier New"/>
              </a:rPr>
              <a:t>)</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case float64:</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fmt.Println("Type is a float:", t)</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case string:</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a:t>
            </a:r>
            <a:r>
              <a:rPr lang="en" sz="1100">
                <a:solidFill>
                  <a:srgbClr val="FFFFFF"/>
                </a:solidFill>
                <a:highlight>
                  <a:srgbClr val="272822"/>
                </a:highlight>
                <a:latin typeface="Courier New"/>
                <a:ea typeface="Courier New"/>
                <a:cs typeface="Courier New"/>
                <a:sym typeface="Courier New"/>
              </a:rPr>
              <a:t>fmt.Println("Type is a string:", t)</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t/>
            </a:r>
            <a:endParaRPr sz="1075">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1200"/>
              </a:spcAft>
              <a:buSzPts val="275"/>
              <a:buNone/>
            </a:pPr>
            <a:r>
              <a:t/>
            </a:r>
            <a:endParaRPr sz="1125"/>
          </a:p>
        </p:txBody>
      </p:sp>
      <p:sp>
        <p:nvSpPr>
          <p:cNvPr id="231" name="Google Shape;231;p28"/>
          <p:cNvSpPr txBox="1"/>
          <p:nvPr>
            <p:ph idx="2" type="body"/>
          </p:nvPr>
        </p:nvSpPr>
        <p:spPr>
          <a:xfrm>
            <a:off x="4933200" y="957300"/>
            <a:ext cx="3403200" cy="4162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100">
                <a:solidFill>
                  <a:srgbClr val="FFFFFF"/>
                </a:solidFill>
                <a:highlight>
                  <a:srgbClr val="272822"/>
                </a:highlight>
                <a:latin typeface="Courier New"/>
                <a:ea typeface="Courier New"/>
                <a:cs typeface="Courier New"/>
                <a:sym typeface="Courier New"/>
              </a:rPr>
              <a:t> case nil:</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fmt.Println("Type is nil.")</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case bool:</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fmt.Println("Type is a bool:", t)</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default:</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fmt.Println("Type is unknown!")</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    }</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a:t>
            </a:r>
            <a:endParaRPr sz="1100">
              <a:solidFill>
                <a:srgbClr val="FFFFFF"/>
              </a:solidFill>
              <a:highlight>
                <a:srgbClr val="272822"/>
              </a:highlight>
              <a:latin typeface="Courier New"/>
              <a:ea typeface="Courier New"/>
              <a:cs typeface="Courier New"/>
              <a:sym typeface="Courier New"/>
            </a:endParaRPr>
          </a:p>
          <a:p>
            <a:pPr indent="0" lvl="0" marL="0" rtl="0" algn="l">
              <a:lnSpc>
                <a:spcPct val="95000"/>
              </a:lnSpc>
              <a:spcBef>
                <a:spcPts val="1200"/>
              </a:spcBef>
              <a:spcAft>
                <a:spcPts val="0"/>
              </a:spcAft>
              <a:buNone/>
            </a:pPr>
            <a:r>
              <a:rPr lang="en" sz="1100">
                <a:solidFill>
                  <a:srgbClr val="FFFFFF"/>
                </a:solidFill>
                <a:highlight>
                  <a:srgbClr val="272822"/>
                </a:highlight>
                <a:latin typeface="Courier New"/>
                <a:ea typeface="Courier New"/>
                <a:cs typeface="Courier New"/>
                <a:sym typeface="Courier New"/>
              </a:rPr>
              <a:t>Output - </a:t>
            </a:r>
            <a:endParaRPr sz="1100">
              <a:solidFill>
                <a:srgbClr val="FFFFFF"/>
              </a:solidFill>
              <a:highlight>
                <a:srgbClr val="272822"/>
              </a:highlight>
              <a:latin typeface="Courier New"/>
              <a:ea typeface="Courier New"/>
              <a:cs typeface="Courier New"/>
              <a:sym typeface="Courier New"/>
            </a:endParaRPr>
          </a:p>
          <a:p>
            <a:pPr indent="0" lvl="0" marL="190500" marR="190500" rtl="0" algn="l">
              <a:spcBef>
                <a:spcPts val="1200"/>
              </a:spcBef>
              <a:spcAft>
                <a:spcPts val="0"/>
              </a:spcAft>
              <a:buNone/>
            </a:pPr>
            <a:r>
              <a:rPr lang="en" sz="1200">
                <a:solidFill>
                  <a:srgbClr val="FFFFFF"/>
                </a:solidFill>
                <a:latin typeface="Courier New"/>
                <a:ea typeface="Courier New"/>
                <a:cs typeface="Courier New"/>
                <a:sym typeface="Courier New"/>
              </a:rPr>
              <a:t>Type is a string: GeeksforGeeks</a:t>
            </a:r>
            <a:endParaRPr sz="1200">
              <a:solidFill>
                <a:srgbClr val="FFFFFF"/>
              </a:solidFill>
              <a:latin typeface="Courier New"/>
              <a:ea typeface="Courier New"/>
              <a:cs typeface="Courier New"/>
              <a:sym typeface="Courier New"/>
            </a:endParaRPr>
          </a:p>
          <a:p>
            <a:pPr indent="0" lvl="0" marL="0" rtl="0" algn="l">
              <a:lnSpc>
                <a:spcPct val="95000"/>
              </a:lnSpc>
              <a:spcBef>
                <a:spcPts val="800"/>
              </a:spcBef>
              <a:spcAft>
                <a:spcPts val="1200"/>
              </a:spcAft>
              <a:buNone/>
            </a:pPr>
            <a:r>
              <a:t/>
            </a:r>
            <a:endParaRPr sz="1100">
              <a:solidFill>
                <a:srgbClr val="FFFFFF"/>
              </a:solidFill>
              <a:highlight>
                <a:srgbClr val="272822"/>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pic>
        <p:nvPicPr>
          <p:cNvPr id="236" name="Google Shape;236;p29"/>
          <p:cNvPicPr preferRelativeResize="0"/>
          <p:nvPr/>
        </p:nvPicPr>
        <p:blipFill>
          <a:blip r:embed="rId3">
            <a:alphaModFix/>
          </a:blip>
          <a:stretch>
            <a:fillRect/>
          </a:stretch>
        </p:blipFill>
        <p:spPr>
          <a:xfrm>
            <a:off x="981075" y="152400"/>
            <a:ext cx="7739867"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Interfaces</a:t>
            </a:r>
            <a:endParaRPr/>
          </a:p>
        </p:txBody>
      </p:sp>
      <p:sp>
        <p:nvSpPr>
          <p:cNvPr id="242" name="Google Shape;24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FFFFFF"/>
                </a:solidFill>
                <a:highlight>
                  <a:srgbClr val="131417"/>
                </a:highlight>
                <a:latin typeface="Arial"/>
                <a:ea typeface="Arial"/>
                <a:cs typeface="Arial"/>
                <a:sym typeface="Arial"/>
              </a:rPr>
              <a:t>As we know that the Go language does not support inheritance, but the Go interface fully supports embedding. In embedding, an interface can embed other interfaces or an interface can embed other interface’s method signatures in it, the result of both is the same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 type="body"/>
          </p:nvPr>
        </p:nvSpPr>
        <p:spPr>
          <a:xfrm>
            <a:off x="1297500" y="133350"/>
            <a:ext cx="3403200" cy="489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type interface_name1 interface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Method1()</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type interface_name2 interface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Method2()</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type finalinterface_name interface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interface_name1</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interface_name2</a:t>
            </a:r>
            <a:endParaRPr sz="1200">
              <a:solidFill>
                <a:srgbClr val="FFFFFF"/>
              </a:solidFill>
              <a:latin typeface="Courier New"/>
              <a:ea typeface="Courier New"/>
              <a:cs typeface="Courier New"/>
              <a:sym typeface="Courier New"/>
            </a:endParaRPr>
          </a:p>
          <a:p>
            <a:pPr indent="0" lvl="0" marL="190500" marR="19050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
        <p:nvSpPr>
          <p:cNvPr id="248" name="Google Shape;248;p31"/>
          <p:cNvSpPr txBox="1"/>
          <p:nvPr>
            <p:ph idx="2" type="body"/>
          </p:nvPr>
        </p:nvSpPr>
        <p:spPr>
          <a:xfrm>
            <a:off x="4933225" y="133250"/>
            <a:ext cx="3403200" cy="489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type interface_name1 interface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Method1()</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type interface_name2 interface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Method2()</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type finalinterface_name interface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Method1()</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Method2()</a:t>
            </a:r>
            <a:endParaRPr sz="1200">
              <a:solidFill>
                <a:srgbClr val="FFFFFF"/>
              </a:solidFill>
              <a:latin typeface="Courier New"/>
              <a:ea typeface="Courier New"/>
              <a:cs typeface="Courier New"/>
              <a:sym typeface="Courier New"/>
            </a:endParaRPr>
          </a:p>
          <a:p>
            <a:pPr indent="0" lvl="0" marL="190500" marR="19050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METHOD DECLARATION</a:t>
            </a:r>
            <a:endParaRPr/>
          </a:p>
          <a:p>
            <a:pPr indent="0" lvl="0" marL="0" rtl="0" algn="l">
              <a:spcBef>
                <a:spcPts val="1200"/>
              </a:spcBef>
              <a:spcAft>
                <a:spcPts val="0"/>
              </a:spcAft>
              <a:buNone/>
            </a:pPr>
            <a:r>
              <a:rPr lang="en"/>
              <a:t>- FUNCTIONS VS. METHODS</a:t>
            </a:r>
            <a:endParaRPr/>
          </a:p>
          <a:p>
            <a:pPr indent="0" lvl="0" marL="0" rtl="0" algn="l">
              <a:spcBef>
                <a:spcPts val="1200"/>
              </a:spcBef>
              <a:spcAft>
                <a:spcPts val="0"/>
              </a:spcAft>
              <a:buNone/>
            </a:pPr>
            <a:r>
              <a:rPr lang="en"/>
              <a:t>- POINTER AND VALUES </a:t>
            </a:r>
            <a:r>
              <a:rPr lang="en"/>
              <a:t>RECEIVERS</a:t>
            </a:r>
            <a:endParaRPr/>
          </a:p>
          <a:p>
            <a:pPr indent="0" lvl="0" marL="0" rtl="0" algn="l">
              <a:spcBef>
                <a:spcPts val="1200"/>
              </a:spcBef>
              <a:spcAft>
                <a:spcPts val="0"/>
              </a:spcAft>
              <a:buNone/>
            </a:pPr>
            <a:r>
              <a:rPr lang="en"/>
              <a:t>- METHOD VALUES AND EXPRESSION</a:t>
            </a:r>
            <a:endParaRPr/>
          </a:p>
          <a:p>
            <a:pPr indent="0" lvl="0" marL="0" rtl="0" algn="l">
              <a:spcBef>
                <a:spcPts val="1200"/>
              </a:spcBef>
              <a:spcAft>
                <a:spcPts val="0"/>
              </a:spcAft>
              <a:buNone/>
            </a:pPr>
            <a:r>
              <a:rPr lang="en"/>
              <a:t>- </a:t>
            </a:r>
            <a:r>
              <a:rPr lang="en"/>
              <a:t>INTERFACES</a:t>
            </a:r>
            <a:r>
              <a:rPr lang="en"/>
              <a:t> TYPES AND VALUES</a:t>
            </a:r>
            <a:endParaRPr/>
          </a:p>
          <a:p>
            <a:pPr indent="0" lvl="0" marL="0" rtl="0" algn="l">
              <a:spcBef>
                <a:spcPts val="1200"/>
              </a:spcBef>
              <a:spcAft>
                <a:spcPts val="0"/>
              </a:spcAft>
              <a:buNone/>
            </a:pPr>
            <a:r>
              <a:rPr lang="en"/>
              <a:t>- TYPE ASSERTIONS AND TYPE SWITCHES</a:t>
            </a:r>
            <a:endParaRPr/>
          </a:p>
          <a:p>
            <a:pPr indent="0" lvl="0" marL="0" rtl="0" algn="l">
              <a:spcBef>
                <a:spcPts val="1200"/>
              </a:spcBef>
              <a:spcAft>
                <a:spcPts val="0"/>
              </a:spcAft>
              <a:buNone/>
            </a:pPr>
            <a:r>
              <a:rPr lang="en"/>
              <a:t>- METHOD SETS WITH INTERFACES</a:t>
            </a:r>
            <a:endParaRPr/>
          </a:p>
          <a:p>
            <a:pPr indent="0" lvl="0" marL="0" rtl="0" algn="l">
              <a:spcBef>
                <a:spcPts val="1200"/>
              </a:spcBef>
              <a:spcAft>
                <a:spcPts val="0"/>
              </a:spcAft>
              <a:buNone/>
            </a:pPr>
            <a:r>
              <a:rPr lang="en"/>
              <a:t>- EMBEDDED INTERFACES</a:t>
            </a:r>
            <a:endParaRPr/>
          </a:p>
          <a:p>
            <a:pPr indent="0" lvl="0" marL="0" rtl="0" algn="l">
              <a:spcBef>
                <a:spcPts val="1200"/>
              </a:spcBef>
              <a:spcAft>
                <a:spcPts val="1200"/>
              </a:spcAft>
              <a:buNone/>
            </a:pPr>
            <a:r>
              <a:rPr lang="en"/>
              <a:t>- WORKING WITH INTERFACES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Empty Interface</a:t>
            </a:r>
            <a:endParaRPr/>
          </a:p>
        </p:txBody>
      </p:sp>
      <p:sp>
        <p:nvSpPr>
          <p:cNvPr id="254" name="Google Shape;254;p32"/>
          <p:cNvSpPr txBox="1"/>
          <p:nvPr>
            <p:ph idx="1" type="body"/>
          </p:nvPr>
        </p:nvSpPr>
        <p:spPr>
          <a:xfrm>
            <a:off x="1297500" y="1567550"/>
            <a:ext cx="70389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92929"/>
                </a:solidFill>
                <a:highlight>
                  <a:srgbClr val="FFFFFF"/>
                </a:highlight>
                <a:latin typeface="Georgia"/>
                <a:ea typeface="Georgia"/>
                <a:cs typeface="Georgia"/>
                <a:sym typeface="Georgia"/>
              </a:rPr>
              <a:t>- An empty interface can be used to hold any data and it can be a useful parameter since it can work with any type.</a:t>
            </a:r>
            <a:endParaRPr sz="20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2000">
                <a:solidFill>
                  <a:srgbClr val="292929"/>
                </a:solidFill>
                <a:highlight>
                  <a:srgbClr val="FFFFFF"/>
                </a:highlight>
                <a:latin typeface="Georgia"/>
                <a:ea typeface="Georgia"/>
                <a:cs typeface="Georgia"/>
                <a:sym typeface="Georgia"/>
              </a:rPr>
              <a:t>- Empty interfaces are used by code that handles values of unknown type. For example, </a:t>
            </a:r>
            <a:r>
              <a:rPr lang="en" sz="1600">
                <a:solidFill>
                  <a:srgbClr val="292929"/>
                </a:solidFill>
                <a:highlight>
                  <a:srgbClr val="F2F2F2"/>
                </a:highlight>
                <a:latin typeface="Courier New"/>
                <a:ea typeface="Courier New"/>
                <a:cs typeface="Courier New"/>
                <a:sym typeface="Courier New"/>
              </a:rPr>
              <a:t>fmt.Print</a:t>
            </a:r>
            <a:r>
              <a:rPr lang="en" sz="2000">
                <a:solidFill>
                  <a:srgbClr val="292929"/>
                </a:solidFill>
                <a:highlight>
                  <a:srgbClr val="FFFFFF"/>
                </a:highlight>
                <a:latin typeface="Georgia"/>
                <a:ea typeface="Georgia"/>
                <a:cs typeface="Georgia"/>
                <a:sym typeface="Georgia"/>
              </a:rPr>
              <a:t> takes any number of arguments of type </a:t>
            </a:r>
            <a:r>
              <a:rPr lang="en" sz="1600">
                <a:solidFill>
                  <a:srgbClr val="292929"/>
                </a:solidFill>
                <a:highlight>
                  <a:srgbClr val="F2F2F2"/>
                </a:highlight>
                <a:latin typeface="Courier New"/>
                <a:ea typeface="Courier New"/>
                <a:cs typeface="Courier New"/>
                <a:sym typeface="Courier New"/>
              </a:rPr>
              <a:t>interface{}</a:t>
            </a:r>
            <a:r>
              <a:rPr lang="en" sz="2000">
                <a:solidFill>
                  <a:srgbClr val="292929"/>
                </a:solidFill>
                <a:highlight>
                  <a:srgbClr val="FFFFFF"/>
                </a:highlight>
                <a:latin typeface="Georgia"/>
                <a:ea typeface="Georgia"/>
                <a:cs typeface="Georgia"/>
                <a:sym typeface="Georgia"/>
              </a:rPr>
              <a:t>.</a:t>
            </a:r>
            <a:endParaRPr sz="20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Empty Interface</a:t>
            </a:r>
            <a:endParaRPr/>
          </a:p>
        </p:txBody>
      </p:sp>
      <p:sp>
        <p:nvSpPr>
          <p:cNvPr id="260" name="Google Shape;260;p33"/>
          <p:cNvSpPr txBox="1"/>
          <p:nvPr>
            <p:ph idx="1" type="body"/>
          </p:nvPr>
        </p:nvSpPr>
        <p:spPr>
          <a:xfrm>
            <a:off x="1297500"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92929"/>
                </a:solidFill>
                <a:highlight>
                  <a:srgbClr val="F2F2F2"/>
                </a:highlight>
                <a:latin typeface="Courier New"/>
                <a:ea typeface="Courier New"/>
                <a:cs typeface="Courier New"/>
                <a:sym typeface="Courier New"/>
              </a:rPr>
              <a:t>func main()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var i interface{}</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describe(i)</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i = 42</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describe(i)</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i = "hello"</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describe(i)</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1200"/>
              </a:spcAft>
              <a:buNone/>
            </a:pPr>
            <a:r>
              <a:rPr lang="en"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p:txBody>
      </p:sp>
      <p:sp>
        <p:nvSpPr>
          <p:cNvPr id="261" name="Google Shape;261;p33"/>
          <p:cNvSpPr txBox="1"/>
          <p:nvPr>
            <p:ph idx="2" type="body"/>
          </p:nvPr>
        </p:nvSpPr>
        <p:spPr>
          <a:xfrm>
            <a:off x="4933221"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92929"/>
                </a:solidFill>
                <a:highlight>
                  <a:srgbClr val="F2F2F2"/>
                </a:highlight>
                <a:latin typeface="Courier New"/>
                <a:ea typeface="Courier New"/>
                <a:cs typeface="Courier New"/>
                <a:sym typeface="Courier New"/>
              </a:rPr>
              <a:t>func describe(i interface{})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fmt.Printf("(%v, %T)\n", i, i)</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Output -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(&lt;nil&gt;, &lt;nil&gt;)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0"/>
              </a:spcAft>
              <a:buNone/>
            </a:pPr>
            <a:r>
              <a:rPr lang="en" sz="1200">
                <a:solidFill>
                  <a:srgbClr val="292929"/>
                </a:solidFill>
                <a:highlight>
                  <a:srgbClr val="F2F2F2"/>
                </a:highlight>
                <a:latin typeface="Courier New"/>
                <a:ea typeface="Courier New"/>
                <a:cs typeface="Courier New"/>
                <a:sym typeface="Courier New"/>
              </a:rPr>
              <a:t>(42, int)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1200"/>
              </a:spcBef>
              <a:spcAft>
                <a:spcPts val="1200"/>
              </a:spcAft>
              <a:buNone/>
            </a:pPr>
            <a:r>
              <a:rPr lang="en" sz="1200">
                <a:solidFill>
                  <a:srgbClr val="292929"/>
                </a:solidFill>
                <a:highlight>
                  <a:srgbClr val="F2F2F2"/>
                </a:highlight>
                <a:latin typeface="Courier New"/>
                <a:ea typeface="Courier New"/>
                <a:cs typeface="Courier New"/>
                <a:sym typeface="Courier New"/>
              </a:rPr>
              <a:t>(hello, string)</a:t>
            </a:r>
            <a:endParaRPr sz="1200">
              <a:solidFill>
                <a:srgbClr val="292929"/>
              </a:solidFill>
              <a:highlight>
                <a:srgbClr val="F2F2F2"/>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With Interfaces</a:t>
            </a:r>
            <a:endParaRPr/>
          </a:p>
        </p:txBody>
      </p:sp>
      <p:sp>
        <p:nvSpPr>
          <p:cNvPr id="267" name="Google Shape;267;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1700">
                <a:latin typeface="Georgia"/>
                <a:ea typeface="Georgia"/>
                <a:cs typeface="Georgia"/>
                <a:sym typeface="Georgia"/>
              </a:rPr>
              <a:t>Go interface slice</a:t>
            </a:r>
            <a:endParaRPr b="1" sz="1700">
              <a:latin typeface="Georgia"/>
              <a:ea typeface="Georgia"/>
              <a:cs typeface="Georgia"/>
              <a:sym typeface="Georgia"/>
            </a:endParaRPr>
          </a:p>
          <a:p>
            <a:pPr indent="0" lvl="0" marL="0" rtl="0" algn="l">
              <a:spcBef>
                <a:spcPts val="1200"/>
              </a:spcBef>
              <a:spcAft>
                <a:spcPts val="0"/>
              </a:spcAft>
              <a:buNone/>
            </a:pPr>
            <a:r>
              <a:rPr lang="en"/>
              <a:t>- </a:t>
            </a:r>
            <a:r>
              <a:rPr b="1" lang="en" sz="1700">
                <a:latin typeface="Georgia"/>
                <a:ea typeface="Georgia"/>
                <a:cs typeface="Georgia"/>
                <a:sym typeface="Georgia"/>
              </a:rPr>
              <a:t>Go Stringer interface</a:t>
            </a:r>
            <a:endParaRPr b="1" sz="1700">
              <a:latin typeface="Georgia"/>
              <a:ea typeface="Georgia"/>
              <a:cs typeface="Georgia"/>
              <a:sym typeface="Georgia"/>
            </a:endParaRPr>
          </a:p>
          <a:p>
            <a:pPr indent="0" lvl="0" marL="0" rtl="0" algn="l">
              <a:spcBef>
                <a:spcPts val="1200"/>
              </a:spcBef>
              <a:spcAft>
                <a:spcPts val="0"/>
              </a:spcAft>
              <a:buNone/>
            </a:pPr>
            <a:r>
              <a:rPr lang="en"/>
              <a:t>- </a:t>
            </a:r>
            <a:r>
              <a:rPr b="1" lang="en" sz="1700">
                <a:latin typeface="Georgia"/>
                <a:ea typeface="Georgia"/>
                <a:cs typeface="Georgia"/>
                <a:sym typeface="Georgia"/>
              </a:rPr>
              <a:t>Go interface{}</a:t>
            </a:r>
            <a:endParaRPr b="1" sz="1700">
              <a:latin typeface="Georgia"/>
              <a:ea typeface="Georgia"/>
              <a:cs typeface="Georgia"/>
              <a:sym typeface="Georgia"/>
            </a:endParaRPr>
          </a:p>
          <a:p>
            <a:pPr indent="0" lvl="0" marL="0" rtl="0" algn="l">
              <a:spcBef>
                <a:spcPts val="1200"/>
              </a:spcBef>
              <a:spcAft>
                <a:spcPts val="0"/>
              </a:spcAft>
              <a:buNone/>
            </a:pPr>
            <a:r>
              <a:rPr lang="en"/>
              <a:t>- </a:t>
            </a:r>
            <a:r>
              <a:rPr b="1" lang="en" sz="1700">
                <a:latin typeface="Georgia"/>
                <a:ea typeface="Georgia"/>
                <a:cs typeface="Georgia"/>
                <a:sym typeface="Georgia"/>
              </a:rPr>
              <a:t>Go type assertion</a:t>
            </a:r>
            <a:endParaRPr b="1" sz="1700">
              <a:latin typeface="Georgia"/>
              <a:ea typeface="Georgia"/>
              <a:cs typeface="Georgia"/>
              <a:sym typeface="Georgia"/>
            </a:endParaRPr>
          </a:p>
          <a:p>
            <a:pPr indent="0" lvl="0" marL="0" rtl="0" algn="l">
              <a:spcBef>
                <a:spcPts val="1200"/>
              </a:spcBef>
              <a:spcAft>
                <a:spcPts val="0"/>
              </a:spcAft>
              <a:buNone/>
            </a:pPr>
            <a:r>
              <a:rPr lang="en"/>
              <a:t>- </a:t>
            </a:r>
            <a:r>
              <a:rPr b="1" lang="en" sz="1700">
                <a:latin typeface="Georgia"/>
                <a:ea typeface="Georgia"/>
                <a:cs typeface="Georgia"/>
                <a:sym typeface="Georgia"/>
              </a:rPr>
              <a:t>Go type switch</a:t>
            </a:r>
            <a:endParaRPr b="1" sz="1700">
              <a:latin typeface="Georgia"/>
              <a:ea typeface="Georgia"/>
              <a:cs typeface="Georgia"/>
              <a:sym typeface="Georgia"/>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 and Closure</a:t>
            </a:r>
            <a:endParaRPr/>
          </a:p>
        </p:txBody>
      </p:sp>
      <p:sp>
        <p:nvSpPr>
          <p:cNvPr id="273" name="Google Shape;27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a:p>
            <a:pPr indent="0" lvl="0" marL="0" rtl="0" algn="l">
              <a:spcBef>
                <a:spcPts val="1200"/>
              </a:spcBef>
              <a:spcAft>
                <a:spcPts val="0"/>
              </a:spcAft>
              <a:buNone/>
            </a:pPr>
            <a:r>
              <a:rPr lang="en"/>
              <a:t>	https://go.dev/</a:t>
            </a:r>
            <a:endParaRPr/>
          </a:p>
          <a:p>
            <a:pPr indent="0" lvl="0" marL="0" rtl="0" algn="l">
              <a:spcBef>
                <a:spcPts val="1200"/>
              </a:spcBef>
              <a:spcAft>
                <a:spcPts val="0"/>
              </a:spcAft>
              <a:buNone/>
            </a:pPr>
            <a:r>
              <a:rPr lang="en"/>
              <a:t>Check out..</a:t>
            </a:r>
            <a:endParaRPr/>
          </a:p>
          <a:p>
            <a:pPr indent="0" lvl="0" marL="0" rtl="0" algn="l">
              <a:spcBef>
                <a:spcPts val="1200"/>
              </a:spcBef>
              <a:spcAft>
                <a:spcPts val="0"/>
              </a:spcAft>
              <a:buNone/>
            </a:pPr>
            <a:r>
              <a:rPr lang="en"/>
              <a:t>- Github  - CypherAk007</a:t>
            </a:r>
            <a:endParaRPr/>
          </a:p>
          <a:p>
            <a:pPr indent="0" lvl="0" marL="0" rtl="0" algn="l">
              <a:spcBef>
                <a:spcPts val="1200"/>
              </a:spcBef>
              <a:spcAft>
                <a:spcPts val="1200"/>
              </a:spcAft>
              <a:buNone/>
            </a:pPr>
            <a:r>
              <a:rPr lang="en"/>
              <a:t>- LinkedIn - Abhishek Krishna TM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79" name="Google Shape;279;p3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ABHISHEK KRISHNA TM - ENG19CS0011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RECEIVER FUNCTION ? </a:t>
            </a:r>
            <a:endParaRPr/>
          </a:p>
        </p:txBody>
      </p:sp>
      <p:sp>
        <p:nvSpPr>
          <p:cNvPr id="147" name="Google Shape;147;p1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person struct {</a:t>
            </a:r>
            <a:endParaRPr/>
          </a:p>
          <a:p>
            <a:pPr indent="0" lvl="0" marL="0" rtl="0" algn="l">
              <a:spcBef>
                <a:spcPts val="1200"/>
              </a:spcBef>
              <a:spcAft>
                <a:spcPts val="0"/>
              </a:spcAft>
              <a:buNone/>
            </a:pPr>
            <a:r>
              <a:rPr lang="en"/>
              <a:t>	name string</a:t>
            </a:r>
            <a:endParaRPr/>
          </a:p>
          <a:p>
            <a:pPr indent="0" lvl="0" marL="0" rtl="0" algn="l">
              <a:spcBef>
                <a:spcPts val="1200"/>
              </a:spcBef>
              <a:spcAft>
                <a:spcPts val="0"/>
              </a:spcAft>
              <a:buNone/>
            </a:pPr>
            <a:r>
              <a:rPr lang="en"/>
              <a:t>	age int</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func (p person) print() {</a:t>
            </a:r>
            <a:endParaRPr/>
          </a:p>
          <a:p>
            <a:pPr indent="0" lvl="0" marL="0" rtl="0" algn="l">
              <a:spcBef>
                <a:spcPts val="1200"/>
              </a:spcBef>
              <a:spcAft>
                <a:spcPts val="0"/>
              </a:spcAft>
              <a:buNone/>
            </a:pPr>
            <a:r>
              <a:rPr lang="en"/>
              <a:t>	fmt.Printf("%s is of %d years \n", p.name, p.age)</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	</a:t>
            </a:r>
            <a:endParaRPr/>
          </a:p>
        </p:txBody>
      </p:sp>
      <p:sp>
        <p:nvSpPr>
          <p:cNvPr id="148" name="Google Shape;148;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66666"/>
              </a:lnSpc>
              <a:spcBef>
                <a:spcPts val="0"/>
              </a:spcBef>
              <a:spcAft>
                <a:spcPts val="0"/>
              </a:spcAft>
              <a:buNone/>
            </a:pPr>
            <a:r>
              <a:rPr lang="en"/>
              <a:t>func main() {</a:t>
            </a:r>
            <a:endParaRPr/>
          </a:p>
          <a:p>
            <a:pPr indent="0" lvl="0" marL="0" rtl="0" algn="l">
              <a:lnSpc>
                <a:spcPct val="166666"/>
              </a:lnSpc>
              <a:spcBef>
                <a:spcPts val="0"/>
              </a:spcBef>
              <a:spcAft>
                <a:spcPts val="0"/>
              </a:spcAft>
              <a:buNone/>
            </a:pPr>
            <a:r>
              <a:rPr lang="en"/>
              <a:t>	alex := person{</a:t>
            </a:r>
            <a:endParaRPr/>
          </a:p>
          <a:p>
            <a:pPr indent="0" lvl="0" marL="0" rtl="0" algn="l">
              <a:lnSpc>
                <a:spcPct val="166666"/>
              </a:lnSpc>
              <a:spcBef>
                <a:spcPts val="0"/>
              </a:spcBef>
              <a:spcAft>
                <a:spcPts val="0"/>
              </a:spcAft>
              <a:buNone/>
            </a:pPr>
            <a:r>
              <a:rPr lang="en"/>
              <a:t>		name: "Alex",</a:t>
            </a:r>
            <a:endParaRPr/>
          </a:p>
          <a:p>
            <a:pPr indent="0" lvl="0" marL="0" rtl="0" algn="l">
              <a:lnSpc>
                <a:spcPct val="166666"/>
              </a:lnSpc>
              <a:spcBef>
                <a:spcPts val="0"/>
              </a:spcBef>
              <a:spcAft>
                <a:spcPts val="0"/>
              </a:spcAft>
              <a:buNone/>
            </a:pPr>
            <a:r>
              <a:rPr lang="en"/>
              <a:t>		age: 18,</a:t>
            </a:r>
            <a:endParaRPr/>
          </a:p>
          <a:p>
            <a:pPr indent="0" lvl="0" marL="0" rtl="0" algn="l">
              <a:lnSpc>
                <a:spcPct val="166666"/>
              </a:lnSpc>
              <a:spcBef>
                <a:spcPts val="0"/>
              </a:spcBef>
              <a:spcAft>
                <a:spcPts val="0"/>
              </a:spcAft>
              <a:buNone/>
            </a:pPr>
            <a:r>
              <a:rPr lang="en"/>
              <a:t>	}</a:t>
            </a:r>
            <a:endParaRPr/>
          </a:p>
          <a:p>
            <a:pPr indent="0" lvl="0" marL="0" rtl="0" algn="l">
              <a:lnSpc>
                <a:spcPct val="166666"/>
              </a:lnSpc>
              <a:spcBef>
                <a:spcPts val="0"/>
              </a:spcBef>
              <a:spcAft>
                <a:spcPts val="0"/>
              </a:spcAft>
              <a:buNone/>
            </a:pPr>
            <a:r>
              <a:rPr lang="en"/>
              <a:t>	alex.print()</a:t>
            </a:r>
            <a:endParaRPr/>
          </a:p>
          <a:p>
            <a:pPr indent="0" lvl="0" marL="0" rtl="0" algn="l">
              <a:lnSpc>
                <a:spcPct val="166666"/>
              </a:lnSpc>
              <a:spcBef>
                <a:spcPts val="0"/>
              </a:spcBef>
              <a:spcAft>
                <a:spcPts val="0"/>
              </a:spcAft>
              <a:buNone/>
            </a:pPr>
            <a:r>
              <a:rPr lang="en"/>
              <a:t>}</a:t>
            </a:r>
            <a:endParaRPr/>
          </a:p>
          <a:p>
            <a:pPr indent="0" lvl="0" marL="0" rtl="0" algn="l">
              <a:lnSpc>
                <a:spcPct val="166666"/>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RECEIVER FUNCTION ?</a:t>
            </a:r>
            <a:endParaRPr/>
          </a:p>
        </p:txBody>
      </p:sp>
      <p:sp>
        <p:nvSpPr>
          <p:cNvPr id="154" name="Google Shape;154;p16"/>
          <p:cNvSpPr txBox="1"/>
          <p:nvPr>
            <p:ph idx="1" type="body"/>
          </p:nvPr>
        </p:nvSpPr>
        <p:spPr>
          <a:xfrm>
            <a:off x="1297500" y="1567550"/>
            <a:ext cx="7038900" cy="2911200"/>
          </a:xfrm>
          <a:prstGeom prst="rect">
            <a:avLst/>
          </a:prstGeom>
          <a:solidFill>
            <a:schemeClr val="lt1"/>
          </a:solidFill>
        </p:spPr>
        <p:txBody>
          <a:bodyPr anchorCtr="0" anchor="t" bIns="91425" lIns="91425" spcFirstLastPara="1" rIns="91425" wrap="square" tIns="91425">
            <a:normAutofit fontScale="85000" lnSpcReduction="20000"/>
          </a:bodyPr>
          <a:lstStyle/>
          <a:p>
            <a:pPr indent="0" lvl="0" marL="0" rtl="0" algn="l">
              <a:lnSpc>
                <a:spcPct val="218181"/>
              </a:lnSpc>
              <a:spcBef>
                <a:spcPts val="3200"/>
              </a:spcBef>
              <a:spcAft>
                <a:spcPts val="0"/>
              </a:spcAft>
              <a:buNone/>
            </a:pPr>
            <a:r>
              <a:rPr lang="en" sz="1600">
                <a:solidFill>
                  <a:srgbClr val="292929"/>
                </a:solidFill>
                <a:highlight>
                  <a:srgbClr val="FFFFFF"/>
                </a:highlight>
                <a:latin typeface="Georgia"/>
                <a:ea typeface="Georgia"/>
                <a:cs typeface="Georgia"/>
                <a:sym typeface="Georgia"/>
              </a:rPr>
              <a:t>This parameter (p of type person in the example) is what makes the print() function a receiver function. More precisely, the </a:t>
            </a:r>
            <a:r>
              <a:rPr b="1" lang="en" sz="1600">
                <a:solidFill>
                  <a:srgbClr val="292929"/>
                </a:solidFill>
                <a:highlight>
                  <a:srgbClr val="FFFFFF"/>
                </a:highlight>
                <a:latin typeface="Georgia"/>
                <a:ea typeface="Georgia"/>
                <a:cs typeface="Georgia"/>
                <a:sym typeface="Georgia"/>
              </a:rPr>
              <a:t>print()</a:t>
            </a:r>
            <a:r>
              <a:rPr lang="en" sz="1600">
                <a:solidFill>
                  <a:srgbClr val="292929"/>
                </a:solidFill>
                <a:highlight>
                  <a:srgbClr val="FFFFFF"/>
                </a:highlight>
                <a:latin typeface="Georgia"/>
                <a:ea typeface="Georgia"/>
                <a:cs typeface="Georgia"/>
                <a:sym typeface="Georgia"/>
              </a:rPr>
              <a:t> function is a function which can </a:t>
            </a:r>
            <a:r>
              <a:rPr b="1" lang="en" sz="1600">
                <a:solidFill>
                  <a:srgbClr val="292929"/>
                </a:solidFill>
                <a:highlight>
                  <a:srgbClr val="FFFFFF"/>
                </a:highlight>
                <a:latin typeface="Georgia"/>
                <a:ea typeface="Georgia"/>
                <a:cs typeface="Georgia"/>
                <a:sym typeface="Georgia"/>
              </a:rPr>
              <a:t>receive</a:t>
            </a:r>
            <a:r>
              <a:rPr lang="en" sz="1600">
                <a:solidFill>
                  <a:srgbClr val="292929"/>
                </a:solidFill>
                <a:highlight>
                  <a:srgbClr val="FFFFFF"/>
                </a:highlight>
                <a:latin typeface="Georgia"/>
                <a:ea typeface="Georgia"/>
                <a:cs typeface="Georgia"/>
                <a:sym typeface="Georgia"/>
              </a:rPr>
              <a:t> a </a:t>
            </a:r>
            <a:r>
              <a:rPr b="1" lang="en" sz="1600">
                <a:solidFill>
                  <a:srgbClr val="292929"/>
                </a:solidFill>
                <a:highlight>
                  <a:srgbClr val="FFFFFF"/>
                </a:highlight>
                <a:latin typeface="Georgia"/>
                <a:ea typeface="Georgia"/>
                <a:cs typeface="Georgia"/>
                <a:sym typeface="Georgia"/>
              </a:rPr>
              <a:t>person</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rPr lang="en" sz="1600">
                <a:solidFill>
                  <a:srgbClr val="292929"/>
                </a:solidFill>
                <a:highlight>
                  <a:srgbClr val="FFFFFF"/>
                </a:highlight>
                <a:latin typeface="Georgia"/>
                <a:ea typeface="Georgia"/>
                <a:cs typeface="Georgia"/>
                <a:sym typeface="Georgia"/>
              </a:rPr>
              <a:t>This has an interesting application. Notice that we make an </a:t>
            </a:r>
            <a:r>
              <a:rPr b="1" lang="en" sz="1600">
                <a:solidFill>
                  <a:srgbClr val="292929"/>
                </a:solidFill>
                <a:highlight>
                  <a:srgbClr val="FFFFFF"/>
                </a:highlight>
                <a:latin typeface="Georgia"/>
                <a:ea typeface="Georgia"/>
                <a:cs typeface="Georgia"/>
                <a:sym typeface="Georgia"/>
              </a:rPr>
              <a:t>alex</a:t>
            </a:r>
            <a:r>
              <a:rPr lang="en" sz="1600">
                <a:solidFill>
                  <a:srgbClr val="292929"/>
                </a:solidFill>
                <a:highlight>
                  <a:srgbClr val="FFFFFF"/>
                </a:highlight>
                <a:latin typeface="Georgia"/>
                <a:ea typeface="Georgia"/>
                <a:cs typeface="Georgia"/>
                <a:sym typeface="Georgia"/>
              </a:rPr>
              <a:t> variable of type </a:t>
            </a:r>
            <a:r>
              <a:rPr b="1" lang="en" sz="1600">
                <a:solidFill>
                  <a:srgbClr val="292929"/>
                </a:solidFill>
                <a:highlight>
                  <a:srgbClr val="FFFFFF"/>
                </a:highlight>
                <a:latin typeface="Georgia"/>
                <a:ea typeface="Georgia"/>
                <a:cs typeface="Georgia"/>
                <a:sym typeface="Georgia"/>
              </a:rPr>
              <a:t>person. </a:t>
            </a:r>
            <a:r>
              <a:rPr lang="en" sz="1600">
                <a:solidFill>
                  <a:srgbClr val="292929"/>
                </a:solidFill>
                <a:highlight>
                  <a:srgbClr val="FFFFFF"/>
                </a:highlight>
                <a:latin typeface="Georgia"/>
                <a:ea typeface="Georgia"/>
                <a:cs typeface="Georgia"/>
                <a:sym typeface="Georgia"/>
              </a:rPr>
              <a:t>As print() function can receive a person, we can do </a:t>
            </a:r>
            <a:r>
              <a:rPr lang="en" sz="1200">
                <a:solidFill>
                  <a:srgbClr val="292929"/>
                </a:solidFill>
                <a:highlight>
                  <a:srgbClr val="F2F2F2"/>
                </a:highlight>
                <a:latin typeface="Courier New"/>
                <a:ea typeface="Courier New"/>
                <a:cs typeface="Courier New"/>
                <a:sym typeface="Courier New"/>
              </a:rPr>
              <a:t>alex.print()</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RECEIVER FUNCTION ?</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 Go is not OOPS based.</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Main advantage of using receiver function is when we couple it with interfaces.</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 By using interfaces we can use the same receiver function to receive arguments of multiple types.</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a:solidFill>
                  <a:srgbClr val="FFFFFF"/>
                </a:solidFill>
                <a:highlight>
                  <a:srgbClr val="131417"/>
                </a:highlight>
                <a:latin typeface="Arial"/>
                <a:ea typeface="Arial"/>
                <a:cs typeface="Arial"/>
                <a:sym typeface="Arial"/>
              </a:rPr>
              <a:t>Methods in Golang</a:t>
            </a:r>
            <a:endParaRPr b="1">
              <a:solidFill>
                <a:srgbClr val="FFFFFF"/>
              </a:solidFill>
              <a:highlight>
                <a:srgbClr val="131417"/>
              </a:highlight>
              <a:latin typeface="Arial"/>
              <a:ea typeface="Arial"/>
              <a:cs typeface="Arial"/>
              <a:sym typeface="Arial"/>
            </a:endParaRPr>
          </a:p>
          <a:p>
            <a:pPr indent="0" lvl="0" marL="0" rtl="0" algn="l">
              <a:spcBef>
                <a:spcPts val="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FFFF"/>
                </a:solidFill>
                <a:highlight>
                  <a:srgbClr val="131417"/>
                </a:highlight>
                <a:latin typeface="Arial"/>
                <a:ea typeface="Arial"/>
                <a:cs typeface="Arial"/>
                <a:sym typeface="Arial"/>
              </a:rPr>
              <a:t>- Go methods are similar to Go function with one difference, i.e, the method contains a receiver argument in it.</a:t>
            </a:r>
            <a:endParaRPr>
              <a:solidFill>
                <a:srgbClr val="FFFFFF"/>
              </a:solidFill>
              <a:highlight>
                <a:srgbClr val="131417"/>
              </a:highlight>
              <a:latin typeface="Arial"/>
              <a:ea typeface="Arial"/>
              <a:cs typeface="Arial"/>
              <a:sym typeface="Arial"/>
            </a:endParaRPr>
          </a:p>
          <a:p>
            <a:pPr indent="0" lvl="0" marL="0" rtl="0" algn="l">
              <a:spcBef>
                <a:spcPts val="1200"/>
              </a:spcBef>
              <a:spcAft>
                <a:spcPts val="0"/>
              </a:spcAft>
              <a:buNone/>
            </a:pPr>
            <a:r>
              <a:rPr lang="en">
                <a:solidFill>
                  <a:srgbClr val="FFFFFF"/>
                </a:solidFill>
                <a:highlight>
                  <a:srgbClr val="131417"/>
                </a:highlight>
                <a:latin typeface="Arial"/>
                <a:ea typeface="Arial"/>
                <a:cs typeface="Arial"/>
                <a:sym typeface="Arial"/>
              </a:rPr>
              <a:t>- With the help of the receiver argument, the method can access the properties of the receiver.</a:t>
            </a:r>
            <a:endParaRPr>
              <a:solidFill>
                <a:srgbClr val="FFFFFF"/>
              </a:solidFill>
              <a:highlight>
                <a:srgbClr val="131417"/>
              </a:highlight>
              <a:latin typeface="Arial"/>
              <a:ea typeface="Arial"/>
              <a:cs typeface="Arial"/>
              <a:sym typeface="Arial"/>
            </a:endParaRPr>
          </a:p>
          <a:p>
            <a:pPr indent="0" lvl="0" marL="0" rtl="0" algn="l">
              <a:spcBef>
                <a:spcPts val="1200"/>
              </a:spcBef>
              <a:spcAft>
                <a:spcPts val="0"/>
              </a:spcAft>
              <a:buNone/>
            </a:pPr>
            <a:r>
              <a:rPr lang="en">
                <a:solidFill>
                  <a:srgbClr val="FFFFFF"/>
                </a:solidFill>
                <a:highlight>
                  <a:srgbClr val="131417"/>
                </a:highlight>
                <a:latin typeface="Arial"/>
                <a:ea typeface="Arial"/>
                <a:cs typeface="Arial"/>
                <a:sym typeface="Arial"/>
              </a:rPr>
              <a:t>- When you create a method in your code the receiver and receiver type must be present in the same package.</a:t>
            </a:r>
            <a:endParaRPr>
              <a:solidFill>
                <a:srgbClr val="FFFFFF"/>
              </a:solidFill>
              <a:highlight>
                <a:srgbClr val="131417"/>
              </a:highlight>
              <a:latin typeface="Arial"/>
              <a:ea typeface="Arial"/>
              <a:cs typeface="Arial"/>
              <a:sym typeface="Arial"/>
            </a:endParaRPr>
          </a:p>
          <a:p>
            <a:pPr indent="0" lvl="0" marL="0" rtl="0" algn="l">
              <a:spcBef>
                <a:spcPts val="1200"/>
              </a:spcBef>
              <a:spcAft>
                <a:spcPts val="0"/>
              </a:spcAft>
              <a:buNone/>
            </a:pPr>
            <a:r>
              <a:rPr lang="en">
                <a:solidFill>
                  <a:srgbClr val="FFFFFF"/>
                </a:solidFill>
                <a:highlight>
                  <a:srgbClr val="131417"/>
                </a:highlight>
                <a:latin typeface="Arial"/>
                <a:ea typeface="Arial"/>
                <a:cs typeface="Arial"/>
                <a:sym typeface="Arial"/>
              </a:rPr>
              <a:t>- And you are not allowed to create a method in which the receiver type is already defined in another package including inbuilt type like int, string, etc. If you try to do so, then the compiler will give an error.</a:t>
            </a:r>
            <a:endParaRPr>
              <a:solidFill>
                <a:srgbClr val="FFFFFF"/>
              </a:solidFill>
              <a:highlight>
                <a:srgbClr val="131417"/>
              </a:highlight>
              <a:latin typeface="Arial"/>
              <a:ea typeface="Arial"/>
              <a:cs typeface="Arial"/>
              <a:sym typeface="Arial"/>
            </a:endParaRPr>
          </a:p>
          <a:p>
            <a:pPr indent="0" lvl="0" marL="0" rtl="0" algn="l">
              <a:spcBef>
                <a:spcPts val="1200"/>
              </a:spcBef>
              <a:spcAft>
                <a:spcPts val="1200"/>
              </a:spcAft>
              <a:buNone/>
            </a:pPr>
            <a:r>
              <a:t/>
            </a:r>
            <a:endParaRPr>
              <a:solidFill>
                <a:srgbClr val="FFFFFF"/>
              </a:solidFill>
              <a:highlight>
                <a:srgbClr val="131417"/>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FFFFFF"/>
                </a:solidFill>
                <a:highlight>
                  <a:srgbClr val="131417"/>
                </a:highlight>
                <a:latin typeface="Arial"/>
                <a:ea typeface="Arial"/>
                <a:cs typeface="Arial"/>
                <a:sym typeface="Arial"/>
              </a:rPr>
              <a:t>Methods in Golang</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highlight>
                  <a:srgbClr val="131417"/>
                </a:highlight>
                <a:latin typeface="Arial"/>
                <a:ea typeface="Arial"/>
                <a:cs typeface="Arial"/>
                <a:sym typeface="Arial"/>
              </a:rPr>
              <a:t>Syntax:</a:t>
            </a:r>
            <a:r>
              <a:rPr lang="en">
                <a:solidFill>
                  <a:srgbClr val="FFFFFF"/>
                </a:solidFill>
                <a:highlight>
                  <a:srgbClr val="131417"/>
                </a:highlight>
                <a:latin typeface="Arial"/>
                <a:ea typeface="Arial"/>
                <a:cs typeface="Arial"/>
                <a:sym typeface="Arial"/>
              </a:rPr>
              <a:t> </a:t>
            </a:r>
            <a:endParaRPr>
              <a:solidFill>
                <a:srgbClr val="FFFFFF"/>
              </a:solidFill>
              <a:highlight>
                <a:srgbClr val="131417"/>
              </a:highlight>
              <a:latin typeface="Arial"/>
              <a:ea typeface="Arial"/>
              <a:cs typeface="Arial"/>
              <a:sym typeface="Arial"/>
            </a:endParaRPr>
          </a:p>
          <a:p>
            <a:pPr indent="0" lvl="0" marL="0" rtl="0" algn="l">
              <a:spcBef>
                <a:spcPts val="800"/>
              </a:spcBef>
              <a:spcAft>
                <a:spcPts val="0"/>
              </a:spcAft>
              <a:buNone/>
            </a:pPr>
            <a:r>
              <a:rPr lang="en" sz="1200">
                <a:solidFill>
                  <a:srgbClr val="FFFFFF"/>
                </a:solidFill>
                <a:latin typeface="Courier New"/>
                <a:ea typeface="Courier New"/>
                <a:cs typeface="Courier New"/>
                <a:sym typeface="Courier New"/>
              </a:rPr>
              <a:t>func(reciver_name Type) method_name(parameter_list)(return_type){</a:t>
            </a:r>
            <a:endParaRPr sz="1200">
              <a:solidFill>
                <a:srgbClr val="FFFFFF"/>
              </a:solidFill>
              <a:latin typeface="Courier New"/>
              <a:ea typeface="Courier New"/>
              <a:cs typeface="Courier New"/>
              <a:sym typeface="Courier New"/>
            </a:endParaRPr>
          </a:p>
          <a:p>
            <a:pPr indent="0" lvl="0" marL="0" rtl="0" algn="l">
              <a:spcBef>
                <a:spcPts val="1200"/>
              </a:spcBef>
              <a:spcAft>
                <a:spcPts val="0"/>
              </a:spcAft>
              <a:buNone/>
            </a:pPr>
            <a:r>
              <a:rPr lang="en" sz="1200">
                <a:solidFill>
                  <a:srgbClr val="FFFFFF"/>
                </a:solidFill>
                <a:latin typeface="Courier New"/>
                <a:ea typeface="Courier New"/>
                <a:cs typeface="Courier New"/>
                <a:sym typeface="Courier New"/>
              </a:rPr>
              <a:t>// Code</a:t>
            </a:r>
            <a:endParaRPr sz="1200">
              <a:solidFill>
                <a:srgbClr val="FFFFFF"/>
              </a:solidFill>
              <a:latin typeface="Courier New"/>
              <a:ea typeface="Courier New"/>
              <a:cs typeface="Courier New"/>
              <a:sym typeface="Courier New"/>
            </a:endParaRPr>
          </a:p>
          <a:p>
            <a:pPr indent="0" lvl="0" marL="190500" marR="190500" rtl="0" algn="l">
              <a:spcBef>
                <a:spcPts val="120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vs Methods</a:t>
            </a:r>
            <a:endParaRPr/>
          </a:p>
        </p:txBody>
      </p:sp>
      <p:sp>
        <p:nvSpPr>
          <p:cNvPr id="178" name="Google Shape;178;p20"/>
          <p:cNvSpPr txBox="1"/>
          <p:nvPr>
            <p:ph idx="1" type="body"/>
          </p:nvPr>
        </p:nvSpPr>
        <p:spPr>
          <a:xfrm>
            <a:off x="1297500"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114300" marR="114300" rtl="0" algn="l">
              <a:lnSpc>
                <a:spcPct val="130769"/>
              </a:lnSpc>
              <a:spcBef>
                <a:spcPts val="0"/>
              </a:spcBef>
              <a:spcAft>
                <a:spcPts val="0"/>
              </a:spcAft>
              <a:buNone/>
            </a:pPr>
            <a:r>
              <a:rPr lang="en" sz="1700">
                <a:solidFill>
                  <a:srgbClr val="000000"/>
                </a:solidFill>
                <a:latin typeface="Arial"/>
                <a:ea typeface="Arial"/>
                <a:cs typeface="Arial"/>
                <a:sym typeface="Arial"/>
              </a:rPr>
              <a:t>func MyFunction(a, b int) int { </a:t>
            </a:r>
            <a:endParaRPr sz="17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700">
                <a:solidFill>
                  <a:srgbClr val="000000"/>
                </a:solidFill>
                <a:latin typeface="Arial"/>
                <a:ea typeface="Arial"/>
                <a:cs typeface="Arial"/>
                <a:sym typeface="Arial"/>
              </a:rPr>
              <a:t>return a + b </a:t>
            </a:r>
            <a:endParaRPr sz="17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700">
                <a:solidFill>
                  <a:srgbClr val="000000"/>
                </a:solidFill>
                <a:latin typeface="Arial"/>
                <a:ea typeface="Arial"/>
                <a:cs typeface="Arial"/>
                <a:sym typeface="Arial"/>
              </a:rPr>
              <a:t>// Usage: </a:t>
            </a:r>
            <a:endParaRPr sz="17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700">
                <a:solidFill>
                  <a:srgbClr val="000000"/>
                </a:solidFill>
                <a:latin typeface="Arial"/>
                <a:ea typeface="Arial"/>
                <a:cs typeface="Arial"/>
                <a:sym typeface="Arial"/>
              </a:rPr>
              <a:t>// MyFunction(1, 2)</a:t>
            </a:r>
            <a:endParaRPr sz="17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79" name="Google Shape;179;p20"/>
          <p:cNvSpPr txBox="1"/>
          <p:nvPr>
            <p:ph idx="2" type="body"/>
          </p:nvPr>
        </p:nvSpPr>
        <p:spPr>
          <a:xfrm>
            <a:off x="4933221"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114300" marR="114300" rtl="0" algn="l">
              <a:lnSpc>
                <a:spcPct val="130769"/>
              </a:lnSpc>
              <a:spcBef>
                <a:spcPts val="0"/>
              </a:spcBef>
              <a:spcAft>
                <a:spcPts val="0"/>
              </a:spcAft>
              <a:buNone/>
            </a:pPr>
            <a:r>
              <a:rPr lang="en" sz="1400">
                <a:solidFill>
                  <a:srgbClr val="000000"/>
                </a:solidFill>
                <a:latin typeface="Arial"/>
                <a:ea typeface="Arial"/>
                <a:cs typeface="Arial"/>
                <a:sym typeface="Arial"/>
              </a:rPr>
              <a:t>type MyInteger int func (a MyInteger) MyMethod(b int) int { </a:t>
            </a:r>
            <a:endParaRPr sz="14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400">
                <a:solidFill>
                  <a:srgbClr val="000000"/>
                </a:solidFill>
                <a:latin typeface="Arial"/>
                <a:ea typeface="Arial"/>
                <a:cs typeface="Arial"/>
                <a:sym typeface="Arial"/>
              </a:rPr>
              <a:t>return a + b</a:t>
            </a:r>
            <a:endParaRPr sz="14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400">
                <a:solidFill>
                  <a:srgbClr val="000000"/>
                </a:solidFill>
                <a:latin typeface="Arial"/>
                <a:ea typeface="Arial"/>
                <a:cs typeface="Arial"/>
                <a:sym typeface="Arial"/>
              </a:rPr>
              <a:t>// Usage: </a:t>
            </a:r>
            <a:endParaRPr sz="14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400">
                <a:solidFill>
                  <a:srgbClr val="000000"/>
                </a:solidFill>
                <a:latin typeface="Arial"/>
                <a:ea typeface="Arial"/>
                <a:cs typeface="Arial"/>
                <a:sym typeface="Arial"/>
              </a:rPr>
              <a:t>// var x MyInteger = 1 </a:t>
            </a:r>
            <a:endParaRPr sz="1400">
              <a:solidFill>
                <a:srgbClr val="000000"/>
              </a:solidFill>
              <a:latin typeface="Arial"/>
              <a:ea typeface="Arial"/>
              <a:cs typeface="Arial"/>
              <a:sym typeface="Arial"/>
            </a:endParaRPr>
          </a:p>
          <a:p>
            <a:pPr indent="0" lvl="0" marL="114300" marR="114300" rtl="0" algn="l">
              <a:lnSpc>
                <a:spcPct val="130769"/>
              </a:lnSpc>
              <a:spcBef>
                <a:spcPts val="0"/>
              </a:spcBef>
              <a:spcAft>
                <a:spcPts val="0"/>
              </a:spcAft>
              <a:buNone/>
            </a:pPr>
            <a:r>
              <a:rPr lang="en" sz="1400">
                <a:solidFill>
                  <a:srgbClr val="000000"/>
                </a:solidFill>
                <a:latin typeface="Arial"/>
                <a:ea typeface="Arial"/>
                <a:cs typeface="Arial"/>
                <a:sym typeface="Arial"/>
              </a:rPr>
              <a:t>// x.MyMethod(2)</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Pointer And Value Receivers</a:t>
            </a:r>
            <a:endParaRPr/>
          </a:p>
        </p:txBody>
      </p:sp>
      <p:sp>
        <p:nvSpPr>
          <p:cNvPr id="185" name="Google Shape;185;p21"/>
          <p:cNvSpPr txBox="1"/>
          <p:nvPr>
            <p:ph idx="1" type="body"/>
          </p:nvPr>
        </p:nvSpPr>
        <p:spPr>
          <a:xfrm>
            <a:off x="1297500"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rgbClr val="292929"/>
                </a:solidFill>
                <a:highlight>
                  <a:srgbClr val="FFFFFF"/>
                </a:highlight>
                <a:latin typeface="Georgia"/>
                <a:ea typeface="Georgia"/>
                <a:cs typeface="Georgia"/>
                <a:sym typeface="Georgia"/>
              </a:rPr>
              <a:t>Value receiver</a:t>
            </a:r>
            <a:r>
              <a:rPr lang="en" sz="1700">
                <a:solidFill>
                  <a:srgbClr val="292929"/>
                </a:solidFill>
                <a:highlight>
                  <a:srgbClr val="FFFFFF"/>
                </a:highlight>
                <a:latin typeface="Georgia"/>
                <a:ea typeface="Georgia"/>
                <a:cs typeface="Georgia"/>
                <a:sym typeface="Georgia"/>
              </a:rPr>
              <a:t> makes a copy of the type and pass it to the function. The function stack now holds an equal object but at a different location on memory. That means any changes done on the passed object will remain local to the method. The original object will remain unchanged.</a:t>
            </a:r>
            <a:endParaRPr sz="1400"/>
          </a:p>
        </p:txBody>
      </p:sp>
      <p:sp>
        <p:nvSpPr>
          <p:cNvPr id="186" name="Google Shape;186;p21"/>
          <p:cNvSpPr txBox="1"/>
          <p:nvPr>
            <p:ph idx="2" type="body"/>
          </p:nvPr>
        </p:nvSpPr>
        <p:spPr>
          <a:xfrm>
            <a:off x="4933221"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292929"/>
                </a:solidFill>
                <a:highlight>
                  <a:srgbClr val="FFFFFF"/>
                </a:highlight>
                <a:latin typeface="Georgia"/>
                <a:ea typeface="Georgia"/>
                <a:cs typeface="Georgia"/>
                <a:sym typeface="Georgia"/>
              </a:rPr>
              <a:t>Pointer receiver</a:t>
            </a:r>
            <a:r>
              <a:rPr lang="en" sz="1800">
                <a:solidFill>
                  <a:srgbClr val="292929"/>
                </a:solidFill>
                <a:highlight>
                  <a:srgbClr val="FFFFFF"/>
                </a:highlight>
                <a:latin typeface="Georgia"/>
                <a:ea typeface="Georgia"/>
                <a:cs typeface="Georgia"/>
                <a:sym typeface="Georgia"/>
              </a:rPr>
              <a:t> passes the address of a type to the function. The function stack has a reference to the original object. So any modifications on the passed object will modify the original object.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