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0" r:id="rId2"/>
    <p:sldId id="256" r:id="rId3"/>
    <p:sldId id="291" r:id="rId4"/>
    <p:sldId id="257" r:id="rId5"/>
    <p:sldId id="292"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81" r:id="rId19"/>
    <p:sldId id="274" r:id="rId20"/>
    <p:sldId id="275" r:id="rId21"/>
    <p:sldId id="276"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46945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66744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00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2407413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952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263657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127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39142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223863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208754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18054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29090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396319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00780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115048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49788-FC08-4688-B2F0-16E473A4C946}"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51F02A-B235-4888-B91A-E2AA023AD84B}" type="slidenum">
              <a:rPr lang="en-US" smtClean="0"/>
              <a:pPr/>
              <a:t>‹#›</a:t>
            </a:fld>
            <a:endParaRPr lang="en-US"/>
          </a:p>
        </p:txBody>
      </p:sp>
    </p:spTree>
    <p:extLst>
      <p:ext uri="{BB962C8B-B14F-4D97-AF65-F5344CB8AC3E}">
        <p14:creationId xmlns:p14="http://schemas.microsoft.com/office/powerpoint/2010/main" val="34331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749788-FC08-4688-B2F0-16E473A4C946}" type="datetimeFigureOut">
              <a:rPr lang="en-US" smtClean="0"/>
              <a:pPr/>
              <a:t>11/19/2022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951F02A-B235-4888-B91A-E2AA023AD84B}" type="slidenum">
              <a:rPr lang="en-US" smtClean="0"/>
              <a:pPr/>
              <a:t>‹#›</a:t>
            </a:fld>
            <a:endParaRPr lang="en-US"/>
          </a:p>
        </p:txBody>
      </p:sp>
    </p:spTree>
    <p:extLst>
      <p:ext uri="{BB962C8B-B14F-4D97-AF65-F5344CB8AC3E}">
        <p14:creationId xmlns:p14="http://schemas.microsoft.com/office/powerpoint/2010/main" val="41657538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hyperlink" Target="http://www.kashipara.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rot="10800000" flipV="1">
            <a:off x="214282" y="4941168"/>
            <a:ext cx="8472518" cy="942944"/>
          </a:xfrm>
        </p:spPr>
        <p:txBody>
          <a:bodyPr/>
          <a:lstStyle/>
          <a:p>
            <a:r>
              <a:rPr lang="en-US" dirty="0">
                <a:latin typeface="Baskerville Old Face" pitchFamily="18" charset="0"/>
              </a:rPr>
              <a:t>E-COURT MANAGEMENT SYSTEM</a:t>
            </a:r>
          </a:p>
        </p:txBody>
      </p:sp>
      <p:pic>
        <p:nvPicPr>
          <p:cNvPr id="5" name="Content Placeholder 4">
            <a:extLst>
              <a:ext uri="{FF2B5EF4-FFF2-40B4-BE49-F238E27FC236}">
                <a16:creationId xmlns:a16="http://schemas.microsoft.com/office/drawing/2014/main" id="{8C4ED214-67ED-6E61-7408-B794F719C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82" y="231151"/>
            <a:ext cx="8030126" cy="4349977"/>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UML Diagrams</a:t>
            </a:r>
          </a:p>
        </p:txBody>
      </p:sp>
      <p:pic>
        <p:nvPicPr>
          <p:cNvPr id="6146" name="Picture 2" descr="D:\RAJ KAMBLE\class.jpg"/>
          <p:cNvPicPr>
            <a:picLocks noGrp="1" noChangeAspect="1" noChangeArrowheads="1"/>
          </p:cNvPicPr>
          <p:nvPr>
            <p:ph idx="1"/>
          </p:nvPr>
        </p:nvPicPr>
        <p:blipFill>
          <a:blip r:embed="rId2"/>
          <a:stretch>
            <a:fillRect/>
          </a:stretch>
        </p:blipFill>
        <p:spPr bwMode="auto">
          <a:xfrm>
            <a:off x="2408845" y="2160588"/>
            <a:ext cx="2749922" cy="388143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RAJ KAMBLE\object ff.jpg"/>
          <p:cNvPicPr>
            <a:picLocks noGrp="1" noChangeAspect="1" noChangeArrowheads="1"/>
          </p:cNvPicPr>
          <p:nvPr>
            <p:ph idx="1"/>
          </p:nvPr>
        </p:nvPicPr>
        <p:blipFill>
          <a:blip r:embed="rId2"/>
          <a:srcRect/>
          <a:stretch>
            <a:fillRect/>
          </a:stretch>
        </p:blipFill>
        <p:spPr bwMode="auto">
          <a:xfrm>
            <a:off x="1357290" y="285728"/>
            <a:ext cx="7143799" cy="657227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RAJ KAMBLE\use case final.jpg"/>
          <p:cNvPicPr>
            <a:picLocks noGrp="1" noChangeAspect="1" noChangeArrowheads="1"/>
          </p:cNvPicPr>
          <p:nvPr>
            <p:ph idx="1"/>
          </p:nvPr>
        </p:nvPicPr>
        <p:blipFill>
          <a:blip r:embed="rId2"/>
          <a:srcRect/>
          <a:stretch>
            <a:fillRect/>
          </a:stretch>
        </p:blipFill>
        <p:spPr bwMode="auto">
          <a:xfrm>
            <a:off x="1500166" y="428604"/>
            <a:ext cx="6000792" cy="557849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RAJ KAMBLE\Component diagram1.jpg"/>
          <p:cNvPicPr>
            <a:picLocks noGrp="1" noChangeAspect="1" noChangeArrowheads="1"/>
          </p:cNvPicPr>
          <p:nvPr>
            <p:ph idx="1"/>
          </p:nvPr>
        </p:nvPicPr>
        <p:blipFill>
          <a:blip r:embed="rId2"/>
          <a:stretch>
            <a:fillRect/>
          </a:stretch>
        </p:blipFill>
        <p:spPr bwMode="auto">
          <a:xfrm>
            <a:off x="1115616" y="692695"/>
            <a:ext cx="6912768" cy="485604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RAJ KAMBLE\collaboration1.jpg"/>
          <p:cNvPicPr>
            <a:picLocks noGrp="1" noChangeAspect="1" noChangeArrowheads="1"/>
          </p:cNvPicPr>
          <p:nvPr>
            <p:ph idx="1"/>
          </p:nvPr>
        </p:nvPicPr>
        <p:blipFill>
          <a:blip r:embed="rId2"/>
          <a:stretch>
            <a:fillRect/>
          </a:stretch>
        </p:blipFill>
        <p:spPr bwMode="auto">
          <a:xfrm>
            <a:off x="798816" y="1166019"/>
            <a:ext cx="7546368" cy="452596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RAJ KAMBLE\state diagram final.jpg"/>
          <p:cNvPicPr>
            <a:picLocks noGrp="1" noChangeAspect="1" noChangeArrowheads="1"/>
          </p:cNvPicPr>
          <p:nvPr>
            <p:ph idx="1"/>
          </p:nvPr>
        </p:nvPicPr>
        <p:blipFill>
          <a:blip r:embed="rId2"/>
          <a:srcRect/>
          <a:stretch>
            <a:fillRect/>
          </a:stretch>
        </p:blipFill>
        <p:spPr bwMode="auto">
          <a:xfrm>
            <a:off x="2071670" y="214290"/>
            <a:ext cx="5453904" cy="600079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RAJ KAMBLE\sequ\sequencef1111.png"/>
          <p:cNvPicPr>
            <a:picLocks noGrp="1" noChangeAspect="1" noChangeArrowheads="1"/>
          </p:cNvPicPr>
          <p:nvPr>
            <p:ph idx="1"/>
          </p:nvPr>
        </p:nvPicPr>
        <p:blipFill>
          <a:blip r:embed="rId2"/>
          <a:srcRect/>
          <a:stretch>
            <a:fillRect/>
          </a:stretch>
        </p:blipFill>
        <p:spPr bwMode="auto">
          <a:xfrm>
            <a:off x="714348" y="571480"/>
            <a:ext cx="7858180" cy="572137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D:\RAJ KAMBLE\activity case diagram.jpg"/>
          <p:cNvPicPr>
            <a:picLocks noGrp="1" noChangeAspect="1" noChangeArrowheads="1"/>
          </p:cNvPicPr>
          <p:nvPr>
            <p:ph idx="1"/>
          </p:nvPr>
        </p:nvPicPr>
        <p:blipFill>
          <a:blip r:embed="rId2"/>
          <a:srcRect/>
          <a:stretch>
            <a:fillRect/>
          </a:stretch>
        </p:blipFill>
        <p:spPr bwMode="auto">
          <a:xfrm>
            <a:off x="1857357" y="214290"/>
            <a:ext cx="6143668" cy="628654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2" descr="D:\RAJ KAMBLE\deployment.png"/>
          <p:cNvPicPr>
            <a:picLocks noGrp="1" noChangeAspect="1" noChangeArrowheads="1"/>
          </p:cNvPicPr>
          <p:nvPr>
            <p:ph idx="4294967295"/>
          </p:nvPr>
        </p:nvPicPr>
        <p:blipFill>
          <a:blip r:embed="rId2"/>
          <a:srcRect/>
          <a:stretch>
            <a:fillRect/>
          </a:stretch>
        </p:blipFill>
        <p:spPr bwMode="auto">
          <a:xfrm>
            <a:off x="1419225" y="1071563"/>
            <a:ext cx="7724775" cy="40100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Limitations</a:t>
            </a:r>
          </a:p>
        </p:txBody>
      </p:sp>
      <p:sp>
        <p:nvSpPr>
          <p:cNvPr id="2" name="Content Placeholder 1"/>
          <p:cNvSpPr>
            <a:spLocks noGrp="1"/>
          </p:cNvSpPr>
          <p:nvPr>
            <p:ph idx="1"/>
          </p:nvPr>
        </p:nvSpPr>
        <p:spPr/>
        <p:txBody>
          <a:bodyPr>
            <a:normAutofit fontScale="92500" lnSpcReduction="20000"/>
          </a:bodyPr>
          <a:lstStyle/>
          <a:p>
            <a:r>
              <a:rPr lang="en-US" sz="1800" dirty="0"/>
              <a:t>Users of this system will not  able to  save either update their information only admin is the only person who can able  to change  all the  information used in this system.</a:t>
            </a:r>
          </a:p>
          <a:p>
            <a:pPr lvl="0"/>
            <a:endParaRPr lang="en-US" sz="1800" dirty="0"/>
          </a:p>
          <a:p>
            <a:pPr lvl="0"/>
            <a:r>
              <a:rPr lang="en-US" sz="1800" dirty="0"/>
              <a:t>If user made mistakes while entering data those mistakes could not be </a:t>
            </a:r>
            <a:r>
              <a:rPr lang="en-US" sz="1800"/>
              <a:t>corrected by anybody </a:t>
            </a:r>
            <a:r>
              <a:rPr lang="en-US" sz="1800" dirty="0"/>
              <a:t>only user has to correct it.</a:t>
            </a:r>
          </a:p>
          <a:p>
            <a:pPr lvl="0"/>
            <a:endParaRPr lang="en-US" sz="1800" dirty="0"/>
          </a:p>
          <a:p>
            <a:pPr lvl="0"/>
            <a:r>
              <a:rPr lang="en-US" sz="1800" dirty="0"/>
              <a:t>Dynamic Website.</a:t>
            </a:r>
          </a:p>
          <a:p>
            <a:pPr lvl="0"/>
            <a:endParaRPr lang="en-US" sz="1800" dirty="0"/>
          </a:p>
          <a:p>
            <a:pPr lvl="0"/>
            <a:r>
              <a:rPr lang="en-US" sz="1800" dirty="0"/>
              <a:t>Owner Cannot change the elements of the website.</a:t>
            </a:r>
          </a:p>
          <a:p>
            <a:endParaRPr lang="en-US" sz="1800" dirty="0"/>
          </a:p>
          <a:p>
            <a:r>
              <a:rPr lang="en-US" sz="1800" dirty="0"/>
              <a:t>Need a Developer to update website.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4423"/>
            <a:ext cx="7772400" cy="2367940"/>
          </a:xfrm>
        </p:spPr>
        <p:txBody>
          <a:bodyPr>
            <a:normAutofit fontScale="90000"/>
          </a:bodyPr>
          <a:lstStyle/>
          <a:p>
            <a:r>
              <a:rPr lang="en-US" sz="4400" b="1" dirty="0">
                <a:solidFill>
                  <a:schemeClr val="tx1"/>
                </a:solidFill>
              </a:rPr>
              <a:t>A Project Report On</a:t>
            </a:r>
            <a:br>
              <a:rPr lang="en-US" dirty="0">
                <a:solidFill>
                  <a:srgbClr val="7030A0"/>
                </a:solidFill>
              </a:rPr>
            </a:br>
            <a:r>
              <a:rPr lang="en-US" sz="4000" b="1" dirty="0">
                <a:solidFill>
                  <a:srgbClr val="7030A0"/>
                </a:solidFill>
              </a:rPr>
              <a:t>“E-</a:t>
            </a:r>
            <a:r>
              <a:rPr lang="en-US" sz="4000" b="1" dirty="0">
                <a:solidFill>
                  <a:srgbClr val="7030A0"/>
                </a:solidFill>
                <a:latin typeface="Constantia" pitchFamily="18" charset="0"/>
              </a:rPr>
              <a:t>COURT MANAGEMENT SYSTEM</a:t>
            </a:r>
            <a:r>
              <a:rPr lang="en-US" sz="4000" b="1" dirty="0">
                <a:solidFill>
                  <a:srgbClr val="7030A0"/>
                </a:solidFill>
              </a:rPr>
              <a:t>”</a:t>
            </a:r>
            <a:br>
              <a:rPr lang="en-US" sz="4000" dirty="0">
                <a:solidFill>
                  <a:srgbClr val="7030A0"/>
                </a:solidFill>
              </a:rPr>
            </a:br>
            <a:endParaRPr lang="en-US" dirty="0">
              <a:solidFill>
                <a:srgbClr val="7030A0"/>
              </a:solidFill>
            </a:endParaRPr>
          </a:p>
        </p:txBody>
      </p:sp>
      <p:sp>
        <p:nvSpPr>
          <p:cNvPr id="3" name="Subtitle 2"/>
          <p:cNvSpPr>
            <a:spLocks noGrp="1"/>
          </p:cNvSpPr>
          <p:nvPr>
            <p:ph type="subTitle" idx="1"/>
          </p:nvPr>
        </p:nvSpPr>
        <p:spPr>
          <a:xfrm>
            <a:off x="1130595" y="3582364"/>
            <a:ext cx="5826719" cy="1565370"/>
          </a:xfrm>
        </p:spPr>
        <p:txBody>
          <a:bodyPr>
            <a:normAutofit fontScale="77500" lnSpcReduction="20000"/>
          </a:bodyPr>
          <a:lstStyle/>
          <a:p>
            <a:pPr algn="ctr"/>
            <a:r>
              <a:rPr lang="en-US" sz="2900" b="1" dirty="0"/>
              <a:t>Savitribai Phule Pune University</a:t>
            </a:r>
            <a:endParaRPr lang="en-US" sz="2900" dirty="0"/>
          </a:p>
          <a:p>
            <a:pPr algn="ctr"/>
            <a:r>
              <a:rPr lang="en-US" sz="2900" b="1" dirty="0"/>
              <a:t>Developed By</a:t>
            </a:r>
          </a:p>
          <a:p>
            <a:pPr algn="ctr"/>
            <a:r>
              <a:rPr lang="en-US" sz="2900" b="1" dirty="0"/>
              <a:t>   Mr. RAVI D. BAMBLE</a:t>
            </a:r>
            <a:endParaRPr lang="en-US" sz="2900" dirty="0"/>
          </a:p>
          <a:p>
            <a:pPr algn="ctr"/>
            <a:r>
              <a:rPr lang="en-US" sz="2900" b="1" dirty="0"/>
              <a:t>Mr. SUSHANT ANIL JADHAV</a:t>
            </a:r>
            <a:endParaRPr lang="en-US" sz="2900" dirty="0"/>
          </a:p>
          <a:p>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Future Enhancement</a:t>
            </a:r>
          </a:p>
        </p:txBody>
      </p:sp>
      <p:sp>
        <p:nvSpPr>
          <p:cNvPr id="2" name="Content Placeholder 1"/>
          <p:cNvSpPr>
            <a:spLocks noGrp="1"/>
          </p:cNvSpPr>
          <p:nvPr>
            <p:ph idx="1"/>
          </p:nvPr>
        </p:nvSpPr>
        <p:spPr/>
        <p:txBody>
          <a:bodyPr>
            <a:normAutofit/>
          </a:bodyPr>
          <a:lstStyle/>
          <a:p>
            <a:r>
              <a:rPr lang="en-US" sz="1900" dirty="0"/>
              <a:t>There are	many things for future enhancement of this project. The future enhancements that are possible in the project are as </a:t>
            </a:r>
            <a:r>
              <a:rPr lang="en-US" sz="1900"/>
              <a:t>follows.</a:t>
            </a:r>
            <a:endParaRPr lang="en-US" sz="1900" dirty="0"/>
          </a:p>
          <a:p>
            <a:r>
              <a:rPr lang="en-US" sz="1900" dirty="0"/>
              <a:t> Also we can do developments in our system as per requirements changesany time.</a:t>
            </a:r>
          </a:p>
          <a:p>
            <a:r>
              <a:rPr lang="en-US" sz="1900" dirty="0"/>
              <a:t> Improving dataconsistency.</a:t>
            </a:r>
          </a:p>
          <a:p>
            <a:r>
              <a:rPr lang="en-US" sz="1900" dirty="0"/>
              <a:t> Developing a flexiblesystem.</a:t>
            </a:r>
          </a:p>
          <a:p>
            <a:r>
              <a:rPr lang="en-US" sz="1900" dirty="0"/>
              <a:t> Establishing dataintegration.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2" name="Content Placeholder 1"/>
          <p:cNvSpPr>
            <a:spLocks noGrp="1"/>
          </p:cNvSpPr>
          <p:nvPr>
            <p:ph idx="1"/>
          </p:nvPr>
        </p:nvSpPr>
        <p:spPr/>
        <p:txBody>
          <a:bodyPr/>
          <a:lstStyle/>
          <a:p>
            <a:r>
              <a:rPr lang="en-US" u="sng" dirty="0">
                <a:hlinkClick r:id="rId2"/>
              </a:rPr>
              <a:t>www.wikipedia.com</a:t>
            </a:r>
            <a:r>
              <a:rPr lang="en-US" dirty="0"/>
              <a:t> </a:t>
            </a:r>
          </a:p>
          <a:p>
            <a:r>
              <a:rPr lang="en-US" u="sng" dirty="0">
                <a:hlinkClick r:id="rId3"/>
              </a:rPr>
              <a:t>www.github.com</a:t>
            </a:r>
            <a:r>
              <a:rPr lang="en-US" dirty="0"/>
              <a:t> </a:t>
            </a:r>
          </a:p>
          <a:p>
            <a:r>
              <a:rPr lang="en-US" u="sng" dirty="0">
                <a:hlinkClick r:id="rId4"/>
              </a:rPr>
              <a:t>www.kashipara.com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0100" y="2500306"/>
            <a:ext cx="7686700" cy="3506985"/>
          </a:xfrm>
        </p:spPr>
        <p:txBody>
          <a:bodyPr>
            <a:normAutofit/>
          </a:bodyPr>
          <a:lstStyle/>
          <a:p>
            <a:pPr>
              <a:buNone/>
            </a:pPr>
            <a:r>
              <a:rPr lang="en-US" sz="14000" dirty="0">
                <a:latin typeface="Georgia" pitchFamily="18" charset="0"/>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88640"/>
            <a:ext cx="6807130" cy="1055039"/>
          </a:xfrm>
        </p:spPr>
        <p:txBody>
          <a:bodyPr/>
          <a:lstStyle/>
          <a:p>
            <a:pPr algn="l"/>
            <a:r>
              <a:rPr lang="en-US" dirty="0"/>
              <a:t>Problem Definition</a:t>
            </a:r>
          </a:p>
        </p:txBody>
      </p:sp>
      <p:sp>
        <p:nvSpPr>
          <p:cNvPr id="3" name="Subtitle 2"/>
          <p:cNvSpPr>
            <a:spLocks noGrp="1"/>
          </p:cNvSpPr>
          <p:nvPr>
            <p:ph type="subTitle" idx="1"/>
          </p:nvPr>
        </p:nvSpPr>
        <p:spPr>
          <a:xfrm>
            <a:off x="500034" y="1428736"/>
            <a:ext cx="7858180" cy="4357718"/>
          </a:xfrm>
        </p:spPr>
        <p:txBody>
          <a:bodyPr>
            <a:normAutofit fontScale="32500" lnSpcReduction="20000"/>
          </a:bodyPr>
          <a:lstStyle/>
          <a:p>
            <a:pPr algn="just"/>
            <a:r>
              <a:rPr lang="en-US" sz="4800" dirty="0"/>
              <a:t>As we observe in earliest days court management system work manually. Now we worked on the court management system computerized online manner.</a:t>
            </a:r>
          </a:p>
          <a:p>
            <a:pPr algn="ctr"/>
            <a:r>
              <a:rPr lang="en-US" sz="4800" dirty="0"/>
              <a:t>  </a:t>
            </a:r>
          </a:p>
          <a:p>
            <a:pPr algn="just"/>
            <a:r>
              <a:rPr lang="en-US" sz="4800" dirty="0"/>
              <a:t>In manual work all the Court Management work is on paper and the plaintiff who went to register case he has to face so many problems in manual work in short manual process is very vast, wastage of time and difficult for client also in this manual process so many papers get wasted and the data lost also occur because of this paper so many files are pending and this files occupy lots of space.</a:t>
            </a:r>
          </a:p>
          <a:p>
            <a:pPr algn="ctr"/>
            <a:r>
              <a:rPr lang="en-US" sz="4800" dirty="0"/>
              <a:t>  </a:t>
            </a:r>
          </a:p>
          <a:p>
            <a:pPr algn="just"/>
            <a:r>
              <a:rPr lang="en-US" sz="4800" dirty="0"/>
              <a:t>Now we work on project of online code management system by this process client of plaintiff can easily communicate with administration process of court or plaintiff FIR process becomes very easy and convenient to client.</a:t>
            </a:r>
          </a:p>
          <a:p>
            <a:pPr algn="ctr"/>
            <a:r>
              <a:rPr lang="en-US" sz="4800" dirty="0"/>
              <a:t>  </a:t>
            </a:r>
          </a:p>
          <a:p>
            <a:pPr algn="ctr"/>
            <a:r>
              <a:rPr lang="en-US" sz="4800" dirty="0"/>
              <a:t>So online court management system is time saving to client they can easily communicate with the respective lawyer. So this will be no wastage of paper also no data loss the data will remain secured to the respective person admin.</a:t>
            </a:r>
          </a:p>
          <a:p>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00726"/>
          </a:xfrm>
        </p:spPr>
        <p:txBody>
          <a:bodyPr>
            <a:normAutofit/>
          </a:bodyPr>
          <a:lstStyle/>
          <a:p>
            <a:endParaRPr lang="en-US" sz="2000" dirty="0"/>
          </a:p>
          <a:p>
            <a:pPr>
              <a:buNone/>
            </a:pPr>
            <a:r>
              <a:rPr lang="en-US" sz="2000" dirty="0"/>
              <a:t>Existing System</a:t>
            </a:r>
          </a:p>
          <a:p>
            <a:r>
              <a:rPr lang="en-US" sz="1600" dirty="0"/>
              <a:t>The existing system of court management system all entries are done manually. There is no online system available it </a:t>
            </a:r>
            <a:r>
              <a:rPr lang="en-US" sz="1600" dirty="0" err="1"/>
              <a:t>requires,More</a:t>
            </a:r>
            <a:r>
              <a:rPr lang="en-US" sz="1600" dirty="0"/>
              <a:t> paper workings.</a:t>
            </a:r>
          </a:p>
          <a:p>
            <a:pPr lvl="0"/>
            <a:r>
              <a:rPr lang="en-US" sz="1600" dirty="0"/>
              <a:t>Needs manual work which is time consuming.</a:t>
            </a:r>
          </a:p>
          <a:p>
            <a:r>
              <a:rPr lang="en-US" sz="1600" dirty="0"/>
              <a:t>Data loss occurred due to many files and pap</a:t>
            </a:r>
            <a:r>
              <a:rPr lang="en-US" sz="1800" dirty="0"/>
              <a:t>ers</a:t>
            </a:r>
          </a:p>
          <a:p>
            <a:endParaRPr lang="en-US" sz="2000" dirty="0"/>
          </a:p>
          <a:p>
            <a:endParaRPr lang="en-US" sz="2000" dirty="0"/>
          </a:p>
          <a:p>
            <a:pPr>
              <a:buNone/>
            </a:pPr>
            <a:r>
              <a:rPr lang="en-US" sz="2000" dirty="0"/>
              <a:t>Drawbacks of Existing System</a:t>
            </a:r>
          </a:p>
          <a:p>
            <a:pPr lvl="0"/>
            <a:r>
              <a:rPr lang="en-US" sz="1600" dirty="0"/>
              <a:t>It requires lots of paper works and each time meeting. </a:t>
            </a:r>
          </a:p>
          <a:p>
            <a:pPr lvl="0"/>
            <a:r>
              <a:rPr lang="en-US" sz="1600" dirty="0"/>
              <a:t>Maintaining records and generating paper of several cases become difficult</a:t>
            </a:r>
          </a:p>
          <a:p>
            <a:pPr lvl="0">
              <a:buNone/>
            </a:pPr>
            <a:r>
              <a:rPr lang="en-US" sz="1600" dirty="0"/>
              <a:t>Record missing issue may occur while cases are in process.</a:t>
            </a:r>
          </a:p>
          <a:p>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163C-49FC-DA19-EFBC-5B47996770B5}"/>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6B47240E-0336-81B8-22FE-4CAC2AA96F5E}"/>
              </a:ext>
            </a:extLst>
          </p:cNvPr>
          <p:cNvSpPr>
            <a:spLocks noGrp="1"/>
          </p:cNvSpPr>
          <p:nvPr>
            <p:ph idx="1"/>
          </p:nvPr>
        </p:nvSpPr>
        <p:spPr/>
        <p:txBody>
          <a:bodyPr/>
          <a:lstStyle/>
          <a:p>
            <a:r>
              <a:rPr lang="en-US" dirty="0"/>
              <a:t>Motivation behind doing this project was primarily an interest in undertaking a challenging project in an interesting area of research.</a:t>
            </a:r>
            <a:endParaRPr lang="en-IN" dirty="0"/>
          </a:p>
        </p:txBody>
      </p:sp>
    </p:spTree>
    <p:extLst>
      <p:ext uri="{BB962C8B-B14F-4D97-AF65-F5344CB8AC3E}">
        <p14:creationId xmlns:p14="http://schemas.microsoft.com/office/powerpoint/2010/main" val="323681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Scope of the System</a:t>
            </a:r>
          </a:p>
        </p:txBody>
      </p:sp>
      <p:sp>
        <p:nvSpPr>
          <p:cNvPr id="2" name="Content Placeholder 1"/>
          <p:cNvSpPr>
            <a:spLocks noGrp="1"/>
          </p:cNvSpPr>
          <p:nvPr>
            <p:ph idx="1"/>
          </p:nvPr>
        </p:nvSpPr>
        <p:spPr/>
        <p:txBody>
          <a:bodyPr/>
          <a:lstStyle/>
          <a:p>
            <a:r>
              <a:rPr lang="en-US" sz="1800" dirty="0"/>
              <a:t>The system provides proper security and reduces the manual work and easy to find detailed of client and lawyer and browsing the plans.</a:t>
            </a:r>
          </a:p>
          <a:p>
            <a:pPr lvl="0"/>
            <a:r>
              <a:rPr lang="en-US" sz="1800" dirty="0"/>
              <a:t>Security of data.</a:t>
            </a:r>
          </a:p>
          <a:p>
            <a:pPr lvl="0"/>
            <a:r>
              <a:rPr lang="en-US" sz="1800" dirty="0"/>
              <a:t>Ensure data accuracy.</a:t>
            </a:r>
          </a:p>
          <a:p>
            <a:pPr lvl="0"/>
            <a:r>
              <a:rPr lang="en-US" sz="1800" dirty="0"/>
              <a:t>Found record rapidly.</a:t>
            </a:r>
          </a:p>
          <a:p>
            <a:pPr lvl="0"/>
            <a:r>
              <a:rPr lang="en-US" sz="1800" dirty="0"/>
              <a:t>Minimize manual data entries.</a:t>
            </a:r>
          </a:p>
          <a:p>
            <a:pPr lvl="0"/>
            <a:r>
              <a:rPr lang="en-US" sz="1800" dirty="0"/>
              <a:t>Better service.</a:t>
            </a:r>
          </a:p>
          <a:p>
            <a:pPr lvl="0"/>
            <a:r>
              <a:rPr lang="en-US" sz="1800" dirty="0"/>
              <a:t>User friendly.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Feasibility study</a:t>
            </a:r>
          </a:p>
        </p:txBody>
      </p:sp>
      <p:sp>
        <p:nvSpPr>
          <p:cNvPr id="2" name="Content Placeholder 1"/>
          <p:cNvSpPr>
            <a:spLocks noGrp="1"/>
          </p:cNvSpPr>
          <p:nvPr>
            <p:ph idx="1"/>
          </p:nvPr>
        </p:nvSpPr>
        <p:spPr>
          <a:xfrm>
            <a:off x="457200" y="1285860"/>
            <a:ext cx="8229600" cy="5000660"/>
          </a:xfrm>
        </p:spPr>
        <p:txBody>
          <a:bodyPr>
            <a:normAutofit fontScale="62500" lnSpcReduction="20000"/>
          </a:bodyPr>
          <a:lstStyle/>
          <a:p>
            <a:pPr>
              <a:buNone/>
            </a:pPr>
            <a:r>
              <a:rPr lang="en-US" sz="1800" dirty="0"/>
              <a:t>Technical feasibility :</a:t>
            </a:r>
            <a:r>
              <a:rPr lang="en-US" sz="1500" dirty="0"/>
              <a:t> </a:t>
            </a:r>
          </a:p>
          <a:p>
            <a:r>
              <a:rPr lang="en-US" sz="1600" dirty="0"/>
              <a:t>The technical feasibility always focuses on existing computer hardware software and so personnel.</a:t>
            </a:r>
          </a:p>
          <a:p>
            <a:r>
              <a:rPr lang="en-US" sz="1600" dirty="0"/>
              <a:t>It needs to consider the machine availability and nature of hardware and software being used.</a:t>
            </a:r>
          </a:p>
          <a:p>
            <a:r>
              <a:rPr lang="en-US" sz="1600" dirty="0"/>
              <a:t>System is portable since it can be used on any machine and number of additional hardware is required.</a:t>
            </a:r>
          </a:p>
          <a:p>
            <a:r>
              <a:rPr lang="en-US" sz="1600" dirty="0"/>
              <a:t>The project backend is </a:t>
            </a:r>
            <a:r>
              <a:rPr lang="en-US" sz="1600" dirty="0" err="1"/>
              <a:t>PostgresSQL</a:t>
            </a:r>
            <a:r>
              <a:rPr lang="en-US" sz="1600" dirty="0"/>
              <a:t>. </a:t>
            </a:r>
          </a:p>
          <a:p>
            <a:pPr>
              <a:buNone/>
            </a:pPr>
            <a:endParaRPr lang="en-US" sz="1500" dirty="0"/>
          </a:p>
          <a:p>
            <a:pPr>
              <a:buNone/>
            </a:pPr>
            <a:r>
              <a:rPr lang="en-US" sz="1800" dirty="0"/>
              <a:t>Operational feasibility</a:t>
            </a:r>
          </a:p>
          <a:p>
            <a:pPr lvl="0"/>
            <a:r>
              <a:rPr lang="en-US" sz="1600" dirty="0"/>
              <a:t>Technical experts consulting cost.</a:t>
            </a:r>
          </a:p>
          <a:p>
            <a:pPr lvl="0"/>
            <a:r>
              <a:rPr lang="en-US" sz="1600" dirty="0"/>
              <a:t>Equipment purchases cost.</a:t>
            </a:r>
          </a:p>
          <a:p>
            <a:pPr lvl="0"/>
            <a:br>
              <a:rPr lang="en-US" sz="1600" dirty="0"/>
            </a:br>
            <a:r>
              <a:rPr lang="en-US" sz="1600" dirty="0"/>
              <a:t>Communication equipments cost.</a:t>
            </a:r>
          </a:p>
          <a:p>
            <a:pPr lvl="0"/>
            <a:r>
              <a:rPr lang="en-US" sz="1600" dirty="0"/>
              <a:t>Operating system software cost.</a:t>
            </a:r>
          </a:p>
          <a:p>
            <a:pPr lvl="0"/>
            <a:r>
              <a:rPr lang="en-US" sz="1600" dirty="0"/>
              <a:t>Application software cost.</a:t>
            </a:r>
          </a:p>
          <a:p>
            <a:pPr lvl="0"/>
            <a:r>
              <a:rPr lang="en-US" sz="1600" dirty="0"/>
              <a:t>Documentation preparation cost.</a:t>
            </a:r>
          </a:p>
          <a:p>
            <a:pPr lvl="0"/>
            <a:endParaRPr lang="en-US" sz="1600" dirty="0"/>
          </a:p>
          <a:p>
            <a:pPr>
              <a:buNone/>
            </a:pPr>
            <a:r>
              <a:rPr lang="en-US" sz="1800" dirty="0"/>
              <a:t>Economic feasibility :</a:t>
            </a:r>
          </a:p>
          <a:p>
            <a:r>
              <a:rPr lang="en-US" sz="1600" dirty="0"/>
              <a:t>It considered the cost/benefits analysis of the proposed project the benefit are always expected to over waiting the costs.</a:t>
            </a:r>
          </a:p>
          <a:p>
            <a:r>
              <a:rPr lang="en-US" sz="1600" dirty="0"/>
              <a:t> </a:t>
            </a:r>
          </a:p>
          <a:p>
            <a:r>
              <a:rPr lang="en-US" sz="1600" dirty="0"/>
              <a:t>Economic feasibility is helpful to find the system development cost and check whether it is </a:t>
            </a:r>
            <a:r>
              <a:rPr lang="en-US" sz="1600" dirty="0" err="1"/>
              <a:t>justificable</a:t>
            </a:r>
            <a:r>
              <a:rPr lang="en-US" sz="1600" dirty="0"/>
              <a:t> for that we it checks</a:t>
            </a:r>
            <a:endParaRPr lang="en-US" sz="15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Requirement Analysis</a:t>
            </a:r>
            <a:br>
              <a:rPr lang="en-US" dirty="0"/>
            </a:br>
            <a:endParaRPr lang="en-US" dirty="0"/>
          </a:p>
        </p:txBody>
      </p:sp>
      <p:sp>
        <p:nvSpPr>
          <p:cNvPr id="2" name="Content Placeholder 1"/>
          <p:cNvSpPr>
            <a:spLocks noGrp="1"/>
          </p:cNvSpPr>
          <p:nvPr>
            <p:ph idx="1"/>
          </p:nvPr>
        </p:nvSpPr>
        <p:spPr/>
        <p:txBody>
          <a:bodyPr>
            <a:normAutofit/>
          </a:bodyPr>
          <a:lstStyle/>
          <a:p>
            <a:pPr>
              <a:buNone/>
            </a:pPr>
            <a:r>
              <a:rPr lang="en-US" sz="1500" b="1" dirty="0"/>
              <a:t>Hardware Requirement(Minimum) : </a:t>
            </a:r>
            <a:endParaRPr lang="en-US" sz="1500" dirty="0"/>
          </a:p>
          <a:p>
            <a:r>
              <a:rPr lang="en-US" sz="1500" dirty="0"/>
              <a:t>Processor - Intel i3/AMD Make</a:t>
            </a:r>
          </a:p>
          <a:p>
            <a:r>
              <a:rPr lang="en-US" sz="1500" dirty="0"/>
              <a:t>RAM Size - 4GB</a:t>
            </a:r>
          </a:p>
          <a:p>
            <a:r>
              <a:rPr lang="en-US" sz="1500" dirty="0"/>
              <a:t>HDD - 500GB</a:t>
            </a:r>
          </a:p>
          <a:p>
            <a:r>
              <a:rPr lang="en-US" sz="1500" dirty="0"/>
              <a:t>Key Board - Standard Windows Keyboard</a:t>
            </a:r>
          </a:p>
          <a:p>
            <a:r>
              <a:rPr lang="en-US" sz="1500" dirty="0"/>
              <a:t>Mouse - Any</a:t>
            </a:r>
          </a:p>
          <a:p>
            <a:pPr>
              <a:buNone/>
            </a:pPr>
            <a:r>
              <a:rPr lang="en-US" sz="1500" b="1" dirty="0"/>
              <a:t>Software Requirement(Minimum) : </a:t>
            </a:r>
            <a:endParaRPr lang="en-US" sz="1500" dirty="0"/>
          </a:p>
          <a:p>
            <a:r>
              <a:rPr lang="en-US" sz="1500" dirty="0"/>
              <a:t>Operating System - Windows Platform(Windows 7 or greater)</a:t>
            </a:r>
          </a:p>
          <a:p>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211440"/>
            <a:ext cx="6347713" cy="720080"/>
          </a:xfrm>
        </p:spPr>
        <p:txBody>
          <a:bodyPr/>
          <a:lstStyle/>
          <a:p>
            <a:r>
              <a:rPr lang="en-US" dirty="0"/>
              <a:t>E-R diagram</a:t>
            </a:r>
          </a:p>
        </p:txBody>
      </p:sp>
      <p:pic>
        <p:nvPicPr>
          <p:cNvPr id="1026" name="Picture 2" descr="E:\DBMS Project\RAJ PROJECT\RAJ PROJECT DBMS.bmp"/>
          <p:cNvPicPr>
            <a:picLocks noGrp="1" noChangeAspect="1" noChangeArrowheads="1"/>
          </p:cNvPicPr>
          <p:nvPr>
            <p:ph idx="1"/>
          </p:nvPr>
        </p:nvPicPr>
        <p:blipFill>
          <a:blip r:embed="rId2"/>
          <a:stretch>
            <a:fillRect/>
          </a:stretch>
        </p:blipFill>
        <p:spPr bwMode="auto">
          <a:xfrm>
            <a:off x="285720" y="1000108"/>
            <a:ext cx="8572560" cy="5286412"/>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381</TotalTime>
  <Words>705</Words>
  <Application>Microsoft Office PowerPoint</Application>
  <PresentationFormat>On-screen Show (4:3)</PresentationFormat>
  <Paragraphs>86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Baskerville Old Face</vt:lpstr>
      <vt:lpstr>Constantia</vt:lpstr>
      <vt:lpstr>Georgia</vt:lpstr>
      <vt:lpstr>Trebuchet MS</vt:lpstr>
      <vt:lpstr>Wingdings 3</vt:lpstr>
      <vt:lpstr>Facet</vt:lpstr>
      <vt:lpstr>E-COURT MANAGEMENT SYSTEM</vt:lpstr>
      <vt:lpstr>A Project Report On “E-COURT MANAGEMENT SYSTEM” </vt:lpstr>
      <vt:lpstr>Problem Definition</vt:lpstr>
      <vt:lpstr>PowerPoint Presentation</vt:lpstr>
      <vt:lpstr>Motivation</vt:lpstr>
      <vt:lpstr>Scope of the System</vt:lpstr>
      <vt:lpstr>Feasibility study</vt:lpstr>
      <vt:lpstr>Requirement Analysis </vt:lpstr>
      <vt:lpstr>E-R diagram</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Enhancement</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“Research Laboratory”</dc:title>
  <dc:creator>Dnyanendra Joshi</dc:creator>
  <cp:lastModifiedBy>ravi bamble</cp:lastModifiedBy>
  <cp:revision>54</cp:revision>
  <dcterms:created xsi:type="dcterms:W3CDTF">2021-06-14T22:51:19Z</dcterms:created>
  <dcterms:modified xsi:type="dcterms:W3CDTF">2022-11-19T03:41:54Z</dcterms:modified>
</cp:coreProperties>
</file>