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20"/>
  </p:notesMasterIdLst>
  <p:sldIdLst>
    <p:sldId id="256" r:id="rId2"/>
    <p:sldId id="348" r:id="rId3"/>
    <p:sldId id="346" r:id="rId4"/>
    <p:sldId id="355" r:id="rId5"/>
    <p:sldId id="369" r:id="rId6"/>
    <p:sldId id="351" r:id="rId7"/>
    <p:sldId id="365" r:id="rId8"/>
    <p:sldId id="384" r:id="rId9"/>
    <p:sldId id="358" r:id="rId10"/>
    <p:sldId id="385" r:id="rId11"/>
    <p:sldId id="387" r:id="rId12"/>
    <p:sldId id="357" r:id="rId13"/>
    <p:sldId id="386" r:id="rId14"/>
    <p:sldId id="356" r:id="rId15"/>
    <p:sldId id="370" r:id="rId16"/>
    <p:sldId id="388" r:id="rId17"/>
    <p:sldId id="389" r:id="rId18"/>
    <p:sldId id="320" r:id="rId19"/>
  </p:sldIdLst>
  <p:sldSz cx="9144000" cy="5143500" type="screen16x9"/>
  <p:notesSz cx="6858000" cy="9144000"/>
  <p:embeddedFontLst>
    <p:embeddedFont>
      <p:font typeface="Aldrich" panose="020B0604020202020204" charset="0"/>
      <p:regular r:id="rId21"/>
    </p:embeddedFont>
    <p:embeddedFont>
      <p:font typeface="Bai Jamjuree" panose="020B0604020202020204" charset="-34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D3BBB-59DB-A52B-4A05-492C9DF0526F}" v="253" dt="2023-01-06T14:18:04.867"/>
    <p1510:client id="{29736E7D-7C4E-23E6-E9ED-84C565859191}" v="582" dt="2023-01-06T16:04:56.647"/>
    <p1510:client id="{2A5A7384-C6B4-1349-268E-49F4B329E439}" v="18" dt="2023-01-19T11:29:32.640"/>
    <p1510:client id="{3F9321D6-9697-190D-1FA7-B28840DDE70A}" v="444" dt="2023-01-18T20:37:23.063"/>
    <p1510:client id="{4EFAF5C9-3B2D-095A-E2A5-821B771866F6}" v="12" dt="2023-01-06T14:22:38.895"/>
    <p1510:client id="{6D07B238-996F-C069-9262-5A0DB4785CCD}" v="94" dt="2023-01-18T20:38:34.686"/>
    <p1510:client id="{844A2479-7191-D863-2E3C-E385F73A44E4}" v="15" dt="2023-01-06T14:16:48.370"/>
    <p1510:client id="{8CC3AC55-E055-4379-574A-D1C254D19AB7}" v="1291" dt="2023-01-20T16:42:53.043"/>
    <p1510:client id="{9502C60A-AB01-88FE-7FAC-C43FE8B5620E}" v="94" dt="2023-01-18T20:10:37.882"/>
    <p1510:client id="{9E3026E0-F0C4-597B-3F7D-8E61D480188D}" v="79" dt="2023-01-20T17:17:36.840"/>
    <p1510:client id="{9E48997A-C33C-50BC-229C-30C5AA95CD69}" v="6" dt="2023-01-18T17:33:18.860"/>
    <p1510:client id="{A91A8BC6-1E3E-6D20-5364-5E2DFB8D28D1}" v="91" dt="2023-01-06T13:35:35.421"/>
    <p1510:client id="{B2E70684-B1EC-4578-2F47-792C85B2A4AE}" v="7" dt="2023-01-06T13:27:40.477"/>
    <p1510:client id="{DACE2DFD-28F7-7123-A83B-0D2197BB3A4A}" v="26" dt="2023-01-06T13:25:16.753"/>
    <p1510:client id="{DCD3338F-FC1C-D664-D25E-E964F915E2D7}" v="9" dt="2023-01-18T18:29:18.749"/>
  </p1510:revLst>
</p1510:revInfo>
</file>

<file path=ppt/tableStyles.xml><?xml version="1.0" encoding="utf-8"?>
<a:tblStyleLst xmlns:a="http://schemas.openxmlformats.org/drawingml/2006/main" def="{C21E7FCF-AC98-4C79-83A4-E565926D2498}">
  <a:tblStyle styleId="{C21E7FCF-AC98-4C79-83A4-E565926D24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0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1" name="Google Shape;25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08640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8607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4" name="Google Shape;2764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40425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1995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4" name="Google Shape;2764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11775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99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9630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6377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6" name="Google Shape;7296;g12948bcd1fb_0_22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7" name="Google Shape;7297;g12948bcd1fb_0_22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4" name="Google Shape;2764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79554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5" name="Google Shape;2685;g127f379f983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6" name="Google Shape;2686;g127f379f983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6707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4" name="Google Shape;2764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058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8117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4" name="Google Shape;2764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601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05258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g13e9dbcaf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8" name="Google Shape;2698;g13e9dbcaf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07318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g12948bcd1fb_0_22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4" name="Google Shape;2764;g12948bcd1fb_0_22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2013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48375" y="1541473"/>
            <a:ext cx="6647100" cy="1695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>
                <a:latin typeface="Aldrich"/>
                <a:ea typeface="Aldrich"/>
                <a:cs typeface="Aldrich"/>
                <a:sym typeface="Aldrich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48525" y="3290708"/>
            <a:ext cx="66471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14" name="Google Shape;14;p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17" name="Google Shape;17;p2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2" name="Google Shape;22;p2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1409864" y="-1010428"/>
            <a:ext cx="2019176" cy="2019176"/>
            <a:chOff x="1943325" y="-220375"/>
            <a:chExt cx="1298672" cy="1298672"/>
          </a:xfrm>
        </p:grpSpPr>
        <p:sp>
          <p:nvSpPr>
            <p:cNvPr id="27" name="Google Shape;27;p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2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76" name="Google Shape;76;p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" name="Google Shape;92;p2"/>
          <p:cNvSpPr/>
          <p:nvPr/>
        </p:nvSpPr>
        <p:spPr>
          <a:xfrm>
            <a:off x="7796285" y="2758125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2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0" name="Google Shape;2470;p51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1" name="Google Shape;2471;p51"/>
          <p:cNvPicPr preferRelativeResize="0"/>
          <p:nvPr/>
        </p:nvPicPr>
        <p:blipFill rotWithShape="1">
          <a:blip r:embed="rId3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2" name="Google Shape;247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67701" y="3755650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73" name="Google Shape;2473;p51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2474" name="Google Shape;2474;p51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1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6" name="Google Shape;2476;p51"/>
          <p:cNvGrpSpPr/>
          <p:nvPr/>
        </p:nvGrpSpPr>
        <p:grpSpPr>
          <a:xfrm>
            <a:off x="357713" y="905775"/>
            <a:ext cx="357454" cy="956304"/>
            <a:chOff x="357713" y="600975"/>
            <a:chExt cx="357454" cy="956304"/>
          </a:xfrm>
        </p:grpSpPr>
        <p:sp>
          <p:nvSpPr>
            <p:cNvPr id="2477" name="Google Shape;2477;p51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1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1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1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1" name="Google Shape;2481;p51"/>
          <p:cNvGrpSpPr/>
          <p:nvPr/>
        </p:nvGrpSpPr>
        <p:grpSpPr>
          <a:xfrm>
            <a:off x="5258308" y="722871"/>
            <a:ext cx="793256" cy="182899"/>
            <a:chOff x="2685575" y="2835950"/>
            <a:chExt cx="433000" cy="99825"/>
          </a:xfrm>
        </p:grpSpPr>
        <p:sp>
          <p:nvSpPr>
            <p:cNvPr id="2482" name="Google Shape;2482;p51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1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51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51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6" name="Google Shape;2486;p51"/>
          <p:cNvGrpSpPr/>
          <p:nvPr/>
        </p:nvGrpSpPr>
        <p:grpSpPr>
          <a:xfrm>
            <a:off x="8366565" y="3429220"/>
            <a:ext cx="1965289" cy="517060"/>
            <a:chOff x="3539975" y="3523525"/>
            <a:chExt cx="745925" cy="196250"/>
          </a:xfrm>
        </p:grpSpPr>
        <p:sp>
          <p:nvSpPr>
            <p:cNvPr id="2487" name="Google Shape;2487;p51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1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1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1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1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1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1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1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1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1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1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1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1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1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1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51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03" name="Google Shape;2503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64689" y="-8023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2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5" name="Google Shape;2505;p52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52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9" y="40160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7" name="Google Shape;2507;p52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2508" name="Google Shape;2508;p52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2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0" name="Google Shape;2510;p52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2511" name="Google Shape;2511;p52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2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2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2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2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2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2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2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52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52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2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2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2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2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2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2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2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2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2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2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2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2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2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2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52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52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52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2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2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2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2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2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2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2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2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2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2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2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2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2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2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2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2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2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2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2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2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2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59" name="Google Shape;2559;p52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2560" name="Google Shape;2560;p52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2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2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2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52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52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2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2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2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2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2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2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2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2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2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2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76" name="Google Shape;257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2">
            <a:alphaModFix amt="60000"/>
          </a:blip>
          <a:srcRect l="39" r="2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2181900" y="3792111"/>
            <a:ext cx="4780200" cy="34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99" name="Google Shape;99;p3"/>
          <p:cNvPicPr preferRelativeResize="0"/>
          <p:nvPr/>
        </p:nvPicPr>
        <p:blipFill rotWithShape="1">
          <a:blip r:embed="rId3">
            <a:alphaModFix/>
          </a:blip>
          <a:srcRect l="228" r="238"/>
          <a:stretch/>
        </p:blipFill>
        <p:spPr>
          <a:xfrm flipH="1">
            <a:off x="-1227634" y="3946275"/>
            <a:ext cx="9353213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3"/>
          <p:cNvGrpSpPr/>
          <p:nvPr/>
        </p:nvGrpSpPr>
        <p:grpSpPr>
          <a:xfrm flipH="1">
            <a:off x="8483181" y="4016070"/>
            <a:ext cx="283332" cy="284718"/>
            <a:chOff x="423709" y="3302025"/>
            <a:chExt cx="216416" cy="217475"/>
          </a:xfrm>
        </p:grpSpPr>
        <p:sp>
          <p:nvSpPr>
            <p:cNvPr id="101" name="Google Shape;101;p3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423709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" name="Google Shape;103;p3"/>
          <p:cNvGrpSpPr/>
          <p:nvPr/>
        </p:nvGrpSpPr>
        <p:grpSpPr>
          <a:xfrm flipH="1">
            <a:off x="8175513" y="140497"/>
            <a:ext cx="2019176" cy="2019176"/>
            <a:chOff x="1943325" y="-220375"/>
            <a:chExt cx="1298672" cy="1298672"/>
          </a:xfrm>
        </p:grpSpPr>
        <p:sp>
          <p:nvSpPr>
            <p:cNvPr id="104" name="Google Shape;104;p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2" name="Google Shape;15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-403499" y="-646075"/>
            <a:ext cx="2527512" cy="2681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3" name="Google Shape;153;p3"/>
          <p:cNvGrpSpPr/>
          <p:nvPr/>
        </p:nvGrpSpPr>
        <p:grpSpPr>
          <a:xfrm flipH="1">
            <a:off x="-467701" y="3429220"/>
            <a:ext cx="1965289" cy="517060"/>
            <a:chOff x="3539975" y="3523525"/>
            <a:chExt cx="745925" cy="196250"/>
          </a:xfrm>
        </p:grpSpPr>
        <p:sp>
          <p:nvSpPr>
            <p:cNvPr id="154" name="Google Shape;154;p3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3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3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3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3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3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3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3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3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3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3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3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6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6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267" name="Google Shape;267;p6"/>
          <p:cNvGrpSpPr/>
          <p:nvPr/>
        </p:nvGrpSpPr>
        <p:grpSpPr>
          <a:xfrm flipH="1">
            <a:off x="-99423" y="4189150"/>
            <a:ext cx="1039906" cy="679800"/>
            <a:chOff x="4082325" y="3790650"/>
            <a:chExt cx="1039906" cy="679800"/>
          </a:xfrm>
        </p:grpSpPr>
        <p:sp>
          <p:nvSpPr>
            <p:cNvPr id="268" name="Google Shape;268;p6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6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6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6"/>
          <p:cNvGrpSpPr/>
          <p:nvPr/>
        </p:nvGrpSpPr>
        <p:grpSpPr>
          <a:xfrm rot="5400000">
            <a:off x="8405096" y="2480296"/>
            <a:ext cx="793256" cy="182899"/>
            <a:chOff x="2685575" y="2835950"/>
            <a:chExt cx="433000" cy="99825"/>
          </a:xfrm>
        </p:grpSpPr>
        <p:sp>
          <p:nvSpPr>
            <p:cNvPr id="272" name="Google Shape;272;p6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6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6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6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6"/>
          <p:cNvGrpSpPr/>
          <p:nvPr/>
        </p:nvGrpSpPr>
        <p:grpSpPr>
          <a:xfrm flipH="1">
            <a:off x="8194575" y="4265345"/>
            <a:ext cx="1965289" cy="517060"/>
            <a:chOff x="3539975" y="3523525"/>
            <a:chExt cx="745925" cy="196250"/>
          </a:xfrm>
        </p:grpSpPr>
        <p:sp>
          <p:nvSpPr>
            <p:cNvPr id="277" name="Google Shape;277;p6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6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6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6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6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6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6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6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6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6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6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6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6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6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6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6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Google Shape;374;p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8"/>
          <p:cNvSpPr txBox="1">
            <a:spLocks noGrp="1"/>
          </p:cNvSpPr>
          <p:nvPr>
            <p:ph type="title"/>
          </p:nvPr>
        </p:nvSpPr>
        <p:spPr>
          <a:xfrm>
            <a:off x="1987800" y="1227877"/>
            <a:ext cx="5168400" cy="26154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900"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76" name="Google Shape;376;p8"/>
          <p:cNvGrpSpPr/>
          <p:nvPr/>
        </p:nvGrpSpPr>
        <p:grpSpPr>
          <a:xfrm rot="-5400000">
            <a:off x="2819427" y="4284163"/>
            <a:ext cx="289170" cy="284718"/>
            <a:chOff x="426000" y="3302025"/>
            <a:chExt cx="220875" cy="217475"/>
          </a:xfrm>
        </p:grpSpPr>
        <p:sp>
          <p:nvSpPr>
            <p:cNvPr id="377" name="Google Shape;377;p8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8"/>
          <p:cNvGrpSpPr/>
          <p:nvPr/>
        </p:nvGrpSpPr>
        <p:grpSpPr>
          <a:xfrm rot="-5400000">
            <a:off x="1014983" y="3948380"/>
            <a:ext cx="357454" cy="956304"/>
            <a:chOff x="357713" y="600975"/>
            <a:chExt cx="357454" cy="956304"/>
          </a:xfrm>
        </p:grpSpPr>
        <p:sp>
          <p:nvSpPr>
            <p:cNvPr id="380" name="Google Shape;380;p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4" name="Google Shape;384;p8"/>
          <p:cNvSpPr/>
          <p:nvPr/>
        </p:nvSpPr>
        <p:spPr>
          <a:xfrm>
            <a:off x="5427233" y="4098668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6" name="Google Shape;386;p9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9"/>
          <p:cNvSpPr txBox="1">
            <a:spLocks noGrp="1"/>
          </p:cNvSpPr>
          <p:nvPr>
            <p:ph type="title"/>
          </p:nvPr>
        </p:nvSpPr>
        <p:spPr>
          <a:xfrm>
            <a:off x="803348" y="1764416"/>
            <a:ext cx="4635900" cy="6321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8" name="Google Shape;388;p9"/>
          <p:cNvSpPr txBox="1">
            <a:spLocks noGrp="1"/>
          </p:cNvSpPr>
          <p:nvPr>
            <p:ph type="subTitle" idx="1"/>
          </p:nvPr>
        </p:nvSpPr>
        <p:spPr>
          <a:xfrm>
            <a:off x="803350" y="2483809"/>
            <a:ext cx="4635900" cy="13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389" name="Google Shape;389;p9"/>
          <p:cNvGrpSpPr/>
          <p:nvPr/>
        </p:nvGrpSpPr>
        <p:grpSpPr>
          <a:xfrm>
            <a:off x="391864" y="4307270"/>
            <a:ext cx="289170" cy="284718"/>
            <a:chOff x="426000" y="3302025"/>
            <a:chExt cx="220875" cy="217475"/>
          </a:xfrm>
        </p:grpSpPr>
        <p:sp>
          <p:nvSpPr>
            <p:cNvPr id="390" name="Google Shape;390;p9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9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" name="Google Shape;392;p9"/>
          <p:cNvGrpSpPr/>
          <p:nvPr/>
        </p:nvGrpSpPr>
        <p:grpSpPr>
          <a:xfrm>
            <a:off x="4724908" y="599573"/>
            <a:ext cx="793256" cy="182899"/>
            <a:chOff x="2685575" y="2835950"/>
            <a:chExt cx="433000" cy="99825"/>
          </a:xfrm>
        </p:grpSpPr>
        <p:sp>
          <p:nvSpPr>
            <p:cNvPr id="393" name="Google Shape;393;p9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9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9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9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9"/>
          <p:cNvGrpSpPr/>
          <p:nvPr/>
        </p:nvGrpSpPr>
        <p:grpSpPr>
          <a:xfrm>
            <a:off x="3091076" y="4281547"/>
            <a:ext cx="2019176" cy="2019176"/>
            <a:chOff x="1943325" y="-220375"/>
            <a:chExt cx="1298672" cy="1298672"/>
          </a:xfrm>
        </p:grpSpPr>
        <p:sp>
          <p:nvSpPr>
            <p:cNvPr id="398" name="Google Shape;398;p9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9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9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9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9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9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9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9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9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9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9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9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9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9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9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9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9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9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9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9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9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9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9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9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9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9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9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9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9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9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9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9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9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9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9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9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9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9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9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9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9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9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6" name="Google Shape;446;p9"/>
          <p:cNvGrpSpPr/>
          <p:nvPr/>
        </p:nvGrpSpPr>
        <p:grpSpPr>
          <a:xfrm>
            <a:off x="8513377" y="4281545"/>
            <a:ext cx="1965289" cy="517060"/>
            <a:chOff x="3539975" y="3523525"/>
            <a:chExt cx="745925" cy="196250"/>
          </a:xfrm>
        </p:grpSpPr>
        <p:sp>
          <p:nvSpPr>
            <p:cNvPr id="447" name="Google Shape;447;p9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9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9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9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9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9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3" name="Google Shape;463;p9"/>
          <p:cNvSpPr/>
          <p:nvPr/>
        </p:nvSpPr>
        <p:spPr>
          <a:xfrm>
            <a:off x="1765763" y="53362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9"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2" name="Google Shape;602;p14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rot="10800000"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14"/>
          <p:cNvSpPr txBox="1">
            <a:spLocks noGrp="1"/>
          </p:cNvSpPr>
          <p:nvPr>
            <p:ph type="title" hasCustomPrompt="1"/>
          </p:nvPr>
        </p:nvSpPr>
        <p:spPr>
          <a:xfrm>
            <a:off x="2167181" y="1194994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04" name="Google Shape;604;p14"/>
          <p:cNvSpPr txBox="1">
            <a:spLocks noGrp="1"/>
          </p:cNvSpPr>
          <p:nvPr>
            <p:ph type="subTitle" idx="1"/>
          </p:nvPr>
        </p:nvSpPr>
        <p:spPr>
          <a:xfrm>
            <a:off x="2988905" y="1244525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14"/>
          <p:cNvSpPr txBox="1">
            <a:spLocks noGrp="1"/>
          </p:cNvSpPr>
          <p:nvPr>
            <p:ph type="subTitle" idx="2"/>
          </p:nvPr>
        </p:nvSpPr>
        <p:spPr>
          <a:xfrm>
            <a:off x="2988888" y="1599134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6" name="Google Shape;606;p14"/>
          <p:cNvSpPr txBox="1">
            <a:spLocks noGrp="1"/>
          </p:cNvSpPr>
          <p:nvPr>
            <p:ph type="title" idx="3" hasCustomPrompt="1"/>
          </p:nvPr>
        </p:nvSpPr>
        <p:spPr>
          <a:xfrm>
            <a:off x="2167181" y="208980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07" name="Google Shape;607;p14"/>
          <p:cNvSpPr txBox="1">
            <a:spLocks noGrp="1"/>
          </p:cNvSpPr>
          <p:nvPr>
            <p:ph type="subTitle" idx="4"/>
          </p:nvPr>
        </p:nvSpPr>
        <p:spPr>
          <a:xfrm>
            <a:off x="2988905" y="2139342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8" name="Google Shape;608;p14"/>
          <p:cNvSpPr txBox="1">
            <a:spLocks noGrp="1"/>
          </p:cNvSpPr>
          <p:nvPr>
            <p:ph type="subTitle" idx="5"/>
          </p:nvPr>
        </p:nvSpPr>
        <p:spPr>
          <a:xfrm>
            <a:off x="2988888" y="2493949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9" name="Google Shape;609;p14"/>
          <p:cNvSpPr txBox="1">
            <a:spLocks noGrp="1"/>
          </p:cNvSpPr>
          <p:nvPr>
            <p:ph type="title" idx="6" hasCustomPrompt="1"/>
          </p:nvPr>
        </p:nvSpPr>
        <p:spPr>
          <a:xfrm>
            <a:off x="2167181" y="2984623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0" name="Google Shape;610;p14"/>
          <p:cNvSpPr txBox="1">
            <a:spLocks noGrp="1"/>
          </p:cNvSpPr>
          <p:nvPr>
            <p:ph type="subTitle" idx="7"/>
          </p:nvPr>
        </p:nvSpPr>
        <p:spPr>
          <a:xfrm>
            <a:off x="2988905" y="3034159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1" name="Google Shape;611;p14"/>
          <p:cNvSpPr txBox="1">
            <a:spLocks noGrp="1"/>
          </p:cNvSpPr>
          <p:nvPr>
            <p:ph type="subTitle" idx="8"/>
          </p:nvPr>
        </p:nvSpPr>
        <p:spPr>
          <a:xfrm>
            <a:off x="2988888" y="3388763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2" name="Google Shape;612;p14"/>
          <p:cNvSpPr txBox="1">
            <a:spLocks noGrp="1"/>
          </p:cNvSpPr>
          <p:nvPr>
            <p:ph type="title" idx="9" hasCustomPrompt="1"/>
          </p:nvPr>
        </p:nvSpPr>
        <p:spPr>
          <a:xfrm>
            <a:off x="2167181" y="3879438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3" name="Google Shape;613;p14"/>
          <p:cNvSpPr txBox="1">
            <a:spLocks noGrp="1"/>
          </p:cNvSpPr>
          <p:nvPr>
            <p:ph type="subTitle" idx="13"/>
          </p:nvPr>
        </p:nvSpPr>
        <p:spPr>
          <a:xfrm>
            <a:off x="2988905" y="3928977"/>
            <a:ext cx="3987900" cy="3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1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4" name="Google Shape;614;p14"/>
          <p:cNvSpPr txBox="1">
            <a:spLocks noGrp="1"/>
          </p:cNvSpPr>
          <p:nvPr>
            <p:ph type="subTitle" idx="14"/>
          </p:nvPr>
        </p:nvSpPr>
        <p:spPr>
          <a:xfrm>
            <a:off x="2988888" y="4283578"/>
            <a:ext cx="3987900" cy="2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5" name="Google Shape;615;p14"/>
          <p:cNvSpPr txBox="1">
            <a:spLocks noGrp="1"/>
          </p:cNvSpPr>
          <p:nvPr>
            <p:ph type="title" idx="15" hasCustomPrompt="1"/>
          </p:nvPr>
        </p:nvSpPr>
        <p:spPr>
          <a:xfrm>
            <a:off x="4707713" y="254729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6" name="Google Shape;616;p14"/>
          <p:cNvSpPr txBox="1">
            <a:spLocks noGrp="1"/>
          </p:cNvSpPr>
          <p:nvPr>
            <p:ph type="title" idx="16" hasCustomPrompt="1"/>
          </p:nvPr>
        </p:nvSpPr>
        <p:spPr>
          <a:xfrm>
            <a:off x="4707713" y="3559519"/>
            <a:ext cx="821700" cy="554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23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r>
              <a:t>xx%</a:t>
            </a:r>
          </a:p>
        </p:txBody>
      </p:sp>
      <p:sp>
        <p:nvSpPr>
          <p:cNvPr id="617" name="Google Shape;617;p14"/>
          <p:cNvSpPr txBox="1">
            <a:spLocks noGrp="1"/>
          </p:cNvSpPr>
          <p:nvPr>
            <p:ph type="title" idx="17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618" name="Google Shape;618;p14"/>
          <p:cNvGrpSpPr/>
          <p:nvPr/>
        </p:nvGrpSpPr>
        <p:grpSpPr>
          <a:xfrm>
            <a:off x="391864" y="3545270"/>
            <a:ext cx="289170" cy="284718"/>
            <a:chOff x="426000" y="3302025"/>
            <a:chExt cx="220875" cy="217475"/>
          </a:xfrm>
        </p:grpSpPr>
        <p:sp>
          <p:nvSpPr>
            <p:cNvPr id="619" name="Google Shape;619;p14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4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1" name="Google Shape;621;p14"/>
          <p:cNvGrpSpPr/>
          <p:nvPr/>
        </p:nvGrpSpPr>
        <p:grpSpPr>
          <a:xfrm>
            <a:off x="357713" y="1210575"/>
            <a:ext cx="357454" cy="956304"/>
            <a:chOff x="357713" y="600975"/>
            <a:chExt cx="357454" cy="956304"/>
          </a:xfrm>
        </p:grpSpPr>
        <p:sp>
          <p:nvSpPr>
            <p:cNvPr id="622" name="Google Shape;622;p14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4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4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4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6" name="Google Shape;626;p14"/>
          <p:cNvGrpSpPr/>
          <p:nvPr/>
        </p:nvGrpSpPr>
        <p:grpSpPr>
          <a:xfrm>
            <a:off x="163264" y="4378897"/>
            <a:ext cx="2019176" cy="2019176"/>
            <a:chOff x="1943325" y="-220375"/>
            <a:chExt cx="1298672" cy="1298672"/>
          </a:xfrm>
        </p:grpSpPr>
        <p:sp>
          <p:nvSpPr>
            <p:cNvPr id="627" name="Google Shape;627;p1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14"/>
          <p:cNvGrpSpPr/>
          <p:nvPr/>
        </p:nvGrpSpPr>
        <p:grpSpPr>
          <a:xfrm>
            <a:off x="8354090" y="2590370"/>
            <a:ext cx="1965289" cy="517060"/>
            <a:chOff x="3539975" y="3523525"/>
            <a:chExt cx="745925" cy="196250"/>
          </a:xfrm>
        </p:grpSpPr>
        <p:sp>
          <p:nvSpPr>
            <p:cNvPr id="676" name="Google Shape;676;p14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4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4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4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4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4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4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4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4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4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4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4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4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4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4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4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7"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2" name="Google Shape;772;p17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73" name="Google Shape;773;p17"/>
          <p:cNvSpPr txBox="1">
            <a:spLocks noGrp="1"/>
          </p:cNvSpPr>
          <p:nvPr>
            <p:ph type="body" idx="1"/>
          </p:nvPr>
        </p:nvSpPr>
        <p:spPr>
          <a:xfrm flipH="1">
            <a:off x="4572000" y="1687975"/>
            <a:ext cx="3856500" cy="29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4" name="Google Shape;774;p17"/>
          <p:cNvSpPr txBox="1">
            <a:spLocks noGrp="1"/>
          </p:cNvSpPr>
          <p:nvPr>
            <p:ph type="body" idx="2"/>
          </p:nvPr>
        </p:nvSpPr>
        <p:spPr>
          <a:xfrm flipH="1">
            <a:off x="715500" y="1687975"/>
            <a:ext cx="3856500" cy="29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5" name="Google Shape;775;p17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776" name="Google Shape;776;p17"/>
          <p:cNvGrpSpPr/>
          <p:nvPr/>
        </p:nvGrpSpPr>
        <p:grpSpPr>
          <a:xfrm>
            <a:off x="391864" y="4078670"/>
            <a:ext cx="289170" cy="284718"/>
            <a:chOff x="426000" y="3302025"/>
            <a:chExt cx="220875" cy="217475"/>
          </a:xfrm>
        </p:grpSpPr>
        <p:sp>
          <p:nvSpPr>
            <p:cNvPr id="777" name="Google Shape;777;p17"/>
            <p:cNvSpPr/>
            <p:nvPr/>
          </p:nvSpPr>
          <p:spPr>
            <a:xfrm>
              <a:off x="426000" y="3425950"/>
              <a:ext cx="214125" cy="93550"/>
            </a:xfrm>
            <a:custGeom>
              <a:avLst/>
              <a:gdLst/>
              <a:ahLst/>
              <a:cxnLst/>
              <a:rect l="l" t="t" r="r" b="b"/>
              <a:pathLst>
                <a:path w="8565" h="3742" extrusionOk="0">
                  <a:moveTo>
                    <a:pt x="1" y="0"/>
                  </a:moveTo>
                  <a:cubicBezTo>
                    <a:pt x="290" y="2141"/>
                    <a:pt x="2122" y="3742"/>
                    <a:pt x="4283" y="3742"/>
                  </a:cubicBezTo>
                  <a:cubicBezTo>
                    <a:pt x="6443" y="3742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7"/>
            <p:cNvSpPr/>
            <p:nvPr/>
          </p:nvSpPr>
          <p:spPr>
            <a:xfrm>
              <a:off x="432750" y="3302025"/>
              <a:ext cx="214125" cy="94050"/>
            </a:xfrm>
            <a:custGeom>
              <a:avLst/>
              <a:gdLst/>
              <a:ahLst/>
              <a:cxnLst/>
              <a:rect l="l" t="t" r="r" b="b"/>
              <a:pathLst>
                <a:path w="8565" h="3762" extrusionOk="0">
                  <a:moveTo>
                    <a:pt x="1" y="0"/>
                  </a:moveTo>
                  <a:cubicBezTo>
                    <a:pt x="271" y="2141"/>
                    <a:pt x="2103" y="3761"/>
                    <a:pt x="4283" y="3761"/>
                  </a:cubicBezTo>
                  <a:cubicBezTo>
                    <a:pt x="6443" y="3761"/>
                    <a:pt x="8275" y="2141"/>
                    <a:pt x="85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_2_1_1_1_1_1">
    <p:spTree>
      <p:nvGrpSpPr>
        <p:cNvPr id="1" name="Shape 1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5" name="Google Shape;1805;p38"/>
          <p:cNvPicPr preferRelativeResize="0"/>
          <p:nvPr/>
        </p:nvPicPr>
        <p:blipFill rotWithShape="1">
          <a:blip r:embed="rId2">
            <a:alphaModFix amt="60000"/>
          </a:blip>
          <a:srcRect t="9" b="9"/>
          <a:stretch/>
        </p:blipFill>
        <p:spPr>
          <a:xfrm flipH="1">
            <a:off x="0" y="1"/>
            <a:ext cx="914400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06" name="Google Shape;1806;p38"/>
          <p:cNvSpPr txBox="1">
            <a:spLocks noGrp="1"/>
          </p:cNvSpPr>
          <p:nvPr>
            <p:ph type="title"/>
          </p:nvPr>
        </p:nvSpPr>
        <p:spPr>
          <a:xfrm>
            <a:off x="1825050" y="1909850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900"/>
              <a:buNone/>
              <a:defRPr sz="2900"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900"/>
              <a:buNone/>
              <a:defRPr/>
            </a:lvl9pPr>
          </a:lstStyle>
          <a:p>
            <a:endParaRPr/>
          </a:p>
        </p:txBody>
      </p:sp>
      <p:grpSp>
        <p:nvGrpSpPr>
          <p:cNvPr id="1807" name="Google Shape;1807;p38"/>
          <p:cNvGrpSpPr/>
          <p:nvPr/>
        </p:nvGrpSpPr>
        <p:grpSpPr>
          <a:xfrm>
            <a:off x="1364665" y="639534"/>
            <a:ext cx="1965289" cy="517060"/>
            <a:chOff x="3539975" y="3523525"/>
            <a:chExt cx="745925" cy="196250"/>
          </a:xfrm>
        </p:grpSpPr>
        <p:sp>
          <p:nvSpPr>
            <p:cNvPr id="1808" name="Google Shape;1808;p38"/>
            <p:cNvSpPr/>
            <p:nvPr/>
          </p:nvSpPr>
          <p:spPr>
            <a:xfrm>
              <a:off x="353997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8"/>
            <p:cNvSpPr/>
            <p:nvPr/>
          </p:nvSpPr>
          <p:spPr>
            <a:xfrm>
              <a:off x="35766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8"/>
            <p:cNvSpPr/>
            <p:nvPr/>
          </p:nvSpPr>
          <p:spPr>
            <a:xfrm>
              <a:off x="36132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8"/>
            <p:cNvSpPr/>
            <p:nvPr/>
          </p:nvSpPr>
          <p:spPr>
            <a:xfrm>
              <a:off x="36499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8"/>
            <p:cNvSpPr/>
            <p:nvPr/>
          </p:nvSpPr>
          <p:spPr>
            <a:xfrm>
              <a:off x="36865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8"/>
            <p:cNvSpPr/>
            <p:nvPr/>
          </p:nvSpPr>
          <p:spPr>
            <a:xfrm>
              <a:off x="37232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8"/>
            <p:cNvSpPr/>
            <p:nvPr/>
          </p:nvSpPr>
          <p:spPr>
            <a:xfrm>
              <a:off x="37598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8"/>
            <p:cNvSpPr/>
            <p:nvPr/>
          </p:nvSpPr>
          <p:spPr>
            <a:xfrm>
              <a:off x="37964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8"/>
            <p:cNvSpPr/>
            <p:nvPr/>
          </p:nvSpPr>
          <p:spPr>
            <a:xfrm>
              <a:off x="383312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8"/>
            <p:cNvSpPr/>
            <p:nvPr/>
          </p:nvSpPr>
          <p:spPr>
            <a:xfrm>
              <a:off x="3869775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8"/>
            <p:cNvSpPr/>
            <p:nvPr/>
          </p:nvSpPr>
          <p:spPr>
            <a:xfrm>
              <a:off x="3906425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8"/>
            <p:cNvSpPr/>
            <p:nvPr/>
          </p:nvSpPr>
          <p:spPr>
            <a:xfrm>
              <a:off x="39430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1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8"/>
            <p:cNvSpPr/>
            <p:nvPr/>
          </p:nvSpPr>
          <p:spPr>
            <a:xfrm>
              <a:off x="397970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8"/>
            <p:cNvSpPr/>
            <p:nvPr/>
          </p:nvSpPr>
          <p:spPr>
            <a:xfrm>
              <a:off x="4016350" y="3523525"/>
              <a:ext cx="196275" cy="196250"/>
            </a:xfrm>
            <a:custGeom>
              <a:avLst/>
              <a:gdLst/>
              <a:ahLst/>
              <a:cxnLst/>
              <a:rect l="l" t="t" r="r" b="b"/>
              <a:pathLst>
                <a:path w="7851" h="7850" fill="none" extrusionOk="0">
                  <a:moveTo>
                    <a:pt x="1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8"/>
            <p:cNvSpPr/>
            <p:nvPr/>
          </p:nvSpPr>
          <p:spPr>
            <a:xfrm>
              <a:off x="405300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8"/>
            <p:cNvSpPr/>
            <p:nvPr/>
          </p:nvSpPr>
          <p:spPr>
            <a:xfrm>
              <a:off x="4089650" y="3523525"/>
              <a:ext cx="196250" cy="196250"/>
            </a:xfrm>
            <a:custGeom>
              <a:avLst/>
              <a:gdLst/>
              <a:ahLst/>
              <a:cxnLst/>
              <a:rect l="l" t="t" r="r" b="b"/>
              <a:pathLst>
                <a:path w="7850" h="7850" fill="none" extrusionOk="0">
                  <a:moveTo>
                    <a:pt x="0" y="0"/>
                  </a:moveTo>
                  <a:lnTo>
                    <a:pt x="7850" y="78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824" name="Google Shape;18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-201200" y="3499563"/>
            <a:ext cx="7194375" cy="20623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5" name="Google Shape;1825;p38"/>
          <p:cNvGrpSpPr/>
          <p:nvPr/>
        </p:nvGrpSpPr>
        <p:grpSpPr>
          <a:xfrm>
            <a:off x="8063763" y="2173397"/>
            <a:ext cx="357454" cy="956304"/>
            <a:chOff x="357713" y="600975"/>
            <a:chExt cx="357454" cy="956304"/>
          </a:xfrm>
        </p:grpSpPr>
        <p:sp>
          <p:nvSpPr>
            <p:cNvPr id="1826" name="Google Shape;1826;p38"/>
            <p:cNvSpPr/>
            <p:nvPr/>
          </p:nvSpPr>
          <p:spPr>
            <a:xfrm>
              <a:off x="357713" y="600975"/>
              <a:ext cx="357454" cy="357454"/>
            </a:xfrm>
            <a:custGeom>
              <a:avLst/>
              <a:gdLst/>
              <a:ahLst/>
              <a:cxnLst/>
              <a:rect l="l" t="t" r="r" b="b"/>
              <a:pathLst>
                <a:path w="6539" h="6539" fill="none" extrusionOk="0">
                  <a:moveTo>
                    <a:pt x="3954" y="367"/>
                  </a:moveTo>
                  <a:cubicBezTo>
                    <a:pt x="5535" y="752"/>
                    <a:pt x="6538" y="2353"/>
                    <a:pt x="6152" y="3954"/>
                  </a:cubicBezTo>
                  <a:cubicBezTo>
                    <a:pt x="5767" y="5535"/>
                    <a:pt x="4166" y="6538"/>
                    <a:pt x="2584" y="6153"/>
                  </a:cubicBezTo>
                  <a:cubicBezTo>
                    <a:pt x="984" y="5767"/>
                    <a:pt x="0" y="4166"/>
                    <a:pt x="366" y="2585"/>
                  </a:cubicBezTo>
                  <a:cubicBezTo>
                    <a:pt x="752" y="984"/>
                    <a:pt x="2353" y="0"/>
                    <a:pt x="3954" y="36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8"/>
            <p:cNvSpPr/>
            <p:nvPr/>
          </p:nvSpPr>
          <p:spPr>
            <a:xfrm>
              <a:off x="374549" y="819196"/>
              <a:ext cx="324765" cy="324765"/>
            </a:xfrm>
            <a:custGeom>
              <a:avLst/>
              <a:gdLst/>
              <a:ahLst/>
              <a:cxnLst/>
              <a:rect l="l" t="t" r="r" b="b"/>
              <a:pathLst>
                <a:path w="5941" h="5941" fill="none" extrusionOk="0">
                  <a:moveTo>
                    <a:pt x="5941" y="2971"/>
                  </a:moveTo>
                  <a:cubicBezTo>
                    <a:pt x="5941" y="4610"/>
                    <a:pt x="4610" y="5941"/>
                    <a:pt x="2971" y="5941"/>
                  </a:cubicBezTo>
                  <a:cubicBezTo>
                    <a:pt x="1331" y="5941"/>
                    <a:pt x="1" y="4610"/>
                    <a:pt x="1" y="2971"/>
                  </a:cubicBezTo>
                  <a:cubicBezTo>
                    <a:pt x="1" y="1331"/>
                    <a:pt x="1331" y="1"/>
                    <a:pt x="2971" y="1"/>
                  </a:cubicBezTo>
                  <a:cubicBezTo>
                    <a:pt x="4610" y="1"/>
                    <a:pt x="5941" y="1331"/>
                    <a:pt x="5941" y="29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8"/>
            <p:cNvSpPr/>
            <p:nvPr/>
          </p:nvSpPr>
          <p:spPr>
            <a:xfrm>
              <a:off x="357713" y="997347"/>
              <a:ext cx="357454" cy="357509"/>
            </a:xfrm>
            <a:custGeom>
              <a:avLst/>
              <a:gdLst/>
              <a:ahLst/>
              <a:cxnLst/>
              <a:rect l="l" t="t" r="r" b="b"/>
              <a:pathLst>
                <a:path w="6539" h="6540" fill="none" extrusionOk="0">
                  <a:moveTo>
                    <a:pt x="3954" y="387"/>
                  </a:moveTo>
                  <a:cubicBezTo>
                    <a:pt x="5555" y="753"/>
                    <a:pt x="6538" y="2354"/>
                    <a:pt x="6152" y="3955"/>
                  </a:cubicBezTo>
                  <a:cubicBezTo>
                    <a:pt x="5767" y="5556"/>
                    <a:pt x="4166" y="6539"/>
                    <a:pt x="2584" y="6153"/>
                  </a:cubicBezTo>
                  <a:cubicBezTo>
                    <a:pt x="984" y="5787"/>
                    <a:pt x="0" y="4186"/>
                    <a:pt x="366" y="2585"/>
                  </a:cubicBezTo>
                  <a:cubicBezTo>
                    <a:pt x="752" y="985"/>
                    <a:pt x="2353" y="1"/>
                    <a:pt x="3954" y="38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8"/>
            <p:cNvSpPr/>
            <p:nvPr/>
          </p:nvSpPr>
          <p:spPr>
            <a:xfrm>
              <a:off x="358751" y="1200863"/>
              <a:ext cx="356416" cy="356416"/>
            </a:xfrm>
            <a:custGeom>
              <a:avLst/>
              <a:gdLst/>
              <a:ahLst/>
              <a:cxnLst/>
              <a:rect l="l" t="t" r="r" b="b"/>
              <a:pathLst>
                <a:path w="6520" h="6520" fill="none" extrusionOk="0">
                  <a:moveTo>
                    <a:pt x="5362" y="1158"/>
                  </a:moveTo>
                  <a:cubicBezTo>
                    <a:pt x="6519" y="2315"/>
                    <a:pt x="6519" y="4186"/>
                    <a:pt x="5362" y="5343"/>
                  </a:cubicBezTo>
                  <a:cubicBezTo>
                    <a:pt x="4186" y="6519"/>
                    <a:pt x="2315" y="6519"/>
                    <a:pt x="1157" y="5343"/>
                  </a:cubicBezTo>
                  <a:cubicBezTo>
                    <a:pt x="0" y="4186"/>
                    <a:pt x="0" y="2315"/>
                    <a:pt x="1157" y="1158"/>
                  </a:cubicBezTo>
                  <a:cubicBezTo>
                    <a:pt x="2315" y="0"/>
                    <a:pt x="4186" y="0"/>
                    <a:pt x="5362" y="115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0" name="Google Shape;1830;p38"/>
          <p:cNvSpPr/>
          <p:nvPr/>
        </p:nvSpPr>
        <p:spPr>
          <a:xfrm flipH="1">
            <a:off x="4294245" y="620913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1" name="Google Shape;1831;p38"/>
          <p:cNvGrpSpPr/>
          <p:nvPr/>
        </p:nvGrpSpPr>
        <p:grpSpPr>
          <a:xfrm rot="-5400000">
            <a:off x="-2779003" y="-1736891"/>
            <a:ext cx="3952129" cy="3175881"/>
            <a:chOff x="5256209" y="-1994879"/>
            <a:chExt cx="3952129" cy="3175881"/>
          </a:xfrm>
        </p:grpSpPr>
        <p:sp>
          <p:nvSpPr>
            <p:cNvPr id="1832" name="Google Shape;1832;p38"/>
            <p:cNvSpPr/>
            <p:nvPr/>
          </p:nvSpPr>
          <p:spPr>
            <a:xfrm>
              <a:off x="5256209" y="-1994879"/>
              <a:ext cx="3952129" cy="3103920"/>
            </a:xfrm>
            <a:custGeom>
              <a:avLst/>
              <a:gdLst/>
              <a:ahLst/>
              <a:cxnLst/>
              <a:rect l="l" t="t" r="r" b="b"/>
              <a:pathLst>
                <a:path w="89954" h="70648" fill="none" extrusionOk="0">
                  <a:moveTo>
                    <a:pt x="89954" y="70647"/>
                  </a:moveTo>
                  <a:lnTo>
                    <a:pt x="1" y="70647"/>
                  </a:ln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8"/>
            <p:cNvSpPr/>
            <p:nvPr/>
          </p:nvSpPr>
          <p:spPr>
            <a:xfrm>
              <a:off x="5579917" y="1036061"/>
              <a:ext cx="144942" cy="144942"/>
            </a:xfrm>
            <a:custGeom>
              <a:avLst/>
              <a:gdLst/>
              <a:ahLst/>
              <a:cxnLst/>
              <a:rect l="l" t="t" r="r" b="b"/>
              <a:pathLst>
                <a:path w="3299" h="3299" extrusionOk="0">
                  <a:moveTo>
                    <a:pt x="0" y="1"/>
                  </a:moveTo>
                  <a:lnTo>
                    <a:pt x="0" y="3299"/>
                  </a:lnTo>
                  <a:lnTo>
                    <a:pt x="3298" y="3299"/>
                  </a:lnTo>
                  <a:lnTo>
                    <a:pt x="32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4" name="Google Shape;1834;p38"/>
          <p:cNvSpPr txBox="1">
            <a:spLocks noGrp="1"/>
          </p:cNvSpPr>
          <p:nvPr>
            <p:ph type="subTitle" idx="1"/>
          </p:nvPr>
        </p:nvSpPr>
        <p:spPr>
          <a:xfrm>
            <a:off x="1825050" y="2427700"/>
            <a:ext cx="5493900" cy="9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500" y="538250"/>
            <a:ext cx="7713000" cy="4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550" y="1152475"/>
            <a:ext cx="7713000" cy="3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●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○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i Jamjuree"/>
              <a:buChar char="■"/>
              <a:defRPr>
                <a:solidFill>
                  <a:schemeClr val="lt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8" r:id="rId6"/>
    <p:sldLayoutId id="2147483660" r:id="rId7"/>
    <p:sldLayoutId id="2147483663" r:id="rId8"/>
    <p:sldLayoutId id="2147483684" r:id="rId9"/>
    <p:sldLayoutId id="2147483697" r:id="rId10"/>
    <p:sldLayoutId id="2147483698" r:id="rId11"/>
  </p:sldLayoutIdLst>
  <mc:AlternateContent xmlns:mc="http://schemas.openxmlformats.org/markup-compatibility/2006" xmlns:p14="http://schemas.microsoft.com/office/powerpoint/2010/main">
    <mc:Choice Requires="p14">
      <p:transition spd="med" p14:dur="600">
        <p:fade thruBlk="1"/>
      </p:transition>
    </mc:Choice>
    <mc:Fallback xmlns="">
      <p:transition spd="med">
        <p:fade thruBlk="1"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3" name="Google Shape;2593;p59"/>
          <p:cNvSpPr txBox="1">
            <a:spLocks noGrp="1"/>
          </p:cNvSpPr>
          <p:nvPr>
            <p:ph type="ctrTitle"/>
          </p:nvPr>
        </p:nvSpPr>
        <p:spPr>
          <a:xfrm>
            <a:off x="1271067" y="1238908"/>
            <a:ext cx="6630535" cy="1795291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pl" sz="3200" dirty="0"/>
              <a:t>Analiza korelacji mi</a:t>
            </a:r>
            <a:r>
              <a:rPr lang="en-US" sz="3200" dirty="0"/>
              <a:t>e</a:t>
            </a:r>
            <a:r>
              <a:rPr lang="pl" sz="3200" dirty="0"/>
              <a:t>dzy bezrobociem a inflacj</a:t>
            </a:r>
            <a:r>
              <a:rPr lang="en-US" sz="3200" dirty="0"/>
              <a:t>a</a:t>
            </a:r>
            <a:r>
              <a:rPr lang="pl" sz="3200" dirty="0"/>
              <a:t> w krajach europejskich</a:t>
            </a:r>
            <a:endParaRPr lang="en" sz="3200" dirty="0">
              <a:solidFill>
                <a:schemeClr val="dk2"/>
              </a:solidFill>
            </a:endParaRPr>
          </a:p>
        </p:txBody>
      </p:sp>
      <p:sp>
        <p:nvSpPr>
          <p:cNvPr id="2594" name="Google Shape;2594;p59"/>
          <p:cNvSpPr txBox="1">
            <a:spLocks noGrp="1"/>
          </p:cNvSpPr>
          <p:nvPr>
            <p:ph type="subTitle" idx="1"/>
          </p:nvPr>
        </p:nvSpPr>
        <p:spPr>
          <a:xfrm>
            <a:off x="1256807" y="3290708"/>
            <a:ext cx="6638818" cy="402847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 dirty="0"/>
              <a:t>Cyprian Wojczyk, Michał Wieczorem, </a:t>
            </a:r>
            <a:r>
              <a:rPr lang="en"/>
              <a:t>Mateusz N</a:t>
            </a:r>
            <a:endParaRPr lang="en" dirty="0"/>
          </a:p>
        </p:txBody>
      </p:sp>
      <p:sp>
        <p:nvSpPr>
          <p:cNvPr id="2595" name="Google Shape;2595;p59"/>
          <p:cNvSpPr/>
          <p:nvPr/>
        </p:nvSpPr>
        <p:spPr>
          <a:xfrm>
            <a:off x="715550" y="239173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596" name="Google Shape;2596;p59"/>
          <p:cNvCxnSpPr/>
          <p:nvPr/>
        </p:nvCxnSpPr>
        <p:spPr>
          <a:xfrm>
            <a:off x="1863750" y="2574785"/>
            <a:ext cx="5416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2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1" name="Google Shape;2701;p64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1" name="Google Shape;2761;p64"/>
          <p:cNvSpPr txBox="1">
            <a:spLocks noGrp="1"/>
          </p:cNvSpPr>
          <p:nvPr>
            <p:ph type="subTitle" idx="1"/>
          </p:nvPr>
        </p:nvSpPr>
        <p:spPr>
          <a:xfrm>
            <a:off x="1726372" y="2202784"/>
            <a:ext cx="5337325" cy="20482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Luksemburg: -0.836</a:t>
            </a:r>
          </a:p>
          <a:p>
            <a:pPr marL="285750" indent="-285750" algn="l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Szwajcaria: -0.800</a:t>
            </a:r>
          </a:p>
          <a:p>
            <a:pPr marL="285750" indent="-285750" algn="l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Grecja: -0.702</a:t>
            </a:r>
          </a:p>
          <a:p>
            <a:pPr marL="285750" indent="-285750" algn="l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Czarnogóra: -0.695</a:t>
            </a:r>
          </a:p>
          <a:p>
            <a:pPr marL="285750" indent="-285750" algn="l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Bułgaria: -0.650</a:t>
            </a:r>
          </a:p>
        </p:txBody>
      </p:sp>
      <p:sp>
        <p:nvSpPr>
          <p:cNvPr id="4" name="Google Shape;2700;p64">
            <a:extLst>
              <a:ext uri="{FF2B5EF4-FFF2-40B4-BE49-F238E27FC236}">
                <a16:creationId xmlns:a16="http://schemas.microsoft.com/office/drawing/2014/main" id="{F64C67AB-62D9-C20B-0853-893A28C08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4408" y="1269193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dirty="0"/>
              <a:t>Najsilniejsze korelacje ujemne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16459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1" name="Google Shape;2701;p64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1" name="Google Shape;2761;p64"/>
          <p:cNvSpPr txBox="1">
            <a:spLocks noGrp="1"/>
          </p:cNvSpPr>
          <p:nvPr>
            <p:ph type="subTitle" idx="1"/>
          </p:nvPr>
        </p:nvSpPr>
        <p:spPr>
          <a:xfrm>
            <a:off x="1726372" y="1976384"/>
            <a:ext cx="5337325" cy="20482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Islandia: +0.204 (jedyna dodatnia)</a:t>
            </a:r>
          </a:p>
          <a:p>
            <a:pPr marL="285750" indent="-285750" algn="l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Macedonia Północna: -0.035</a:t>
            </a:r>
          </a:p>
          <a:p>
            <a:pPr marL="285750" indent="-285750" algn="l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Szwecja: -0.068</a:t>
            </a:r>
          </a:p>
          <a:p>
            <a:pPr marL="285750" indent="-285750" algn="l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Hiszpania: -0.200</a:t>
            </a:r>
          </a:p>
          <a:p>
            <a:pPr marL="285750" indent="-285750" algn="l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Serbia: -0.245</a:t>
            </a:r>
          </a:p>
        </p:txBody>
      </p:sp>
      <p:sp>
        <p:nvSpPr>
          <p:cNvPr id="4" name="Google Shape;2700;p64">
            <a:extLst>
              <a:ext uri="{FF2B5EF4-FFF2-40B4-BE49-F238E27FC236}">
                <a16:creationId xmlns:a16="http://schemas.microsoft.com/office/drawing/2014/main" id="{F64C67AB-62D9-C20B-0853-893A28C08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4408" y="1269193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dirty="0"/>
              <a:t>Najsłabsze korelacje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3164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Google Shape;2766;p65"/>
          <p:cNvSpPr txBox="1">
            <a:spLocks noGrp="1"/>
          </p:cNvSpPr>
          <p:nvPr>
            <p:ph type="title"/>
          </p:nvPr>
        </p:nvSpPr>
        <p:spPr>
          <a:xfrm>
            <a:off x="1467300" y="2739333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r>
              <a:rPr lang="en-US" sz="4800" dirty="0">
                <a:solidFill>
                  <a:schemeClr val="bg2"/>
                </a:solidFill>
              </a:rPr>
              <a:t>Analiza </a:t>
            </a:r>
            <a:r>
              <a:rPr lang="en-US" sz="4800" dirty="0" err="1">
                <a:solidFill>
                  <a:schemeClr val="bg2"/>
                </a:solidFill>
              </a:rPr>
              <a:t>regionalna</a:t>
            </a:r>
            <a:endParaRPr lang="pl-PL" sz="4800" dirty="0">
              <a:solidFill>
                <a:schemeClr val="bg2"/>
              </a:solidFill>
            </a:endParaRPr>
          </a:p>
        </p:txBody>
      </p:sp>
      <p:sp>
        <p:nvSpPr>
          <p:cNvPr id="2767" name="Google Shape;2767;p65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grpSp>
        <p:nvGrpSpPr>
          <p:cNvPr id="2769" name="Google Shape;2769;p65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70" name="Google Shape;2770;p65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5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5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5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4" name="Google Shape;2774;p65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5" name="Google Shape;2775;p65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6" name="Google Shape;2776;p65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7" name="Google Shape;2777;p65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5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5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0" name="Google Shape;2780;p65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1" name="Google Shape;2781;p65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6640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1" name="Google Shape;2701;p64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1" name="Google Shape;2761;p64"/>
          <p:cNvSpPr txBox="1">
            <a:spLocks noGrp="1"/>
          </p:cNvSpPr>
          <p:nvPr>
            <p:ph type="subTitle" idx="1"/>
          </p:nvPr>
        </p:nvSpPr>
        <p:spPr>
          <a:xfrm>
            <a:off x="1734469" y="1729334"/>
            <a:ext cx="5337325" cy="2272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spcAft>
                <a:spcPts val="1200"/>
              </a:spcAft>
            </a:pPr>
            <a:r>
              <a:rPr lang="en" sz="1600" b="1" dirty="0"/>
              <a:t>Wyniki dla głównych regionów: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Unia Europejska (EU27_2020): -0.602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Strefa Euro (EA20): -0.599</a:t>
            </a:r>
          </a:p>
          <a:p>
            <a:pPr marL="0" indent="0" algn="l">
              <a:spcAft>
                <a:spcPts val="1200"/>
              </a:spcAft>
            </a:pPr>
            <a:r>
              <a:rPr lang="en" sz="1600" b="1" dirty="0"/>
              <a:t>Obserwacje: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Spójność wyników w głównych strukturach europejskich</a:t>
            </a:r>
          </a:p>
        </p:txBody>
      </p:sp>
    </p:spTree>
    <p:extLst>
      <p:ext uri="{BB962C8B-B14F-4D97-AF65-F5344CB8AC3E}">
        <p14:creationId xmlns:p14="http://schemas.microsoft.com/office/powerpoint/2010/main" val="244751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Google Shape;2766;p65"/>
          <p:cNvSpPr txBox="1">
            <a:spLocks noGrp="1"/>
          </p:cNvSpPr>
          <p:nvPr>
            <p:ph type="title"/>
          </p:nvPr>
        </p:nvSpPr>
        <p:spPr>
          <a:xfrm>
            <a:off x="1467300" y="2739333"/>
            <a:ext cx="6256372" cy="982717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r>
              <a:rPr lang="en-US" sz="4800" dirty="0" err="1">
                <a:solidFill>
                  <a:schemeClr val="bg2"/>
                </a:solidFill>
              </a:rPr>
              <a:t>Wnioski</a:t>
            </a:r>
            <a:endParaRPr lang="pl-PL" sz="4800" dirty="0">
              <a:solidFill>
                <a:schemeClr val="bg2"/>
              </a:solidFill>
            </a:endParaRPr>
          </a:p>
        </p:txBody>
      </p:sp>
      <p:sp>
        <p:nvSpPr>
          <p:cNvPr id="2767" name="Google Shape;2767;p65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2769" name="Google Shape;2769;p65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70" name="Google Shape;2770;p65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5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5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5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4" name="Google Shape;2774;p65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5" name="Google Shape;2775;p65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6" name="Google Shape;2776;p65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7" name="Google Shape;2777;p65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5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5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0" name="Google Shape;2780;p65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1" name="Google Shape;2781;p65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626365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p64"/>
          <p:cNvSpPr txBox="1">
            <a:spLocks noGrp="1"/>
          </p:cNvSpPr>
          <p:nvPr>
            <p:ph type="title"/>
          </p:nvPr>
        </p:nvSpPr>
        <p:spPr>
          <a:xfrm>
            <a:off x="1746762" y="1283548"/>
            <a:ext cx="5642646" cy="428428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dirty="0"/>
              <a:t>Główne obserwacje</a:t>
            </a:r>
            <a:endParaRPr lang="pl-PL" dirty="0"/>
          </a:p>
        </p:txBody>
      </p:sp>
      <p:grpSp>
        <p:nvGrpSpPr>
          <p:cNvPr id="2701" name="Google Shape;2701;p64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761;p64">
            <a:extLst>
              <a:ext uri="{FF2B5EF4-FFF2-40B4-BE49-F238E27FC236}">
                <a16:creationId xmlns:a16="http://schemas.microsoft.com/office/drawing/2014/main" id="{8F922D53-2826-1C6D-99FA-EF4BFA95C81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91784" y="1707274"/>
            <a:ext cx="6871763" cy="2272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pl-PL" sz="1600" dirty="0"/>
              <a:t>Zróżnicowanie geograficzne zależności</a:t>
            </a:r>
          </a:p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pl-PL" sz="1600" dirty="0"/>
              <a:t>Silniejsze korelacje w stabilnych gospodarkach</a:t>
            </a:r>
          </a:p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pl-PL" sz="1600" dirty="0"/>
              <a:t>Słabsze zależności w krajach skandynawskich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230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p64"/>
          <p:cNvSpPr txBox="1">
            <a:spLocks noGrp="1"/>
          </p:cNvSpPr>
          <p:nvPr>
            <p:ph type="title"/>
          </p:nvPr>
        </p:nvSpPr>
        <p:spPr>
          <a:xfrm>
            <a:off x="1746762" y="1283548"/>
            <a:ext cx="5642646" cy="428428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dirty="0"/>
              <a:t>Implikacje praktyczne</a:t>
            </a:r>
            <a:endParaRPr lang="pl-PL" dirty="0"/>
          </a:p>
        </p:txBody>
      </p:sp>
      <p:grpSp>
        <p:nvGrpSpPr>
          <p:cNvPr id="2701" name="Google Shape;2701;p64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761;p64">
            <a:extLst>
              <a:ext uri="{FF2B5EF4-FFF2-40B4-BE49-F238E27FC236}">
                <a16:creationId xmlns:a16="http://schemas.microsoft.com/office/drawing/2014/main" id="{8F922D53-2826-1C6D-99FA-EF4BFA95C81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91784" y="1707274"/>
            <a:ext cx="6871763" cy="2272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pl-PL" sz="1600" dirty="0"/>
              <a:t>Zróżnicowanie geograficzne zależności</a:t>
            </a:r>
          </a:p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pl-PL" sz="1600" dirty="0"/>
              <a:t>Silniejsze korelacje w stabilnych gospodarkach</a:t>
            </a:r>
          </a:p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pl-PL" sz="1600" dirty="0"/>
              <a:t>Słabsze zależności w krajach skandynawskich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5495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0" name="Google Shape;2700;p64"/>
          <p:cNvSpPr txBox="1">
            <a:spLocks noGrp="1"/>
          </p:cNvSpPr>
          <p:nvPr>
            <p:ph type="title"/>
          </p:nvPr>
        </p:nvSpPr>
        <p:spPr>
          <a:xfrm>
            <a:off x="1746762" y="1283548"/>
            <a:ext cx="5642646" cy="428428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dirty="0"/>
              <a:t>Ograniczenia badania</a:t>
            </a:r>
            <a:endParaRPr lang="pl-PL" dirty="0"/>
          </a:p>
        </p:txBody>
      </p:sp>
      <p:grpSp>
        <p:nvGrpSpPr>
          <p:cNvPr id="2701" name="Google Shape;2701;p64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761;p64">
            <a:extLst>
              <a:ext uri="{FF2B5EF4-FFF2-40B4-BE49-F238E27FC236}">
                <a16:creationId xmlns:a16="http://schemas.microsoft.com/office/drawing/2014/main" id="{8F922D53-2826-1C6D-99FA-EF4BFA95C81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91784" y="1707274"/>
            <a:ext cx="6871763" cy="22728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pl-PL" sz="1600" dirty="0"/>
              <a:t>Krótki okres analizy</a:t>
            </a:r>
          </a:p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pl-PL" sz="1600" dirty="0"/>
              <a:t>Wpływ czynników zewnętrznych</a:t>
            </a:r>
          </a:p>
          <a:p>
            <a:pPr marL="285750" indent="-285750" algn="l">
              <a:lnSpc>
                <a:spcPct val="114999"/>
              </a:lnSpc>
              <a:buFont typeface="Arial"/>
              <a:buChar char="•"/>
            </a:pPr>
            <a:r>
              <a:rPr lang="pl-PL" sz="1600" dirty="0"/>
              <a:t>Korelacja ≠ przyczynowość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6226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9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2" name="Google Shape;7302;p123"/>
          <p:cNvGrpSpPr/>
          <p:nvPr/>
        </p:nvGrpSpPr>
        <p:grpSpPr>
          <a:xfrm flipH="1">
            <a:off x="6849388" y="-1089503"/>
            <a:ext cx="2019176" cy="2019176"/>
            <a:chOff x="1943325" y="-220375"/>
            <a:chExt cx="1298672" cy="1298672"/>
          </a:xfrm>
        </p:grpSpPr>
        <p:sp>
          <p:nvSpPr>
            <p:cNvPr id="7303" name="Google Shape;7303;p123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4" name="Google Shape;7304;p123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5" name="Google Shape;7305;p123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6" name="Google Shape;7306;p123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7" name="Google Shape;7307;p123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8" name="Google Shape;7308;p123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9" name="Google Shape;7309;p123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0" name="Google Shape;7310;p123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1" name="Google Shape;7311;p123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2" name="Google Shape;7312;p123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3" name="Google Shape;7313;p123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4" name="Google Shape;7314;p123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5" name="Google Shape;7315;p123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6" name="Google Shape;7316;p123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7" name="Google Shape;7317;p123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8" name="Google Shape;7318;p123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9" name="Google Shape;7319;p123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0" name="Google Shape;7320;p123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1" name="Google Shape;7321;p123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2" name="Google Shape;7322;p123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3" name="Google Shape;7323;p123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4" name="Google Shape;7324;p123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5" name="Google Shape;7325;p123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6" name="Google Shape;7326;p123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7" name="Google Shape;7327;p123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8" name="Google Shape;7328;p123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9" name="Google Shape;7329;p123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0" name="Google Shape;7330;p123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1" name="Google Shape;7331;p123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2" name="Google Shape;7332;p123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3" name="Google Shape;7333;p123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4" name="Google Shape;7334;p123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5" name="Google Shape;7335;p123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6" name="Google Shape;7336;p123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7" name="Google Shape;7337;p123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8" name="Google Shape;7338;p123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9" name="Google Shape;7339;p123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0" name="Google Shape;7340;p123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1" name="Google Shape;7341;p123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2" name="Google Shape;7342;p123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3" name="Google Shape;7343;p123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4" name="Google Shape;7344;p123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5" name="Google Shape;7345;p123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6" name="Google Shape;7346;p123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7" name="Google Shape;7347;p123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8" name="Google Shape;7348;p123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9" name="Google Shape;7349;p123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0" name="Google Shape;7350;p123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51" name="Google Shape;7351;p123"/>
          <p:cNvGrpSpPr/>
          <p:nvPr/>
        </p:nvGrpSpPr>
        <p:grpSpPr>
          <a:xfrm>
            <a:off x="4823142" y="3361788"/>
            <a:ext cx="1039906" cy="679800"/>
            <a:chOff x="4082325" y="3790650"/>
            <a:chExt cx="1039906" cy="679800"/>
          </a:xfrm>
        </p:grpSpPr>
        <p:sp>
          <p:nvSpPr>
            <p:cNvPr id="7352" name="Google Shape;7352;p123"/>
            <p:cNvSpPr/>
            <p:nvPr/>
          </p:nvSpPr>
          <p:spPr>
            <a:xfrm>
              <a:off x="4082325" y="3790650"/>
              <a:ext cx="1039906" cy="94858"/>
            </a:xfrm>
            <a:custGeom>
              <a:avLst/>
              <a:gdLst/>
              <a:ahLst/>
              <a:cxnLst/>
              <a:rect l="l" t="t" r="r" b="b"/>
              <a:pathLst>
                <a:path w="15874" h="1448" fill="none" extrusionOk="0">
                  <a:moveTo>
                    <a:pt x="1" y="1"/>
                  </a:moveTo>
                  <a:cubicBezTo>
                    <a:pt x="1138" y="1"/>
                    <a:pt x="1138" y="1447"/>
                    <a:pt x="2276" y="1447"/>
                  </a:cubicBezTo>
                  <a:cubicBezTo>
                    <a:pt x="3395" y="1447"/>
                    <a:pt x="3395" y="1"/>
                    <a:pt x="4533" y="1"/>
                  </a:cubicBezTo>
                  <a:cubicBezTo>
                    <a:pt x="5671" y="1"/>
                    <a:pt x="5671" y="1447"/>
                    <a:pt x="6809" y="1447"/>
                  </a:cubicBezTo>
                  <a:cubicBezTo>
                    <a:pt x="7947" y="1447"/>
                    <a:pt x="7947" y="1"/>
                    <a:pt x="9065" y="1"/>
                  </a:cubicBezTo>
                  <a:cubicBezTo>
                    <a:pt x="10203" y="1"/>
                    <a:pt x="10203" y="1447"/>
                    <a:pt x="11341" y="1447"/>
                  </a:cubicBezTo>
                  <a:cubicBezTo>
                    <a:pt x="12479" y="1447"/>
                    <a:pt x="12479" y="1"/>
                    <a:pt x="13617" y="1"/>
                  </a:cubicBezTo>
                  <a:cubicBezTo>
                    <a:pt x="14736" y="1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3" name="Google Shape;7353;p123"/>
            <p:cNvSpPr/>
            <p:nvPr/>
          </p:nvSpPr>
          <p:spPr>
            <a:xfrm>
              <a:off x="4082325" y="4083808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4" name="Google Shape;7354;p123"/>
            <p:cNvSpPr/>
            <p:nvPr/>
          </p:nvSpPr>
          <p:spPr>
            <a:xfrm>
              <a:off x="4082325" y="4375657"/>
              <a:ext cx="1039906" cy="94793"/>
            </a:xfrm>
            <a:custGeom>
              <a:avLst/>
              <a:gdLst/>
              <a:ahLst/>
              <a:cxnLst/>
              <a:rect l="l" t="t" r="r" b="b"/>
              <a:pathLst>
                <a:path w="15874" h="1447" fill="none" extrusionOk="0">
                  <a:moveTo>
                    <a:pt x="1" y="0"/>
                  </a:moveTo>
                  <a:cubicBezTo>
                    <a:pt x="1138" y="0"/>
                    <a:pt x="1138" y="1447"/>
                    <a:pt x="2276" y="1447"/>
                  </a:cubicBezTo>
                  <a:cubicBezTo>
                    <a:pt x="3395" y="1447"/>
                    <a:pt x="3395" y="0"/>
                    <a:pt x="4533" y="0"/>
                  </a:cubicBezTo>
                  <a:cubicBezTo>
                    <a:pt x="5671" y="0"/>
                    <a:pt x="5671" y="1447"/>
                    <a:pt x="6809" y="1447"/>
                  </a:cubicBezTo>
                  <a:cubicBezTo>
                    <a:pt x="7947" y="1447"/>
                    <a:pt x="7947" y="0"/>
                    <a:pt x="9065" y="0"/>
                  </a:cubicBezTo>
                  <a:cubicBezTo>
                    <a:pt x="10203" y="0"/>
                    <a:pt x="10203" y="1447"/>
                    <a:pt x="11341" y="1447"/>
                  </a:cubicBezTo>
                  <a:cubicBezTo>
                    <a:pt x="12479" y="1447"/>
                    <a:pt x="12479" y="0"/>
                    <a:pt x="13617" y="0"/>
                  </a:cubicBezTo>
                  <a:cubicBezTo>
                    <a:pt x="14736" y="0"/>
                    <a:pt x="14736" y="1447"/>
                    <a:pt x="15873" y="1447"/>
                  </a:cubicBezTo>
                </a:path>
              </a:pathLst>
            </a:custGeom>
            <a:solidFill>
              <a:schemeClr val="lt1"/>
            </a:solidFill>
            <a:ln w="12050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356" name="Google Shape;7356;p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8435240" y="1808050"/>
            <a:ext cx="2527511" cy="26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7357" name="Google Shape;7357;p123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8" name="Google Shape;7358;p123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9" name="Google Shape;7359;p123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0" name="Google Shape;7360;p123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1" name="Google Shape;7361;p123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7355;p123">
            <a:extLst>
              <a:ext uri="{FF2B5EF4-FFF2-40B4-BE49-F238E27FC236}">
                <a16:creationId xmlns:a16="http://schemas.microsoft.com/office/drawing/2014/main" id="{7FCBA02A-B194-8DEC-38CF-D7BABE2D8B34}"/>
              </a:ext>
            </a:extLst>
          </p:cNvPr>
          <p:cNvSpPr txBox="1">
            <a:spLocks/>
          </p:cNvSpPr>
          <p:nvPr/>
        </p:nvSpPr>
        <p:spPr>
          <a:xfrm>
            <a:off x="2515413" y="2151150"/>
            <a:ext cx="4113173" cy="4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00"/>
              <a:buFont typeface="Aldrich"/>
              <a:buNone/>
              <a:defRPr sz="2900" b="0" i="0" u="none" strike="noStrike" cap="none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rPr lang="pl-PL"/>
              <a:t>Dziekujemy za uwage</a:t>
            </a:r>
            <a:endParaRPr lang="pl-PL" dirty="0"/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3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2" dur="1000" fill="hold"/>
                                        <p:tgtEl>
                                          <p:spTgt spid="730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Google Shape;2766;p65"/>
          <p:cNvSpPr txBox="1">
            <a:spLocks noGrp="1"/>
          </p:cNvSpPr>
          <p:nvPr>
            <p:ph type="title"/>
          </p:nvPr>
        </p:nvSpPr>
        <p:spPr>
          <a:xfrm>
            <a:off x="1467300" y="2623376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pPr lvl="0"/>
            <a:r>
              <a:rPr lang="en" sz="4500" dirty="0">
                <a:solidFill>
                  <a:schemeClr val="dk2"/>
                </a:solidFill>
              </a:rPr>
              <a:t>Cel </a:t>
            </a:r>
            <a:r>
              <a:rPr lang="en-US" sz="4500" dirty="0">
                <a:solidFill>
                  <a:schemeClr val="dk2"/>
                </a:solidFill>
              </a:rPr>
              <a:t>I</a:t>
            </a:r>
            <a:r>
              <a:rPr lang="en" sz="4500" dirty="0">
                <a:solidFill>
                  <a:schemeClr val="dk2"/>
                </a:solidFill>
              </a:rPr>
              <a:t> zakres badania</a:t>
            </a:r>
            <a:endParaRPr lang="pl-PL" dirty="0"/>
          </a:p>
        </p:txBody>
      </p:sp>
      <p:sp>
        <p:nvSpPr>
          <p:cNvPr id="2767" name="Google Shape;2767;p65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769" name="Google Shape;2769;p65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70" name="Google Shape;2770;p65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5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5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5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4" name="Google Shape;2774;p65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5" name="Google Shape;2775;p65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6" name="Google Shape;2776;p65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7" name="Google Shape;2777;p65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5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5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0" name="Google Shape;2780;p65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1" name="Google Shape;2781;p65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616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9" name="Google Shape;2689;p63"/>
          <p:cNvSpPr txBox="1">
            <a:spLocks noGrp="1"/>
          </p:cNvSpPr>
          <p:nvPr>
            <p:ph type="subTitle" idx="1"/>
          </p:nvPr>
        </p:nvSpPr>
        <p:spPr>
          <a:xfrm>
            <a:off x="650949" y="710101"/>
            <a:ext cx="5639015" cy="3985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</a:pPr>
            <a:r>
              <a:rPr lang="en" sz="1600" b="1" dirty="0"/>
              <a:t>Cel:</a:t>
            </a:r>
            <a:br>
              <a:rPr lang="en" sz="1600" b="1" dirty="0"/>
            </a:br>
            <a:endParaRPr lang="en" sz="1600" b="1" dirty="0"/>
          </a:p>
          <a:p>
            <a:pPr marL="285750" indent="-285750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Zbadanie zależności między stopą bezrobocia a inflacją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Weryfikacja teorii krzywej Philipsa w kontekście europejskim</a:t>
            </a:r>
          </a:p>
          <a:p>
            <a:pPr marL="0" indent="0">
              <a:lnSpc>
                <a:spcPct val="114999"/>
              </a:lnSpc>
              <a:spcAft>
                <a:spcPts val="1200"/>
              </a:spcAft>
            </a:pPr>
            <a:r>
              <a:rPr lang="en" sz="1600" b="1" dirty="0"/>
              <a:t>Zakres: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Okres: 2013 – 2024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Obszar: krajeeuropejskie (UE + wybrane kraje spoza UE)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Źródło danych: Eurostat</a:t>
            </a:r>
          </a:p>
          <a:p>
            <a:pPr marL="0" indent="0">
              <a:lnSpc>
                <a:spcPct val="114999"/>
              </a:lnSpc>
              <a:spcAft>
                <a:spcPts val="1200"/>
              </a:spcAft>
            </a:pPr>
            <a:endParaRPr lang="en" sz="1600" dirty="0"/>
          </a:p>
          <a:p>
            <a:pPr marL="0" indent="0">
              <a:buClr>
                <a:schemeClr val="dk1"/>
              </a:buClr>
              <a:buSzPts val="1100"/>
            </a:pPr>
            <a:endParaRPr lang="en" sz="1600" dirty="0"/>
          </a:p>
        </p:txBody>
      </p:sp>
      <p:pic>
        <p:nvPicPr>
          <p:cNvPr id="2690" name="Google Shape;269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41473" y="1235374"/>
            <a:ext cx="3422886" cy="2733954"/>
          </a:xfrm>
          <a:prstGeom prst="rect">
            <a:avLst/>
          </a:prstGeom>
          <a:noFill/>
          <a:ln>
            <a:noFill/>
          </a:ln>
        </p:spPr>
      </p:pic>
      <p:sp>
        <p:nvSpPr>
          <p:cNvPr id="2691" name="Google Shape;2691;p63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2" name="Google Shape;2692;p63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3" name="Google Shape;2693;p63">
            <a:hlinkClick r:id="rId4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4" name="Google Shape;2694;p63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5" name="Google Shape;2695;p63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71330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Google Shape;2766;p65"/>
          <p:cNvSpPr txBox="1">
            <a:spLocks noGrp="1"/>
          </p:cNvSpPr>
          <p:nvPr>
            <p:ph type="title"/>
          </p:nvPr>
        </p:nvSpPr>
        <p:spPr>
          <a:xfrm>
            <a:off x="1467300" y="2739333"/>
            <a:ext cx="6209400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r>
              <a:rPr lang="en-US" sz="4800" dirty="0" err="1">
                <a:solidFill>
                  <a:schemeClr val="bg2"/>
                </a:solidFill>
              </a:rPr>
              <a:t>Metodologia</a:t>
            </a:r>
            <a:endParaRPr sz="4800" dirty="0">
              <a:solidFill>
                <a:schemeClr val="bg2"/>
              </a:solidFill>
            </a:endParaRPr>
          </a:p>
        </p:txBody>
      </p:sp>
      <p:sp>
        <p:nvSpPr>
          <p:cNvPr id="2767" name="Google Shape;2767;p65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2769" name="Google Shape;2769;p65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70" name="Google Shape;2770;p65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5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5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5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4" name="Google Shape;2774;p65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5" name="Google Shape;2775;p65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6" name="Google Shape;2776;p65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7" name="Google Shape;2777;p65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5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5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0" name="Google Shape;2780;p65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1" name="Google Shape;2781;p65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61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1" name="Google Shape;2701;p64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2761;p64">
            <a:extLst>
              <a:ext uri="{FF2B5EF4-FFF2-40B4-BE49-F238E27FC236}">
                <a16:creationId xmlns:a16="http://schemas.microsoft.com/office/drawing/2014/main" id="{8F922D53-2826-1C6D-99FA-EF4BFA95C81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9465" y="1294691"/>
            <a:ext cx="7318003" cy="32658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>
              <a:spcAft>
                <a:spcPts val="1200"/>
              </a:spcAft>
            </a:pPr>
            <a:r>
              <a:rPr lang="en" sz="1600" b="1" dirty="0"/>
              <a:t>Wykorzystane dane: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Stopa bezrobocia (grupa 15 – 74 lat)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Wskaźnik inflacji HICP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Analiza korelacji Pearsona</a:t>
            </a:r>
          </a:p>
          <a:p>
            <a:pPr marL="0" indent="0" algn="l">
              <a:spcAft>
                <a:spcPts val="1200"/>
              </a:spcAft>
            </a:pPr>
            <a:r>
              <a:rPr lang="en" sz="1600" b="1" dirty="0"/>
              <a:t>Proces analizy: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Oczyszczenie danych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Standaryzacja formatów</a:t>
            </a:r>
          </a:p>
          <a:p>
            <a:pPr marL="285750" indent="-285750" algn="l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" sz="1600" dirty="0"/>
              <a:t>Obliczenie współczynników korelacji</a:t>
            </a:r>
          </a:p>
        </p:txBody>
      </p:sp>
    </p:spTree>
    <p:extLst>
      <p:ext uri="{BB962C8B-B14F-4D97-AF65-F5344CB8AC3E}">
        <p14:creationId xmlns:p14="http://schemas.microsoft.com/office/powerpoint/2010/main" val="224901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Google Shape;2766;p65"/>
          <p:cNvSpPr txBox="1">
            <a:spLocks noGrp="1"/>
          </p:cNvSpPr>
          <p:nvPr>
            <p:ph type="title"/>
          </p:nvPr>
        </p:nvSpPr>
        <p:spPr>
          <a:xfrm>
            <a:off x="1373355" y="2457497"/>
            <a:ext cx="6295516" cy="1162779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r>
              <a:rPr lang="en-US" sz="4800" dirty="0" err="1">
                <a:solidFill>
                  <a:schemeClr val="bg2"/>
                </a:solidFill>
              </a:rPr>
              <a:t>Glowne</a:t>
            </a:r>
            <a:r>
              <a:rPr lang="en-US" sz="4800" dirty="0">
                <a:solidFill>
                  <a:schemeClr val="bg2"/>
                </a:solidFill>
              </a:rPr>
              <a:t> </a:t>
            </a:r>
            <a:r>
              <a:rPr lang="en-US" sz="4800" dirty="0" err="1">
                <a:solidFill>
                  <a:schemeClr val="bg2"/>
                </a:solidFill>
              </a:rPr>
              <a:t>wyniki</a:t>
            </a:r>
            <a:endParaRPr lang="pl-PL" sz="4800" dirty="0">
              <a:solidFill>
                <a:schemeClr val="bg2"/>
              </a:solidFill>
            </a:endParaRPr>
          </a:p>
        </p:txBody>
      </p:sp>
      <p:sp>
        <p:nvSpPr>
          <p:cNvPr id="2767" name="Google Shape;2767;p65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769" name="Google Shape;2769;p65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70" name="Google Shape;2770;p65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5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5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5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4" name="Google Shape;2774;p65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5" name="Google Shape;2775;p65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6" name="Google Shape;2776;p65"/>
          <p:cNvCxnSpPr/>
          <p:nvPr/>
        </p:nvCxnSpPr>
        <p:spPr>
          <a:xfrm>
            <a:off x="1968150" y="3579361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7" name="Google Shape;2777;p65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5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5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0" name="Google Shape;2780;p65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1" name="Google Shape;2781;p65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418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1" name="Google Shape;2701;p64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1" name="Google Shape;2761;p64"/>
          <p:cNvSpPr txBox="1">
            <a:spLocks noGrp="1"/>
          </p:cNvSpPr>
          <p:nvPr>
            <p:ph type="subTitle" idx="1"/>
          </p:nvPr>
        </p:nvSpPr>
        <p:spPr>
          <a:xfrm>
            <a:off x="1766843" y="1881015"/>
            <a:ext cx="5337325" cy="26605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Średnia korelacja: -0.483</a:t>
            </a:r>
          </a:p>
          <a:p>
            <a:pPr marL="285750" indent="-285750" algn="l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Dominująca tendencja: korelacja ujemna</a:t>
            </a:r>
          </a:p>
          <a:p>
            <a:pPr marL="285750" indent="-285750" algn="l">
              <a:lnSpc>
                <a:spcPct val="114999"/>
              </a:lnSpc>
              <a:spcAft>
                <a:spcPts val="1200"/>
              </a:spcAft>
              <a:buFont typeface="Arial"/>
              <a:buChar char="•"/>
            </a:pPr>
            <a:r>
              <a:rPr lang="en" sz="1600" dirty="0"/>
              <a:t>Znaczące różnice między krajami</a:t>
            </a:r>
          </a:p>
        </p:txBody>
      </p:sp>
      <p:sp>
        <p:nvSpPr>
          <p:cNvPr id="4" name="Google Shape;2700;p64">
            <a:extLst>
              <a:ext uri="{FF2B5EF4-FFF2-40B4-BE49-F238E27FC236}">
                <a16:creationId xmlns:a16="http://schemas.microsoft.com/office/drawing/2014/main" id="{4DF29824-5D8C-921E-A28A-52DD86C475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34408" y="1325982"/>
            <a:ext cx="5493900" cy="4206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r>
              <a:rPr lang="en" dirty="0"/>
              <a:t>Kluczowe obserwacje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5866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1" name="Google Shape;2701;p64"/>
          <p:cNvGrpSpPr/>
          <p:nvPr/>
        </p:nvGrpSpPr>
        <p:grpSpPr>
          <a:xfrm>
            <a:off x="5268783" y="-1501970"/>
            <a:ext cx="2795003" cy="2795003"/>
            <a:chOff x="1943325" y="-220375"/>
            <a:chExt cx="1298672" cy="1298672"/>
          </a:xfrm>
        </p:grpSpPr>
        <p:sp>
          <p:nvSpPr>
            <p:cNvPr id="2702" name="Google Shape;2702;p64"/>
            <p:cNvSpPr/>
            <p:nvPr/>
          </p:nvSpPr>
          <p:spPr>
            <a:xfrm>
              <a:off x="2582255" y="-220375"/>
              <a:ext cx="49" cy="460871"/>
            </a:xfrm>
            <a:custGeom>
              <a:avLst/>
              <a:gdLst/>
              <a:ahLst/>
              <a:cxnLst/>
              <a:rect l="l" t="t" r="r" b="b"/>
              <a:pathLst>
                <a:path w="1" h="9432" fill="none" extrusionOk="0">
                  <a:moveTo>
                    <a:pt x="0" y="0"/>
                  </a:moveTo>
                  <a:lnTo>
                    <a:pt x="0" y="943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64"/>
            <p:cNvSpPr/>
            <p:nvPr/>
          </p:nvSpPr>
          <p:spPr>
            <a:xfrm>
              <a:off x="2414509" y="-195895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0" y="1"/>
                  </a:moveTo>
                  <a:lnTo>
                    <a:pt x="2431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64"/>
            <p:cNvSpPr/>
            <p:nvPr/>
          </p:nvSpPr>
          <p:spPr>
            <a:xfrm>
              <a:off x="2259027" y="-128024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0" y="0"/>
                  </a:moveTo>
                  <a:lnTo>
                    <a:pt x="4706" y="815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64"/>
            <p:cNvSpPr/>
            <p:nvPr/>
          </p:nvSpPr>
          <p:spPr>
            <a:xfrm>
              <a:off x="2126121" y="-22481"/>
              <a:ext cx="325180" cy="325180"/>
            </a:xfrm>
            <a:custGeom>
              <a:avLst/>
              <a:gdLst/>
              <a:ahLst/>
              <a:cxnLst/>
              <a:rect l="l" t="t" r="r" b="b"/>
              <a:pathLst>
                <a:path w="6655" h="6655" fill="none" extrusionOk="0">
                  <a:moveTo>
                    <a:pt x="1" y="0"/>
                  </a:moveTo>
                  <a:lnTo>
                    <a:pt x="6655" y="66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64"/>
            <p:cNvSpPr/>
            <p:nvPr/>
          </p:nvSpPr>
          <p:spPr>
            <a:xfrm>
              <a:off x="2025317" y="113211"/>
              <a:ext cx="398669" cy="230924"/>
            </a:xfrm>
            <a:custGeom>
              <a:avLst/>
              <a:gdLst/>
              <a:ahLst/>
              <a:cxnLst/>
              <a:rect l="l" t="t" r="r" b="b"/>
              <a:pathLst>
                <a:path w="8159" h="4726" fill="none" extrusionOk="0">
                  <a:moveTo>
                    <a:pt x="0" y="1"/>
                  </a:moveTo>
                  <a:lnTo>
                    <a:pt x="8158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64"/>
            <p:cNvSpPr/>
            <p:nvPr/>
          </p:nvSpPr>
          <p:spPr>
            <a:xfrm>
              <a:off x="1963114" y="270598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0" y="0"/>
                  </a:moveTo>
                  <a:lnTo>
                    <a:pt x="9103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64"/>
            <p:cNvSpPr/>
            <p:nvPr/>
          </p:nvSpPr>
          <p:spPr>
            <a:xfrm>
              <a:off x="1943325" y="439273"/>
              <a:ext cx="460871" cy="49"/>
            </a:xfrm>
            <a:custGeom>
              <a:avLst/>
              <a:gdLst/>
              <a:ahLst/>
              <a:cxnLst/>
              <a:rect l="l" t="t" r="r" b="b"/>
              <a:pathLst>
                <a:path w="9432" h="1" fill="none" extrusionOk="0">
                  <a:moveTo>
                    <a:pt x="0" y="1"/>
                  </a:moveTo>
                  <a:lnTo>
                    <a:pt x="9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64"/>
            <p:cNvSpPr/>
            <p:nvPr/>
          </p:nvSpPr>
          <p:spPr>
            <a:xfrm>
              <a:off x="1967805" y="487354"/>
              <a:ext cx="445821" cy="119713"/>
            </a:xfrm>
            <a:custGeom>
              <a:avLst/>
              <a:gdLst/>
              <a:ahLst/>
              <a:cxnLst/>
              <a:rect l="l" t="t" r="r" b="b"/>
              <a:pathLst>
                <a:path w="9124" h="2450" fill="none" extrusionOk="0">
                  <a:moveTo>
                    <a:pt x="1" y="2450"/>
                  </a:moveTo>
                  <a:lnTo>
                    <a:pt x="912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64"/>
            <p:cNvSpPr/>
            <p:nvPr/>
          </p:nvSpPr>
          <p:spPr>
            <a:xfrm>
              <a:off x="2035676" y="532600"/>
              <a:ext cx="398669" cy="229996"/>
            </a:xfrm>
            <a:custGeom>
              <a:avLst/>
              <a:gdLst/>
              <a:ahLst/>
              <a:cxnLst/>
              <a:rect l="l" t="t" r="r" b="b"/>
              <a:pathLst>
                <a:path w="8159" h="4707" fill="none" extrusionOk="0">
                  <a:moveTo>
                    <a:pt x="0" y="4706"/>
                  </a:moveTo>
                  <a:lnTo>
                    <a:pt x="815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64"/>
            <p:cNvSpPr/>
            <p:nvPr/>
          </p:nvSpPr>
          <p:spPr>
            <a:xfrm>
              <a:off x="2141219" y="569345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0" y="6674"/>
                  </a:moveTo>
                  <a:lnTo>
                    <a:pt x="6673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64"/>
            <p:cNvSpPr/>
            <p:nvPr/>
          </p:nvSpPr>
          <p:spPr>
            <a:xfrm>
              <a:off x="2277840" y="597588"/>
              <a:ext cx="229996" cy="398718"/>
            </a:xfrm>
            <a:custGeom>
              <a:avLst/>
              <a:gdLst/>
              <a:ahLst/>
              <a:cxnLst/>
              <a:rect l="l" t="t" r="r" b="b"/>
              <a:pathLst>
                <a:path w="4707" h="8160" fill="none" extrusionOk="0">
                  <a:moveTo>
                    <a:pt x="1" y="8159"/>
                  </a:moveTo>
                  <a:lnTo>
                    <a:pt x="470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64"/>
            <p:cNvSpPr/>
            <p:nvPr/>
          </p:nvSpPr>
          <p:spPr>
            <a:xfrm>
              <a:off x="2435227" y="613615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1" y="9104"/>
                  </a:moveTo>
                  <a:lnTo>
                    <a:pt x="243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64"/>
            <p:cNvSpPr/>
            <p:nvPr/>
          </p:nvSpPr>
          <p:spPr>
            <a:xfrm>
              <a:off x="2602973" y="617377"/>
              <a:ext cx="49" cy="460920"/>
            </a:xfrm>
            <a:custGeom>
              <a:avLst/>
              <a:gdLst/>
              <a:ahLst/>
              <a:cxnLst/>
              <a:rect l="l" t="t" r="r" b="b"/>
              <a:pathLst>
                <a:path w="1" h="9433" fill="none" extrusionOk="0">
                  <a:moveTo>
                    <a:pt x="1" y="9432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64"/>
            <p:cNvSpPr/>
            <p:nvPr/>
          </p:nvSpPr>
          <p:spPr>
            <a:xfrm>
              <a:off x="2651982" y="607996"/>
              <a:ext cx="118785" cy="444844"/>
            </a:xfrm>
            <a:custGeom>
              <a:avLst/>
              <a:gdLst/>
              <a:ahLst/>
              <a:cxnLst/>
              <a:rect l="l" t="t" r="r" b="b"/>
              <a:pathLst>
                <a:path w="2431" h="9104" fill="none" extrusionOk="0">
                  <a:moveTo>
                    <a:pt x="2431" y="91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64"/>
            <p:cNvSpPr/>
            <p:nvPr/>
          </p:nvSpPr>
          <p:spPr>
            <a:xfrm>
              <a:off x="2696300" y="586301"/>
              <a:ext cx="229996" cy="398669"/>
            </a:xfrm>
            <a:custGeom>
              <a:avLst/>
              <a:gdLst/>
              <a:ahLst/>
              <a:cxnLst/>
              <a:rect l="l" t="t" r="r" b="b"/>
              <a:pathLst>
                <a:path w="4707" h="8159" fill="none" extrusionOk="0">
                  <a:moveTo>
                    <a:pt x="4706" y="8159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64"/>
            <p:cNvSpPr/>
            <p:nvPr/>
          </p:nvSpPr>
          <p:spPr>
            <a:xfrm>
              <a:off x="2733974" y="554247"/>
              <a:ext cx="325180" cy="326108"/>
            </a:xfrm>
            <a:custGeom>
              <a:avLst/>
              <a:gdLst/>
              <a:ahLst/>
              <a:cxnLst/>
              <a:rect l="l" t="t" r="r" b="b"/>
              <a:pathLst>
                <a:path w="6655" h="6674" fill="none" extrusionOk="0">
                  <a:moveTo>
                    <a:pt x="6655" y="66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64"/>
            <p:cNvSpPr/>
            <p:nvPr/>
          </p:nvSpPr>
          <p:spPr>
            <a:xfrm>
              <a:off x="2761288" y="513739"/>
              <a:ext cx="398718" cy="229996"/>
            </a:xfrm>
            <a:custGeom>
              <a:avLst/>
              <a:gdLst/>
              <a:ahLst/>
              <a:cxnLst/>
              <a:rect l="l" t="t" r="r" b="b"/>
              <a:pathLst>
                <a:path w="8160" h="4707" fill="none" extrusionOk="0">
                  <a:moveTo>
                    <a:pt x="8159" y="4706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64"/>
            <p:cNvSpPr/>
            <p:nvPr/>
          </p:nvSpPr>
          <p:spPr>
            <a:xfrm>
              <a:off x="2777315" y="466636"/>
              <a:ext cx="444893" cy="119713"/>
            </a:xfrm>
            <a:custGeom>
              <a:avLst/>
              <a:gdLst/>
              <a:ahLst/>
              <a:cxnLst/>
              <a:rect l="l" t="t" r="r" b="b"/>
              <a:pathLst>
                <a:path w="9105" h="2450" fill="none" extrusionOk="0">
                  <a:moveTo>
                    <a:pt x="9104" y="2449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64"/>
            <p:cNvSpPr/>
            <p:nvPr/>
          </p:nvSpPr>
          <p:spPr>
            <a:xfrm>
              <a:off x="2781077" y="417626"/>
              <a:ext cx="460920" cy="49"/>
            </a:xfrm>
            <a:custGeom>
              <a:avLst/>
              <a:gdLst/>
              <a:ahLst/>
              <a:cxnLst/>
              <a:rect l="l" t="t" r="r" b="b"/>
              <a:pathLst>
                <a:path w="9433" h="1" fill="none" extrusionOk="0">
                  <a:moveTo>
                    <a:pt x="9432" y="0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64"/>
            <p:cNvSpPr/>
            <p:nvPr/>
          </p:nvSpPr>
          <p:spPr>
            <a:xfrm>
              <a:off x="2771696" y="249880"/>
              <a:ext cx="444844" cy="119713"/>
            </a:xfrm>
            <a:custGeom>
              <a:avLst/>
              <a:gdLst/>
              <a:ahLst/>
              <a:cxnLst/>
              <a:rect l="l" t="t" r="r" b="b"/>
              <a:pathLst>
                <a:path w="9104" h="2450" fill="none" extrusionOk="0">
                  <a:moveTo>
                    <a:pt x="9103" y="0"/>
                  </a:moveTo>
                  <a:lnTo>
                    <a:pt x="0" y="245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64"/>
            <p:cNvSpPr/>
            <p:nvPr/>
          </p:nvSpPr>
          <p:spPr>
            <a:xfrm>
              <a:off x="2750929" y="94350"/>
              <a:ext cx="398718" cy="230973"/>
            </a:xfrm>
            <a:custGeom>
              <a:avLst/>
              <a:gdLst/>
              <a:ahLst/>
              <a:cxnLst/>
              <a:rect l="l" t="t" r="r" b="b"/>
              <a:pathLst>
                <a:path w="8160" h="4727" fill="none" extrusionOk="0">
                  <a:moveTo>
                    <a:pt x="8159" y="1"/>
                  </a:moveTo>
                  <a:lnTo>
                    <a:pt x="1" y="472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64"/>
            <p:cNvSpPr/>
            <p:nvPr/>
          </p:nvSpPr>
          <p:spPr>
            <a:xfrm>
              <a:off x="2717947" y="-38508"/>
              <a:ext cx="326108" cy="326108"/>
            </a:xfrm>
            <a:custGeom>
              <a:avLst/>
              <a:gdLst/>
              <a:ahLst/>
              <a:cxnLst/>
              <a:rect l="l" t="t" r="r" b="b"/>
              <a:pathLst>
                <a:path w="6674" h="6674" fill="none" extrusionOk="0">
                  <a:moveTo>
                    <a:pt x="6674" y="0"/>
                  </a:moveTo>
                  <a:lnTo>
                    <a:pt x="1" y="667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64"/>
            <p:cNvSpPr/>
            <p:nvPr/>
          </p:nvSpPr>
          <p:spPr>
            <a:xfrm>
              <a:off x="2677439" y="-139361"/>
              <a:ext cx="229996" cy="399646"/>
            </a:xfrm>
            <a:custGeom>
              <a:avLst/>
              <a:gdLst/>
              <a:ahLst/>
              <a:cxnLst/>
              <a:rect l="l" t="t" r="r" b="b"/>
              <a:pathLst>
                <a:path w="4707" h="8179" fill="none" extrusionOk="0">
                  <a:moveTo>
                    <a:pt x="4706" y="1"/>
                  </a:moveTo>
                  <a:lnTo>
                    <a:pt x="0" y="817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64"/>
            <p:cNvSpPr/>
            <p:nvPr/>
          </p:nvSpPr>
          <p:spPr>
            <a:xfrm>
              <a:off x="2631264" y="-201563"/>
              <a:ext cx="118785" cy="444893"/>
            </a:xfrm>
            <a:custGeom>
              <a:avLst/>
              <a:gdLst/>
              <a:ahLst/>
              <a:cxnLst/>
              <a:rect l="l" t="t" r="r" b="b"/>
              <a:pathLst>
                <a:path w="2431" h="9105" fill="none" extrusionOk="0">
                  <a:moveTo>
                    <a:pt x="2430" y="1"/>
                  </a:moveTo>
                  <a:lnTo>
                    <a:pt x="0" y="910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64"/>
            <p:cNvSpPr/>
            <p:nvPr/>
          </p:nvSpPr>
          <p:spPr>
            <a:xfrm>
              <a:off x="2607712" y="-215684"/>
              <a:ext cx="62251" cy="456180"/>
            </a:xfrm>
            <a:custGeom>
              <a:avLst/>
              <a:gdLst/>
              <a:ahLst/>
              <a:cxnLst/>
              <a:rect l="l" t="t" r="r" b="b"/>
              <a:pathLst>
                <a:path w="1274" h="9336" fill="none" extrusionOk="0">
                  <a:moveTo>
                    <a:pt x="1273" y="0"/>
                  </a:moveTo>
                  <a:lnTo>
                    <a:pt x="0" y="933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64"/>
            <p:cNvSpPr/>
            <p:nvPr/>
          </p:nvSpPr>
          <p:spPr>
            <a:xfrm>
              <a:off x="2500263" y="-213779"/>
              <a:ext cx="57511" cy="457109"/>
            </a:xfrm>
            <a:custGeom>
              <a:avLst/>
              <a:gdLst/>
              <a:ahLst/>
              <a:cxnLst/>
              <a:rect l="l" t="t" r="r" b="b"/>
              <a:pathLst>
                <a:path w="1177" h="9355" fill="none" extrusionOk="0">
                  <a:moveTo>
                    <a:pt x="1" y="0"/>
                  </a:moveTo>
                  <a:lnTo>
                    <a:pt x="1177" y="935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64"/>
            <p:cNvSpPr/>
            <p:nvPr/>
          </p:nvSpPr>
          <p:spPr>
            <a:xfrm>
              <a:off x="2337208" y="-168580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1" y="1"/>
                  </a:moveTo>
                  <a:lnTo>
                    <a:pt x="3569" y="873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64"/>
            <p:cNvSpPr/>
            <p:nvPr/>
          </p:nvSpPr>
          <p:spPr>
            <a:xfrm>
              <a:off x="2191157" y="-8184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0" y="0"/>
                  </a:moveTo>
                  <a:lnTo>
                    <a:pt x="5709" y="750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64"/>
            <p:cNvSpPr/>
            <p:nvPr/>
          </p:nvSpPr>
          <p:spPr>
            <a:xfrm>
              <a:off x="2072420" y="39722"/>
              <a:ext cx="364759" cy="281790"/>
            </a:xfrm>
            <a:custGeom>
              <a:avLst/>
              <a:gdLst/>
              <a:ahLst/>
              <a:cxnLst/>
              <a:rect l="l" t="t" r="r" b="b"/>
              <a:pathLst>
                <a:path w="7465" h="5767" fill="none" extrusionOk="0">
                  <a:moveTo>
                    <a:pt x="0" y="0"/>
                  </a:moveTo>
                  <a:lnTo>
                    <a:pt x="7464" y="5767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64"/>
            <p:cNvSpPr/>
            <p:nvPr/>
          </p:nvSpPr>
          <p:spPr>
            <a:xfrm>
              <a:off x="1989500" y="187678"/>
              <a:ext cx="425055" cy="178153"/>
            </a:xfrm>
            <a:custGeom>
              <a:avLst/>
              <a:gdLst/>
              <a:ahLst/>
              <a:cxnLst/>
              <a:rect l="l" t="t" r="r" b="b"/>
              <a:pathLst>
                <a:path w="8699" h="3646" fill="none" extrusionOk="0">
                  <a:moveTo>
                    <a:pt x="0" y="0"/>
                  </a:moveTo>
                  <a:lnTo>
                    <a:pt x="8698" y="3645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64"/>
            <p:cNvSpPr/>
            <p:nvPr/>
          </p:nvSpPr>
          <p:spPr>
            <a:xfrm>
              <a:off x="1948016" y="351662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1" y="0"/>
                  </a:moveTo>
                  <a:lnTo>
                    <a:pt x="9335" y="1273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64"/>
            <p:cNvSpPr/>
            <p:nvPr/>
          </p:nvSpPr>
          <p:spPr>
            <a:xfrm>
              <a:off x="1949921" y="462824"/>
              <a:ext cx="457109" cy="58488"/>
            </a:xfrm>
            <a:custGeom>
              <a:avLst/>
              <a:gdLst/>
              <a:ahLst/>
              <a:cxnLst/>
              <a:rect l="l" t="t" r="r" b="b"/>
              <a:pathLst>
                <a:path w="9355" h="1197" fill="none" extrusionOk="0">
                  <a:moveTo>
                    <a:pt x="0" y="1197"/>
                  </a:moveTo>
                  <a:lnTo>
                    <a:pt x="9354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64"/>
            <p:cNvSpPr/>
            <p:nvPr/>
          </p:nvSpPr>
          <p:spPr>
            <a:xfrm>
              <a:off x="1996097" y="509977"/>
              <a:ext cx="425983" cy="174390"/>
            </a:xfrm>
            <a:custGeom>
              <a:avLst/>
              <a:gdLst/>
              <a:ahLst/>
              <a:cxnLst/>
              <a:rect l="l" t="t" r="r" b="b"/>
              <a:pathLst>
                <a:path w="8718" h="3569" fill="none" extrusionOk="0">
                  <a:moveTo>
                    <a:pt x="0" y="3568"/>
                  </a:moveTo>
                  <a:lnTo>
                    <a:pt x="8718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64"/>
            <p:cNvSpPr/>
            <p:nvPr/>
          </p:nvSpPr>
          <p:spPr>
            <a:xfrm>
              <a:off x="2081851" y="551413"/>
              <a:ext cx="367593" cy="279005"/>
            </a:xfrm>
            <a:custGeom>
              <a:avLst/>
              <a:gdLst/>
              <a:ahLst/>
              <a:cxnLst/>
              <a:rect l="l" t="t" r="r" b="b"/>
              <a:pathLst>
                <a:path w="7523" h="5710" fill="none" extrusionOk="0">
                  <a:moveTo>
                    <a:pt x="0" y="5710"/>
                  </a:moveTo>
                  <a:lnTo>
                    <a:pt x="7522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64"/>
            <p:cNvSpPr/>
            <p:nvPr/>
          </p:nvSpPr>
          <p:spPr>
            <a:xfrm>
              <a:off x="2203422" y="584395"/>
              <a:ext cx="281790" cy="363830"/>
            </a:xfrm>
            <a:custGeom>
              <a:avLst/>
              <a:gdLst/>
              <a:ahLst/>
              <a:cxnLst/>
              <a:rect l="l" t="t" r="r" b="b"/>
              <a:pathLst>
                <a:path w="5767" h="7446" fill="none" extrusionOk="0">
                  <a:moveTo>
                    <a:pt x="0" y="7446"/>
                  </a:moveTo>
                  <a:lnTo>
                    <a:pt x="5767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64"/>
            <p:cNvSpPr/>
            <p:nvPr/>
          </p:nvSpPr>
          <p:spPr>
            <a:xfrm>
              <a:off x="2351378" y="607018"/>
              <a:ext cx="178153" cy="424126"/>
            </a:xfrm>
            <a:custGeom>
              <a:avLst/>
              <a:gdLst/>
              <a:ahLst/>
              <a:cxnLst/>
              <a:rect l="l" t="t" r="r" b="b"/>
              <a:pathLst>
                <a:path w="3646" h="8680" fill="none" extrusionOk="0">
                  <a:moveTo>
                    <a:pt x="0" y="8680"/>
                  </a:moveTo>
                  <a:lnTo>
                    <a:pt x="3645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64"/>
            <p:cNvSpPr/>
            <p:nvPr/>
          </p:nvSpPr>
          <p:spPr>
            <a:xfrm>
              <a:off x="2515362" y="616449"/>
              <a:ext cx="62251" cy="457109"/>
            </a:xfrm>
            <a:custGeom>
              <a:avLst/>
              <a:gdLst/>
              <a:ahLst/>
              <a:cxnLst/>
              <a:rect l="l" t="t" r="r" b="b"/>
              <a:pathLst>
                <a:path w="1274" h="9355" fill="none" extrusionOk="0">
                  <a:moveTo>
                    <a:pt x="0" y="9355"/>
                  </a:moveTo>
                  <a:lnTo>
                    <a:pt x="1273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64"/>
            <p:cNvSpPr/>
            <p:nvPr/>
          </p:nvSpPr>
          <p:spPr>
            <a:xfrm>
              <a:off x="2626524" y="614592"/>
              <a:ext cx="58488" cy="457109"/>
            </a:xfrm>
            <a:custGeom>
              <a:avLst/>
              <a:gdLst/>
              <a:ahLst/>
              <a:cxnLst/>
              <a:rect l="l" t="t" r="r" b="b"/>
              <a:pathLst>
                <a:path w="1197" h="9355" fill="none" extrusionOk="0">
                  <a:moveTo>
                    <a:pt x="1197" y="9354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64"/>
            <p:cNvSpPr/>
            <p:nvPr/>
          </p:nvSpPr>
          <p:spPr>
            <a:xfrm>
              <a:off x="2673677" y="598565"/>
              <a:ext cx="174390" cy="426961"/>
            </a:xfrm>
            <a:custGeom>
              <a:avLst/>
              <a:gdLst/>
              <a:ahLst/>
              <a:cxnLst/>
              <a:rect l="l" t="t" r="r" b="b"/>
              <a:pathLst>
                <a:path w="3569" h="8738" fill="none" extrusionOk="0">
                  <a:moveTo>
                    <a:pt x="3568" y="8737"/>
                  </a:moveTo>
                  <a:lnTo>
                    <a:pt x="0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64"/>
            <p:cNvSpPr/>
            <p:nvPr/>
          </p:nvSpPr>
          <p:spPr>
            <a:xfrm>
              <a:off x="2715113" y="572179"/>
              <a:ext cx="279005" cy="366615"/>
            </a:xfrm>
            <a:custGeom>
              <a:avLst/>
              <a:gdLst/>
              <a:ahLst/>
              <a:cxnLst/>
              <a:rect l="l" t="t" r="r" b="b"/>
              <a:pathLst>
                <a:path w="5710" h="7503" fill="none" extrusionOk="0">
                  <a:moveTo>
                    <a:pt x="5710" y="7503"/>
                  </a:moveTo>
                  <a:lnTo>
                    <a:pt x="1" y="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64"/>
            <p:cNvSpPr/>
            <p:nvPr/>
          </p:nvSpPr>
          <p:spPr>
            <a:xfrm>
              <a:off x="2748095" y="535386"/>
              <a:ext cx="364759" cy="281839"/>
            </a:xfrm>
            <a:custGeom>
              <a:avLst/>
              <a:gdLst/>
              <a:ahLst/>
              <a:cxnLst/>
              <a:rect l="l" t="t" r="r" b="b"/>
              <a:pathLst>
                <a:path w="7465" h="5768" fill="none" extrusionOk="0">
                  <a:moveTo>
                    <a:pt x="7465" y="5768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64"/>
            <p:cNvSpPr/>
            <p:nvPr/>
          </p:nvSpPr>
          <p:spPr>
            <a:xfrm>
              <a:off x="2770718" y="491116"/>
              <a:ext cx="424126" cy="179081"/>
            </a:xfrm>
            <a:custGeom>
              <a:avLst/>
              <a:gdLst/>
              <a:ahLst/>
              <a:cxnLst/>
              <a:rect l="l" t="t" r="r" b="b"/>
              <a:pathLst>
                <a:path w="8680" h="3665" fill="none" extrusionOk="0">
                  <a:moveTo>
                    <a:pt x="8680" y="3665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64"/>
            <p:cNvSpPr/>
            <p:nvPr/>
          </p:nvSpPr>
          <p:spPr>
            <a:xfrm>
              <a:off x="2781077" y="443035"/>
              <a:ext cx="456180" cy="62251"/>
            </a:xfrm>
            <a:custGeom>
              <a:avLst/>
              <a:gdLst/>
              <a:ahLst/>
              <a:cxnLst/>
              <a:rect l="l" t="t" r="r" b="b"/>
              <a:pathLst>
                <a:path w="9336" h="1274" fill="none" extrusionOk="0">
                  <a:moveTo>
                    <a:pt x="9336" y="1274"/>
                  </a:moveTo>
                  <a:lnTo>
                    <a:pt x="1" y="1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64"/>
            <p:cNvSpPr/>
            <p:nvPr/>
          </p:nvSpPr>
          <p:spPr>
            <a:xfrm>
              <a:off x="2778292" y="335635"/>
              <a:ext cx="457109" cy="58440"/>
            </a:xfrm>
            <a:custGeom>
              <a:avLst/>
              <a:gdLst/>
              <a:ahLst/>
              <a:cxnLst/>
              <a:rect l="l" t="t" r="r" b="b"/>
              <a:pathLst>
                <a:path w="9355" h="1196" fill="none" extrusionOk="0">
                  <a:moveTo>
                    <a:pt x="9354" y="0"/>
                  </a:moveTo>
                  <a:lnTo>
                    <a:pt x="0" y="1196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64"/>
            <p:cNvSpPr/>
            <p:nvPr/>
          </p:nvSpPr>
          <p:spPr>
            <a:xfrm>
              <a:off x="2763194" y="172579"/>
              <a:ext cx="426032" cy="174390"/>
            </a:xfrm>
            <a:custGeom>
              <a:avLst/>
              <a:gdLst/>
              <a:ahLst/>
              <a:cxnLst/>
              <a:rect l="l" t="t" r="r" b="b"/>
              <a:pathLst>
                <a:path w="8719" h="3569" fill="none" extrusionOk="0">
                  <a:moveTo>
                    <a:pt x="8718" y="1"/>
                  </a:moveTo>
                  <a:lnTo>
                    <a:pt x="1" y="3569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64"/>
            <p:cNvSpPr/>
            <p:nvPr/>
          </p:nvSpPr>
          <p:spPr>
            <a:xfrm>
              <a:off x="2735879" y="27457"/>
              <a:ext cx="366615" cy="278076"/>
            </a:xfrm>
            <a:custGeom>
              <a:avLst/>
              <a:gdLst/>
              <a:ahLst/>
              <a:cxnLst/>
              <a:rect l="l" t="t" r="r" b="b"/>
              <a:pathLst>
                <a:path w="7503" h="5691" fill="none" extrusionOk="0">
                  <a:moveTo>
                    <a:pt x="7503" y="0"/>
                  </a:moveTo>
                  <a:lnTo>
                    <a:pt x="0" y="5690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64"/>
            <p:cNvSpPr/>
            <p:nvPr/>
          </p:nvSpPr>
          <p:spPr>
            <a:xfrm>
              <a:off x="2699135" y="-91280"/>
              <a:ext cx="282767" cy="364759"/>
            </a:xfrm>
            <a:custGeom>
              <a:avLst/>
              <a:gdLst/>
              <a:ahLst/>
              <a:cxnLst/>
              <a:rect l="l" t="t" r="r" b="b"/>
              <a:pathLst>
                <a:path w="5787" h="7465" fill="none" extrusionOk="0">
                  <a:moveTo>
                    <a:pt x="5786" y="0"/>
                  </a:moveTo>
                  <a:lnTo>
                    <a:pt x="0" y="7464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64"/>
            <p:cNvSpPr/>
            <p:nvPr/>
          </p:nvSpPr>
          <p:spPr>
            <a:xfrm>
              <a:off x="2655744" y="-174200"/>
              <a:ext cx="178153" cy="425055"/>
            </a:xfrm>
            <a:custGeom>
              <a:avLst/>
              <a:gdLst/>
              <a:ahLst/>
              <a:cxnLst/>
              <a:rect l="l" t="t" r="r" b="b"/>
              <a:pathLst>
                <a:path w="3646" h="8699" fill="none" extrusionOk="0">
                  <a:moveTo>
                    <a:pt x="3646" y="0"/>
                  </a:moveTo>
                  <a:lnTo>
                    <a:pt x="1" y="8698"/>
                  </a:lnTo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miter lim="1928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56" name="Google Shape;2756;p64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7" name="Google Shape;2757;p64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8" name="Google Shape;2758;p64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9" name="Google Shape;2759;p64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0" name="Google Shape;2760;p64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98;p18">
            <a:extLst>
              <a:ext uri="{FF2B5EF4-FFF2-40B4-BE49-F238E27FC236}">
                <a16:creationId xmlns:a16="http://schemas.microsoft.com/office/drawing/2014/main" id="{44DC27D7-A7DF-FEAA-1379-FD787A21683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501" y="497801"/>
            <a:ext cx="8084998" cy="4289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82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0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" name="Google Shape;2766;p65"/>
          <p:cNvSpPr txBox="1">
            <a:spLocks noGrp="1"/>
          </p:cNvSpPr>
          <p:nvPr>
            <p:ph type="title"/>
          </p:nvPr>
        </p:nvSpPr>
        <p:spPr>
          <a:xfrm>
            <a:off x="1020737" y="2873113"/>
            <a:ext cx="6655974" cy="841800"/>
          </a:xfrm>
          <a:prstGeom prst="rect">
            <a:avLst/>
          </a:prstGeom>
        </p:spPr>
        <p:txBody>
          <a:bodyPr spcFirstLastPara="1" wrap="square" lIns="91425" tIns="0" rIns="91425" bIns="91425" anchor="ctr" anchorCtr="0">
            <a:noAutofit/>
          </a:bodyPr>
          <a:lstStyle/>
          <a:p>
            <a:r>
              <a:rPr lang="en-US" sz="4800" dirty="0" err="1">
                <a:solidFill>
                  <a:schemeClr val="bg2"/>
                </a:solidFill>
              </a:rPr>
              <a:t>Korelacje</a:t>
            </a:r>
            <a:endParaRPr lang="pl-PL" sz="4800" dirty="0">
              <a:solidFill>
                <a:schemeClr val="bg2"/>
              </a:solidFill>
            </a:endParaRPr>
          </a:p>
        </p:txBody>
      </p:sp>
      <p:sp>
        <p:nvSpPr>
          <p:cNvPr id="2767" name="Google Shape;2767;p65"/>
          <p:cNvSpPr txBox="1">
            <a:spLocks noGrp="1"/>
          </p:cNvSpPr>
          <p:nvPr>
            <p:ph type="title" idx="2"/>
          </p:nvPr>
        </p:nvSpPr>
        <p:spPr>
          <a:xfrm>
            <a:off x="2748300" y="965501"/>
            <a:ext cx="3647400" cy="15999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2769" name="Google Shape;2769;p65"/>
          <p:cNvGrpSpPr/>
          <p:nvPr/>
        </p:nvGrpSpPr>
        <p:grpSpPr>
          <a:xfrm flipH="1">
            <a:off x="2124013" y="1936921"/>
            <a:ext cx="793256" cy="182899"/>
            <a:chOff x="2685575" y="2835950"/>
            <a:chExt cx="433000" cy="99825"/>
          </a:xfrm>
        </p:grpSpPr>
        <p:sp>
          <p:nvSpPr>
            <p:cNvPr id="2770" name="Google Shape;2770;p65"/>
            <p:cNvSpPr/>
            <p:nvPr/>
          </p:nvSpPr>
          <p:spPr>
            <a:xfrm>
              <a:off x="303225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65"/>
            <p:cNvSpPr/>
            <p:nvPr/>
          </p:nvSpPr>
          <p:spPr>
            <a:xfrm>
              <a:off x="2917000" y="2835950"/>
              <a:ext cx="85850" cy="99825"/>
            </a:xfrm>
            <a:custGeom>
              <a:avLst/>
              <a:gdLst/>
              <a:ahLst/>
              <a:cxnLst/>
              <a:rect l="l" t="t" r="r" b="b"/>
              <a:pathLst>
                <a:path w="3434" h="3993" extrusionOk="0">
                  <a:moveTo>
                    <a:pt x="3434" y="0"/>
                  </a:moveTo>
                  <a:lnTo>
                    <a:pt x="1" y="2006"/>
                  </a:lnTo>
                  <a:lnTo>
                    <a:pt x="3434" y="3993"/>
                  </a:lnTo>
                  <a:lnTo>
                    <a:pt x="3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65"/>
            <p:cNvSpPr/>
            <p:nvPr/>
          </p:nvSpPr>
          <p:spPr>
            <a:xfrm>
              <a:off x="2801300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2" y="0"/>
                  </a:moveTo>
                  <a:lnTo>
                    <a:pt x="0" y="2006"/>
                  </a:lnTo>
                  <a:lnTo>
                    <a:pt x="3452" y="3993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65"/>
            <p:cNvSpPr/>
            <p:nvPr/>
          </p:nvSpPr>
          <p:spPr>
            <a:xfrm>
              <a:off x="2685575" y="2835950"/>
              <a:ext cx="86325" cy="99825"/>
            </a:xfrm>
            <a:custGeom>
              <a:avLst/>
              <a:gdLst/>
              <a:ahLst/>
              <a:cxnLst/>
              <a:rect l="l" t="t" r="r" b="b"/>
              <a:pathLst>
                <a:path w="3453" h="3993" extrusionOk="0">
                  <a:moveTo>
                    <a:pt x="3453" y="0"/>
                  </a:moveTo>
                  <a:lnTo>
                    <a:pt x="0" y="2006"/>
                  </a:lnTo>
                  <a:lnTo>
                    <a:pt x="3453" y="3993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74" name="Google Shape;2774;p65"/>
          <p:cNvSpPr/>
          <p:nvPr/>
        </p:nvSpPr>
        <p:spPr>
          <a:xfrm rot="10800000" flipH="1">
            <a:off x="6498641" y="596700"/>
            <a:ext cx="825452" cy="1673688"/>
          </a:xfrm>
          <a:custGeom>
            <a:avLst/>
            <a:gdLst/>
            <a:ahLst/>
            <a:cxnLst/>
            <a:rect l="l" t="t" r="r" b="b"/>
            <a:pathLst>
              <a:path w="16883" h="34232" fill="none" extrusionOk="0">
                <a:moveTo>
                  <a:pt x="16882" y="34232"/>
                </a:moveTo>
                <a:cubicBezTo>
                  <a:pt x="7517" y="34109"/>
                  <a:pt x="1" y="26494"/>
                  <a:pt x="1" y="17129"/>
                </a:cubicBezTo>
                <a:cubicBezTo>
                  <a:pt x="1" y="7764"/>
                  <a:pt x="7517" y="124"/>
                  <a:pt x="16882" y="1"/>
                </a:cubicBezTo>
              </a:path>
            </a:pathLst>
          </a:custGeom>
          <a:noFill/>
          <a:ln w="85025" cap="flat" cmpd="sng">
            <a:solidFill>
              <a:schemeClr val="lt1"/>
            </a:solidFill>
            <a:prstDash val="solid"/>
            <a:miter lim="24644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5" name="Google Shape;2775;p65"/>
          <p:cNvSpPr/>
          <p:nvPr/>
        </p:nvSpPr>
        <p:spPr>
          <a:xfrm flipH="1">
            <a:off x="7676711" y="2990985"/>
            <a:ext cx="555517" cy="554294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6" name="Google Shape;2776;p65"/>
          <p:cNvCxnSpPr/>
          <p:nvPr/>
        </p:nvCxnSpPr>
        <p:spPr>
          <a:xfrm>
            <a:off x="1968150" y="3969216"/>
            <a:ext cx="5208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77" name="Google Shape;2777;p65"/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8" name="Google Shape;2778;p65"/>
          <p:cNvSpPr/>
          <p:nvPr/>
        </p:nvSpPr>
        <p:spPr>
          <a:xfrm rot="-5400000">
            <a:off x="7837924" y="4715039"/>
            <a:ext cx="221100" cy="1821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9" name="Google Shape;2779;p65">
            <a:hlinkClick r:id="rId3" action="ppaction://hlinksldjump"/>
          </p:cNvPr>
          <p:cNvSpPr/>
          <p:nvPr/>
        </p:nvSpPr>
        <p:spPr>
          <a:xfrm>
            <a:off x="7770424" y="4641864"/>
            <a:ext cx="356100" cy="356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0" name="Google Shape;2780;p65">
            <a:hlinkClick r:id="" action="ppaction://hlinkshowjump?jump=previousslide"/>
          </p:cNvPr>
          <p:cNvSpPr/>
          <p:nvPr/>
        </p:nvSpPr>
        <p:spPr>
          <a:xfrm>
            <a:off x="7462717" y="4728472"/>
            <a:ext cx="158147" cy="182899"/>
          </a:xfrm>
          <a:custGeom>
            <a:avLst/>
            <a:gdLst/>
            <a:ahLst/>
            <a:cxnLst/>
            <a:rect l="l" t="t" r="r" b="b"/>
            <a:pathLst>
              <a:path w="3453" h="3993" extrusionOk="0">
                <a:moveTo>
                  <a:pt x="3453" y="0"/>
                </a:moveTo>
                <a:lnTo>
                  <a:pt x="0" y="2006"/>
                </a:lnTo>
                <a:lnTo>
                  <a:pt x="3453" y="3993"/>
                </a:lnTo>
                <a:lnTo>
                  <a:pt x="345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1" name="Google Shape;2781;p65">
            <a:hlinkClick r:id="" action="ppaction://hlinkshowjump?jump=nextslide"/>
          </p:cNvPr>
          <p:cNvSpPr/>
          <p:nvPr/>
        </p:nvSpPr>
        <p:spPr>
          <a:xfrm flipH="1">
            <a:off x="8276954" y="4728472"/>
            <a:ext cx="157277" cy="182899"/>
          </a:xfrm>
          <a:custGeom>
            <a:avLst/>
            <a:gdLst/>
            <a:ahLst/>
            <a:cxnLst/>
            <a:rect l="l" t="t" r="r" b="b"/>
            <a:pathLst>
              <a:path w="3434" h="3993" extrusionOk="0">
                <a:moveTo>
                  <a:pt x="3434" y="0"/>
                </a:moveTo>
                <a:lnTo>
                  <a:pt x="1" y="2006"/>
                </a:lnTo>
                <a:lnTo>
                  <a:pt x="3434" y="3993"/>
                </a:lnTo>
                <a:lnTo>
                  <a:pt x="343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831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1000" fill="hold"/>
                                        <p:tgtEl>
                                          <p:spTgt spid="277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1000"/>
                                        <p:tgtEl>
                                          <p:spTgt spid="2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7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1000"/>
                                        <p:tgtEl>
                                          <p:spTgt spid="2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000"/>
                                        <p:tgtEl>
                                          <p:spTgt spid="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 Science Project Proposal XL by Slidesgo">
  <a:themeElements>
    <a:clrScheme name="Simple Light">
      <a:dk1>
        <a:srgbClr val="0E0E0E"/>
      </a:dk1>
      <a:lt1>
        <a:srgbClr val="FFFFFF"/>
      </a:lt1>
      <a:dk2>
        <a:srgbClr val="72F49A"/>
      </a:dk2>
      <a:lt2>
        <a:srgbClr val="47A5F3"/>
      </a:lt2>
      <a:accent1>
        <a:srgbClr val="F341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241</Words>
  <Application>Microsoft Office PowerPoint</Application>
  <PresentationFormat>Pokaz na ekranie (16:9)</PresentationFormat>
  <Paragraphs>63</Paragraphs>
  <Slides>18</Slides>
  <Notes>18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2" baseType="lpstr">
      <vt:lpstr>Bai Jamjuree</vt:lpstr>
      <vt:lpstr>Aldrich</vt:lpstr>
      <vt:lpstr>Arial</vt:lpstr>
      <vt:lpstr>Data Science Project Proposal XL by Slidesgo</vt:lpstr>
      <vt:lpstr>Analiza korelacji miedzy bezrobociem a inflacja w krajach europejskich</vt:lpstr>
      <vt:lpstr>Cel I zakres badania</vt:lpstr>
      <vt:lpstr>Prezentacja programu PowerPoint</vt:lpstr>
      <vt:lpstr>Metodologia</vt:lpstr>
      <vt:lpstr>Prezentacja programu PowerPoint</vt:lpstr>
      <vt:lpstr>Glowne wyniki</vt:lpstr>
      <vt:lpstr>Kluczowe obserwacje</vt:lpstr>
      <vt:lpstr>Prezentacja programu PowerPoint</vt:lpstr>
      <vt:lpstr>Korelacje</vt:lpstr>
      <vt:lpstr>Najsilniejsze korelacje ujemne</vt:lpstr>
      <vt:lpstr>Najsłabsze korelacje</vt:lpstr>
      <vt:lpstr>Analiza regionalna</vt:lpstr>
      <vt:lpstr>Prezentacja programu PowerPoint</vt:lpstr>
      <vt:lpstr>Wnioski</vt:lpstr>
      <vt:lpstr>Główne obserwacje</vt:lpstr>
      <vt:lpstr>Implikacje praktyczne</vt:lpstr>
      <vt:lpstr>Ograniczenia badania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Proposal</dc:title>
  <dc:creator>Aleksander Rykowski</dc:creator>
  <cp:lastModifiedBy>Bada</cp:lastModifiedBy>
  <cp:revision>283</cp:revision>
  <dcterms:modified xsi:type="dcterms:W3CDTF">2025-05-24T23:46:49Z</dcterms:modified>
</cp:coreProperties>
</file>