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7"/>
  </p:notesMasterIdLst>
  <p:sldIdLst>
    <p:sldId id="256" r:id="rId2"/>
    <p:sldId id="348" r:id="rId3"/>
    <p:sldId id="346" r:id="rId4"/>
    <p:sldId id="355" r:id="rId5"/>
    <p:sldId id="369" r:id="rId6"/>
    <p:sldId id="351" r:id="rId7"/>
    <p:sldId id="365" r:id="rId8"/>
    <p:sldId id="390" r:id="rId9"/>
    <p:sldId id="391" r:id="rId10"/>
    <p:sldId id="392" r:id="rId11"/>
    <p:sldId id="393" r:id="rId12"/>
    <p:sldId id="356" r:id="rId13"/>
    <p:sldId id="370" r:id="rId14"/>
    <p:sldId id="389" r:id="rId15"/>
    <p:sldId id="320" r:id="rId16"/>
  </p:sldIdLst>
  <p:sldSz cx="9144000" cy="5143500" type="screen16x9"/>
  <p:notesSz cx="6858000" cy="9144000"/>
  <p:embeddedFontLst>
    <p:embeddedFont>
      <p:font typeface="Aldrich" panose="020B0604020202020204" charset="0"/>
      <p:regular r:id="rId18"/>
    </p:embeddedFont>
    <p:embeddedFont>
      <p:font typeface="Bai Jamjuree" panose="020B0604020202020204" charset="-34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D3BBB-59DB-A52B-4A05-492C9DF0526F}" v="253" dt="2023-01-06T14:18:04.867"/>
    <p1510:client id="{29736E7D-7C4E-23E6-E9ED-84C565859191}" v="582" dt="2023-01-06T16:04:56.647"/>
    <p1510:client id="{2A5A7384-C6B4-1349-268E-49F4B329E439}" v="18" dt="2023-01-19T11:29:32.640"/>
    <p1510:client id="{3F9321D6-9697-190D-1FA7-B28840DDE70A}" v="444" dt="2023-01-18T20:37:23.063"/>
    <p1510:client id="{4EFAF5C9-3B2D-095A-E2A5-821B771866F6}" v="12" dt="2023-01-06T14:22:38.895"/>
    <p1510:client id="{6D07B238-996F-C069-9262-5A0DB4785CCD}" v="94" dt="2023-01-18T20:38:34.686"/>
    <p1510:client id="{844A2479-7191-D863-2E3C-E385F73A44E4}" v="15" dt="2023-01-06T14:16:48.370"/>
    <p1510:client id="{8CC3AC55-E055-4379-574A-D1C254D19AB7}" v="1291" dt="2023-01-20T16:42:53.043"/>
    <p1510:client id="{9502C60A-AB01-88FE-7FAC-C43FE8B5620E}" v="94" dt="2023-01-18T20:10:37.882"/>
    <p1510:client id="{9E3026E0-F0C4-597B-3F7D-8E61D480188D}" v="79" dt="2023-01-20T17:17:36.840"/>
    <p1510:client id="{9E48997A-C33C-50BC-229C-30C5AA95CD69}" v="6" dt="2023-01-18T17:33:18.860"/>
    <p1510:client id="{A91A8BC6-1E3E-6D20-5364-5E2DFB8D28D1}" v="91" dt="2023-01-06T13:35:35.421"/>
    <p1510:client id="{B2E70684-B1EC-4578-2F47-792C85B2A4AE}" v="7" dt="2023-01-06T13:27:40.477"/>
    <p1510:client id="{DACE2DFD-28F7-7123-A83B-0D2197BB3A4A}" v="26" dt="2023-01-06T13:25:16.753"/>
    <p1510:client id="{DCD3338F-FC1C-D664-D25E-E964F915E2D7}" v="9" dt="2023-01-18T18:29:18.749"/>
  </p1510:revLst>
</p1510:revInfo>
</file>

<file path=ppt/tableStyles.xml><?xml version="1.0" encoding="utf-8"?>
<a:tblStyleLst xmlns:a="http://schemas.openxmlformats.org/drawingml/2006/main" def="{C21E7FCF-AC98-4C79-83A4-E565926D2498}">
  <a:tblStyle styleId="{C21E7FCF-AC98-4C79-83A4-E565926D24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1" name="Google Shape;25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844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530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4" name="Google Shape;2764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177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99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377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6" name="Google Shape;7296;g12948bcd1fb_0_22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7" name="Google Shape;7297;g12948bcd1fb_0_22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4" name="Google Shape;2764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955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" name="Google Shape;2685;g127f379f98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6" name="Google Shape;2686;g127f379f98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707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4" name="Google Shape;2764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58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117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4" name="Google Shape;2764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01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52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579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79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22763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01" name="Google Shape;101;p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04" name="Google Shape;104;p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2" name="Google Shape;15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3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54" name="Google Shape;154;p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6"/>
          <p:cNvGrpSpPr/>
          <p:nvPr/>
        </p:nvGrpSpPr>
        <p:grpSpPr>
          <a:xfrm flipH="1">
            <a:off x="-99423" y="4189150"/>
            <a:ext cx="1039906" cy="679800"/>
            <a:chOff x="4082325" y="3790650"/>
            <a:chExt cx="1039906" cy="679800"/>
          </a:xfrm>
        </p:grpSpPr>
        <p:sp>
          <p:nvSpPr>
            <p:cNvPr id="268" name="Google Shape;268;p6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6"/>
          <p:cNvGrpSpPr/>
          <p:nvPr/>
        </p:nvGrpSpPr>
        <p:grpSpPr>
          <a:xfrm rot="5400000">
            <a:off x="8405096" y="2480296"/>
            <a:ext cx="793256" cy="182899"/>
            <a:chOff x="2685575" y="2835950"/>
            <a:chExt cx="433000" cy="99825"/>
          </a:xfrm>
        </p:grpSpPr>
        <p:sp>
          <p:nvSpPr>
            <p:cNvPr id="272" name="Google Shape;272;p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6"/>
          <p:cNvGrpSpPr/>
          <p:nvPr/>
        </p:nvGrpSpPr>
        <p:grpSpPr>
          <a:xfrm flipH="1">
            <a:off x="8194575" y="4265345"/>
            <a:ext cx="1965289" cy="517060"/>
            <a:chOff x="3539975" y="3523525"/>
            <a:chExt cx="745925" cy="196250"/>
          </a:xfrm>
        </p:grpSpPr>
        <p:sp>
          <p:nvSpPr>
            <p:cNvPr id="277" name="Google Shape;277;p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8"/>
          <p:cNvSpPr txBox="1">
            <a:spLocks noGrp="1"/>
          </p:cNvSpPr>
          <p:nvPr>
            <p:ph type="title"/>
          </p:nvPr>
        </p:nvSpPr>
        <p:spPr>
          <a:xfrm>
            <a:off x="1987800" y="1227877"/>
            <a:ext cx="5168400" cy="26154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76" name="Google Shape;376;p8"/>
          <p:cNvGrpSpPr/>
          <p:nvPr/>
        </p:nvGrpSpPr>
        <p:grpSpPr>
          <a:xfrm rot="-5400000">
            <a:off x="2819427" y="4284163"/>
            <a:ext cx="289170" cy="284718"/>
            <a:chOff x="426000" y="3302025"/>
            <a:chExt cx="220875" cy="217475"/>
          </a:xfrm>
        </p:grpSpPr>
        <p:sp>
          <p:nvSpPr>
            <p:cNvPr id="377" name="Google Shape;377;p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8"/>
          <p:cNvGrpSpPr/>
          <p:nvPr/>
        </p:nvGrpSpPr>
        <p:grpSpPr>
          <a:xfrm rot="-5400000">
            <a:off x="1014983" y="3948380"/>
            <a:ext cx="357454" cy="956304"/>
            <a:chOff x="357713" y="600975"/>
            <a:chExt cx="357454" cy="956304"/>
          </a:xfrm>
        </p:grpSpPr>
        <p:sp>
          <p:nvSpPr>
            <p:cNvPr id="380" name="Google Shape;380;p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8"/>
          <p:cNvSpPr/>
          <p:nvPr/>
        </p:nvSpPr>
        <p:spPr>
          <a:xfrm>
            <a:off x="5427233" y="4098668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8" name="Google Shape;388;p9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4724908" y="599573"/>
            <a:ext cx="793256" cy="182899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3091076" y="4281547"/>
            <a:ext cx="2019176" cy="2019176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8513377" y="4281545"/>
            <a:ext cx="1965289" cy="517060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1765763" y="533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9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1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14"/>
          <p:cNvSpPr txBox="1">
            <a:spLocks noGrp="1"/>
          </p:cNvSpPr>
          <p:nvPr>
            <p:ph type="title" hasCustomPrompt="1"/>
          </p:nvPr>
        </p:nvSpPr>
        <p:spPr>
          <a:xfrm>
            <a:off x="2167181" y="1194994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4" name="Google Shape;604;p14"/>
          <p:cNvSpPr txBox="1">
            <a:spLocks noGrp="1"/>
          </p:cNvSpPr>
          <p:nvPr>
            <p:ph type="subTitle" idx="1"/>
          </p:nvPr>
        </p:nvSpPr>
        <p:spPr>
          <a:xfrm>
            <a:off x="2988905" y="1244525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4"/>
          <p:cNvSpPr txBox="1">
            <a:spLocks noGrp="1"/>
          </p:cNvSpPr>
          <p:nvPr>
            <p:ph type="subTitle" idx="2"/>
          </p:nvPr>
        </p:nvSpPr>
        <p:spPr>
          <a:xfrm>
            <a:off x="2988888" y="1599134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14"/>
          <p:cNvSpPr txBox="1">
            <a:spLocks noGrp="1"/>
          </p:cNvSpPr>
          <p:nvPr>
            <p:ph type="title" idx="3" hasCustomPrompt="1"/>
          </p:nvPr>
        </p:nvSpPr>
        <p:spPr>
          <a:xfrm>
            <a:off x="2167181" y="208980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7" name="Google Shape;607;p14"/>
          <p:cNvSpPr txBox="1">
            <a:spLocks noGrp="1"/>
          </p:cNvSpPr>
          <p:nvPr>
            <p:ph type="subTitle" idx="4"/>
          </p:nvPr>
        </p:nvSpPr>
        <p:spPr>
          <a:xfrm>
            <a:off x="2988905" y="2139342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4"/>
          <p:cNvSpPr txBox="1">
            <a:spLocks noGrp="1"/>
          </p:cNvSpPr>
          <p:nvPr>
            <p:ph type="subTitle" idx="5"/>
          </p:nvPr>
        </p:nvSpPr>
        <p:spPr>
          <a:xfrm>
            <a:off x="2988888" y="2493949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14"/>
          <p:cNvSpPr txBox="1">
            <a:spLocks noGrp="1"/>
          </p:cNvSpPr>
          <p:nvPr>
            <p:ph type="title" idx="6" hasCustomPrompt="1"/>
          </p:nvPr>
        </p:nvSpPr>
        <p:spPr>
          <a:xfrm>
            <a:off x="2167181" y="2984623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0" name="Google Shape;610;p14"/>
          <p:cNvSpPr txBox="1">
            <a:spLocks noGrp="1"/>
          </p:cNvSpPr>
          <p:nvPr>
            <p:ph type="subTitle" idx="7"/>
          </p:nvPr>
        </p:nvSpPr>
        <p:spPr>
          <a:xfrm>
            <a:off x="2988905" y="3034159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4"/>
          <p:cNvSpPr txBox="1">
            <a:spLocks noGrp="1"/>
          </p:cNvSpPr>
          <p:nvPr>
            <p:ph type="subTitle" idx="8"/>
          </p:nvPr>
        </p:nvSpPr>
        <p:spPr>
          <a:xfrm>
            <a:off x="2988888" y="3388763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4"/>
          <p:cNvSpPr txBox="1">
            <a:spLocks noGrp="1"/>
          </p:cNvSpPr>
          <p:nvPr>
            <p:ph type="title" idx="9" hasCustomPrompt="1"/>
          </p:nvPr>
        </p:nvSpPr>
        <p:spPr>
          <a:xfrm>
            <a:off x="2167181" y="387943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3" name="Google Shape;613;p14"/>
          <p:cNvSpPr txBox="1">
            <a:spLocks noGrp="1"/>
          </p:cNvSpPr>
          <p:nvPr>
            <p:ph type="subTitle" idx="13"/>
          </p:nvPr>
        </p:nvSpPr>
        <p:spPr>
          <a:xfrm>
            <a:off x="2988905" y="3928977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4"/>
          <p:cNvSpPr txBox="1">
            <a:spLocks noGrp="1"/>
          </p:cNvSpPr>
          <p:nvPr>
            <p:ph type="subTitle" idx="14"/>
          </p:nvPr>
        </p:nvSpPr>
        <p:spPr>
          <a:xfrm>
            <a:off x="2988888" y="4283578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14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6" name="Google Shape;616;p14"/>
          <p:cNvSpPr txBox="1">
            <a:spLocks noGrp="1"/>
          </p:cNvSpPr>
          <p:nvPr>
            <p:ph type="title" idx="16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7" name="Google Shape;617;p14"/>
          <p:cNvSpPr txBox="1">
            <a:spLocks noGrp="1"/>
          </p:cNvSpPr>
          <p:nvPr>
            <p:ph type="title" idx="17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618" name="Google Shape;618;p14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619" name="Google Shape;619;p1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14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622" name="Google Shape;622;p1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14"/>
          <p:cNvGrpSpPr/>
          <p:nvPr/>
        </p:nvGrpSpPr>
        <p:grpSpPr>
          <a:xfrm>
            <a:off x="163264" y="4378897"/>
            <a:ext cx="2019176" cy="2019176"/>
            <a:chOff x="1943325" y="-220375"/>
            <a:chExt cx="1298672" cy="1298672"/>
          </a:xfrm>
        </p:grpSpPr>
        <p:sp>
          <p:nvSpPr>
            <p:cNvPr id="627" name="Google Shape;627;p1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14"/>
          <p:cNvGrpSpPr/>
          <p:nvPr/>
        </p:nvGrpSpPr>
        <p:grpSpPr>
          <a:xfrm>
            <a:off x="8354090" y="2590370"/>
            <a:ext cx="1965289" cy="517060"/>
            <a:chOff x="3539975" y="3523525"/>
            <a:chExt cx="745925" cy="196250"/>
          </a:xfrm>
        </p:grpSpPr>
        <p:sp>
          <p:nvSpPr>
            <p:cNvPr id="676" name="Google Shape;676;p1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Google Shape;772;p1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17"/>
          <p:cNvSpPr txBox="1">
            <a:spLocks noGrp="1"/>
          </p:cNvSpPr>
          <p:nvPr>
            <p:ph type="body" idx="1"/>
          </p:nvPr>
        </p:nvSpPr>
        <p:spPr>
          <a:xfrm flipH="1">
            <a:off x="4572000" y="1687975"/>
            <a:ext cx="3856500" cy="29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4" name="Google Shape;774;p17"/>
          <p:cNvSpPr txBox="1">
            <a:spLocks noGrp="1"/>
          </p:cNvSpPr>
          <p:nvPr>
            <p:ph type="body" idx="2"/>
          </p:nvPr>
        </p:nvSpPr>
        <p:spPr>
          <a:xfrm flipH="1">
            <a:off x="715500" y="1687975"/>
            <a:ext cx="3856500" cy="29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5" name="Google Shape;775;p1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776" name="Google Shape;776;p17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777" name="Google Shape;777;p1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2_1_1_1_1_1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Google Shape;1805;p3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p38"/>
          <p:cNvSpPr txBox="1">
            <a:spLocks noGrp="1"/>
          </p:cNvSpPr>
          <p:nvPr>
            <p:ph type="title"/>
          </p:nvPr>
        </p:nvSpPr>
        <p:spPr>
          <a:xfrm>
            <a:off x="1825050" y="1909850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807" name="Google Shape;1807;p38"/>
          <p:cNvGrpSpPr/>
          <p:nvPr/>
        </p:nvGrpSpPr>
        <p:grpSpPr>
          <a:xfrm>
            <a:off x="1364665" y="639534"/>
            <a:ext cx="1965289" cy="517060"/>
            <a:chOff x="3539975" y="3523525"/>
            <a:chExt cx="745925" cy="196250"/>
          </a:xfrm>
        </p:grpSpPr>
        <p:sp>
          <p:nvSpPr>
            <p:cNvPr id="1808" name="Google Shape;1808;p3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24" name="Google Shape;18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01200" y="3499563"/>
            <a:ext cx="7194375" cy="206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5" name="Google Shape;1825;p38"/>
          <p:cNvGrpSpPr/>
          <p:nvPr/>
        </p:nvGrpSpPr>
        <p:grpSpPr>
          <a:xfrm>
            <a:off x="8063763" y="2173397"/>
            <a:ext cx="357454" cy="956304"/>
            <a:chOff x="357713" y="600975"/>
            <a:chExt cx="357454" cy="956304"/>
          </a:xfrm>
        </p:grpSpPr>
        <p:sp>
          <p:nvSpPr>
            <p:cNvPr id="1826" name="Google Shape;1826;p3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0" name="Google Shape;1830;p38"/>
          <p:cNvSpPr/>
          <p:nvPr/>
        </p:nvSpPr>
        <p:spPr>
          <a:xfrm flipH="1">
            <a:off x="4294245" y="62091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1" name="Google Shape;1831;p38"/>
          <p:cNvGrpSpPr/>
          <p:nvPr/>
        </p:nvGrpSpPr>
        <p:grpSpPr>
          <a:xfrm rot="-5400000">
            <a:off x="-2779003" y="-1736891"/>
            <a:ext cx="3952129" cy="3175881"/>
            <a:chOff x="5256209" y="-1994879"/>
            <a:chExt cx="3952129" cy="3175881"/>
          </a:xfrm>
        </p:grpSpPr>
        <p:sp>
          <p:nvSpPr>
            <p:cNvPr id="1832" name="Google Shape;1832;p38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4" name="Google Shape;1834;p38"/>
          <p:cNvSpPr txBox="1">
            <a:spLocks noGrp="1"/>
          </p:cNvSpPr>
          <p:nvPr>
            <p:ph type="subTitle" idx="1"/>
          </p:nvPr>
        </p:nvSpPr>
        <p:spPr>
          <a:xfrm>
            <a:off x="1825050" y="2427700"/>
            <a:ext cx="5493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8" r:id="rId6"/>
    <p:sldLayoutId id="2147483660" r:id="rId7"/>
    <p:sldLayoutId id="2147483663" r:id="rId8"/>
    <p:sldLayoutId id="2147483684" r:id="rId9"/>
    <p:sldLayoutId id="2147483697" r:id="rId10"/>
    <p:sldLayoutId id="2147483698" r:id="rId11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="">
      <p:transition spd="med">
        <p:fade thruBlk="1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Google Shape;2593;p59"/>
          <p:cNvSpPr txBox="1">
            <a:spLocks noGrp="1"/>
          </p:cNvSpPr>
          <p:nvPr>
            <p:ph type="ctrTitle"/>
          </p:nvPr>
        </p:nvSpPr>
        <p:spPr>
          <a:xfrm>
            <a:off x="1271067" y="1238908"/>
            <a:ext cx="6630535" cy="179529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pl" sz="3200" dirty="0"/>
              <a:t>Analiza korelacji mi</a:t>
            </a:r>
            <a:r>
              <a:rPr lang="en-US" sz="3200" dirty="0"/>
              <a:t>e</a:t>
            </a:r>
            <a:r>
              <a:rPr lang="pl" sz="3200" dirty="0"/>
              <a:t>dzy bezrobociem a inflacj</a:t>
            </a:r>
            <a:r>
              <a:rPr lang="en-US" sz="3200" dirty="0"/>
              <a:t>a</a:t>
            </a:r>
            <a:r>
              <a:rPr lang="pl" sz="3200" dirty="0"/>
              <a:t> w krajach europejskich</a:t>
            </a:r>
            <a:endParaRPr lang="en" sz="3200" dirty="0">
              <a:solidFill>
                <a:schemeClr val="dk2"/>
              </a:solidFill>
            </a:endParaRPr>
          </a:p>
        </p:txBody>
      </p:sp>
      <p:sp>
        <p:nvSpPr>
          <p:cNvPr id="2594" name="Google Shape;2594;p59"/>
          <p:cNvSpPr txBox="1">
            <a:spLocks noGrp="1"/>
          </p:cNvSpPr>
          <p:nvPr>
            <p:ph type="subTitle" idx="1"/>
          </p:nvPr>
        </p:nvSpPr>
        <p:spPr>
          <a:xfrm>
            <a:off x="1256807" y="3290708"/>
            <a:ext cx="6638818" cy="40284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 dirty="0"/>
              <a:t>Cyprian W, Michał W, Mateusz N</a:t>
            </a:r>
          </a:p>
        </p:txBody>
      </p:sp>
      <p:sp>
        <p:nvSpPr>
          <p:cNvPr id="2595" name="Google Shape;2595;p59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6" name="Google Shape;2596;p59"/>
          <p:cNvCxnSpPr/>
          <p:nvPr/>
        </p:nvCxnSpPr>
        <p:spPr>
          <a:xfrm>
            <a:off x="1863750" y="2574785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64"/>
          <p:cNvSpPr txBox="1">
            <a:spLocks noGrp="1"/>
          </p:cNvSpPr>
          <p:nvPr>
            <p:ph type="subTitle" idx="1"/>
          </p:nvPr>
        </p:nvSpPr>
        <p:spPr>
          <a:xfrm>
            <a:off x="1766843" y="1881015"/>
            <a:ext cx="5337325" cy="2660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14999"/>
              </a:lnSpc>
              <a:spcAft>
                <a:spcPts val="1200"/>
              </a:spcAft>
            </a:pPr>
            <a:r>
              <a:rPr lang="en" sz="1600" dirty="0"/>
              <a:t>Tutaj wykres 3</a:t>
            </a:r>
          </a:p>
        </p:txBody>
      </p:sp>
      <p:sp>
        <p:nvSpPr>
          <p:cNvPr id="4" name="Google Shape;2700;p64">
            <a:extLst>
              <a:ext uri="{FF2B5EF4-FFF2-40B4-BE49-F238E27FC236}">
                <a16:creationId xmlns:a16="http://schemas.microsoft.com/office/drawing/2014/main" id="{4DF29824-5D8C-921E-A28A-52DD86C475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3779" y="148885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-US" dirty="0" err="1"/>
              <a:t>Korelacja</a:t>
            </a:r>
            <a:r>
              <a:rPr lang="en-US" dirty="0"/>
              <a:t> </a:t>
            </a:r>
            <a:r>
              <a:rPr lang="en-US" dirty="0" err="1"/>
              <a:t>inflacja-bezrobocie</a:t>
            </a:r>
            <a:r>
              <a:rPr lang="en-US" dirty="0"/>
              <a:t> w </a:t>
            </a:r>
            <a:r>
              <a:rPr lang="en-US" dirty="0" err="1"/>
              <a:t>krajach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129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64"/>
          <p:cNvSpPr txBox="1">
            <a:spLocks noGrp="1"/>
          </p:cNvSpPr>
          <p:nvPr>
            <p:ph type="subTitle" idx="1"/>
          </p:nvPr>
        </p:nvSpPr>
        <p:spPr>
          <a:xfrm>
            <a:off x="1766843" y="1881015"/>
            <a:ext cx="5337325" cy="2660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14999"/>
              </a:lnSpc>
              <a:spcAft>
                <a:spcPts val="1200"/>
              </a:spcAft>
            </a:pPr>
            <a:r>
              <a:rPr lang="en" sz="1600" dirty="0"/>
              <a:t>Tutaj wykres 4</a:t>
            </a:r>
          </a:p>
        </p:txBody>
      </p:sp>
      <p:sp>
        <p:nvSpPr>
          <p:cNvPr id="4" name="Google Shape;2700;p64">
            <a:extLst>
              <a:ext uri="{FF2B5EF4-FFF2-40B4-BE49-F238E27FC236}">
                <a16:creationId xmlns:a16="http://schemas.microsoft.com/office/drawing/2014/main" id="{4DF29824-5D8C-921E-A28A-52DD86C475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3779" y="148885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-US" dirty="0" err="1"/>
              <a:t>Wykres</a:t>
            </a:r>
            <a:r>
              <a:rPr lang="en-US" dirty="0"/>
              <a:t> 4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9335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p65"/>
          <p:cNvSpPr txBox="1">
            <a:spLocks noGrp="1"/>
          </p:cNvSpPr>
          <p:nvPr>
            <p:ph type="title"/>
          </p:nvPr>
        </p:nvSpPr>
        <p:spPr>
          <a:xfrm>
            <a:off x="1467300" y="2739333"/>
            <a:ext cx="6256372" cy="982717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r>
              <a:rPr lang="en-US" sz="4800" dirty="0" err="1">
                <a:solidFill>
                  <a:schemeClr val="bg2"/>
                </a:solidFill>
              </a:rPr>
              <a:t>Wnioski</a:t>
            </a:r>
            <a:endParaRPr lang="pl-PL" sz="4800" dirty="0">
              <a:solidFill>
                <a:schemeClr val="bg2"/>
              </a:solidFill>
            </a:endParaRPr>
          </a:p>
        </p:txBody>
      </p:sp>
      <p:sp>
        <p:nvSpPr>
          <p:cNvPr id="2767" name="Google Shape;2767;p65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769" name="Google Shape;2769;p65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70" name="Google Shape;2770;p6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4" name="Google Shape;2774;p65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65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6" name="Google Shape;2776;p65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7" name="Google Shape;2777;p6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5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0" name="Google Shape;2780;p65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1" name="Google Shape;2781;p65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26365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p64"/>
          <p:cNvSpPr txBox="1">
            <a:spLocks noGrp="1"/>
          </p:cNvSpPr>
          <p:nvPr>
            <p:ph type="title"/>
          </p:nvPr>
        </p:nvSpPr>
        <p:spPr>
          <a:xfrm>
            <a:off x="1746762" y="1283548"/>
            <a:ext cx="5642646" cy="428428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Główne obserwacje</a:t>
            </a:r>
            <a:endParaRPr lang="pl-PL" dirty="0"/>
          </a:p>
        </p:txBody>
      </p:sp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761;p64">
            <a:extLst>
              <a:ext uri="{FF2B5EF4-FFF2-40B4-BE49-F238E27FC236}">
                <a16:creationId xmlns:a16="http://schemas.microsoft.com/office/drawing/2014/main" id="{8F922D53-2826-1C6D-99FA-EF4BFA95C81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1784" y="1707274"/>
            <a:ext cx="6871763" cy="2272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en-US" sz="1600" dirty="0" err="1"/>
              <a:t>Korelacja</a:t>
            </a:r>
            <a:r>
              <a:rPr lang="en-US" sz="1600" dirty="0"/>
              <a:t> jest </a:t>
            </a:r>
            <a:r>
              <a:rPr lang="en-US" sz="1600" dirty="0" err="1"/>
              <a:t>bardzo</a:t>
            </a:r>
            <a:r>
              <a:rPr lang="en-US" sz="1600" dirty="0"/>
              <a:t> </a:t>
            </a:r>
            <a:r>
              <a:rPr lang="en-US" sz="1600" dirty="0" err="1"/>
              <a:t>słaba</a:t>
            </a:r>
            <a:r>
              <a:rPr lang="en-US" sz="1600" dirty="0"/>
              <a:t> I </a:t>
            </a:r>
            <a:r>
              <a:rPr lang="en-US" sz="1600" dirty="0" err="1"/>
              <a:t>negatywna</a:t>
            </a:r>
            <a:endParaRPr lang="pl-PL" sz="1600" dirty="0"/>
          </a:p>
          <a:p>
            <a:pPr marL="742950" lvl="1" indent="-285750" algn="l">
              <a:lnSpc>
                <a:spcPct val="114999"/>
              </a:lnSpc>
              <a:buFont typeface="Arial"/>
              <a:buChar char="•"/>
            </a:pPr>
            <a:r>
              <a:rPr lang="en-US" sz="1600" dirty="0" err="1"/>
              <a:t>Brak</a:t>
            </a:r>
            <a:r>
              <a:rPr lang="en-US" sz="1600" dirty="0"/>
              <a:t> </a:t>
            </a:r>
            <a:r>
              <a:rPr lang="en-US" sz="1600" dirty="0" err="1"/>
              <a:t>prostej</a:t>
            </a:r>
            <a:r>
              <a:rPr lang="en-US" sz="1600" dirty="0"/>
              <a:t> </a:t>
            </a:r>
            <a:r>
              <a:rPr lang="en-US" sz="1600" dirty="0" err="1"/>
              <a:t>liniowej</a:t>
            </a:r>
            <a:r>
              <a:rPr lang="en-US" sz="1600" dirty="0"/>
              <a:t> </a:t>
            </a:r>
            <a:r>
              <a:rPr lang="en-US" sz="1600" dirty="0" err="1"/>
              <a:t>zależności</a:t>
            </a:r>
            <a:endParaRPr lang="en-US" sz="1600" dirty="0"/>
          </a:p>
          <a:p>
            <a:pPr marL="742950" lvl="1" indent="-285750" algn="l">
              <a:lnSpc>
                <a:spcPct val="114999"/>
              </a:lnSpc>
              <a:buFont typeface="Arial"/>
              <a:buChar char="•"/>
            </a:pPr>
            <a:r>
              <a:rPr lang="en-US" sz="1600" dirty="0" err="1"/>
              <a:t>Wpływ</a:t>
            </a:r>
            <a:r>
              <a:rPr lang="en-US" sz="1600" dirty="0"/>
              <a:t> </a:t>
            </a:r>
            <a:r>
              <a:rPr lang="en-US" sz="1600" dirty="0" err="1"/>
              <a:t>innych</a:t>
            </a:r>
            <a:r>
              <a:rPr lang="en-US" sz="1600" dirty="0"/>
              <a:t> </a:t>
            </a:r>
            <a:r>
              <a:rPr lang="en-US" sz="1600" dirty="0" err="1"/>
              <a:t>czynników</a:t>
            </a:r>
            <a:r>
              <a:rPr lang="en-US" sz="1600" dirty="0"/>
              <a:t> </a:t>
            </a:r>
            <a:r>
              <a:rPr lang="en-US" sz="1600" dirty="0" err="1"/>
              <a:t>ekonomicznych</a:t>
            </a:r>
            <a:endParaRPr lang="en-US" sz="1600" dirty="0"/>
          </a:p>
          <a:p>
            <a:pPr marL="742950" lvl="1" indent="-285750" algn="l">
              <a:lnSpc>
                <a:spcPct val="114999"/>
              </a:lnSpc>
              <a:buFont typeface="Arial"/>
              <a:buChar char="•"/>
            </a:pPr>
            <a:r>
              <a:rPr lang="en-US" sz="1600" dirty="0" err="1"/>
              <a:t>Różnice</a:t>
            </a:r>
            <a:r>
              <a:rPr lang="en-US" sz="1600" dirty="0"/>
              <a:t> w </a:t>
            </a:r>
            <a:r>
              <a:rPr lang="en-US" sz="1600" dirty="0" err="1"/>
              <a:t>mechanizmach</a:t>
            </a:r>
            <a:r>
              <a:rPr lang="en-US" sz="1600" dirty="0"/>
              <a:t> </a:t>
            </a:r>
            <a:r>
              <a:rPr lang="en-US" sz="1600" dirty="0" err="1"/>
              <a:t>między</a:t>
            </a:r>
            <a:r>
              <a:rPr lang="en-US" sz="1600" dirty="0"/>
              <a:t> </a:t>
            </a:r>
            <a:r>
              <a:rPr lang="en-US" sz="1600" dirty="0" err="1"/>
              <a:t>krajami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230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p64"/>
          <p:cNvSpPr txBox="1">
            <a:spLocks noGrp="1"/>
          </p:cNvSpPr>
          <p:nvPr>
            <p:ph type="title"/>
          </p:nvPr>
        </p:nvSpPr>
        <p:spPr>
          <a:xfrm>
            <a:off x="1746762" y="1283548"/>
            <a:ext cx="5642646" cy="428428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Ograniczenia badania</a:t>
            </a:r>
            <a:endParaRPr lang="pl-PL" dirty="0"/>
          </a:p>
        </p:txBody>
      </p:sp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761;p64">
            <a:extLst>
              <a:ext uri="{FF2B5EF4-FFF2-40B4-BE49-F238E27FC236}">
                <a16:creationId xmlns:a16="http://schemas.microsoft.com/office/drawing/2014/main" id="{8F922D53-2826-1C6D-99FA-EF4BFA95C81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1784" y="1707274"/>
            <a:ext cx="6871763" cy="2272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pl-PL" sz="1600" dirty="0"/>
              <a:t>Wpływ czynników zewnętrznych</a:t>
            </a:r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pl-PL" sz="1600" dirty="0"/>
              <a:t>Korelacja ≠ przyczynowość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622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2" name="Google Shape;7302;p123"/>
          <p:cNvGrpSpPr/>
          <p:nvPr/>
        </p:nvGrpSpPr>
        <p:grpSpPr>
          <a:xfrm flipH="1">
            <a:off x="6849388" y="-1089503"/>
            <a:ext cx="2019176" cy="2019176"/>
            <a:chOff x="1943325" y="-220375"/>
            <a:chExt cx="1298672" cy="1298672"/>
          </a:xfrm>
        </p:grpSpPr>
        <p:sp>
          <p:nvSpPr>
            <p:cNvPr id="7303" name="Google Shape;7303;p12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4" name="Google Shape;7304;p12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5" name="Google Shape;7305;p12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6" name="Google Shape;7306;p12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7" name="Google Shape;7307;p12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8" name="Google Shape;7308;p12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9" name="Google Shape;7309;p12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0" name="Google Shape;7310;p12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1" name="Google Shape;7311;p12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2" name="Google Shape;7312;p12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3" name="Google Shape;7313;p12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4" name="Google Shape;7314;p12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5" name="Google Shape;7315;p12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6" name="Google Shape;7316;p12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7" name="Google Shape;7317;p12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8" name="Google Shape;7318;p12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9" name="Google Shape;7319;p12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0" name="Google Shape;7320;p12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1" name="Google Shape;7321;p12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2" name="Google Shape;7322;p12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3" name="Google Shape;7323;p12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4" name="Google Shape;7324;p12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5" name="Google Shape;7325;p12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6" name="Google Shape;7326;p12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12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8" name="Google Shape;7328;p12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9" name="Google Shape;7329;p12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0" name="Google Shape;7330;p12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1" name="Google Shape;7331;p12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2" name="Google Shape;7332;p12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3" name="Google Shape;7333;p12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4" name="Google Shape;7334;p12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5" name="Google Shape;7335;p12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6" name="Google Shape;7336;p12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7" name="Google Shape;7337;p12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8" name="Google Shape;7338;p12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9" name="Google Shape;7339;p12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0" name="Google Shape;7340;p12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1" name="Google Shape;7341;p12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12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12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4" name="Google Shape;7344;p12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5" name="Google Shape;7345;p12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6" name="Google Shape;7346;p12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7" name="Google Shape;7347;p12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12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9" name="Google Shape;7349;p12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0" name="Google Shape;7350;p12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1" name="Google Shape;7351;p123"/>
          <p:cNvGrpSpPr/>
          <p:nvPr/>
        </p:nvGrpSpPr>
        <p:grpSpPr>
          <a:xfrm>
            <a:off x="4823142" y="3361788"/>
            <a:ext cx="1039906" cy="679800"/>
            <a:chOff x="4082325" y="3790650"/>
            <a:chExt cx="1039906" cy="679800"/>
          </a:xfrm>
        </p:grpSpPr>
        <p:sp>
          <p:nvSpPr>
            <p:cNvPr id="7352" name="Google Shape;7352;p123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3" name="Google Shape;7353;p123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4" name="Google Shape;7354;p123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356" name="Google Shape;7356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8435240" y="1808050"/>
            <a:ext cx="2527511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7357" name="Google Shape;7357;p123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8" name="Google Shape;7358;p123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9" name="Google Shape;7359;p123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0" name="Google Shape;7360;p123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1" name="Google Shape;7361;p123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355;p123">
            <a:extLst>
              <a:ext uri="{FF2B5EF4-FFF2-40B4-BE49-F238E27FC236}">
                <a16:creationId xmlns:a16="http://schemas.microsoft.com/office/drawing/2014/main" id="{7FCBA02A-B194-8DEC-38CF-D7BABE2D8B34}"/>
              </a:ext>
            </a:extLst>
          </p:cNvPr>
          <p:cNvSpPr txBox="1">
            <a:spLocks/>
          </p:cNvSpPr>
          <p:nvPr/>
        </p:nvSpPr>
        <p:spPr>
          <a:xfrm>
            <a:off x="2515413" y="2151150"/>
            <a:ext cx="4113173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pl-PL" dirty="0" err="1"/>
              <a:t>Dziekujemy</a:t>
            </a:r>
            <a:r>
              <a:rPr lang="pl-PL" dirty="0"/>
              <a:t> za uwag</a:t>
            </a:r>
            <a:r>
              <a:rPr lang="en-US" dirty="0"/>
              <a:t>e</a:t>
            </a:r>
            <a:endParaRPr lang="pl-PL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73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p65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en" sz="4500" dirty="0">
                <a:solidFill>
                  <a:schemeClr val="dk2"/>
                </a:solidFill>
              </a:rPr>
              <a:t>Cel </a:t>
            </a:r>
            <a:r>
              <a:rPr lang="en-US" sz="4500" dirty="0">
                <a:solidFill>
                  <a:schemeClr val="dk2"/>
                </a:solidFill>
              </a:rPr>
              <a:t>I</a:t>
            </a:r>
            <a:r>
              <a:rPr lang="en" sz="4500" dirty="0">
                <a:solidFill>
                  <a:schemeClr val="dk2"/>
                </a:solidFill>
              </a:rPr>
              <a:t> zakres badania</a:t>
            </a:r>
            <a:endParaRPr lang="pl-PL" dirty="0"/>
          </a:p>
        </p:txBody>
      </p:sp>
      <p:sp>
        <p:nvSpPr>
          <p:cNvPr id="2767" name="Google Shape;2767;p65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769" name="Google Shape;2769;p65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70" name="Google Shape;2770;p6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4" name="Google Shape;2774;p65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65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6" name="Google Shape;2776;p65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7" name="Google Shape;2777;p6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5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0" name="Google Shape;2780;p65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1" name="Google Shape;2781;p65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16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p63"/>
          <p:cNvSpPr txBox="1">
            <a:spLocks noGrp="1"/>
          </p:cNvSpPr>
          <p:nvPr>
            <p:ph type="subTitle" idx="1"/>
          </p:nvPr>
        </p:nvSpPr>
        <p:spPr>
          <a:xfrm>
            <a:off x="650949" y="710101"/>
            <a:ext cx="5639015" cy="3985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 sz="1600" b="1" dirty="0"/>
              <a:t>Cel:</a:t>
            </a:r>
            <a:br>
              <a:rPr lang="en" sz="1600" b="1" dirty="0"/>
            </a:br>
            <a:endParaRPr lang="en" sz="1600" b="1" dirty="0"/>
          </a:p>
          <a:p>
            <a:pPr marL="285750" indent="-285750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Zbadanie zależności między stopą bezrobocia a inflacją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Weryfikacja teorii krzywej Philipsa w kontekście europejskim</a:t>
            </a:r>
          </a:p>
          <a:p>
            <a:pPr marL="0" indent="0">
              <a:lnSpc>
                <a:spcPct val="114999"/>
              </a:lnSpc>
              <a:spcAft>
                <a:spcPts val="1200"/>
              </a:spcAft>
            </a:pPr>
            <a:r>
              <a:rPr lang="en" sz="1600" b="1" dirty="0"/>
              <a:t>Zakres: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Okres: 1997 – 2025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Obszar: kraje europejskie 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Źródło danych: Eurostat</a:t>
            </a:r>
          </a:p>
          <a:p>
            <a:pPr marL="0" indent="0">
              <a:lnSpc>
                <a:spcPct val="114999"/>
              </a:lnSpc>
              <a:spcAft>
                <a:spcPts val="1200"/>
              </a:spcAft>
            </a:pPr>
            <a:endParaRPr lang="en" sz="1600" dirty="0"/>
          </a:p>
          <a:p>
            <a:pPr marL="0" indent="0">
              <a:buClr>
                <a:schemeClr val="dk1"/>
              </a:buClr>
              <a:buSzPts val="1100"/>
            </a:pPr>
            <a:endParaRPr lang="en" sz="1600" dirty="0"/>
          </a:p>
        </p:txBody>
      </p:sp>
      <p:pic>
        <p:nvPicPr>
          <p:cNvPr id="2690" name="Google Shape;269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1473" y="1235374"/>
            <a:ext cx="3422886" cy="2733954"/>
          </a:xfrm>
          <a:prstGeom prst="rect">
            <a:avLst/>
          </a:prstGeom>
          <a:noFill/>
          <a:ln>
            <a:noFill/>
          </a:ln>
        </p:spPr>
      </p:pic>
      <p:sp>
        <p:nvSpPr>
          <p:cNvPr id="2691" name="Google Shape;2691;p63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63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63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2694;p63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2695;p63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1330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p65"/>
          <p:cNvSpPr txBox="1">
            <a:spLocks noGrp="1"/>
          </p:cNvSpPr>
          <p:nvPr>
            <p:ph type="title"/>
          </p:nvPr>
        </p:nvSpPr>
        <p:spPr>
          <a:xfrm>
            <a:off x="1467300" y="2739333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r>
              <a:rPr lang="en-US" sz="4800" dirty="0" err="1">
                <a:solidFill>
                  <a:schemeClr val="bg2"/>
                </a:solidFill>
              </a:rPr>
              <a:t>Metodologia</a:t>
            </a:r>
            <a:endParaRPr sz="4800" dirty="0">
              <a:solidFill>
                <a:schemeClr val="bg2"/>
              </a:solidFill>
            </a:endParaRPr>
          </a:p>
        </p:txBody>
      </p:sp>
      <p:sp>
        <p:nvSpPr>
          <p:cNvPr id="2767" name="Google Shape;2767;p65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769" name="Google Shape;2769;p65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70" name="Google Shape;2770;p6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4" name="Google Shape;2774;p65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65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6" name="Google Shape;2776;p65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7" name="Google Shape;2777;p6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5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0" name="Google Shape;2780;p65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1" name="Google Shape;2781;p65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61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761;p64">
            <a:extLst>
              <a:ext uri="{FF2B5EF4-FFF2-40B4-BE49-F238E27FC236}">
                <a16:creationId xmlns:a16="http://schemas.microsoft.com/office/drawing/2014/main" id="{8F922D53-2826-1C6D-99FA-EF4BFA95C81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9465" y="1294690"/>
            <a:ext cx="7318003" cy="35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Aft>
                <a:spcPts val="1200"/>
              </a:spcAft>
            </a:pPr>
            <a:r>
              <a:rPr lang="en" sz="1600" b="1" dirty="0"/>
              <a:t>Wykorzystane dane: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Stopa bezrobocia (grupa 25 – 74 lat)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Wskaźnik inflacji HICP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Analiza korelacji – Pearson, Spearman, Kendall</a:t>
            </a:r>
          </a:p>
          <a:p>
            <a:pPr marL="0" indent="0" algn="l">
              <a:spcAft>
                <a:spcPts val="1200"/>
              </a:spcAft>
            </a:pPr>
            <a:r>
              <a:rPr lang="en" sz="1600" b="1" dirty="0"/>
              <a:t>Proces analizy: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Oczyszczenie danych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Standaryzacja formatów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Obliczenie współczynników korelacji ??? To chyba do poprawy</a:t>
            </a:r>
          </a:p>
        </p:txBody>
      </p:sp>
    </p:spTree>
    <p:extLst>
      <p:ext uri="{BB962C8B-B14F-4D97-AF65-F5344CB8AC3E}">
        <p14:creationId xmlns:p14="http://schemas.microsoft.com/office/powerpoint/2010/main" val="224901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p65"/>
          <p:cNvSpPr txBox="1">
            <a:spLocks noGrp="1"/>
          </p:cNvSpPr>
          <p:nvPr>
            <p:ph type="title"/>
          </p:nvPr>
        </p:nvSpPr>
        <p:spPr>
          <a:xfrm>
            <a:off x="1373355" y="2457497"/>
            <a:ext cx="6295516" cy="1162779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r>
              <a:rPr lang="en-US" sz="4800" dirty="0" err="1">
                <a:solidFill>
                  <a:schemeClr val="bg2"/>
                </a:solidFill>
              </a:rPr>
              <a:t>Korelacje</a:t>
            </a:r>
            <a:endParaRPr lang="pl-PL" sz="4800" dirty="0">
              <a:solidFill>
                <a:schemeClr val="bg2"/>
              </a:solidFill>
            </a:endParaRPr>
          </a:p>
        </p:txBody>
      </p:sp>
      <p:sp>
        <p:nvSpPr>
          <p:cNvPr id="2767" name="Google Shape;2767;p65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769" name="Google Shape;2769;p65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70" name="Google Shape;2770;p6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4" name="Google Shape;2774;p65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65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6" name="Google Shape;2776;p65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7" name="Google Shape;2777;p6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5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0" name="Google Shape;2780;p65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1" name="Google Shape;2781;p65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18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64"/>
          <p:cNvSpPr txBox="1">
            <a:spLocks noGrp="1"/>
          </p:cNvSpPr>
          <p:nvPr>
            <p:ph type="subTitle" idx="1"/>
          </p:nvPr>
        </p:nvSpPr>
        <p:spPr>
          <a:xfrm>
            <a:off x="1766843" y="1881015"/>
            <a:ext cx="5337325" cy="2660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-US" sz="1600" dirty="0"/>
              <a:t>Pearson:  r = -0.0011, p = 0.9132</a:t>
            </a:r>
          </a:p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-US" sz="1600" dirty="0"/>
              <a:t>Spearman: r = -0.0515, p = 0.0000</a:t>
            </a:r>
          </a:p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-US" sz="1600" dirty="0"/>
              <a:t>Kendall:  r = -0.0344, p = 0.0000</a:t>
            </a:r>
            <a:endParaRPr lang="en" sz="1600" dirty="0"/>
          </a:p>
        </p:txBody>
      </p:sp>
      <p:sp>
        <p:nvSpPr>
          <p:cNvPr id="4" name="Google Shape;2700;p64">
            <a:extLst>
              <a:ext uri="{FF2B5EF4-FFF2-40B4-BE49-F238E27FC236}">
                <a16:creationId xmlns:a16="http://schemas.microsoft.com/office/drawing/2014/main" id="{4DF29824-5D8C-921E-A28A-52DD86C475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4408" y="1325982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Rozne typy korelacji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5866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64"/>
          <p:cNvSpPr txBox="1">
            <a:spLocks noGrp="1"/>
          </p:cNvSpPr>
          <p:nvPr>
            <p:ph type="subTitle" idx="1"/>
          </p:nvPr>
        </p:nvSpPr>
        <p:spPr>
          <a:xfrm>
            <a:off x="1766843" y="1881015"/>
            <a:ext cx="5337325" cy="2660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14999"/>
              </a:lnSpc>
              <a:spcAft>
                <a:spcPts val="1200"/>
              </a:spcAft>
            </a:pPr>
            <a:r>
              <a:rPr lang="en" sz="1600" dirty="0"/>
              <a:t>Tutaj wykres 1:</a:t>
            </a:r>
          </a:p>
          <a:p>
            <a:pPr marL="0" indent="0" algn="l">
              <a:lnSpc>
                <a:spcPct val="114999"/>
              </a:lnSpc>
              <a:spcAft>
                <a:spcPts val="1200"/>
              </a:spcAft>
            </a:pPr>
            <a:r>
              <a:rPr lang="en" sz="1600" dirty="0"/>
              <a:t>Liczba obserwacji w każdym klastrze</a:t>
            </a:r>
          </a:p>
          <a:p>
            <a:pPr marL="0" indent="0" algn="l">
              <a:lnSpc>
                <a:spcPct val="114999"/>
              </a:lnSpc>
              <a:spcAft>
                <a:spcPts val="1200"/>
              </a:spcAft>
            </a:pPr>
            <a:r>
              <a:rPr lang="en-US" sz="1600" dirty="0"/>
              <a:t>0    1011</a:t>
            </a:r>
          </a:p>
          <a:p>
            <a:pPr marL="0" indent="0" algn="l">
              <a:lnSpc>
                <a:spcPct val="114999"/>
              </a:lnSpc>
              <a:spcAft>
                <a:spcPts val="1200"/>
              </a:spcAft>
            </a:pPr>
            <a:r>
              <a:rPr lang="en-US" sz="1600" dirty="0"/>
              <a:t>1    1406</a:t>
            </a:r>
          </a:p>
          <a:p>
            <a:pPr marL="0" indent="0" algn="l">
              <a:lnSpc>
                <a:spcPct val="114999"/>
              </a:lnSpc>
              <a:spcAft>
                <a:spcPts val="1200"/>
              </a:spcAft>
            </a:pPr>
            <a:r>
              <a:rPr lang="en-US" sz="1600" dirty="0"/>
              <a:t>2    7553</a:t>
            </a:r>
            <a:endParaRPr lang="en" sz="1600" dirty="0"/>
          </a:p>
        </p:txBody>
      </p:sp>
      <p:sp>
        <p:nvSpPr>
          <p:cNvPr id="4" name="Google Shape;2700;p64">
            <a:extLst>
              <a:ext uri="{FF2B5EF4-FFF2-40B4-BE49-F238E27FC236}">
                <a16:creationId xmlns:a16="http://schemas.microsoft.com/office/drawing/2014/main" id="{4DF29824-5D8C-921E-A28A-52DD86C475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3779" y="148885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Inflacja vs Bezrobocie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8640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64"/>
          <p:cNvSpPr txBox="1">
            <a:spLocks noGrp="1"/>
          </p:cNvSpPr>
          <p:nvPr>
            <p:ph type="subTitle" idx="1"/>
          </p:nvPr>
        </p:nvSpPr>
        <p:spPr>
          <a:xfrm>
            <a:off x="1766843" y="1881015"/>
            <a:ext cx="5337325" cy="2660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14999"/>
              </a:lnSpc>
              <a:spcAft>
                <a:spcPts val="1200"/>
              </a:spcAft>
            </a:pPr>
            <a:r>
              <a:rPr lang="en" sz="1600" dirty="0"/>
              <a:t>Tutaj wykres 2</a:t>
            </a:r>
          </a:p>
        </p:txBody>
      </p:sp>
      <p:sp>
        <p:nvSpPr>
          <p:cNvPr id="4" name="Google Shape;2700;p64">
            <a:extLst>
              <a:ext uri="{FF2B5EF4-FFF2-40B4-BE49-F238E27FC236}">
                <a16:creationId xmlns:a16="http://schemas.microsoft.com/office/drawing/2014/main" id="{4DF29824-5D8C-921E-A28A-52DD86C475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3779" y="148885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Trendy inflacji </a:t>
            </a:r>
            <a:r>
              <a:rPr lang="en-US" dirty="0"/>
              <a:t>I</a:t>
            </a:r>
            <a:r>
              <a:rPr lang="en" dirty="0"/>
              <a:t> bezrobocia w czasie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898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206</Words>
  <Application>Microsoft Office PowerPoint</Application>
  <PresentationFormat>Pokaz na ekranie (16:9)</PresentationFormat>
  <Paragraphs>50</Paragraphs>
  <Slides>15</Slides>
  <Notes>15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9" baseType="lpstr">
      <vt:lpstr>Bai Jamjuree</vt:lpstr>
      <vt:lpstr>Arial</vt:lpstr>
      <vt:lpstr>Aldrich</vt:lpstr>
      <vt:lpstr>Data Science Project Proposal XL by Slidesgo</vt:lpstr>
      <vt:lpstr>Analiza korelacji miedzy bezrobociem a inflacja w krajach europejskich</vt:lpstr>
      <vt:lpstr>Cel I zakres badania</vt:lpstr>
      <vt:lpstr>Prezentacja programu PowerPoint</vt:lpstr>
      <vt:lpstr>Metodologia</vt:lpstr>
      <vt:lpstr>Prezentacja programu PowerPoint</vt:lpstr>
      <vt:lpstr>Korelacje</vt:lpstr>
      <vt:lpstr>Rozne typy korelacji</vt:lpstr>
      <vt:lpstr>Inflacja vs Bezrobocie</vt:lpstr>
      <vt:lpstr>Trendy inflacji I bezrobocia w czasie</vt:lpstr>
      <vt:lpstr>Korelacja inflacja-bezrobocie w krajach</vt:lpstr>
      <vt:lpstr>Wykres 4</vt:lpstr>
      <vt:lpstr>Wnioski</vt:lpstr>
      <vt:lpstr>Główne obserwacje</vt:lpstr>
      <vt:lpstr>Ograniczenia badania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Aleksander Rykowski</dc:creator>
  <cp:lastModifiedBy>Bada</cp:lastModifiedBy>
  <cp:revision>300</cp:revision>
  <dcterms:modified xsi:type="dcterms:W3CDTF">2025-06-15T14:44:10Z</dcterms:modified>
</cp:coreProperties>
</file>