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4"/>
  </p:notesMasterIdLst>
  <p:sldIdLst>
    <p:sldId id="256" r:id="rId2"/>
    <p:sldId id="348" r:id="rId3"/>
    <p:sldId id="346" r:id="rId4"/>
    <p:sldId id="398" r:id="rId5"/>
    <p:sldId id="355" r:id="rId6"/>
    <p:sldId id="369" r:id="rId7"/>
    <p:sldId id="351" r:id="rId8"/>
    <p:sldId id="400" r:id="rId9"/>
    <p:sldId id="365" r:id="rId10"/>
    <p:sldId id="390" r:id="rId11"/>
    <p:sldId id="399" r:id="rId12"/>
    <p:sldId id="395" r:id="rId13"/>
    <p:sldId id="391" r:id="rId14"/>
    <p:sldId id="394" r:id="rId15"/>
    <p:sldId id="392" r:id="rId16"/>
    <p:sldId id="396" r:id="rId17"/>
    <p:sldId id="393" r:id="rId18"/>
    <p:sldId id="397" r:id="rId19"/>
    <p:sldId id="356" r:id="rId20"/>
    <p:sldId id="370" r:id="rId21"/>
    <p:sldId id="401" r:id="rId22"/>
    <p:sldId id="320" r:id="rId23"/>
  </p:sldIdLst>
  <p:sldSz cx="9144000" cy="5143500" type="screen16x9"/>
  <p:notesSz cx="6858000" cy="9144000"/>
  <p:embeddedFontLst>
    <p:embeddedFont>
      <p:font typeface="Aldrich" panose="02000000000000000000" pitchFamily="2" charset="0"/>
      <p:regular r:id="rId25"/>
    </p:embeddedFont>
    <p:embeddedFont>
      <p:font typeface="Bai Jamjuree" pitchFamily="2" charset="-34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D3BBB-59DB-A52B-4A05-492C9DF0526F}" v="253" dt="2023-01-06T14:18:04.867"/>
    <p1510:client id="{29736E7D-7C4E-23E6-E9ED-84C565859191}" v="582" dt="2023-01-06T16:04:56.647"/>
    <p1510:client id="{2A5A7384-C6B4-1349-268E-49F4B329E439}" v="18" dt="2023-01-19T11:29:32.640"/>
    <p1510:client id="{3F9321D6-9697-190D-1FA7-B28840DDE70A}" v="444" dt="2023-01-18T20:37:23.063"/>
    <p1510:client id="{4EFAF5C9-3B2D-095A-E2A5-821B771866F6}" v="12" dt="2023-01-06T14:22:38.895"/>
    <p1510:client id="{6D07B238-996F-C069-9262-5A0DB4785CCD}" v="94" dt="2023-01-18T20:38:34.686"/>
    <p1510:client id="{844A2479-7191-D863-2E3C-E385F73A44E4}" v="15" dt="2023-01-06T14:16:48.370"/>
    <p1510:client id="{8CC3AC55-E055-4379-574A-D1C254D19AB7}" v="1291" dt="2023-01-20T16:42:53.043"/>
    <p1510:client id="{9502C60A-AB01-88FE-7FAC-C43FE8B5620E}" v="94" dt="2023-01-18T20:10:37.882"/>
    <p1510:client id="{9E3026E0-F0C4-597B-3F7D-8E61D480188D}" v="79" dt="2023-01-20T17:17:36.840"/>
    <p1510:client id="{9E48997A-C33C-50BC-229C-30C5AA95CD69}" v="6" dt="2023-01-18T17:33:18.860"/>
    <p1510:client id="{A91A8BC6-1E3E-6D20-5364-5E2DFB8D28D1}" v="91" dt="2023-01-06T13:35:35.421"/>
    <p1510:client id="{B2E70684-B1EC-4578-2F47-792C85B2A4AE}" v="7" dt="2023-01-06T13:27:40.477"/>
    <p1510:client id="{DACE2DFD-28F7-7123-A83B-0D2197BB3A4A}" v="26" dt="2023-01-06T13:25:16.753"/>
    <p1510:client id="{DCD3338F-FC1C-D664-D25E-E964F915E2D7}" v="9" dt="2023-01-18T18:29:18.749"/>
  </p1510:revLst>
</p1510:revInfo>
</file>

<file path=ppt/tableStyles.xml><?xml version="1.0" encoding="utf-8"?>
<a:tblStyleLst xmlns:a="http://schemas.openxmlformats.org/drawingml/2006/main" def="{C21E7FCF-AC98-4C79-83A4-E565926D2498}">
  <a:tblStyle styleId="{C21E7FCF-AC98-4C79-83A4-E565926D24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08"/>
  </p:normalViewPr>
  <p:slideViewPr>
    <p:cSldViewPr snapToGrid="0">
      <p:cViewPr varScale="1">
        <p:scale>
          <a:sx n="138" d="100"/>
          <a:sy n="138" d="100"/>
        </p:scale>
        <p:origin x="7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1" name="Google Shape;25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579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>
          <a:extLst>
            <a:ext uri="{FF2B5EF4-FFF2-40B4-BE49-F238E27FC236}">
              <a16:creationId xmlns:a16="http://schemas.microsoft.com/office/drawing/2014/main" id="{5CEB8DB6-69F0-BCF9-877C-1AADE90E6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>
            <a:extLst>
              <a:ext uri="{FF2B5EF4-FFF2-40B4-BE49-F238E27FC236}">
                <a16:creationId xmlns:a16="http://schemas.microsoft.com/office/drawing/2014/main" id="{5975881B-D6F1-B395-ABC7-B01133832D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>
            <a:extLst>
              <a:ext uri="{FF2B5EF4-FFF2-40B4-BE49-F238E27FC236}">
                <a16:creationId xmlns:a16="http://schemas.microsoft.com/office/drawing/2014/main" id="{F6BEF1C8-D0F3-2555-743F-6065045A77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836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>
          <a:extLst>
            <a:ext uri="{FF2B5EF4-FFF2-40B4-BE49-F238E27FC236}">
              <a16:creationId xmlns:a16="http://schemas.microsoft.com/office/drawing/2014/main" id="{95E42418-9F9E-1B33-7084-C52DCBF1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>
            <a:extLst>
              <a:ext uri="{FF2B5EF4-FFF2-40B4-BE49-F238E27FC236}">
                <a16:creationId xmlns:a16="http://schemas.microsoft.com/office/drawing/2014/main" id="{594257F2-5F99-E86E-628F-073BFBC09A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>
            <a:extLst>
              <a:ext uri="{FF2B5EF4-FFF2-40B4-BE49-F238E27FC236}">
                <a16:creationId xmlns:a16="http://schemas.microsoft.com/office/drawing/2014/main" id="{978664D2-B9A6-DECD-22D2-730E3DCEC8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693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790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>
          <a:extLst>
            <a:ext uri="{FF2B5EF4-FFF2-40B4-BE49-F238E27FC236}">
              <a16:creationId xmlns:a16="http://schemas.microsoft.com/office/drawing/2014/main" id="{0E4F4E53-4EC0-FEDE-54C3-4BD0871EA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>
            <a:extLst>
              <a:ext uri="{FF2B5EF4-FFF2-40B4-BE49-F238E27FC236}">
                <a16:creationId xmlns:a16="http://schemas.microsoft.com/office/drawing/2014/main" id="{03DD76A2-2B2E-A3AB-EB4F-6602DB8593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>
            <a:extLst>
              <a:ext uri="{FF2B5EF4-FFF2-40B4-BE49-F238E27FC236}">
                <a16:creationId xmlns:a16="http://schemas.microsoft.com/office/drawing/2014/main" id="{564432BE-58C8-EFFC-401B-5BB4D555D3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399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844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>
          <a:extLst>
            <a:ext uri="{FF2B5EF4-FFF2-40B4-BE49-F238E27FC236}">
              <a16:creationId xmlns:a16="http://schemas.microsoft.com/office/drawing/2014/main" id="{7D1E5137-95F7-127F-E0B2-721952CBC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>
            <a:extLst>
              <a:ext uri="{FF2B5EF4-FFF2-40B4-BE49-F238E27FC236}">
                <a16:creationId xmlns:a16="http://schemas.microsoft.com/office/drawing/2014/main" id="{851E4331-CD75-4C6F-652A-AFB44DDEF1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>
            <a:extLst>
              <a:ext uri="{FF2B5EF4-FFF2-40B4-BE49-F238E27FC236}">
                <a16:creationId xmlns:a16="http://schemas.microsoft.com/office/drawing/2014/main" id="{8E351250-B125-B020-C328-627F51840A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213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530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>
          <a:extLst>
            <a:ext uri="{FF2B5EF4-FFF2-40B4-BE49-F238E27FC236}">
              <a16:creationId xmlns:a16="http://schemas.microsoft.com/office/drawing/2014/main" id="{19F78D27-8CE8-93EA-A8A4-C19D7EA1D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>
            <a:extLst>
              <a:ext uri="{FF2B5EF4-FFF2-40B4-BE49-F238E27FC236}">
                <a16:creationId xmlns:a16="http://schemas.microsoft.com/office/drawing/2014/main" id="{AA359802-9292-8158-6E06-C9CB7AEBEF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>
            <a:extLst>
              <a:ext uri="{FF2B5EF4-FFF2-40B4-BE49-F238E27FC236}">
                <a16:creationId xmlns:a16="http://schemas.microsoft.com/office/drawing/2014/main" id="{903D07EB-D01C-9261-AC9D-C137D78DF7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063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177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955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99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>
          <a:extLst>
            <a:ext uri="{FF2B5EF4-FFF2-40B4-BE49-F238E27FC236}">
              <a16:creationId xmlns:a16="http://schemas.microsoft.com/office/drawing/2014/main" id="{DD076222-4660-3BFB-E746-5E712BC42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>
            <a:extLst>
              <a:ext uri="{FF2B5EF4-FFF2-40B4-BE49-F238E27FC236}">
                <a16:creationId xmlns:a16="http://schemas.microsoft.com/office/drawing/2014/main" id="{C4B03380-D555-E1E3-7B5F-3ADE93FE29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>
            <a:extLst>
              <a:ext uri="{FF2B5EF4-FFF2-40B4-BE49-F238E27FC236}">
                <a16:creationId xmlns:a16="http://schemas.microsoft.com/office/drawing/2014/main" id="{42816139-71A9-BC4C-162C-14E369C835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447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6" name="Google Shape;7296;g12948bcd1fb_0_22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7" name="Google Shape;7297;g12948bcd1fb_0_22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6" name="Google Shape;2686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707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>
          <a:extLst>
            <a:ext uri="{FF2B5EF4-FFF2-40B4-BE49-F238E27FC236}">
              <a16:creationId xmlns:a16="http://schemas.microsoft.com/office/drawing/2014/main" id="{81FFD68A-0FDF-7EFC-3B73-622D7B6CC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>
            <a:extLst>
              <a:ext uri="{FF2B5EF4-FFF2-40B4-BE49-F238E27FC236}">
                <a16:creationId xmlns:a16="http://schemas.microsoft.com/office/drawing/2014/main" id="{81DC4980-8FF1-301F-F119-8CE0557431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>
            <a:extLst>
              <a:ext uri="{FF2B5EF4-FFF2-40B4-BE49-F238E27FC236}">
                <a16:creationId xmlns:a16="http://schemas.microsoft.com/office/drawing/2014/main" id="{640B1870-574B-9408-508A-C213D94DFC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17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58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11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01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>
          <a:extLst>
            <a:ext uri="{FF2B5EF4-FFF2-40B4-BE49-F238E27FC236}">
              <a16:creationId xmlns:a16="http://schemas.microsoft.com/office/drawing/2014/main" id="{2B185054-2161-9139-407F-440F2CCCD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>
            <a:extLst>
              <a:ext uri="{FF2B5EF4-FFF2-40B4-BE49-F238E27FC236}">
                <a16:creationId xmlns:a16="http://schemas.microsoft.com/office/drawing/2014/main" id="{B5C0896E-CBA1-4F39-C800-99B2B39871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>
            <a:extLst>
              <a:ext uri="{FF2B5EF4-FFF2-40B4-BE49-F238E27FC236}">
                <a16:creationId xmlns:a16="http://schemas.microsoft.com/office/drawing/2014/main" id="{E39F46C8-168F-8C7D-4DCA-9203BA0B25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305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52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>
            <a:spLocks noGrp="1"/>
          </p:cNvSpPr>
          <p:nvPr>
            <p:ph type="body" idx="1"/>
          </p:nvPr>
        </p:nvSpPr>
        <p:spPr>
          <a:xfrm flipH="1">
            <a:off x="45720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17"/>
          <p:cNvSpPr txBox="1">
            <a:spLocks noGrp="1"/>
          </p:cNvSpPr>
          <p:nvPr>
            <p:ph type="body" idx="2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1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76" name="Google Shape;776;p17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60" r:id="rId7"/>
    <p:sldLayoutId id="2147483663" r:id="rId8"/>
    <p:sldLayoutId id="2147483684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>
      <p:transition spd="med"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59"/>
          <p:cNvSpPr txBox="1">
            <a:spLocks noGrp="1"/>
          </p:cNvSpPr>
          <p:nvPr>
            <p:ph type="ctrTitle"/>
          </p:nvPr>
        </p:nvSpPr>
        <p:spPr>
          <a:xfrm>
            <a:off x="1271067" y="1238908"/>
            <a:ext cx="6630535" cy="179529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pl" sz="3200" dirty="0"/>
              <a:t>Analiza korelacji mi</a:t>
            </a:r>
            <a:r>
              <a:rPr lang="en-US" sz="3200" dirty="0"/>
              <a:t>e</a:t>
            </a:r>
            <a:r>
              <a:rPr lang="pl" sz="3200" dirty="0"/>
              <a:t>dzy bezrobociem a inflacj</a:t>
            </a:r>
            <a:r>
              <a:rPr lang="en-US" sz="3200" dirty="0"/>
              <a:t>a</a:t>
            </a:r>
            <a:r>
              <a:rPr lang="pl" sz="3200" dirty="0"/>
              <a:t> w krajach europejskich</a:t>
            </a:r>
            <a:endParaRPr lang="en" sz="3200" dirty="0">
              <a:solidFill>
                <a:schemeClr val="dk2"/>
              </a:solidFill>
            </a:endParaRPr>
          </a:p>
        </p:txBody>
      </p:sp>
      <p:sp>
        <p:nvSpPr>
          <p:cNvPr id="2594" name="Google Shape;2594;p59"/>
          <p:cNvSpPr txBox="1">
            <a:spLocks noGrp="1"/>
          </p:cNvSpPr>
          <p:nvPr>
            <p:ph type="subTitle" idx="1"/>
          </p:nvPr>
        </p:nvSpPr>
        <p:spPr>
          <a:xfrm>
            <a:off x="1256807" y="3290708"/>
            <a:ext cx="6638818" cy="40284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/>
              <a:t>Cyprian W, Michał W, Mateusz N</a:t>
            </a:r>
          </a:p>
        </p:txBody>
      </p:sp>
      <p:sp>
        <p:nvSpPr>
          <p:cNvPr id="2595" name="Google Shape;2595;p59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6" name="Google Shape;2596;p59"/>
          <p:cNvCxnSpPr/>
          <p:nvPr/>
        </p:nvCxnSpPr>
        <p:spPr>
          <a:xfrm>
            <a:off x="1863750" y="2574785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1758918" y="3331987"/>
            <a:ext cx="5337325" cy="1309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14999"/>
              </a:lnSpc>
              <a:spcAft>
                <a:spcPts val="1200"/>
              </a:spcAft>
            </a:pPr>
            <a:endParaRPr lang="en" sz="1600" dirty="0"/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4DF29824-5D8C-921E-A28A-52DD86C47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3779" y="148885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Inflacja vs Bezrobocie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311AE5C-0971-100B-13A2-43AFAED2E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95" y="927910"/>
            <a:ext cx="7177650" cy="343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0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>
          <a:extLst>
            <a:ext uri="{FF2B5EF4-FFF2-40B4-BE49-F238E27FC236}">
              <a16:creationId xmlns:a16="http://schemas.microsoft.com/office/drawing/2014/main" id="{F68C5FDA-DDDE-9202-A9D8-E36305413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>
            <a:extLst>
              <a:ext uri="{FF2B5EF4-FFF2-40B4-BE49-F238E27FC236}">
                <a16:creationId xmlns:a16="http://schemas.microsoft.com/office/drawing/2014/main" id="{44E8C1B4-ADB7-10BC-C03B-E23CE28D0B03}"/>
              </a:ext>
            </a:extLst>
          </p:cNvPr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>
              <a:extLst>
                <a:ext uri="{FF2B5EF4-FFF2-40B4-BE49-F238E27FC236}">
                  <a16:creationId xmlns:a16="http://schemas.microsoft.com/office/drawing/2014/main" id="{9561EE58-E3F1-DE75-0A8D-BED9564DD188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>
              <a:extLst>
                <a:ext uri="{FF2B5EF4-FFF2-40B4-BE49-F238E27FC236}">
                  <a16:creationId xmlns:a16="http://schemas.microsoft.com/office/drawing/2014/main" id="{AB4C36BC-1820-6384-30F4-3371D90DBF00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>
              <a:extLst>
                <a:ext uri="{FF2B5EF4-FFF2-40B4-BE49-F238E27FC236}">
                  <a16:creationId xmlns:a16="http://schemas.microsoft.com/office/drawing/2014/main" id="{C100E107-E5A7-1469-9565-F66A66B18980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>
              <a:extLst>
                <a:ext uri="{FF2B5EF4-FFF2-40B4-BE49-F238E27FC236}">
                  <a16:creationId xmlns:a16="http://schemas.microsoft.com/office/drawing/2014/main" id="{C1C7EE28-3A47-6C1B-5DD8-79D50756B218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>
              <a:extLst>
                <a:ext uri="{FF2B5EF4-FFF2-40B4-BE49-F238E27FC236}">
                  <a16:creationId xmlns:a16="http://schemas.microsoft.com/office/drawing/2014/main" id="{2863AB65-AC70-9C12-6DE0-F163F0709EDB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>
              <a:extLst>
                <a:ext uri="{FF2B5EF4-FFF2-40B4-BE49-F238E27FC236}">
                  <a16:creationId xmlns:a16="http://schemas.microsoft.com/office/drawing/2014/main" id="{439EE9D7-2A4F-BA62-3844-9E473B8C7DEA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>
              <a:extLst>
                <a:ext uri="{FF2B5EF4-FFF2-40B4-BE49-F238E27FC236}">
                  <a16:creationId xmlns:a16="http://schemas.microsoft.com/office/drawing/2014/main" id="{918E0818-88F5-E120-3158-2E02EFDEDD44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>
              <a:extLst>
                <a:ext uri="{FF2B5EF4-FFF2-40B4-BE49-F238E27FC236}">
                  <a16:creationId xmlns:a16="http://schemas.microsoft.com/office/drawing/2014/main" id="{800E5F61-FDCC-A7E6-9D2F-87A03B77F092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>
              <a:extLst>
                <a:ext uri="{FF2B5EF4-FFF2-40B4-BE49-F238E27FC236}">
                  <a16:creationId xmlns:a16="http://schemas.microsoft.com/office/drawing/2014/main" id="{A2AE1383-1AF8-45B2-BF49-3B942ACFE98F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>
              <a:extLst>
                <a:ext uri="{FF2B5EF4-FFF2-40B4-BE49-F238E27FC236}">
                  <a16:creationId xmlns:a16="http://schemas.microsoft.com/office/drawing/2014/main" id="{FCD03C41-D4A1-E322-4187-23BBA9B10292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>
              <a:extLst>
                <a:ext uri="{FF2B5EF4-FFF2-40B4-BE49-F238E27FC236}">
                  <a16:creationId xmlns:a16="http://schemas.microsoft.com/office/drawing/2014/main" id="{1B3F9517-85A9-17E8-BD47-B63C5923AFAF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>
              <a:extLst>
                <a:ext uri="{FF2B5EF4-FFF2-40B4-BE49-F238E27FC236}">
                  <a16:creationId xmlns:a16="http://schemas.microsoft.com/office/drawing/2014/main" id="{C8B52B35-79AF-F9CB-4262-94B796946755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>
              <a:extLst>
                <a:ext uri="{FF2B5EF4-FFF2-40B4-BE49-F238E27FC236}">
                  <a16:creationId xmlns:a16="http://schemas.microsoft.com/office/drawing/2014/main" id="{C6DE09EA-A26A-10DA-DEE9-80B471691062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>
              <a:extLst>
                <a:ext uri="{FF2B5EF4-FFF2-40B4-BE49-F238E27FC236}">
                  <a16:creationId xmlns:a16="http://schemas.microsoft.com/office/drawing/2014/main" id="{58A999DD-52DD-A109-B2AA-2A74F6599688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>
              <a:extLst>
                <a:ext uri="{FF2B5EF4-FFF2-40B4-BE49-F238E27FC236}">
                  <a16:creationId xmlns:a16="http://schemas.microsoft.com/office/drawing/2014/main" id="{DFA85013-EC77-763D-6DEF-26670C81FCB2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>
              <a:extLst>
                <a:ext uri="{FF2B5EF4-FFF2-40B4-BE49-F238E27FC236}">
                  <a16:creationId xmlns:a16="http://schemas.microsoft.com/office/drawing/2014/main" id="{B2190780-777C-EF0F-F432-EA721F457FB4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>
              <a:extLst>
                <a:ext uri="{FF2B5EF4-FFF2-40B4-BE49-F238E27FC236}">
                  <a16:creationId xmlns:a16="http://schemas.microsoft.com/office/drawing/2014/main" id="{31583CE6-57F1-242B-0A15-5CE086C71B64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>
              <a:extLst>
                <a:ext uri="{FF2B5EF4-FFF2-40B4-BE49-F238E27FC236}">
                  <a16:creationId xmlns:a16="http://schemas.microsoft.com/office/drawing/2014/main" id="{2550B471-DCC5-743A-618B-58D0C481534D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>
              <a:extLst>
                <a:ext uri="{FF2B5EF4-FFF2-40B4-BE49-F238E27FC236}">
                  <a16:creationId xmlns:a16="http://schemas.microsoft.com/office/drawing/2014/main" id="{24DDBB67-5A88-E191-19EB-E63CE59C30EB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>
              <a:extLst>
                <a:ext uri="{FF2B5EF4-FFF2-40B4-BE49-F238E27FC236}">
                  <a16:creationId xmlns:a16="http://schemas.microsoft.com/office/drawing/2014/main" id="{6AD61DD0-1B70-64B1-BCD0-C3A71269DA80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>
              <a:extLst>
                <a:ext uri="{FF2B5EF4-FFF2-40B4-BE49-F238E27FC236}">
                  <a16:creationId xmlns:a16="http://schemas.microsoft.com/office/drawing/2014/main" id="{EFE141C6-C507-84D2-019A-5CEF00E45C16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>
              <a:extLst>
                <a:ext uri="{FF2B5EF4-FFF2-40B4-BE49-F238E27FC236}">
                  <a16:creationId xmlns:a16="http://schemas.microsoft.com/office/drawing/2014/main" id="{AEC32196-03E3-B882-E52B-5617513166B3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>
              <a:extLst>
                <a:ext uri="{FF2B5EF4-FFF2-40B4-BE49-F238E27FC236}">
                  <a16:creationId xmlns:a16="http://schemas.microsoft.com/office/drawing/2014/main" id="{F8239185-542C-684F-C43F-CA1319697DD3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>
              <a:extLst>
                <a:ext uri="{FF2B5EF4-FFF2-40B4-BE49-F238E27FC236}">
                  <a16:creationId xmlns:a16="http://schemas.microsoft.com/office/drawing/2014/main" id="{F9C2FADC-0A58-B230-9AFC-75370B213063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>
              <a:extLst>
                <a:ext uri="{FF2B5EF4-FFF2-40B4-BE49-F238E27FC236}">
                  <a16:creationId xmlns:a16="http://schemas.microsoft.com/office/drawing/2014/main" id="{59A309C8-3011-0CC0-7AAE-AAEFD55859CC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>
              <a:extLst>
                <a:ext uri="{FF2B5EF4-FFF2-40B4-BE49-F238E27FC236}">
                  <a16:creationId xmlns:a16="http://schemas.microsoft.com/office/drawing/2014/main" id="{EB5744BE-5CD5-B324-91C3-F9707D9F2704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>
              <a:extLst>
                <a:ext uri="{FF2B5EF4-FFF2-40B4-BE49-F238E27FC236}">
                  <a16:creationId xmlns:a16="http://schemas.microsoft.com/office/drawing/2014/main" id="{86EE8613-3DA7-26A7-7D27-894C6B1A7602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>
              <a:extLst>
                <a:ext uri="{FF2B5EF4-FFF2-40B4-BE49-F238E27FC236}">
                  <a16:creationId xmlns:a16="http://schemas.microsoft.com/office/drawing/2014/main" id="{92383345-A72D-2F58-27D4-E1CBB9409A64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>
              <a:extLst>
                <a:ext uri="{FF2B5EF4-FFF2-40B4-BE49-F238E27FC236}">
                  <a16:creationId xmlns:a16="http://schemas.microsoft.com/office/drawing/2014/main" id="{3FFBEF13-2717-9554-2CB6-BF4526F36A00}"/>
                </a:ext>
              </a:extLst>
            </p:cNvPr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>
              <a:extLst>
                <a:ext uri="{FF2B5EF4-FFF2-40B4-BE49-F238E27FC236}">
                  <a16:creationId xmlns:a16="http://schemas.microsoft.com/office/drawing/2014/main" id="{C65C759D-786C-D1BE-193B-1B40F6576E87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>
              <a:extLst>
                <a:ext uri="{FF2B5EF4-FFF2-40B4-BE49-F238E27FC236}">
                  <a16:creationId xmlns:a16="http://schemas.microsoft.com/office/drawing/2014/main" id="{2CB00AB4-0A18-3C96-C0AE-D395512189C5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>
              <a:extLst>
                <a:ext uri="{FF2B5EF4-FFF2-40B4-BE49-F238E27FC236}">
                  <a16:creationId xmlns:a16="http://schemas.microsoft.com/office/drawing/2014/main" id="{74249ABF-1EE0-0080-50E3-10CCF5EC37A6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>
              <a:extLst>
                <a:ext uri="{FF2B5EF4-FFF2-40B4-BE49-F238E27FC236}">
                  <a16:creationId xmlns:a16="http://schemas.microsoft.com/office/drawing/2014/main" id="{03F58C65-1F23-A617-8199-3ED26A92D3CB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>
              <a:extLst>
                <a:ext uri="{FF2B5EF4-FFF2-40B4-BE49-F238E27FC236}">
                  <a16:creationId xmlns:a16="http://schemas.microsoft.com/office/drawing/2014/main" id="{14C330EA-F28D-9A0D-D6CB-554D0B095858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>
              <a:extLst>
                <a:ext uri="{FF2B5EF4-FFF2-40B4-BE49-F238E27FC236}">
                  <a16:creationId xmlns:a16="http://schemas.microsoft.com/office/drawing/2014/main" id="{63F569B6-8971-324E-F156-E5B276ED4D02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>
              <a:extLst>
                <a:ext uri="{FF2B5EF4-FFF2-40B4-BE49-F238E27FC236}">
                  <a16:creationId xmlns:a16="http://schemas.microsoft.com/office/drawing/2014/main" id="{B140FACA-0F91-56C4-1256-8DDB54087843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>
              <a:extLst>
                <a:ext uri="{FF2B5EF4-FFF2-40B4-BE49-F238E27FC236}">
                  <a16:creationId xmlns:a16="http://schemas.microsoft.com/office/drawing/2014/main" id="{BF6D21FC-BA98-7751-3814-7CE4EC792EB1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>
              <a:extLst>
                <a:ext uri="{FF2B5EF4-FFF2-40B4-BE49-F238E27FC236}">
                  <a16:creationId xmlns:a16="http://schemas.microsoft.com/office/drawing/2014/main" id="{D2FF7600-3A80-1BCA-B3DA-DD8A04DC14F1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>
              <a:extLst>
                <a:ext uri="{FF2B5EF4-FFF2-40B4-BE49-F238E27FC236}">
                  <a16:creationId xmlns:a16="http://schemas.microsoft.com/office/drawing/2014/main" id="{87848DE8-50AA-AB07-1378-CDE0587FFD08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>
              <a:extLst>
                <a:ext uri="{FF2B5EF4-FFF2-40B4-BE49-F238E27FC236}">
                  <a16:creationId xmlns:a16="http://schemas.microsoft.com/office/drawing/2014/main" id="{FB81AB86-4781-89B2-EB65-E5759D0F3B8E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>
              <a:extLst>
                <a:ext uri="{FF2B5EF4-FFF2-40B4-BE49-F238E27FC236}">
                  <a16:creationId xmlns:a16="http://schemas.microsoft.com/office/drawing/2014/main" id="{40CAA587-3631-D83E-2286-155DE8492907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>
              <a:extLst>
                <a:ext uri="{FF2B5EF4-FFF2-40B4-BE49-F238E27FC236}">
                  <a16:creationId xmlns:a16="http://schemas.microsoft.com/office/drawing/2014/main" id="{C661EE5E-B525-F5B2-5C2A-14ED041FB690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>
              <a:extLst>
                <a:ext uri="{FF2B5EF4-FFF2-40B4-BE49-F238E27FC236}">
                  <a16:creationId xmlns:a16="http://schemas.microsoft.com/office/drawing/2014/main" id="{C728F59B-AEBD-93AC-796B-19765FD78F58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>
              <a:extLst>
                <a:ext uri="{FF2B5EF4-FFF2-40B4-BE49-F238E27FC236}">
                  <a16:creationId xmlns:a16="http://schemas.microsoft.com/office/drawing/2014/main" id="{61A1E532-E552-E190-347F-7BB6425AC5A0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>
              <a:extLst>
                <a:ext uri="{FF2B5EF4-FFF2-40B4-BE49-F238E27FC236}">
                  <a16:creationId xmlns:a16="http://schemas.microsoft.com/office/drawing/2014/main" id="{8D8A3010-D0C4-DFFB-885C-2D61DCDBE466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>
              <a:extLst>
                <a:ext uri="{FF2B5EF4-FFF2-40B4-BE49-F238E27FC236}">
                  <a16:creationId xmlns:a16="http://schemas.microsoft.com/office/drawing/2014/main" id="{73B33026-6C26-48E6-90BA-1C6FAD93F50F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>
              <a:extLst>
                <a:ext uri="{FF2B5EF4-FFF2-40B4-BE49-F238E27FC236}">
                  <a16:creationId xmlns:a16="http://schemas.microsoft.com/office/drawing/2014/main" id="{1BD2D61B-44A5-77DC-21F1-204D08882D5C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>
              <a:extLst>
                <a:ext uri="{FF2B5EF4-FFF2-40B4-BE49-F238E27FC236}">
                  <a16:creationId xmlns:a16="http://schemas.microsoft.com/office/drawing/2014/main" id="{32E4D735-AA0C-4F35-E360-E42AABCE0DBA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>
            <a:extLst>
              <a:ext uri="{FF2B5EF4-FFF2-40B4-BE49-F238E27FC236}">
                <a16:creationId xmlns:a16="http://schemas.microsoft.com/office/drawing/2014/main" id="{072039B0-8B3E-AEA6-B440-D8667754FBC7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>
            <a:extLst>
              <a:ext uri="{FF2B5EF4-FFF2-40B4-BE49-F238E27FC236}">
                <a16:creationId xmlns:a16="http://schemas.microsoft.com/office/drawing/2014/main" id="{75AF7443-DB9A-E8BA-5556-C9889262719A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  <a:extLst>
              <a:ext uri="{FF2B5EF4-FFF2-40B4-BE49-F238E27FC236}">
                <a16:creationId xmlns:a16="http://schemas.microsoft.com/office/drawing/2014/main" id="{0F600F08-E990-4CCB-589F-F32A6E99B29A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AF2E6C-27F9-7E0E-F138-774FBFC7288E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4D816CB-CAB6-EAE1-1BB3-8E9195A424A7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>
            <a:extLst>
              <a:ext uri="{FF2B5EF4-FFF2-40B4-BE49-F238E27FC236}">
                <a16:creationId xmlns:a16="http://schemas.microsoft.com/office/drawing/2014/main" id="{A716CE73-942D-60BA-1F6E-7AC9C44D3E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72691" y="1177271"/>
            <a:ext cx="5337325" cy="3219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l-PL" sz="1600" b="1" dirty="0"/>
              <a:t>Grupa żółta (lewa górna):</a:t>
            </a:r>
          </a:p>
          <a:p>
            <a:pPr algn="l"/>
            <a:r>
              <a:rPr lang="pl-PL" sz="1600" b="1" dirty="0"/>
              <a:t>Niska-średnia bezrobocie</a:t>
            </a:r>
            <a:r>
              <a:rPr lang="pl-PL" sz="1600" dirty="0"/>
              <a:t> (~5-15%)</a:t>
            </a:r>
          </a:p>
          <a:p>
            <a:pPr algn="l"/>
            <a:r>
              <a:rPr lang="pl-PL" sz="1600" b="1" dirty="0"/>
              <a:t>Wysoka inflacja</a:t>
            </a:r>
            <a:r>
              <a:rPr lang="pl-PL" sz="1600" dirty="0"/>
              <a:t> (~4-8%)</a:t>
            </a:r>
          </a:p>
          <a:p>
            <a:pPr algn="l"/>
            <a:r>
              <a:rPr lang="pl-PL" sz="1600" b="1" dirty="0"/>
              <a:t>Interpretacja:</a:t>
            </a:r>
            <a:r>
              <a:rPr lang="pl-PL" sz="1600" dirty="0"/>
              <a:t> Kraje z </a:t>
            </a:r>
            <a:r>
              <a:rPr lang="pl-PL" sz="1600" b="1" dirty="0"/>
              <a:t>przegrzaną gospodarką</a:t>
            </a:r>
            <a:endParaRPr lang="pl-PL" sz="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600" b="1" dirty="0"/>
              <a:t>Grupa fioletowa (lewa dolna):</a:t>
            </a:r>
          </a:p>
          <a:p>
            <a:pPr algn="l"/>
            <a:r>
              <a:rPr lang="pl-PL" sz="1600" b="1" dirty="0"/>
              <a:t>Niskie bezrobocie</a:t>
            </a:r>
            <a:r>
              <a:rPr lang="pl-PL" sz="1600" dirty="0"/>
              <a:t> (~0-10%)</a:t>
            </a:r>
          </a:p>
          <a:p>
            <a:pPr algn="l"/>
            <a:r>
              <a:rPr lang="pl-PL" sz="1600" b="1" dirty="0"/>
              <a:t>Niska inflacja</a:t>
            </a:r>
            <a:r>
              <a:rPr lang="pl-PL" sz="1600" dirty="0"/>
              <a:t> (~-2 do +2%)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600" b="1" dirty="0"/>
              <a:t>Grupa turkusowa (rozciągnięta w prawo):</a:t>
            </a:r>
          </a:p>
          <a:p>
            <a:pPr algn="l"/>
            <a:r>
              <a:rPr lang="pl-PL" sz="1600" b="1" dirty="0"/>
              <a:t>Wyższe bezrobocie</a:t>
            </a:r>
            <a:r>
              <a:rPr lang="pl-PL" sz="1600" dirty="0"/>
              <a:t> (~10-40%)</a:t>
            </a:r>
          </a:p>
          <a:p>
            <a:pPr algn="l"/>
            <a:r>
              <a:rPr lang="pl-PL" sz="1600" b="1" dirty="0"/>
              <a:t>Różna inflacja</a:t>
            </a:r>
            <a:r>
              <a:rPr lang="pl-PL" sz="1600" dirty="0"/>
              <a:t> (od deflacji do umiarkowanej inflacji)</a:t>
            </a:r>
          </a:p>
          <a:p>
            <a:pPr marL="0" indent="0" algn="l">
              <a:lnSpc>
                <a:spcPct val="114999"/>
              </a:lnSpc>
              <a:spcAft>
                <a:spcPts val="1200"/>
              </a:spcAft>
            </a:pPr>
            <a:endParaRPr lang="en" sz="1600" dirty="0"/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80E4C296-8FE7-AEF9-993A-77F44C382B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3779" y="148885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Inflacja vs Bezrobocie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812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>
          <a:extLst>
            <a:ext uri="{FF2B5EF4-FFF2-40B4-BE49-F238E27FC236}">
              <a16:creationId xmlns:a16="http://schemas.microsoft.com/office/drawing/2014/main" id="{9AA2E914-7F36-EDA4-91B2-3BB1AFF7B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>
            <a:extLst>
              <a:ext uri="{FF2B5EF4-FFF2-40B4-BE49-F238E27FC236}">
                <a16:creationId xmlns:a16="http://schemas.microsoft.com/office/drawing/2014/main" id="{BB55D3B5-09EB-7489-C128-88DA83EE007B}"/>
              </a:ext>
            </a:extLst>
          </p:cNvPr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>
              <a:extLst>
                <a:ext uri="{FF2B5EF4-FFF2-40B4-BE49-F238E27FC236}">
                  <a16:creationId xmlns:a16="http://schemas.microsoft.com/office/drawing/2014/main" id="{230193E9-38D5-36D4-7024-2DFBFFC3BFED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>
              <a:extLst>
                <a:ext uri="{FF2B5EF4-FFF2-40B4-BE49-F238E27FC236}">
                  <a16:creationId xmlns:a16="http://schemas.microsoft.com/office/drawing/2014/main" id="{7A626BAD-3548-0AC3-AB89-5495A199A456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>
              <a:extLst>
                <a:ext uri="{FF2B5EF4-FFF2-40B4-BE49-F238E27FC236}">
                  <a16:creationId xmlns:a16="http://schemas.microsoft.com/office/drawing/2014/main" id="{9405523E-8899-23E6-3604-F9907F58B01A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>
              <a:extLst>
                <a:ext uri="{FF2B5EF4-FFF2-40B4-BE49-F238E27FC236}">
                  <a16:creationId xmlns:a16="http://schemas.microsoft.com/office/drawing/2014/main" id="{8A3B8EB9-BCC1-7930-0F4B-3C1133318253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>
              <a:extLst>
                <a:ext uri="{FF2B5EF4-FFF2-40B4-BE49-F238E27FC236}">
                  <a16:creationId xmlns:a16="http://schemas.microsoft.com/office/drawing/2014/main" id="{792027D4-3D50-F47C-7F62-49FF439314A4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>
              <a:extLst>
                <a:ext uri="{FF2B5EF4-FFF2-40B4-BE49-F238E27FC236}">
                  <a16:creationId xmlns:a16="http://schemas.microsoft.com/office/drawing/2014/main" id="{CCDDFA2D-68EF-F9B1-25DB-CA86320F1B7C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>
              <a:extLst>
                <a:ext uri="{FF2B5EF4-FFF2-40B4-BE49-F238E27FC236}">
                  <a16:creationId xmlns:a16="http://schemas.microsoft.com/office/drawing/2014/main" id="{94CDE0E1-7A0B-BC4D-0D90-070888ECBE40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>
              <a:extLst>
                <a:ext uri="{FF2B5EF4-FFF2-40B4-BE49-F238E27FC236}">
                  <a16:creationId xmlns:a16="http://schemas.microsoft.com/office/drawing/2014/main" id="{F4365F28-8F43-C34F-DFCA-97CFEFFCE5FA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>
              <a:extLst>
                <a:ext uri="{FF2B5EF4-FFF2-40B4-BE49-F238E27FC236}">
                  <a16:creationId xmlns:a16="http://schemas.microsoft.com/office/drawing/2014/main" id="{0E9E4AA8-EC1B-1FF5-1E87-D81A9A04AAAC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>
              <a:extLst>
                <a:ext uri="{FF2B5EF4-FFF2-40B4-BE49-F238E27FC236}">
                  <a16:creationId xmlns:a16="http://schemas.microsoft.com/office/drawing/2014/main" id="{DDB56EF6-D15C-4266-53F9-E3FE25C13D20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>
              <a:extLst>
                <a:ext uri="{FF2B5EF4-FFF2-40B4-BE49-F238E27FC236}">
                  <a16:creationId xmlns:a16="http://schemas.microsoft.com/office/drawing/2014/main" id="{EEB1D1F1-3C0E-77F2-0B2E-486C48468DBE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>
              <a:extLst>
                <a:ext uri="{FF2B5EF4-FFF2-40B4-BE49-F238E27FC236}">
                  <a16:creationId xmlns:a16="http://schemas.microsoft.com/office/drawing/2014/main" id="{6BDB9D3D-8B5B-D163-0860-06B40EC9C882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>
              <a:extLst>
                <a:ext uri="{FF2B5EF4-FFF2-40B4-BE49-F238E27FC236}">
                  <a16:creationId xmlns:a16="http://schemas.microsoft.com/office/drawing/2014/main" id="{03342F29-F689-43E2-DC79-EF085DCBABF2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>
              <a:extLst>
                <a:ext uri="{FF2B5EF4-FFF2-40B4-BE49-F238E27FC236}">
                  <a16:creationId xmlns:a16="http://schemas.microsoft.com/office/drawing/2014/main" id="{07D26632-8E1F-6D73-A9C6-6A0E8876BFDF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>
              <a:extLst>
                <a:ext uri="{FF2B5EF4-FFF2-40B4-BE49-F238E27FC236}">
                  <a16:creationId xmlns:a16="http://schemas.microsoft.com/office/drawing/2014/main" id="{E5AA3CC3-3B29-FE4A-8D1B-82F88E6AAC97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>
              <a:extLst>
                <a:ext uri="{FF2B5EF4-FFF2-40B4-BE49-F238E27FC236}">
                  <a16:creationId xmlns:a16="http://schemas.microsoft.com/office/drawing/2014/main" id="{CF154B4A-C3AD-4ADE-44AB-3F3051812460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>
              <a:extLst>
                <a:ext uri="{FF2B5EF4-FFF2-40B4-BE49-F238E27FC236}">
                  <a16:creationId xmlns:a16="http://schemas.microsoft.com/office/drawing/2014/main" id="{E5DE6BBF-BDF8-159F-A10A-9FCBF7038CAB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>
              <a:extLst>
                <a:ext uri="{FF2B5EF4-FFF2-40B4-BE49-F238E27FC236}">
                  <a16:creationId xmlns:a16="http://schemas.microsoft.com/office/drawing/2014/main" id="{D8ADCFF2-B657-C0E9-23B3-E3325853EA32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>
              <a:extLst>
                <a:ext uri="{FF2B5EF4-FFF2-40B4-BE49-F238E27FC236}">
                  <a16:creationId xmlns:a16="http://schemas.microsoft.com/office/drawing/2014/main" id="{58436C54-315C-7D4F-F0A1-6D2033B04C77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>
              <a:extLst>
                <a:ext uri="{FF2B5EF4-FFF2-40B4-BE49-F238E27FC236}">
                  <a16:creationId xmlns:a16="http://schemas.microsoft.com/office/drawing/2014/main" id="{039E795D-2DAC-09DD-4FC8-20F92328CC46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>
              <a:extLst>
                <a:ext uri="{FF2B5EF4-FFF2-40B4-BE49-F238E27FC236}">
                  <a16:creationId xmlns:a16="http://schemas.microsoft.com/office/drawing/2014/main" id="{49D80460-03C9-E063-D2AF-3E8790AE6085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>
              <a:extLst>
                <a:ext uri="{FF2B5EF4-FFF2-40B4-BE49-F238E27FC236}">
                  <a16:creationId xmlns:a16="http://schemas.microsoft.com/office/drawing/2014/main" id="{9BA197CF-C7AB-2200-B7E8-66092E584710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>
              <a:extLst>
                <a:ext uri="{FF2B5EF4-FFF2-40B4-BE49-F238E27FC236}">
                  <a16:creationId xmlns:a16="http://schemas.microsoft.com/office/drawing/2014/main" id="{E5C5CF0D-3EAC-DBCF-BFC0-61CC93966C25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>
              <a:extLst>
                <a:ext uri="{FF2B5EF4-FFF2-40B4-BE49-F238E27FC236}">
                  <a16:creationId xmlns:a16="http://schemas.microsoft.com/office/drawing/2014/main" id="{ABCB98AF-A96A-6997-1CEF-169983894639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>
              <a:extLst>
                <a:ext uri="{FF2B5EF4-FFF2-40B4-BE49-F238E27FC236}">
                  <a16:creationId xmlns:a16="http://schemas.microsoft.com/office/drawing/2014/main" id="{A86E2B84-9479-4D75-3929-BEF724A48D03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>
              <a:extLst>
                <a:ext uri="{FF2B5EF4-FFF2-40B4-BE49-F238E27FC236}">
                  <a16:creationId xmlns:a16="http://schemas.microsoft.com/office/drawing/2014/main" id="{1D2E96CA-DB85-2211-4EFB-9E132DA7A32F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>
              <a:extLst>
                <a:ext uri="{FF2B5EF4-FFF2-40B4-BE49-F238E27FC236}">
                  <a16:creationId xmlns:a16="http://schemas.microsoft.com/office/drawing/2014/main" id="{19E5EA8A-6C24-8012-F2C5-6461C9E784E7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>
              <a:extLst>
                <a:ext uri="{FF2B5EF4-FFF2-40B4-BE49-F238E27FC236}">
                  <a16:creationId xmlns:a16="http://schemas.microsoft.com/office/drawing/2014/main" id="{80F46ED5-FE13-0C4B-38DD-DE1927BD0C07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>
              <a:extLst>
                <a:ext uri="{FF2B5EF4-FFF2-40B4-BE49-F238E27FC236}">
                  <a16:creationId xmlns:a16="http://schemas.microsoft.com/office/drawing/2014/main" id="{A3F3AF60-7F12-4A38-17FD-4F3FB8398E4A}"/>
                </a:ext>
              </a:extLst>
            </p:cNvPr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>
              <a:extLst>
                <a:ext uri="{FF2B5EF4-FFF2-40B4-BE49-F238E27FC236}">
                  <a16:creationId xmlns:a16="http://schemas.microsoft.com/office/drawing/2014/main" id="{B12DF2E5-44B7-36CF-DEEB-6FD749E05D88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>
              <a:extLst>
                <a:ext uri="{FF2B5EF4-FFF2-40B4-BE49-F238E27FC236}">
                  <a16:creationId xmlns:a16="http://schemas.microsoft.com/office/drawing/2014/main" id="{D35D2EC0-0AF0-A4D0-41B8-7E89DA0E7B44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>
              <a:extLst>
                <a:ext uri="{FF2B5EF4-FFF2-40B4-BE49-F238E27FC236}">
                  <a16:creationId xmlns:a16="http://schemas.microsoft.com/office/drawing/2014/main" id="{57E0676D-5D0F-393E-0324-1FB7D44B00AF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>
              <a:extLst>
                <a:ext uri="{FF2B5EF4-FFF2-40B4-BE49-F238E27FC236}">
                  <a16:creationId xmlns:a16="http://schemas.microsoft.com/office/drawing/2014/main" id="{15E47E79-B314-D1E6-6A49-9D8201A14D3F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>
              <a:extLst>
                <a:ext uri="{FF2B5EF4-FFF2-40B4-BE49-F238E27FC236}">
                  <a16:creationId xmlns:a16="http://schemas.microsoft.com/office/drawing/2014/main" id="{1EE8F1AA-2B00-5C98-A0DA-8D828C3BAFE0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>
              <a:extLst>
                <a:ext uri="{FF2B5EF4-FFF2-40B4-BE49-F238E27FC236}">
                  <a16:creationId xmlns:a16="http://schemas.microsoft.com/office/drawing/2014/main" id="{0C3DCD59-C88F-D2FE-9EB3-3CB9978EB698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>
              <a:extLst>
                <a:ext uri="{FF2B5EF4-FFF2-40B4-BE49-F238E27FC236}">
                  <a16:creationId xmlns:a16="http://schemas.microsoft.com/office/drawing/2014/main" id="{EFA4F509-92E8-F968-400B-3F3B7E5580F9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>
              <a:extLst>
                <a:ext uri="{FF2B5EF4-FFF2-40B4-BE49-F238E27FC236}">
                  <a16:creationId xmlns:a16="http://schemas.microsoft.com/office/drawing/2014/main" id="{7844DDD3-CD66-8EED-C1F8-024AA928ECE0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>
              <a:extLst>
                <a:ext uri="{FF2B5EF4-FFF2-40B4-BE49-F238E27FC236}">
                  <a16:creationId xmlns:a16="http://schemas.microsoft.com/office/drawing/2014/main" id="{7BE3BF45-E26B-345C-1FE0-8046A70F114E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>
              <a:extLst>
                <a:ext uri="{FF2B5EF4-FFF2-40B4-BE49-F238E27FC236}">
                  <a16:creationId xmlns:a16="http://schemas.microsoft.com/office/drawing/2014/main" id="{9E5B2E15-CBC8-3537-D804-EB96F04C64E0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>
              <a:extLst>
                <a:ext uri="{FF2B5EF4-FFF2-40B4-BE49-F238E27FC236}">
                  <a16:creationId xmlns:a16="http://schemas.microsoft.com/office/drawing/2014/main" id="{20A456E1-EABF-69B7-73CE-37D007306EA5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>
              <a:extLst>
                <a:ext uri="{FF2B5EF4-FFF2-40B4-BE49-F238E27FC236}">
                  <a16:creationId xmlns:a16="http://schemas.microsoft.com/office/drawing/2014/main" id="{8DC81AEE-EA1C-D2B2-082B-EC75ED9850C2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>
              <a:extLst>
                <a:ext uri="{FF2B5EF4-FFF2-40B4-BE49-F238E27FC236}">
                  <a16:creationId xmlns:a16="http://schemas.microsoft.com/office/drawing/2014/main" id="{94F95CE0-2D1F-8F53-2D7E-C0A6BB2F8D20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>
              <a:extLst>
                <a:ext uri="{FF2B5EF4-FFF2-40B4-BE49-F238E27FC236}">
                  <a16:creationId xmlns:a16="http://schemas.microsoft.com/office/drawing/2014/main" id="{DC35E0A6-1706-F762-3655-450E214B7C3B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>
              <a:extLst>
                <a:ext uri="{FF2B5EF4-FFF2-40B4-BE49-F238E27FC236}">
                  <a16:creationId xmlns:a16="http://schemas.microsoft.com/office/drawing/2014/main" id="{423988DA-38DE-30BF-A814-E67E15FAD33C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>
              <a:extLst>
                <a:ext uri="{FF2B5EF4-FFF2-40B4-BE49-F238E27FC236}">
                  <a16:creationId xmlns:a16="http://schemas.microsoft.com/office/drawing/2014/main" id="{E1F2CF8A-DEBF-FD93-D62C-DEE6EA6D27A0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>
              <a:extLst>
                <a:ext uri="{FF2B5EF4-FFF2-40B4-BE49-F238E27FC236}">
                  <a16:creationId xmlns:a16="http://schemas.microsoft.com/office/drawing/2014/main" id="{128DD5A3-7847-ED4B-4B67-348B45F7B186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>
              <a:extLst>
                <a:ext uri="{FF2B5EF4-FFF2-40B4-BE49-F238E27FC236}">
                  <a16:creationId xmlns:a16="http://schemas.microsoft.com/office/drawing/2014/main" id="{9246383F-40EA-AF72-3770-0F51D5254618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>
              <a:extLst>
                <a:ext uri="{FF2B5EF4-FFF2-40B4-BE49-F238E27FC236}">
                  <a16:creationId xmlns:a16="http://schemas.microsoft.com/office/drawing/2014/main" id="{A6D8C8B2-C0E9-8DCB-F187-9E3AB3E2C68C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>
            <a:extLst>
              <a:ext uri="{FF2B5EF4-FFF2-40B4-BE49-F238E27FC236}">
                <a16:creationId xmlns:a16="http://schemas.microsoft.com/office/drawing/2014/main" id="{8518C710-5BDF-4896-D3CE-E11185123315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>
            <a:extLst>
              <a:ext uri="{FF2B5EF4-FFF2-40B4-BE49-F238E27FC236}">
                <a16:creationId xmlns:a16="http://schemas.microsoft.com/office/drawing/2014/main" id="{3F6C2985-492A-E27F-7F5C-FBFE47963559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  <a:extLst>
              <a:ext uri="{FF2B5EF4-FFF2-40B4-BE49-F238E27FC236}">
                <a16:creationId xmlns:a16="http://schemas.microsoft.com/office/drawing/2014/main" id="{C6B4B63C-1947-1102-FD2E-866B7CCA9CD9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A981632-1C0B-AF9A-3EEC-166C7154AE96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5B550A0-59B4-A529-E6AB-E5719BE17495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>
            <a:extLst>
              <a:ext uri="{FF2B5EF4-FFF2-40B4-BE49-F238E27FC236}">
                <a16:creationId xmlns:a16="http://schemas.microsoft.com/office/drawing/2014/main" id="{F75347EE-22A3-39BA-4C7E-3FCEE66850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6189" y="1582807"/>
            <a:ext cx="7562285" cy="3363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3" algn="l">
              <a:buFont typeface="Arial" panose="020B0604020202020204" pitchFamily="34" charset="0"/>
              <a:buChar char="•"/>
            </a:pPr>
            <a:r>
              <a:rPr lang="pl-PL" dirty="0"/>
              <a:t>Brak wyraźnej zależności między inflacją a bezrobociem</a:t>
            </a:r>
          </a:p>
          <a:p>
            <a:pPr lvl="3" algn="l">
              <a:buFont typeface="Arial" panose="020B0604020202020204" pitchFamily="34" charset="0"/>
              <a:buChar char="•"/>
            </a:pPr>
            <a:r>
              <a:rPr lang="pl-PL" dirty="0"/>
              <a:t>Wysoka inflacja występuje zarówno przy niskim, jak i wysokim bezrobociu</a:t>
            </a:r>
          </a:p>
          <a:p>
            <a:pPr lvl="3" algn="l">
              <a:buFont typeface="Arial" panose="020B0604020202020204" pitchFamily="34" charset="0"/>
              <a:buChar char="•"/>
            </a:pPr>
            <a:r>
              <a:rPr lang="pl-PL" dirty="0"/>
              <a:t>Klasteryzacja nie identyfikuje silnych, odrębnych grup</a:t>
            </a:r>
          </a:p>
          <a:p>
            <a:pPr marL="0" indent="0" algn="l">
              <a:lnSpc>
                <a:spcPct val="114999"/>
              </a:lnSpc>
              <a:spcAft>
                <a:spcPts val="1200"/>
              </a:spcAft>
            </a:pPr>
            <a:endParaRPr lang="en" sz="1600" dirty="0"/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D282FA7B-B944-B504-595D-3976297198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3779" y="148885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Inflacja vs </a:t>
            </a:r>
            <a:r>
              <a:rPr lang="en" dirty="0" err="1"/>
              <a:t>Bezrobocie</a:t>
            </a:r>
            <a:r>
              <a:rPr lang="en" dirty="0"/>
              <a:t> - </a:t>
            </a:r>
            <a:r>
              <a:rPr lang="en" dirty="0" err="1"/>
              <a:t>wnioski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159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1766843" y="1881015"/>
            <a:ext cx="5337325" cy="2660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14999"/>
              </a:lnSpc>
              <a:spcAft>
                <a:spcPts val="1200"/>
              </a:spcAft>
            </a:pPr>
            <a:endParaRPr lang="en" sz="1600" dirty="0"/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4DF29824-5D8C-921E-A28A-52DD86C47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3779" y="148885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Trendy inflacji </a:t>
            </a:r>
            <a:r>
              <a:rPr lang="en-US" dirty="0"/>
              <a:t>I</a:t>
            </a:r>
            <a:r>
              <a:rPr lang="en" dirty="0"/>
              <a:t> bezrobocia w czasie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7C06779D-54E8-05AC-B2AD-D73054718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22" y="1052895"/>
            <a:ext cx="7329843" cy="35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>
          <a:extLst>
            <a:ext uri="{FF2B5EF4-FFF2-40B4-BE49-F238E27FC236}">
              <a16:creationId xmlns:a16="http://schemas.microsoft.com/office/drawing/2014/main" id="{A7E55922-EA40-B7BB-1C48-446F246D3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>
            <a:extLst>
              <a:ext uri="{FF2B5EF4-FFF2-40B4-BE49-F238E27FC236}">
                <a16:creationId xmlns:a16="http://schemas.microsoft.com/office/drawing/2014/main" id="{11D4EDFD-A189-F485-22ED-363B9E4D2D0E}"/>
              </a:ext>
            </a:extLst>
          </p:cNvPr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>
              <a:extLst>
                <a:ext uri="{FF2B5EF4-FFF2-40B4-BE49-F238E27FC236}">
                  <a16:creationId xmlns:a16="http://schemas.microsoft.com/office/drawing/2014/main" id="{E88BA722-379A-493D-F452-A9337B485C99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>
              <a:extLst>
                <a:ext uri="{FF2B5EF4-FFF2-40B4-BE49-F238E27FC236}">
                  <a16:creationId xmlns:a16="http://schemas.microsoft.com/office/drawing/2014/main" id="{89D87AC4-57BF-3C0F-E87B-D54D897E42E2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>
              <a:extLst>
                <a:ext uri="{FF2B5EF4-FFF2-40B4-BE49-F238E27FC236}">
                  <a16:creationId xmlns:a16="http://schemas.microsoft.com/office/drawing/2014/main" id="{93398E0E-062F-2B6F-4334-328E6E4522E1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>
              <a:extLst>
                <a:ext uri="{FF2B5EF4-FFF2-40B4-BE49-F238E27FC236}">
                  <a16:creationId xmlns:a16="http://schemas.microsoft.com/office/drawing/2014/main" id="{7116A8D6-D593-6582-BD9B-139BE09DA495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>
              <a:extLst>
                <a:ext uri="{FF2B5EF4-FFF2-40B4-BE49-F238E27FC236}">
                  <a16:creationId xmlns:a16="http://schemas.microsoft.com/office/drawing/2014/main" id="{38FE56D8-1A70-DC88-E485-0C5DAB3D3D55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>
              <a:extLst>
                <a:ext uri="{FF2B5EF4-FFF2-40B4-BE49-F238E27FC236}">
                  <a16:creationId xmlns:a16="http://schemas.microsoft.com/office/drawing/2014/main" id="{38C852E7-E6DE-9A3D-186A-63D6744313A9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>
              <a:extLst>
                <a:ext uri="{FF2B5EF4-FFF2-40B4-BE49-F238E27FC236}">
                  <a16:creationId xmlns:a16="http://schemas.microsoft.com/office/drawing/2014/main" id="{370C85FC-9310-E8D4-E84C-B52CD8F7E8F1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>
              <a:extLst>
                <a:ext uri="{FF2B5EF4-FFF2-40B4-BE49-F238E27FC236}">
                  <a16:creationId xmlns:a16="http://schemas.microsoft.com/office/drawing/2014/main" id="{7D8FC11B-82A7-7DAF-5869-9BC745207AE4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>
              <a:extLst>
                <a:ext uri="{FF2B5EF4-FFF2-40B4-BE49-F238E27FC236}">
                  <a16:creationId xmlns:a16="http://schemas.microsoft.com/office/drawing/2014/main" id="{38D678B6-9F2F-58DA-9C1F-F081A8AE3BD5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>
              <a:extLst>
                <a:ext uri="{FF2B5EF4-FFF2-40B4-BE49-F238E27FC236}">
                  <a16:creationId xmlns:a16="http://schemas.microsoft.com/office/drawing/2014/main" id="{679FEB46-3C0A-8306-533B-7D5678829981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>
              <a:extLst>
                <a:ext uri="{FF2B5EF4-FFF2-40B4-BE49-F238E27FC236}">
                  <a16:creationId xmlns:a16="http://schemas.microsoft.com/office/drawing/2014/main" id="{26D07F22-5B6C-EE89-8B9C-7BD3ADB371C7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>
              <a:extLst>
                <a:ext uri="{FF2B5EF4-FFF2-40B4-BE49-F238E27FC236}">
                  <a16:creationId xmlns:a16="http://schemas.microsoft.com/office/drawing/2014/main" id="{DBA21CCB-554B-7D05-2EB6-7F02519187C5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>
              <a:extLst>
                <a:ext uri="{FF2B5EF4-FFF2-40B4-BE49-F238E27FC236}">
                  <a16:creationId xmlns:a16="http://schemas.microsoft.com/office/drawing/2014/main" id="{5C819A4E-B20C-71A7-7FDE-7142ED895073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>
              <a:extLst>
                <a:ext uri="{FF2B5EF4-FFF2-40B4-BE49-F238E27FC236}">
                  <a16:creationId xmlns:a16="http://schemas.microsoft.com/office/drawing/2014/main" id="{AE7760A5-39F3-958C-6F51-EE9DE7ED0131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>
              <a:extLst>
                <a:ext uri="{FF2B5EF4-FFF2-40B4-BE49-F238E27FC236}">
                  <a16:creationId xmlns:a16="http://schemas.microsoft.com/office/drawing/2014/main" id="{A6DDC3A6-822B-70CC-6830-731EC8497CF0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>
              <a:extLst>
                <a:ext uri="{FF2B5EF4-FFF2-40B4-BE49-F238E27FC236}">
                  <a16:creationId xmlns:a16="http://schemas.microsoft.com/office/drawing/2014/main" id="{754F98B9-A5AD-AD1C-CD2B-46D7510766C2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>
              <a:extLst>
                <a:ext uri="{FF2B5EF4-FFF2-40B4-BE49-F238E27FC236}">
                  <a16:creationId xmlns:a16="http://schemas.microsoft.com/office/drawing/2014/main" id="{700BEEE3-C3D6-4051-C162-641019D17EC4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>
              <a:extLst>
                <a:ext uri="{FF2B5EF4-FFF2-40B4-BE49-F238E27FC236}">
                  <a16:creationId xmlns:a16="http://schemas.microsoft.com/office/drawing/2014/main" id="{ACFD7005-E3BF-7E45-136E-435BF12ACCE7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>
              <a:extLst>
                <a:ext uri="{FF2B5EF4-FFF2-40B4-BE49-F238E27FC236}">
                  <a16:creationId xmlns:a16="http://schemas.microsoft.com/office/drawing/2014/main" id="{3E5385DD-7BA3-4414-E050-110226F5B596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>
              <a:extLst>
                <a:ext uri="{FF2B5EF4-FFF2-40B4-BE49-F238E27FC236}">
                  <a16:creationId xmlns:a16="http://schemas.microsoft.com/office/drawing/2014/main" id="{6FA80ABC-3759-0FC5-EF6F-5266C6DBB82E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>
              <a:extLst>
                <a:ext uri="{FF2B5EF4-FFF2-40B4-BE49-F238E27FC236}">
                  <a16:creationId xmlns:a16="http://schemas.microsoft.com/office/drawing/2014/main" id="{B603C450-9C3B-465C-8990-016BCA3887FC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>
              <a:extLst>
                <a:ext uri="{FF2B5EF4-FFF2-40B4-BE49-F238E27FC236}">
                  <a16:creationId xmlns:a16="http://schemas.microsoft.com/office/drawing/2014/main" id="{73F547CE-B036-25CB-0BF1-E67BF53389BE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>
              <a:extLst>
                <a:ext uri="{FF2B5EF4-FFF2-40B4-BE49-F238E27FC236}">
                  <a16:creationId xmlns:a16="http://schemas.microsoft.com/office/drawing/2014/main" id="{BDDDFF9E-EB06-4A18-C19F-8ED65449982E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>
              <a:extLst>
                <a:ext uri="{FF2B5EF4-FFF2-40B4-BE49-F238E27FC236}">
                  <a16:creationId xmlns:a16="http://schemas.microsoft.com/office/drawing/2014/main" id="{CAA34205-1FBA-1A60-C159-B0898DFE306B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>
              <a:extLst>
                <a:ext uri="{FF2B5EF4-FFF2-40B4-BE49-F238E27FC236}">
                  <a16:creationId xmlns:a16="http://schemas.microsoft.com/office/drawing/2014/main" id="{DDDF5373-7586-C849-22FA-8651CFB83FF6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>
              <a:extLst>
                <a:ext uri="{FF2B5EF4-FFF2-40B4-BE49-F238E27FC236}">
                  <a16:creationId xmlns:a16="http://schemas.microsoft.com/office/drawing/2014/main" id="{E165FFAF-EB9D-BC28-5B90-28129B67256F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>
              <a:extLst>
                <a:ext uri="{FF2B5EF4-FFF2-40B4-BE49-F238E27FC236}">
                  <a16:creationId xmlns:a16="http://schemas.microsoft.com/office/drawing/2014/main" id="{B8865AC8-33C1-BFCA-E0A3-E63300A0467E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>
              <a:extLst>
                <a:ext uri="{FF2B5EF4-FFF2-40B4-BE49-F238E27FC236}">
                  <a16:creationId xmlns:a16="http://schemas.microsoft.com/office/drawing/2014/main" id="{9B52ED8B-79BB-F061-052F-4419B1F9C92A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>
              <a:extLst>
                <a:ext uri="{FF2B5EF4-FFF2-40B4-BE49-F238E27FC236}">
                  <a16:creationId xmlns:a16="http://schemas.microsoft.com/office/drawing/2014/main" id="{2EC642A3-779E-8F42-9174-7F8635169979}"/>
                </a:ext>
              </a:extLst>
            </p:cNvPr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>
              <a:extLst>
                <a:ext uri="{FF2B5EF4-FFF2-40B4-BE49-F238E27FC236}">
                  <a16:creationId xmlns:a16="http://schemas.microsoft.com/office/drawing/2014/main" id="{EEC42992-2F60-8174-A265-9D7A10ADF968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>
              <a:extLst>
                <a:ext uri="{FF2B5EF4-FFF2-40B4-BE49-F238E27FC236}">
                  <a16:creationId xmlns:a16="http://schemas.microsoft.com/office/drawing/2014/main" id="{BF3186D8-1DF5-ABFF-CDCF-A7F4453E0607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>
              <a:extLst>
                <a:ext uri="{FF2B5EF4-FFF2-40B4-BE49-F238E27FC236}">
                  <a16:creationId xmlns:a16="http://schemas.microsoft.com/office/drawing/2014/main" id="{DA467F2A-5DE7-2059-BFF9-F3F403B9CB14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>
              <a:extLst>
                <a:ext uri="{FF2B5EF4-FFF2-40B4-BE49-F238E27FC236}">
                  <a16:creationId xmlns:a16="http://schemas.microsoft.com/office/drawing/2014/main" id="{4FE10C5B-C1D4-4B5A-45A2-224143DC09C3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>
              <a:extLst>
                <a:ext uri="{FF2B5EF4-FFF2-40B4-BE49-F238E27FC236}">
                  <a16:creationId xmlns:a16="http://schemas.microsoft.com/office/drawing/2014/main" id="{2E53A49D-D28B-63A7-4145-E3C06831FBE1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>
              <a:extLst>
                <a:ext uri="{FF2B5EF4-FFF2-40B4-BE49-F238E27FC236}">
                  <a16:creationId xmlns:a16="http://schemas.microsoft.com/office/drawing/2014/main" id="{D2BFC815-F1F0-B9FF-2F59-6FE9FE5354D9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>
              <a:extLst>
                <a:ext uri="{FF2B5EF4-FFF2-40B4-BE49-F238E27FC236}">
                  <a16:creationId xmlns:a16="http://schemas.microsoft.com/office/drawing/2014/main" id="{9EB11B53-C097-7EE1-EE47-8CB5E83D0D51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>
              <a:extLst>
                <a:ext uri="{FF2B5EF4-FFF2-40B4-BE49-F238E27FC236}">
                  <a16:creationId xmlns:a16="http://schemas.microsoft.com/office/drawing/2014/main" id="{2941AE59-F3B8-3A39-F9E9-05389B738237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>
              <a:extLst>
                <a:ext uri="{FF2B5EF4-FFF2-40B4-BE49-F238E27FC236}">
                  <a16:creationId xmlns:a16="http://schemas.microsoft.com/office/drawing/2014/main" id="{01F7F08E-62CC-6428-C32F-62DAA307A2E4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>
              <a:extLst>
                <a:ext uri="{FF2B5EF4-FFF2-40B4-BE49-F238E27FC236}">
                  <a16:creationId xmlns:a16="http://schemas.microsoft.com/office/drawing/2014/main" id="{000F3E84-2109-FCAA-1A20-C8569F8D0283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>
              <a:extLst>
                <a:ext uri="{FF2B5EF4-FFF2-40B4-BE49-F238E27FC236}">
                  <a16:creationId xmlns:a16="http://schemas.microsoft.com/office/drawing/2014/main" id="{1829629C-4886-81AB-577A-CB6E44959E6B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>
              <a:extLst>
                <a:ext uri="{FF2B5EF4-FFF2-40B4-BE49-F238E27FC236}">
                  <a16:creationId xmlns:a16="http://schemas.microsoft.com/office/drawing/2014/main" id="{3096F5BA-E571-A765-3F3A-28CF149E131D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>
              <a:extLst>
                <a:ext uri="{FF2B5EF4-FFF2-40B4-BE49-F238E27FC236}">
                  <a16:creationId xmlns:a16="http://schemas.microsoft.com/office/drawing/2014/main" id="{3A595269-6660-8808-1BC2-289DC4D37B53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>
              <a:extLst>
                <a:ext uri="{FF2B5EF4-FFF2-40B4-BE49-F238E27FC236}">
                  <a16:creationId xmlns:a16="http://schemas.microsoft.com/office/drawing/2014/main" id="{A3F03809-44A1-6DCC-C7E9-EF18AD25C2D6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>
              <a:extLst>
                <a:ext uri="{FF2B5EF4-FFF2-40B4-BE49-F238E27FC236}">
                  <a16:creationId xmlns:a16="http://schemas.microsoft.com/office/drawing/2014/main" id="{578F8D25-2C48-7B6F-D887-CE46FECB95D5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>
              <a:extLst>
                <a:ext uri="{FF2B5EF4-FFF2-40B4-BE49-F238E27FC236}">
                  <a16:creationId xmlns:a16="http://schemas.microsoft.com/office/drawing/2014/main" id="{8E30152A-71CB-8F10-A125-9362E3F6DC71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>
              <a:extLst>
                <a:ext uri="{FF2B5EF4-FFF2-40B4-BE49-F238E27FC236}">
                  <a16:creationId xmlns:a16="http://schemas.microsoft.com/office/drawing/2014/main" id="{BBFC4022-F084-9AB6-5642-AA8A8FB86FB9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>
              <a:extLst>
                <a:ext uri="{FF2B5EF4-FFF2-40B4-BE49-F238E27FC236}">
                  <a16:creationId xmlns:a16="http://schemas.microsoft.com/office/drawing/2014/main" id="{C499F67C-3BD2-30BE-A6E0-52ED58CEF215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>
              <a:extLst>
                <a:ext uri="{FF2B5EF4-FFF2-40B4-BE49-F238E27FC236}">
                  <a16:creationId xmlns:a16="http://schemas.microsoft.com/office/drawing/2014/main" id="{BEC487E5-0ED4-1AC6-87AC-3FD9820DF0E5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>
            <a:extLst>
              <a:ext uri="{FF2B5EF4-FFF2-40B4-BE49-F238E27FC236}">
                <a16:creationId xmlns:a16="http://schemas.microsoft.com/office/drawing/2014/main" id="{CAE4C569-3FB2-4FEB-250B-B45D1C6CA59F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>
            <a:extLst>
              <a:ext uri="{FF2B5EF4-FFF2-40B4-BE49-F238E27FC236}">
                <a16:creationId xmlns:a16="http://schemas.microsoft.com/office/drawing/2014/main" id="{E3EAD701-22A5-E96A-EF2A-1C6F272B20B7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  <a:extLst>
              <a:ext uri="{FF2B5EF4-FFF2-40B4-BE49-F238E27FC236}">
                <a16:creationId xmlns:a16="http://schemas.microsoft.com/office/drawing/2014/main" id="{FA721110-7857-5E5D-39BA-0E157680D85A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40AAF9B-A468-539C-B2E0-97668B1479B5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6EF1753-9929-CD74-2121-9C41D24A6436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>
            <a:extLst>
              <a:ext uri="{FF2B5EF4-FFF2-40B4-BE49-F238E27FC236}">
                <a16:creationId xmlns:a16="http://schemas.microsoft.com/office/drawing/2014/main" id="{CF2ACEA5-4AE0-ED6B-3D27-0E2B3E4E31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95329" y="1659342"/>
            <a:ext cx="6428278" cy="1631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Font typeface="Arial" panose="020B0604020202020204" pitchFamily="34" charset="0"/>
              <a:buChar char="•"/>
            </a:pPr>
            <a:r>
              <a:rPr lang="pl-PL" dirty="0"/>
              <a:t>Inflacja i bezrobocie nie poruszają się w przeciwnych kierunkach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pl-PL" dirty="0"/>
              <a:t>Lata 2021–2022: skok inflacji, bezrobocie spada – silna rozbieżność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pl-PL" dirty="0"/>
              <a:t>Kryzys 2008–2010 również nie potwierdza silnej zależności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pl-PL" dirty="0"/>
              <a:t>Inne czynniki (szoki zewnętrzne) mają wpływ na inflację i bezrobocie niż ich wzajemna relacja.</a:t>
            </a:r>
          </a:p>
          <a:p>
            <a:pPr marL="0" indent="0" algn="l">
              <a:lnSpc>
                <a:spcPct val="114999"/>
              </a:lnSpc>
              <a:spcAft>
                <a:spcPts val="1200"/>
              </a:spcAft>
            </a:pPr>
            <a:endParaRPr lang="en" sz="1600" dirty="0"/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5BA546A8-B065-83C7-7880-FC42698CBA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3779" y="148885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Trendy inflacji </a:t>
            </a:r>
            <a:r>
              <a:rPr lang="en-US" dirty="0"/>
              <a:t>I</a:t>
            </a:r>
            <a:r>
              <a:rPr lang="en" dirty="0"/>
              <a:t> bezrobocia w </a:t>
            </a:r>
            <a:r>
              <a:rPr lang="en" dirty="0" err="1"/>
              <a:t>czasie</a:t>
            </a:r>
            <a:r>
              <a:rPr lang="en" dirty="0"/>
              <a:t> - </a:t>
            </a:r>
            <a:r>
              <a:rPr lang="en" dirty="0" err="1"/>
              <a:t>wnioski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952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1766843" y="1881015"/>
            <a:ext cx="5337325" cy="2660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14999"/>
              </a:lnSpc>
              <a:spcAft>
                <a:spcPts val="1200"/>
              </a:spcAft>
            </a:pPr>
            <a:endParaRPr lang="en" sz="1600" dirty="0"/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4DF29824-5D8C-921E-A28A-52DD86C47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3779" y="148885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inflacja-bezrobocie</a:t>
            </a:r>
            <a:r>
              <a:rPr lang="en-US" dirty="0"/>
              <a:t> w </a:t>
            </a:r>
            <a:r>
              <a:rPr lang="en-US" dirty="0" err="1"/>
              <a:t>krajach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22D8209E-A49B-64EF-C1FD-09B254A0A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80" y="1002702"/>
            <a:ext cx="7962212" cy="391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9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>
          <a:extLst>
            <a:ext uri="{FF2B5EF4-FFF2-40B4-BE49-F238E27FC236}">
              <a16:creationId xmlns:a16="http://schemas.microsoft.com/office/drawing/2014/main" id="{0B08090F-9C15-3605-2A03-982C526F4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>
            <a:extLst>
              <a:ext uri="{FF2B5EF4-FFF2-40B4-BE49-F238E27FC236}">
                <a16:creationId xmlns:a16="http://schemas.microsoft.com/office/drawing/2014/main" id="{46523AD8-8B2E-98A2-85DA-D562CF9FDCD5}"/>
              </a:ext>
            </a:extLst>
          </p:cNvPr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>
              <a:extLst>
                <a:ext uri="{FF2B5EF4-FFF2-40B4-BE49-F238E27FC236}">
                  <a16:creationId xmlns:a16="http://schemas.microsoft.com/office/drawing/2014/main" id="{6C2083D2-79C1-8A28-75DA-A5F05AC1764F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>
              <a:extLst>
                <a:ext uri="{FF2B5EF4-FFF2-40B4-BE49-F238E27FC236}">
                  <a16:creationId xmlns:a16="http://schemas.microsoft.com/office/drawing/2014/main" id="{8856758A-13E1-E871-C742-ADC292815077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>
              <a:extLst>
                <a:ext uri="{FF2B5EF4-FFF2-40B4-BE49-F238E27FC236}">
                  <a16:creationId xmlns:a16="http://schemas.microsoft.com/office/drawing/2014/main" id="{1E5B59E2-F11F-4EF9-5C79-6FD6BCC7399B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>
              <a:extLst>
                <a:ext uri="{FF2B5EF4-FFF2-40B4-BE49-F238E27FC236}">
                  <a16:creationId xmlns:a16="http://schemas.microsoft.com/office/drawing/2014/main" id="{1697F057-4BC6-5C11-6BF9-753FB653A64E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>
              <a:extLst>
                <a:ext uri="{FF2B5EF4-FFF2-40B4-BE49-F238E27FC236}">
                  <a16:creationId xmlns:a16="http://schemas.microsoft.com/office/drawing/2014/main" id="{09CA4F7F-4880-0951-F9D2-BDECD0B6CA36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>
              <a:extLst>
                <a:ext uri="{FF2B5EF4-FFF2-40B4-BE49-F238E27FC236}">
                  <a16:creationId xmlns:a16="http://schemas.microsoft.com/office/drawing/2014/main" id="{8B099CDF-C035-CBA2-93E2-D06310D31B5E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>
              <a:extLst>
                <a:ext uri="{FF2B5EF4-FFF2-40B4-BE49-F238E27FC236}">
                  <a16:creationId xmlns:a16="http://schemas.microsoft.com/office/drawing/2014/main" id="{424FF13F-3D95-FDFA-4A7E-60930E42165E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>
              <a:extLst>
                <a:ext uri="{FF2B5EF4-FFF2-40B4-BE49-F238E27FC236}">
                  <a16:creationId xmlns:a16="http://schemas.microsoft.com/office/drawing/2014/main" id="{35458B02-91C8-EAC8-546B-88281E2343F5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>
              <a:extLst>
                <a:ext uri="{FF2B5EF4-FFF2-40B4-BE49-F238E27FC236}">
                  <a16:creationId xmlns:a16="http://schemas.microsoft.com/office/drawing/2014/main" id="{B085C055-BBB1-1586-30B8-46F5706A5A93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>
              <a:extLst>
                <a:ext uri="{FF2B5EF4-FFF2-40B4-BE49-F238E27FC236}">
                  <a16:creationId xmlns:a16="http://schemas.microsoft.com/office/drawing/2014/main" id="{925AD8AD-3316-0A6F-2C1A-FB30206FDA19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>
              <a:extLst>
                <a:ext uri="{FF2B5EF4-FFF2-40B4-BE49-F238E27FC236}">
                  <a16:creationId xmlns:a16="http://schemas.microsoft.com/office/drawing/2014/main" id="{D90D1523-93A9-F1DE-BBBB-4658B337859F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>
              <a:extLst>
                <a:ext uri="{FF2B5EF4-FFF2-40B4-BE49-F238E27FC236}">
                  <a16:creationId xmlns:a16="http://schemas.microsoft.com/office/drawing/2014/main" id="{3529544F-384D-0445-4AC7-31623EC5AD39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>
              <a:extLst>
                <a:ext uri="{FF2B5EF4-FFF2-40B4-BE49-F238E27FC236}">
                  <a16:creationId xmlns:a16="http://schemas.microsoft.com/office/drawing/2014/main" id="{AFC2C7C0-8025-4078-6215-917D9C6A19B0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>
              <a:extLst>
                <a:ext uri="{FF2B5EF4-FFF2-40B4-BE49-F238E27FC236}">
                  <a16:creationId xmlns:a16="http://schemas.microsoft.com/office/drawing/2014/main" id="{4B364E58-AACF-EB8E-FCFB-D5DC93566C0D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>
              <a:extLst>
                <a:ext uri="{FF2B5EF4-FFF2-40B4-BE49-F238E27FC236}">
                  <a16:creationId xmlns:a16="http://schemas.microsoft.com/office/drawing/2014/main" id="{C23EEDCA-F35A-F131-E5EF-85CBD77DFF1B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>
              <a:extLst>
                <a:ext uri="{FF2B5EF4-FFF2-40B4-BE49-F238E27FC236}">
                  <a16:creationId xmlns:a16="http://schemas.microsoft.com/office/drawing/2014/main" id="{709B6EA1-2B25-2804-CDC5-1C06BED0568B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>
              <a:extLst>
                <a:ext uri="{FF2B5EF4-FFF2-40B4-BE49-F238E27FC236}">
                  <a16:creationId xmlns:a16="http://schemas.microsoft.com/office/drawing/2014/main" id="{CBE0CF66-E173-4332-19E1-CBAA47E4BE69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>
              <a:extLst>
                <a:ext uri="{FF2B5EF4-FFF2-40B4-BE49-F238E27FC236}">
                  <a16:creationId xmlns:a16="http://schemas.microsoft.com/office/drawing/2014/main" id="{DC5DDC31-45A1-5269-79A1-B0FD8446B976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>
              <a:extLst>
                <a:ext uri="{FF2B5EF4-FFF2-40B4-BE49-F238E27FC236}">
                  <a16:creationId xmlns:a16="http://schemas.microsoft.com/office/drawing/2014/main" id="{F0701FD6-6538-D033-D271-D06608B153C6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>
              <a:extLst>
                <a:ext uri="{FF2B5EF4-FFF2-40B4-BE49-F238E27FC236}">
                  <a16:creationId xmlns:a16="http://schemas.microsoft.com/office/drawing/2014/main" id="{F98530A2-B827-23DA-EBFC-61B317F61AD9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>
              <a:extLst>
                <a:ext uri="{FF2B5EF4-FFF2-40B4-BE49-F238E27FC236}">
                  <a16:creationId xmlns:a16="http://schemas.microsoft.com/office/drawing/2014/main" id="{2A5C2D69-5842-FE18-780A-B163518BA384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>
              <a:extLst>
                <a:ext uri="{FF2B5EF4-FFF2-40B4-BE49-F238E27FC236}">
                  <a16:creationId xmlns:a16="http://schemas.microsoft.com/office/drawing/2014/main" id="{83C37828-E94A-2BD5-EB04-300A65B10117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>
              <a:extLst>
                <a:ext uri="{FF2B5EF4-FFF2-40B4-BE49-F238E27FC236}">
                  <a16:creationId xmlns:a16="http://schemas.microsoft.com/office/drawing/2014/main" id="{A3E8AC1A-FB25-3D38-BFD2-07FE4FC68D86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>
              <a:extLst>
                <a:ext uri="{FF2B5EF4-FFF2-40B4-BE49-F238E27FC236}">
                  <a16:creationId xmlns:a16="http://schemas.microsoft.com/office/drawing/2014/main" id="{DD1EEF8F-5F54-6A5A-E03A-FC18F32B2249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>
              <a:extLst>
                <a:ext uri="{FF2B5EF4-FFF2-40B4-BE49-F238E27FC236}">
                  <a16:creationId xmlns:a16="http://schemas.microsoft.com/office/drawing/2014/main" id="{7F4DACA9-99D1-0D82-B19E-A63260BD45C7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>
              <a:extLst>
                <a:ext uri="{FF2B5EF4-FFF2-40B4-BE49-F238E27FC236}">
                  <a16:creationId xmlns:a16="http://schemas.microsoft.com/office/drawing/2014/main" id="{97354B2E-9066-30DC-49F0-D6C8B58E430D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>
              <a:extLst>
                <a:ext uri="{FF2B5EF4-FFF2-40B4-BE49-F238E27FC236}">
                  <a16:creationId xmlns:a16="http://schemas.microsoft.com/office/drawing/2014/main" id="{DFE9D5CD-7F52-E6F7-5156-97190887906A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>
              <a:extLst>
                <a:ext uri="{FF2B5EF4-FFF2-40B4-BE49-F238E27FC236}">
                  <a16:creationId xmlns:a16="http://schemas.microsoft.com/office/drawing/2014/main" id="{376F1061-2D8B-052D-8656-44C2EDDBB8F2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>
              <a:extLst>
                <a:ext uri="{FF2B5EF4-FFF2-40B4-BE49-F238E27FC236}">
                  <a16:creationId xmlns:a16="http://schemas.microsoft.com/office/drawing/2014/main" id="{78DF032B-7367-F25F-A32C-6611F636B0F6}"/>
                </a:ext>
              </a:extLst>
            </p:cNvPr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>
              <a:extLst>
                <a:ext uri="{FF2B5EF4-FFF2-40B4-BE49-F238E27FC236}">
                  <a16:creationId xmlns:a16="http://schemas.microsoft.com/office/drawing/2014/main" id="{0170A804-A257-ABB8-EBCC-64725EC3D592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>
              <a:extLst>
                <a:ext uri="{FF2B5EF4-FFF2-40B4-BE49-F238E27FC236}">
                  <a16:creationId xmlns:a16="http://schemas.microsoft.com/office/drawing/2014/main" id="{2022E086-D6C5-4D15-9062-733008F82D5E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>
              <a:extLst>
                <a:ext uri="{FF2B5EF4-FFF2-40B4-BE49-F238E27FC236}">
                  <a16:creationId xmlns:a16="http://schemas.microsoft.com/office/drawing/2014/main" id="{4B495AF8-6576-742F-4DEB-59FC472FD949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>
              <a:extLst>
                <a:ext uri="{FF2B5EF4-FFF2-40B4-BE49-F238E27FC236}">
                  <a16:creationId xmlns:a16="http://schemas.microsoft.com/office/drawing/2014/main" id="{6BD68CBD-99B0-DA23-933D-3C75DBF43CF5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>
              <a:extLst>
                <a:ext uri="{FF2B5EF4-FFF2-40B4-BE49-F238E27FC236}">
                  <a16:creationId xmlns:a16="http://schemas.microsoft.com/office/drawing/2014/main" id="{7A1F3C1E-9794-13BD-28CD-C3AFBA4B9E8C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>
              <a:extLst>
                <a:ext uri="{FF2B5EF4-FFF2-40B4-BE49-F238E27FC236}">
                  <a16:creationId xmlns:a16="http://schemas.microsoft.com/office/drawing/2014/main" id="{96E2E61D-5A55-818D-6EC1-2AE94F6AC213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>
              <a:extLst>
                <a:ext uri="{FF2B5EF4-FFF2-40B4-BE49-F238E27FC236}">
                  <a16:creationId xmlns:a16="http://schemas.microsoft.com/office/drawing/2014/main" id="{52F2C1A5-8FB6-73E0-952C-14ECB9ED5AA7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>
              <a:extLst>
                <a:ext uri="{FF2B5EF4-FFF2-40B4-BE49-F238E27FC236}">
                  <a16:creationId xmlns:a16="http://schemas.microsoft.com/office/drawing/2014/main" id="{DE82CB97-3C97-AD29-E59E-BB1D878C4D77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>
              <a:extLst>
                <a:ext uri="{FF2B5EF4-FFF2-40B4-BE49-F238E27FC236}">
                  <a16:creationId xmlns:a16="http://schemas.microsoft.com/office/drawing/2014/main" id="{4C8D5324-BACE-BF99-E7B3-6CAEE3CAA8DE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>
              <a:extLst>
                <a:ext uri="{FF2B5EF4-FFF2-40B4-BE49-F238E27FC236}">
                  <a16:creationId xmlns:a16="http://schemas.microsoft.com/office/drawing/2014/main" id="{F52B8656-FC6F-8AFE-4265-BCA9E7D8BA47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>
              <a:extLst>
                <a:ext uri="{FF2B5EF4-FFF2-40B4-BE49-F238E27FC236}">
                  <a16:creationId xmlns:a16="http://schemas.microsoft.com/office/drawing/2014/main" id="{455E92A9-493B-24E3-95A3-A1F031876FAB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>
              <a:extLst>
                <a:ext uri="{FF2B5EF4-FFF2-40B4-BE49-F238E27FC236}">
                  <a16:creationId xmlns:a16="http://schemas.microsoft.com/office/drawing/2014/main" id="{1C52F041-5C69-A757-8429-C7BA7F86903D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>
              <a:extLst>
                <a:ext uri="{FF2B5EF4-FFF2-40B4-BE49-F238E27FC236}">
                  <a16:creationId xmlns:a16="http://schemas.microsoft.com/office/drawing/2014/main" id="{ED19DF06-88FA-3F06-7840-CCD4673AE750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>
              <a:extLst>
                <a:ext uri="{FF2B5EF4-FFF2-40B4-BE49-F238E27FC236}">
                  <a16:creationId xmlns:a16="http://schemas.microsoft.com/office/drawing/2014/main" id="{EAE10D14-CC0A-BFB4-9A92-B7B927D2C8F1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>
              <a:extLst>
                <a:ext uri="{FF2B5EF4-FFF2-40B4-BE49-F238E27FC236}">
                  <a16:creationId xmlns:a16="http://schemas.microsoft.com/office/drawing/2014/main" id="{D725EDAA-1BB1-BA9B-77DA-12695184B575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>
              <a:extLst>
                <a:ext uri="{FF2B5EF4-FFF2-40B4-BE49-F238E27FC236}">
                  <a16:creationId xmlns:a16="http://schemas.microsoft.com/office/drawing/2014/main" id="{A5ECA2F9-AA1D-801C-FE3D-989B838AAA76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>
              <a:extLst>
                <a:ext uri="{FF2B5EF4-FFF2-40B4-BE49-F238E27FC236}">
                  <a16:creationId xmlns:a16="http://schemas.microsoft.com/office/drawing/2014/main" id="{9D6112D5-13E5-8E8C-A119-1E2AF7CBBB26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>
              <a:extLst>
                <a:ext uri="{FF2B5EF4-FFF2-40B4-BE49-F238E27FC236}">
                  <a16:creationId xmlns:a16="http://schemas.microsoft.com/office/drawing/2014/main" id="{D5AC0808-1365-3B3D-D80A-BB03D55C2F9A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>
              <a:extLst>
                <a:ext uri="{FF2B5EF4-FFF2-40B4-BE49-F238E27FC236}">
                  <a16:creationId xmlns:a16="http://schemas.microsoft.com/office/drawing/2014/main" id="{50073D08-A323-B77F-AD33-A945A87555AC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>
            <a:extLst>
              <a:ext uri="{FF2B5EF4-FFF2-40B4-BE49-F238E27FC236}">
                <a16:creationId xmlns:a16="http://schemas.microsoft.com/office/drawing/2014/main" id="{4DE141CD-C2A8-CDBB-4E55-AFF1D5BAC3B3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>
            <a:extLst>
              <a:ext uri="{FF2B5EF4-FFF2-40B4-BE49-F238E27FC236}">
                <a16:creationId xmlns:a16="http://schemas.microsoft.com/office/drawing/2014/main" id="{16644676-379A-4C6C-6BEE-D0F7DB248F56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  <a:extLst>
              <a:ext uri="{FF2B5EF4-FFF2-40B4-BE49-F238E27FC236}">
                <a16:creationId xmlns:a16="http://schemas.microsoft.com/office/drawing/2014/main" id="{479F8358-3D66-A0AA-A91C-51F8AE568FCE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57524AF-66D1-8EE7-0F74-4B5339E87776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CF0A586-CBE8-0D84-E525-653B3ADB0795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>
            <a:extLst>
              <a:ext uri="{FF2B5EF4-FFF2-40B4-BE49-F238E27FC236}">
                <a16:creationId xmlns:a16="http://schemas.microsoft.com/office/drawing/2014/main" id="{01ACFCAD-1E1E-7586-C7AF-8D9E16814A7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23779" y="1557742"/>
            <a:ext cx="6246492" cy="2660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Font typeface="Arial" panose="020B0604020202020204" pitchFamily="34" charset="0"/>
              <a:buChar char="•"/>
            </a:pPr>
            <a:r>
              <a:rPr lang="pl-PL" dirty="0"/>
              <a:t>Większość korelacji bliska 0 lub lekko ujemna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pl-PL" dirty="0"/>
              <a:t>Grecja, Irlandia, Francja – umiarkowanie ujemne korelacje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pl-PL" dirty="0"/>
              <a:t>UK, Turcja – umiarkowanie dodatnia korelacja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pl-PL" dirty="0"/>
              <a:t>Brak jednolitego wzorca – relacja zależna od kontekstu krajowego</a:t>
            </a:r>
          </a:p>
          <a:p>
            <a:pPr marL="0" indent="0" algn="l">
              <a:lnSpc>
                <a:spcPct val="114999"/>
              </a:lnSpc>
              <a:spcAft>
                <a:spcPts val="1200"/>
              </a:spcAft>
            </a:pPr>
            <a:endParaRPr lang="en" sz="1600" dirty="0"/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868201B9-656C-5268-D8B2-A334019EF9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3779" y="148885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inflacja-bezrobocie</a:t>
            </a:r>
            <a:r>
              <a:rPr lang="en-US" dirty="0"/>
              <a:t> w </a:t>
            </a:r>
            <a:r>
              <a:rPr lang="en-US" dirty="0" err="1"/>
              <a:t>krajach</a:t>
            </a:r>
            <a:r>
              <a:rPr lang="en-US" dirty="0"/>
              <a:t> - </a:t>
            </a:r>
            <a:r>
              <a:rPr lang="en-US" dirty="0" err="1"/>
              <a:t>wnioski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5246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1766843" y="1881015"/>
            <a:ext cx="5337325" cy="2660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14999"/>
              </a:lnSpc>
              <a:spcAft>
                <a:spcPts val="1200"/>
              </a:spcAft>
            </a:pPr>
            <a:endParaRPr lang="en" sz="1600" dirty="0"/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4DF29824-5D8C-921E-A28A-52DD86C47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3779" y="148885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l-PL" dirty="0"/>
              <a:t>Różnice w bezrobociu między płciami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28D6F45C-3240-F920-87DD-6252729B9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00" y="1102360"/>
            <a:ext cx="7622834" cy="380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5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>
          <a:extLst>
            <a:ext uri="{FF2B5EF4-FFF2-40B4-BE49-F238E27FC236}">
              <a16:creationId xmlns:a16="http://schemas.microsoft.com/office/drawing/2014/main" id="{7A742BEC-0FA1-C8E0-77AD-2AAC133EF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>
            <a:extLst>
              <a:ext uri="{FF2B5EF4-FFF2-40B4-BE49-F238E27FC236}">
                <a16:creationId xmlns:a16="http://schemas.microsoft.com/office/drawing/2014/main" id="{38E68935-0864-998B-1180-80FCCF8C70BA}"/>
              </a:ext>
            </a:extLst>
          </p:cNvPr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>
              <a:extLst>
                <a:ext uri="{FF2B5EF4-FFF2-40B4-BE49-F238E27FC236}">
                  <a16:creationId xmlns:a16="http://schemas.microsoft.com/office/drawing/2014/main" id="{260DC784-4794-41F5-B41C-27B4A1C5B0E2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>
              <a:extLst>
                <a:ext uri="{FF2B5EF4-FFF2-40B4-BE49-F238E27FC236}">
                  <a16:creationId xmlns:a16="http://schemas.microsoft.com/office/drawing/2014/main" id="{EE2ACB30-D68B-03BE-61C4-2F9DD2D77EAD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>
              <a:extLst>
                <a:ext uri="{FF2B5EF4-FFF2-40B4-BE49-F238E27FC236}">
                  <a16:creationId xmlns:a16="http://schemas.microsoft.com/office/drawing/2014/main" id="{7E669C9D-3553-7847-94A1-CD0BDA7F54E9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>
              <a:extLst>
                <a:ext uri="{FF2B5EF4-FFF2-40B4-BE49-F238E27FC236}">
                  <a16:creationId xmlns:a16="http://schemas.microsoft.com/office/drawing/2014/main" id="{90A3FA1C-771A-5FE4-6455-25E1904F6EA1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>
              <a:extLst>
                <a:ext uri="{FF2B5EF4-FFF2-40B4-BE49-F238E27FC236}">
                  <a16:creationId xmlns:a16="http://schemas.microsoft.com/office/drawing/2014/main" id="{C9FBDB9A-9CF4-933B-0A2B-1EE52B46C305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>
              <a:extLst>
                <a:ext uri="{FF2B5EF4-FFF2-40B4-BE49-F238E27FC236}">
                  <a16:creationId xmlns:a16="http://schemas.microsoft.com/office/drawing/2014/main" id="{A793B806-0E61-717D-0A8B-00899A824DE8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>
              <a:extLst>
                <a:ext uri="{FF2B5EF4-FFF2-40B4-BE49-F238E27FC236}">
                  <a16:creationId xmlns:a16="http://schemas.microsoft.com/office/drawing/2014/main" id="{CC668BF9-807B-8308-89F6-D7188318245C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>
              <a:extLst>
                <a:ext uri="{FF2B5EF4-FFF2-40B4-BE49-F238E27FC236}">
                  <a16:creationId xmlns:a16="http://schemas.microsoft.com/office/drawing/2014/main" id="{5DC14C74-4EC8-5AE5-7F9C-ED2A4475426E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>
              <a:extLst>
                <a:ext uri="{FF2B5EF4-FFF2-40B4-BE49-F238E27FC236}">
                  <a16:creationId xmlns:a16="http://schemas.microsoft.com/office/drawing/2014/main" id="{190D0A05-29C2-02E3-A247-8C0EAC3F4713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>
              <a:extLst>
                <a:ext uri="{FF2B5EF4-FFF2-40B4-BE49-F238E27FC236}">
                  <a16:creationId xmlns:a16="http://schemas.microsoft.com/office/drawing/2014/main" id="{75D3B77C-4C55-91AC-5BC6-574381CB759F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>
              <a:extLst>
                <a:ext uri="{FF2B5EF4-FFF2-40B4-BE49-F238E27FC236}">
                  <a16:creationId xmlns:a16="http://schemas.microsoft.com/office/drawing/2014/main" id="{09488BCA-4D8C-A673-7BA4-1A11F25DA8A7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>
              <a:extLst>
                <a:ext uri="{FF2B5EF4-FFF2-40B4-BE49-F238E27FC236}">
                  <a16:creationId xmlns:a16="http://schemas.microsoft.com/office/drawing/2014/main" id="{55D99D37-0651-90A2-C29A-39D25DDFA565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>
              <a:extLst>
                <a:ext uri="{FF2B5EF4-FFF2-40B4-BE49-F238E27FC236}">
                  <a16:creationId xmlns:a16="http://schemas.microsoft.com/office/drawing/2014/main" id="{53B16AB8-7122-2D7A-80A2-2D3B8DA94238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>
              <a:extLst>
                <a:ext uri="{FF2B5EF4-FFF2-40B4-BE49-F238E27FC236}">
                  <a16:creationId xmlns:a16="http://schemas.microsoft.com/office/drawing/2014/main" id="{1BF81A7D-6FB3-BED3-D374-5BAFFFC1DE47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>
              <a:extLst>
                <a:ext uri="{FF2B5EF4-FFF2-40B4-BE49-F238E27FC236}">
                  <a16:creationId xmlns:a16="http://schemas.microsoft.com/office/drawing/2014/main" id="{FCBDC6F1-63EA-B2F7-9A33-BC78F3208F85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>
              <a:extLst>
                <a:ext uri="{FF2B5EF4-FFF2-40B4-BE49-F238E27FC236}">
                  <a16:creationId xmlns:a16="http://schemas.microsoft.com/office/drawing/2014/main" id="{74E6A497-38D8-2DE9-2B11-C94C5785941A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>
              <a:extLst>
                <a:ext uri="{FF2B5EF4-FFF2-40B4-BE49-F238E27FC236}">
                  <a16:creationId xmlns:a16="http://schemas.microsoft.com/office/drawing/2014/main" id="{6A4D71A6-F2A3-6A4B-6BDF-273B3EE85ED7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>
              <a:extLst>
                <a:ext uri="{FF2B5EF4-FFF2-40B4-BE49-F238E27FC236}">
                  <a16:creationId xmlns:a16="http://schemas.microsoft.com/office/drawing/2014/main" id="{51B4C1BD-DB1C-8FD6-3923-5A94277277B5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>
              <a:extLst>
                <a:ext uri="{FF2B5EF4-FFF2-40B4-BE49-F238E27FC236}">
                  <a16:creationId xmlns:a16="http://schemas.microsoft.com/office/drawing/2014/main" id="{BF70B313-BC45-2F68-631C-0A58AA176740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>
              <a:extLst>
                <a:ext uri="{FF2B5EF4-FFF2-40B4-BE49-F238E27FC236}">
                  <a16:creationId xmlns:a16="http://schemas.microsoft.com/office/drawing/2014/main" id="{85C60F13-D994-7D81-A393-C9FA6950885A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>
              <a:extLst>
                <a:ext uri="{FF2B5EF4-FFF2-40B4-BE49-F238E27FC236}">
                  <a16:creationId xmlns:a16="http://schemas.microsoft.com/office/drawing/2014/main" id="{7EEDB41E-586D-36B4-4265-775C074E8CA2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>
              <a:extLst>
                <a:ext uri="{FF2B5EF4-FFF2-40B4-BE49-F238E27FC236}">
                  <a16:creationId xmlns:a16="http://schemas.microsoft.com/office/drawing/2014/main" id="{E16DD2B0-A998-245A-B8CB-C00539829352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>
              <a:extLst>
                <a:ext uri="{FF2B5EF4-FFF2-40B4-BE49-F238E27FC236}">
                  <a16:creationId xmlns:a16="http://schemas.microsoft.com/office/drawing/2014/main" id="{A11D67AE-3325-A0EA-2572-14B38AE0B3C4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>
              <a:extLst>
                <a:ext uri="{FF2B5EF4-FFF2-40B4-BE49-F238E27FC236}">
                  <a16:creationId xmlns:a16="http://schemas.microsoft.com/office/drawing/2014/main" id="{72C55F61-1B54-28E3-CDA6-A787F88B7BE1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>
              <a:extLst>
                <a:ext uri="{FF2B5EF4-FFF2-40B4-BE49-F238E27FC236}">
                  <a16:creationId xmlns:a16="http://schemas.microsoft.com/office/drawing/2014/main" id="{BD33242F-61A1-E533-A262-0FAD1AF0BD0D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>
              <a:extLst>
                <a:ext uri="{FF2B5EF4-FFF2-40B4-BE49-F238E27FC236}">
                  <a16:creationId xmlns:a16="http://schemas.microsoft.com/office/drawing/2014/main" id="{9EB3ED03-121A-1972-E2B7-EE697B7C32D3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>
              <a:extLst>
                <a:ext uri="{FF2B5EF4-FFF2-40B4-BE49-F238E27FC236}">
                  <a16:creationId xmlns:a16="http://schemas.microsoft.com/office/drawing/2014/main" id="{F93512D2-D118-FB30-23F6-3B3D120865E7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>
              <a:extLst>
                <a:ext uri="{FF2B5EF4-FFF2-40B4-BE49-F238E27FC236}">
                  <a16:creationId xmlns:a16="http://schemas.microsoft.com/office/drawing/2014/main" id="{C0CF7E3C-4AEB-A98C-42FA-55CD3942D03C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>
              <a:extLst>
                <a:ext uri="{FF2B5EF4-FFF2-40B4-BE49-F238E27FC236}">
                  <a16:creationId xmlns:a16="http://schemas.microsoft.com/office/drawing/2014/main" id="{E37FC31B-DF21-7580-E2E4-043EF133DFE0}"/>
                </a:ext>
              </a:extLst>
            </p:cNvPr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>
              <a:extLst>
                <a:ext uri="{FF2B5EF4-FFF2-40B4-BE49-F238E27FC236}">
                  <a16:creationId xmlns:a16="http://schemas.microsoft.com/office/drawing/2014/main" id="{4962D812-4E7D-FDA0-3AF2-0B7ABE282A7C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>
              <a:extLst>
                <a:ext uri="{FF2B5EF4-FFF2-40B4-BE49-F238E27FC236}">
                  <a16:creationId xmlns:a16="http://schemas.microsoft.com/office/drawing/2014/main" id="{0DFB8E86-8B92-8B0D-4F89-1B6CB3608CB8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>
              <a:extLst>
                <a:ext uri="{FF2B5EF4-FFF2-40B4-BE49-F238E27FC236}">
                  <a16:creationId xmlns:a16="http://schemas.microsoft.com/office/drawing/2014/main" id="{7C302B26-0927-87DC-024F-C25B63CA74C4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>
              <a:extLst>
                <a:ext uri="{FF2B5EF4-FFF2-40B4-BE49-F238E27FC236}">
                  <a16:creationId xmlns:a16="http://schemas.microsoft.com/office/drawing/2014/main" id="{20E06487-81CA-8AFB-D61C-CB4EC167B64B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>
              <a:extLst>
                <a:ext uri="{FF2B5EF4-FFF2-40B4-BE49-F238E27FC236}">
                  <a16:creationId xmlns:a16="http://schemas.microsoft.com/office/drawing/2014/main" id="{D5B7ED32-DE92-6DE8-8372-25BD6B64C8EC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>
              <a:extLst>
                <a:ext uri="{FF2B5EF4-FFF2-40B4-BE49-F238E27FC236}">
                  <a16:creationId xmlns:a16="http://schemas.microsoft.com/office/drawing/2014/main" id="{783B9619-A920-297F-2801-FB7D699EEB83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>
              <a:extLst>
                <a:ext uri="{FF2B5EF4-FFF2-40B4-BE49-F238E27FC236}">
                  <a16:creationId xmlns:a16="http://schemas.microsoft.com/office/drawing/2014/main" id="{5CC6E64C-9268-88D1-EEEE-F0117605B05A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>
              <a:extLst>
                <a:ext uri="{FF2B5EF4-FFF2-40B4-BE49-F238E27FC236}">
                  <a16:creationId xmlns:a16="http://schemas.microsoft.com/office/drawing/2014/main" id="{D33715B6-7CBF-0327-B896-8C8D7A204DAF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>
              <a:extLst>
                <a:ext uri="{FF2B5EF4-FFF2-40B4-BE49-F238E27FC236}">
                  <a16:creationId xmlns:a16="http://schemas.microsoft.com/office/drawing/2014/main" id="{6268BF4B-1D8B-557F-08BE-5BD63D519D21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>
              <a:extLst>
                <a:ext uri="{FF2B5EF4-FFF2-40B4-BE49-F238E27FC236}">
                  <a16:creationId xmlns:a16="http://schemas.microsoft.com/office/drawing/2014/main" id="{D6B99DA8-0D90-F210-8235-9211D4FAA211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>
              <a:extLst>
                <a:ext uri="{FF2B5EF4-FFF2-40B4-BE49-F238E27FC236}">
                  <a16:creationId xmlns:a16="http://schemas.microsoft.com/office/drawing/2014/main" id="{25D06EE2-90D9-0E5A-294D-B3CDA8EB3F3F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>
              <a:extLst>
                <a:ext uri="{FF2B5EF4-FFF2-40B4-BE49-F238E27FC236}">
                  <a16:creationId xmlns:a16="http://schemas.microsoft.com/office/drawing/2014/main" id="{C0A64774-87DD-3832-DDC7-B3FD26EE249C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>
              <a:extLst>
                <a:ext uri="{FF2B5EF4-FFF2-40B4-BE49-F238E27FC236}">
                  <a16:creationId xmlns:a16="http://schemas.microsoft.com/office/drawing/2014/main" id="{EF9EBFD0-F394-D21D-DF83-7F05D9586A78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>
              <a:extLst>
                <a:ext uri="{FF2B5EF4-FFF2-40B4-BE49-F238E27FC236}">
                  <a16:creationId xmlns:a16="http://schemas.microsoft.com/office/drawing/2014/main" id="{4E8E93EB-C3CD-5E70-605E-209B366A49BA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>
              <a:extLst>
                <a:ext uri="{FF2B5EF4-FFF2-40B4-BE49-F238E27FC236}">
                  <a16:creationId xmlns:a16="http://schemas.microsoft.com/office/drawing/2014/main" id="{C5AB52F6-8360-B93B-F509-8DF17F5D4D56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>
              <a:extLst>
                <a:ext uri="{FF2B5EF4-FFF2-40B4-BE49-F238E27FC236}">
                  <a16:creationId xmlns:a16="http://schemas.microsoft.com/office/drawing/2014/main" id="{11AE50F6-63EA-7CAD-7BF6-329E980FC01F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>
              <a:extLst>
                <a:ext uri="{FF2B5EF4-FFF2-40B4-BE49-F238E27FC236}">
                  <a16:creationId xmlns:a16="http://schemas.microsoft.com/office/drawing/2014/main" id="{0FF1A557-BBE5-5BB1-AB15-5DED97560FB5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>
              <a:extLst>
                <a:ext uri="{FF2B5EF4-FFF2-40B4-BE49-F238E27FC236}">
                  <a16:creationId xmlns:a16="http://schemas.microsoft.com/office/drawing/2014/main" id="{EDBCD6CC-9C2A-56D5-A91F-06370B3F66FE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>
              <a:extLst>
                <a:ext uri="{FF2B5EF4-FFF2-40B4-BE49-F238E27FC236}">
                  <a16:creationId xmlns:a16="http://schemas.microsoft.com/office/drawing/2014/main" id="{E5874FAB-CC34-EFFA-7ADD-73EBEDD5CE26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>
            <a:extLst>
              <a:ext uri="{FF2B5EF4-FFF2-40B4-BE49-F238E27FC236}">
                <a16:creationId xmlns:a16="http://schemas.microsoft.com/office/drawing/2014/main" id="{EE7C7938-91B5-EC2C-1BF2-923432270DEB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>
            <a:extLst>
              <a:ext uri="{FF2B5EF4-FFF2-40B4-BE49-F238E27FC236}">
                <a16:creationId xmlns:a16="http://schemas.microsoft.com/office/drawing/2014/main" id="{AED413C1-175E-A2CE-B3DE-53FC9C663521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  <a:extLst>
              <a:ext uri="{FF2B5EF4-FFF2-40B4-BE49-F238E27FC236}">
                <a16:creationId xmlns:a16="http://schemas.microsoft.com/office/drawing/2014/main" id="{91C65900-E6E5-A6A5-AD4F-366C5BC73444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D4B1162-8EF2-B95D-C72E-3EF66419C412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DE73C63-2CFE-714B-A3C8-0D3488C906E5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>
            <a:extLst>
              <a:ext uri="{FF2B5EF4-FFF2-40B4-BE49-F238E27FC236}">
                <a16:creationId xmlns:a16="http://schemas.microsoft.com/office/drawing/2014/main" id="{CF9FBBF0-7B18-18EB-6F3F-17BF896286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0108" y="1509884"/>
            <a:ext cx="6660194" cy="2660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Font typeface="Arial" panose="020B0604020202020204" pitchFamily="34" charset="0"/>
              <a:buChar char="•"/>
            </a:pPr>
            <a:r>
              <a:rPr lang="pl-PL" dirty="0"/>
              <a:t>Większość krajów – różnice niewielkie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pl-PL" dirty="0"/>
              <a:t>Turcja, Japonia, UK, Niemcy – wyższe bezrobocie u mężczyzn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pl-PL" dirty="0"/>
              <a:t>Grecja, Włochy, Holandia – wyższe u kobiet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pl-PL" dirty="0"/>
              <a:t>Różnice mogą wynikać z czynników kulturowych, struktury zatrudnienia, polityki rynku pracy</a:t>
            </a:r>
          </a:p>
          <a:p>
            <a:pPr marL="0" indent="0" algn="l">
              <a:lnSpc>
                <a:spcPct val="114999"/>
              </a:lnSpc>
              <a:spcAft>
                <a:spcPts val="1200"/>
              </a:spcAft>
            </a:pPr>
            <a:endParaRPr lang="en" sz="1600" dirty="0"/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9CB91170-E904-99B3-7662-B759220A6A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3779" y="148885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l-PL" dirty="0"/>
              <a:t>Różnice w bezrobociu między płciami</a:t>
            </a:r>
          </a:p>
        </p:txBody>
      </p:sp>
    </p:spTree>
    <p:extLst>
      <p:ext uri="{BB962C8B-B14F-4D97-AF65-F5344CB8AC3E}">
        <p14:creationId xmlns:p14="http://schemas.microsoft.com/office/powerpoint/2010/main" val="52214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467300" y="2739333"/>
            <a:ext cx="6256372" cy="982717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sz="4800" dirty="0" err="1">
                <a:solidFill>
                  <a:schemeClr val="bg2"/>
                </a:solidFill>
              </a:rPr>
              <a:t>Wnioski</a:t>
            </a:r>
            <a:endParaRPr lang="pl-PL" sz="4800" dirty="0">
              <a:solidFill>
                <a:schemeClr val="bg2"/>
              </a:solidFill>
            </a:endParaRPr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26365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en" sz="4500" dirty="0">
                <a:solidFill>
                  <a:schemeClr val="dk2"/>
                </a:solidFill>
              </a:rPr>
              <a:t>Cel </a:t>
            </a:r>
            <a:r>
              <a:rPr lang="en-US" sz="4500" dirty="0">
                <a:solidFill>
                  <a:schemeClr val="dk2"/>
                </a:solidFill>
              </a:rPr>
              <a:t>I</a:t>
            </a:r>
            <a:r>
              <a:rPr lang="en" sz="4500" dirty="0">
                <a:solidFill>
                  <a:schemeClr val="dk2"/>
                </a:solidFill>
              </a:rPr>
              <a:t> zakres badania</a:t>
            </a:r>
            <a:endParaRPr lang="pl-PL" dirty="0"/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1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64"/>
          <p:cNvSpPr txBox="1">
            <a:spLocks noGrp="1"/>
          </p:cNvSpPr>
          <p:nvPr>
            <p:ph type="title"/>
          </p:nvPr>
        </p:nvSpPr>
        <p:spPr>
          <a:xfrm>
            <a:off x="1746762" y="1283548"/>
            <a:ext cx="5642646" cy="42842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Główne obserwacje</a:t>
            </a:r>
            <a:endParaRPr lang="pl-PL" dirty="0"/>
          </a:p>
        </p:txBody>
      </p:sp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761;p64">
            <a:extLst>
              <a:ext uri="{FF2B5EF4-FFF2-40B4-BE49-F238E27FC236}">
                <a16:creationId xmlns:a16="http://schemas.microsoft.com/office/drawing/2014/main" id="{8F922D53-2826-1C6D-99FA-EF4BFA95C8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1784" y="1707274"/>
            <a:ext cx="6871763" cy="2272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Krzywa Phillipsa to relikt XX wieku.</a:t>
            </a:r>
            <a:r>
              <a:rPr lang="pl-PL" sz="1600" dirty="0"/>
              <a:t> Współczesne gospodarki wymagają </a:t>
            </a:r>
            <a:r>
              <a:rPr lang="pl-PL" sz="1600" b="1" dirty="0"/>
              <a:t>bardziej złożonych modeli</a:t>
            </a:r>
            <a:r>
              <a:rPr lang="pl-PL" sz="1600" dirty="0"/>
              <a:t> uwzględniających globalizację, politykę monetarną i oczekiwania inflacyjne.</a:t>
            </a:r>
          </a:p>
          <a:p>
            <a:pPr marL="285750" indent="-285750" algn="l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Polityka ekonomiczna</a:t>
            </a:r>
            <a:r>
              <a:rPr lang="pl-PL" sz="1600" dirty="0"/>
              <a:t> powinna być </a:t>
            </a:r>
            <a:r>
              <a:rPr lang="pl-PL" sz="1600" b="1" dirty="0"/>
              <a:t>specyficzna dla grupy krajów</a:t>
            </a:r>
            <a:r>
              <a:rPr lang="pl-PL" sz="1600" dirty="0"/>
              <a:t>, nie oparta na uniwersalnej krzywej bezrobocie-inflacja.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230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>
          <a:extLst>
            <a:ext uri="{FF2B5EF4-FFF2-40B4-BE49-F238E27FC236}">
              <a16:creationId xmlns:a16="http://schemas.microsoft.com/office/drawing/2014/main" id="{6DAECDCE-6290-74B8-BC0E-264BD9B57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64">
            <a:extLst>
              <a:ext uri="{FF2B5EF4-FFF2-40B4-BE49-F238E27FC236}">
                <a16:creationId xmlns:a16="http://schemas.microsoft.com/office/drawing/2014/main" id="{D0DD2449-A7B3-985C-9C38-AE1850FC54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0469" y="1283548"/>
            <a:ext cx="7833342" cy="42842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pl-PL" b="1" dirty="0"/>
              <a:t>Dlaczego krzywa Phillipsa nie działa</a:t>
            </a:r>
          </a:p>
        </p:txBody>
      </p:sp>
      <p:grpSp>
        <p:nvGrpSpPr>
          <p:cNvPr id="2701" name="Google Shape;2701;p64">
            <a:extLst>
              <a:ext uri="{FF2B5EF4-FFF2-40B4-BE49-F238E27FC236}">
                <a16:creationId xmlns:a16="http://schemas.microsoft.com/office/drawing/2014/main" id="{8A2162EB-2966-C8AC-F81A-5B5A5020176A}"/>
              </a:ext>
            </a:extLst>
          </p:cNvPr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>
              <a:extLst>
                <a:ext uri="{FF2B5EF4-FFF2-40B4-BE49-F238E27FC236}">
                  <a16:creationId xmlns:a16="http://schemas.microsoft.com/office/drawing/2014/main" id="{D842F008-476E-30BE-A76A-D5CAC133C4F2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>
              <a:extLst>
                <a:ext uri="{FF2B5EF4-FFF2-40B4-BE49-F238E27FC236}">
                  <a16:creationId xmlns:a16="http://schemas.microsoft.com/office/drawing/2014/main" id="{2C0B60F7-DE6D-ADA3-792D-579527ACAF5C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>
              <a:extLst>
                <a:ext uri="{FF2B5EF4-FFF2-40B4-BE49-F238E27FC236}">
                  <a16:creationId xmlns:a16="http://schemas.microsoft.com/office/drawing/2014/main" id="{20A27976-1964-6B4B-E4D8-21857180F5A0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>
              <a:extLst>
                <a:ext uri="{FF2B5EF4-FFF2-40B4-BE49-F238E27FC236}">
                  <a16:creationId xmlns:a16="http://schemas.microsoft.com/office/drawing/2014/main" id="{0B5D361F-3857-7AE7-CCF8-F9B9707D9E1F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>
              <a:extLst>
                <a:ext uri="{FF2B5EF4-FFF2-40B4-BE49-F238E27FC236}">
                  <a16:creationId xmlns:a16="http://schemas.microsoft.com/office/drawing/2014/main" id="{476A575A-85AF-A14B-CEF6-C7D4A5A72960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>
              <a:extLst>
                <a:ext uri="{FF2B5EF4-FFF2-40B4-BE49-F238E27FC236}">
                  <a16:creationId xmlns:a16="http://schemas.microsoft.com/office/drawing/2014/main" id="{1C260CC0-95DC-AFEB-BC0A-6E8FEDF01E92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>
              <a:extLst>
                <a:ext uri="{FF2B5EF4-FFF2-40B4-BE49-F238E27FC236}">
                  <a16:creationId xmlns:a16="http://schemas.microsoft.com/office/drawing/2014/main" id="{146EF80C-A7B5-BAB4-2667-9E89ABAD322D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>
              <a:extLst>
                <a:ext uri="{FF2B5EF4-FFF2-40B4-BE49-F238E27FC236}">
                  <a16:creationId xmlns:a16="http://schemas.microsoft.com/office/drawing/2014/main" id="{4C979546-C430-7D49-97AE-12E0F370F23C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>
              <a:extLst>
                <a:ext uri="{FF2B5EF4-FFF2-40B4-BE49-F238E27FC236}">
                  <a16:creationId xmlns:a16="http://schemas.microsoft.com/office/drawing/2014/main" id="{A342240D-495E-E877-545F-32B7BFEBB57A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>
              <a:extLst>
                <a:ext uri="{FF2B5EF4-FFF2-40B4-BE49-F238E27FC236}">
                  <a16:creationId xmlns:a16="http://schemas.microsoft.com/office/drawing/2014/main" id="{2E11F93C-5F88-BF9C-6312-BD29CBD03C27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>
              <a:extLst>
                <a:ext uri="{FF2B5EF4-FFF2-40B4-BE49-F238E27FC236}">
                  <a16:creationId xmlns:a16="http://schemas.microsoft.com/office/drawing/2014/main" id="{96475BBB-6DDD-F1D0-365F-3AB568A7180F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>
              <a:extLst>
                <a:ext uri="{FF2B5EF4-FFF2-40B4-BE49-F238E27FC236}">
                  <a16:creationId xmlns:a16="http://schemas.microsoft.com/office/drawing/2014/main" id="{F8BA1E49-74FF-F26B-74B2-198A67203669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>
              <a:extLst>
                <a:ext uri="{FF2B5EF4-FFF2-40B4-BE49-F238E27FC236}">
                  <a16:creationId xmlns:a16="http://schemas.microsoft.com/office/drawing/2014/main" id="{A273371A-8ED4-45A4-9F29-74D9C2D5CA5E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>
              <a:extLst>
                <a:ext uri="{FF2B5EF4-FFF2-40B4-BE49-F238E27FC236}">
                  <a16:creationId xmlns:a16="http://schemas.microsoft.com/office/drawing/2014/main" id="{A70C7548-062C-3BBA-75E7-B02AB5A905CA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>
              <a:extLst>
                <a:ext uri="{FF2B5EF4-FFF2-40B4-BE49-F238E27FC236}">
                  <a16:creationId xmlns:a16="http://schemas.microsoft.com/office/drawing/2014/main" id="{48D0BAE4-42AE-8731-8103-6D0F2ADB7E46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>
              <a:extLst>
                <a:ext uri="{FF2B5EF4-FFF2-40B4-BE49-F238E27FC236}">
                  <a16:creationId xmlns:a16="http://schemas.microsoft.com/office/drawing/2014/main" id="{79253CA4-4DAF-0F34-1E2B-2720F7DE7AF7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>
              <a:extLst>
                <a:ext uri="{FF2B5EF4-FFF2-40B4-BE49-F238E27FC236}">
                  <a16:creationId xmlns:a16="http://schemas.microsoft.com/office/drawing/2014/main" id="{3FF921E3-15D7-DE8B-2AFE-2EC74B9CA53C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>
              <a:extLst>
                <a:ext uri="{FF2B5EF4-FFF2-40B4-BE49-F238E27FC236}">
                  <a16:creationId xmlns:a16="http://schemas.microsoft.com/office/drawing/2014/main" id="{DF541D8A-67CF-63BF-9A57-2E0A05D01939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>
              <a:extLst>
                <a:ext uri="{FF2B5EF4-FFF2-40B4-BE49-F238E27FC236}">
                  <a16:creationId xmlns:a16="http://schemas.microsoft.com/office/drawing/2014/main" id="{10ED5AB7-9E03-E436-64C3-1A576C8C6F53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>
              <a:extLst>
                <a:ext uri="{FF2B5EF4-FFF2-40B4-BE49-F238E27FC236}">
                  <a16:creationId xmlns:a16="http://schemas.microsoft.com/office/drawing/2014/main" id="{451A4574-684E-AF82-2416-0C8D3C797BD6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>
              <a:extLst>
                <a:ext uri="{FF2B5EF4-FFF2-40B4-BE49-F238E27FC236}">
                  <a16:creationId xmlns:a16="http://schemas.microsoft.com/office/drawing/2014/main" id="{5BFF4730-D2E5-E63A-0D23-C840792C36EA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>
              <a:extLst>
                <a:ext uri="{FF2B5EF4-FFF2-40B4-BE49-F238E27FC236}">
                  <a16:creationId xmlns:a16="http://schemas.microsoft.com/office/drawing/2014/main" id="{7FFCB398-F5BC-4F11-102A-3195565380C1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>
              <a:extLst>
                <a:ext uri="{FF2B5EF4-FFF2-40B4-BE49-F238E27FC236}">
                  <a16:creationId xmlns:a16="http://schemas.microsoft.com/office/drawing/2014/main" id="{4F7D3A23-1A78-1BCD-EEB0-77400DB91BB5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>
              <a:extLst>
                <a:ext uri="{FF2B5EF4-FFF2-40B4-BE49-F238E27FC236}">
                  <a16:creationId xmlns:a16="http://schemas.microsoft.com/office/drawing/2014/main" id="{8B87DB6E-5EB7-7F75-5C1F-BE4A613C75D1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>
              <a:extLst>
                <a:ext uri="{FF2B5EF4-FFF2-40B4-BE49-F238E27FC236}">
                  <a16:creationId xmlns:a16="http://schemas.microsoft.com/office/drawing/2014/main" id="{EE32AA78-2FAF-CBC3-539D-52BD306AA7E2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>
              <a:extLst>
                <a:ext uri="{FF2B5EF4-FFF2-40B4-BE49-F238E27FC236}">
                  <a16:creationId xmlns:a16="http://schemas.microsoft.com/office/drawing/2014/main" id="{FEE39AD2-08F7-D19C-41E6-969B00D7855A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>
              <a:extLst>
                <a:ext uri="{FF2B5EF4-FFF2-40B4-BE49-F238E27FC236}">
                  <a16:creationId xmlns:a16="http://schemas.microsoft.com/office/drawing/2014/main" id="{B077D5CF-FEFB-176C-8336-90A795EAB319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>
              <a:extLst>
                <a:ext uri="{FF2B5EF4-FFF2-40B4-BE49-F238E27FC236}">
                  <a16:creationId xmlns:a16="http://schemas.microsoft.com/office/drawing/2014/main" id="{32A59707-24CB-E283-F364-667FC9AF1488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>
              <a:extLst>
                <a:ext uri="{FF2B5EF4-FFF2-40B4-BE49-F238E27FC236}">
                  <a16:creationId xmlns:a16="http://schemas.microsoft.com/office/drawing/2014/main" id="{B78C6669-AD18-797B-A752-649157B4E85E}"/>
                </a:ext>
              </a:extLst>
            </p:cNvPr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>
              <a:extLst>
                <a:ext uri="{FF2B5EF4-FFF2-40B4-BE49-F238E27FC236}">
                  <a16:creationId xmlns:a16="http://schemas.microsoft.com/office/drawing/2014/main" id="{FF85A48A-7EFB-4C9E-0326-43884CC5271C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>
              <a:extLst>
                <a:ext uri="{FF2B5EF4-FFF2-40B4-BE49-F238E27FC236}">
                  <a16:creationId xmlns:a16="http://schemas.microsoft.com/office/drawing/2014/main" id="{089F8831-E7E8-1207-7DFE-73B4950A06EF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>
              <a:extLst>
                <a:ext uri="{FF2B5EF4-FFF2-40B4-BE49-F238E27FC236}">
                  <a16:creationId xmlns:a16="http://schemas.microsoft.com/office/drawing/2014/main" id="{AA902F18-A855-EDBB-0E82-D19876480395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>
              <a:extLst>
                <a:ext uri="{FF2B5EF4-FFF2-40B4-BE49-F238E27FC236}">
                  <a16:creationId xmlns:a16="http://schemas.microsoft.com/office/drawing/2014/main" id="{EBA45400-AE1A-44A1-A4A4-D97FB51B9E0A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>
              <a:extLst>
                <a:ext uri="{FF2B5EF4-FFF2-40B4-BE49-F238E27FC236}">
                  <a16:creationId xmlns:a16="http://schemas.microsoft.com/office/drawing/2014/main" id="{42BA5610-342D-DA06-C514-80B174CB3552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>
              <a:extLst>
                <a:ext uri="{FF2B5EF4-FFF2-40B4-BE49-F238E27FC236}">
                  <a16:creationId xmlns:a16="http://schemas.microsoft.com/office/drawing/2014/main" id="{FA6732A4-4743-EF11-5639-32E789E7CFB0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>
              <a:extLst>
                <a:ext uri="{FF2B5EF4-FFF2-40B4-BE49-F238E27FC236}">
                  <a16:creationId xmlns:a16="http://schemas.microsoft.com/office/drawing/2014/main" id="{85A82500-C51B-808D-6C54-913331F7B092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>
              <a:extLst>
                <a:ext uri="{FF2B5EF4-FFF2-40B4-BE49-F238E27FC236}">
                  <a16:creationId xmlns:a16="http://schemas.microsoft.com/office/drawing/2014/main" id="{E37D10B1-09F9-743C-A3D1-05829553A261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>
              <a:extLst>
                <a:ext uri="{FF2B5EF4-FFF2-40B4-BE49-F238E27FC236}">
                  <a16:creationId xmlns:a16="http://schemas.microsoft.com/office/drawing/2014/main" id="{47182EFB-169C-4363-49DB-E285254EE1E4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>
              <a:extLst>
                <a:ext uri="{FF2B5EF4-FFF2-40B4-BE49-F238E27FC236}">
                  <a16:creationId xmlns:a16="http://schemas.microsoft.com/office/drawing/2014/main" id="{49EFE5E3-3E8C-2E62-82BA-0D7F776423FE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>
              <a:extLst>
                <a:ext uri="{FF2B5EF4-FFF2-40B4-BE49-F238E27FC236}">
                  <a16:creationId xmlns:a16="http://schemas.microsoft.com/office/drawing/2014/main" id="{CFE606CB-ADA6-4D06-0883-A165FB29A050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>
              <a:extLst>
                <a:ext uri="{FF2B5EF4-FFF2-40B4-BE49-F238E27FC236}">
                  <a16:creationId xmlns:a16="http://schemas.microsoft.com/office/drawing/2014/main" id="{98CE35B1-B41B-EBF6-6340-D1AE3A8ADB50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>
              <a:extLst>
                <a:ext uri="{FF2B5EF4-FFF2-40B4-BE49-F238E27FC236}">
                  <a16:creationId xmlns:a16="http://schemas.microsoft.com/office/drawing/2014/main" id="{98EB37E8-8509-50EC-0528-13FCD750CA2E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>
              <a:extLst>
                <a:ext uri="{FF2B5EF4-FFF2-40B4-BE49-F238E27FC236}">
                  <a16:creationId xmlns:a16="http://schemas.microsoft.com/office/drawing/2014/main" id="{18996425-8346-E0A8-5C4A-4A33A9A522AB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>
              <a:extLst>
                <a:ext uri="{FF2B5EF4-FFF2-40B4-BE49-F238E27FC236}">
                  <a16:creationId xmlns:a16="http://schemas.microsoft.com/office/drawing/2014/main" id="{A975CD2E-E23F-0C7C-D714-45972B10F6ED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>
              <a:extLst>
                <a:ext uri="{FF2B5EF4-FFF2-40B4-BE49-F238E27FC236}">
                  <a16:creationId xmlns:a16="http://schemas.microsoft.com/office/drawing/2014/main" id="{D3751CBA-55C6-B020-130B-5B007658D94C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>
              <a:extLst>
                <a:ext uri="{FF2B5EF4-FFF2-40B4-BE49-F238E27FC236}">
                  <a16:creationId xmlns:a16="http://schemas.microsoft.com/office/drawing/2014/main" id="{3CF73000-DA34-94A7-50D1-3C829DFD5A8D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>
              <a:extLst>
                <a:ext uri="{FF2B5EF4-FFF2-40B4-BE49-F238E27FC236}">
                  <a16:creationId xmlns:a16="http://schemas.microsoft.com/office/drawing/2014/main" id="{BA4DAD33-79E6-A073-30BB-6E71738A117E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>
              <a:extLst>
                <a:ext uri="{FF2B5EF4-FFF2-40B4-BE49-F238E27FC236}">
                  <a16:creationId xmlns:a16="http://schemas.microsoft.com/office/drawing/2014/main" id="{9B247809-A5F4-31F6-2B55-2E00DAB9DC42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>
            <a:extLst>
              <a:ext uri="{FF2B5EF4-FFF2-40B4-BE49-F238E27FC236}">
                <a16:creationId xmlns:a16="http://schemas.microsoft.com/office/drawing/2014/main" id="{69F20631-0F1F-CE50-8BFC-DF454809C687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>
            <a:extLst>
              <a:ext uri="{FF2B5EF4-FFF2-40B4-BE49-F238E27FC236}">
                <a16:creationId xmlns:a16="http://schemas.microsoft.com/office/drawing/2014/main" id="{0244D552-41B7-C1CB-9139-187EB5CF91AF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  <a:extLst>
              <a:ext uri="{FF2B5EF4-FFF2-40B4-BE49-F238E27FC236}">
                <a16:creationId xmlns:a16="http://schemas.microsoft.com/office/drawing/2014/main" id="{0BD0BA9C-10E7-703B-8D96-68D3F18316DF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549C5C-062D-83C0-A9C0-776B45EEB9B4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1AD6D8-6443-ABED-AED9-40D8DDA667FF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761;p64">
            <a:extLst>
              <a:ext uri="{FF2B5EF4-FFF2-40B4-BE49-F238E27FC236}">
                <a16:creationId xmlns:a16="http://schemas.microsoft.com/office/drawing/2014/main" id="{D97C3931-DC81-6FDE-1C4F-02DDF4FB82C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1784" y="1707274"/>
            <a:ext cx="7129307" cy="2272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l-PL" b="1" dirty="0"/>
              <a:t>Globalizacja</a:t>
            </a:r>
            <a:r>
              <a:rPr lang="pl-PL" dirty="0"/>
              <a:t> - inflacja zależy od czynników międzynarodowych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dirty="0"/>
              <a:t>Niezależne banki centralne</a:t>
            </a:r>
            <a:r>
              <a:rPr lang="pl-PL" dirty="0"/>
              <a:t> - polityka monetarna oddzielona od rynku pracy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dirty="0"/>
              <a:t>Oczekiwania inflacyjne</a:t>
            </a:r>
            <a:r>
              <a:rPr lang="pl-PL" dirty="0"/>
              <a:t> - ludzie przewidują inflację, co ją neutralizuje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dirty="0"/>
              <a:t>Zmiana struktury gospodarek</a:t>
            </a:r>
            <a:r>
              <a:rPr lang="pl-PL" dirty="0"/>
              <a:t> - mniej przemysłu, więcej usług</a:t>
            </a:r>
          </a:p>
        </p:txBody>
      </p:sp>
    </p:spTree>
    <p:extLst>
      <p:ext uri="{BB962C8B-B14F-4D97-AF65-F5344CB8AC3E}">
        <p14:creationId xmlns:p14="http://schemas.microsoft.com/office/powerpoint/2010/main" val="399983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2" name="Google Shape;7302;p123"/>
          <p:cNvGrpSpPr/>
          <p:nvPr/>
        </p:nvGrpSpPr>
        <p:grpSpPr>
          <a:xfrm flipH="1">
            <a:off x="6849388" y="-1089503"/>
            <a:ext cx="2019176" cy="2019176"/>
            <a:chOff x="1943325" y="-220375"/>
            <a:chExt cx="1298672" cy="1298672"/>
          </a:xfrm>
        </p:grpSpPr>
        <p:sp>
          <p:nvSpPr>
            <p:cNvPr id="7303" name="Google Shape;7303;p12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12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12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12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12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12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12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12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12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12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12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12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12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12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12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12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12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12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12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12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12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12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12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12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12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12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12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12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12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12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12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12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12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12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12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12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12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12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12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12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12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12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12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12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12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12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12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12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1" name="Google Shape;7351;p123"/>
          <p:cNvGrpSpPr/>
          <p:nvPr/>
        </p:nvGrpSpPr>
        <p:grpSpPr>
          <a:xfrm>
            <a:off x="4823142" y="3361788"/>
            <a:ext cx="1039906" cy="679800"/>
            <a:chOff x="4082325" y="3790650"/>
            <a:chExt cx="1039906" cy="679800"/>
          </a:xfrm>
        </p:grpSpPr>
        <p:sp>
          <p:nvSpPr>
            <p:cNvPr id="7352" name="Google Shape;7352;p12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12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12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356" name="Google Shape;7356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8435240" y="1808050"/>
            <a:ext cx="2527511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357" name="Google Shape;7357;p12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8" name="Google Shape;7358;p12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9" name="Google Shape;7359;p123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0" name="Google Shape;7360;p12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1" name="Google Shape;7361;p12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355;p123">
            <a:extLst>
              <a:ext uri="{FF2B5EF4-FFF2-40B4-BE49-F238E27FC236}">
                <a16:creationId xmlns:a16="http://schemas.microsoft.com/office/drawing/2014/main" id="{7FCBA02A-B194-8DEC-38CF-D7BABE2D8B34}"/>
              </a:ext>
            </a:extLst>
          </p:cNvPr>
          <p:cNvSpPr txBox="1">
            <a:spLocks/>
          </p:cNvSpPr>
          <p:nvPr/>
        </p:nvSpPr>
        <p:spPr>
          <a:xfrm>
            <a:off x="2515413" y="2151150"/>
            <a:ext cx="4113173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pl-PL" dirty="0" err="1"/>
              <a:t>Dziekujemy</a:t>
            </a:r>
            <a:r>
              <a:rPr lang="pl-PL" dirty="0"/>
              <a:t> za uwag</a:t>
            </a:r>
            <a:r>
              <a:rPr lang="en-US" dirty="0"/>
              <a:t>e</a:t>
            </a:r>
            <a:endParaRPr lang="pl-PL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7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p63"/>
          <p:cNvSpPr txBox="1">
            <a:spLocks noGrp="1"/>
          </p:cNvSpPr>
          <p:nvPr>
            <p:ph type="subTitle" idx="1"/>
          </p:nvPr>
        </p:nvSpPr>
        <p:spPr>
          <a:xfrm>
            <a:off x="650949" y="710101"/>
            <a:ext cx="5639015" cy="3985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sz="1600" b="1" dirty="0"/>
              <a:t>Cel:</a:t>
            </a:r>
            <a:br>
              <a:rPr lang="en" sz="1600" b="1" dirty="0"/>
            </a:br>
            <a:endParaRPr lang="en" sz="1600" b="1" dirty="0"/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Zbadanie zależności między stopą bezrobocia a inflacją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Weryfikacja teorii krzywej Philipsa w kontekście europejskim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</a:pPr>
            <a:r>
              <a:rPr lang="en" sz="1600" b="1" dirty="0"/>
              <a:t>Zakres: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Okres: 1997 – 2025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Obszar: kraje europejskie 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Źródło danych: Eurostat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</a:pPr>
            <a:endParaRPr lang="en" sz="1600" dirty="0"/>
          </a:p>
          <a:p>
            <a:pPr marL="0" indent="0">
              <a:buClr>
                <a:schemeClr val="dk1"/>
              </a:buClr>
              <a:buSzPts val="1100"/>
            </a:pPr>
            <a:endParaRPr lang="en" sz="1600" dirty="0"/>
          </a:p>
        </p:txBody>
      </p:sp>
      <p:pic>
        <p:nvPicPr>
          <p:cNvPr id="2690" name="Google Shape;269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473" y="1235374"/>
            <a:ext cx="3422886" cy="2733954"/>
          </a:xfrm>
          <a:prstGeom prst="rect">
            <a:avLst/>
          </a:prstGeom>
          <a:noFill/>
          <a:ln>
            <a:noFill/>
          </a:ln>
        </p:spPr>
      </p:pic>
      <p:sp>
        <p:nvSpPr>
          <p:cNvPr id="2691" name="Google Shape;2691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3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133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>
          <a:extLst>
            <a:ext uri="{FF2B5EF4-FFF2-40B4-BE49-F238E27FC236}">
              <a16:creationId xmlns:a16="http://schemas.microsoft.com/office/drawing/2014/main" id="{6FC44039-E77A-7B5F-5DE5-22AC5EA39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>
            <a:extLst>
              <a:ext uri="{FF2B5EF4-FFF2-40B4-BE49-F238E27FC236}">
                <a16:creationId xmlns:a16="http://schemas.microsoft.com/office/drawing/2014/main" id="{26A29698-CF26-0738-8064-FFC7E3B08642}"/>
              </a:ext>
            </a:extLst>
          </p:cNvPr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>
              <a:extLst>
                <a:ext uri="{FF2B5EF4-FFF2-40B4-BE49-F238E27FC236}">
                  <a16:creationId xmlns:a16="http://schemas.microsoft.com/office/drawing/2014/main" id="{4D7CADDF-5CC6-6FAD-4E45-C2CF4065587B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>
              <a:extLst>
                <a:ext uri="{FF2B5EF4-FFF2-40B4-BE49-F238E27FC236}">
                  <a16:creationId xmlns:a16="http://schemas.microsoft.com/office/drawing/2014/main" id="{16B375F9-88D4-9F43-6F2E-41E5CC074011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>
              <a:extLst>
                <a:ext uri="{FF2B5EF4-FFF2-40B4-BE49-F238E27FC236}">
                  <a16:creationId xmlns:a16="http://schemas.microsoft.com/office/drawing/2014/main" id="{B8664044-B39A-3042-FD34-879EF56D0ADD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>
              <a:extLst>
                <a:ext uri="{FF2B5EF4-FFF2-40B4-BE49-F238E27FC236}">
                  <a16:creationId xmlns:a16="http://schemas.microsoft.com/office/drawing/2014/main" id="{8D4986B6-8118-2D79-44AD-01EC2979BB6F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>
              <a:extLst>
                <a:ext uri="{FF2B5EF4-FFF2-40B4-BE49-F238E27FC236}">
                  <a16:creationId xmlns:a16="http://schemas.microsoft.com/office/drawing/2014/main" id="{C7FCA07C-BED4-86D4-50A7-FB84515DA800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>
              <a:extLst>
                <a:ext uri="{FF2B5EF4-FFF2-40B4-BE49-F238E27FC236}">
                  <a16:creationId xmlns:a16="http://schemas.microsoft.com/office/drawing/2014/main" id="{5313118E-C768-EEB5-32FE-250E45496F9E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>
              <a:extLst>
                <a:ext uri="{FF2B5EF4-FFF2-40B4-BE49-F238E27FC236}">
                  <a16:creationId xmlns:a16="http://schemas.microsoft.com/office/drawing/2014/main" id="{4C78236B-DCFB-9327-EFF4-3CF7FD811390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>
              <a:extLst>
                <a:ext uri="{FF2B5EF4-FFF2-40B4-BE49-F238E27FC236}">
                  <a16:creationId xmlns:a16="http://schemas.microsoft.com/office/drawing/2014/main" id="{16B641D3-1F72-85D2-3628-43AAA5A17A5D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>
              <a:extLst>
                <a:ext uri="{FF2B5EF4-FFF2-40B4-BE49-F238E27FC236}">
                  <a16:creationId xmlns:a16="http://schemas.microsoft.com/office/drawing/2014/main" id="{AB612DF9-A774-F2F1-4EAC-484811721272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>
              <a:extLst>
                <a:ext uri="{FF2B5EF4-FFF2-40B4-BE49-F238E27FC236}">
                  <a16:creationId xmlns:a16="http://schemas.microsoft.com/office/drawing/2014/main" id="{9353D8F4-F602-85B9-E734-350812415412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>
              <a:extLst>
                <a:ext uri="{FF2B5EF4-FFF2-40B4-BE49-F238E27FC236}">
                  <a16:creationId xmlns:a16="http://schemas.microsoft.com/office/drawing/2014/main" id="{709AF2A7-C363-A9BF-E513-AF0CEA16F213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>
              <a:extLst>
                <a:ext uri="{FF2B5EF4-FFF2-40B4-BE49-F238E27FC236}">
                  <a16:creationId xmlns:a16="http://schemas.microsoft.com/office/drawing/2014/main" id="{709FF48A-A36C-8588-2B12-74A0674825FA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>
              <a:extLst>
                <a:ext uri="{FF2B5EF4-FFF2-40B4-BE49-F238E27FC236}">
                  <a16:creationId xmlns:a16="http://schemas.microsoft.com/office/drawing/2014/main" id="{27030BAB-3C5E-534F-ED5F-D50063655FAE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>
              <a:extLst>
                <a:ext uri="{FF2B5EF4-FFF2-40B4-BE49-F238E27FC236}">
                  <a16:creationId xmlns:a16="http://schemas.microsoft.com/office/drawing/2014/main" id="{95C382F4-AC2E-0F96-3089-875EDA78E5C1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>
              <a:extLst>
                <a:ext uri="{FF2B5EF4-FFF2-40B4-BE49-F238E27FC236}">
                  <a16:creationId xmlns:a16="http://schemas.microsoft.com/office/drawing/2014/main" id="{24402C28-D856-7051-2E50-6F7C9E293079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>
              <a:extLst>
                <a:ext uri="{FF2B5EF4-FFF2-40B4-BE49-F238E27FC236}">
                  <a16:creationId xmlns:a16="http://schemas.microsoft.com/office/drawing/2014/main" id="{FD88E0B1-C51C-8F3D-210F-4F19857D66DD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>
              <a:extLst>
                <a:ext uri="{FF2B5EF4-FFF2-40B4-BE49-F238E27FC236}">
                  <a16:creationId xmlns:a16="http://schemas.microsoft.com/office/drawing/2014/main" id="{79F38C09-6C40-BFA2-1ED1-02893AE54548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>
              <a:extLst>
                <a:ext uri="{FF2B5EF4-FFF2-40B4-BE49-F238E27FC236}">
                  <a16:creationId xmlns:a16="http://schemas.microsoft.com/office/drawing/2014/main" id="{1DF4C6A2-E766-EDDD-8D75-8982EAFA5AD0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>
              <a:extLst>
                <a:ext uri="{FF2B5EF4-FFF2-40B4-BE49-F238E27FC236}">
                  <a16:creationId xmlns:a16="http://schemas.microsoft.com/office/drawing/2014/main" id="{98555833-DF37-E629-BD0F-8CC057E3785F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>
              <a:extLst>
                <a:ext uri="{FF2B5EF4-FFF2-40B4-BE49-F238E27FC236}">
                  <a16:creationId xmlns:a16="http://schemas.microsoft.com/office/drawing/2014/main" id="{C71481C3-6148-DF07-9B37-13711BBA2058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>
              <a:extLst>
                <a:ext uri="{FF2B5EF4-FFF2-40B4-BE49-F238E27FC236}">
                  <a16:creationId xmlns:a16="http://schemas.microsoft.com/office/drawing/2014/main" id="{C20252E6-E31C-B045-3551-FB39D3B9F69A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>
              <a:extLst>
                <a:ext uri="{FF2B5EF4-FFF2-40B4-BE49-F238E27FC236}">
                  <a16:creationId xmlns:a16="http://schemas.microsoft.com/office/drawing/2014/main" id="{00FC2981-0AC0-BF47-B65C-0E4C1327B884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>
              <a:extLst>
                <a:ext uri="{FF2B5EF4-FFF2-40B4-BE49-F238E27FC236}">
                  <a16:creationId xmlns:a16="http://schemas.microsoft.com/office/drawing/2014/main" id="{532B6CD5-EC14-5F81-2B10-CF60F20747CA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>
              <a:extLst>
                <a:ext uri="{FF2B5EF4-FFF2-40B4-BE49-F238E27FC236}">
                  <a16:creationId xmlns:a16="http://schemas.microsoft.com/office/drawing/2014/main" id="{C1EBBA4A-27EC-46A1-95A5-9A7D3598944A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>
              <a:extLst>
                <a:ext uri="{FF2B5EF4-FFF2-40B4-BE49-F238E27FC236}">
                  <a16:creationId xmlns:a16="http://schemas.microsoft.com/office/drawing/2014/main" id="{24F2390C-B2AB-F9FA-5A1D-D737F25DF0A0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>
              <a:extLst>
                <a:ext uri="{FF2B5EF4-FFF2-40B4-BE49-F238E27FC236}">
                  <a16:creationId xmlns:a16="http://schemas.microsoft.com/office/drawing/2014/main" id="{A48DF98E-9237-484A-9B0C-689E275D6EEC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>
              <a:extLst>
                <a:ext uri="{FF2B5EF4-FFF2-40B4-BE49-F238E27FC236}">
                  <a16:creationId xmlns:a16="http://schemas.microsoft.com/office/drawing/2014/main" id="{97E5221E-26E8-4F8A-1286-95340D3929E8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>
              <a:extLst>
                <a:ext uri="{FF2B5EF4-FFF2-40B4-BE49-F238E27FC236}">
                  <a16:creationId xmlns:a16="http://schemas.microsoft.com/office/drawing/2014/main" id="{48D65405-B77E-0029-DCFA-DE1121256643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>
              <a:extLst>
                <a:ext uri="{FF2B5EF4-FFF2-40B4-BE49-F238E27FC236}">
                  <a16:creationId xmlns:a16="http://schemas.microsoft.com/office/drawing/2014/main" id="{6D4360F5-C3D8-6329-2DE6-8155D2020E91}"/>
                </a:ext>
              </a:extLst>
            </p:cNvPr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>
              <a:extLst>
                <a:ext uri="{FF2B5EF4-FFF2-40B4-BE49-F238E27FC236}">
                  <a16:creationId xmlns:a16="http://schemas.microsoft.com/office/drawing/2014/main" id="{63583F5B-E188-B324-1668-7DBC88F83949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>
              <a:extLst>
                <a:ext uri="{FF2B5EF4-FFF2-40B4-BE49-F238E27FC236}">
                  <a16:creationId xmlns:a16="http://schemas.microsoft.com/office/drawing/2014/main" id="{2D2BE706-5169-813E-E7C6-80287954C6D6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>
              <a:extLst>
                <a:ext uri="{FF2B5EF4-FFF2-40B4-BE49-F238E27FC236}">
                  <a16:creationId xmlns:a16="http://schemas.microsoft.com/office/drawing/2014/main" id="{78B32E69-83AC-5891-2822-7D5499688F79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>
              <a:extLst>
                <a:ext uri="{FF2B5EF4-FFF2-40B4-BE49-F238E27FC236}">
                  <a16:creationId xmlns:a16="http://schemas.microsoft.com/office/drawing/2014/main" id="{717B1E57-4938-B6F3-45A5-FDFB12132C97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>
              <a:extLst>
                <a:ext uri="{FF2B5EF4-FFF2-40B4-BE49-F238E27FC236}">
                  <a16:creationId xmlns:a16="http://schemas.microsoft.com/office/drawing/2014/main" id="{4B76D0C2-94D9-AC5D-E10A-C8D0CA820760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>
              <a:extLst>
                <a:ext uri="{FF2B5EF4-FFF2-40B4-BE49-F238E27FC236}">
                  <a16:creationId xmlns:a16="http://schemas.microsoft.com/office/drawing/2014/main" id="{009AD419-1E6D-C57D-C28F-363E20F9E222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>
              <a:extLst>
                <a:ext uri="{FF2B5EF4-FFF2-40B4-BE49-F238E27FC236}">
                  <a16:creationId xmlns:a16="http://schemas.microsoft.com/office/drawing/2014/main" id="{F48C0B10-58B5-C38B-C7B2-945F86228348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>
              <a:extLst>
                <a:ext uri="{FF2B5EF4-FFF2-40B4-BE49-F238E27FC236}">
                  <a16:creationId xmlns:a16="http://schemas.microsoft.com/office/drawing/2014/main" id="{E5571C57-A827-8804-5A78-55284711234A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>
              <a:extLst>
                <a:ext uri="{FF2B5EF4-FFF2-40B4-BE49-F238E27FC236}">
                  <a16:creationId xmlns:a16="http://schemas.microsoft.com/office/drawing/2014/main" id="{31B35DBA-1C65-DEFA-6B93-B23A91F547CF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>
              <a:extLst>
                <a:ext uri="{FF2B5EF4-FFF2-40B4-BE49-F238E27FC236}">
                  <a16:creationId xmlns:a16="http://schemas.microsoft.com/office/drawing/2014/main" id="{5FDEB947-E7E2-3DD5-E538-15698615F8DD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>
              <a:extLst>
                <a:ext uri="{FF2B5EF4-FFF2-40B4-BE49-F238E27FC236}">
                  <a16:creationId xmlns:a16="http://schemas.microsoft.com/office/drawing/2014/main" id="{2CD5EBE5-C936-A19B-8D3F-8A0A0AEEDB08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>
              <a:extLst>
                <a:ext uri="{FF2B5EF4-FFF2-40B4-BE49-F238E27FC236}">
                  <a16:creationId xmlns:a16="http://schemas.microsoft.com/office/drawing/2014/main" id="{17B6A48D-1B53-ADB7-3796-4543811AF66D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>
              <a:extLst>
                <a:ext uri="{FF2B5EF4-FFF2-40B4-BE49-F238E27FC236}">
                  <a16:creationId xmlns:a16="http://schemas.microsoft.com/office/drawing/2014/main" id="{2A4E7495-77B3-D03C-4D89-C5B2C10E8714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>
              <a:extLst>
                <a:ext uri="{FF2B5EF4-FFF2-40B4-BE49-F238E27FC236}">
                  <a16:creationId xmlns:a16="http://schemas.microsoft.com/office/drawing/2014/main" id="{723D3589-F592-250E-17F2-4BCEB2335AFC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>
              <a:extLst>
                <a:ext uri="{FF2B5EF4-FFF2-40B4-BE49-F238E27FC236}">
                  <a16:creationId xmlns:a16="http://schemas.microsoft.com/office/drawing/2014/main" id="{89634BA1-9A40-8D0B-A8F0-E06E9EF3ACCC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>
              <a:extLst>
                <a:ext uri="{FF2B5EF4-FFF2-40B4-BE49-F238E27FC236}">
                  <a16:creationId xmlns:a16="http://schemas.microsoft.com/office/drawing/2014/main" id="{D61FC845-63D4-52A5-DCBA-D908AADA5F78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>
              <a:extLst>
                <a:ext uri="{FF2B5EF4-FFF2-40B4-BE49-F238E27FC236}">
                  <a16:creationId xmlns:a16="http://schemas.microsoft.com/office/drawing/2014/main" id="{6E8A6568-4970-9F28-3F0E-DE6847518B8B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>
              <a:extLst>
                <a:ext uri="{FF2B5EF4-FFF2-40B4-BE49-F238E27FC236}">
                  <a16:creationId xmlns:a16="http://schemas.microsoft.com/office/drawing/2014/main" id="{B1FF9EE0-8537-25EC-4E95-A4FAB2A300D0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>
              <a:extLst>
                <a:ext uri="{FF2B5EF4-FFF2-40B4-BE49-F238E27FC236}">
                  <a16:creationId xmlns:a16="http://schemas.microsoft.com/office/drawing/2014/main" id="{60ED49A0-CAF3-24D5-9B31-A6237A5BCFB3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>
            <a:extLst>
              <a:ext uri="{FF2B5EF4-FFF2-40B4-BE49-F238E27FC236}">
                <a16:creationId xmlns:a16="http://schemas.microsoft.com/office/drawing/2014/main" id="{98C6D5AA-A300-BEA0-C88A-0133F9E5CC8F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>
            <a:extLst>
              <a:ext uri="{FF2B5EF4-FFF2-40B4-BE49-F238E27FC236}">
                <a16:creationId xmlns:a16="http://schemas.microsoft.com/office/drawing/2014/main" id="{D01EF73A-3D02-BDDD-A132-8862AA056E32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  <a:extLst>
              <a:ext uri="{FF2B5EF4-FFF2-40B4-BE49-F238E27FC236}">
                <a16:creationId xmlns:a16="http://schemas.microsoft.com/office/drawing/2014/main" id="{423B731B-8410-7C2A-8063-BC6DF71E5CEC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57B3FF9-4B0B-E9F5-7D89-DFCAFB383A2E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DB50A42-12E6-A5AC-9DC2-D894A7D58455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>
            <a:extLst>
              <a:ext uri="{FF2B5EF4-FFF2-40B4-BE49-F238E27FC236}">
                <a16:creationId xmlns:a16="http://schemas.microsoft.com/office/drawing/2014/main" id="{DC3E05DA-3628-728B-D144-D8F4807345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2986" y="5284022"/>
            <a:ext cx="7562285" cy="3363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14999"/>
              </a:lnSpc>
              <a:spcAft>
                <a:spcPts val="1200"/>
              </a:spcAft>
            </a:pPr>
            <a:endParaRPr lang="en" sz="1600" dirty="0"/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46E67520-85C3-29A9-F0B9-90F16D879C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3779" y="148885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 err="1"/>
              <a:t>Krzywa</a:t>
            </a:r>
            <a:r>
              <a:rPr lang="en" dirty="0"/>
              <a:t> </a:t>
            </a:r>
            <a:r>
              <a:rPr lang="en" dirty="0" err="1"/>
              <a:t>Philipsa</a:t>
            </a:r>
            <a:endParaRPr lang="pl-PL" dirty="0"/>
          </a:p>
        </p:txBody>
      </p:sp>
      <p:pic>
        <p:nvPicPr>
          <p:cNvPr id="1028" name="Picture 4" descr="To byłby całkiem miły dzień, ale niestety znów zaatakowała nas krzywa  Phillipsa">
            <a:extLst>
              <a:ext uri="{FF2B5EF4-FFF2-40B4-BE49-F238E27FC236}">
                <a16:creationId xmlns:a16="http://schemas.microsoft.com/office/drawing/2014/main" id="{8515C221-C2A1-B598-439A-6B2354A03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92" y="680528"/>
            <a:ext cx="5793052" cy="379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885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467300" y="2739333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sz="4800" dirty="0" err="1">
                <a:solidFill>
                  <a:schemeClr val="bg2"/>
                </a:solidFill>
              </a:rPr>
              <a:t>Metodologia</a:t>
            </a:r>
            <a:endParaRPr sz="4800" dirty="0">
              <a:solidFill>
                <a:schemeClr val="bg2"/>
              </a:solidFill>
            </a:endParaRPr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6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761;p64">
            <a:extLst>
              <a:ext uri="{FF2B5EF4-FFF2-40B4-BE49-F238E27FC236}">
                <a16:creationId xmlns:a16="http://schemas.microsoft.com/office/drawing/2014/main" id="{8F922D53-2826-1C6D-99FA-EF4BFA95C8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9465" y="1294690"/>
            <a:ext cx="7318003" cy="35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200"/>
              </a:spcAft>
            </a:pPr>
            <a:r>
              <a:rPr lang="en" sz="1600" b="1" dirty="0"/>
              <a:t>Wykorzystane dane: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Stopa bezrobocia (grupa 25 – 74 lat)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Wskaźnik inflacji HICP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Analiza korelacji – Pearson, Spearman, Kendall</a:t>
            </a:r>
          </a:p>
          <a:p>
            <a:pPr marL="0" indent="0" algn="l">
              <a:spcAft>
                <a:spcPts val="1200"/>
              </a:spcAft>
            </a:pPr>
            <a:r>
              <a:rPr lang="en" sz="1600" b="1" dirty="0"/>
              <a:t>Proces analizy: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Oczyszczenie danych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Standaryzacja formatów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Obliczenie współczynników korelacji ??? To chyba do poprawy</a:t>
            </a:r>
          </a:p>
        </p:txBody>
      </p:sp>
    </p:spTree>
    <p:extLst>
      <p:ext uri="{BB962C8B-B14F-4D97-AF65-F5344CB8AC3E}">
        <p14:creationId xmlns:p14="http://schemas.microsoft.com/office/powerpoint/2010/main" val="224901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373355" y="2457497"/>
            <a:ext cx="6295516" cy="1162779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sz="4800" dirty="0" err="1">
                <a:solidFill>
                  <a:schemeClr val="bg2"/>
                </a:solidFill>
              </a:rPr>
              <a:t>Korelacje</a:t>
            </a:r>
            <a:endParaRPr lang="pl-PL" sz="4800" dirty="0">
              <a:solidFill>
                <a:schemeClr val="bg2"/>
              </a:solidFill>
            </a:endParaRPr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18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>
          <a:extLst>
            <a:ext uri="{FF2B5EF4-FFF2-40B4-BE49-F238E27FC236}">
              <a16:creationId xmlns:a16="http://schemas.microsoft.com/office/drawing/2014/main" id="{14242B8A-6405-F336-E117-47B84FACE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>
            <a:extLst>
              <a:ext uri="{FF2B5EF4-FFF2-40B4-BE49-F238E27FC236}">
                <a16:creationId xmlns:a16="http://schemas.microsoft.com/office/drawing/2014/main" id="{738F62E7-A746-0049-C477-F0B06B27D14F}"/>
              </a:ext>
            </a:extLst>
          </p:cNvPr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>
              <a:extLst>
                <a:ext uri="{FF2B5EF4-FFF2-40B4-BE49-F238E27FC236}">
                  <a16:creationId xmlns:a16="http://schemas.microsoft.com/office/drawing/2014/main" id="{01D71C44-4887-DE0D-B76D-213D0A2D7A6E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>
              <a:extLst>
                <a:ext uri="{FF2B5EF4-FFF2-40B4-BE49-F238E27FC236}">
                  <a16:creationId xmlns:a16="http://schemas.microsoft.com/office/drawing/2014/main" id="{FCE57706-F887-9C02-E8A2-1CB1C03A7614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>
              <a:extLst>
                <a:ext uri="{FF2B5EF4-FFF2-40B4-BE49-F238E27FC236}">
                  <a16:creationId xmlns:a16="http://schemas.microsoft.com/office/drawing/2014/main" id="{A1D11D9D-4C27-79E7-27F5-F492D4658BF4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>
              <a:extLst>
                <a:ext uri="{FF2B5EF4-FFF2-40B4-BE49-F238E27FC236}">
                  <a16:creationId xmlns:a16="http://schemas.microsoft.com/office/drawing/2014/main" id="{7A06B0AE-85BD-F3B6-1F0F-D7115540B1C6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>
              <a:extLst>
                <a:ext uri="{FF2B5EF4-FFF2-40B4-BE49-F238E27FC236}">
                  <a16:creationId xmlns:a16="http://schemas.microsoft.com/office/drawing/2014/main" id="{DD80C77C-77E7-4164-EC05-39B95746D28C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>
              <a:extLst>
                <a:ext uri="{FF2B5EF4-FFF2-40B4-BE49-F238E27FC236}">
                  <a16:creationId xmlns:a16="http://schemas.microsoft.com/office/drawing/2014/main" id="{F1522C7B-3878-6B49-5CAD-CE5C199357A9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>
              <a:extLst>
                <a:ext uri="{FF2B5EF4-FFF2-40B4-BE49-F238E27FC236}">
                  <a16:creationId xmlns:a16="http://schemas.microsoft.com/office/drawing/2014/main" id="{957B36CE-E731-0216-FF2C-BA24ADFBF947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>
              <a:extLst>
                <a:ext uri="{FF2B5EF4-FFF2-40B4-BE49-F238E27FC236}">
                  <a16:creationId xmlns:a16="http://schemas.microsoft.com/office/drawing/2014/main" id="{DF0908D4-F335-94B9-2896-2127D178E3B3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>
              <a:extLst>
                <a:ext uri="{FF2B5EF4-FFF2-40B4-BE49-F238E27FC236}">
                  <a16:creationId xmlns:a16="http://schemas.microsoft.com/office/drawing/2014/main" id="{1709A306-C563-2106-F6AE-0B2E754DF97B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>
              <a:extLst>
                <a:ext uri="{FF2B5EF4-FFF2-40B4-BE49-F238E27FC236}">
                  <a16:creationId xmlns:a16="http://schemas.microsoft.com/office/drawing/2014/main" id="{A27932C5-61D2-91D1-3426-DA8CC7906DD3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>
              <a:extLst>
                <a:ext uri="{FF2B5EF4-FFF2-40B4-BE49-F238E27FC236}">
                  <a16:creationId xmlns:a16="http://schemas.microsoft.com/office/drawing/2014/main" id="{9D34CB7A-DB53-2417-FBCC-D6C308826FBD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>
              <a:extLst>
                <a:ext uri="{FF2B5EF4-FFF2-40B4-BE49-F238E27FC236}">
                  <a16:creationId xmlns:a16="http://schemas.microsoft.com/office/drawing/2014/main" id="{F8C81AFC-77B4-8539-AE1B-F6F7DCE0512C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>
              <a:extLst>
                <a:ext uri="{FF2B5EF4-FFF2-40B4-BE49-F238E27FC236}">
                  <a16:creationId xmlns:a16="http://schemas.microsoft.com/office/drawing/2014/main" id="{C04F7B41-CCAF-375D-EB46-29F1D447C3D6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>
              <a:extLst>
                <a:ext uri="{FF2B5EF4-FFF2-40B4-BE49-F238E27FC236}">
                  <a16:creationId xmlns:a16="http://schemas.microsoft.com/office/drawing/2014/main" id="{ADABF70C-710D-DA4D-1BD5-EBE7963F8888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>
              <a:extLst>
                <a:ext uri="{FF2B5EF4-FFF2-40B4-BE49-F238E27FC236}">
                  <a16:creationId xmlns:a16="http://schemas.microsoft.com/office/drawing/2014/main" id="{A8C13B03-55CA-CC4B-AEB2-95B7BB6BE7CC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>
              <a:extLst>
                <a:ext uri="{FF2B5EF4-FFF2-40B4-BE49-F238E27FC236}">
                  <a16:creationId xmlns:a16="http://schemas.microsoft.com/office/drawing/2014/main" id="{05821FEA-62F6-1D02-45EA-E7D2A53DE3BD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>
              <a:extLst>
                <a:ext uri="{FF2B5EF4-FFF2-40B4-BE49-F238E27FC236}">
                  <a16:creationId xmlns:a16="http://schemas.microsoft.com/office/drawing/2014/main" id="{FF93C3B3-1B39-778E-4066-D3683BF209BD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>
              <a:extLst>
                <a:ext uri="{FF2B5EF4-FFF2-40B4-BE49-F238E27FC236}">
                  <a16:creationId xmlns:a16="http://schemas.microsoft.com/office/drawing/2014/main" id="{DDFF861F-1DC4-25CE-1070-6E50EA4EA324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>
              <a:extLst>
                <a:ext uri="{FF2B5EF4-FFF2-40B4-BE49-F238E27FC236}">
                  <a16:creationId xmlns:a16="http://schemas.microsoft.com/office/drawing/2014/main" id="{F3E1EFF8-07FC-7B03-4E4C-B96204C04CC7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>
              <a:extLst>
                <a:ext uri="{FF2B5EF4-FFF2-40B4-BE49-F238E27FC236}">
                  <a16:creationId xmlns:a16="http://schemas.microsoft.com/office/drawing/2014/main" id="{D6717173-F3A6-25BC-35CE-41991E4ACACA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>
              <a:extLst>
                <a:ext uri="{FF2B5EF4-FFF2-40B4-BE49-F238E27FC236}">
                  <a16:creationId xmlns:a16="http://schemas.microsoft.com/office/drawing/2014/main" id="{A51CFD44-5411-9120-8572-A1BAD58A076E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>
              <a:extLst>
                <a:ext uri="{FF2B5EF4-FFF2-40B4-BE49-F238E27FC236}">
                  <a16:creationId xmlns:a16="http://schemas.microsoft.com/office/drawing/2014/main" id="{1FAD9D23-3BA6-C7AE-F767-3185230101F7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>
              <a:extLst>
                <a:ext uri="{FF2B5EF4-FFF2-40B4-BE49-F238E27FC236}">
                  <a16:creationId xmlns:a16="http://schemas.microsoft.com/office/drawing/2014/main" id="{B1B84284-4AA1-D1C0-8556-2E7D046E4ADD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>
              <a:extLst>
                <a:ext uri="{FF2B5EF4-FFF2-40B4-BE49-F238E27FC236}">
                  <a16:creationId xmlns:a16="http://schemas.microsoft.com/office/drawing/2014/main" id="{1FF0132C-96BB-9E51-07FB-BEBEF70D1CFC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>
              <a:extLst>
                <a:ext uri="{FF2B5EF4-FFF2-40B4-BE49-F238E27FC236}">
                  <a16:creationId xmlns:a16="http://schemas.microsoft.com/office/drawing/2014/main" id="{9AC9680D-47B6-73A5-2DF5-40E746A07CC0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>
              <a:extLst>
                <a:ext uri="{FF2B5EF4-FFF2-40B4-BE49-F238E27FC236}">
                  <a16:creationId xmlns:a16="http://schemas.microsoft.com/office/drawing/2014/main" id="{4B46D7CC-0310-61D7-3C30-1355E2859B12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>
              <a:extLst>
                <a:ext uri="{FF2B5EF4-FFF2-40B4-BE49-F238E27FC236}">
                  <a16:creationId xmlns:a16="http://schemas.microsoft.com/office/drawing/2014/main" id="{CA55D91E-6FBB-0997-A3FB-CAFC76EE97AE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>
              <a:extLst>
                <a:ext uri="{FF2B5EF4-FFF2-40B4-BE49-F238E27FC236}">
                  <a16:creationId xmlns:a16="http://schemas.microsoft.com/office/drawing/2014/main" id="{598C67C6-6E4E-84BD-E05D-27CAC56CDA1D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>
              <a:extLst>
                <a:ext uri="{FF2B5EF4-FFF2-40B4-BE49-F238E27FC236}">
                  <a16:creationId xmlns:a16="http://schemas.microsoft.com/office/drawing/2014/main" id="{8002F641-84E0-2C82-5230-AD15253C16BE}"/>
                </a:ext>
              </a:extLst>
            </p:cNvPr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>
              <a:extLst>
                <a:ext uri="{FF2B5EF4-FFF2-40B4-BE49-F238E27FC236}">
                  <a16:creationId xmlns:a16="http://schemas.microsoft.com/office/drawing/2014/main" id="{ACF7CB51-5029-71B4-7041-CD96A3BFAA6B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>
              <a:extLst>
                <a:ext uri="{FF2B5EF4-FFF2-40B4-BE49-F238E27FC236}">
                  <a16:creationId xmlns:a16="http://schemas.microsoft.com/office/drawing/2014/main" id="{2B05CC33-80AC-7614-ACAD-DE1A285F43E5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>
              <a:extLst>
                <a:ext uri="{FF2B5EF4-FFF2-40B4-BE49-F238E27FC236}">
                  <a16:creationId xmlns:a16="http://schemas.microsoft.com/office/drawing/2014/main" id="{CDCF44E0-9DAF-A229-39C6-CD57E4DC9CB6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>
              <a:extLst>
                <a:ext uri="{FF2B5EF4-FFF2-40B4-BE49-F238E27FC236}">
                  <a16:creationId xmlns:a16="http://schemas.microsoft.com/office/drawing/2014/main" id="{326FFAF4-5D51-2717-C656-7ADD1E6D6364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>
              <a:extLst>
                <a:ext uri="{FF2B5EF4-FFF2-40B4-BE49-F238E27FC236}">
                  <a16:creationId xmlns:a16="http://schemas.microsoft.com/office/drawing/2014/main" id="{ABC2C7B9-26D2-5711-2294-D1DE4148BE96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>
              <a:extLst>
                <a:ext uri="{FF2B5EF4-FFF2-40B4-BE49-F238E27FC236}">
                  <a16:creationId xmlns:a16="http://schemas.microsoft.com/office/drawing/2014/main" id="{CA55322D-48ED-9500-F6E3-DE6EFA94285F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>
              <a:extLst>
                <a:ext uri="{FF2B5EF4-FFF2-40B4-BE49-F238E27FC236}">
                  <a16:creationId xmlns:a16="http://schemas.microsoft.com/office/drawing/2014/main" id="{2473CCC4-61F8-3847-4CD8-F1FD5DEF21C7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>
              <a:extLst>
                <a:ext uri="{FF2B5EF4-FFF2-40B4-BE49-F238E27FC236}">
                  <a16:creationId xmlns:a16="http://schemas.microsoft.com/office/drawing/2014/main" id="{2AF20480-E72D-7956-AA77-356A68E087F7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>
              <a:extLst>
                <a:ext uri="{FF2B5EF4-FFF2-40B4-BE49-F238E27FC236}">
                  <a16:creationId xmlns:a16="http://schemas.microsoft.com/office/drawing/2014/main" id="{D017E9CA-103D-3E22-7C03-ACEE54EF0CE8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>
              <a:extLst>
                <a:ext uri="{FF2B5EF4-FFF2-40B4-BE49-F238E27FC236}">
                  <a16:creationId xmlns:a16="http://schemas.microsoft.com/office/drawing/2014/main" id="{E3599F35-27ED-1075-8308-DE7F5A32B411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>
              <a:extLst>
                <a:ext uri="{FF2B5EF4-FFF2-40B4-BE49-F238E27FC236}">
                  <a16:creationId xmlns:a16="http://schemas.microsoft.com/office/drawing/2014/main" id="{207966C8-352E-9208-00BC-60357427427D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>
              <a:extLst>
                <a:ext uri="{FF2B5EF4-FFF2-40B4-BE49-F238E27FC236}">
                  <a16:creationId xmlns:a16="http://schemas.microsoft.com/office/drawing/2014/main" id="{2B50BC50-E4F1-A79D-12F4-9FA20DBD80E8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>
              <a:extLst>
                <a:ext uri="{FF2B5EF4-FFF2-40B4-BE49-F238E27FC236}">
                  <a16:creationId xmlns:a16="http://schemas.microsoft.com/office/drawing/2014/main" id="{B13FB960-37ED-C922-8846-06B67D640B96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>
              <a:extLst>
                <a:ext uri="{FF2B5EF4-FFF2-40B4-BE49-F238E27FC236}">
                  <a16:creationId xmlns:a16="http://schemas.microsoft.com/office/drawing/2014/main" id="{EE1AEE02-2AA7-5E8A-A053-14589977D3C2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>
              <a:extLst>
                <a:ext uri="{FF2B5EF4-FFF2-40B4-BE49-F238E27FC236}">
                  <a16:creationId xmlns:a16="http://schemas.microsoft.com/office/drawing/2014/main" id="{63838758-E7D8-3541-E59F-28678C0DC00B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>
              <a:extLst>
                <a:ext uri="{FF2B5EF4-FFF2-40B4-BE49-F238E27FC236}">
                  <a16:creationId xmlns:a16="http://schemas.microsoft.com/office/drawing/2014/main" id="{1D4B5BB5-AE0D-FB9D-1958-7D6638E3B71D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>
              <a:extLst>
                <a:ext uri="{FF2B5EF4-FFF2-40B4-BE49-F238E27FC236}">
                  <a16:creationId xmlns:a16="http://schemas.microsoft.com/office/drawing/2014/main" id="{2C5EA1DB-47B1-EA7C-553D-6DBF6E242171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>
              <a:extLst>
                <a:ext uri="{FF2B5EF4-FFF2-40B4-BE49-F238E27FC236}">
                  <a16:creationId xmlns:a16="http://schemas.microsoft.com/office/drawing/2014/main" id="{20CDFC03-8C28-A5E6-9405-04A9BA9B3784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>
              <a:extLst>
                <a:ext uri="{FF2B5EF4-FFF2-40B4-BE49-F238E27FC236}">
                  <a16:creationId xmlns:a16="http://schemas.microsoft.com/office/drawing/2014/main" id="{FDE08533-B3BE-A97D-4D9A-6320EDFE2820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>
            <a:extLst>
              <a:ext uri="{FF2B5EF4-FFF2-40B4-BE49-F238E27FC236}">
                <a16:creationId xmlns:a16="http://schemas.microsoft.com/office/drawing/2014/main" id="{B5A3B38B-5CE0-F585-2882-51960A2A3D41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>
            <a:extLst>
              <a:ext uri="{FF2B5EF4-FFF2-40B4-BE49-F238E27FC236}">
                <a16:creationId xmlns:a16="http://schemas.microsoft.com/office/drawing/2014/main" id="{4AF82156-0FA0-8979-2747-9D7A175D2E45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  <a:extLst>
              <a:ext uri="{FF2B5EF4-FFF2-40B4-BE49-F238E27FC236}">
                <a16:creationId xmlns:a16="http://schemas.microsoft.com/office/drawing/2014/main" id="{9BDDF03E-C42A-9B01-DD33-392CE74EDA97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7F5CFE2-9828-0302-CEF3-B4A6363BEF1B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5FD44CE-887F-A6CB-5407-190567C25223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>
            <a:extLst>
              <a:ext uri="{FF2B5EF4-FFF2-40B4-BE49-F238E27FC236}">
                <a16:creationId xmlns:a16="http://schemas.microsoft.com/office/drawing/2014/main" id="{CC3BA396-92A5-DF7D-DD57-78F82AC67CB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7717" y="2061602"/>
            <a:ext cx="5337325" cy="2660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l-PL" b="1" dirty="0"/>
              <a:t>Korelacja Pearsona  - Liniowy związek</a:t>
            </a:r>
            <a:r>
              <a:rPr lang="pl-PL" dirty="0"/>
              <a:t> między zmienny, czy punkty układają się w linię prostą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dirty="0"/>
              <a:t>Korelacja Kendalla – </a:t>
            </a:r>
            <a:r>
              <a:rPr lang="pl-PL" dirty="0"/>
              <a:t>ile</a:t>
            </a:r>
            <a:r>
              <a:rPr lang="pl-PL" b="1" dirty="0"/>
              <a:t> </a:t>
            </a:r>
            <a:r>
              <a:rPr lang="pl-PL" dirty="0"/>
              <a:t>par obserwacji jest "zgodnych" w porządku</a:t>
            </a:r>
          </a:p>
          <a:p>
            <a:endParaRPr lang="pl-PL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dirty="0"/>
              <a:t>Korelacja </a:t>
            </a:r>
            <a:r>
              <a:rPr lang="pl-PL" b="1" dirty="0" err="1"/>
              <a:t>Spearmana</a:t>
            </a:r>
            <a:r>
              <a:rPr lang="pl-PL" b="1" dirty="0"/>
              <a:t> - </a:t>
            </a:r>
            <a:r>
              <a:rPr lang="pl-PL" dirty="0"/>
              <a:t>czy jedna zmienna konsekwentnie rośnie/maleje gdy druga rośnie</a:t>
            </a:r>
            <a:br>
              <a:rPr lang="pl-PL" dirty="0"/>
            </a:br>
            <a:endParaRPr lang="pl-PL" b="1" dirty="0"/>
          </a:p>
          <a:p>
            <a:pPr marL="0" indent="0" algn="l">
              <a:lnSpc>
                <a:spcPct val="114999"/>
              </a:lnSpc>
              <a:spcAft>
                <a:spcPts val="1200"/>
              </a:spcAft>
            </a:pPr>
            <a:endParaRPr lang="en" sz="1600" dirty="0"/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AD8C13C8-7965-7A43-F297-AF419EE762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2069" y="1325982"/>
            <a:ext cx="6682265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Rozne </a:t>
            </a:r>
            <a:r>
              <a:rPr lang="en" dirty="0" err="1"/>
              <a:t>typy</a:t>
            </a:r>
            <a:r>
              <a:rPr lang="en" dirty="0"/>
              <a:t> </a:t>
            </a:r>
            <a:r>
              <a:rPr lang="en" dirty="0" err="1"/>
              <a:t>korelacji</a:t>
            </a:r>
            <a:r>
              <a:rPr lang="en" dirty="0"/>
              <a:t> - </a:t>
            </a:r>
            <a:r>
              <a:rPr lang="en" dirty="0" err="1"/>
              <a:t>założenia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451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-1055967" y="5372361"/>
            <a:ext cx="5337325" cy="2660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14999"/>
              </a:lnSpc>
              <a:spcAft>
                <a:spcPts val="1200"/>
              </a:spcAft>
            </a:pPr>
            <a:endParaRPr lang="en" sz="1600" dirty="0"/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4DF29824-5D8C-921E-A28A-52DD86C47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408" y="1325982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Rozne typy korelacji</a:t>
            </a:r>
            <a:endParaRPr lang="pl-PL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48EC377-6F13-AD1C-4CB8-8BDBD25AF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11377"/>
              </p:ext>
            </p:extLst>
          </p:nvPr>
        </p:nvGraphicFramePr>
        <p:xfrm>
          <a:off x="1383094" y="2015879"/>
          <a:ext cx="6638102" cy="2055116"/>
        </p:xfrm>
        <a:graphic>
          <a:graphicData uri="http://schemas.openxmlformats.org/drawingml/2006/table">
            <a:tbl>
              <a:tblPr firstRow="1" firstCol="1" bandRow="1">
                <a:tableStyleId>{C21E7FCF-AC98-4C79-83A4-E565926D2498}</a:tableStyleId>
              </a:tblPr>
              <a:tblGrid>
                <a:gridCol w="1659171">
                  <a:extLst>
                    <a:ext uri="{9D8B030D-6E8A-4147-A177-3AD203B41FA5}">
                      <a16:colId xmlns:a16="http://schemas.microsoft.com/office/drawing/2014/main" val="1694494770"/>
                    </a:ext>
                  </a:extLst>
                </a:gridCol>
                <a:gridCol w="1659171">
                  <a:extLst>
                    <a:ext uri="{9D8B030D-6E8A-4147-A177-3AD203B41FA5}">
                      <a16:colId xmlns:a16="http://schemas.microsoft.com/office/drawing/2014/main" val="124603124"/>
                    </a:ext>
                  </a:extLst>
                </a:gridCol>
                <a:gridCol w="1659880">
                  <a:extLst>
                    <a:ext uri="{9D8B030D-6E8A-4147-A177-3AD203B41FA5}">
                      <a16:colId xmlns:a16="http://schemas.microsoft.com/office/drawing/2014/main" val="4216874029"/>
                    </a:ext>
                  </a:extLst>
                </a:gridCol>
                <a:gridCol w="1659880">
                  <a:extLst>
                    <a:ext uri="{9D8B030D-6E8A-4147-A177-3AD203B41FA5}">
                      <a16:colId xmlns:a16="http://schemas.microsoft.com/office/drawing/2014/main" val="2969761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solidFill>
                            <a:schemeClr val="bg1"/>
                          </a:solidFill>
                          <a:effectLst/>
                        </a:rPr>
                        <a:t>Typ korelacji</a:t>
                      </a:r>
                      <a:endParaRPr lang="pl-PL" sz="12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solidFill>
                            <a:schemeClr val="bg1"/>
                          </a:solidFill>
                          <a:effectLst/>
                        </a:rPr>
                        <a:t>Wartość współczynnika</a:t>
                      </a:r>
                      <a:endParaRPr lang="pl-PL" sz="12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 dirty="0">
                          <a:solidFill>
                            <a:schemeClr val="bg1"/>
                          </a:solidFill>
                          <a:effectLst/>
                        </a:rPr>
                        <a:t>p-</a:t>
                      </a:r>
                      <a:r>
                        <a:rPr lang="pl-PL" sz="1200" kern="100" dirty="0" err="1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lang="pl-PL" sz="12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 dirty="0">
                          <a:solidFill>
                            <a:schemeClr val="bg1"/>
                          </a:solidFill>
                          <a:effectLst/>
                        </a:rPr>
                        <a:t>Wniosek</a:t>
                      </a:r>
                      <a:endParaRPr lang="pl-PL" sz="12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4366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solidFill>
                            <a:schemeClr val="bg1"/>
                          </a:solidFill>
                          <a:effectLst/>
                        </a:rPr>
                        <a:t>Pearson</a:t>
                      </a:r>
                      <a:endParaRPr lang="pl-PL" sz="12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solidFill>
                            <a:schemeClr val="bg1"/>
                          </a:solidFill>
                          <a:effectLst/>
                        </a:rPr>
                        <a:t>-0.0047</a:t>
                      </a:r>
                      <a:endParaRPr lang="pl-PL" sz="12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solidFill>
                            <a:schemeClr val="bg1"/>
                          </a:solidFill>
                          <a:effectLst/>
                        </a:rPr>
                        <a:t>0.6427</a:t>
                      </a:r>
                      <a:endParaRPr lang="pl-PL" sz="12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solidFill>
                            <a:schemeClr val="bg1"/>
                          </a:solidFill>
                          <a:effectLst/>
                        </a:rPr>
                        <a:t>brak istotnej liniowej zależności</a:t>
                      </a:r>
                      <a:endParaRPr lang="pl-PL" sz="12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9325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solidFill>
                            <a:schemeClr val="bg1"/>
                          </a:solidFill>
                          <a:effectLst/>
                        </a:rPr>
                        <a:t>Spearman</a:t>
                      </a:r>
                      <a:endParaRPr lang="pl-PL" sz="12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solidFill>
                            <a:schemeClr val="bg1"/>
                          </a:solidFill>
                          <a:effectLst/>
                        </a:rPr>
                        <a:t>-0.0491</a:t>
                      </a:r>
                      <a:endParaRPr lang="pl-PL" sz="12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solidFill>
                            <a:schemeClr val="bg1"/>
                          </a:solidFill>
                          <a:effectLst/>
                        </a:rPr>
                        <a:t>&lt; 0.0001</a:t>
                      </a:r>
                      <a:endParaRPr lang="pl-PL" sz="12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 dirty="0">
                          <a:solidFill>
                            <a:schemeClr val="bg1"/>
                          </a:solidFill>
                          <a:effectLst/>
                        </a:rPr>
                        <a:t>słaba, ale istotna monotoniczna zależność</a:t>
                      </a:r>
                      <a:endParaRPr lang="pl-PL" sz="12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7357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solidFill>
                            <a:schemeClr val="bg1"/>
                          </a:solidFill>
                          <a:effectLst/>
                        </a:rPr>
                        <a:t>Kendall</a:t>
                      </a:r>
                      <a:endParaRPr lang="pl-PL" sz="12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solidFill>
                            <a:schemeClr val="bg1"/>
                          </a:solidFill>
                          <a:effectLst/>
                        </a:rPr>
                        <a:t>-0.0327</a:t>
                      </a:r>
                      <a:endParaRPr lang="pl-PL" sz="12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solidFill>
                            <a:schemeClr val="bg1"/>
                          </a:solidFill>
                          <a:effectLst/>
                        </a:rPr>
                        <a:t>&lt; 0.0001</a:t>
                      </a:r>
                      <a:endParaRPr lang="pl-PL" sz="12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 dirty="0">
                          <a:solidFill>
                            <a:schemeClr val="bg1"/>
                          </a:solidFill>
                          <a:effectLst/>
                        </a:rPr>
                        <a:t>bardzo słaba, ale istotna zależność rangowa</a:t>
                      </a:r>
                      <a:endParaRPr lang="pl-PL" sz="12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2079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66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521</Words>
  <Application>Microsoft Macintosh PowerPoint</Application>
  <PresentationFormat>Pokaz na ekranie (16:9)</PresentationFormat>
  <Paragraphs>91</Paragraphs>
  <Slides>22</Slides>
  <Notes>22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Bai Jamjuree</vt:lpstr>
      <vt:lpstr>Aldrich</vt:lpstr>
      <vt:lpstr>Aptos</vt:lpstr>
      <vt:lpstr>Arial</vt:lpstr>
      <vt:lpstr>Data Science Project Proposal XL by Slidesgo</vt:lpstr>
      <vt:lpstr>Analiza korelacji miedzy bezrobociem a inflacja w krajach europejskich</vt:lpstr>
      <vt:lpstr>Cel I zakres badania</vt:lpstr>
      <vt:lpstr>Prezentacja programu PowerPoint</vt:lpstr>
      <vt:lpstr>Krzywa Philipsa</vt:lpstr>
      <vt:lpstr>Metodologia</vt:lpstr>
      <vt:lpstr>Prezentacja programu PowerPoint</vt:lpstr>
      <vt:lpstr>Korelacje</vt:lpstr>
      <vt:lpstr>Rozne typy korelacji - założenia</vt:lpstr>
      <vt:lpstr>Rozne typy korelacji</vt:lpstr>
      <vt:lpstr>Inflacja vs Bezrobocie</vt:lpstr>
      <vt:lpstr>Inflacja vs Bezrobocie</vt:lpstr>
      <vt:lpstr>Inflacja vs Bezrobocie - wnioski</vt:lpstr>
      <vt:lpstr>Trendy inflacji I bezrobocia w czasie</vt:lpstr>
      <vt:lpstr>Trendy inflacji I bezrobocia w czasie - wnioski</vt:lpstr>
      <vt:lpstr>Korelacja inflacja-bezrobocie w krajach</vt:lpstr>
      <vt:lpstr>Korelacja inflacja-bezrobocie w krajach - wnioski</vt:lpstr>
      <vt:lpstr>Różnice w bezrobociu między płciami</vt:lpstr>
      <vt:lpstr>Różnice w bezrobociu między płciami</vt:lpstr>
      <vt:lpstr>Wnioski</vt:lpstr>
      <vt:lpstr>Główne obserwacje</vt:lpstr>
      <vt:lpstr>Dlaczego krzywa Phillipsa nie działa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Aleksander Rykowski</dc:creator>
  <cp:lastModifiedBy>Cyprian 122079</cp:lastModifiedBy>
  <cp:revision>304</cp:revision>
  <dcterms:modified xsi:type="dcterms:W3CDTF">2025-06-16T15:49:48Z</dcterms:modified>
</cp:coreProperties>
</file>