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marL="0" algn="l" defTabSz="1763028" rtl="0" eaLnBrk="1" latinLnBrk="0" hangingPunct="1">
      <a:defRPr sz="6997" kern="1200">
        <a:solidFill>
          <a:schemeClr val="tx1"/>
        </a:solidFill>
        <a:latin typeface="+mn-lt"/>
        <a:ea typeface="+mn-ea"/>
        <a:cs typeface="+mn-cs"/>
      </a:defRPr>
    </a:lvl1pPr>
    <a:lvl2pPr marL="1763028" algn="l" defTabSz="1763028" rtl="0" eaLnBrk="1" latinLnBrk="0" hangingPunct="1">
      <a:defRPr sz="6997" kern="1200">
        <a:solidFill>
          <a:schemeClr val="tx1"/>
        </a:solidFill>
        <a:latin typeface="+mn-lt"/>
        <a:ea typeface="+mn-ea"/>
        <a:cs typeface="+mn-cs"/>
      </a:defRPr>
    </a:lvl2pPr>
    <a:lvl3pPr marL="3526055" algn="l" defTabSz="1763028" rtl="0" eaLnBrk="1" latinLnBrk="0" hangingPunct="1">
      <a:defRPr sz="6997" kern="1200">
        <a:solidFill>
          <a:schemeClr val="tx1"/>
        </a:solidFill>
        <a:latin typeface="+mn-lt"/>
        <a:ea typeface="+mn-ea"/>
        <a:cs typeface="+mn-cs"/>
      </a:defRPr>
    </a:lvl3pPr>
    <a:lvl4pPr marL="5289079" algn="l" defTabSz="1763028" rtl="0" eaLnBrk="1" latinLnBrk="0" hangingPunct="1">
      <a:defRPr sz="6997" kern="1200">
        <a:solidFill>
          <a:schemeClr val="tx1"/>
        </a:solidFill>
        <a:latin typeface="+mn-lt"/>
        <a:ea typeface="+mn-ea"/>
        <a:cs typeface="+mn-cs"/>
      </a:defRPr>
    </a:lvl4pPr>
    <a:lvl5pPr marL="7052106" algn="l" defTabSz="1763028" rtl="0" eaLnBrk="1" latinLnBrk="0" hangingPunct="1">
      <a:defRPr sz="6997" kern="1200">
        <a:solidFill>
          <a:schemeClr val="tx1"/>
        </a:solidFill>
        <a:latin typeface="+mn-lt"/>
        <a:ea typeface="+mn-ea"/>
        <a:cs typeface="+mn-cs"/>
      </a:defRPr>
    </a:lvl5pPr>
    <a:lvl6pPr marL="8815133" algn="l" defTabSz="1763028" rtl="0" eaLnBrk="1" latinLnBrk="0" hangingPunct="1">
      <a:defRPr sz="6997" kern="1200">
        <a:solidFill>
          <a:schemeClr val="tx1"/>
        </a:solidFill>
        <a:latin typeface="+mn-lt"/>
        <a:ea typeface="+mn-ea"/>
        <a:cs typeface="+mn-cs"/>
      </a:defRPr>
    </a:lvl6pPr>
    <a:lvl7pPr marL="10578156" algn="l" defTabSz="1763028" rtl="0" eaLnBrk="1" latinLnBrk="0" hangingPunct="1">
      <a:defRPr sz="6997" kern="1200">
        <a:solidFill>
          <a:schemeClr val="tx1"/>
        </a:solidFill>
        <a:latin typeface="+mn-lt"/>
        <a:ea typeface="+mn-ea"/>
        <a:cs typeface="+mn-cs"/>
      </a:defRPr>
    </a:lvl7pPr>
    <a:lvl8pPr marL="12341184" algn="l" defTabSz="1763028" rtl="0" eaLnBrk="1" latinLnBrk="0" hangingPunct="1">
      <a:defRPr sz="6997" kern="1200">
        <a:solidFill>
          <a:schemeClr val="tx1"/>
        </a:solidFill>
        <a:latin typeface="+mn-lt"/>
        <a:ea typeface="+mn-ea"/>
        <a:cs typeface="+mn-cs"/>
      </a:defRPr>
    </a:lvl8pPr>
    <a:lvl9pPr marL="14104211" algn="l" defTabSz="1763028" rtl="0" eaLnBrk="1" latinLnBrk="0" hangingPunct="1">
      <a:defRPr sz="6997"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221B98B-1EBB-9544-8C6F-695382D923D2}">
          <p14:sldIdLst>
            <p14:sldId id="256"/>
          </p14:sldIdLst>
        </p14:section>
      </p14:sectionLst>
    </p:ext>
    <p:ext uri="{EFAFB233-063F-42B5-8137-9DF3F51BA10A}">
      <p15:sldGuideLst xmlns:p15="http://schemas.microsoft.com/office/powerpoint/2012/main">
        <p15:guide id="1" orient="horz" pos="999"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8C8C83"/>
    <a:srgbClr val="2D669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118" autoAdjust="0"/>
    <p:restoredTop sz="94660"/>
  </p:normalViewPr>
  <p:slideViewPr>
    <p:cSldViewPr snapToGrid="0" snapToObjects="1">
      <p:cViewPr>
        <p:scale>
          <a:sx n="100" d="100"/>
          <a:sy n="100" d="100"/>
        </p:scale>
        <p:origin x="-13856" y="-6216"/>
      </p:cViewPr>
      <p:guideLst>
        <p:guide orient="horz" pos="999"/>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5DAD25-F83A-E84F-8A45-00F8F1023B42}" type="datetimeFigureOut">
              <a:rPr lang="en-US" smtClean="0"/>
              <a:t>6/10/18</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945A79-3C79-CC44-A8DE-6A8DA6515915}" type="slidenum">
              <a:rPr lang="en-US" smtClean="0"/>
              <a:t>‹#›</a:t>
            </a:fld>
            <a:endParaRPr lang="en-US"/>
          </a:p>
        </p:txBody>
      </p:sp>
    </p:spTree>
    <p:extLst>
      <p:ext uri="{BB962C8B-B14F-4D97-AF65-F5344CB8AC3E}">
        <p14:creationId xmlns:p14="http://schemas.microsoft.com/office/powerpoint/2010/main" val="2788277937"/>
      </p:ext>
    </p:extLst>
  </p:cSld>
  <p:clrMap bg1="lt1" tx1="dk1" bg2="lt2" tx2="dk2" accent1="accent1" accent2="accent2" accent3="accent3" accent4="accent4" accent5="accent5" accent6="accent6" hlink="hlink" folHlink="folHlink"/>
  <p:notesStyle>
    <a:lvl1pPr marL="0" algn="l" defTabSz="1763028" rtl="0" eaLnBrk="1" latinLnBrk="0" hangingPunct="1">
      <a:defRPr sz="4625" kern="1200">
        <a:solidFill>
          <a:schemeClr val="tx1"/>
        </a:solidFill>
        <a:latin typeface="+mn-lt"/>
        <a:ea typeface="+mn-ea"/>
        <a:cs typeface="+mn-cs"/>
      </a:defRPr>
    </a:lvl1pPr>
    <a:lvl2pPr marL="1763028" algn="l" defTabSz="1763028" rtl="0" eaLnBrk="1" latinLnBrk="0" hangingPunct="1">
      <a:defRPr sz="4625" kern="1200">
        <a:solidFill>
          <a:schemeClr val="tx1"/>
        </a:solidFill>
        <a:latin typeface="+mn-lt"/>
        <a:ea typeface="+mn-ea"/>
        <a:cs typeface="+mn-cs"/>
      </a:defRPr>
    </a:lvl2pPr>
    <a:lvl3pPr marL="3526055" algn="l" defTabSz="1763028" rtl="0" eaLnBrk="1" latinLnBrk="0" hangingPunct="1">
      <a:defRPr sz="4625" kern="1200">
        <a:solidFill>
          <a:schemeClr val="tx1"/>
        </a:solidFill>
        <a:latin typeface="+mn-lt"/>
        <a:ea typeface="+mn-ea"/>
        <a:cs typeface="+mn-cs"/>
      </a:defRPr>
    </a:lvl3pPr>
    <a:lvl4pPr marL="5289079" algn="l" defTabSz="1763028" rtl="0" eaLnBrk="1" latinLnBrk="0" hangingPunct="1">
      <a:defRPr sz="4625" kern="1200">
        <a:solidFill>
          <a:schemeClr val="tx1"/>
        </a:solidFill>
        <a:latin typeface="+mn-lt"/>
        <a:ea typeface="+mn-ea"/>
        <a:cs typeface="+mn-cs"/>
      </a:defRPr>
    </a:lvl4pPr>
    <a:lvl5pPr marL="7052106" algn="l" defTabSz="1763028" rtl="0" eaLnBrk="1" latinLnBrk="0" hangingPunct="1">
      <a:defRPr sz="4625" kern="1200">
        <a:solidFill>
          <a:schemeClr val="tx1"/>
        </a:solidFill>
        <a:latin typeface="+mn-lt"/>
        <a:ea typeface="+mn-ea"/>
        <a:cs typeface="+mn-cs"/>
      </a:defRPr>
    </a:lvl5pPr>
    <a:lvl6pPr marL="8815133" algn="l" defTabSz="1763028" rtl="0" eaLnBrk="1" latinLnBrk="0" hangingPunct="1">
      <a:defRPr sz="4625" kern="1200">
        <a:solidFill>
          <a:schemeClr val="tx1"/>
        </a:solidFill>
        <a:latin typeface="+mn-lt"/>
        <a:ea typeface="+mn-ea"/>
        <a:cs typeface="+mn-cs"/>
      </a:defRPr>
    </a:lvl6pPr>
    <a:lvl7pPr marL="10578156" algn="l" defTabSz="1763028" rtl="0" eaLnBrk="1" latinLnBrk="0" hangingPunct="1">
      <a:defRPr sz="4625" kern="1200">
        <a:solidFill>
          <a:schemeClr val="tx1"/>
        </a:solidFill>
        <a:latin typeface="+mn-lt"/>
        <a:ea typeface="+mn-ea"/>
        <a:cs typeface="+mn-cs"/>
      </a:defRPr>
    </a:lvl7pPr>
    <a:lvl8pPr marL="12341184" algn="l" defTabSz="1763028" rtl="0" eaLnBrk="1" latinLnBrk="0" hangingPunct="1">
      <a:defRPr sz="4625" kern="1200">
        <a:solidFill>
          <a:schemeClr val="tx1"/>
        </a:solidFill>
        <a:latin typeface="+mn-lt"/>
        <a:ea typeface="+mn-ea"/>
        <a:cs typeface="+mn-cs"/>
      </a:defRPr>
    </a:lvl8pPr>
    <a:lvl9pPr marL="14104211" algn="l" defTabSz="1763028" rtl="0" eaLnBrk="1" latinLnBrk="0" hangingPunct="1">
      <a:defRPr sz="46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945A79-3C79-CC44-A8DE-6A8DA6515915}" type="slidenum">
              <a:rPr lang="en-US" smtClean="0"/>
              <a:t>1</a:t>
            </a:fld>
            <a:endParaRPr lang="en-US"/>
          </a:p>
        </p:txBody>
      </p:sp>
    </p:spTree>
    <p:extLst>
      <p:ext uri="{BB962C8B-B14F-4D97-AF65-F5344CB8AC3E}">
        <p14:creationId xmlns:p14="http://schemas.microsoft.com/office/powerpoint/2010/main" val="232919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61439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21729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692760" rtl="0" eaLnBrk="1" latinLnBrk="0" hangingPunct="1">
        <a:spcBef>
          <a:spcPct val="0"/>
        </a:spcBef>
        <a:buNone/>
        <a:defRPr sz="16319" kern="1200">
          <a:solidFill>
            <a:schemeClr val="tx1"/>
          </a:solidFill>
          <a:latin typeface="+mj-lt"/>
          <a:ea typeface="+mj-ea"/>
          <a:cs typeface="+mj-cs"/>
        </a:defRPr>
      </a:lvl1pPr>
    </p:titleStyle>
    <p:bodyStyle>
      <a:lvl1pPr marL="1269569" indent="-1269569" algn="l" defTabSz="1692760" rtl="0" eaLnBrk="1" latinLnBrk="0" hangingPunct="1">
        <a:spcBef>
          <a:spcPct val="20000"/>
        </a:spcBef>
        <a:buFont typeface="Arial"/>
        <a:buChar char="•"/>
        <a:defRPr sz="11880" kern="1200">
          <a:solidFill>
            <a:schemeClr val="tx1"/>
          </a:solidFill>
          <a:latin typeface="+mn-lt"/>
          <a:ea typeface="+mn-ea"/>
          <a:cs typeface="+mn-cs"/>
        </a:defRPr>
      </a:lvl1pPr>
      <a:lvl2pPr marL="2750731" indent="-1057975" algn="l" defTabSz="1692760" rtl="0" eaLnBrk="1" latinLnBrk="0" hangingPunct="1">
        <a:spcBef>
          <a:spcPct val="20000"/>
        </a:spcBef>
        <a:buFont typeface="Arial"/>
        <a:buChar char="–"/>
        <a:defRPr sz="10318" kern="1200">
          <a:solidFill>
            <a:schemeClr val="tx1"/>
          </a:solidFill>
          <a:latin typeface="+mn-lt"/>
          <a:ea typeface="+mn-ea"/>
          <a:cs typeface="+mn-cs"/>
        </a:defRPr>
      </a:lvl2pPr>
      <a:lvl3pPr marL="4231894" indent="-846378" algn="l" defTabSz="1692760" rtl="0" eaLnBrk="1" latinLnBrk="0" hangingPunct="1">
        <a:spcBef>
          <a:spcPct val="20000"/>
        </a:spcBef>
        <a:buFont typeface="Arial"/>
        <a:buChar char="•"/>
        <a:defRPr sz="8878" kern="1200">
          <a:solidFill>
            <a:schemeClr val="tx1"/>
          </a:solidFill>
          <a:latin typeface="+mn-lt"/>
          <a:ea typeface="+mn-ea"/>
          <a:cs typeface="+mn-cs"/>
        </a:defRPr>
      </a:lvl3pPr>
      <a:lvl4pPr marL="5924653" indent="-846378" algn="l" defTabSz="1692760" rtl="0" eaLnBrk="1" latinLnBrk="0" hangingPunct="1">
        <a:spcBef>
          <a:spcPct val="20000"/>
        </a:spcBef>
        <a:buFont typeface="Arial"/>
        <a:buChar char="–"/>
        <a:defRPr sz="7438" kern="1200">
          <a:solidFill>
            <a:schemeClr val="tx1"/>
          </a:solidFill>
          <a:latin typeface="+mn-lt"/>
          <a:ea typeface="+mn-ea"/>
          <a:cs typeface="+mn-cs"/>
        </a:defRPr>
      </a:lvl4pPr>
      <a:lvl5pPr marL="7617413" indent="-846378" algn="l" defTabSz="1692760" rtl="0" eaLnBrk="1" latinLnBrk="0" hangingPunct="1">
        <a:spcBef>
          <a:spcPct val="20000"/>
        </a:spcBef>
        <a:buFont typeface="Arial"/>
        <a:buChar char="»"/>
        <a:defRPr sz="7438" kern="1200">
          <a:solidFill>
            <a:schemeClr val="tx1"/>
          </a:solidFill>
          <a:latin typeface="+mn-lt"/>
          <a:ea typeface="+mn-ea"/>
          <a:cs typeface="+mn-cs"/>
        </a:defRPr>
      </a:lvl5pPr>
      <a:lvl6pPr marL="9310169" indent="-846378" algn="l" defTabSz="1692760" rtl="0" eaLnBrk="1" latinLnBrk="0" hangingPunct="1">
        <a:spcBef>
          <a:spcPct val="20000"/>
        </a:spcBef>
        <a:buFont typeface="Arial"/>
        <a:buChar char="•"/>
        <a:defRPr sz="7438" kern="1200">
          <a:solidFill>
            <a:schemeClr val="tx1"/>
          </a:solidFill>
          <a:latin typeface="+mn-lt"/>
          <a:ea typeface="+mn-ea"/>
          <a:cs typeface="+mn-cs"/>
        </a:defRPr>
      </a:lvl6pPr>
      <a:lvl7pPr marL="11002928" indent="-846378" algn="l" defTabSz="1692760" rtl="0" eaLnBrk="1" latinLnBrk="0" hangingPunct="1">
        <a:spcBef>
          <a:spcPct val="20000"/>
        </a:spcBef>
        <a:buFont typeface="Arial"/>
        <a:buChar char="•"/>
        <a:defRPr sz="7438" kern="1200">
          <a:solidFill>
            <a:schemeClr val="tx1"/>
          </a:solidFill>
          <a:latin typeface="+mn-lt"/>
          <a:ea typeface="+mn-ea"/>
          <a:cs typeface="+mn-cs"/>
        </a:defRPr>
      </a:lvl7pPr>
      <a:lvl8pPr marL="12695688" indent="-846378" algn="l" defTabSz="1692760" rtl="0" eaLnBrk="1" latinLnBrk="0" hangingPunct="1">
        <a:spcBef>
          <a:spcPct val="20000"/>
        </a:spcBef>
        <a:buFont typeface="Arial"/>
        <a:buChar char="•"/>
        <a:defRPr sz="7438" kern="1200">
          <a:solidFill>
            <a:schemeClr val="tx1"/>
          </a:solidFill>
          <a:latin typeface="+mn-lt"/>
          <a:ea typeface="+mn-ea"/>
          <a:cs typeface="+mn-cs"/>
        </a:defRPr>
      </a:lvl8pPr>
      <a:lvl9pPr marL="14388444" indent="-846378" algn="l" defTabSz="1692760" rtl="0" eaLnBrk="1" latinLnBrk="0" hangingPunct="1">
        <a:spcBef>
          <a:spcPct val="20000"/>
        </a:spcBef>
        <a:buFont typeface="Arial"/>
        <a:buChar char="•"/>
        <a:defRPr sz="7438" kern="1200">
          <a:solidFill>
            <a:schemeClr val="tx1"/>
          </a:solidFill>
          <a:latin typeface="+mn-lt"/>
          <a:ea typeface="+mn-ea"/>
          <a:cs typeface="+mn-cs"/>
        </a:defRPr>
      </a:lvl9pPr>
    </p:bodyStyle>
    <p:otherStyle>
      <a:defPPr>
        <a:defRPr lang="en-US"/>
      </a:defPPr>
      <a:lvl1pPr marL="0" algn="l" defTabSz="1692760" rtl="0" eaLnBrk="1" latinLnBrk="0" hangingPunct="1">
        <a:defRPr sz="6718" kern="1200">
          <a:solidFill>
            <a:schemeClr val="tx1"/>
          </a:solidFill>
          <a:latin typeface="+mn-lt"/>
          <a:ea typeface="+mn-ea"/>
          <a:cs typeface="+mn-cs"/>
        </a:defRPr>
      </a:lvl1pPr>
      <a:lvl2pPr marL="1692760" algn="l" defTabSz="1692760" rtl="0" eaLnBrk="1" latinLnBrk="0" hangingPunct="1">
        <a:defRPr sz="6718" kern="1200">
          <a:solidFill>
            <a:schemeClr val="tx1"/>
          </a:solidFill>
          <a:latin typeface="+mn-lt"/>
          <a:ea typeface="+mn-ea"/>
          <a:cs typeface="+mn-cs"/>
        </a:defRPr>
      </a:lvl2pPr>
      <a:lvl3pPr marL="3385516" algn="l" defTabSz="1692760" rtl="0" eaLnBrk="1" latinLnBrk="0" hangingPunct="1">
        <a:defRPr sz="6718" kern="1200">
          <a:solidFill>
            <a:schemeClr val="tx1"/>
          </a:solidFill>
          <a:latin typeface="+mn-lt"/>
          <a:ea typeface="+mn-ea"/>
          <a:cs typeface="+mn-cs"/>
        </a:defRPr>
      </a:lvl3pPr>
      <a:lvl4pPr marL="5078275" algn="l" defTabSz="1692760" rtl="0" eaLnBrk="1" latinLnBrk="0" hangingPunct="1">
        <a:defRPr sz="6718" kern="1200">
          <a:solidFill>
            <a:schemeClr val="tx1"/>
          </a:solidFill>
          <a:latin typeface="+mn-lt"/>
          <a:ea typeface="+mn-ea"/>
          <a:cs typeface="+mn-cs"/>
        </a:defRPr>
      </a:lvl4pPr>
      <a:lvl5pPr marL="6771035" algn="l" defTabSz="1692760" rtl="0" eaLnBrk="1" latinLnBrk="0" hangingPunct="1">
        <a:defRPr sz="6718" kern="1200">
          <a:solidFill>
            <a:schemeClr val="tx1"/>
          </a:solidFill>
          <a:latin typeface="+mn-lt"/>
          <a:ea typeface="+mn-ea"/>
          <a:cs typeface="+mn-cs"/>
        </a:defRPr>
      </a:lvl5pPr>
      <a:lvl6pPr marL="8463791" algn="l" defTabSz="1692760" rtl="0" eaLnBrk="1" latinLnBrk="0" hangingPunct="1">
        <a:defRPr sz="6718" kern="1200">
          <a:solidFill>
            <a:schemeClr val="tx1"/>
          </a:solidFill>
          <a:latin typeface="+mn-lt"/>
          <a:ea typeface="+mn-ea"/>
          <a:cs typeface="+mn-cs"/>
        </a:defRPr>
      </a:lvl6pPr>
      <a:lvl7pPr marL="10156550" algn="l" defTabSz="1692760" rtl="0" eaLnBrk="1" latinLnBrk="0" hangingPunct="1">
        <a:defRPr sz="6718" kern="1200">
          <a:solidFill>
            <a:schemeClr val="tx1"/>
          </a:solidFill>
          <a:latin typeface="+mn-lt"/>
          <a:ea typeface="+mn-ea"/>
          <a:cs typeface="+mn-cs"/>
        </a:defRPr>
      </a:lvl7pPr>
      <a:lvl8pPr marL="11849306" algn="l" defTabSz="1692760" rtl="0" eaLnBrk="1" latinLnBrk="0" hangingPunct="1">
        <a:defRPr sz="6718" kern="1200">
          <a:solidFill>
            <a:schemeClr val="tx1"/>
          </a:solidFill>
          <a:latin typeface="+mn-lt"/>
          <a:ea typeface="+mn-ea"/>
          <a:cs typeface="+mn-cs"/>
        </a:defRPr>
      </a:lvl8pPr>
      <a:lvl9pPr marL="13542066" algn="l" defTabSz="1692760" rtl="0" eaLnBrk="1" latinLnBrk="0" hangingPunct="1">
        <a:defRPr sz="67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tif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a:spLocks noChangeArrowheads="1"/>
          </p:cNvSpPr>
          <p:nvPr/>
        </p:nvSpPr>
        <p:spPr bwMode="auto">
          <a:xfrm>
            <a:off x="0" y="19182939"/>
            <a:ext cx="32918400" cy="1665386"/>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160">
              <a:latin typeface="Arial" charset="0"/>
              <a:ea typeface="ＭＳ Ｐゴシック" charset="0"/>
            </a:endParaRPr>
          </a:p>
        </p:txBody>
      </p:sp>
      <p:sp>
        <p:nvSpPr>
          <p:cNvPr id="19" name="Rectangle 18"/>
          <p:cNvSpPr/>
          <p:nvPr/>
        </p:nvSpPr>
        <p:spPr>
          <a:xfrm>
            <a:off x="8931485" y="930867"/>
            <a:ext cx="21661121" cy="18947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48"/>
          </a:p>
        </p:txBody>
      </p:sp>
      <p:sp>
        <p:nvSpPr>
          <p:cNvPr id="2" name="Title 1"/>
          <p:cNvSpPr>
            <a:spLocks noGrp="1"/>
          </p:cNvSpPr>
          <p:nvPr>
            <p:ph type="ctrTitle" idx="4294967295"/>
          </p:nvPr>
        </p:nvSpPr>
        <p:spPr>
          <a:xfrm>
            <a:off x="7806418" y="0"/>
            <a:ext cx="18177781" cy="1499495"/>
          </a:xfrm>
          <a:prstGeom prst="rect">
            <a:avLst/>
          </a:prstGeom>
          <a:ln>
            <a:noFill/>
          </a:ln>
        </p:spPr>
        <p:style>
          <a:lnRef idx="2">
            <a:schemeClr val="accent4"/>
          </a:lnRef>
          <a:fillRef idx="1">
            <a:schemeClr val="lt1"/>
          </a:fillRef>
          <a:effectRef idx="0">
            <a:schemeClr val="accent4"/>
          </a:effectRef>
          <a:fontRef idx="minor">
            <a:schemeClr val="dk1"/>
          </a:fontRef>
        </p:style>
        <p:txBody>
          <a:bodyPr anchor="b">
            <a:noAutofit/>
          </a:bodyPr>
          <a:lstStyle/>
          <a:p>
            <a:pPr>
              <a:lnSpc>
                <a:spcPts val="3456"/>
              </a:lnSpc>
            </a:pPr>
            <a:r>
              <a:rPr lang="en-US" sz="6000" b="1" dirty="0" smtClean="0"/>
              <a:t>Machine Learning for Optical Communication</a:t>
            </a:r>
            <a:endParaRPr lang="en-US" sz="6600" dirty="0">
              <a:latin typeface="Arial"/>
              <a:cs typeface="Arial"/>
            </a:endParaRPr>
          </a:p>
        </p:txBody>
      </p:sp>
      <p:sp>
        <p:nvSpPr>
          <p:cNvPr id="3" name="TextBox 2"/>
          <p:cNvSpPr txBox="1"/>
          <p:nvPr/>
        </p:nvSpPr>
        <p:spPr>
          <a:xfrm>
            <a:off x="11210283" y="1525397"/>
            <a:ext cx="10650309" cy="1277451"/>
          </a:xfrm>
          <a:prstGeom prst="rect">
            <a:avLst/>
          </a:prstGeom>
          <a:noFill/>
        </p:spPr>
        <p:txBody>
          <a:bodyPr wrap="square" lIns="65837" tIns="32918" rIns="65837" bIns="32918" rtlCol="0">
            <a:spAutoFit/>
          </a:bodyPr>
          <a:lstStyle/>
          <a:p>
            <a:pPr algn="ctr">
              <a:spcAft>
                <a:spcPts val="432"/>
              </a:spcAft>
            </a:pPr>
            <a:r>
              <a:rPr lang="en-US" sz="2401" b="1" dirty="0" smtClean="0">
                <a:latin typeface="Arial"/>
                <a:cs typeface="Arial"/>
              </a:rPr>
              <a:t>Alex Wang (105029620) Matthew </a:t>
            </a:r>
            <a:r>
              <a:rPr lang="en-US" sz="2401" b="1" dirty="0" err="1" smtClean="0">
                <a:latin typeface="Arial"/>
                <a:cs typeface="Arial"/>
              </a:rPr>
              <a:t>Luzenski</a:t>
            </a:r>
            <a:r>
              <a:rPr lang="en-US" sz="2401" b="1" dirty="0" smtClean="0">
                <a:latin typeface="Arial"/>
                <a:cs typeface="Arial"/>
              </a:rPr>
              <a:t> (804945138)</a:t>
            </a:r>
            <a:endParaRPr lang="en-US" sz="2401" b="1" dirty="0">
              <a:latin typeface="Arial"/>
              <a:cs typeface="Arial"/>
            </a:endParaRPr>
          </a:p>
          <a:p>
            <a:pPr algn="ctr">
              <a:spcAft>
                <a:spcPts val="432"/>
              </a:spcAft>
            </a:pPr>
            <a:r>
              <a:rPr lang="en-US" sz="2401" dirty="0" smtClean="0">
                <a:latin typeface="Arial"/>
                <a:cs typeface="Arial"/>
              </a:rPr>
              <a:t>Department </a:t>
            </a:r>
            <a:r>
              <a:rPr lang="en-US" sz="2401" dirty="0">
                <a:latin typeface="Arial"/>
                <a:cs typeface="Arial"/>
              </a:rPr>
              <a:t>of </a:t>
            </a:r>
            <a:r>
              <a:rPr lang="en-US" sz="2401" dirty="0" smtClean="0">
                <a:latin typeface="Arial"/>
                <a:cs typeface="Arial"/>
              </a:rPr>
              <a:t>Electrical and Computer Engineering </a:t>
            </a:r>
            <a:endParaRPr lang="en-US" sz="2401" dirty="0">
              <a:latin typeface="Arial"/>
              <a:cs typeface="Arial"/>
            </a:endParaRPr>
          </a:p>
          <a:p>
            <a:pPr algn="ctr">
              <a:spcAft>
                <a:spcPts val="432"/>
              </a:spcAft>
            </a:pPr>
            <a:r>
              <a:rPr lang="en-US" sz="2401" dirty="0" smtClean="0">
                <a:latin typeface="Arial"/>
                <a:cs typeface="Arial"/>
              </a:rPr>
              <a:t>University of California, Los Angeles</a:t>
            </a:r>
            <a:endParaRPr lang="en-US" sz="2401" dirty="0">
              <a:latin typeface="Arial"/>
              <a:cs typeface="Arial"/>
            </a:endParaRPr>
          </a:p>
        </p:txBody>
      </p:sp>
      <p:sp>
        <p:nvSpPr>
          <p:cNvPr id="5" name="TextBox 4"/>
          <p:cNvSpPr txBox="1"/>
          <p:nvPr/>
        </p:nvSpPr>
        <p:spPr>
          <a:xfrm>
            <a:off x="950278" y="5073412"/>
            <a:ext cx="9052560" cy="13734964"/>
          </a:xfrm>
          <a:prstGeom prst="rect">
            <a:avLst/>
          </a:prstGeom>
          <a:noFill/>
        </p:spPr>
        <p:txBody>
          <a:bodyPr wrap="square" lIns="65837" tIns="32918" rIns="65837" bIns="32918" rtlCol="0">
            <a:spAutoFit/>
          </a:bodyPr>
          <a:lstStyle/>
          <a:p>
            <a:r>
              <a:rPr lang="en-US" sz="4320" b="1" dirty="0">
                <a:solidFill>
                  <a:srgbClr val="2D669D"/>
                </a:solidFill>
                <a:latin typeface="Arial"/>
                <a:cs typeface="Arial"/>
              </a:rPr>
              <a:t>Background</a:t>
            </a:r>
          </a:p>
          <a:p>
            <a:endParaRPr lang="en-US" sz="2639" dirty="0">
              <a:latin typeface="Arial"/>
              <a:cs typeface="Arial"/>
            </a:endParaRPr>
          </a:p>
          <a:p>
            <a:pPr marL="342864" indent="-342864" algn="just">
              <a:buFont typeface="Arial" panose="020B0604020202020204" pitchFamily="34" charset="0"/>
              <a:buChar char="•"/>
            </a:pPr>
            <a:r>
              <a:rPr lang="en-US" sz="2401" dirty="0" smtClean="0"/>
              <a:t>Fiber-optic communications are becoming more prevalent in telecommunications and computer networking. </a:t>
            </a:r>
          </a:p>
          <a:p>
            <a:pPr marL="342864" indent="-342864" algn="just">
              <a:buFont typeface="Arial" panose="020B0604020202020204" pitchFamily="34" charset="0"/>
              <a:buChar char="•"/>
            </a:pPr>
            <a:r>
              <a:rPr lang="en-US" sz="2401" dirty="0" smtClean="0"/>
              <a:t>The advantages include cable flexibility, high speed and bandwidth, and low signal loss.</a:t>
            </a:r>
          </a:p>
          <a:p>
            <a:pPr marL="342864" indent="-342864" algn="just">
              <a:buFont typeface="Arial" panose="020B0604020202020204" pitchFamily="34" charset="0"/>
              <a:buChar char="•"/>
            </a:pPr>
            <a:r>
              <a:rPr lang="en-US" sz="2401" dirty="0" smtClean="0"/>
              <a:t>The signal is encoded by modulating light, which remains confined in the optical fibers due to total internal reflection.</a:t>
            </a:r>
          </a:p>
          <a:p>
            <a:pPr marL="342864" indent="-342864" algn="just">
              <a:buFont typeface="Arial" panose="020B0604020202020204" pitchFamily="34" charset="0"/>
              <a:buChar char="•"/>
            </a:pPr>
            <a:r>
              <a:rPr lang="en-US" sz="2401" dirty="0" smtClean="0"/>
              <a:t>The issue is that once the light has propagated through the fiber, the signal detected by the photodiode is highly distorted.</a:t>
            </a:r>
          </a:p>
          <a:p>
            <a:pPr marL="342864" indent="-342864" algn="just">
              <a:buFont typeface="Arial" panose="020B0604020202020204" pitchFamily="34" charset="0"/>
              <a:buChar char="•"/>
            </a:pPr>
            <a:r>
              <a:rPr lang="en-US" sz="2401" dirty="0" smtClean="0"/>
              <a:t>The goal of this project is to use machine learning algorithms to decode the signal passed through a simulated dispersive fiber.</a:t>
            </a:r>
            <a:endParaRPr lang="en-US" sz="2400" dirty="0" smtClean="0">
              <a:latin typeface=""/>
            </a:endParaRPr>
          </a:p>
          <a:p>
            <a:endParaRPr lang="en-US" sz="2639" dirty="0">
              <a:latin typeface=""/>
            </a:endParaRPr>
          </a:p>
          <a:p>
            <a:endParaRPr lang="en-US" sz="2639" dirty="0">
              <a:latin typeface=""/>
            </a:endParaRPr>
          </a:p>
          <a:p>
            <a:r>
              <a:rPr lang="en-US" sz="4320" b="1" dirty="0">
                <a:solidFill>
                  <a:srgbClr val="2D669D"/>
                </a:solidFill>
                <a:latin typeface="Arial"/>
                <a:cs typeface="Arial"/>
              </a:rPr>
              <a:t>Methods</a:t>
            </a:r>
          </a:p>
          <a:p>
            <a:pPr marL="411440" indent="-411440">
              <a:buFont typeface="Arial"/>
              <a:buChar char="•"/>
            </a:pPr>
            <a:endParaRPr lang="en-US" sz="2639" dirty="0">
              <a:latin typeface="Arial"/>
              <a:cs typeface="Arial"/>
            </a:endParaRPr>
          </a:p>
          <a:p>
            <a:pPr marL="342864" indent="-342864" algn="just">
              <a:buFont typeface="Arial" panose="020B0604020202020204" pitchFamily="34" charset="0"/>
              <a:buChar char="•"/>
            </a:pPr>
            <a:r>
              <a:rPr lang="en-US" sz="2401" dirty="0" smtClean="0"/>
              <a:t>We will examine two encodings: binary, where we classify two symbols, and PAM4, where we classify four symbols.</a:t>
            </a:r>
          </a:p>
          <a:p>
            <a:pPr marL="342864" indent="-342864" algn="just">
              <a:buFont typeface="Arial" panose="020B0604020202020204" pitchFamily="34" charset="0"/>
              <a:buChar char="•"/>
            </a:pPr>
            <a:r>
              <a:rPr lang="en-US" sz="2401" dirty="0" smtClean="0"/>
              <a:t>We test the performance of three adaptive algorithms: expectation maximization, neural networks, and support vector machines.</a:t>
            </a:r>
          </a:p>
          <a:p>
            <a:pPr marL="342864" indent="-342864" algn="just">
              <a:buFont typeface="Arial" panose="020B0604020202020204" pitchFamily="34" charset="0"/>
              <a:buChar char="•"/>
            </a:pPr>
            <a:r>
              <a:rPr lang="en-US" sz="2401" dirty="0" smtClean="0"/>
              <a:t>Our benchmark estimator is maximum likelihood using </a:t>
            </a:r>
            <a:r>
              <a:rPr lang="en-US" sz="2401" dirty="0" err="1" smtClean="0"/>
              <a:t>Matlab</a:t>
            </a:r>
            <a:r>
              <a:rPr lang="en-US" sz="2401" dirty="0" smtClean="0"/>
              <a:t>, where the distribution of each symbol is calculated from labels, and unlabeled symbols are compared to each distribution for classification. </a:t>
            </a:r>
          </a:p>
          <a:p>
            <a:pPr marL="342864" indent="-342864" algn="just">
              <a:buFont typeface="Arial" panose="020B0604020202020204" pitchFamily="34" charset="0"/>
              <a:buChar char="•"/>
            </a:pPr>
            <a:r>
              <a:rPr lang="en-US" sz="2401" dirty="0" smtClean="0"/>
              <a:t>The neural network is built in Python </a:t>
            </a:r>
            <a:r>
              <a:rPr lang="en-US" sz="2401" dirty="0" err="1" smtClean="0"/>
              <a:t>TensorFlow</a:t>
            </a:r>
            <a:r>
              <a:rPr lang="en-US" sz="2401" dirty="0" smtClean="0"/>
              <a:t> starting with two 1D dilated convolutions alternated with max-pooling layers to train features. The features are then flattened into a single vector and densely connected to an output layer which contains the probability of belonging to each class. The filter weights are trained using stochastic gradient descent.</a:t>
            </a:r>
          </a:p>
          <a:p>
            <a:pPr marL="342864" indent="-342864" algn="just">
              <a:buFont typeface="Arial" panose="020B0604020202020204" pitchFamily="34" charset="0"/>
              <a:buChar char="•"/>
            </a:pPr>
            <a:r>
              <a:rPr lang="en-US" sz="2401" dirty="0" smtClean="0"/>
              <a:t>The support vector machine is written in </a:t>
            </a:r>
            <a:r>
              <a:rPr lang="en-US" sz="2401" dirty="0" err="1" smtClean="0"/>
              <a:t>Matlab</a:t>
            </a:r>
            <a:r>
              <a:rPr lang="en-US" sz="2401" dirty="0" smtClean="0"/>
              <a:t> and trains hyperplanes to partition the features. Each symbol is cast as a 16-dimensional vector, and the hinge loss function is evaluated to calculate the amount of misclassification. The hinge loss is minimized using </a:t>
            </a:r>
            <a:r>
              <a:rPr lang="en-US" sz="2401" dirty="0" err="1" smtClean="0"/>
              <a:t>subgradient</a:t>
            </a:r>
            <a:r>
              <a:rPr lang="en-US" sz="2401" dirty="0" smtClean="0"/>
              <a:t> descent.</a:t>
            </a:r>
            <a:endParaRPr lang="en-US" sz="2160" dirty="0">
              <a:latin typeface="Arial"/>
              <a:cs typeface="Arial"/>
            </a:endParaRPr>
          </a:p>
        </p:txBody>
      </p:sp>
      <p:sp>
        <p:nvSpPr>
          <p:cNvPr id="7" name="TextBox 6"/>
          <p:cNvSpPr txBox="1"/>
          <p:nvPr/>
        </p:nvSpPr>
        <p:spPr>
          <a:xfrm>
            <a:off x="11776198" y="5073410"/>
            <a:ext cx="9326880" cy="2541515"/>
          </a:xfrm>
          <a:prstGeom prst="rect">
            <a:avLst/>
          </a:prstGeom>
          <a:noFill/>
        </p:spPr>
        <p:txBody>
          <a:bodyPr wrap="square" lIns="65837" tIns="32918" rIns="65837" bIns="32918" rtlCol="0">
            <a:spAutoFit/>
          </a:bodyPr>
          <a:lstStyle/>
          <a:p>
            <a:r>
              <a:rPr lang="en-US" sz="4320" b="1" dirty="0">
                <a:solidFill>
                  <a:srgbClr val="2D669D"/>
                </a:solidFill>
                <a:latin typeface="Arial"/>
                <a:cs typeface="Arial"/>
              </a:rPr>
              <a:t>Results</a:t>
            </a:r>
            <a:endParaRPr lang="en-US" sz="4320" dirty="0">
              <a:latin typeface="Arial"/>
              <a:cs typeface="Arial"/>
            </a:endParaRPr>
          </a:p>
          <a:p>
            <a:endParaRPr lang="en-US" sz="2401" dirty="0"/>
          </a:p>
          <a:p>
            <a:pPr marL="411440" indent="-411440" algn="just">
              <a:buFont typeface="Arial" panose="020B0604020202020204" pitchFamily="34" charset="0"/>
              <a:buChar char="•"/>
            </a:pPr>
            <a:r>
              <a:rPr lang="en-US" sz="2401" dirty="0" smtClean="0"/>
              <a:t>Maximum </a:t>
            </a:r>
            <a:r>
              <a:rPr lang="en-US" sz="2401" dirty="0" err="1" smtClean="0"/>
              <a:t>likelihoo</a:t>
            </a:r>
            <a:r>
              <a:rPr lang="en-US" sz="2401" dirty="0" smtClean="0"/>
              <a:t> </a:t>
            </a:r>
            <a:r>
              <a:rPr lang="en-US" sz="2401" dirty="0" err="1" smtClean="0"/>
              <a:t>alsdkfjadlfjaldsfkjl</a:t>
            </a:r>
            <a:endParaRPr lang="en-US" sz="2401" dirty="0" smtClean="0"/>
          </a:p>
          <a:p>
            <a:pPr marL="411440" indent="-411440" algn="just">
              <a:buFont typeface="Arial" panose="020B0604020202020204" pitchFamily="34" charset="0"/>
              <a:buChar char="•"/>
            </a:pPr>
            <a:r>
              <a:rPr lang="en-US" sz="2401" dirty="0" smtClean="0"/>
              <a:t>Neural network </a:t>
            </a:r>
            <a:r>
              <a:rPr lang="en-US" sz="2401" dirty="0" err="1" smtClean="0"/>
              <a:t>adsflkdjlf</a:t>
            </a:r>
            <a:endParaRPr lang="en-US" sz="2401" dirty="0"/>
          </a:p>
          <a:p>
            <a:pPr marL="411440" indent="-411440" algn="just">
              <a:buFont typeface="Arial" panose="020B0604020202020204" pitchFamily="34" charset="0"/>
              <a:buChar char="•"/>
            </a:pPr>
            <a:r>
              <a:rPr lang="en-US" sz="2401" dirty="0" smtClean="0"/>
              <a:t>The support vector machine </a:t>
            </a:r>
            <a:r>
              <a:rPr lang="en-US" sz="2401" dirty="0" err="1" smtClean="0"/>
              <a:t>asdlfkjdl</a:t>
            </a:r>
            <a:endParaRPr lang="en-US" sz="2401" dirty="0"/>
          </a:p>
          <a:p>
            <a:pPr marL="411440" indent="-411440">
              <a:buFont typeface="Arial"/>
              <a:buChar char="•"/>
            </a:pPr>
            <a:endParaRPr lang="en-US" sz="2160" dirty="0">
              <a:latin typeface="Arial"/>
              <a:cs typeface="Arial"/>
            </a:endParaRPr>
          </a:p>
        </p:txBody>
      </p:sp>
      <p:sp>
        <p:nvSpPr>
          <p:cNvPr id="9" name="TextBox 8"/>
          <p:cNvSpPr txBox="1"/>
          <p:nvPr/>
        </p:nvSpPr>
        <p:spPr>
          <a:xfrm>
            <a:off x="22772126" y="6814358"/>
            <a:ext cx="9052560" cy="11885355"/>
          </a:xfrm>
          <a:prstGeom prst="rect">
            <a:avLst/>
          </a:prstGeom>
          <a:noFill/>
        </p:spPr>
        <p:txBody>
          <a:bodyPr wrap="square" lIns="65837" tIns="32918" rIns="65837" bIns="32918" rtlCol="0">
            <a:spAutoFit/>
          </a:bodyPr>
          <a:lstStyle/>
          <a:p>
            <a:endParaRPr lang="en-US" sz="2160" dirty="0">
              <a:latin typeface="Arial"/>
              <a:cs typeface="Arial"/>
            </a:endParaRPr>
          </a:p>
          <a:p>
            <a:r>
              <a:rPr lang="en-US" sz="2160" dirty="0">
                <a:latin typeface="Arial"/>
                <a:cs typeface="Arial"/>
              </a:rPr>
              <a:t>              </a:t>
            </a: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r>
              <a:rPr lang="en-US" sz="2160" dirty="0">
                <a:latin typeface="Arial"/>
                <a:cs typeface="Arial"/>
              </a:rPr>
              <a:t>                  </a:t>
            </a:r>
          </a:p>
          <a:p>
            <a:r>
              <a:rPr lang="en-US" sz="4320" b="1" dirty="0">
                <a:solidFill>
                  <a:srgbClr val="2D669D"/>
                </a:solidFill>
                <a:latin typeface="Arial"/>
                <a:cs typeface="Arial"/>
              </a:rPr>
              <a:t>Conclusion</a:t>
            </a:r>
          </a:p>
          <a:p>
            <a:endParaRPr lang="en-US" sz="1681" b="1" dirty="0">
              <a:solidFill>
                <a:srgbClr val="2D669D"/>
              </a:solidFill>
              <a:latin typeface="Arial"/>
              <a:cs typeface="Arial"/>
            </a:endParaRPr>
          </a:p>
          <a:p>
            <a:pPr marL="342864" indent="-342864" algn="just">
              <a:buFont typeface="Arial" panose="020B0604020202020204" pitchFamily="34" charset="0"/>
              <a:buChar char="•"/>
            </a:pPr>
            <a:r>
              <a:rPr lang="en-US" sz="2160" dirty="0" smtClean="0"/>
              <a:t>Machine learning algorithms show high performance for decoding distorted signals received through dispersive optical fibers. The models are able to be trained to learn the non-linear behaviors even without knowledge of the physical laws governing the distortion. All three algorithms we implemented have high accuracy, and the support vector machine trains faster than the neural network.</a:t>
            </a:r>
            <a:endParaRPr lang="en-US" sz="2160" dirty="0"/>
          </a:p>
          <a:p>
            <a:endParaRPr lang="en-US" sz="2160" dirty="0"/>
          </a:p>
          <a:p>
            <a:r>
              <a:rPr lang="en-US" sz="4320" b="1" dirty="0">
                <a:solidFill>
                  <a:srgbClr val="2D669D"/>
                </a:solidFill>
                <a:latin typeface="Arial"/>
                <a:cs typeface="Arial"/>
              </a:rPr>
              <a:t>References</a:t>
            </a:r>
          </a:p>
          <a:p>
            <a:endParaRPr lang="en-US" sz="1681" b="1" dirty="0">
              <a:solidFill>
                <a:srgbClr val="2D669D"/>
              </a:solidFill>
              <a:latin typeface="Arial"/>
              <a:cs typeface="Arial"/>
            </a:endParaRPr>
          </a:p>
          <a:p>
            <a:pPr marL="411440" indent="-411440">
              <a:buFont typeface="Arial"/>
              <a:buChar char="•"/>
            </a:pPr>
            <a:r>
              <a:rPr lang="en-US" sz="2160" dirty="0" smtClean="0"/>
              <a:t>D. Wang, et al., </a:t>
            </a:r>
            <a:r>
              <a:rPr lang="en-US" sz="2160" b="1" dirty="0" smtClean="0"/>
              <a:t>Nonlinear Decision Boundary Created by a Machine Learning-based Classifier to Mitigate Nonlinear Phase Noise. </a:t>
            </a:r>
            <a:r>
              <a:rPr lang="en-US" sz="2160" i="1" dirty="0" err="1" smtClean="0"/>
              <a:t>Ecoc</a:t>
            </a:r>
            <a:r>
              <a:rPr lang="en-US" sz="2160" i="1" dirty="0" smtClean="0"/>
              <a:t> (2015);</a:t>
            </a:r>
            <a:r>
              <a:rPr lang="en-US" sz="2160" i="1" dirty="0"/>
              <a:t> </a:t>
            </a:r>
            <a:r>
              <a:rPr lang="en-US" sz="2160" i="1" dirty="0" smtClean="0"/>
              <a:t>ID</a:t>
            </a:r>
            <a:r>
              <a:rPr lang="en-US" sz="2160" i="1" dirty="0" smtClean="0"/>
              <a:t>:</a:t>
            </a:r>
            <a:r>
              <a:rPr lang="en-US" sz="2160" i="1" dirty="0"/>
              <a:t> </a:t>
            </a:r>
            <a:r>
              <a:rPr lang="en-US" sz="2160" i="1" dirty="0" smtClean="0"/>
              <a:t>0720.</a:t>
            </a:r>
            <a:endParaRPr lang="en-US" sz="2160" i="1" dirty="0"/>
          </a:p>
          <a:p>
            <a:pPr marL="411440" indent="-411440">
              <a:buFont typeface="Arial"/>
              <a:buChar char="•"/>
            </a:pPr>
            <a:r>
              <a:rPr lang="en-US" sz="2160" dirty="0" smtClean="0"/>
              <a:t>B. Zhao, et al., </a:t>
            </a:r>
            <a:r>
              <a:rPr lang="en-US" sz="2160" b="1" dirty="0" smtClean="0"/>
              <a:t>Waveforms Classification based on Convolutional Neural Networks. </a:t>
            </a:r>
            <a:r>
              <a:rPr lang="en-US" sz="2160" i="1" smtClean="0"/>
              <a:t>IEEE (2017); DOI: 10.1109.</a:t>
            </a:r>
            <a:endParaRPr lang="en-US" sz="2160" dirty="0"/>
          </a:p>
          <a:p>
            <a:pPr marL="411440" indent="-411440">
              <a:buFont typeface="Arial"/>
              <a:buChar char="•"/>
            </a:pPr>
            <a:r>
              <a:rPr lang="en-US" sz="2160" dirty="0">
                <a:latin typeface="+mj-lt"/>
                <a:cs typeface="Arial"/>
              </a:rPr>
              <a:t>D</a:t>
            </a:r>
            <a:r>
              <a:rPr lang="en-US" sz="2160" dirty="0" smtClean="0">
                <a:latin typeface="+mj-lt"/>
                <a:cs typeface="Arial"/>
              </a:rPr>
              <a:t>. J. </a:t>
            </a:r>
            <a:r>
              <a:rPr lang="en-US" sz="2160" dirty="0" err="1" smtClean="0">
                <a:latin typeface="+mj-lt"/>
                <a:cs typeface="Arial"/>
              </a:rPr>
              <a:t>Sebald</a:t>
            </a:r>
            <a:r>
              <a:rPr lang="en-US" sz="2160" dirty="0">
                <a:latin typeface="+mj-lt"/>
                <a:cs typeface="Arial"/>
              </a:rPr>
              <a:t>, et al</a:t>
            </a:r>
            <a:r>
              <a:rPr lang="en-US" sz="2160" dirty="0" smtClean="0">
                <a:latin typeface="+mj-lt"/>
                <a:cs typeface="Arial"/>
              </a:rPr>
              <a:t>., </a:t>
            </a:r>
            <a:r>
              <a:rPr lang="en-US" sz="2160" b="1" dirty="0" smtClean="0">
                <a:latin typeface="+mj-lt"/>
                <a:cs typeface="Arial"/>
              </a:rPr>
              <a:t>Support </a:t>
            </a:r>
            <a:r>
              <a:rPr lang="en-US" sz="2160" b="1" dirty="0">
                <a:latin typeface="+mj-lt"/>
                <a:cs typeface="Arial"/>
              </a:rPr>
              <a:t>vector machines and the multiple hypothesis test </a:t>
            </a:r>
            <a:r>
              <a:rPr lang="en-US" sz="2160" b="1" dirty="0" smtClean="0">
                <a:latin typeface="+mj-lt"/>
                <a:cs typeface="Arial"/>
              </a:rPr>
              <a:t>problem</a:t>
            </a:r>
            <a:r>
              <a:rPr lang="en-US" sz="2160" b="1" dirty="0">
                <a:latin typeface="+mj-lt"/>
                <a:cs typeface="Arial"/>
              </a:rPr>
              <a:t>.</a:t>
            </a:r>
            <a:r>
              <a:rPr lang="en-US" sz="2160" b="1" dirty="0" smtClean="0">
                <a:latin typeface="+mj-lt"/>
                <a:cs typeface="Arial"/>
              </a:rPr>
              <a:t> </a:t>
            </a:r>
            <a:r>
              <a:rPr lang="en-US" sz="2160" i="1" dirty="0">
                <a:latin typeface="+mj-lt"/>
                <a:cs typeface="Arial"/>
              </a:rPr>
              <a:t>Trans. Signal Process., vol. 49, no. 11, p. 2865 (2001). </a:t>
            </a:r>
          </a:p>
          <a:p>
            <a:pPr marL="411440" indent="-411440">
              <a:buFont typeface="Arial"/>
              <a:buChar char="•"/>
            </a:pPr>
            <a:endParaRPr lang="en-US" sz="2160" dirty="0">
              <a:latin typeface="+mj-lt"/>
              <a:cs typeface="Arial"/>
            </a:endParaRPr>
          </a:p>
        </p:txBody>
      </p:sp>
      <p:sp>
        <p:nvSpPr>
          <p:cNvPr id="16" name="TextBox 15"/>
          <p:cNvSpPr txBox="1"/>
          <p:nvPr/>
        </p:nvSpPr>
        <p:spPr>
          <a:xfrm>
            <a:off x="11881573" y="16850276"/>
            <a:ext cx="9577703" cy="1754326"/>
          </a:xfrm>
          <a:prstGeom prst="rect">
            <a:avLst/>
          </a:prstGeom>
          <a:noFill/>
        </p:spPr>
        <p:txBody>
          <a:bodyPr wrap="square" rtlCol="0">
            <a:spAutoFit/>
          </a:bodyPr>
          <a:lstStyle/>
          <a:p>
            <a:pPr algn="just"/>
            <a:r>
              <a:rPr lang="en-US" sz="2160" i="1" dirty="0">
                <a:solidFill>
                  <a:srgbClr val="8C8C83"/>
                </a:solidFill>
                <a:cs typeface="Arial"/>
              </a:rPr>
              <a:t>Figure 1. Illustration of perfusion angiography applied to a DSA run obtained from a patient with acute ischemic stroke (after successful MCA m1 recanalization). </a:t>
            </a:r>
          </a:p>
          <a:p>
            <a:pPr algn="just"/>
            <a:r>
              <a:rPr lang="en-US" sz="2160" i="1" dirty="0">
                <a:solidFill>
                  <a:srgbClr val="8C8C83"/>
                </a:solidFill>
                <a:cs typeface="Arial"/>
              </a:rPr>
              <a:t>The DSA run, whose subset of images is shown in the upper row, is used to compute CBV, CBF, MTT, TTP, and </a:t>
            </a:r>
            <a:r>
              <a:rPr lang="en-US" sz="2160" i="1" dirty="0" err="1">
                <a:solidFill>
                  <a:srgbClr val="8C8C83"/>
                </a:solidFill>
                <a:cs typeface="Arial"/>
              </a:rPr>
              <a:t>Tmax</a:t>
            </a:r>
            <a:r>
              <a:rPr lang="en-US" sz="2160" i="1" dirty="0">
                <a:solidFill>
                  <a:srgbClr val="8C8C83"/>
                </a:solidFill>
                <a:cs typeface="Arial"/>
              </a:rPr>
              <a:t>. Results are normalized to match a color-scale. </a:t>
            </a:r>
          </a:p>
          <a:p>
            <a:pPr algn="just"/>
            <a:r>
              <a:rPr lang="en-US" sz="2160" i="1" dirty="0" err="1">
                <a:solidFill>
                  <a:srgbClr val="8C8C83"/>
                </a:solidFill>
                <a:cs typeface="Arial"/>
              </a:rPr>
              <a:t>Tmax</a:t>
            </a:r>
            <a:r>
              <a:rPr lang="en-US" sz="2160" i="1" dirty="0">
                <a:solidFill>
                  <a:srgbClr val="8C8C83"/>
                </a:solidFill>
                <a:cs typeface="Arial"/>
              </a:rPr>
              <a:t> &gt; 6 sec is shown in red.</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1570" y="12488680"/>
            <a:ext cx="9577706" cy="39220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a:spLocks noChangeArrowheads="1"/>
          </p:cNvSpPr>
          <p:nvPr/>
        </p:nvSpPr>
        <p:spPr bwMode="auto">
          <a:xfrm>
            <a:off x="10799798" y="3242417"/>
            <a:ext cx="137726" cy="15940522"/>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pic>
        <p:nvPicPr>
          <p:cNvPr id="8" name="Picture 7"/>
          <p:cNvPicPr>
            <a:picLocks noChangeAspect="1"/>
          </p:cNvPicPr>
          <p:nvPr/>
        </p:nvPicPr>
        <p:blipFill>
          <a:blip r:embed="rId4"/>
          <a:stretch>
            <a:fillRect/>
          </a:stretch>
        </p:blipFill>
        <p:spPr>
          <a:xfrm>
            <a:off x="25005470" y="4469424"/>
            <a:ext cx="4585872" cy="6470642"/>
          </a:xfrm>
          <a:prstGeom prst="rect">
            <a:avLst/>
          </a:prstGeom>
        </p:spPr>
      </p:pic>
      <p:sp>
        <p:nvSpPr>
          <p:cNvPr id="21" name="Rectangle 20"/>
          <p:cNvSpPr>
            <a:spLocks noChangeArrowheads="1"/>
          </p:cNvSpPr>
          <p:nvPr/>
        </p:nvSpPr>
        <p:spPr bwMode="auto">
          <a:xfrm flipH="1">
            <a:off x="22047124" y="3242417"/>
            <a:ext cx="137160" cy="15940522"/>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sp>
        <p:nvSpPr>
          <p:cNvPr id="22" name="Rectangle 21"/>
          <p:cNvSpPr>
            <a:spLocks noChangeArrowheads="1"/>
          </p:cNvSpPr>
          <p:nvPr/>
        </p:nvSpPr>
        <p:spPr bwMode="auto">
          <a:xfrm rot="5400000">
            <a:off x="16390620" y="-13285365"/>
            <a:ext cx="137160" cy="32918402"/>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spTree>
    <p:extLst>
      <p:ext uri="{BB962C8B-B14F-4D97-AF65-F5344CB8AC3E}">
        <p14:creationId xmlns:p14="http://schemas.microsoft.com/office/powerpoint/2010/main" val="3365333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60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36x60Poster</Template>
  <TotalTime>961</TotalTime>
  <Words>480</Words>
  <Application>Microsoft Macintosh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ＭＳ Ｐゴシック</vt:lpstr>
      <vt:lpstr>Arial</vt:lpstr>
      <vt:lpstr>36x60Poster</vt:lpstr>
      <vt:lpstr>Machine Learning for Optical Communication</vt:lpstr>
    </vt:vector>
  </TitlesOfParts>
  <Manager/>
  <Company>UCLA</Company>
  <LinksUpToDate>false</LinksUpToDate>
  <SharedDoc>false</SharedDoc>
  <HyperlinkBase/>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PerfAngio: A Software Solution for Quantitative Perfusion Angiography </dc:title>
  <dc:subject/>
  <dc:creator>Fabien</dc:creator>
  <cp:keywords/>
  <dc:description/>
  <cp:lastModifiedBy>alexwang23</cp:lastModifiedBy>
  <cp:revision>77</cp:revision>
  <dcterms:created xsi:type="dcterms:W3CDTF">2014-02-05T19:15:20Z</dcterms:created>
  <dcterms:modified xsi:type="dcterms:W3CDTF">2018-06-11T04:44:09Z</dcterms:modified>
  <cp:category/>
</cp:coreProperties>
</file>