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9" r:id="rId5"/>
    <p:sldId id="268" r:id="rId6"/>
    <p:sldId id="260" r:id="rId7"/>
    <p:sldId id="263" r:id="rId8"/>
    <p:sldId id="265" r:id="rId9"/>
    <p:sldId id="264" r:id="rId10"/>
    <p:sldId id="261" r:id="rId11"/>
    <p:sldId id="262" r:id="rId12"/>
    <p:sldId id="267" r:id="rId13"/>
    <p:sldId id="266"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481624FE-9FDF-4CD7-9790-46F377340177}" type="datetimeFigureOut">
              <a:rPr lang="fr-FR" smtClean="0"/>
              <a:t>01/06/2024</a:t>
            </a:fld>
            <a:endParaRPr lang="fr-F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3D7C99C-3381-45AF-BFDD-7E48D20C04C7}" type="slidenum">
              <a:rPr lang="fr-FR" smtClean="0"/>
              <a:t>‹N°›</a:t>
            </a:fld>
            <a:endParaRPr lang="fr-F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fr-FR" smtClean="0"/>
              <a:t>Modifiez le style du titre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81624FE-9FDF-4CD7-9790-46F377340177}" type="datetimeFigureOut">
              <a:rPr lang="fr-FR" smtClean="0"/>
              <a:t>01/06/2024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D7C99C-3381-45AF-BFDD-7E48D20C04C7}" type="slidenum">
              <a:rPr lang="fr-FR" smtClean="0"/>
              <a:t>‹N°›</a:t>
            </a:fld>
            <a:endParaRPr lang="fr-F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81624FE-9FDF-4CD7-9790-46F377340177}" type="datetimeFigureOut">
              <a:rPr lang="fr-FR" smtClean="0"/>
              <a:t>01/06/2024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D7C99C-3381-45AF-BFDD-7E48D20C04C7}" type="slidenum">
              <a:rPr lang="fr-FR" smtClean="0"/>
              <a:t>‹N°›</a:t>
            </a:fld>
            <a:endParaRPr lang="fr-F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81624FE-9FDF-4CD7-9790-46F377340177}" type="datetimeFigureOut">
              <a:rPr lang="fr-FR" smtClean="0"/>
              <a:t>01/06/2024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D7C99C-3381-45AF-BFDD-7E48D20C04C7}" type="slidenum">
              <a:rPr lang="fr-FR" smtClean="0"/>
              <a:t>‹N°›</a:t>
            </a:fld>
            <a:endParaRPr lang="fr-FR"/>
          </a:p>
        </p:txBody>
      </p:sp>
      <p:sp>
        <p:nvSpPr>
          <p:cNvPr id="11" name="Title 10"/>
          <p:cNvSpPr>
            <a:spLocks noGrp="1"/>
          </p:cNvSpPr>
          <p:nvPr>
            <p:ph type="title"/>
          </p:nvPr>
        </p:nvSpPr>
        <p:spPr/>
        <p:txBody>
          <a:bodyPr/>
          <a:lstStyle/>
          <a:p>
            <a:r>
              <a:rPr lang="fr-FR" smtClean="0"/>
              <a:t>Modifiez le style du titre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1624FE-9FDF-4CD7-9790-46F377340177}" type="datetimeFigureOut">
              <a:rPr lang="fr-FR" smtClean="0"/>
              <a:t>01/06/2024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D7C99C-3381-45AF-BFDD-7E48D20C04C7}"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1624FE-9FDF-4CD7-9790-46F377340177}" type="datetimeFigureOut">
              <a:rPr lang="fr-FR" smtClean="0"/>
              <a:t>01/06/2024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D7C99C-3381-45AF-BFDD-7E48D20C04C7}" type="slidenum">
              <a:rPr lang="fr-FR" smtClean="0"/>
              <a:t>‹N°›</a:t>
            </a:fld>
            <a:endParaRPr lang="fr-FR"/>
          </a:p>
        </p:txBody>
      </p:sp>
      <p:sp>
        <p:nvSpPr>
          <p:cNvPr id="12" name="Title 1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1624FE-9FDF-4CD7-9790-46F377340177}" type="datetimeFigureOut">
              <a:rPr lang="fr-FR" smtClean="0"/>
              <a:t>01/06/2024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3D7C99C-3381-45AF-BFDD-7E48D20C04C7}" type="slidenum">
              <a:rPr lang="fr-FR" smtClean="0"/>
              <a:t>‹N°›</a:t>
            </a:fld>
            <a:endParaRPr lang="fr-F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1624FE-9FDF-4CD7-9790-46F377340177}" type="datetimeFigureOut">
              <a:rPr lang="fr-FR" smtClean="0"/>
              <a:t>01/06/2024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D7C99C-3381-45AF-BFDD-7E48D20C04C7}" type="slidenum">
              <a:rPr lang="fr-FR" smtClean="0"/>
              <a:t>‹N°›</a:t>
            </a:fld>
            <a:endParaRPr lang="fr-F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24FE-9FDF-4CD7-9790-46F377340177}" type="datetimeFigureOut">
              <a:rPr lang="fr-FR" smtClean="0"/>
              <a:t>01/06/2024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3D7C99C-3381-45AF-BFDD-7E48D20C04C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fr-FR" smtClean="0"/>
              <a:t>Modifiez le style du titre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1624FE-9FDF-4CD7-9790-46F377340177}" type="datetimeFigureOut">
              <a:rPr lang="fr-FR" smtClean="0"/>
              <a:t>01/06/2024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D7C99C-3381-45AF-BFDD-7E48D20C04C7}"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fr-FR" smtClean="0"/>
              <a:t>Modifiez le style du titre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1624FE-9FDF-4CD7-9790-46F377340177}" type="datetimeFigureOut">
              <a:rPr lang="fr-FR" smtClean="0"/>
              <a:t>01/06/2024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D7C99C-3381-45AF-BFDD-7E48D20C04C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481624FE-9FDF-4CD7-9790-46F377340177}" type="datetimeFigureOut">
              <a:rPr lang="fr-FR" smtClean="0"/>
              <a:t>01/06/2024</a:t>
            </a:fld>
            <a:endParaRPr lang="fr-F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fr-F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A3D7C99C-3381-45AF-BFDD-7E48D20C04C7}"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Package Python : VAE</a:t>
            </a:r>
            <a:endParaRPr lang="fr-FR" dirty="0"/>
          </a:p>
        </p:txBody>
      </p:sp>
      <p:sp>
        <p:nvSpPr>
          <p:cNvPr id="3" name="Sous-titre 2"/>
          <p:cNvSpPr>
            <a:spLocks noGrp="1"/>
          </p:cNvSpPr>
          <p:nvPr>
            <p:ph type="subTitle" idx="1"/>
          </p:nvPr>
        </p:nvSpPr>
        <p:spPr/>
        <p:txBody>
          <a:bodyPr>
            <a:noAutofit/>
          </a:bodyPr>
          <a:lstStyle/>
          <a:p>
            <a:r>
              <a:rPr lang="fr-FR" sz="2000" b="1" dirty="0" smtClean="0"/>
              <a:t>Nom </a:t>
            </a:r>
            <a:r>
              <a:rPr lang="fr-FR" sz="2000" dirty="0" smtClean="0"/>
              <a:t>: KOCAB</a:t>
            </a:r>
          </a:p>
          <a:p>
            <a:r>
              <a:rPr lang="fr-FR" sz="2000" b="1" dirty="0" smtClean="0"/>
              <a:t>Prénom </a:t>
            </a:r>
            <a:r>
              <a:rPr lang="fr-FR" sz="2000" dirty="0" smtClean="0"/>
              <a:t>: Cyril</a:t>
            </a:r>
          </a:p>
          <a:p>
            <a:r>
              <a:rPr lang="fr-FR" sz="2000" b="1" dirty="0" smtClean="0"/>
              <a:t>N° étudiant</a:t>
            </a:r>
            <a:r>
              <a:rPr lang="fr-FR" sz="2000" dirty="0" smtClean="0"/>
              <a:t> : 2204195</a:t>
            </a:r>
          </a:p>
          <a:p>
            <a:r>
              <a:rPr lang="fr-FR" sz="2000" b="1" dirty="0" smtClean="0"/>
              <a:t>Sous la direction de</a:t>
            </a:r>
            <a:r>
              <a:rPr lang="fr-FR" sz="2000" dirty="0" smtClean="0"/>
              <a:t> : Miguel PALENCIA-OLIVAR</a:t>
            </a:r>
            <a:endParaRPr lang="fr-FR" sz="2000" dirty="0"/>
          </a:p>
        </p:txBody>
      </p:sp>
    </p:spTree>
    <p:extLst>
      <p:ext uri="{BB962C8B-B14F-4D97-AF65-F5344CB8AC3E}">
        <p14:creationId xmlns:p14="http://schemas.microsoft.com/office/powerpoint/2010/main" val="49181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Objectif </a:t>
            </a:r>
            <a:r>
              <a:rPr lang="fr-FR" dirty="0" smtClean="0"/>
              <a:t>: </a:t>
            </a:r>
            <a:r>
              <a:rPr lang="fr-FR" dirty="0" err="1" smtClean="0"/>
              <a:t>débruitage</a:t>
            </a:r>
            <a:r>
              <a:rPr lang="fr-FR" dirty="0" smtClean="0"/>
              <a:t> </a:t>
            </a:r>
            <a:r>
              <a:rPr lang="fr-FR" dirty="0" smtClean="0"/>
              <a:t>des images en supposant que le bruit suive une loi de probabilité connue</a:t>
            </a:r>
          </a:p>
          <a:p>
            <a:r>
              <a:rPr lang="fr-FR" dirty="0" smtClean="0"/>
              <a:t>Le modèle prend en entrée l’image bruitée et renvoie en sortie sa variante </a:t>
            </a:r>
            <a:r>
              <a:rPr lang="fr-FR" dirty="0" smtClean="0"/>
              <a:t>non-bruitée</a:t>
            </a:r>
            <a:endParaRPr lang="fr-FR" dirty="0" smtClean="0"/>
          </a:p>
          <a:p>
            <a:r>
              <a:rPr lang="fr-FR" dirty="0" smtClean="0"/>
              <a:t>Tâche souvent utilisée avec des </a:t>
            </a:r>
            <a:r>
              <a:rPr lang="fr-FR" dirty="0" err="1" smtClean="0"/>
              <a:t>autoencodeurs</a:t>
            </a:r>
            <a:endParaRPr lang="fr-FR" dirty="0" smtClean="0"/>
          </a:p>
          <a:p>
            <a:r>
              <a:rPr lang="fr-FR" dirty="0" smtClean="0"/>
              <a:t>Question future : comment adapter cette tâche </a:t>
            </a:r>
            <a:r>
              <a:rPr lang="fr-FR" dirty="0" smtClean="0"/>
              <a:t>avec un </a:t>
            </a:r>
            <a:r>
              <a:rPr lang="fr-FR" dirty="0" smtClean="0"/>
              <a:t>VAE </a:t>
            </a:r>
            <a:r>
              <a:rPr lang="fr-FR" dirty="0" smtClean="0"/>
              <a:t>? Comment faire apprendre au VAE la </a:t>
            </a:r>
            <a:r>
              <a:rPr lang="fr-FR" dirty="0" smtClean="0"/>
              <a:t>distribution du </a:t>
            </a:r>
            <a:r>
              <a:rPr lang="fr-FR" dirty="0" smtClean="0"/>
              <a:t>bruit afin </a:t>
            </a:r>
            <a:r>
              <a:rPr lang="fr-FR" dirty="0" smtClean="0"/>
              <a:t>d’enlever les pixels venant hypothétiquement </a:t>
            </a:r>
            <a:r>
              <a:rPr lang="fr-FR" dirty="0" smtClean="0"/>
              <a:t>de ce bruit, </a:t>
            </a:r>
            <a:r>
              <a:rPr lang="fr-FR" dirty="0" smtClean="0"/>
              <a:t>tout en ne nuisant pas à l’authenticité de l’image ?</a:t>
            </a:r>
          </a:p>
          <a:p>
            <a:endParaRPr lang="fr-FR" dirty="0"/>
          </a:p>
        </p:txBody>
      </p:sp>
      <p:sp>
        <p:nvSpPr>
          <p:cNvPr id="3" name="Titre 2"/>
          <p:cNvSpPr>
            <a:spLocks noGrp="1"/>
          </p:cNvSpPr>
          <p:nvPr>
            <p:ph type="title"/>
          </p:nvPr>
        </p:nvSpPr>
        <p:spPr/>
        <p:txBody>
          <a:bodyPr/>
          <a:lstStyle/>
          <a:p>
            <a:r>
              <a:rPr lang="fr-FR" dirty="0" smtClean="0"/>
              <a:t>« </a:t>
            </a:r>
            <a:r>
              <a:rPr lang="fr-FR" dirty="0" err="1" smtClean="0"/>
              <a:t>Denoising</a:t>
            </a:r>
            <a:r>
              <a:rPr lang="fr-FR" dirty="0" smtClean="0"/>
              <a:t> »</a:t>
            </a:r>
            <a:endParaRPr lang="fr-FR" dirty="0"/>
          </a:p>
        </p:txBody>
      </p:sp>
    </p:spTree>
    <p:extLst>
      <p:ext uri="{BB962C8B-B14F-4D97-AF65-F5344CB8AC3E}">
        <p14:creationId xmlns:p14="http://schemas.microsoft.com/office/powerpoint/2010/main" val="32916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Objectif </a:t>
            </a:r>
            <a:r>
              <a:rPr lang="fr-FR" dirty="0" smtClean="0"/>
              <a:t>: coloriser </a:t>
            </a:r>
            <a:r>
              <a:rPr lang="fr-FR" dirty="0" smtClean="0"/>
              <a:t>les images en N&amp;B (i.e. nuances de gris)</a:t>
            </a:r>
          </a:p>
          <a:p>
            <a:r>
              <a:rPr lang="fr-FR" dirty="0" smtClean="0"/>
              <a:t>Le modèle prend en entrée une image en noir et blanc et renvoie en sortie une image colorée</a:t>
            </a:r>
          </a:p>
          <a:p>
            <a:r>
              <a:rPr lang="fr-FR" dirty="0" smtClean="0"/>
              <a:t>Tâche souvent utilisée avec des </a:t>
            </a:r>
            <a:r>
              <a:rPr lang="fr-FR" dirty="0" err="1" smtClean="0"/>
              <a:t>autoencodeurs</a:t>
            </a:r>
            <a:r>
              <a:rPr lang="fr-FR" dirty="0" smtClean="0"/>
              <a:t> également</a:t>
            </a:r>
          </a:p>
          <a:p>
            <a:r>
              <a:rPr lang="fr-FR" dirty="0" smtClean="0"/>
              <a:t>Question future : Comment adapter cette tâche avec un </a:t>
            </a:r>
            <a:r>
              <a:rPr lang="fr-FR" dirty="0" smtClean="0"/>
              <a:t>VAE ? Comment faire </a:t>
            </a:r>
            <a:r>
              <a:rPr lang="fr-FR" dirty="0" smtClean="0"/>
              <a:t>apprendre </a:t>
            </a:r>
            <a:r>
              <a:rPr lang="fr-FR" dirty="0" smtClean="0"/>
              <a:t>au VAE une </a:t>
            </a:r>
            <a:r>
              <a:rPr lang="fr-FR" dirty="0" smtClean="0"/>
              <a:t>relation entre nuances de gris et couleurs afin de </a:t>
            </a:r>
            <a:r>
              <a:rPr lang="fr-FR" dirty="0" smtClean="0"/>
              <a:t>coloriser </a:t>
            </a:r>
            <a:r>
              <a:rPr lang="fr-FR" dirty="0" smtClean="0"/>
              <a:t>les bons endroits de l’image ?</a:t>
            </a:r>
            <a:endParaRPr lang="fr-FR" dirty="0"/>
          </a:p>
        </p:txBody>
      </p:sp>
      <p:sp>
        <p:nvSpPr>
          <p:cNvPr id="3" name="Titre 2"/>
          <p:cNvSpPr>
            <a:spLocks noGrp="1"/>
          </p:cNvSpPr>
          <p:nvPr>
            <p:ph type="title"/>
          </p:nvPr>
        </p:nvSpPr>
        <p:spPr/>
        <p:txBody>
          <a:bodyPr/>
          <a:lstStyle/>
          <a:p>
            <a:r>
              <a:rPr lang="fr-FR" dirty="0" smtClean="0"/>
              <a:t>Colorisation</a:t>
            </a:r>
            <a:endParaRPr lang="fr-FR" dirty="0"/>
          </a:p>
        </p:txBody>
      </p:sp>
    </p:spTree>
    <p:extLst>
      <p:ext uri="{BB962C8B-B14F-4D97-AF65-F5344CB8AC3E}">
        <p14:creationId xmlns:p14="http://schemas.microsoft.com/office/powerpoint/2010/main" val="116516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Conclusion</a:t>
            </a:r>
            <a:br>
              <a:rPr lang="fr-FR" dirty="0" smtClean="0"/>
            </a:b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222584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Très intéressante découverte du potentiel de l’écosystème JAX malgré une courbe d’apprentissage assez escarpée</a:t>
            </a:r>
          </a:p>
          <a:p>
            <a:r>
              <a:rPr lang="fr-FR" dirty="0" smtClean="0"/>
              <a:t>Réelle entrée en la matière du traitement d’images, domaine encore complexe à saisir comparé à des données </a:t>
            </a:r>
            <a:r>
              <a:rPr lang="fr-FR" dirty="0" smtClean="0"/>
              <a:t>quantitatives par exemple. Il y a encore beaucoup de choses à voir et à améliorer</a:t>
            </a:r>
            <a:endParaRPr lang="fr-FR" dirty="0" smtClean="0"/>
          </a:p>
          <a:p>
            <a:r>
              <a:rPr lang="fr-FR" dirty="0" smtClean="0"/>
              <a:t>Les possibilités d’application du VAE sont très importantes et </a:t>
            </a:r>
            <a:r>
              <a:rPr lang="fr-FR" dirty="0" smtClean="0"/>
              <a:t>ne se limitent pas au traitement d’images, Il existe </a:t>
            </a:r>
            <a:r>
              <a:rPr lang="fr-FR" smtClean="0"/>
              <a:t>des applications pour les données </a:t>
            </a:r>
            <a:r>
              <a:rPr lang="fr-FR" dirty="0" smtClean="0"/>
              <a:t>: quantitatives</a:t>
            </a:r>
            <a:r>
              <a:rPr lang="fr-FR" dirty="0" smtClean="0"/>
              <a:t>, qualitatives, séries temporelles</a:t>
            </a:r>
            <a:r>
              <a:rPr lang="fr-FR" smtClean="0"/>
              <a:t>, </a:t>
            </a:r>
            <a:r>
              <a:rPr lang="fr-FR" smtClean="0"/>
              <a:t>audio</a:t>
            </a:r>
            <a:r>
              <a:rPr lang="fr-FR" smtClean="0"/>
              <a:t>, </a:t>
            </a:r>
            <a:r>
              <a:rPr lang="fr-FR" smtClean="0"/>
              <a:t>vidéo</a:t>
            </a:r>
            <a:r>
              <a:rPr lang="fr-FR" dirty="0" smtClean="0"/>
              <a:t>, texte, </a:t>
            </a:r>
            <a:r>
              <a:rPr lang="fr-FR" dirty="0" smtClean="0"/>
              <a:t>etc.</a:t>
            </a:r>
          </a:p>
          <a:p>
            <a:endParaRPr lang="fr-FR" dirty="0" smtClean="0"/>
          </a:p>
          <a:p>
            <a:r>
              <a:rPr lang="fr-FR" dirty="0" smtClean="0">
                <a:sym typeface="Wingdings" pitchFamily="2" charset="2"/>
              </a:rPr>
              <a:t></a:t>
            </a:r>
            <a:r>
              <a:rPr lang="fr-FR" dirty="0" smtClean="0"/>
              <a:t>Ça n’est que le début du voyage dans ce domaine…</a:t>
            </a:r>
            <a:endParaRPr lang="fr-FR" dirty="0" smtClean="0"/>
          </a:p>
        </p:txBody>
      </p:sp>
      <p:sp>
        <p:nvSpPr>
          <p:cNvPr id="3" name="Titre 2"/>
          <p:cNvSpPr>
            <a:spLocks noGrp="1"/>
          </p:cNvSpPr>
          <p:nvPr>
            <p:ph type="title"/>
          </p:nvPr>
        </p:nvSpPr>
        <p:spPr/>
        <p:txBody>
          <a:bodyPr/>
          <a:lstStyle/>
          <a:p>
            <a:r>
              <a:rPr lang="fr-FR" dirty="0" smtClean="0"/>
              <a:t>Mot de la fin</a:t>
            </a:r>
            <a:endParaRPr lang="fr-FR" dirty="0"/>
          </a:p>
        </p:txBody>
      </p:sp>
    </p:spTree>
    <p:extLst>
      <p:ext uri="{BB962C8B-B14F-4D97-AF65-F5344CB8AC3E}">
        <p14:creationId xmlns:p14="http://schemas.microsoft.com/office/powerpoint/2010/main" val="177188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VAE pour le traitement d’images</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130542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Encodage des images dans un espace latent où la distribution des données est apprise (moyenne et variance)</a:t>
            </a:r>
          </a:p>
          <a:p>
            <a:r>
              <a:rPr lang="fr-FR" dirty="0" smtClean="0"/>
              <a:t>Echantillonnage à partir de cette distribution apprise afin d’obtenir des données latentes différentiables (</a:t>
            </a:r>
            <a:r>
              <a:rPr lang="fr-FR" i="1" dirty="0" err="1" smtClean="0"/>
              <a:t>reparameterization</a:t>
            </a:r>
            <a:r>
              <a:rPr lang="fr-FR" i="1" dirty="0" smtClean="0"/>
              <a:t> trick</a:t>
            </a:r>
            <a:r>
              <a:rPr lang="fr-FR" dirty="0" smtClean="0"/>
              <a:t>)</a:t>
            </a:r>
          </a:p>
          <a:p>
            <a:r>
              <a:rPr lang="fr-FR" dirty="0" smtClean="0"/>
              <a:t>Décodage de ces données latentes vers l’espace initial, i.e. génération de « nouvelles » images issues de la classe spécifiée</a:t>
            </a:r>
            <a:endParaRPr lang="fr-FR" dirty="0"/>
          </a:p>
          <a:p>
            <a:endParaRPr lang="fr-FR" dirty="0"/>
          </a:p>
        </p:txBody>
      </p:sp>
      <p:sp>
        <p:nvSpPr>
          <p:cNvPr id="3" name="Titre 2"/>
          <p:cNvSpPr>
            <a:spLocks noGrp="1"/>
          </p:cNvSpPr>
          <p:nvPr>
            <p:ph type="title"/>
          </p:nvPr>
        </p:nvSpPr>
        <p:spPr/>
        <p:txBody>
          <a:bodyPr/>
          <a:lstStyle/>
          <a:p>
            <a:r>
              <a:rPr lang="fr-FR" dirty="0" smtClean="0"/>
              <a:t>Fonctionnement général</a:t>
            </a:r>
            <a:endParaRPr lang="fr-FR" dirty="0"/>
          </a:p>
        </p:txBody>
      </p:sp>
    </p:spTree>
    <p:extLst>
      <p:ext uri="{BB962C8B-B14F-4D97-AF65-F5344CB8AC3E}">
        <p14:creationId xmlns:p14="http://schemas.microsoft.com/office/powerpoint/2010/main" val="130399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Minimisation </a:t>
            </a:r>
            <a:r>
              <a:rPr lang="fr-FR" dirty="0"/>
              <a:t>de la </a:t>
            </a:r>
            <a:r>
              <a:rPr lang="fr-FR" dirty="0" err="1"/>
              <a:t>loss</a:t>
            </a:r>
            <a:r>
              <a:rPr lang="fr-FR" dirty="0"/>
              <a:t>, i.e. de la somme de la KL-divergence et de l’erreur de reconstruction </a:t>
            </a:r>
            <a:r>
              <a:rPr lang="fr-FR" dirty="0" smtClean="0"/>
              <a:t>(erreur des moindres carrés)</a:t>
            </a:r>
          </a:p>
          <a:p>
            <a:r>
              <a:rPr lang="fr-FR" dirty="0" smtClean="0"/>
              <a:t>Le gradient de l’erreur de chaque batch est calculé et utilisé pour la mise </a:t>
            </a:r>
            <a:r>
              <a:rPr lang="fr-FR" dirty="0"/>
              <a:t>à jour des </a:t>
            </a:r>
            <a:r>
              <a:rPr lang="fr-FR" dirty="0" smtClean="0"/>
              <a:t>paramètres, et ce à </a:t>
            </a:r>
            <a:r>
              <a:rPr lang="fr-FR" dirty="0"/>
              <a:t>chaque batch sur plusieurs </a:t>
            </a:r>
            <a:r>
              <a:rPr lang="fr-FR" dirty="0" err="1" smtClean="0"/>
              <a:t>epochs</a:t>
            </a:r>
            <a:endParaRPr lang="fr-FR" dirty="0" smtClean="0"/>
          </a:p>
        </p:txBody>
      </p:sp>
      <p:sp>
        <p:nvSpPr>
          <p:cNvPr id="3" name="Titre 2"/>
          <p:cNvSpPr>
            <a:spLocks noGrp="1"/>
          </p:cNvSpPr>
          <p:nvPr>
            <p:ph type="title"/>
          </p:nvPr>
        </p:nvSpPr>
        <p:spPr/>
        <p:txBody>
          <a:bodyPr/>
          <a:lstStyle/>
          <a:p>
            <a:r>
              <a:rPr lang="fr-FR" dirty="0" smtClean="0"/>
              <a:t>Entraînement</a:t>
            </a:r>
            <a:endParaRPr lang="fr-FR" dirty="0"/>
          </a:p>
        </p:txBody>
      </p:sp>
    </p:spTree>
    <p:extLst>
      <p:ext uri="{BB962C8B-B14F-4D97-AF65-F5344CB8AC3E}">
        <p14:creationId xmlns:p14="http://schemas.microsoft.com/office/powerpoint/2010/main" val="221006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Choix du code de la classe (ici entre 0 et 9) de laquelle des images seront générées</a:t>
            </a:r>
          </a:p>
          <a:p>
            <a:r>
              <a:rPr lang="fr-FR" dirty="0" smtClean="0"/>
              <a:t>A partir de la distribution apprise dans l’espace latent, le modèle va échantillonner une série d’images puis décoder ces images vers l’espace initial et ainsi permettre leur visualisation avec des outils comme </a:t>
            </a:r>
            <a:r>
              <a:rPr lang="fr-FR" dirty="0" err="1" smtClean="0"/>
              <a:t>matplotlib.pyplot.imshow</a:t>
            </a:r>
            <a:r>
              <a:rPr lang="fr-FR" dirty="0" smtClean="0"/>
              <a:t>()</a:t>
            </a:r>
            <a:endParaRPr lang="fr-FR" dirty="0"/>
          </a:p>
        </p:txBody>
      </p:sp>
      <p:sp>
        <p:nvSpPr>
          <p:cNvPr id="3" name="Titre 2"/>
          <p:cNvSpPr>
            <a:spLocks noGrp="1"/>
          </p:cNvSpPr>
          <p:nvPr>
            <p:ph type="title"/>
          </p:nvPr>
        </p:nvSpPr>
        <p:spPr/>
        <p:txBody>
          <a:bodyPr/>
          <a:lstStyle/>
          <a:p>
            <a:r>
              <a:rPr lang="fr-FR" dirty="0" smtClean="0"/>
              <a:t>Génération d’images</a:t>
            </a:r>
            <a:endParaRPr lang="fr-FR" dirty="0"/>
          </a:p>
        </p:txBody>
      </p:sp>
    </p:spTree>
    <p:extLst>
      <p:ext uri="{BB962C8B-B14F-4D97-AF65-F5344CB8AC3E}">
        <p14:creationId xmlns:p14="http://schemas.microsoft.com/office/powerpoint/2010/main" val="234588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10000"/>
          </a:bodyPr>
          <a:lstStyle/>
          <a:p>
            <a:r>
              <a:rPr lang="fr-FR" dirty="0" smtClean="0"/>
              <a:t>Evaluation de la </a:t>
            </a:r>
            <a:r>
              <a:rPr lang="fr-FR" dirty="0" err="1" smtClean="0"/>
              <a:t>loss</a:t>
            </a:r>
            <a:r>
              <a:rPr lang="fr-FR" dirty="0" smtClean="0"/>
              <a:t> moyenne sur un jeu de données (connu ou inconnu) et calcul de la distribution de la </a:t>
            </a:r>
            <a:r>
              <a:rPr lang="fr-FR" dirty="0" err="1" smtClean="0"/>
              <a:t>loss</a:t>
            </a:r>
            <a:r>
              <a:rPr lang="fr-FR" dirty="0" smtClean="0"/>
              <a:t> sur ces données</a:t>
            </a:r>
          </a:p>
          <a:p>
            <a:r>
              <a:rPr lang="fr-FR" dirty="0" smtClean="0"/>
              <a:t>Définition d’un quantile de cette distribution de </a:t>
            </a:r>
            <a:r>
              <a:rPr lang="fr-FR" dirty="0" err="1" smtClean="0"/>
              <a:t>loss</a:t>
            </a:r>
            <a:r>
              <a:rPr lang="fr-FR" dirty="0" smtClean="0"/>
              <a:t> afin d’obtenir une valeur de </a:t>
            </a:r>
            <a:r>
              <a:rPr lang="fr-FR" dirty="0" err="1" smtClean="0"/>
              <a:t>loss</a:t>
            </a:r>
            <a:r>
              <a:rPr lang="fr-FR" dirty="0" smtClean="0"/>
              <a:t> comme seuil au-delà de laquelle une image est considérée comme une anomalie pour une classe donnée</a:t>
            </a:r>
          </a:p>
          <a:p>
            <a:r>
              <a:rPr lang="fr-FR" dirty="0" smtClean="0"/>
              <a:t>Le quantile peut être défini comme un </a:t>
            </a:r>
            <a:r>
              <a:rPr lang="fr-FR" dirty="0" err="1" smtClean="0"/>
              <a:t>hyperparamètre</a:t>
            </a:r>
            <a:r>
              <a:rPr lang="fr-FR" dirty="0" smtClean="0"/>
              <a:t> pouvant être </a:t>
            </a:r>
            <a:r>
              <a:rPr lang="fr-FR" dirty="0" err="1" smtClean="0"/>
              <a:t>tuné</a:t>
            </a:r>
            <a:r>
              <a:rPr lang="fr-FR" dirty="0" smtClean="0"/>
              <a:t> avec des méthodes classiques de validation croisée</a:t>
            </a:r>
          </a:p>
          <a:p>
            <a:r>
              <a:rPr lang="fr-FR" dirty="0" smtClean="0"/>
              <a:t>Classification automatique des images normales vs anomalies</a:t>
            </a:r>
          </a:p>
          <a:p>
            <a:r>
              <a:rPr lang="fr-FR" dirty="0" smtClean="0"/>
              <a:t>Comparaison avec les vrais labels comme dans le cas d’une classification supervisée, à condition qu’ils soit connus : estimation de l’</a:t>
            </a:r>
            <a:r>
              <a:rPr lang="fr-FR" dirty="0" err="1" smtClean="0"/>
              <a:t>accuracy</a:t>
            </a:r>
            <a:r>
              <a:rPr lang="fr-FR" dirty="0" smtClean="0"/>
              <a:t>, précision, rappel et du f1-score</a:t>
            </a:r>
            <a:endParaRPr lang="fr-FR" dirty="0"/>
          </a:p>
        </p:txBody>
      </p:sp>
      <p:sp>
        <p:nvSpPr>
          <p:cNvPr id="3" name="Titre 2"/>
          <p:cNvSpPr>
            <a:spLocks noGrp="1"/>
          </p:cNvSpPr>
          <p:nvPr>
            <p:ph type="title"/>
          </p:nvPr>
        </p:nvSpPr>
        <p:spPr/>
        <p:txBody>
          <a:bodyPr/>
          <a:lstStyle/>
          <a:p>
            <a:r>
              <a:rPr lang="fr-FR" dirty="0" smtClean="0"/>
              <a:t>Détection d’anomalies</a:t>
            </a:r>
            <a:endParaRPr lang="fr-FR" dirty="0"/>
          </a:p>
        </p:txBody>
      </p:sp>
    </p:spTree>
    <p:extLst>
      <p:ext uri="{BB962C8B-B14F-4D97-AF65-F5344CB8AC3E}">
        <p14:creationId xmlns:p14="http://schemas.microsoft.com/office/powerpoint/2010/main" val="4015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Limites</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242500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normAutofit fontScale="92500" lnSpcReduction="10000"/>
          </a:bodyPr>
          <a:lstStyle/>
          <a:p>
            <a:r>
              <a:rPr lang="fr-FR" dirty="0" smtClean="0"/>
              <a:t>Les données </a:t>
            </a:r>
            <a:r>
              <a:rPr lang="fr-FR" dirty="0" smtClean="0"/>
              <a:t>doivent nécessairement être </a:t>
            </a:r>
            <a:r>
              <a:rPr lang="fr-FR" dirty="0" smtClean="0"/>
              <a:t>dans un </a:t>
            </a:r>
            <a:r>
              <a:rPr lang="fr-FR" dirty="0" err="1" smtClean="0"/>
              <a:t>DataLoader</a:t>
            </a:r>
            <a:r>
              <a:rPr lang="fr-FR" dirty="0" smtClean="0"/>
              <a:t> ou a minima dans un dictionnaire de données doté des branches .data et .</a:t>
            </a:r>
            <a:r>
              <a:rPr lang="fr-FR" dirty="0" err="1" smtClean="0"/>
              <a:t>targets</a:t>
            </a:r>
            <a:endParaRPr lang="fr-FR" dirty="0" smtClean="0"/>
          </a:p>
          <a:p>
            <a:r>
              <a:rPr lang="fr-FR" dirty="0" smtClean="0"/>
              <a:t>Etendre aux images en couleurs</a:t>
            </a:r>
            <a:endParaRPr lang="fr-FR" dirty="0" smtClean="0"/>
          </a:p>
          <a:p>
            <a:r>
              <a:rPr lang="fr-FR" dirty="0" smtClean="0"/>
              <a:t>Etendre aux images de taille autre que 28x28 </a:t>
            </a:r>
            <a:r>
              <a:rPr lang="fr-FR" dirty="0" smtClean="0"/>
              <a:t>pixels</a:t>
            </a:r>
            <a:r>
              <a:rPr lang="fr-FR" dirty="0" smtClean="0"/>
              <a:t>.</a:t>
            </a:r>
            <a:endParaRPr lang="fr-FR" dirty="0" smtClean="0"/>
          </a:p>
          <a:p>
            <a:r>
              <a:rPr lang="fr-FR" dirty="0" smtClean="0"/>
              <a:t>L’architecture du VAE est susceptible d’être trop simple face à certains ensembles de données plus complexes que MNIST ou </a:t>
            </a:r>
            <a:r>
              <a:rPr lang="fr-FR" dirty="0" err="1" smtClean="0"/>
              <a:t>FashionMNIST</a:t>
            </a:r>
            <a:endParaRPr lang="fr-FR" dirty="0" smtClean="0"/>
          </a:p>
          <a:p>
            <a:r>
              <a:rPr lang="fr-FR" dirty="0" smtClean="0"/>
              <a:t>Les données </a:t>
            </a:r>
            <a:r>
              <a:rPr lang="fr-FR" dirty="0" smtClean="0"/>
              <a:t>devraient être normalisées </a:t>
            </a:r>
            <a:r>
              <a:rPr lang="fr-FR" dirty="0" smtClean="0"/>
              <a:t>avant l’encodage</a:t>
            </a:r>
          </a:p>
          <a:p>
            <a:endParaRPr lang="fr-FR" dirty="0"/>
          </a:p>
          <a:p>
            <a:r>
              <a:rPr lang="fr-FR" dirty="0" smtClean="0">
                <a:sym typeface="Wingdings" pitchFamily="2" charset="2"/>
              </a:rPr>
              <a:t></a:t>
            </a:r>
            <a:r>
              <a:rPr lang="fr-FR" i="1" dirty="0" smtClean="0">
                <a:sym typeface="Wingdings" pitchFamily="2" charset="2"/>
              </a:rPr>
              <a:t>cf.</a:t>
            </a:r>
            <a:r>
              <a:rPr lang="fr-FR" dirty="0" smtClean="0">
                <a:sym typeface="Wingdings" pitchFamily="2" charset="2"/>
              </a:rPr>
              <a:t> README </a:t>
            </a:r>
            <a:r>
              <a:rPr lang="fr-FR" i="1" dirty="0" smtClean="0">
                <a:sym typeface="Wingdings" pitchFamily="2" charset="2"/>
              </a:rPr>
              <a:t>du répertoire </a:t>
            </a:r>
            <a:r>
              <a:rPr lang="fr-FR" i="1" dirty="0" err="1" smtClean="0">
                <a:sym typeface="Wingdings" pitchFamily="2" charset="2"/>
              </a:rPr>
              <a:t>GitHub</a:t>
            </a:r>
            <a:r>
              <a:rPr lang="fr-FR" i="1" dirty="0" smtClean="0">
                <a:sym typeface="Wingdings" pitchFamily="2" charset="2"/>
              </a:rPr>
              <a:t> pour plus d’informations</a:t>
            </a:r>
            <a:endParaRPr lang="fr-FR" i="1" dirty="0" smtClean="0"/>
          </a:p>
        </p:txBody>
      </p:sp>
      <p:sp>
        <p:nvSpPr>
          <p:cNvPr id="4" name="Titre 3"/>
          <p:cNvSpPr>
            <a:spLocks noGrp="1"/>
          </p:cNvSpPr>
          <p:nvPr>
            <p:ph type="title"/>
          </p:nvPr>
        </p:nvSpPr>
        <p:spPr/>
        <p:txBody>
          <a:bodyPr/>
          <a:lstStyle/>
          <a:p>
            <a:r>
              <a:rPr lang="fr-FR" sz="4400" dirty="0" smtClean="0"/>
              <a:t>Contraintes et pistes </a:t>
            </a:r>
            <a:r>
              <a:rPr lang="fr-FR" sz="4400" dirty="0" smtClean="0"/>
              <a:t>d’amélioration</a:t>
            </a:r>
            <a:endParaRPr lang="fr-FR" sz="4400" dirty="0"/>
          </a:p>
        </p:txBody>
      </p:sp>
    </p:spTree>
    <p:extLst>
      <p:ext uri="{BB962C8B-B14F-4D97-AF65-F5344CB8AC3E}">
        <p14:creationId xmlns:p14="http://schemas.microsoft.com/office/powerpoint/2010/main" val="270546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Travaux futurs</a:t>
            </a:r>
            <a:endParaRPr lang="fr-FR" dirty="0"/>
          </a:p>
        </p:txBody>
      </p:sp>
      <p:sp>
        <p:nvSpPr>
          <p:cNvPr id="5" name="Espace réservé du texte 4"/>
          <p:cNvSpPr>
            <a:spLocks noGrp="1"/>
          </p:cNvSpPr>
          <p:nvPr>
            <p:ph type="body" idx="1"/>
          </p:nvPr>
        </p:nvSpPr>
        <p:spPr/>
        <p:txBody>
          <a:bodyPr/>
          <a:lstStyle/>
          <a:p>
            <a:endParaRPr lang="fr-FR"/>
          </a:p>
        </p:txBody>
      </p:sp>
    </p:spTree>
    <p:extLst>
      <p:ext uri="{BB962C8B-B14F-4D97-AF65-F5344CB8AC3E}">
        <p14:creationId xmlns:p14="http://schemas.microsoft.com/office/powerpoint/2010/main" val="35732836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ivre relié">
  <a:themeElements>
    <a:clrScheme name="Livre relié">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Livre relié">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Livre reli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364</TotalTime>
  <Words>637</Words>
  <Application>Microsoft Office PowerPoint</Application>
  <PresentationFormat>Affichage à l'écran (4:3)</PresentationFormat>
  <Paragraphs>49</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Livre relié</vt:lpstr>
      <vt:lpstr>Package Python : VAE</vt:lpstr>
      <vt:lpstr>VAE pour le traitement d’images</vt:lpstr>
      <vt:lpstr>Fonctionnement général</vt:lpstr>
      <vt:lpstr>Entraînement</vt:lpstr>
      <vt:lpstr>Génération d’images</vt:lpstr>
      <vt:lpstr>Détection d’anomalies</vt:lpstr>
      <vt:lpstr>Limites</vt:lpstr>
      <vt:lpstr>Contraintes et pistes d’amélioration</vt:lpstr>
      <vt:lpstr>Travaux futurs</vt:lpstr>
      <vt:lpstr>« Denoising »</vt:lpstr>
      <vt:lpstr>Colorisation</vt:lpstr>
      <vt:lpstr>Conclusion </vt:lpstr>
      <vt:lpstr>Mot de la fin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70</cp:revision>
  <dcterms:created xsi:type="dcterms:W3CDTF">2024-05-27T19:12:38Z</dcterms:created>
  <dcterms:modified xsi:type="dcterms:W3CDTF">2024-06-01T19:00:38Z</dcterms:modified>
</cp:coreProperties>
</file>