
<file path=[Content_Types].xml><?xml version="1.0" encoding="utf-8"?>
<Types xmlns="http://schemas.openxmlformats.org/package/2006/content-types">
  <Default Extension="bin" ContentType="application/vnd.openxmlformats-officedocument.oleObject"/>
  <Default Extension="hc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77" r:id="rId24"/>
    <p:sldId id="278" r:id="rId25"/>
    <p:sldId id="279" r:id="rId26"/>
    <p:sldId id="281" r:id="rId27"/>
    <p:sldId id="280" r:id="rId28"/>
    <p:sldId id="283" r:id="rId29"/>
    <p:sldId id="284" r:id="rId30"/>
    <p:sldId id="285" r:id="rId31"/>
    <p:sldId id="286" r:id="rId32"/>
    <p:sldId id="291" r:id="rId33"/>
    <p:sldId id="287" r:id="rId34"/>
    <p:sldId id="288" r:id="rId35"/>
    <p:sldId id="289" r:id="rId36"/>
    <p:sldId id="290" r:id="rId37"/>
    <p:sldId id="292" r:id="rId38"/>
    <p:sldId id="294" r:id="rId39"/>
    <p:sldId id="293" r:id="rId40"/>
    <p:sldId id="295" r:id="rId41"/>
    <p:sldId id="296" r:id="rId42"/>
    <p:sldId id="297" r:id="rId43"/>
    <p:sldId id="298" r:id="rId44"/>
    <p:sldId id="302" r:id="rId45"/>
    <p:sldId id="303" r:id="rId46"/>
    <p:sldId id="304" r:id="rId47"/>
    <p:sldId id="299" r:id="rId48"/>
    <p:sldId id="300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985B9-F300-46FB-9567-800D2C1D934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DE55-DBE7-463E-9034-C876820A5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0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53E40B-897C-49DD-A84A-ED70198D32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293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53E40B-897C-49DD-A84A-ED70198D32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30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53E40B-897C-49DD-A84A-ED70198D32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442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8DE55-DBE7-463E-9034-C876820A59A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539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8DE55-DBE7-463E-9034-C876820A59A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57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A6873-843D-4183-B728-1CF7EC7BD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EAD6B1-1199-4FC0-85E8-586725E41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D4E9E-354E-4754-BE39-3A0ABC8E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1C05-05B2-43F1-9424-A6A9E5C966C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950AC-FFC8-47DD-A95E-4318B148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110D4-6B19-48C2-87E3-27EC68B8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9D9-D277-4F25-89F9-60D0FED3F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1EFFA-25B3-4D22-8B64-C43E3E86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D34EA4-19D6-484D-ADA1-F53F06B7B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FFA06-279E-4F0F-98BC-D55CF8B8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1C05-05B2-43F1-9424-A6A9E5C966C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D7F2C-4879-464C-B8EB-24E987BF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B6006-CE5D-4270-B40C-70358986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9D9-D277-4F25-89F9-60D0FED3F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3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C4B46F-7255-4509-A39C-F9EEAD2F1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887ED2-DDF7-4E26-BA64-B36980E3D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B4AD7-58E1-4DB6-B43B-417E5DDA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1C05-05B2-43F1-9424-A6A9E5C966C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ED27E-5B61-43BA-BD2D-6626417E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C8C3F-4A68-4D1B-A7CB-9CCD3D69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9D9-D277-4F25-89F9-60D0FED3F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4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06543-36C5-4C03-B30C-A55ADEB8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714CA-A099-45C7-944F-3AF5748D0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A97AD-3410-4EC4-8A13-DA459391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1C05-05B2-43F1-9424-A6A9E5C966C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8022F-F582-4D6A-BEFF-4B13C382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A8B34-F5CF-4538-83E6-19887FB5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9D9-D277-4F25-89F9-60D0FED3F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05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D177A-3D7E-4723-B9B2-EA834E9E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03E3A-9F8B-48BB-8071-E74084332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AFEC5-7573-4AB3-A4A0-07E6EF6C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1C05-05B2-43F1-9424-A6A9E5C966C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A8322-52BC-4E28-B7D7-58F5D4A2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FFDF3-5FD8-4BE6-BED1-D9349C9F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9D9-D277-4F25-89F9-60D0FED3F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3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B649B-8136-478D-A920-05F6C086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404C6-C6C7-4565-AFA6-AD9C57EAB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BF07A4-5266-4EC5-B73D-177F095A3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13854-46C0-46AC-955B-F06BB1A8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1C05-05B2-43F1-9424-A6A9E5C966C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CF513F-BC92-495D-B060-B2006752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F499A7-8FB0-43B0-8938-03C8378D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9D9-D277-4F25-89F9-60D0FED3F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1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3E08D-FBE4-4D41-97EB-8EA19470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47D32-8DA6-4AAA-984D-AAD0DB100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2376EF-96ED-4A35-8ED3-081DF5A0A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124A50-3F0D-4BE8-9FE1-32157A175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5F1E01-1B4D-4B59-97D1-E0C653F70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8E2592-5500-474C-AA2A-428C7932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1C05-05B2-43F1-9424-A6A9E5C966C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D60165-B89A-473C-8324-E123C12E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BAB34D-71E9-43DC-9F78-51FF1B4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9D9-D277-4F25-89F9-60D0FED3F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24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BFD75-B60B-4168-AB9E-0D06A08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08C084-D63E-43A3-B2D0-54EEE1ED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1C05-05B2-43F1-9424-A6A9E5C966C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28F537-2B3C-46B7-93C0-1F0117B5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464BC7-1FB0-4EA5-877E-51EBD91B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9D9-D277-4F25-89F9-60D0FED3F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2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E0FE22-2DF9-41C8-AF5D-D71288F6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1C05-05B2-43F1-9424-A6A9E5C966C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5990D4-8F2A-43A1-BEC7-8020D7D9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2CFEE9-5148-4C55-AD48-3133E122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9D9-D277-4F25-89F9-60D0FED3F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9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99D56-5543-48AE-8965-921084E2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023B3-984D-441E-B210-EC7D37ED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8D2201-2815-4196-B6E8-2E74C546A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13950-5102-472A-9BEB-0A7BC7E4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1C05-05B2-43F1-9424-A6A9E5C966C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FB7F78-E3D9-4034-B25B-669F96C3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A75D17-A389-4BB3-841F-F9CC2D9C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9D9-D277-4F25-89F9-60D0FED3F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19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C313F-52FB-4DFD-88BB-87C2EDB6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BC8CC6-9F77-4F08-8E0D-2221C82F2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F9C87E-7FAD-4E33-8E6D-140FB0F97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26B059-E355-4490-992A-7440A00A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1C05-05B2-43F1-9424-A6A9E5C966C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F80434-3EAF-4B40-9D60-6FA448BE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3B5CB-7DF9-43B3-8C86-6B81B214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9D9-D277-4F25-89F9-60D0FED3F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34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2BBFAD-DE0C-4B86-AA31-A1FB1D13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827C2F-E933-4C7A-A4DD-7312BE95F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7E166-7F3B-433F-93A6-8D0F5FFF1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71C05-05B2-43F1-9424-A6A9E5C966C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078E6-15F3-4294-92D6-3D11D2350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9CEB7-40F6-415E-B891-BFC5251AB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29D9-D277-4F25-89F9-60D0FED3F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42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1.png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0.png"/><Relationship Id="rId5" Type="http://schemas.openxmlformats.org/officeDocument/2006/relationships/image" Target="../media/image39.wmf"/><Relationship Id="rId10" Type="http://schemas.openxmlformats.org/officeDocument/2006/relationships/image" Target="../media/image4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hyperlink" Target="https://blog.csdn.net/china1000/article/details/38969181?tdsourcetag=s_pctim_aioms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hc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jpg"/><Relationship Id="rId5" Type="http://schemas.openxmlformats.org/officeDocument/2006/relationships/image" Target="../media/image82.png"/><Relationship Id="rId4" Type="http://schemas.openxmlformats.org/officeDocument/2006/relationships/image" Target="../media/image9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12100-77EA-486D-B305-347D06E65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16" y="1753959"/>
            <a:ext cx="11230466" cy="2582371"/>
          </a:xfrm>
        </p:spPr>
        <p:txBody>
          <a:bodyPr>
            <a:normAutofit/>
          </a:bodyPr>
          <a:lstStyle/>
          <a:p>
            <a:r>
              <a:rPr lang="en-US" altLang="zh-CN" dirty="0"/>
              <a:t>Unsupervised Feature Selection via Nonnegative Spectral Analysis and Redundancy Control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3D230C-AEF7-41EC-B4E0-8E53CF0A9A84}"/>
              </a:ext>
            </a:extLst>
          </p:cNvPr>
          <p:cNvSpPr txBox="1"/>
          <p:nvPr/>
        </p:nvSpPr>
        <p:spPr>
          <a:xfrm>
            <a:off x="4110087" y="4732255"/>
            <a:ext cx="8154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——</a:t>
            </a:r>
            <a:r>
              <a:rPr lang="zh-CN" altLang="en-US" sz="2800" dirty="0"/>
              <a:t>基于非负谱分析和冗余控制的无监督特征学习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33D10A-6C70-4096-BDD7-6DAFF1D6734A}"/>
              </a:ext>
            </a:extLst>
          </p:cNvPr>
          <p:cNvSpPr/>
          <p:nvPr/>
        </p:nvSpPr>
        <p:spPr>
          <a:xfrm>
            <a:off x="0" y="0"/>
            <a:ext cx="12192000" cy="6787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26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CB52A-6E9C-461D-9892-BEB39B4E9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84" y="971454"/>
            <a:ext cx="10515600" cy="5051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谱分析部分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邻接图构造：使用了</a:t>
            </a:r>
            <a:r>
              <a:rPr lang="en-US" altLang="zh-CN" sz="2400" dirty="0" err="1"/>
              <a:t>Ncut</a:t>
            </a:r>
            <a:r>
              <a:rPr lang="zh-CN" altLang="en-US" sz="2400" dirty="0"/>
              <a:t>方法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				   </a:t>
            </a:r>
            <a:r>
              <a:rPr lang="zh-CN" altLang="en-US" sz="2400" dirty="0"/>
              <a:t>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1800" dirty="0"/>
              <a:t>			    (</a:t>
            </a:r>
            <a:r>
              <a:rPr lang="zh-CN" altLang="en-US" sz="1800" dirty="0"/>
              <a:t>与其他谱分析方法类似）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求解目标：最小化</a:t>
            </a:r>
            <a:r>
              <a:rPr lang="en-US" altLang="zh-CN" sz="2400" dirty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          </a:t>
            </a:r>
            <a:r>
              <a:rPr lang="zh-CN" altLang="en-US" sz="2400" dirty="0"/>
              <a:t>即 使属于不同划分的节点的相似度最小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893F92-762B-4478-A56F-A0CE1ED87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350" y="1907541"/>
            <a:ext cx="5973395" cy="7509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07954E-D951-4BFC-BEC6-3936F8B073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1326" y="3123785"/>
            <a:ext cx="4018774" cy="8239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D30210-3408-4935-A14A-62234D19CE7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708" y="2992149"/>
            <a:ext cx="3365987" cy="574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D4B3B3-F659-411C-B219-133D703E35E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646757" y="3642945"/>
            <a:ext cx="1028700" cy="304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30D7F0-C9DB-4748-95F7-BC7E540B564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185622" y="3734816"/>
            <a:ext cx="1424940" cy="2133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84D9391-076B-48D5-BE2F-0F4D782CBBF8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624142" y="4780941"/>
            <a:ext cx="4549483" cy="5278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3365D71-891D-45EF-B5F6-918093307B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1270" y="835007"/>
            <a:ext cx="685744" cy="7159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28BCB74-839A-4B3E-80A0-EA1FC250FEFB}"/>
              </a:ext>
            </a:extLst>
          </p:cNvPr>
          <p:cNvSpPr txBox="1"/>
          <p:nvPr/>
        </p:nvSpPr>
        <p:spPr>
          <a:xfrm>
            <a:off x="8738621" y="3684783"/>
            <a:ext cx="257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为标准拉普拉斯图矩阵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E84BC5F7-B888-4331-AF82-2DAB6437E9CD}"/>
              </a:ext>
            </a:extLst>
          </p:cNvPr>
          <p:cNvSpPr/>
          <p:nvPr/>
        </p:nvSpPr>
        <p:spPr>
          <a:xfrm>
            <a:off x="4521629" y="3366752"/>
            <a:ext cx="867443" cy="2557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687F586-951E-4ABF-9A18-811C0368B5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145" y="5787515"/>
            <a:ext cx="8134409" cy="20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3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D70A5-FC64-46D6-9C74-01C732B1A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2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处理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1.</a:t>
            </a:r>
            <a:r>
              <a:rPr lang="zh-CN" altLang="zh-CN" sz="2000" dirty="0"/>
              <a:t>从聚类指标矩阵</a:t>
            </a:r>
            <a:r>
              <a:rPr lang="en-US" altLang="zh-CN" sz="2000" dirty="0"/>
              <a:t>F</a:t>
            </a:r>
            <a:r>
              <a:rPr lang="zh-CN" altLang="zh-CN" sz="2000" dirty="0"/>
              <a:t>的定义可以看出，</a:t>
            </a:r>
            <a:r>
              <a:rPr lang="en-US" altLang="zh-CN" sz="2000" dirty="0"/>
              <a:t>F</a:t>
            </a:r>
            <a:r>
              <a:rPr lang="zh-CN" altLang="zh-CN" sz="2000" dirty="0"/>
              <a:t>的每个元素都被约束为一个离散值。这使得提出的问题成为</a:t>
            </a:r>
            <a:r>
              <a:rPr lang="en-US" altLang="zh-CN" sz="2000" dirty="0"/>
              <a:t>NP</a:t>
            </a:r>
            <a:r>
              <a:rPr lang="zh-CN" altLang="zh-CN" sz="2000" dirty="0"/>
              <a:t>难问题</a:t>
            </a:r>
            <a:r>
              <a:rPr lang="zh-CN" altLang="en-US" sz="2000" dirty="0"/>
              <a:t>，于是使用了</a:t>
            </a:r>
            <a:r>
              <a:rPr lang="en-US" altLang="zh-CN" sz="2000" dirty="0"/>
              <a:t>Ncut</a:t>
            </a:r>
            <a:r>
              <a:rPr lang="zh-CN" altLang="en-US" sz="2000" dirty="0"/>
              <a:t>中的方法将约束放宽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根据</a:t>
            </a:r>
            <a:r>
              <a:rPr lang="en-US" altLang="zh-CN" sz="2000" dirty="0"/>
              <a:t>F</a:t>
            </a:r>
            <a:r>
              <a:rPr lang="zh-CN" altLang="en-US" sz="2000" dirty="0"/>
              <a:t>的定义，</a:t>
            </a:r>
            <a:r>
              <a:rPr lang="en-US" altLang="zh-CN" sz="2000" dirty="0"/>
              <a:t>F</a:t>
            </a:r>
            <a:r>
              <a:rPr lang="zh-CN" altLang="en-US" sz="2000" dirty="0"/>
              <a:t>中元素都应该是非负的，而现有的约束不能保证这一点，一般的谱分析方法会在此之后用</a:t>
            </a:r>
            <a:r>
              <a:rPr lang="en-US" altLang="zh-CN" sz="2000" dirty="0" err="1"/>
              <a:t>Kmeans</a:t>
            </a:r>
            <a:r>
              <a:rPr lang="zh-CN" altLang="en-US" sz="2000" dirty="0"/>
              <a:t>等离散处理，本文中使用直接（一步模型）施加非负约束的方法保证一步到位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57091D-C304-48A5-90B3-C89834BA9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07" y="2849885"/>
            <a:ext cx="2576449" cy="4597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8857D1-B97A-4A97-BF63-2F632288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233" y="2727315"/>
            <a:ext cx="1983764" cy="547519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9C83ED1E-233B-41A4-B972-431C52D00B6C}"/>
              </a:ext>
            </a:extLst>
          </p:cNvPr>
          <p:cNvSpPr/>
          <p:nvPr/>
        </p:nvSpPr>
        <p:spPr>
          <a:xfrm>
            <a:off x="4350894" y="3001075"/>
            <a:ext cx="865064" cy="157419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C90848-E845-4F7A-B945-2BAE6B8BB0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83746" y="4560415"/>
            <a:ext cx="4612254" cy="78026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4C4D97F-F739-4CF6-A9B6-BD65AE7346BB}"/>
              </a:ext>
            </a:extLst>
          </p:cNvPr>
          <p:cNvCxnSpPr>
            <a:cxnSpLocks/>
          </p:cNvCxnSpPr>
          <p:nvPr/>
        </p:nvCxnSpPr>
        <p:spPr>
          <a:xfrm>
            <a:off x="7576457" y="4376057"/>
            <a:ext cx="283029" cy="128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3B7AE1B-25AA-4775-8262-7848BC33A787}"/>
              </a:ext>
            </a:extLst>
          </p:cNvPr>
          <p:cNvSpPr txBox="1"/>
          <p:nvPr/>
        </p:nvSpPr>
        <p:spPr>
          <a:xfrm>
            <a:off x="6716486" y="5526884"/>
            <a:ext cx="490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没有离散过程，使得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严重偏离理想的聚类指标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E38A9F9-51F7-4E40-A8BF-6ECA4DFB771C}"/>
              </a:ext>
            </a:extLst>
          </p:cNvPr>
          <p:cNvCxnSpPr/>
          <p:nvPr/>
        </p:nvCxnSpPr>
        <p:spPr>
          <a:xfrm flipV="1">
            <a:off x="8784771" y="4376057"/>
            <a:ext cx="239486" cy="112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3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C1FEE-641D-4195-BF44-85D6F7741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096"/>
            <a:ext cx="10515600" cy="5318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稀疏模型部分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2000" dirty="0"/>
              <a:t>1.</a:t>
            </a:r>
            <a:r>
              <a:rPr lang="zh-CN" altLang="zh-CN" sz="2000" dirty="0"/>
              <a:t>假设特征与聚类指标之间存在线性转换，并采用线性模型</a:t>
            </a:r>
            <a:r>
              <a:rPr lang="en-US" altLang="zh-CN" sz="2000" dirty="0"/>
              <a:t>W</a:t>
            </a:r>
            <a:r>
              <a:rPr lang="zh-CN" altLang="zh-CN" sz="2000" dirty="0"/>
              <a:t>对聚类指标进行预测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令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预测结果用损失函数</a:t>
            </a:r>
            <a:r>
              <a:rPr lang="en-US" altLang="zh-CN" sz="2000" dirty="0"/>
              <a:t>l</a:t>
            </a:r>
            <a:r>
              <a:rPr lang="zh-CN" altLang="en-US" sz="2000" dirty="0"/>
              <a:t>进行评估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W=[w1</a:t>
            </a:r>
            <a:r>
              <a:rPr lang="zh-CN" altLang="en-US" sz="2000" dirty="0"/>
              <a:t>，</a:t>
            </a:r>
            <a:r>
              <a:rPr lang="en-US" altLang="zh-CN" sz="2000" dirty="0"/>
              <a:t>···</a:t>
            </a:r>
            <a:r>
              <a:rPr lang="zh-CN" altLang="en-US" sz="2000" dirty="0"/>
              <a:t>，</a:t>
            </a:r>
            <a:r>
              <a:rPr lang="en-US" altLang="zh-CN" sz="2000" dirty="0"/>
              <a:t>w c]∈</a:t>
            </a:r>
            <a:r>
              <a:rPr lang="en-US" altLang="zh-CN" sz="2000" dirty="0" err="1"/>
              <a:t>Rd×c</a:t>
            </a:r>
            <a:r>
              <a:rPr lang="zh-CN" altLang="en-US" sz="2000" dirty="0"/>
              <a:t>是预测聚类指标的线性变换矩阵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对</a:t>
            </a:r>
            <a:r>
              <a:rPr lang="en-US" altLang="zh-CN" sz="2000" dirty="0"/>
              <a:t>W</a:t>
            </a:r>
            <a:r>
              <a:rPr lang="zh-CN" altLang="en-US" sz="2000" dirty="0"/>
              <a:t>使用</a:t>
            </a:r>
            <a:r>
              <a:rPr lang="en-US" altLang="zh-CN" sz="2000" dirty="0"/>
              <a:t>L2p</a:t>
            </a:r>
            <a:r>
              <a:rPr lang="zh-CN" altLang="en-US" sz="2000" dirty="0"/>
              <a:t>范数进行正则化</a:t>
            </a:r>
            <a:r>
              <a:rPr lang="en-US" altLang="zh-CN" sz="2000" dirty="0"/>
              <a:t>—W </a:t>
            </a:r>
            <a:r>
              <a:rPr lang="zh-CN" altLang="en-US" sz="2000" dirty="0"/>
              <a:t>在行中是稀疏的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3.</a:t>
            </a:r>
            <a:r>
              <a:rPr lang="zh-CN" altLang="en-US" sz="2000" dirty="0"/>
              <a:t>对原始框架前几部分做部分改写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CF8C86-2D61-4A66-81B1-FDE80506A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18" y="2218962"/>
            <a:ext cx="1799525" cy="3271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14FC86-58A6-4A1E-A4B8-8FC62D673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486" y="1280198"/>
            <a:ext cx="2741295" cy="4226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4EB845-F770-4743-AD4B-BF64C21BCC7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1601" y="4311852"/>
            <a:ext cx="5020532" cy="6997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8AED91-7B00-46EC-84CA-1760284B80C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95275" y="5884552"/>
            <a:ext cx="5321703" cy="8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3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65E54-5311-4D2C-8B59-1A1EDF10F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921" y="1031684"/>
            <a:ext cx="10515600" cy="5358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冗余约束部分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2000" dirty="0"/>
              <a:t>1.</a:t>
            </a:r>
            <a:r>
              <a:rPr lang="zh-CN" altLang="zh-CN" sz="2000" dirty="0"/>
              <a:t>采用特征之间的相关性来定义</a:t>
            </a:r>
            <a:r>
              <a:rPr lang="en-US" altLang="zh-CN" sz="2000" dirty="0"/>
              <a:t>g(W)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 （本文采用互信息作为相关性的非线性测量）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Wi</a:t>
            </a:r>
            <a:r>
              <a:rPr lang="zh-CN" altLang="en-US" sz="2000" dirty="0"/>
              <a:t>的二范式为第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个特征的重要性权重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  </a:t>
            </a:r>
            <a:r>
              <a:rPr lang="en-US" altLang="zh-CN" sz="2000" dirty="0" err="1"/>
              <a:t>Cij</a:t>
            </a:r>
            <a:r>
              <a:rPr lang="zh-CN" altLang="en-US" sz="2000" dirty="0"/>
              <a:t>与特征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与特征</a:t>
            </a:r>
            <a:r>
              <a:rPr lang="en-US" altLang="zh-CN" sz="2000" dirty="0"/>
              <a:t>j</a:t>
            </a:r>
            <a:r>
              <a:rPr lang="zh-CN" altLang="en-US" sz="2000" dirty="0"/>
              <a:t>的相关度有关        设</a:t>
            </a:r>
            <a:r>
              <a:rPr lang="en-US" altLang="zh-CN" sz="2000" dirty="0" err="1"/>
              <a:t>Cii</a:t>
            </a:r>
            <a:r>
              <a:rPr lang="en-US" altLang="zh-CN" sz="2000" dirty="0"/>
              <a:t>=0,</a:t>
            </a:r>
            <a:r>
              <a:rPr lang="zh-CN" altLang="en-US" sz="2000" dirty="0"/>
              <a:t>则有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其中标准化因子</a:t>
            </a:r>
            <a:r>
              <a:rPr lang="en-US" altLang="zh-CN" sz="2000" dirty="0"/>
              <a:t>	             </a:t>
            </a:r>
            <a:r>
              <a:rPr lang="zh-CN" altLang="en-US" sz="2000" dirty="0"/>
              <a:t>用于保证该约束与项数无关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该方法避免了同时选择一组冗余特征中的多个特征，以达到控制冗余的效果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4A448D-6C71-429F-B974-489FC09B2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395" y="1017340"/>
            <a:ext cx="1166445" cy="5674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6C56FF-0BB4-48ED-ACE6-39992FE5C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840" y="1359451"/>
            <a:ext cx="4455189" cy="7295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A9E29C-1371-48E7-B98B-381323910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343" y="3206333"/>
            <a:ext cx="3405212" cy="5048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073EAE-0941-4602-B25D-D1511B6E502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270222" y="3817257"/>
            <a:ext cx="891198" cy="59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00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BB952-556A-4744-BAC1-D10F1EF68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166" y="1119292"/>
            <a:ext cx="10515600" cy="5261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框架整理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得到的框架（最小化求解目标）：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损失函数选择：最小平方损失</a:t>
            </a:r>
            <a:r>
              <a:rPr lang="en-US" altLang="zh-CN" sz="2400" dirty="0"/>
              <a:t>			     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并将</a:t>
            </a:r>
            <a:r>
              <a:rPr lang="en-US" altLang="zh-CN" sz="2400" dirty="0"/>
              <a:t>y</a:t>
            </a:r>
            <a:r>
              <a:rPr lang="zh-CN" altLang="en-US" sz="2400" dirty="0"/>
              <a:t>置为</a:t>
            </a:r>
            <a:r>
              <a:rPr lang="en-US" altLang="zh-CN" sz="2400" dirty="0"/>
              <a:t>		</a:t>
            </a:r>
            <a:r>
              <a:rPr lang="zh-CN" altLang="en-US" sz="2400" dirty="0"/>
              <a:t>，得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5F9F69-66FC-456B-B265-E6718F553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126" y="1925188"/>
            <a:ext cx="4615590" cy="15132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22D460-4548-47A8-9FC9-9F0175AD3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19" y="3527558"/>
            <a:ext cx="2483199" cy="529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646B2B-104C-4C11-A136-979ED3A2F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167" y="4057308"/>
            <a:ext cx="1230952" cy="5611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8224DF-6817-4FE8-AC60-E5E14A5AB43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15216" y="2377112"/>
            <a:ext cx="6233502" cy="972144"/>
          </a:xfrm>
          <a:prstGeom prst="rect">
            <a:avLst/>
          </a:prstGeom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D795184A-8B3C-43B0-BA36-22EA394157B3}"/>
              </a:ext>
            </a:extLst>
          </p:cNvPr>
          <p:cNvSpPr/>
          <p:nvPr/>
        </p:nvSpPr>
        <p:spPr>
          <a:xfrm>
            <a:off x="5991966" y="2600960"/>
            <a:ext cx="1109874" cy="2336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849EE0-8B9F-4199-9061-6C8ECC51266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554310" y="4121003"/>
            <a:ext cx="4389847" cy="132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18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69882" y="2376826"/>
            <a:ext cx="10852237" cy="899167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优化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3375" y="1425575"/>
            <a:ext cx="10323195" cy="647700"/>
          </a:xfrm>
        </p:spPr>
        <p:txBody>
          <a:bodyPr>
            <a:normAutofit fontScale="90000"/>
          </a:bodyPr>
          <a:lstStyle/>
          <a:p>
            <a:r>
              <a:rPr lang="zh-CN" altLang="en-US" b="0">
                <a:latin typeface="+mn-ea"/>
                <a:ea typeface="+mn-ea"/>
              </a:rPr>
              <a:t>用迭代优化算法来解决优化问题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8232" r="-231"/>
          <a:stretch>
            <a:fillRect/>
          </a:stretch>
        </p:blipFill>
        <p:spPr>
          <a:xfrm>
            <a:off x="2254250" y="2733040"/>
            <a:ext cx="6884035" cy="15290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</a:t>
            </a:r>
            <a:r>
              <a:rPr dirty="0" err="1"/>
              <a:t>：用给定的</a:t>
            </a:r>
            <a:r>
              <a:rPr lang="en-US" altLang="zh-CN" dirty="0" err="1"/>
              <a:t>F</a:t>
            </a:r>
            <a:r>
              <a:rPr dirty="0" err="1"/>
              <a:t>更新</a:t>
            </a:r>
            <a:r>
              <a:rPr lang="en-US" altLang="zh-CN" dirty="0" err="1"/>
              <a:t>W</a:t>
            </a:r>
            <a:endParaRPr lang="en-US" altLang="zh-CN" dirty="0"/>
          </a:p>
        </p:txBody>
      </p:sp>
      <p:pic>
        <p:nvPicPr>
          <p:cNvPr id="25" name="图片 2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0919" y="2110105"/>
            <a:ext cx="4641695" cy="84582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010920" y="1461135"/>
            <a:ext cx="62357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1.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通过计算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相对于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的导数，我们得到：</a:t>
            </a:r>
          </a:p>
        </p:txBody>
      </p:sp>
      <p:pic>
        <p:nvPicPr>
          <p:cNvPr id="26" name="图片 26"/>
          <p:cNvPicPr>
            <a:picLocks noChangeAspect="1"/>
          </p:cNvPicPr>
          <p:nvPr/>
        </p:nvPicPr>
        <p:blipFill>
          <a:blip r:embed="rId4"/>
          <a:srcRect t="-1475" r="14616"/>
          <a:stretch>
            <a:fillRect/>
          </a:stretch>
        </p:blipFill>
        <p:spPr>
          <a:xfrm>
            <a:off x="1010920" y="3514725"/>
            <a:ext cx="3601085" cy="716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0920" y="3013710"/>
            <a:ext cx="663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归纳得出目标函数关于特征选择矩阵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的偏导：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28185" y="3523615"/>
            <a:ext cx="68948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其中，D是对角线矩阵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H是另一个具有Hii的对角矩阵</a:t>
            </a:r>
          </a:p>
        </p:txBody>
      </p:sp>
      <p:pic>
        <p:nvPicPr>
          <p:cNvPr id="28" name="图片 28"/>
          <p:cNvPicPr>
            <a:picLocks noChangeAspect="1"/>
          </p:cNvPicPr>
          <p:nvPr/>
        </p:nvPicPr>
        <p:blipFill>
          <a:blip r:embed="rId5"/>
          <a:srcRect r="2647" b="8777"/>
          <a:stretch>
            <a:fillRect/>
          </a:stretch>
        </p:blipFill>
        <p:spPr>
          <a:xfrm>
            <a:off x="7768590" y="3291840"/>
            <a:ext cx="1805940" cy="587375"/>
          </a:xfrm>
          <a:prstGeom prst="rect">
            <a:avLst/>
          </a:prstGeom>
        </p:spPr>
      </p:pic>
      <p:pic>
        <p:nvPicPr>
          <p:cNvPr id="29" name="图片 29"/>
          <p:cNvPicPr>
            <a:picLocks noChangeAspect="1"/>
          </p:cNvPicPr>
          <p:nvPr/>
        </p:nvPicPr>
        <p:blipFill>
          <a:blip r:embed="rId6"/>
          <a:srcRect t="11831" r="315"/>
          <a:stretch>
            <a:fillRect/>
          </a:stretch>
        </p:blipFill>
        <p:spPr>
          <a:xfrm>
            <a:off x="7768590" y="3879215"/>
            <a:ext cx="1805940" cy="596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0920" y="4671060"/>
            <a:ext cx="9119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3.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令偏导数为零，得到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关于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的表示：</a:t>
            </a:r>
          </a:p>
        </p:txBody>
      </p:sp>
      <p:pic>
        <p:nvPicPr>
          <p:cNvPr id="31" name="图片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920" y="5139690"/>
            <a:ext cx="4812665" cy="10560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7790"/>
            <a:ext cx="10515600" cy="1325563"/>
          </a:xfrm>
        </p:spPr>
        <p:txBody>
          <a:bodyPr/>
          <a:lstStyle/>
          <a:p>
            <a:r>
              <a:rPr lang="en-US" altLang="zh-CN" b="0" dirty="0"/>
              <a:t>B</a:t>
            </a:r>
            <a:r>
              <a:rPr lang="zh-CN" altLang="en-US" b="0" dirty="0"/>
              <a:t>：</a:t>
            </a:r>
            <a:r>
              <a:rPr b="0" dirty="0" err="1"/>
              <a:t>用给定的</a:t>
            </a:r>
            <a:r>
              <a:rPr lang="en-US" altLang="zh-CN" b="0" dirty="0" err="1"/>
              <a:t>W</a:t>
            </a:r>
            <a:r>
              <a:rPr b="0" dirty="0" err="1"/>
              <a:t>更新</a:t>
            </a:r>
            <a:r>
              <a:rPr lang="en-US" altLang="zh-CN" b="0" dirty="0" err="1"/>
              <a:t>F</a:t>
            </a:r>
            <a:endParaRPr lang="en-US" altLang="zh-CN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116965" y="1079500"/>
            <a:ext cx="8023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1.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重写函数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  <a:sym typeface="+mn-ea"/>
              </a:rPr>
              <a:t>ȴ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  <a:sym typeface="+mn-ea"/>
              </a:rPr>
              <a:t>(W,F)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 因为对于任意矩阵，有                        ，我们可以把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  <a:sym typeface="+mn-ea"/>
              </a:rPr>
              <a:t>ȴ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  <a:sym typeface="+mn-ea"/>
              </a:rPr>
              <a:t>(W,F)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重写为以下式子：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5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图片 32"/>
          <p:cNvPicPr>
            <a:picLocks noChangeAspect="1"/>
          </p:cNvPicPr>
          <p:nvPr/>
        </p:nvPicPr>
        <p:blipFill>
          <a:blip r:embed="rId6"/>
          <a:srcRect r="1581" b="8909"/>
          <a:stretch>
            <a:fillRect/>
          </a:stretch>
        </p:blipFill>
        <p:spPr>
          <a:xfrm>
            <a:off x="3712845" y="1306830"/>
            <a:ext cx="1496695" cy="354330"/>
          </a:xfrm>
          <a:prstGeom prst="rect">
            <a:avLst/>
          </a:prstGeom>
        </p:spPr>
      </p:pic>
      <p:pic>
        <p:nvPicPr>
          <p:cNvPr id="34" name="图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6965" y="1724660"/>
            <a:ext cx="4455160" cy="11709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0765" y="2959100"/>
            <a:ext cx="9107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把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中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19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式的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等式带入上式（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），得到下面的优化问题：</a:t>
            </a:r>
          </a:p>
        </p:txBody>
      </p:sp>
      <p:pic>
        <p:nvPicPr>
          <p:cNvPr id="38" name="图片 38"/>
          <p:cNvPicPr>
            <a:picLocks noChangeAspect="1"/>
          </p:cNvPicPr>
          <p:nvPr/>
        </p:nvPicPr>
        <p:blipFill>
          <a:blip r:embed="rId8"/>
          <a:srcRect t="5873" r="210"/>
          <a:stretch>
            <a:fillRect/>
          </a:stretch>
        </p:blipFill>
        <p:spPr>
          <a:xfrm>
            <a:off x="1116965" y="3327400"/>
            <a:ext cx="3613150" cy="810260"/>
          </a:xfrm>
          <a:prstGeom prst="rect">
            <a:avLst/>
          </a:prstGeom>
        </p:spPr>
      </p:pic>
      <p:pic>
        <p:nvPicPr>
          <p:cNvPr id="39" name="图片 39"/>
          <p:cNvPicPr>
            <a:picLocks noChangeAspect="1"/>
          </p:cNvPicPr>
          <p:nvPr/>
        </p:nvPicPr>
        <p:blipFill>
          <a:blip r:embed="rId9"/>
          <a:srcRect l="1596" b="1531"/>
          <a:stretch>
            <a:fillRect/>
          </a:stretch>
        </p:blipFill>
        <p:spPr>
          <a:xfrm>
            <a:off x="5210175" y="3716655"/>
            <a:ext cx="2422525" cy="42100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2361565" y="3669665"/>
            <a:ext cx="2835910" cy="2025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040765" y="4217035"/>
            <a:ext cx="108565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3.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通过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Langrange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乘法器将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的正交约束合并到目标函数中，放松正交约束：</a:t>
            </a:r>
          </a:p>
        </p:txBody>
      </p:sp>
      <p:pic>
        <p:nvPicPr>
          <p:cNvPr id="40" name="图片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6965" y="4615815"/>
            <a:ext cx="4310380" cy="5537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27345" y="4832350"/>
            <a:ext cx="277622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μ&gt;0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是控制正交条件的参数。</a:t>
            </a: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60" y="819150"/>
            <a:ext cx="8181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4.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用拉格朗日乘子法，引入                         ，其中φij为约束Fij≥0的拉格朗日乘子，将约束函数与原函数联系在一起 ，得到拉格朗日函数：</a:t>
            </a:r>
          </a:p>
        </p:txBody>
      </p:sp>
      <p:pic>
        <p:nvPicPr>
          <p:cNvPr id="41" name="图片 41"/>
          <p:cNvPicPr>
            <a:picLocks noChangeAspect="1"/>
          </p:cNvPicPr>
          <p:nvPr/>
        </p:nvPicPr>
        <p:blipFill>
          <a:blip r:embed="rId4"/>
          <a:srcRect l="3934" b="6184"/>
          <a:stretch>
            <a:fillRect/>
          </a:stretch>
        </p:blipFill>
        <p:spPr>
          <a:xfrm>
            <a:off x="4099560" y="709295"/>
            <a:ext cx="1226820" cy="377825"/>
          </a:xfrm>
          <a:prstGeom prst="rect">
            <a:avLst/>
          </a:prstGeom>
        </p:spPr>
      </p:pic>
      <p:pic>
        <p:nvPicPr>
          <p:cNvPr id="43" name="图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075" y="1464310"/>
            <a:ext cx="5444490" cy="8515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7280" y="2411095"/>
            <a:ext cx="897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求导，得：</a:t>
            </a:r>
          </a:p>
        </p:txBody>
      </p:sp>
      <p:pic>
        <p:nvPicPr>
          <p:cNvPr id="44" name="图片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9385" y="2779395"/>
            <a:ext cx="4373245" cy="460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7280" y="3322320"/>
            <a:ext cx="8687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利用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KKT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条件（，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ɸ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ijFij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，得到了更新规则：</a:t>
            </a:r>
          </a:p>
        </p:txBody>
      </p:sp>
      <p:pic>
        <p:nvPicPr>
          <p:cNvPr id="45" name="图片 45"/>
          <p:cNvPicPr>
            <a:picLocks noChangeAspect="1"/>
          </p:cNvPicPr>
          <p:nvPr/>
        </p:nvPicPr>
        <p:blipFill>
          <a:blip r:embed="rId7"/>
          <a:srcRect l="7534" r="4638" b="3333"/>
          <a:stretch>
            <a:fillRect/>
          </a:stretch>
        </p:blipFill>
        <p:spPr>
          <a:xfrm>
            <a:off x="1429385" y="3771265"/>
            <a:ext cx="4352925" cy="6997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28105" y="3771265"/>
            <a:ext cx="4382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KKT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条件是指在满足一些有规则的条件下，一个非线性规划问题能有最优化解法的充要条件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463800" y="3625215"/>
            <a:ext cx="3858895" cy="2921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6645" y="4596765"/>
            <a:ext cx="6592570" cy="1663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29385" y="6416040"/>
            <a:ext cx="9220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hlinkClick r:id="rId9" action="ppaction://hlinkfile"/>
              </a:rPr>
              <a:t>https://blog.csdn.net/china1000/article/details/38969181?tdsourcetag=s_pctim_aiomsg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DB016-51C9-43D5-9F7A-4F823AA5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b="1" dirty="0"/>
              <a:t>摘要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DAFD9-90FD-45DB-97ED-4E3822234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469" y="1825625"/>
            <a:ext cx="10719061" cy="4339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在图像处理和模式识别中，用高维特征描述图片时内容往往有</a:t>
            </a:r>
            <a:r>
              <a:rPr lang="zh-CN" altLang="en-US" sz="3600" b="1" dirty="0"/>
              <a:t>特征冗余</a:t>
            </a:r>
            <a:r>
              <a:rPr lang="zh-CN" altLang="en-US" sz="3600" dirty="0"/>
              <a:t>和存在</a:t>
            </a:r>
            <a:r>
              <a:rPr lang="zh-CN" altLang="en-US" sz="3600" b="1" dirty="0"/>
              <a:t>噪声</a:t>
            </a:r>
            <a:r>
              <a:rPr lang="zh-CN" altLang="en-US" sz="3600" dirty="0"/>
              <a:t>干扰等问题。本文提出了一种（在当时）新的， 结合非负谱聚类和冗余分析的无监督特征选择方案。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zh-CN" altLang="en-US" sz="2400" dirty="0"/>
              <a:t>目的：特征选择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应用范围</a:t>
            </a:r>
            <a:r>
              <a:rPr lang="en-US" altLang="zh-CN" sz="2400" dirty="0"/>
              <a:t>/</a:t>
            </a:r>
            <a:r>
              <a:rPr lang="zh-CN" altLang="en-US" sz="2400" dirty="0"/>
              <a:t>方法：无监督学习，非负谱聚类，冗余分析，稀疏表示等</a:t>
            </a:r>
          </a:p>
        </p:txBody>
      </p:sp>
    </p:spTree>
    <p:extLst>
      <p:ext uri="{BB962C8B-B14F-4D97-AF65-F5344CB8AC3E}">
        <p14:creationId xmlns:p14="http://schemas.microsoft.com/office/powerpoint/2010/main" val="72133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EA83D-DD68-4E56-8CA3-8E9A8F80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941" y="2463748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sz="8000" b="1" dirty="0"/>
              <a:t>Redundancy Control</a:t>
            </a:r>
            <a:br>
              <a:rPr lang="en-US" altLang="zh-CN" sz="8000" b="1" dirty="0"/>
            </a:br>
            <a:r>
              <a:rPr lang="zh-CN" altLang="en-US" sz="8000" b="1" dirty="0"/>
              <a:t>冗余度分析</a:t>
            </a:r>
          </a:p>
        </p:txBody>
      </p:sp>
    </p:spTree>
    <p:extLst>
      <p:ext uri="{BB962C8B-B14F-4D97-AF65-F5344CB8AC3E}">
        <p14:creationId xmlns:p14="http://schemas.microsoft.com/office/powerpoint/2010/main" val="314154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E311F-1A91-4920-85CB-36A1E4320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085" y="2428407"/>
            <a:ext cx="11198789" cy="1000593"/>
          </a:xfrm>
        </p:spPr>
        <p:txBody>
          <a:bodyPr>
            <a:normAutofit/>
          </a:bodyPr>
          <a:lstStyle/>
          <a:p>
            <a:br>
              <a:rPr lang="en-US" altLang="zh-CN" sz="2800" dirty="0"/>
            </a:br>
            <a:endParaRPr lang="zh-CN" altLang="en-US" sz="28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D4B22BD-064A-4E1D-AC48-17E18FC17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086" y="371553"/>
            <a:ext cx="6773861" cy="1177488"/>
          </a:xfrm>
          <a:prstGeom prst="rect">
            <a:avLst/>
          </a:prstGeom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9EE80F70-326E-48E0-80D0-D5928B5F6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343" y="2840256"/>
            <a:ext cx="4344525" cy="117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C9D22B-81C4-4639-8940-EC1B9E60CECD}"/>
              </a:ext>
            </a:extLst>
          </p:cNvPr>
          <p:cNvSpPr txBox="1"/>
          <p:nvPr/>
        </p:nvSpPr>
        <p:spPr>
          <a:xfrm>
            <a:off x="1174230" y="1740605"/>
            <a:ext cx="1119878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3200" dirty="0"/>
              <a:t>Cij≥0</a:t>
            </a:r>
            <a:r>
              <a:rPr lang="zh-CN" altLang="en-US" sz="3200" dirty="0"/>
              <a:t>是第</a:t>
            </a:r>
            <a:r>
              <a:rPr lang="en-US" altLang="zh-CN" sz="3200" dirty="0" err="1"/>
              <a:t>i</a:t>
            </a:r>
            <a:r>
              <a:rPr lang="zh-CN" altLang="en-US" sz="3200" dirty="0"/>
              <a:t>特征和第</a:t>
            </a:r>
            <a:r>
              <a:rPr lang="en-US" altLang="zh-CN" sz="3200" dirty="0"/>
              <a:t>j</a:t>
            </a:r>
            <a:r>
              <a:rPr lang="zh-CN" altLang="en-US" sz="3200" dirty="0"/>
              <a:t>特征之间相关性的度量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非线性方法测量</a:t>
            </a:r>
            <a:r>
              <a:rPr lang="en-US" altLang="zh-CN" sz="3200" dirty="0"/>
              <a:t>—</a:t>
            </a:r>
            <a:r>
              <a:rPr lang="zh-CN" altLang="en-US" sz="3200" dirty="0"/>
              <a:t>互信息 （与皮尔逊系数的比较）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互信息定义：</a:t>
            </a:r>
            <a:endParaRPr lang="en-US" altLang="zh-CN" sz="3200" dirty="0"/>
          </a:p>
          <a:p>
            <a:r>
              <a:rPr lang="zh-CN" altLang="en-US" sz="2400" dirty="0">
                <a:effectLst/>
              </a:rPr>
              <a:t>在连续相对变量条件下，转化为二重积分；</a:t>
            </a:r>
            <a:r>
              <a:rPr lang="en-US" altLang="zh-CN" dirty="0"/>
              <a:t>p(x)</a:t>
            </a:r>
            <a:r>
              <a:rPr lang="zh-CN" altLang="en-US" dirty="0"/>
              <a:t>和</a:t>
            </a:r>
            <a:r>
              <a:rPr lang="en-US" altLang="zh-CN" dirty="0"/>
              <a:t>p(y)</a:t>
            </a:r>
            <a:r>
              <a:rPr lang="zh-CN" altLang="en-US" dirty="0"/>
              <a:t>分别是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 </a:t>
            </a:r>
            <a:r>
              <a:rPr lang="zh-CN" altLang="en-US" dirty="0"/>
              <a:t>的边缘概率密度函数</a:t>
            </a:r>
            <a:endParaRPr lang="zh-CN" altLang="en-US" sz="3200" dirty="0">
              <a:effectLst/>
            </a:endParaRPr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代码示例：</a:t>
            </a:r>
            <a:endParaRPr lang="en-US" altLang="zh-CN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701203-9E6F-4867-9663-4FD573C43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847" y="4209308"/>
            <a:ext cx="7812923" cy="27381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3D8EB49-DA3C-47B1-8316-35C067AEF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566" y="2988049"/>
            <a:ext cx="3627434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7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274F033-8BDC-46FD-858C-28AE6830A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943" y="-356616"/>
            <a:ext cx="7135978" cy="8448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065D4C-EB02-42E7-8CDF-78BD0DDD9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3043" y="-167640"/>
            <a:ext cx="8948165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5A1649-9805-40CF-9315-4E4BD7FE6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292" y="5101555"/>
            <a:ext cx="9063759" cy="158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49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50402-6BDD-4BAC-AE9B-A397AE8A5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5207"/>
            <a:ext cx="113538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 startAt="2"/>
            </a:pPr>
            <a:r>
              <a:rPr lang="zh-CN" altLang="en-US" dirty="0"/>
              <a:t>             为二范数。</a:t>
            </a:r>
            <a:r>
              <a:rPr lang="zh-CN" altLang="zh-CN" dirty="0"/>
              <a:t>是衡量第</a:t>
            </a:r>
            <a:r>
              <a:rPr lang="en-US" altLang="zh-CN" dirty="0" err="1"/>
              <a:t>i</a:t>
            </a:r>
            <a:r>
              <a:rPr lang="zh-CN" altLang="zh-CN" dirty="0"/>
              <a:t>个特征重要性的权重。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W</a:t>
            </a:r>
            <a:r>
              <a:rPr lang="zh-CN" altLang="en-US" dirty="0"/>
              <a:t>是特征选择矩阵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二范数的定义式：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</a:t>
            </a:r>
            <a:r>
              <a:rPr lang="zh-CN" altLang="en-US" dirty="0"/>
              <a:t>矩阵得出</a:t>
            </a:r>
            <a:r>
              <a:rPr lang="zh-CN" altLang="en-US" dirty="0">
                <a:sym typeface="Wingdings" panose="05000000000000000000" pitchFamily="2" charset="2"/>
              </a:rPr>
              <a:t>：（下页）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3. d</a:t>
            </a:r>
            <a:r>
              <a:rPr lang="zh-CN" altLang="en-US" dirty="0">
                <a:sym typeface="Wingdings" panose="05000000000000000000" pitchFamily="2" charset="2"/>
              </a:rPr>
              <a:t>为数据矩阵                   中的</a:t>
            </a:r>
            <a:r>
              <a:rPr lang="en-US" altLang="zh-CN" dirty="0">
                <a:sym typeface="Wingdings" panose="05000000000000000000" pitchFamily="2" charset="2"/>
              </a:rPr>
              <a:t>d</a:t>
            </a:r>
            <a:r>
              <a:rPr lang="zh-CN" altLang="en-US" dirty="0">
                <a:sym typeface="Wingdings" panose="05000000000000000000" pitchFamily="2" charset="2"/>
              </a:rPr>
              <a:t>，          标准正则化因子仅用于使正则化项数与特征数无关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B481B2E-B8B6-48ED-BFC8-1251267D2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086" y="371553"/>
            <a:ext cx="6773861" cy="11774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BEA3E2-DC9B-4E6F-9673-5B8ECEA20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936" y="1781856"/>
            <a:ext cx="892430" cy="70650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7445DDF-5858-488A-9B8D-D9E53EC3C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882" y="3169800"/>
            <a:ext cx="4245189" cy="114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5688D99-89FD-4B65-9AAB-D1BEFA59E65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529246" y="4838324"/>
            <a:ext cx="1581649" cy="8702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5A0B26-077B-47A9-89DC-67E9AA2B764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82476" y="4992835"/>
            <a:ext cx="1125861" cy="7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70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FE538C-43D4-45E4-A8C5-650753208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52" y="0"/>
            <a:ext cx="9830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18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358B0-BD7F-4947-B820-48E65619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评估指标</a:t>
            </a:r>
            <a:r>
              <a:rPr lang="en-US" altLang="zh-CN" dirty="0"/>
              <a:t>R</a:t>
            </a:r>
            <a:r>
              <a:rPr lang="zh-CN" altLang="en-US" dirty="0"/>
              <a:t>冗余率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7D4E3-F032-45BD-9CBA-D6FDA018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更好地表明所提出的冗余控制方案的有效性</a:t>
            </a:r>
            <a:endParaRPr lang="en-US" altLang="zh-CN" dirty="0"/>
          </a:p>
          <a:p>
            <a:r>
              <a:rPr lang="zh-CN" altLang="en-US" dirty="0"/>
              <a:t>计算公式：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为所选</a:t>
            </a:r>
            <a:r>
              <a:rPr lang="en-US" altLang="zh-CN" dirty="0"/>
              <a:t>r</a:t>
            </a:r>
            <a:r>
              <a:rPr lang="zh-CN" altLang="en-US" dirty="0"/>
              <a:t>个特征的集合，    </a:t>
            </a:r>
            <a:r>
              <a:rPr lang="zh-CN" altLang="zh-CN" dirty="0"/>
              <a:t>为第</a:t>
            </a:r>
            <a:r>
              <a:rPr lang="en-US" altLang="zh-CN" dirty="0" err="1"/>
              <a:t>i</a:t>
            </a:r>
            <a:r>
              <a:rPr lang="zh-CN" altLang="zh-CN" dirty="0"/>
              <a:t>个特征与第</a:t>
            </a:r>
            <a:r>
              <a:rPr lang="en-US" altLang="zh-CN" dirty="0"/>
              <a:t>j</a:t>
            </a:r>
            <a:r>
              <a:rPr lang="zh-CN" altLang="zh-CN" dirty="0"/>
              <a:t>个特征的相关性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如果选择的特征中有很多是强相关性，则</a:t>
            </a:r>
            <a:r>
              <a:rPr lang="en-US" altLang="zh-CN" dirty="0"/>
              <a:t>R</a:t>
            </a:r>
            <a:r>
              <a:rPr lang="zh-CN" altLang="zh-CN" dirty="0"/>
              <a:t>的对应值较大，所选特征中存在冗余。</a:t>
            </a:r>
            <a:r>
              <a:rPr lang="en-US" altLang="zh-CN" dirty="0"/>
              <a:t> </a:t>
            </a:r>
            <a:r>
              <a:rPr lang="zh-CN" altLang="en-US" dirty="0"/>
              <a:t>论文中参考比较（下页图）</a:t>
            </a:r>
            <a:endParaRPr lang="en-US" altLang="zh-CN" dirty="0"/>
          </a:p>
          <a:p>
            <a:r>
              <a:rPr lang="zh-CN" altLang="en-US" dirty="0"/>
              <a:t>       参考互信息计算法</a:t>
            </a:r>
            <a:r>
              <a:rPr lang="en-US" altLang="zh-CN" dirty="0"/>
              <a:t>(</a:t>
            </a:r>
            <a:r>
              <a:rPr lang="zh-CN" altLang="en-US" dirty="0"/>
              <a:t>下页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728638-05C3-4E62-89BB-FA20B952F0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27802" y="2315750"/>
            <a:ext cx="6585627" cy="15367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3B348E-662A-455A-A497-A5C6EE5EF6F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97812" y="3653827"/>
            <a:ext cx="690126" cy="6949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8F7607-DEE1-4C2F-BEEC-47088979F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108" y="3642346"/>
            <a:ext cx="690126" cy="6901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BC17E6-77AB-4DA5-9A09-23ACDBB86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812" y="5218812"/>
            <a:ext cx="690126" cy="6901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23D68A7-E5B6-4588-8F09-35F2E6D1E90E}"/>
              </a:ext>
            </a:extLst>
          </p:cNvPr>
          <p:cNvSpPr txBox="1"/>
          <p:nvPr/>
        </p:nvSpPr>
        <p:spPr>
          <a:xfrm>
            <a:off x="659567" y="6176963"/>
            <a:ext cx="434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计算结果</a:t>
            </a:r>
            <a:r>
              <a:rPr lang="en-US" altLang="zh-CN" dirty="0"/>
              <a:t>;test_result.xlsx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810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599D879-9E15-42AA-AF21-A7AAF9E9E3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50" y="0"/>
            <a:ext cx="11375060" cy="67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DCD30D3-8BAA-41AF-A008-89849F31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3460" y="-126392"/>
            <a:ext cx="12783771" cy="698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82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7B159-616B-461B-92CD-0F7EBBF2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055" y="1668282"/>
            <a:ext cx="7752780" cy="1452724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基于对称不确定性的冗余度测度</a:t>
            </a:r>
          </a:p>
        </p:txBody>
      </p:sp>
    </p:spTree>
    <p:extLst>
      <p:ext uri="{BB962C8B-B14F-4D97-AF65-F5344CB8AC3E}">
        <p14:creationId xmlns:p14="http://schemas.microsoft.com/office/powerpoint/2010/main" val="2295729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28D88-25B5-4453-BC57-86D84231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29" y="41458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关于对称不确定性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E9D29-C889-407C-809A-9176A76D7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给定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个随机变量 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X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和 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的对称不确定性表示为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					</a:t>
            </a:r>
          </a:p>
          <a:p>
            <a:pPr marL="0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其中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			 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（信息增益）一定程度上反应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的相关性，但考虑到变量单位和取值范围等因素影响，需要对其进行同质化，结果即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SU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X,Y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其中，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				   	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分别是信息熵和条件熵的定义式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352EAA-C35C-4040-B0FC-5639A8B48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230" y="2313781"/>
            <a:ext cx="3572496" cy="7695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CEB561-AFA3-487B-8266-F0E071AB6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106" y="3168844"/>
            <a:ext cx="2726253" cy="3013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19CF96-B4F1-47C4-BEAD-48FCC03D4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540" y="4082845"/>
            <a:ext cx="3986381" cy="9550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23B7A1-5C37-494D-A968-B28ADA63D394}"/>
              </a:ext>
            </a:extLst>
          </p:cNvPr>
          <p:cNvSpPr txBox="1"/>
          <p:nvPr/>
        </p:nvSpPr>
        <p:spPr>
          <a:xfrm>
            <a:off x="5327612" y="2459861"/>
            <a:ext cx="399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取值范围</a:t>
            </a:r>
            <a:r>
              <a:rPr lang="en-US" altLang="zh-CN" dirty="0"/>
              <a:t>[0,1]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  <a:r>
              <a:rPr lang="en-US" altLang="zh-CN" dirty="0"/>
              <a:t>XY</a:t>
            </a:r>
            <a:r>
              <a:rPr lang="zh-CN" altLang="en-US" dirty="0"/>
              <a:t>相互独立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11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DA50F-5570-41BA-9DF2-0BCECFB7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特征选择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7FED3-263C-4563-B9FD-AB3985793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739433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一个典型的机器学习任务，是通过样本的特征来预测样本所对应的值。</a:t>
            </a:r>
            <a:endParaRPr lang="en-US" altLang="zh-CN" sz="2400" dirty="0"/>
          </a:p>
          <a:p>
            <a:r>
              <a:rPr lang="zh-CN" altLang="zh-CN" sz="2400" dirty="0"/>
              <a:t>在实现机器学习任务中，获得数据之后通常首先进行特征选择。</a:t>
            </a:r>
            <a:r>
              <a:rPr lang="zh-CN" altLang="en-US" sz="2400" dirty="0"/>
              <a:t>即</a:t>
            </a:r>
            <a:r>
              <a:rPr lang="zh-CN" altLang="zh-CN" sz="2400" b="1" dirty="0"/>
              <a:t>“数据预处理”</a:t>
            </a:r>
            <a:r>
              <a:rPr lang="zh-CN" altLang="en-US" sz="2400" dirty="0"/>
              <a:t>。</a:t>
            </a:r>
            <a:r>
              <a:rPr lang="zh-CN" altLang="zh-CN" sz="2400" dirty="0"/>
              <a:t>原因有二，第一是为了缓解通常的现实任务中，</a:t>
            </a:r>
            <a:r>
              <a:rPr lang="zh-CN" altLang="zh-CN" sz="2400" b="1" dirty="0"/>
              <a:t>属性过多</a:t>
            </a:r>
            <a:r>
              <a:rPr lang="zh-CN" altLang="zh-CN" sz="2400" dirty="0"/>
              <a:t>造成的维数灾难问题，如果能先从中选出</a:t>
            </a:r>
            <a:r>
              <a:rPr lang="zh-CN" altLang="zh-CN" sz="2400" b="1" dirty="0"/>
              <a:t>重要的特</a:t>
            </a:r>
            <a:r>
              <a:rPr lang="zh-CN" altLang="en-US" sz="2400" dirty="0"/>
              <a:t>（是否发散</a:t>
            </a:r>
            <a:r>
              <a:rPr lang="en-US" altLang="zh-CN" sz="2400" dirty="0"/>
              <a:t>/</a:t>
            </a:r>
            <a:r>
              <a:rPr lang="zh-CN" altLang="en-US" sz="2400" dirty="0"/>
              <a:t>和目标相关程度），</a:t>
            </a:r>
            <a:r>
              <a:rPr lang="zh-CN" altLang="zh-CN" sz="2400" dirty="0"/>
              <a:t>则只需要在一部分特征上建模，达到</a:t>
            </a:r>
            <a:r>
              <a:rPr lang="zh-CN" altLang="zh-CN" sz="2400" b="1" dirty="0"/>
              <a:t>降维</a:t>
            </a:r>
            <a:r>
              <a:rPr lang="zh-CN" altLang="zh-CN" sz="2400" dirty="0"/>
              <a:t>的目的；第二是去除不相关特征</a:t>
            </a:r>
            <a:r>
              <a:rPr lang="zh-CN" altLang="en-US" sz="2400" dirty="0"/>
              <a:t>能</a:t>
            </a:r>
            <a:r>
              <a:rPr lang="zh-CN" altLang="zh-CN" sz="2400" dirty="0"/>
              <a:t>减低学习任务的难度</a:t>
            </a:r>
            <a:r>
              <a:rPr lang="zh-CN" altLang="en-US" sz="2400" dirty="0"/>
              <a:t>，减少</a:t>
            </a:r>
            <a:r>
              <a:rPr lang="zh-CN" altLang="en-US" sz="2400" b="1" dirty="0"/>
              <a:t>过拟合</a:t>
            </a:r>
            <a:r>
              <a:rPr lang="zh-CN" altLang="en-US" sz="2400" dirty="0"/>
              <a:t>等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一般而言，特征选择可以看作一个搜索寻优问题，即选择最优的</a:t>
            </a:r>
            <a:r>
              <a:rPr lang="zh-CN" altLang="en-US" sz="2400" b="1" dirty="0"/>
              <a:t>特征子集</a:t>
            </a:r>
            <a:r>
              <a:rPr lang="zh-CN" altLang="en-US" sz="2400" dirty="0"/>
              <a:t>。特征选择和特征子集的评价方法有多种，不展开。</a:t>
            </a:r>
          </a:p>
        </p:txBody>
      </p:sp>
    </p:spTree>
    <p:extLst>
      <p:ext uri="{BB962C8B-B14F-4D97-AF65-F5344CB8AC3E}">
        <p14:creationId xmlns:p14="http://schemas.microsoft.com/office/powerpoint/2010/main" val="3209753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4C792-2118-4FEE-87C2-5EB44625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冗余的判断标准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5BD6E-B39F-4E71-9C9B-5D8F6816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用</a:t>
            </a:r>
            <a:r>
              <a:rPr lang="en-US" altLang="zh-CN" sz="2400" dirty="0"/>
              <a:t>C</a:t>
            </a:r>
            <a:r>
              <a:rPr lang="zh-CN" altLang="en-US" sz="2400" dirty="0"/>
              <a:t>表示分类标签，若要判断一对特征 </a:t>
            </a:r>
            <a:r>
              <a:rPr lang="en-US" altLang="zh-CN" sz="2400" dirty="0"/>
              <a:t>Fi, Fj</a:t>
            </a:r>
            <a:r>
              <a:rPr lang="zh-CN" altLang="en-US" sz="2400" dirty="0"/>
              <a:t>是否存在冗余，则考虑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SU(Fi, C), SU(Fj, C), SU(Fi, Fj)</a:t>
            </a:r>
            <a:r>
              <a:rPr lang="zh-CN" altLang="en-US" sz="2400" dirty="0"/>
              <a:t>的大小关系，当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	  </a:t>
            </a:r>
            <a:r>
              <a:rPr lang="zh-CN" altLang="en-US" sz="2400" dirty="0"/>
              <a:t>且</a:t>
            </a:r>
            <a:r>
              <a:rPr lang="en-US" altLang="zh-CN" sz="2400" dirty="0"/>
              <a:t>			   </a:t>
            </a:r>
            <a:r>
              <a:rPr lang="zh-CN" altLang="en-US" sz="2400" dirty="0"/>
              <a:t>时，</a:t>
            </a:r>
            <a:r>
              <a:rPr lang="en-US" altLang="zh-CN" sz="2400" dirty="0"/>
              <a:t>Fj</a:t>
            </a:r>
            <a:r>
              <a:rPr lang="zh-CN" altLang="en-US" sz="2400" dirty="0"/>
              <a:t>被确定为冗余特征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即</a:t>
            </a:r>
            <a:r>
              <a:rPr lang="en-US" altLang="zh-CN" sz="2400" dirty="0"/>
              <a:t>Fi</a:t>
            </a:r>
            <a:r>
              <a:rPr lang="zh-CN" altLang="en-US" sz="2400" dirty="0"/>
              <a:t>比</a:t>
            </a:r>
            <a:r>
              <a:rPr lang="en-US" altLang="zh-CN" sz="2400" dirty="0"/>
              <a:t>Fj</a:t>
            </a:r>
            <a:r>
              <a:rPr lang="zh-CN" altLang="en-US" sz="2400" dirty="0"/>
              <a:t>与标签有更强相关性且</a:t>
            </a:r>
            <a:r>
              <a:rPr lang="en-US" altLang="zh-CN" sz="2400" dirty="0"/>
              <a:t>Fi</a:t>
            </a:r>
            <a:r>
              <a:rPr lang="zh-CN" altLang="en-US" sz="2400" dirty="0"/>
              <a:t>与</a:t>
            </a:r>
            <a:r>
              <a:rPr lang="en-US" altLang="zh-CN" sz="2400" dirty="0"/>
              <a:t>Fj(</a:t>
            </a:r>
            <a:r>
              <a:rPr lang="zh-CN" altLang="en-US" sz="2400" dirty="0"/>
              <a:t>相对</a:t>
            </a:r>
            <a:r>
              <a:rPr lang="en-US" altLang="zh-CN" sz="2400" dirty="0"/>
              <a:t>)</a:t>
            </a:r>
            <a:r>
              <a:rPr lang="zh-CN" altLang="en-US" sz="2400" dirty="0"/>
              <a:t>高度相关时，</a:t>
            </a:r>
            <a:r>
              <a:rPr lang="en-US" altLang="zh-CN" sz="2400" dirty="0"/>
              <a:t>Fj</a:t>
            </a:r>
            <a:r>
              <a:rPr lang="zh-CN" altLang="en-US" sz="2400" dirty="0"/>
              <a:t>被认为冗余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1800" dirty="0"/>
              <a:t>（原文表述：</a:t>
            </a:r>
            <a:r>
              <a:rPr lang="en-US" altLang="zh-CN" sz="1800" dirty="0"/>
              <a:t>Fj</a:t>
            </a:r>
            <a:r>
              <a:rPr lang="zh-CN" altLang="en-US" sz="1800" dirty="0"/>
              <a:t>为</a:t>
            </a:r>
            <a:r>
              <a:rPr lang="en-US" altLang="zh-CN" sz="1800" dirty="0"/>
              <a:t>Fi</a:t>
            </a:r>
            <a:r>
              <a:rPr lang="zh-CN" altLang="en-US" sz="1800" dirty="0"/>
              <a:t>的近似马尔科夫毯</a:t>
            </a:r>
            <a:r>
              <a:rPr lang="en-US" altLang="zh-CN" sz="1800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81CE35-C21F-463B-9A2E-254322A5E3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193760"/>
            <a:ext cx="2080214" cy="3817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28BC94-34DC-45D7-9076-C8D6480750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50106" y="3211556"/>
            <a:ext cx="778381" cy="3674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F91F16B-DE46-4873-A446-94C3A1AF0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823" y="3136572"/>
            <a:ext cx="1688167" cy="4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05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529A4-93EA-41E0-A998-5B53FC4D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206CB-539B-44A0-B4BF-930335D3C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04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为了分析相对功率相对于绝对功率是否冗余，分别计算：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(1)</a:t>
            </a:r>
            <a:r>
              <a:rPr lang="zh-CN" altLang="en-US" sz="2400" dirty="0"/>
              <a:t>相对功率和绝对功率各特征对于分类标签的对称不确定性，以及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(2)</a:t>
            </a:r>
            <a:r>
              <a:rPr lang="zh-CN" altLang="en-US" sz="2400" dirty="0"/>
              <a:t>相对功率各特征和绝对功率各特征的对称不确定性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再依据相应的标准判断其冗余程度</a:t>
            </a:r>
          </a:p>
        </p:txBody>
      </p:sp>
    </p:spTree>
    <p:extLst>
      <p:ext uri="{BB962C8B-B14F-4D97-AF65-F5344CB8AC3E}">
        <p14:creationId xmlns:p14="http://schemas.microsoft.com/office/powerpoint/2010/main" val="363668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19D91-654D-4092-8815-5577242A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A2D4B-3D3A-4087-90F2-A83CBD135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73" y="1735631"/>
            <a:ext cx="11335545" cy="29568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上次问题：在计算</a:t>
            </a:r>
            <a:r>
              <a:rPr lang="en-US" altLang="zh-CN" dirty="0"/>
              <a:t>					</a:t>
            </a:r>
            <a:r>
              <a:rPr lang="zh-CN" altLang="en-US" dirty="0"/>
              <a:t>时：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由于把数值当成离散值，用频率估计概率</a:t>
            </a:r>
            <a:r>
              <a:rPr lang="en-US" altLang="zh-CN" dirty="0"/>
              <a:t>P(x)</a:t>
            </a:r>
            <a:r>
              <a:rPr lang="zh-CN" altLang="en-US" dirty="0"/>
              <a:t>的方法欠妥，考虑用其他方法估计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/>
              <a:t>(x)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/>
              <a:t>(</a:t>
            </a:r>
            <a:r>
              <a:rPr lang="en-US" altLang="zh-CN" dirty="0" err="1"/>
              <a:t>x|y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774E02-34D5-4EA6-9D47-E4C87F526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277" y="1553802"/>
            <a:ext cx="3986381" cy="95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86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4D387F-CA4B-4643-BB01-D6AE14E2C36D}"/>
              </a:ext>
            </a:extLst>
          </p:cNvPr>
          <p:cNvSpPr/>
          <p:nvPr/>
        </p:nvSpPr>
        <p:spPr>
          <a:xfrm>
            <a:off x="629585" y="509667"/>
            <a:ext cx="916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000000"/>
                </a:solidFill>
                <a:latin typeface="black Verdana"/>
              </a:rPr>
              <a:t>核密度估计  </a:t>
            </a:r>
            <a:r>
              <a:rPr lang="en-US" altLang="zh-CN" sz="4400" b="1" dirty="0">
                <a:solidFill>
                  <a:srgbClr val="000000"/>
                </a:solidFill>
                <a:latin typeface="black Verdana"/>
              </a:rPr>
              <a:t>KDE   --</a:t>
            </a:r>
            <a:r>
              <a:rPr lang="zh-CN" altLang="en-US" sz="4400" b="1" dirty="0">
                <a:solidFill>
                  <a:srgbClr val="000000"/>
                </a:solidFill>
                <a:latin typeface="black Verdana"/>
              </a:rPr>
              <a:t>计算</a:t>
            </a:r>
            <a:r>
              <a:rPr lang="en-US" altLang="zh-CN" sz="4400" b="1" dirty="0">
                <a:solidFill>
                  <a:srgbClr val="000000"/>
                </a:solidFill>
                <a:latin typeface="black Verdana"/>
              </a:rPr>
              <a:t>P(x)</a:t>
            </a:r>
            <a:r>
              <a:rPr lang="zh-CN" altLang="en-US" sz="4400" b="1" dirty="0">
                <a:solidFill>
                  <a:srgbClr val="000000"/>
                </a:solidFill>
                <a:latin typeface="black Verdana"/>
              </a:rPr>
              <a:t>和</a:t>
            </a:r>
            <a:r>
              <a:rPr lang="en-US" altLang="zh-CN" sz="4400" b="1" dirty="0">
                <a:solidFill>
                  <a:srgbClr val="000000"/>
                </a:solidFill>
                <a:latin typeface="black Verdana"/>
              </a:rPr>
              <a:t>H(x)</a:t>
            </a:r>
            <a:endParaRPr lang="zh-CN" altLang="en-US" sz="4400" b="1" i="0" dirty="0">
              <a:solidFill>
                <a:srgbClr val="000000"/>
              </a:solidFill>
              <a:effectLst/>
              <a:latin typeface="black Verdan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187CC3-3B4B-4E31-8619-11FDE84EB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28" y="3892482"/>
            <a:ext cx="9276051" cy="14065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AB0F6E-6308-41E3-997D-F824ED446FB7}"/>
              </a:ext>
            </a:extLst>
          </p:cNvPr>
          <p:cNvSpPr txBox="1"/>
          <p:nvPr/>
        </p:nvSpPr>
        <p:spPr>
          <a:xfrm>
            <a:off x="914400" y="1558977"/>
            <a:ext cx="10253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基本定义：是用于估计概率密度函数的非参数方法，</a:t>
            </a:r>
            <a:endParaRPr lang="en-US" altLang="zh-CN" sz="3200" dirty="0"/>
          </a:p>
          <a:p>
            <a:r>
              <a:rPr lang="en-US" altLang="zh-CN" sz="3200" dirty="0"/>
              <a:t>		    </a:t>
            </a:r>
            <a:r>
              <a:rPr lang="zh-CN" altLang="en-US" sz="3200" dirty="0"/>
              <a:t>为独立同分布</a:t>
            </a:r>
            <a:r>
              <a:rPr lang="en-US" altLang="zh-CN" sz="3200" dirty="0"/>
              <a:t>F</a:t>
            </a:r>
            <a:r>
              <a:rPr lang="zh-CN" altLang="en-US" sz="3200" dirty="0"/>
              <a:t>的</a:t>
            </a:r>
            <a:r>
              <a:rPr lang="en-US" altLang="zh-CN" sz="3200" dirty="0"/>
              <a:t>n</a:t>
            </a:r>
            <a:r>
              <a:rPr lang="zh-CN" altLang="en-US" sz="3200" dirty="0"/>
              <a:t>个样本点</a:t>
            </a:r>
            <a:endParaRPr lang="en-US" altLang="zh-CN" sz="3200" dirty="0"/>
          </a:p>
          <a:p>
            <a:r>
              <a:rPr lang="en-US" altLang="zh-CN" sz="3200" dirty="0"/>
              <a:t>f</a:t>
            </a:r>
            <a:r>
              <a:rPr lang="zh-CN" altLang="en-US" sz="3200" dirty="0"/>
              <a:t>为概率密度函数</a:t>
            </a:r>
            <a:endParaRPr lang="en-US" altLang="zh-CN" sz="3200" dirty="0"/>
          </a:p>
          <a:p>
            <a:r>
              <a:rPr lang="en-US" altLang="zh-CN" sz="3200" dirty="0"/>
              <a:t>K</a:t>
            </a:r>
            <a:r>
              <a:rPr lang="zh-CN" altLang="en-US" sz="3200" dirty="0"/>
              <a:t>（</a:t>
            </a:r>
            <a:r>
              <a:rPr lang="en-US" altLang="zh-CN" sz="3200" dirty="0"/>
              <a:t>.</a:t>
            </a:r>
            <a:r>
              <a:rPr lang="zh-CN" altLang="en-US" sz="3200" dirty="0"/>
              <a:t>）为核函数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47A972-3784-466E-AEFA-D9D94020F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28" y="2042953"/>
            <a:ext cx="1943724" cy="51944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51077BE-DD22-452D-AEC3-5E1E671127A4}"/>
              </a:ext>
            </a:extLst>
          </p:cNvPr>
          <p:cNvSpPr/>
          <p:nvPr/>
        </p:nvSpPr>
        <p:spPr>
          <a:xfrm>
            <a:off x="1161373" y="5709827"/>
            <a:ext cx="9453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rgbClr val="DF402A"/>
                </a:solidFill>
              </a:rPr>
              <a:t>思路：通过核函数将每个数据点的数据</a:t>
            </a:r>
            <a:r>
              <a:rPr lang="en-US" altLang="zh-CN" u="sng" dirty="0">
                <a:solidFill>
                  <a:srgbClr val="DF402A"/>
                </a:solidFill>
              </a:rPr>
              <a:t>+</a:t>
            </a:r>
            <a:r>
              <a:rPr lang="zh-CN" altLang="en-US" u="sng" dirty="0">
                <a:solidFill>
                  <a:srgbClr val="DF402A"/>
                </a:solidFill>
              </a:rPr>
              <a:t>带宽当作核函数的参数，得到</a:t>
            </a:r>
            <a:r>
              <a:rPr lang="en-US" altLang="zh-CN" u="sng" dirty="0">
                <a:solidFill>
                  <a:srgbClr val="DF402A"/>
                </a:solidFill>
              </a:rPr>
              <a:t>N</a:t>
            </a:r>
            <a:r>
              <a:rPr lang="zh-CN" altLang="en-US" u="sng" dirty="0">
                <a:solidFill>
                  <a:srgbClr val="DF402A"/>
                </a:solidFill>
              </a:rPr>
              <a:t>个核函数，再线性叠加就形成了核密度的估计函数，归一化后就是概率密度函数了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6880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6E0EC-8EEE-4603-8263-AFAAE6D6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6" y="3753238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sz="3600" b="1" dirty="0" err="1"/>
              <a:t>a.score_samples</a:t>
            </a:r>
            <a:r>
              <a:rPr lang="en-US" altLang="zh-CN" sz="3600" b="1" dirty="0"/>
              <a:t>(X)</a:t>
            </a:r>
            <a:br>
              <a:rPr lang="en-US" altLang="zh-CN" sz="3600" dirty="0"/>
            </a:br>
            <a:r>
              <a:rPr lang="zh-CN" altLang="en-US" sz="3600" dirty="0"/>
              <a:t>返回的是点</a:t>
            </a:r>
            <a:r>
              <a:rPr lang="en-US" altLang="zh-CN" sz="3600" dirty="0"/>
              <a:t>x</a:t>
            </a:r>
            <a:r>
              <a:rPr lang="zh-CN" altLang="en-US" sz="3600" dirty="0"/>
              <a:t>对应概率的</a:t>
            </a:r>
            <a:r>
              <a:rPr lang="en-US" altLang="zh-CN" sz="3600" dirty="0"/>
              <a:t>log</a:t>
            </a:r>
            <a:r>
              <a:rPr lang="zh-CN" altLang="en-US" sz="3600" dirty="0"/>
              <a:t>值</a:t>
            </a:r>
            <a:r>
              <a:rPr lang="en-US" altLang="zh-CN" sz="3600" dirty="0"/>
              <a:t>(</a:t>
            </a:r>
            <a:r>
              <a:rPr lang="zh-CN" altLang="en-US" sz="3600" dirty="0"/>
              <a:t>计算模型下的总</a:t>
            </a:r>
            <a:r>
              <a:rPr lang="en-US" altLang="zh-CN" sz="3600" dirty="0"/>
              <a:t>log</a:t>
            </a:r>
            <a:r>
              <a:rPr lang="zh-CN" altLang="en-US" sz="3600" dirty="0"/>
              <a:t>概率</a:t>
            </a:r>
            <a:r>
              <a:rPr lang="en-US" altLang="zh-CN" sz="3600" dirty="0"/>
              <a:t>)</a:t>
            </a:r>
            <a:r>
              <a:rPr lang="zh-CN" altLang="en-US" sz="3600" dirty="0"/>
              <a:t>，要使用</a:t>
            </a:r>
            <a:r>
              <a:rPr lang="en-US" altLang="zh-CN" sz="3600" dirty="0"/>
              <a:t>exp</a:t>
            </a:r>
            <a:r>
              <a:rPr lang="zh-CN" altLang="en-US" sz="3600" dirty="0"/>
              <a:t>求指数还原。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en-US" altLang="zh-CN" sz="3600" dirty="0"/>
              <a:t>3.</a:t>
            </a:r>
            <a:r>
              <a:rPr lang="zh-CN" altLang="en-US" sz="4000" b="1" dirty="0"/>
              <a:t>带宽选择：</a:t>
            </a:r>
            <a:br>
              <a:rPr lang="en-US" altLang="zh-CN" sz="4000" b="1" dirty="0"/>
            </a:br>
            <a:r>
              <a:rPr lang="zh-CN" altLang="en-US" sz="3200" dirty="0"/>
              <a:t>对正态分布，</a:t>
            </a:r>
            <a:r>
              <a:rPr lang="en-US" altLang="zh-CN" sz="3200" dirty="0"/>
              <a:t>c = 1.05x</a:t>
            </a:r>
            <a:r>
              <a:rPr lang="zh-CN" altLang="en-US" sz="3200" dirty="0"/>
              <a:t>标准差，作为带宽的参考标准</a:t>
            </a:r>
            <a:br>
              <a:rPr lang="zh-CN" altLang="en-US" sz="3600" dirty="0"/>
            </a:b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814289-632B-4175-A4CE-4C681352CFF6}"/>
              </a:ext>
            </a:extLst>
          </p:cNvPr>
          <p:cNvSpPr/>
          <p:nvPr/>
        </p:nvSpPr>
        <p:spPr>
          <a:xfrm>
            <a:off x="434716" y="687655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/>
              <a:t>2.</a:t>
            </a:r>
            <a:r>
              <a:rPr lang="zh-CN" altLang="en-US" sz="3600" b="1" dirty="0"/>
              <a:t>函数的应用：</a:t>
            </a:r>
            <a:endParaRPr lang="en-US" altLang="zh-CN" sz="3600" b="1" dirty="0"/>
          </a:p>
          <a:p>
            <a:r>
              <a:rPr lang="en-US" altLang="zh-CN" sz="3600" b="1" dirty="0" err="1"/>
              <a:t>sklearn.neighbors.KernelDensity</a:t>
            </a:r>
            <a:r>
              <a:rPr lang="en-US" altLang="zh-CN" sz="3600" b="1" dirty="0"/>
              <a:t>(   )</a:t>
            </a:r>
          </a:p>
          <a:p>
            <a:r>
              <a:rPr lang="zh-CN" altLang="en-US" sz="3600" dirty="0"/>
              <a:t>核密度估计函数</a:t>
            </a:r>
            <a:r>
              <a:rPr lang="en-US" altLang="zh-CN" sz="3600" b="1" dirty="0"/>
              <a:t> </a:t>
            </a:r>
            <a:endParaRPr lang="zh-CN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090D24-5CFF-447B-8333-114CFEB44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700" y="4499357"/>
            <a:ext cx="2223816" cy="57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88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343FA-913B-45D8-8425-A6BB686F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归一化处理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06DA9-E47C-46C9-821B-918D19F0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根据定义，</a:t>
            </a:r>
            <a:r>
              <a:rPr lang="en-US" altLang="zh-CN" dirty="0" err="1"/>
              <a:t>kde</a:t>
            </a:r>
            <a:r>
              <a:rPr lang="zh-CN" altLang="en-US" dirty="0"/>
              <a:t>函数是</a:t>
            </a:r>
            <a:r>
              <a:rPr lang="en-US" altLang="zh-CN" dirty="0"/>
              <a:t>N</a:t>
            </a:r>
            <a:r>
              <a:rPr lang="zh-CN" altLang="en-US" dirty="0"/>
              <a:t>个核函数线性叠加的结果，为了保证得出</a:t>
            </a:r>
            <a:r>
              <a:rPr lang="en-US" altLang="zh-CN" dirty="0"/>
              <a:t>P(X)</a:t>
            </a:r>
            <a:r>
              <a:rPr lang="zh-CN" altLang="en-US" dirty="0"/>
              <a:t>的取值在</a:t>
            </a:r>
            <a:r>
              <a:rPr lang="en-US" altLang="zh-CN" dirty="0"/>
              <a:t>(0~1)</a:t>
            </a:r>
            <a:r>
              <a:rPr lang="zh-CN" altLang="en-US" dirty="0"/>
              <a:t>内，对其进行归一化处理。</a:t>
            </a:r>
            <a:endParaRPr lang="en-US" altLang="zh-CN" dirty="0"/>
          </a:p>
          <a:p>
            <a:pPr lvl="8"/>
            <a:r>
              <a:rPr lang="en-US" altLang="zh-CN" dirty="0"/>
              <a:t>                                             </a:t>
            </a:r>
          </a:p>
          <a:p>
            <a:pPr lvl="8"/>
            <a:r>
              <a:rPr lang="en-US" altLang="zh-CN" dirty="0"/>
              <a:t>                                          </a:t>
            </a:r>
            <a:r>
              <a:rPr lang="zh-CN" altLang="en-US" dirty="0"/>
              <a:t>（最简单的归一化）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sz="1800" dirty="0"/>
              <a:t>ps.</a:t>
            </a:r>
            <a:r>
              <a:rPr lang="zh-CN" altLang="en-US" sz="1600" dirty="0"/>
              <a:t>该函数对列进行归一化，最大的值被</a:t>
            </a:r>
            <a:r>
              <a:rPr lang="zh-CN" altLang="en-US" sz="1600" u="sng" dirty="0"/>
              <a:t>标准</a:t>
            </a:r>
            <a:r>
              <a:rPr lang="zh-CN" altLang="en-US" sz="1600" dirty="0"/>
              <a:t>化为</a:t>
            </a:r>
            <a:r>
              <a:rPr lang="en-US" altLang="zh-CN" sz="1600" dirty="0"/>
              <a:t>1</a:t>
            </a:r>
            <a:r>
              <a:rPr lang="zh-CN" altLang="en-US" sz="1600" dirty="0"/>
              <a:t>，最小的值被标准化为</a:t>
            </a:r>
            <a:r>
              <a:rPr lang="en-US" altLang="zh-CN" sz="1600" dirty="0"/>
              <a:t>0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209F87-5F1A-488B-935F-C0F91F42B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50" y="2752083"/>
            <a:ext cx="6078992" cy="5071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D77C99-8A1C-4A90-9955-C03AB5CF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660" y="4205694"/>
            <a:ext cx="7212366" cy="524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8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BFA0A-1958-4E85-B9D6-E7E2460A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数据离散化</a:t>
            </a:r>
            <a:r>
              <a:rPr lang="en-US" altLang="zh-CN" b="1" dirty="0"/>
              <a:t>—</a:t>
            </a:r>
            <a:r>
              <a:rPr lang="zh-CN" altLang="en-US" b="1" dirty="0"/>
              <a:t>计算</a:t>
            </a:r>
            <a:r>
              <a:rPr lang="en-US" altLang="zh-CN" b="1" dirty="0"/>
              <a:t>IG(</a:t>
            </a:r>
            <a:r>
              <a:rPr lang="en-US" altLang="zh-CN" b="1" dirty="0" err="1"/>
              <a:t>x|y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7D9F9-466D-4281-8C25-7ED3D8E68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由于暂时没有估计条件概率函数的方法，采用离散化的方式，用互信息来计算信息增益</a:t>
            </a:r>
            <a:endParaRPr lang="en-US" altLang="zh-CN" dirty="0"/>
          </a:p>
          <a:p>
            <a:r>
              <a:rPr lang="zh-CN" altLang="en-US" dirty="0"/>
              <a:t>信息增益</a:t>
            </a:r>
            <a:r>
              <a:rPr lang="en-US" altLang="zh-CN" dirty="0"/>
              <a:t>				</a:t>
            </a:r>
            <a:r>
              <a:rPr lang="zh-CN" altLang="en-US" dirty="0"/>
              <a:t>在数值上等于互信息，故对数据离散化之后采用</a:t>
            </a:r>
            <a:r>
              <a:rPr lang="en-US" altLang="zh-CN" dirty="0" err="1"/>
              <a:t>metrix.mutual_info</a:t>
            </a:r>
            <a:r>
              <a:rPr lang="en-US" altLang="zh-CN" dirty="0"/>
              <a:t>()</a:t>
            </a:r>
            <a:r>
              <a:rPr lang="zh-CN" altLang="en-US" dirty="0"/>
              <a:t>计算互信息。</a:t>
            </a:r>
            <a:endParaRPr lang="en-US" altLang="zh-CN" dirty="0"/>
          </a:p>
          <a:p>
            <a:r>
              <a:rPr lang="zh-CN" altLang="en-US" dirty="0"/>
              <a:t>离散化方法：取小数点后四位</a:t>
            </a:r>
            <a:r>
              <a:rPr lang="en-US" altLang="zh-CN" dirty="0"/>
              <a:t>—</a:t>
            </a:r>
            <a:r>
              <a:rPr lang="zh-CN" altLang="en-US" dirty="0"/>
              <a:t>数据压缩：用较短数据模型代表原有数据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6B0B37-1748-4730-A96E-699BD9FB3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640" y="2735400"/>
            <a:ext cx="2726253" cy="30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40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80834-C828-4C81-8C42-9CDFDF14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回到对称不确定性的计算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DA23F-AA4F-43E3-9C17-A24B397A8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得到更可靠的信息熵和条件熵计算方式后，再次计算：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6BAA1B-B606-469B-B68A-9D2A0F89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72" y="2650165"/>
            <a:ext cx="9297197" cy="13511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D47286-C970-422B-8936-CEF485F2E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550" y="671688"/>
            <a:ext cx="3572496" cy="7695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41B524-C38A-4450-B94D-8083EF81C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72" y="4446405"/>
            <a:ext cx="7743882" cy="5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59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E2836-56C7-4D68-AEFF-0E00C24A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880D8-87AF-4926-BD28-0DF5FFED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81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06E76-3576-4B82-B914-ECFAA934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2346325"/>
            <a:ext cx="10515600" cy="1325563"/>
          </a:xfrm>
        </p:spPr>
        <p:txBody>
          <a:bodyPr/>
          <a:lstStyle/>
          <a:p>
            <a:r>
              <a:rPr lang="zh-CN" altLang="en-US" b="1" dirty="0"/>
              <a:t>基于对称不确定性的冗余度测度（改进）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74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76BD2-EADF-4A66-A40D-EC6C0754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无监督学习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5622B-AC03-45B2-A644-47A96799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893"/>
            <a:ext cx="10515600" cy="4351338"/>
          </a:xfrm>
        </p:spPr>
        <p:txBody>
          <a:bodyPr/>
          <a:lstStyle/>
          <a:p>
            <a:r>
              <a:rPr lang="zh-CN" altLang="en-US" dirty="0"/>
              <a:t>即训练样本</a:t>
            </a:r>
            <a:r>
              <a:rPr lang="zh-CN" altLang="en-US" b="1" dirty="0"/>
              <a:t>无标签</a:t>
            </a:r>
            <a:r>
              <a:rPr lang="en-US" altLang="zh-CN" b="1" dirty="0"/>
              <a:t>(label)</a:t>
            </a:r>
            <a:r>
              <a:rPr lang="zh-CN" altLang="en-US" dirty="0"/>
              <a:t>的情况下进行的学习。</a:t>
            </a:r>
            <a:endParaRPr lang="en-US" altLang="zh-CN" dirty="0"/>
          </a:p>
          <a:p>
            <a:r>
              <a:rPr lang="zh-CN" altLang="zh-CN" dirty="0"/>
              <a:t>一般的监督学习中，训练样本是有标签的，我们的主要任务是拟合一个假设函数。</a:t>
            </a:r>
            <a:endParaRPr lang="en-US" altLang="zh-CN" dirty="0"/>
          </a:p>
          <a:p>
            <a:r>
              <a:rPr lang="zh-CN" altLang="zh-CN" dirty="0"/>
              <a:t>但</a:t>
            </a:r>
            <a:r>
              <a:rPr lang="zh-CN" altLang="zh-CN" b="1" dirty="0"/>
              <a:t>实际问题中</a:t>
            </a:r>
            <a:r>
              <a:rPr lang="zh-CN" altLang="zh-CN" dirty="0"/>
              <a:t>大量的数据是没有标签的，我们同样需要有效利用这些数据，因此有了无监督学习</a:t>
            </a:r>
            <a:r>
              <a:rPr lang="zh-CN" altLang="en-US" dirty="0"/>
              <a:t>。</a:t>
            </a:r>
            <a:r>
              <a:rPr lang="zh-CN" altLang="zh-CN" dirty="0"/>
              <a:t>主要任务是根据样本间的</a:t>
            </a:r>
            <a:r>
              <a:rPr lang="zh-CN" altLang="zh-CN" b="1" dirty="0"/>
              <a:t>相似度</a:t>
            </a:r>
            <a:r>
              <a:rPr lang="zh-CN" altLang="zh-CN" dirty="0"/>
              <a:t>对样本进行</a:t>
            </a:r>
            <a:r>
              <a:rPr lang="zh-CN" altLang="zh-CN" b="1" dirty="0"/>
              <a:t>分类</a:t>
            </a:r>
            <a:r>
              <a:rPr lang="zh-CN" altLang="zh-CN" dirty="0"/>
              <a:t>形成簇</a:t>
            </a:r>
            <a:r>
              <a:rPr lang="en-US" altLang="zh-CN" dirty="0"/>
              <a:t>(Cluster)</a:t>
            </a:r>
            <a:r>
              <a:rPr lang="zh-CN" altLang="zh-CN" dirty="0"/>
              <a:t>结构，即</a:t>
            </a:r>
            <a:r>
              <a:rPr lang="zh-CN" altLang="zh-CN" b="1" dirty="0"/>
              <a:t>“聚类”</a:t>
            </a:r>
            <a:r>
              <a:rPr lang="en-US" altLang="zh-CN" dirty="0"/>
              <a:t>(Clustering)</a:t>
            </a:r>
            <a:r>
              <a:rPr lang="zh-CN" altLang="zh-CN" dirty="0"/>
              <a:t>。很多深度学习的算法都属于无监督学习。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FE7924-5C4C-456A-9ABC-04DD6C1D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444" y="5329960"/>
            <a:ext cx="6428876" cy="324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49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2819F-B4AD-4309-AE43-462A6598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96273-7292-4A36-8F44-6D447C41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对称不确定性计算不严谨：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分子采用离散化，分母采用</a:t>
            </a:r>
            <a:r>
              <a:rPr lang="en-US" altLang="zh-CN" dirty="0"/>
              <a:t>KDE</a:t>
            </a:r>
            <a:r>
              <a:rPr lang="zh-CN" altLang="en-US" dirty="0"/>
              <a:t>计算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使用规定小数点后的位数离散化数据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zh-CN" altLang="en-US" dirty="0">
                <a:sym typeface="Wingdings" panose="05000000000000000000" pitchFamily="2" charset="2"/>
              </a:rPr>
              <a:t>分子分母均使用</a:t>
            </a:r>
            <a:r>
              <a:rPr lang="en-US" altLang="zh-CN" dirty="0">
                <a:sym typeface="Wingdings" panose="05000000000000000000" pitchFamily="2" charset="2"/>
              </a:rPr>
              <a:t>KDE</a:t>
            </a:r>
            <a:r>
              <a:rPr lang="zh-CN" altLang="en-US" dirty="0">
                <a:sym typeface="Wingdings" panose="05000000000000000000" pitchFamily="2" charset="2"/>
              </a:rPr>
              <a:t>计算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2935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537B8-ED57-4F7F-A91E-0697C54F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71D78-CDCB-4298-84EF-458D0811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信息增益：</a:t>
            </a:r>
            <a:r>
              <a:rPr lang="en-US" altLang="zh-CN" dirty="0"/>
              <a:t>				</a:t>
            </a:r>
            <a:r>
              <a:rPr lang="zh-CN" altLang="en-US" dirty="0"/>
              <a:t>在数值上等于互信息</a:t>
            </a:r>
            <a:endParaRPr lang="en-US" altLang="zh-CN" dirty="0"/>
          </a:p>
          <a:p>
            <a:r>
              <a:rPr lang="zh-CN" altLang="en-US" dirty="0"/>
              <a:t>互信息计算方法：</a:t>
            </a:r>
            <a:endParaRPr lang="en-US" altLang="zh-CN" dirty="0"/>
          </a:p>
          <a:p>
            <a:r>
              <a:rPr lang="zh-CN" altLang="en-US" dirty="0"/>
              <a:t>联合概率</a:t>
            </a:r>
            <a:r>
              <a:rPr lang="en-US" altLang="zh-CN" dirty="0"/>
              <a:t>p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）计算方法：</a:t>
            </a:r>
            <a:r>
              <a:rPr lang="en-US" altLang="zh-CN" dirty="0"/>
              <a:t>kde2d</a:t>
            </a:r>
            <a:r>
              <a:rPr lang="zh-CN" altLang="en-US" dirty="0"/>
              <a:t>（</a:t>
            </a:r>
            <a:r>
              <a:rPr lang="en-US" altLang="zh-CN" dirty="0"/>
              <a:t>2D</a:t>
            </a:r>
            <a:r>
              <a:rPr lang="zh-CN" altLang="en-US" dirty="0"/>
              <a:t>核心密度）</a:t>
            </a:r>
            <a:endParaRPr lang="en-US" altLang="zh-CN" dirty="0"/>
          </a:p>
          <a:p>
            <a:pPr lvl="1"/>
            <a:r>
              <a:rPr lang="zh-CN" altLang="en-US" dirty="0"/>
              <a:t>基本思想：将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数据打包在一起（训练数据和新的样本网格）用</a:t>
            </a:r>
            <a:r>
              <a:rPr lang="en-US" altLang="zh-CN" dirty="0"/>
              <a:t>KDE</a:t>
            </a:r>
            <a:r>
              <a:rPr lang="zh-CN" altLang="en-US" dirty="0"/>
              <a:t>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848ECB-8926-4F4E-9A3A-AFAA73D62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550" y="643113"/>
            <a:ext cx="3572496" cy="7695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00C3C2-6410-43F2-A994-FB0F1D78E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172" y="2237728"/>
            <a:ext cx="3472942" cy="6511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591597-90E4-4AD8-A566-AE98CFBA1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390" y="1936406"/>
            <a:ext cx="2726253" cy="30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445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33E43-5296-4B96-85C6-83AE1341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kde2D</a:t>
            </a:r>
            <a:r>
              <a:rPr lang="zh-CN" altLang="en-US" dirty="0"/>
              <a:t>：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F46DF35-988B-448D-8BE8-582559617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983" y="565150"/>
            <a:ext cx="8403817" cy="54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29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2EA49-C004-48EE-8A50-5A68B8DF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8111"/>
            <a:ext cx="10001596" cy="1168988"/>
          </a:xfrm>
        </p:spPr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3AEB1A-F470-40DA-B2C1-12A674747ED2}"/>
              </a:ext>
            </a:extLst>
          </p:cNvPr>
          <p:cNvSpPr txBox="1"/>
          <p:nvPr/>
        </p:nvSpPr>
        <p:spPr>
          <a:xfrm>
            <a:off x="1065414" y="2161309"/>
            <a:ext cx="8444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之前的方法计算对称不确定度</a:t>
            </a:r>
            <a:r>
              <a:rPr lang="en-US" altLang="zh-CN" sz="2000" dirty="0"/>
              <a:t>SU</a:t>
            </a:r>
            <a:r>
              <a:rPr lang="zh-CN" altLang="en-US" sz="2000" dirty="0"/>
              <a:t>来评估特征间的冗余程度：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6237B1-AA82-4590-BEBB-14C998272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18" y="3334788"/>
            <a:ext cx="3572496" cy="7695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5F10FD-4648-4C4E-8DB5-C61E4C28035F}"/>
              </a:ext>
            </a:extLst>
          </p:cNvPr>
          <p:cNvSpPr txBox="1"/>
          <p:nvPr/>
        </p:nvSpPr>
        <p:spPr>
          <a:xfrm>
            <a:off x="4494414" y="2965456"/>
            <a:ext cx="769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IG</a:t>
            </a:r>
            <a:r>
              <a:rPr lang="zh-CN" altLang="en-US" dirty="0"/>
              <a:t>（信息增益）</a:t>
            </a:r>
            <a:r>
              <a:rPr lang="en-US" altLang="zh-CN" dirty="0"/>
              <a:t>:</a:t>
            </a:r>
            <a:r>
              <a:rPr lang="zh-CN" altLang="en-US" dirty="0"/>
              <a:t>在数值上等于互信息，采用离散化互信息代替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5B8212-614E-4591-948E-35CD136F81C3}"/>
              </a:ext>
            </a:extLst>
          </p:cNvPr>
          <p:cNvSpPr txBox="1"/>
          <p:nvPr/>
        </p:nvSpPr>
        <p:spPr>
          <a:xfrm>
            <a:off x="4494414" y="4173922"/>
            <a:ext cx="654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H(X)</a:t>
            </a:r>
            <a:r>
              <a:rPr lang="zh-CN" altLang="en-US" dirty="0"/>
              <a:t>和</a:t>
            </a:r>
            <a:r>
              <a:rPr lang="en-US" altLang="zh-CN" dirty="0"/>
              <a:t>H(Y) </a:t>
            </a:r>
            <a:r>
              <a:rPr lang="zh-CN" altLang="en-US" dirty="0"/>
              <a:t>（信息熵）：离散化计算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49378C-C02B-410D-8EAE-208D8E799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379" y="3393992"/>
            <a:ext cx="3472942" cy="6511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1E1C13-1143-47FE-9433-3B426B101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379" y="4639934"/>
            <a:ext cx="2615066" cy="488738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F711B42-C558-49A1-B2B9-10FF6589A3B2}"/>
              </a:ext>
            </a:extLst>
          </p:cNvPr>
          <p:cNvCxnSpPr/>
          <p:nvPr/>
        </p:nvCxnSpPr>
        <p:spPr>
          <a:xfrm>
            <a:off x="4339244" y="4045169"/>
            <a:ext cx="7021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071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1C6B1-C2A3-41DE-893E-8ABFAC87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453795"/>
            <a:ext cx="9597044" cy="95937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改进工作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09052-7833-4E67-A14C-DE20E71B0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41316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尝试使用被放弃的核密度估计</a:t>
            </a:r>
            <a:r>
              <a:rPr lang="en-US" altLang="zh-CN" sz="2400" dirty="0"/>
              <a:t>(</a:t>
            </a:r>
            <a:r>
              <a:rPr lang="en-US" altLang="zh-CN" sz="2400" dirty="0" err="1"/>
              <a:t>kde</a:t>
            </a:r>
            <a:r>
              <a:rPr lang="en-US" altLang="zh-CN" sz="2400" dirty="0"/>
              <a:t>)</a:t>
            </a:r>
            <a:r>
              <a:rPr lang="zh-CN" altLang="en-US" sz="2400" dirty="0"/>
              <a:t>，以避免离散化带来的信息损失。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）使用二维的</a:t>
            </a:r>
            <a:r>
              <a:rPr lang="en-US" altLang="zh-CN" sz="2000" dirty="0" err="1"/>
              <a:t>kde</a:t>
            </a:r>
            <a:r>
              <a:rPr lang="zh-CN" altLang="en-US" sz="2000" dirty="0"/>
              <a:t>估计计算</a:t>
            </a:r>
            <a:r>
              <a:rPr lang="en-US" altLang="zh-CN" sz="2000" dirty="0"/>
              <a:t>p(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)</a:t>
            </a:r>
            <a:r>
              <a:rPr lang="zh-CN" altLang="en-US" sz="2000" dirty="0"/>
              <a:t>来计算互信息：没有十分确定的处理积分的方法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）用条件熵计算互信息（信息增益）：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 关于使用</a:t>
            </a:r>
            <a:r>
              <a:rPr lang="en-US" altLang="zh-CN" sz="2000" dirty="0" err="1"/>
              <a:t>kde</a:t>
            </a:r>
            <a:r>
              <a:rPr lang="zh-CN" altLang="en-US" sz="2000" dirty="0"/>
              <a:t>估计出的密度函数来估计信息熵及条件熵的方法，找到了理论依据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20A325-0712-4FEA-A7DB-0090D85D7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21" y="3953990"/>
            <a:ext cx="6415499" cy="7040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0FA003-0970-49CB-A8BA-86C36472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79" y="2352254"/>
            <a:ext cx="36671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91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070CA-42A0-4E70-B0FA-C7DF2AD92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27" y="1049770"/>
            <a:ext cx="10515600" cy="4351338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连续特征信息熵的计算方法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5234E2-143A-4BBA-B5E2-E241E0759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216" y="1806000"/>
            <a:ext cx="3340329" cy="12141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CC23D4-363B-45D3-9DB9-73B51AE45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39" y="3776429"/>
            <a:ext cx="6756477" cy="24826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0469DE-68A9-4877-BE01-B3E1152B3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498" y="3177410"/>
            <a:ext cx="3836204" cy="7169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EFA1C59-F877-4BC0-863E-1F147EE907C0}"/>
              </a:ext>
            </a:extLst>
          </p:cNvPr>
          <p:cNvSpPr txBox="1"/>
          <p:nvPr/>
        </p:nvSpPr>
        <p:spPr>
          <a:xfrm>
            <a:off x="1082710" y="3289700"/>
            <a:ext cx="362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之前错误原因总结：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18FEADB-BF74-49A3-82EE-B206C1625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216" y="1614780"/>
            <a:ext cx="8880282" cy="36616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9303887-019D-49AB-86DD-65B05F239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2746" y="4673056"/>
            <a:ext cx="5699705" cy="162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5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4566A95-D271-40D5-842B-133DA178D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955" y="853227"/>
            <a:ext cx="8471300" cy="32956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3AB200-E9B7-4276-93C4-D03689E16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25" y="4642657"/>
            <a:ext cx="5318169" cy="114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47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93E53-B849-409B-83FF-224FEBD6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2" y="797226"/>
            <a:ext cx="8968819" cy="653740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2.</a:t>
            </a:r>
            <a:r>
              <a:rPr lang="zh-CN" altLang="en-US" sz="3200" b="1" dirty="0"/>
              <a:t>连续特征信息增益的计算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0FD439E-9378-4BC1-BE50-7D3634FC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42" y="2486409"/>
            <a:ext cx="3954740" cy="173872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C93967B-2676-4743-ADAC-F267650DD91F}"/>
              </a:ext>
            </a:extLst>
          </p:cNvPr>
          <p:cNvSpPr txBox="1"/>
          <p:nvPr/>
        </p:nvSpPr>
        <p:spPr>
          <a:xfrm>
            <a:off x="1057660" y="4680286"/>
            <a:ext cx="9178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问题：论文给出的</a:t>
            </a:r>
            <a:r>
              <a:rPr lang="en-US" altLang="zh-CN" sz="2000" dirty="0"/>
              <a:t>D</a:t>
            </a:r>
            <a:r>
              <a:rPr lang="zh-CN" altLang="en-US" sz="2000" dirty="0"/>
              <a:t>为标签变量，即只给出了特征对于标签的信息增益计算方法，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而特征之间的信息增益计算方法未涉及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E15A426-DD96-43DB-9CBE-C9C798421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32" y="1533612"/>
            <a:ext cx="7739400" cy="84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829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D8CAA-71FA-44C7-B053-B55F22B1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84" y="596225"/>
            <a:ext cx="9415549" cy="825506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解决办法（暂定）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E422D-FAE7-438A-BE56-E001AE0A1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38" y="1554383"/>
            <a:ext cx="10515600" cy="4351338"/>
          </a:xfrm>
        </p:spPr>
        <p:txBody>
          <a:bodyPr/>
          <a:lstStyle/>
          <a:p>
            <a:r>
              <a:rPr lang="zh-CN" altLang="en-US" dirty="0"/>
              <a:t>公式：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000" dirty="0"/>
              <a:t>对于标签与特征 </a:t>
            </a:r>
            <a:r>
              <a:rPr lang="en-US" altLang="zh-CN" sz="2000" dirty="0"/>
              <a:t>– </a:t>
            </a:r>
            <a:r>
              <a:rPr lang="zh-CN" altLang="en-US" sz="2000" dirty="0"/>
              <a:t>直接照公式计算</a:t>
            </a:r>
            <a:endParaRPr lang="en-US" altLang="zh-CN" sz="2000" dirty="0"/>
          </a:p>
          <a:p>
            <a:r>
              <a:rPr lang="zh-CN" altLang="en-US" sz="2000" dirty="0"/>
              <a:t>对于特征与特征 </a:t>
            </a:r>
            <a:r>
              <a:rPr lang="en-US" altLang="zh-CN" sz="2000" dirty="0"/>
              <a:t>- </a:t>
            </a:r>
            <a:r>
              <a:rPr lang="zh-CN" altLang="en-US" sz="2000" dirty="0"/>
              <a:t>离散化一组特征</a:t>
            </a:r>
            <a:r>
              <a:rPr lang="en-US" altLang="zh-CN" sz="2000" dirty="0"/>
              <a:t>(</a:t>
            </a:r>
            <a:r>
              <a:rPr lang="zh-CN" altLang="en-US" sz="2000" dirty="0"/>
              <a:t>保留小数</a:t>
            </a:r>
            <a:r>
              <a:rPr lang="en-US" altLang="zh-CN" sz="2000" dirty="0"/>
              <a:t>)</a:t>
            </a:r>
            <a:r>
              <a:rPr lang="zh-CN" altLang="en-US" sz="2000" dirty="0"/>
              <a:t>当作标签值处理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4DF787-0BF5-4394-9255-B1A1AB54A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605" y="1383402"/>
            <a:ext cx="5167727" cy="9324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A58AE6-EBDD-4188-A062-A5EE5311B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638" y="1421730"/>
            <a:ext cx="2306540" cy="8763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A29B3C0-0574-4718-9D08-546D08D837E1}"/>
              </a:ext>
            </a:extLst>
          </p:cNvPr>
          <p:cNvSpPr txBox="1"/>
          <p:nvPr/>
        </p:nvSpPr>
        <p:spPr>
          <a:xfrm>
            <a:off x="10511272" y="1859890"/>
            <a:ext cx="178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为标签特征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3E978A2-15D1-4803-B731-E4C62C19E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8" y="3499430"/>
            <a:ext cx="4669848" cy="20510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A78C7D4-1468-46BD-90AA-DE40BF5E4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256" y="4224719"/>
            <a:ext cx="5471226" cy="6004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E5EDFE-CA25-440C-B859-9D9E6173A7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4" y="1708104"/>
            <a:ext cx="5309062" cy="32665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9D088C6-7EA2-4A8C-9F57-B27078F0FC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45" y="2208908"/>
            <a:ext cx="6080586" cy="25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90BD8-13F4-4F70-A547-B08810A7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40" y="735292"/>
            <a:ext cx="9836085" cy="89883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近期工作的一些总结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62BEF-FCEE-4389-B0B2-5809FE5A3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62953"/>
            <a:ext cx="10200588" cy="198280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实现之前提出的连续特征的对称不确定度计算方法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对出现的问题做了讨论（未完全解决）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对后续的任务做了简单规划</a:t>
            </a:r>
          </a:p>
        </p:txBody>
      </p:sp>
    </p:spTree>
    <p:extLst>
      <p:ext uri="{BB962C8B-B14F-4D97-AF65-F5344CB8AC3E}">
        <p14:creationId xmlns:p14="http://schemas.microsoft.com/office/powerpoint/2010/main" val="201905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A1627-CC0A-472C-A3AE-2E74E7B1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谱聚类</a:t>
            </a:r>
            <a:r>
              <a:rPr lang="en-US" altLang="zh-CN" b="1" dirty="0"/>
              <a:t>/</a:t>
            </a:r>
            <a:r>
              <a:rPr lang="zh-CN" altLang="en-US" b="1" dirty="0"/>
              <a:t>谱分析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99E02-45C6-4646-A2F0-1C714E4A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84" y="1556057"/>
            <a:ext cx="10515600" cy="4351338"/>
          </a:xfrm>
        </p:spPr>
        <p:txBody>
          <a:bodyPr/>
          <a:lstStyle/>
          <a:p>
            <a:r>
              <a:rPr lang="zh-CN" altLang="en-US" dirty="0"/>
              <a:t>谱聚类：一种基于图论的聚类方法，通过对样本数据的拉普拉斯矩阵的特征向量进行聚类，从而达到对样本数据聚类的目的。谱聚类可以理解为将高维空间的数据映射到低维，然后在低维空间用其它聚类算法（如</a:t>
            </a:r>
            <a:r>
              <a:rPr lang="en-US" altLang="zh-CN" dirty="0" err="1"/>
              <a:t>KMeans</a:t>
            </a:r>
            <a:r>
              <a:rPr lang="zh-CN" altLang="en-US" dirty="0"/>
              <a:t>）进行聚类</a:t>
            </a:r>
          </a:p>
          <a:p>
            <a:r>
              <a:rPr lang="zh-CN" altLang="en-US" dirty="0"/>
              <a:t>非负谱分析：文章提出的非负谱分析方法是对聚类的</a:t>
            </a:r>
            <a:r>
              <a:rPr lang="en-US" altLang="zh-CN" dirty="0"/>
              <a:t>Indicator Matrix</a:t>
            </a:r>
            <a:r>
              <a:rPr lang="zh-CN" altLang="en-US" dirty="0"/>
              <a:t>附加了非负和正交约束来使聚类指标更加精确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AA6658-4C39-42EA-A772-67EEB74A4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71" y="4191333"/>
            <a:ext cx="4762913" cy="8154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8E56E9-59EC-4B19-917B-0D072F318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399" y="685460"/>
            <a:ext cx="7478472" cy="548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838CED3-6FC6-4201-9F95-0FB1249FA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553" y="537815"/>
            <a:ext cx="6552415" cy="22936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877F7C-A034-4332-9308-71E1B1069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228" y="1"/>
            <a:ext cx="4595771" cy="31391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AD13BA-9324-4F28-8D61-93E2A377F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87" y="2457706"/>
            <a:ext cx="2354784" cy="40541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284066-6EF9-4AAA-AF0B-4DF0A8DD3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995" y="4128504"/>
            <a:ext cx="9167942" cy="64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70EF2B1-6564-475A-9A6E-A530C701F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8148" y="1192267"/>
            <a:ext cx="7314319" cy="17505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1DFCD3-E196-4EAE-8A95-E9341E262F31}"/>
              </a:ext>
            </a:extLst>
          </p:cNvPr>
          <p:cNvSpPr txBox="1"/>
          <p:nvPr/>
        </p:nvSpPr>
        <p:spPr>
          <a:xfrm>
            <a:off x="1178350" y="4529070"/>
            <a:ext cx="391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连续熵</a:t>
            </a:r>
            <a:r>
              <a:rPr lang="en-US" altLang="zh-CN" sz="2800" b="1" dirty="0"/>
              <a:t>H(X)</a:t>
            </a:r>
            <a:r>
              <a:rPr lang="zh-CN" altLang="en-US" sz="2800" b="1" dirty="0"/>
              <a:t>具有相对性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DFD0F808-338A-4570-A75E-D6C709912CFA}"/>
              </a:ext>
            </a:extLst>
          </p:cNvPr>
          <p:cNvSpPr/>
          <p:nvPr/>
        </p:nvSpPr>
        <p:spPr>
          <a:xfrm>
            <a:off x="2422689" y="3186260"/>
            <a:ext cx="94268" cy="13428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DF4936-507A-421C-BDA6-59DD069B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410" y="2857253"/>
            <a:ext cx="3442572" cy="6447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1CFF7B0-3DC5-4869-A518-59BC4CDB533E}"/>
              </a:ext>
            </a:extLst>
          </p:cNvPr>
          <p:cNvSpPr txBox="1"/>
          <p:nvPr/>
        </p:nvSpPr>
        <p:spPr>
          <a:xfrm>
            <a:off x="9473938" y="3761710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765D4F-35C3-4FE8-BB80-25A59783D1D0}"/>
              </a:ext>
            </a:extLst>
          </p:cNvPr>
          <p:cNvSpPr txBox="1"/>
          <p:nvPr/>
        </p:nvSpPr>
        <p:spPr>
          <a:xfrm>
            <a:off x="2620650" y="3672919"/>
            <a:ext cx="247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推测合理性的原因：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1ACE518-F60D-45FD-B579-442DE8B5F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38" y="5132622"/>
            <a:ext cx="5472962" cy="147840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E5C7AAC-22BB-42AB-B9D2-325044107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454" y="514272"/>
            <a:ext cx="3696020" cy="7163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3779AE2-8D8F-408A-A4E7-E9AA6DE51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307" y="1245996"/>
            <a:ext cx="9245790" cy="462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3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3BFB2178-145E-45B5-9AB3-386808D2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373"/>
            <a:ext cx="12192000" cy="19762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C8CED22-A5A6-422C-B130-425DF2270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71" y="3044858"/>
            <a:ext cx="8217885" cy="7682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629050-2F62-4E52-8FB7-B6F786F4B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36" y="4067665"/>
            <a:ext cx="9990461" cy="23149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9DA5C98-5A79-422C-9F0A-D26CEED15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57" y="6271977"/>
            <a:ext cx="5974598" cy="4877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D2B7488-D1AD-4960-A2DE-14B65244A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3552" y="5890817"/>
            <a:ext cx="2057578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4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D39A5-8675-4420-ABCA-F18611D8E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333" y="2997721"/>
            <a:ext cx="9333323" cy="28398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可能存在的问题：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直接使用香农连续熵作为连续特征的信息量度量，严格来讲是不符合定义的，并且在某些情况下可能与真正的 信息量存在相当大的误差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用“实例概率”来估计密度函数积分值的先验方法，是一种近似，也有一定的适用条件，在此问题中的合理性待考虑</a:t>
            </a:r>
            <a:endParaRPr lang="en-US" altLang="zh-CN" sz="2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1C44377-A528-4797-AED7-1B0905F5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31" y="349279"/>
            <a:ext cx="6552415" cy="22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59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353B8-ABE9-48F2-B9F3-3572DD04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9078798" cy="446350"/>
          </a:xfrm>
        </p:spPr>
        <p:txBody>
          <a:bodyPr>
            <a:noAutofit/>
          </a:bodyPr>
          <a:lstStyle/>
          <a:p>
            <a:r>
              <a:rPr lang="zh-CN" altLang="en-US" sz="3200" b="1" dirty="0"/>
              <a:t>离散化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A40BB-959C-4823-9323-24D58DDED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5184"/>
            <a:ext cx="9191920" cy="136688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最优的离散化是一个</a:t>
            </a:r>
            <a:r>
              <a:rPr lang="en-US" altLang="zh-CN" sz="2000" dirty="0"/>
              <a:t>np</a:t>
            </a:r>
            <a:r>
              <a:rPr lang="zh-CN" altLang="en-US" sz="2000" dirty="0"/>
              <a:t>难问题</a:t>
            </a:r>
            <a:endParaRPr lang="en-US" altLang="zh-CN" sz="2000" dirty="0"/>
          </a:p>
          <a:p>
            <a:r>
              <a:rPr lang="zh-CN" altLang="en-US" sz="2000" dirty="0"/>
              <a:t>打算从目前普遍表现较好的方法入手，对比结果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D81BAA-B168-4C41-A735-5ACB1E9B0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1035"/>
            <a:ext cx="8397968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24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63605-FD8C-46B1-8E48-BB3D5EE2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基于熵的离散化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97F54-AC5E-4AC5-B119-913D793F9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553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38D7E-9C66-4CEC-9048-680FBB7E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立项内容整理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D475F-A8F4-4520-8552-21E068B60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83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B66BE-CFDD-487F-A558-A45B27FE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冗余控制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2D0CA-EE44-4226-BC33-74CA44A2D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是特征选择的一个重要要求。</a:t>
            </a:r>
            <a:endParaRPr lang="en-US" altLang="zh-CN" dirty="0"/>
          </a:p>
          <a:p>
            <a:r>
              <a:rPr lang="zh-CN" altLang="zh-CN" dirty="0"/>
              <a:t>冗余特征一般指能够从其他特征中得到的特征</a:t>
            </a:r>
            <a:r>
              <a:rPr lang="zh-CN" altLang="en-US" dirty="0"/>
              <a:t>，一般来说冗余会降低学习效率，但是某些冗余是有用的</a:t>
            </a:r>
            <a:r>
              <a:rPr lang="en-US" altLang="zh-CN" dirty="0"/>
              <a:t>(necessary)</a:t>
            </a:r>
            <a:r>
              <a:rPr lang="zh-CN" altLang="en-US" dirty="0"/>
              <a:t>。评估特征冗余度较常见的方法是用相关系数进行依赖度量，即分析特征之间的依赖度来发现冗余。</a:t>
            </a:r>
            <a:endParaRPr lang="en-US" altLang="zh-CN" dirty="0"/>
          </a:p>
          <a:p>
            <a:r>
              <a:rPr lang="zh-CN" altLang="en-US" dirty="0"/>
              <a:t>本文提出“利用特征之间的冗余来实现对簇的冗余控制”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8DD846-4AB5-4EEA-9079-A76BFF075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02" y="4683740"/>
            <a:ext cx="6444323" cy="7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8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EDE14-2677-4DC0-88E4-B2F05067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稀疏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5C437-FADB-4BE5-99A6-F7D0A501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690688"/>
            <a:ext cx="1103884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稀疏：特征的稀疏：与当前学习任务无关，可去除。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</a:t>
            </a:r>
            <a:r>
              <a:rPr lang="zh-CN" altLang="en-US" dirty="0"/>
              <a:t>数据集的稀疏：每一行有大量零元素（对学习任务有好处）</a:t>
            </a:r>
            <a:endParaRPr lang="en-US" altLang="zh-CN" dirty="0"/>
          </a:p>
          <a:p>
            <a:r>
              <a:rPr lang="zh-CN" altLang="en-US" dirty="0"/>
              <a:t>稀疏化：为普通稠密表达的样本找到合适的字典，将样本转化为合适的稀疏表达形式，从而使学习任务得以简化，模型复杂度得以降低，通常称为‘字典学习’（</a:t>
            </a:r>
            <a:r>
              <a:rPr lang="en-US" altLang="zh-CN" dirty="0"/>
              <a:t>dictionary learning</a:t>
            </a:r>
            <a:r>
              <a:rPr lang="zh-CN" altLang="en-US" dirty="0"/>
              <a:t>），亦称‘稀疏编码’（</a:t>
            </a:r>
            <a:r>
              <a:rPr lang="en-US" altLang="zh-CN" dirty="0"/>
              <a:t>sparse coding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使模型契合特征选择的要求，提高对噪声鲁棒性。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95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A3329-48F3-4DDB-AA13-EE04E14E5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基于非负谱分析的</a:t>
            </a:r>
            <a:br>
              <a:rPr lang="en-US" altLang="zh-CN" sz="5400" dirty="0"/>
            </a:br>
            <a:r>
              <a:rPr lang="zh-CN" altLang="en-US" sz="5400" dirty="0"/>
              <a:t>无监督特征选择</a:t>
            </a:r>
          </a:p>
        </p:txBody>
      </p:sp>
    </p:spTree>
    <p:extLst>
      <p:ext uri="{BB962C8B-B14F-4D97-AF65-F5344CB8AC3E}">
        <p14:creationId xmlns:p14="http://schemas.microsoft.com/office/powerpoint/2010/main" val="306484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EF520-167A-4085-9104-3A32EDDB7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06" y="1475196"/>
            <a:ext cx="10515600" cy="4351338"/>
          </a:xfrm>
        </p:spPr>
        <p:txBody>
          <a:bodyPr/>
          <a:lstStyle/>
          <a:p>
            <a:r>
              <a:rPr lang="zh-CN" altLang="en-US" dirty="0"/>
              <a:t>非负谱聚类分析</a:t>
            </a:r>
            <a:r>
              <a:rPr lang="en-US" altLang="zh-CN" dirty="0"/>
              <a:t>——</a:t>
            </a:r>
            <a:r>
              <a:rPr lang="zh-CN" altLang="en-US" dirty="0"/>
              <a:t>获得精确聚类指标</a:t>
            </a:r>
            <a:endParaRPr lang="en-US" altLang="zh-CN" dirty="0"/>
          </a:p>
          <a:p>
            <a:r>
              <a:rPr lang="zh-CN" altLang="en-US" dirty="0"/>
              <a:t>稀疏模型</a:t>
            </a:r>
            <a:endParaRPr lang="en-US" altLang="zh-CN" dirty="0"/>
          </a:p>
          <a:p>
            <a:r>
              <a:rPr lang="zh-CN" altLang="en-US" dirty="0"/>
              <a:t>特征间冗余评估</a:t>
            </a:r>
            <a:r>
              <a:rPr lang="en-US" altLang="zh-CN" dirty="0"/>
              <a:t>——</a:t>
            </a:r>
            <a:r>
              <a:rPr lang="zh-CN" altLang="en-US" dirty="0"/>
              <a:t>获得最小特征子集</a:t>
            </a:r>
            <a:endParaRPr lang="en-US" altLang="zh-CN" dirty="0"/>
          </a:p>
          <a:p>
            <a:r>
              <a:rPr lang="zh-CN" altLang="en-US" dirty="0"/>
              <a:t>框架（公式）的优化求解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EEBFAA-62A5-4D87-AFA5-F5131ADDF3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5042" y="3572478"/>
            <a:ext cx="6233502" cy="9721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A980C-3026-49EA-8522-544DEDBA1C58}"/>
              </a:ext>
            </a:extLst>
          </p:cNvPr>
          <p:cNvSpPr txBox="1"/>
          <p:nvPr/>
        </p:nvSpPr>
        <p:spPr>
          <a:xfrm>
            <a:off x="1062694" y="4676189"/>
            <a:ext cx="5770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聚类准则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                 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损失函数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预测函数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·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       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控制冗余度的函数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·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具有行稀疏性的正则化函数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求解目标：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：聚类指标矩阵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&amp;  W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：特征选择矩阵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α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β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λ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是非负权衡参数）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725558-467F-4BA9-81E6-C9C4DF813B00}"/>
              </a:ext>
            </a:extLst>
          </p:cNvPr>
          <p:cNvSpPr txBox="1"/>
          <p:nvPr/>
        </p:nvSpPr>
        <p:spPr>
          <a:xfrm>
            <a:off x="7534218" y="3827339"/>
            <a:ext cx="265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为数据矩阵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6C396F-45D7-4266-9D1C-F9A53A7001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21286" y="5011836"/>
            <a:ext cx="4957355" cy="9721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29D8840-58CF-4E1C-B643-06B427D4C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267" y="4676189"/>
            <a:ext cx="426757" cy="2819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CE386F-959A-4F0B-B266-7DEAD3442DC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003389" y="4627172"/>
            <a:ext cx="509387" cy="36119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EC93FE3-884D-4D86-B8D1-BB52823D118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948026" y="5279934"/>
            <a:ext cx="401235" cy="29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648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2685</Words>
  <Application>Microsoft Office PowerPoint</Application>
  <PresentationFormat>宽屏</PresentationFormat>
  <Paragraphs>238</Paragraphs>
  <Slides>56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3" baseType="lpstr">
      <vt:lpstr>black Verdana</vt:lpstr>
      <vt:lpstr>等线</vt:lpstr>
      <vt:lpstr>等线 Light</vt:lpstr>
      <vt:lpstr>仿宋</vt:lpstr>
      <vt:lpstr>Arial</vt:lpstr>
      <vt:lpstr>Office 主题​​</vt:lpstr>
      <vt:lpstr>Equation.KSEE3</vt:lpstr>
      <vt:lpstr>Unsupervised Feature Selection via Nonnegative Spectral Analysis and Redundancy Control</vt:lpstr>
      <vt:lpstr>摘要</vt:lpstr>
      <vt:lpstr>特征选择</vt:lpstr>
      <vt:lpstr>无监督学习</vt:lpstr>
      <vt:lpstr>谱聚类/谱分析</vt:lpstr>
      <vt:lpstr>冗余控制</vt:lpstr>
      <vt:lpstr>稀疏</vt:lpstr>
      <vt:lpstr>基于非负谱分析的 无监督特征选择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优化</vt:lpstr>
      <vt:lpstr>用迭代优化算法来解决优化问题</vt:lpstr>
      <vt:lpstr>A：用给定的F更新W</vt:lpstr>
      <vt:lpstr>B：用给定的W更新F</vt:lpstr>
      <vt:lpstr>PowerPoint 演示文稿</vt:lpstr>
      <vt:lpstr>Redundancy Control 冗余度分析</vt:lpstr>
      <vt:lpstr> </vt:lpstr>
      <vt:lpstr>PowerPoint 演示文稿</vt:lpstr>
      <vt:lpstr>PowerPoint 演示文稿</vt:lpstr>
      <vt:lpstr>PowerPoint 演示文稿</vt:lpstr>
      <vt:lpstr>评估指标R冗余率</vt:lpstr>
      <vt:lpstr>PowerPoint 演示文稿</vt:lpstr>
      <vt:lpstr>PowerPoint 演示文稿</vt:lpstr>
      <vt:lpstr>基于对称不确定性的冗余度测度</vt:lpstr>
      <vt:lpstr>关于对称不确定性</vt:lpstr>
      <vt:lpstr>冗余的判断标准</vt:lpstr>
      <vt:lpstr>计算</vt:lpstr>
      <vt:lpstr>回顾</vt:lpstr>
      <vt:lpstr>PowerPoint 演示文稿</vt:lpstr>
      <vt:lpstr>a.score_samples(X) 返回的是点x对应概率的log值(计算模型下的总log概率)，要使用exp求指数还原。  3.带宽选择： 对正态分布，c = 1.05x标准差，作为带宽的参考标准 </vt:lpstr>
      <vt:lpstr>归一化处理</vt:lpstr>
      <vt:lpstr>数据离散化—计算IG(x|y)</vt:lpstr>
      <vt:lpstr>回到对称不确定性的计算</vt:lpstr>
      <vt:lpstr>kk</vt:lpstr>
      <vt:lpstr>基于对称不确定性的冗余度测度（改进）</vt:lpstr>
      <vt:lpstr>改进点：</vt:lpstr>
      <vt:lpstr>PowerPoint 演示文稿</vt:lpstr>
      <vt:lpstr>kde2D：</vt:lpstr>
      <vt:lpstr>回顾</vt:lpstr>
      <vt:lpstr>改进工作</vt:lpstr>
      <vt:lpstr>PowerPoint 演示文稿</vt:lpstr>
      <vt:lpstr>PowerPoint 演示文稿</vt:lpstr>
      <vt:lpstr>2.连续特征信息增益的计算</vt:lpstr>
      <vt:lpstr>解决办法（暂定）</vt:lpstr>
      <vt:lpstr>近期工作的一些总结</vt:lpstr>
      <vt:lpstr>PowerPoint 演示文稿</vt:lpstr>
      <vt:lpstr>PowerPoint 演示文稿</vt:lpstr>
      <vt:lpstr>PowerPoint 演示文稿</vt:lpstr>
      <vt:lpstr>PowerPoint 演示文稿</vt:lpstr>
      <vt:lpstr>离散化</vt:lpstr>
      <vt:lpstr>基于熵的离散化</vt:lpstr>
      <vt:lpstr>立项内容整理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Feature Selection via Nonnegative Spectral Analysis and Redundancy Control</dc:title>
  <dc:creator>lr</dc:creator>
  <cp:lastModifiedBy>Zhou CYRANO</cp:lastModifiedBy>
  <cp:revision>83</cp:revision>
  <dcterms:created xsi:type="dcterms:W3CDTF">2020-02-01T10:43:15Z</dcterms:created>
  <dcterms:modified xsi:type="dcterms:W3CDTF">2020-06-21T08:26:44Z</dcterms:modified>
</cp:coreProperties>
</file>