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2" r:id="rId2"/>
    <p:sldId id="435" r:id="rId3"/>
    <p:sldId id="402" r:id="rId4"/>
    <p:sldId id="442" r:id="rId5"/>
    <p:sldId id="443" r:id="rId6"/>
    <p:sldId id="446" r:id="rId7"/>
    <p:sldId id="434" r:id="rId8"/>
    <p:sldId id="380" r:id="rId9"/>
    <p:sldId id="387" r:id="rId10"/>
    <p:sldId id="390" r:id="rId11"/>
    <p:sldId id="445" r:id="rId12"/>
    <p:sldId id="444" r:id="rId13"/>
    <p:sldId id="413"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EB551"/>
    <a:srgbClr val="FFF298"/>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81824" autoAdjust="0"/>
  </p:normalViewPr>
  <p:slideViewPr>
    <p:cSldViewPr snapToGrid="0" showGuides="1">
      <p:cViewPr varScale="1">
        <p:scale>
          <a:sx n="101" d="100"/>
          <a:sy n="101" d="100"/>
        </p:scale>
        <p:origin x="1576" y="20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94923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7672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a:solidFill>
                  <a:schemeClr val="tx1"/>
                </a:solidFill>
                <a:latin typeface="Arial"/>
                <a:ea typeface="Arial Unicode MS" panose="020B0604020202020204" pitchFamily="34" charset="-128"/>
                <a:cs typeface="+mn-cs"/>
              </a:rPr>
            </a:br>
            <a:r>
              <a:rPr lang="en-US" sz="1100" kern="1200">
                <a:solidFill>
                  <a:schemeClr val="tx1"/>
                </a:solidFill>
                <a:latin typeface="Arial"/>
                <a:ea typeface="Arial Unicode MS" panose="020B0604020202020204" pitchFamily="34" charset="-128"/>
                <a:cs typeface="+mn-cs"/>
              </a:rPr>
              <a:t>See </a:t>
            </a:r>
            <a:r>
              <a:rPr lang="en-US" sz="1100" kern="1200">
                <a:solidFill>
                  <a:schemeClr val="tx2"/>
                </a:solidFill>
                <a:latin typeface="Arial"/>
                <a:ea typeface="Arial Unicode MS" panose="020B0604020202020204" pitchFamily="34" charset="-128"/>
                <a:cs typeface="+mn-cs"/>
                <a:hlinkClick r:id="rId2"/>
              </a:rPr>
              <a:t>http://global.sap.com/corporate-en/legal/copyright/index.epx</a:t>
            </a:r>
            <a:r>
              <a:rPr lang="en-US" sz="1100" kern="1200">
                <a:solidFill>
                  <a:schemeClr val="tx2"/>
                </a:solidFill>
                <a:latin typeface="Arial"/>
                <a:ea typeface="Arial Unicode MS" panose="020B0604020202020204" pitchFamily="34" charset="-128"/>
                <a:cs typeface="+mn-cs"/>
              </a:rPr>
              <a:t> </a:t>
            </a:r>
            <a:r>
              <a:rPr lang="en-US" sz="1100" kern="120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a:solidFill>
                  <a:schemeClr val="tx1"/>
                </a:solidFill>
                <a:effectLst/>
                <a:latin typeface="Arial"/>
                <a:ea typeface="+mn-ea"/>
                <a:cs typeface="+mn-cs"/>
              </a:rPr>
            </a:br>
            <a:r>
              <a:rPr lang="de-DE" sz="1100" kern="1200" noProof="0">
                <a:solidFill>
                  <a:schemeClr val="tx1"/>
                </a:solidFill>
                <a:effectLst/>
                <a:latin typeface="Arial"/>
                <a:ea typeface="+mn-ea"/>
                <a:cs typeface="+mn-cs"/>
              </a:rPr>
              <a:t>Zusätzliche Informationen zur Marke und Vermerke finden Sie auf der Seite </a:t>
            </a:r>
            <a:r>
              <a:rPr lang="de-DE" sz="1100" kern="1200" noProof="0">
                <a:solidFill>
                  <a:schemeClr val="tx1"/>
                </a:solidFill>
                <a:effectLst/>
                <a:latin typeface="Arial"/>
                <a:ea typeface="+mn-ea"/>
                <a:cs typeface="+mn-cs"/>
                <a:hlinkClick r:id="rId2"/>
              </a:rPr>
              <a:t>http://www.sap.com/corporate-de/legal/copyright/index.epx</a:t>
            </a:r>
            <a:endParaRPr lang="de-DE" sz="1100" kern="1200" noProof="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a:t>© </a:t>
            </a:r>
            <a:r>
              <a:rPr lang="de-DE" sz="2400" b="0" noProof="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r>
              <a:rPr lang="en-US"/>
              <a:t>Drag picture to placeholder or click icon to add</a:t>
            </a:r>
            <a:endParaRPr lang="de-DE"/>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2017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10.58.78.253/Nexus/wordcloud.svg"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10.58.78.253/Nexus/JamTopic-Blockchain.html" TargetMode="External"/><Relationship Id="rId2" Type="http://schemas.openxmlformats.org/officeDocument/2006/relationships/hyperlink" Target="http://10.58.78.253/Nexus/JamTopic-Chatbot.html" TargetMode="Externa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10.58.78.253/Nexus/overview.html"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34"/>
          <p:cNvSpPr>
            <a:spLocks noGrp="1"/>
          </p:cNvSpPr>
          <p:nvPr>
            <p:ph type="subTitle" idx="1"/>
          </p:nvPr>
        </p:nvSpPr>
        <p:spPr/>
        <p:txBody>
          <a:bodyPr/>
          <a:lstStyle/>
          <a:p>
            <a:r>
              <a:rPr lang="en-US" dirty="0"/>
              <a:t>Cyrano Chen,</a:t>
            </a:r>
            <a:r>
              <a:rPr lang="zh-Hans" altLang="en-US" dirty="0"/>
              <a:t> </a:t>
            </a:r>
            <a:r>
              <a:rPr lang="en-US" altLang="zh-Hans" dirty="0"/>
              <a:t>SMB</a:t>
            </a:r>
            <a:r>
              <a:rPr lang="en-US" dirty="0"/>
              <a:t> Innovation Lab, SAP</a:t>
            </a:r>
          </a:p>
          <a:p>
            <a:pPr lvl="0">
              <a:defRPr/>
            </a:pPr>
            <a:r>
              <a:rPr lang="en-US" altLang="zh-Hans" dirty="0"/>
              <a:t>May</a:t>
            </a:r>
            <a:r>
              <a:rPr lang="en-US" dirty="0"/>
              <a:t> </a:t>
            </a:r>
            <a:r>
              <a:rPr lang="en-US" altLang="zh-CN" dirty="0"/>
              <a:t>1</a:t>
            </a:r>
            <a:r>
              <a:rPr lang="en-US" altLang="zh-Hans" dirty="0"/>
              <a:t>0</a:t>
            </a:r>
            <a:r>
              <a:rPr lang="en-US" dirty="0"/>
              <a:t>, 2018</a:t>
            </a:r>
          </a:p>
        </p:txBody>
      </p:sp>
      <p:sp>
        <p:nvSpPr>
          <p:cNvPr id="10" name="Text Placeholder 9"/>
          <p:cNvSpPr>
            <a:spLocks noGrp="1"/>
          </p:cNvSpPr>
          <p:nvPr>
            <p:ph type="body" sz="quarter" idx="14"/>
          </p:nvPr>
        </p:nvSpPr>
        <p:spPr>
          <a:xfrm>
            <a:off x="288000" y="3877285"/>
            <a:ext cx="10899174" cy="886397"/>
          </a:xfrm>
        </p:spPr>
        <p:txBody>
          <a:bodyPr/>
          <a:lstStyle/>
          <a:p>
            <a:r>
              <a:rPr lang="en-US" altLang="zh-Hans" dirty="0"/>
              <a:t>Domain</a:t>
            </a:r>
            <a:r>
              <a:rPr lang="zh-Hans" altLang="en-US" dirty="0"/>
              <a:t> </a:t>
            </a:r>
            <a:r>
              <a:rPr lang="en-US" altLang="zh-Hans" dirty="0"/>
              <a:t>NEXUS</a:t>
            </a:r>
            <a:endParaRPr lang="en-US" dirty="0"/>
          </a:p>
          <a:p>
            <a:r>
              <a:rPr lang="en-US" altLang="zh-Hans" sz="2800" dirty="0">
                <a:solidFill>
                  <a:schemeClr val="accent1"/>
                </a:solidFill>
              </a:rPr>
              <a:t>Data</a:t>
            </a:r>
            <a:r>
              <a:rPr lang="zh-Hans" altLang="en-US" sz="2800" dirty="0">
                <a:solidFill>
                  <a:schemeClr val="accent1"/>
                </a:solidFill>
              </a:rPr>
              <a:t> </a:t>
            </a:r>
            <a:r>
              <a:rPr lang="en-US" altLang="zh-Hans" sz="2800" dirty="0">
                <a:solidFill>
                  <a:schemeClr val="accent1"/>
                </a:solidFill>
              </a:rPr>
              <a:t>Processing</a:t>
            </a:r>
            <a:r>
              <a:rPr lang="zh-Hans" altLang="en-US" sz="2800" dirty="0">
                <a:solidFill>
                  <a:schemeClr val="accent1"/>
                </a:solidFill>
              </a:rPr>
              <a:t> </a:t>
            </a:r>
            <a:r>
              <a:rPr lang="en-US" altLang="zh-Hans" sz="2800" dirty="0">
                <a:solidFill>
                  <a:schemeClr val="accent1"/>
                </a:solidFill>
              </a:rPr>
              <a:t>&amp;</a:t>
            </a:r>
            <a:r>
              <a:rPr lang="zh-Hans" altLang="en-US" sz="2800" dirty="0">
                <a:solidFill>
                  <a:schemeClr val="accent1"/>
                </a:solidFill>
              </a:rPr>
              <a:t> </a:t>
            </a:r>
            <a:r>
              <a:rPr lang="en-US" altLang="zh-Hans" sz="2800" dirty="0">
                <a:solidFill>
                  <a:schemeClr val="accent1"/>
                </a:solidFill>
              </a:rPr>
              <a:t>Latest</a:t>
            </a:r>
            <a:r>
              <a:rPr lang="zh-Hans" altLang="en-US" sz="2800" dirty="0">
                <a:solidFill>
                  <a:schemeClr val="accent1"/>
                </a:solidFill>
              </a:rPr>
              <a:t> </a:t>
            </a:r>
            <a:r>
              <a:rPr lang="en-US" altLang="zh-Hans" sz="2800" dirty="0">
                <a:solidFill>
                  <a:schemeClr val="accent1"/>
                </a:solidFill>
              </a:rPr>
              <a:t>Results</a:t>
            </a:r>
            <a:endParaRPr lang="en-US" sz="2800" dirty="0">
              <a:solidFill>
                <a:schemeClr val="accent1"/>
              </a:solidFill>
            </a:endParaRPr>
          </a:p>
        </p:txBody>
      </p:sp>
      <p:grpSp>
        <p:nvGrpSpPr>
          <p:cNvPr id="3" name="Group 2"/>
          <p:cNvGrpSpPr/>
          <p:nvPr/>
        </p:nvGrpSpPr>
        <p:grpSpPr>
          <a:xfrm>
            <a:off x="9171173" y="0"/>
            <a:ext cx="3024002" cy="3430006"/>
            <a:chOff x="9171173" y="0"/>
            <a:chExt cx="3024002" cy="3430006"/>
          </a:xfrm>
        </p:grpSpPr>
        <p:sp>
          <p:nvSpPr>
            <p:cNvPr id="18" name="Rectangle 17"/>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a:ln>
                  <a:noFill/>
                </a:ln>
                <a:effectLst/>
                <a:uLnTx/>
                <a:uFillTx/>
                <a:ea typeface="Arial Unicode MS" pitchFamily="34" charset="-128"/>
                <a:cs typeface="Arial Unicode MS" pitchFamily="34" charset="-128"/>
              </a:endParaRPr>
            </a:p>
          </p:txBody>
        </p:sp>
      </p:grpSp>
      <p:pic>
        <p:nvPicPr>
          <p:cNvPr id="4" name="Picture 3">
            <a:extLst>
              <a:ext uri="{FF2B5EF4-FFF2-40B4-BE49-F238E27FC236}">
                <a16:creationId xmlns:a16="http://schemas.microsoft.com/office/drawing/2014/main" id="{4A5575BB-F06B-C94B-BCC9-99F1A30BCC3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71173" cy="3430006"/>
          </a:xfrm>
          <a:prstGeom prst="rect">
            <a:avLst/>
          </a:prstGeom>
        </p:spPr>
      </p:pic>
    </p:spTree>
    <p:extLst>
      <p:ext uri="{BB962C8B-B14F-4D97-AF65-F5344CB8AC3E}">
        <p14:creationId xmlns:p14="http://schemas.microsoft.com/office/powerpoint/2010/main" val="384986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004181" y="973050"/>
            <a:ext cx="1966213" cy="4230000"/>
          </a:xfrm>
        </p:spPr>
        <p:txBody>
          <a:bodyPr/>
          <a:lstStyle/>
          <a:p>
            <a:pPr lvl="0" algn="ctr"/>
            <a:r>
              <a:rPr lang="en-US" altLang="zh-Hans" b="1" dirty="0"/>
              <a:t>Likes</a:t>
            </a:r>
            <a:endParaRPr lang="en-US" b="1" dirty="0"/>
          </a:p>
        </p:txBody>
      </p:sp>
      <p:sp>
        <p:nvSpPr>
          <p:cNvPr id="4" name="Text Placeholder 3"/>
          <p:cNvSpPr>
            <a:spLocks noGrp="1"/>
          </p:cNvSpPr>
          <p:nvPr>
            <p:ph type="body" sz="quarter" idx="12"/>
          </p:nvPr>
        </p:nvSpPr>
        <p:spPr>
          <a:xfrm>
            <a:off x="3322609" y="973050"/>
            <a:ext cx="2047400" cy="4230000"/>
          </a:xfrm>
        </p:spPr>
        <p:txBody>
          <a:bodyPr/>
          <a:lstStyle/>
          <a:p>
            <a:pPr lvl="0" algn="ctr"/>
            <a:r>
              <a:rPr lang="en-US" altLang="zh-Hans" b="1" dirty="0"/>
              <a:t>Comments</a:t>
            </a:r>
            <a:endParaRPr lang="en-US" b="1" dirty="0"/>
          </a:p>
        </p:txBody>
      </p:sp>
      <p:sp>
        <p:nvSpPr>
          <p:cNvPr id="3" name="Text Placeholder 2"/>
          <p:cNvSpPr>
            <a:spLocks noGrp="1"/>
          </p:cNvSpPr>
          <p:nvPr>
            <p:ph type="body" sz="quarter" idx="10"/>
          </p:nvPr>
        </p:nvSpPr>
        <p:spPr>
          <a:xfrm>
            <a:off x="504000" y="960870"/>
            <a:ext cx="2059294" cy="4230000"/>
          </a:xfrm>
        </p:spPr>
        <p:txBody>
          <a:bodyPr/>
          <a:lstStyle/>
          <a:p>
            <a:pPr lvl="0" algn="ctr"/>
            <a:r>
              <a:rPr lang="en-US" altLang="zh-Hans" b="1" dirty="0"/>
              <a:t>Posts</a:t>
            </a:r>
            <a:endParaRPr lang="en-US" altLang="zh-CN" sz="1600" dirty="0"/>
          </a:p>
          <a:p>
            <a:pPr lvl="2" algn="ctr"/>
            <a:endParaRPr lang="en-US" dirty="0"/>
          </a:p>
        </p:txBody>
      </p:sp>
      <p:sp>
        <p:nvSpPr>
          <p:cNvPr id="2" name="Title 1"/>
          <p:cNvSpPr>
            <a:spLocks noGrp="1"/>
          </p:cNvSpPr>
          <p:nvPr>
            <p:ph type="title"/>
          </p:nvPr>
        </p:nvSpPr>
        <p:spPr/>
        <p:txBody>
          <a:bodyPr/>
          <a:lstStyle/>
          <a:p>
            <a:r>
              <a:rPr lang="en-US" altLang="zh-Hans" dirty="0"/>
              <a:t>2.1</a:t>
            </a:r>
            <a:r>
              <a:rPr lang="zh-Hans" altLang="en-US" dirty="0"/>
              <a:t> </a:t>
            </a:r>
            <a:r>
              <a:rPr lang="en-US" altLang="zh-Hans" dirty="0"/>
              <a:t>People</a:t>
            </a:r>
            <a:r>
              <a:rPr lang="zh-Hans" altLang="en-US" dirty="0"/>
              <a:t> </a:t>
            </a:r>
            <a:r>
              <a:rPr lang="en-US" altLang="zh-Hans" dirty="0"/>
              <a:t>-</a:t>
            </a:r>
            <a:r>
              <a:rPr lang="zh-Hans" altLang="en-US" dirty="0"/>
              <a:t> </a:t>
            </a:r>
            <a:r>
              <a:rPr lang="en-US" altLang="zh-Hans" dirty="0"/>
              <a:t>Individual</a:t>
            </a:r>
            <a:r>
              <a:rPr lang="zh-Hans" altLang="en-US" dirty="0"/>
              <a:t> </a:t>
            </a:r>
            <a:r>
              <a:rPr lang="en-US" altLang="zh-Hans" dirty="0"/>
              <a:t>Contribution</a:t>
            </a:r>
            <a:r>
              <a:rPr lang="zh-Hans" altLang="en-US" dirty="0"/>
              <a:t> </a:t>
            </a:r>
            <a:endParaRPr lang="en-US" dirty="0"/>
          </a:p>
        </p:txBody>
      </p:sp>
      <p:sp>
        <p:nvSpPr>
          <p:cNvPr id="9" name="Text Placeholder 4">
            <a:extLst>
              <a:ext uri="{FF2B5EF4-FFF2-40B4-BE49-F238E27FC236}">
                <a16:creationId xmlns:a16="http://schemas.microsoft.com/office/drawing/2014/main" id="{B6EF3AE7-502B-A441-AE36-8E1D2A020E55}"/>
              </a:ext>
            </a:extLst>
          </p:cNvPr>
          <p:cNvSpPr txBox="1">
            <a:spLocks/>
          </p:cNvSpPr>
          <p:nvPr/>
        </p:nvSpPr>
        <p:spPr bwMode="gray">
          <a:xfrm>
            <a:off x="8795396" y="985230"/>
            <a:ext cx="1966213" cy="4230000"/>
          </a:xfrm>
          <a:prstGeom prst="rect">
            <a:avLst/>
          </a:prstGeom>
        </p:spPr>
        <p:txBody>
          <a:bodyPr vert="horz" lIns="0" tIns="0" rIns="0" bIns="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lgn="ctr"/>
            <a:r>
              <a:rPr lang="en-US" altLang="zh-Hans" b="1" dirty="0"/>
              <a:t>Views</a:t>
            </a:r>
            <a:endParaRPr lang="en-US" b="1" dirty="0"/>
          </a:p>
        </p:txBody>
      </p:sp>
      <p:pic>
        <p:nvPicPr>
          <p:cNvPr id="11" name="Picture 10">
            <a:extLst>
              <a:ext uri="{FF2B5EF4-FFF2-40B4-BE49-F238E27FC236}">
                <a16:creationId xmlns:a16="http://schemas.microsoft.com/office/drawing/2014/main" id="{FE9104B2-9577-6B41-9D7C-C9487AB93DF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1773" y="1350010"/>
            <a:ext cx="2717800" cy="1358900"/>
          </a:xfrm>
          <a:prstGeom prst="rect">
            <a:avLst/>
          </a:prstGeom>
        </p:spPr>
      </p:pic>
      <p:pic>
        <p:nvPicPr>
          <p:cNvPr id="13" name="Picture 12">
            <a:extLst>
              <a:ext uri="{FF2B5EF4-FFF2-40B4-BE49-F238E27FC236}">
                <a16:creationId xmlns:a16="http://schemas.microsoft.com/office/drawing/2014/main" id="{7AD01D1C-C848-A341-BC87-9629A86547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784" y="2729940"/>
            <a:ext cx="2749777" cy="1428750"/>
          </a:xfrm>
          <a:prstGeom prst="rect">
            <a:avLst/>
          </a:prstGeom>
        </p:spPr>
      </p:pic>
      <p:pic>
        <p:nvPicPr>
          <p:cNvPr id="15" name="Picture 14">
            <a:extLst>
              <a:ext uri="{FF2B5EF4-FFF2-40B4-BE49-F238E27FC236}">
                <a16:creationId xmlns:a16="http://schemas.microsoft.com/office/drawing/2014/main" id="{9F31701C-8EAD-924B-9D5B-C226786315A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39573" y="1350010"/>
            <a:ext cx="2796414" cy="1358900"/>
          </a:xfrm>
          <a:prstGeom prst="rect">
            <a:avLst/>
          </a:prstGeom>
        </p:spPr>
      </p:pic>
      <p:pic>
        <p:nvPicPr>
          <p:cNvPr id="18" name="Picture 17">
            <a:extLst>
              <a:ext uri="{FF2B5EF4-FFF2-40B4-BE49-F238E27FC236}">
                <a16:creationId xmlns:a16="http://schemas.microsoft.com/office/drawing/2014/main" id="{0D372DDB-8D26-C745-8B7F-8F1C45A3A0E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839573" y="2708910"/>
            <a:ext cx="2796414" cy="1449780"/>
          </a:xfrm>
          <a:prstGeom prst="rect">
            <a:avLst/>
          </a:prstGeom>
        </p:spPr>
      </p:pic>
      <p:pic>
        <p:nvPicPr>
          <p:cNvPr id="20" name="Picture 19">
            <a:extLst>
              <a:ext uri="{FF2B5EF4-FFF2-40B4-BE49-F238E27FC236}">
                <a16:creationId xmlns:a16="http://schemas.microsoft.com/office/drawing/2014/main" id="{A277BF99-11AE-FC48-ADC4-FE61DA44008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47879" y="1350010"/>
            <a:ext cx="2678815" cy="1358900"/>
          </a:xfrm>
          <a:prstGeom prst="rect">
            <a:avLst/>
          </a:prstGeom>
        </p:spPr>
      </p:pic>
      <p:pic>
        <p:nvPicPr>
          <p:cNvPr id="23" name="Picture 22">
            <a:extLst>
              <a:ext uri="{FF2B5EF4-FFF2-40B4-BE49-F238E27FC236}">
                <a16:creationId xmlns:a16="http://schemas.microsoft.com/office/drawing/2014/main" id="{64076FC9-5BAE-5840-84D3-3F30D91BD3C0}"/>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635987" y="2729940"/>
            <a:ext cx="2690707" cy="1406760"/>
          </a:xfrm>
          <a:prstGeom prst="rect">
            <a:avLst/>
          </a:prstGeom>
        </p:spPr>
      </p:pic>
      <p:pic>
        <p:nvPicPr>
          <p:cNvPr id="27" name="Picture 26">
            <a:extLst>
              <a:ext uri="{FF2B5EF4-FFF2-40B4-BE49-F238E27FC236}">
                <a16:creationId xmlns:a16="http://schemas.microsoft.com/office/drawing/2014/main" id="{46D3416F-8CE5-6949-BF08-DE7BA72F1A43}"/>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326694" y="1350010"/>
            <a:ext cx="2801339" cy="1358900"/>
          </a:xfrm>
          <a:prstGeom prst="rect">
            <a:avLst/>
          </a:prstGeom>
        </p:spPr>
      </p:pic>
      <p:pic>
        <p:nvPicPr>
          <p:cNvPr id="29" name="Picture 28">
            <a:extLst>
              <a:ext uri="{FF2B5EF4-FFF2-40B4-BE49-F238E27FC236}">
                <a16:creationId xmlns:a16="http://schemas.microsoft.com/office/drawing/2014/main" id="{680FFAED-F7A4-5647-91DF-9579C736D96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8360393" y="2690641"/>
            <a:ext cx="2767640" cy="1485358"/>
          </a:xfrm>
          <a:prstGeom prst="rect">
            <a:avLst/>
          </a:prstGeom>
        </p:spPr>
      </p:pic>
      <p:sp>
        <p:nvSpPr>
          <p:cNvPr id="30" name="TextBox 29">
            <a:extLst>
              <a:ext uri="{FF2B5EF4-FFF2-40B4-BE49-F238E27FC236}">
                <a16:creationId xmlns:a16="http://schemas.microsoft.com/office/drawing/2014/main" id="{7DA4D40B-3930-0A4D-A9E5-7F7CCDFC72FF}"/>
              </a:ext>
            </a:extLst>
          </p:cNvPr>
          <p:cNvSpPr txBox="1"/>
          <p:nvPr/>
        </p:nvSpPr>
        <p:spPr>
          <a:xfrm>
            <a:off x="11230311" y="2552141"/>
            <a:ext cx="57708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zh-Hans" sz="1800" kern="0" dirty="0">
                <a:ea typeface="Arial Unicode MS" pitchFamily="34" charset="-128"/>
                <a:cs typeface="Arial Unicode MS" pitchFamily="34" charset="-128"/>
              </a:rPr>
              <a:t>log(x)</a:t>
            </a:r>
            <a:endParaRPr lang="en-US" sz="1800" kern="0" dirty="0">
              <a:ea typeface="Arial Unicode MS" pitchFamily="34" charset="-128"/>
              <a:cs typeface="Arial Unicode MS" pitchFamily="34" charset="-128"/>
            </a:endParaRPr>
          </a:p>
        </p:txBody>
      </p:sp>
      <p:sp>
        <p:nvSpPr>
          <p:cNvPr id="31" name="TextBox 30">
            <a:extLst>
              <a:ext uri="{FF2B5EF4-FFF2-40B4-BE49-F238E27FC236}">
                <a16:creationId xmlns:a16="http://schemas.microsoft.com/office/drawing/2014/main" id="{1866940C-B989-B846-86EC-2835C392B822}"/>
              </a:ext>
            </a:extLst>
          </p:cNvPr>
          <p:cNvSpPr txBox="1"/>
          <p:nvPr/>
        </p:nvSpPr>
        <p:spPr>
          <a:xfrm>
            <a:off x="121774" y="4157729"/>
            <a:ext cx="11006260" cy="246221"/>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600" dirty="0"/>
              <a:t>weights = {'posts': 12.0, 'comments': 8.0, 'likes': 4.0, 'views': 2.0}</a:t>
            </a:r>
            <a:endParaRPr lang="en-US" sz="1600" kern="0" dirty="0">
              <a:ea typeface="Arial Unicode MS" pitchFamily="34" charset="-128"/>
              <a:cs typeface="Arial Unicode MS" pitchFamily="34" charset="-128"/>
            </a:endParaRPr>
          </a:p>
        </p:txBody>
      </p:sp>
      <p:pic>
        <p:nvPicPr>
          <p:cNvPr id="33" name="Picture 32">
            <a:extLst>
              <a:ext uri="{FF2B5EF4-FFF2-40B4-BE49-F238E27FC236}">
                <a16:creationId xmlns:a16="http://schemas.microsoft.com/office/drawing/2014/main" id="{0E81A5EE-BC59-D94F-8FC2-4E3E0E8CA593}"/>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21773" y="4543249"/>
            <a:ext cx="5580512" cy="1340631"/>
          </a:xfrm>
          <a:prstGeom prst="rect">
            <a:avLst/>
          </a:prstGeom>
        </p:spPr>
      </p:pic>
      <p:pic>
        <p:nvPicPr>
          <p:cNvPr id="35" name="Picture 34">
            <a:extLst>
              <a:ext uri="{FF2B5EF4-FFF2-40B4-BE49-F238E27FC236}">
                <a16:creationId xmlns:a16="http://schemas.microsoft.com/office/drawing/2014/main" id="{444512B9-67BD-9941-80A8-74155B3603A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635987" y="4505427"/>
            <a:ext cx="5503129" cy="1326312"/>
          </a:xfrm>
          <a:prstGeom prst="rect">
            <a:avLst/>
          </a:prstGeom>
        </p:spPr>
      </p:pic>
      <p:sp>
        <p:nvSpPr>
          <p:cNvPr id="36" name="TextBox 35">
            <a:extLst>
              <a:ext uri="{FF2B5EF4-FFF2-40B4-BE49-F238E27FC236}">
                <a16:creationId xmlns:a16="http://schemas.microsoft.com/office/drawing/2014/main" id="{E6851064-72D2-A742-8D71-C4BB59F1E4E5}"/>
              </a:ext>
            </a:extLst>
          </p:cNvPr>
          <p:cNvSpPr txBox="1"/>
          <p:nvPr/>
        </p:nvSpPr>
        <p:spPr>
          <a:xfrm flipH="1">
            <a:off x="316051" y="6023179"/>
            <a:ext cx="10823065"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dirty="0"/>
              <a:t>threshold: </a:t>
            </a:r>
            <a:r>
              <a:rPr lang="en-US" sz="1800" dirty="0">
                <a:solidFill>
                  <a:schemeClr val="accent5"/>
                </a:solidFill>
              </a:rPr>
              <a:t>83.64 75.46</a:t>
            </a:r>
            <a:r>
              <a:rPr lang="en-US" altLang="zh-Hans" sz="1800" dirty="0"/>
              <a:t>,</a:t>
            </a:r>
            <a:r>
              <a:rPr lang="zh-Hans" altLang="en-US" sz="1800" dirty="0"/>
              <a:t> </a:t>
            </a:r>
            <a:r>
              <a:rPr lang="en-US" sz="1800" dirty="0"/>
              <a:t>length 2</a:t>
            </a:r>
            <a:r>
              <a:rPr lang="el-GR" sz="1800" dirty="0"/>
              <a:t>σ: </a:t>
            </a:r>
            <a:r>
              <a:rPr lang="el-GR" sz="1800" dirty="0">
                <a:solidFill>
                  <a:schemeClr val="accent5"/>
                </a:solidFill>
              </a:rPr>
              <a:t>11 </a:t>
            </a:r>
            <a:r>
              <a:rPr lang="en-US" sz="1800" dirty="0">
                <a:solidFill>
                  <a:schemeClr val="accent5"/>
                </a:solidFill>
              </a:rPr>
              <a:t>of 109</a:t>
            </a:r>
            <a:r>
              <a:rPr lang="en-US" altLang="zh-Hans" sz="1800" dirty="0"/>
              <a:t>,</a:t>
            </a:r>
            <a:r>
              <a:rPr lang="zh-Hans" altLang="en-US" sz="1800" dirty="0"/>
              <a:t> </a:t>
            </a:r>
            <a:r>
              <a:rPr lang="en-US" sz="1800" dirty="0"/>
              <a:t>length 3</a:t>
            </a:r>
            <a:r>
              <a:rPr lang="el-GR" sz="1800" dirty="0"/>
              <a:t>σ: </a:t>
            </a:r>
            <a:r>
              <a:rPr lang="el-GR" sz="1800" dirty="0">
                <a:solidFill>
                  <a:schemeClr val="accent5"/>
                </a:solidFill>
              </a:rPr>
              <a:t>41 </a:t>
            </a:r>
            <a:r>
              <a:rPr lang="en-US" sz="1800" dirty="0">
                <a:solidFill>
                  <a:schemeClr val="accent5"/>
                </a:solidFill>
              </a:rPr>
              <a:t>of 109</a:t>
            </a:r>
            <a:r>
              <a:rPr lang="en-US" altLang="zh-Hans" sz="1800" dirty="0"/>
              <a:t>,</a:t>
            </a:r>
            <a:r>
              <a:rPr lang="zh-Hans" altLang="en-US" sz="1800" dirty="0"/>
              <a:t> </a:t>
            </a:r>
            <a:r>
              <a:rPr lang="en-US" altLang="zh-Hans" sz="1800" dirty="0"/>
              <a:t>final</a:t>
            </a:r>
            <a:r>
              <a:rPr lang="zh-Hans" altLang="en-US" sz="1800" dirty="0"/>
              <a:t> </a:t>
            </a:r>
            <a:r>
              <a:rPr lang="en-US" altLang="zh-Hans" sz="1800" dirty="0"/>
              <a:t>score:</a:t>
            </a:r>
            <a:r>
              <a:rPr lang="zh-Hans" altLang="en-US" sz="1800" dirty="0"/>
              <a:t> </a:t>
            </a:r>
            <a:r>
              <a:rPr lang="en-US" altLang="zh-Hans" sz="1800" b="1" dirty="0">
                <a:solidFill>
                  <a:schemeClr val="accent4"/>
                </a:solidFill>
              </a:rPr>
              <a:t>from</a:t>
            </a:r>
            <a:r>
              <a:rPr lang="zh-Hans" altLang="en-US" sz="1800" b="1" dirty="0">
                <a:solidFill>
                  <a:schemeClr val="accent4"/>
                </a:solidFill>
              </a:rPr>
              <a:t> </a:t>
            </a:r>
            <a:r>
              <a:rPr lang="en-US" altLang="zh-Hans" sz="1800" b="1" dirty="0">
                <a:solidFill>
                  <a:schemeClr val="accent4"/>
                </a:solidFill>
              </a:rPr>
              <a:t>75.85</a:t>
            </a:r>
            <a:r>
              <a:rPr lang="zh-Hans" altLang="en-US" sz="1800" b="1" dirty="0">
                <a:solidFill>
                  <a:schemeClr val="accent4"/>
                </a:solidFill>
              </a:rPr>
              <a:t> </a:t>
            </a:r>
            <a:r>
              <a:rPr lang="en-US" altLang="zh-Hans" sz="1800" b="1" dirty="0">
                <a:solidFill>
                  <a:schemeClr val="accent4"/>
                </a:solidFill>
              </a:rPr>
              <a:t>to</a:t>
            </a:r>
            <a:r>
              <a:rPr lang="zh-Hans" altLang="en-US" sz="1800" b="1" dirty="0">
                <a:solidFill>
                  <a:schemeClr val="accent4"/>
                </a:solidFill>
              </a:rPr>
              <a:t> </a:t>
            </a:r>
            <a:r>
              <a:rPr lang="en-US" altLang="zh-Hans" sz="1800" b="1" dirty="0">
                <a:solidFill>
                  <a:schemeClr val="accent4"/>
                </a:solidFill>
              </a:rPr>
              <a:t>100</a:t>
            </a:r>
            <a:endParaRPr lang="en-US" sz="1800" b="1" kern="0" dirty="0">
              <a:solidFill>
                <a:schemeClr val="accent4"/>
              </a:solidFill>
              <a:ea typeface="Arial Unicode MS" pitchFamily="34" charset="-128"/>
              <a:cs typeface="Arial Unicode MS" pitchFamily="34" charset="-128"/>
            </a:endParaRPr>
          </a:p>
        </p:txBody>
      </p:sp>
    </p:spTree>
    <p:extLst>
      <p:ext uri="{BB962C8B-B14F-4D97-AF65-F5344CB8AC3E}">
        <p14:creationId xmlns:p14="http://schemas.microsoft.com/office/powerpoint/2010/main" val="9484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7092000" cy="369332"/>
          </a:xfrm>
        </p:spPr>
        <p:txBody>
          <a:bodyPr/>
          <a:lstStyle/>
          <a:p>
            <a:r>
              <a:rPr lang="en-US" altLang="zh-Hans" dirty="0"/>
              <a:t>2</a:t>
            </a:r>
            <a:r>
              <a:rPr lang="en-US" dirty="0"/>
              <a:t>.</a:t>
            </a:r>
            <a:r>
              <a:rPr lang="en-US" altLang="zh-Hans" dirty="0"/>
              <a:t>3</a:t>
            </a:r>
            <a:r>
              <a:rPr lang="en-US" dirty="0"/>
              <a:t> People</a:t>
            </a:r>
            <a:r>
              <a:rPr lang="zh-Hans" altLang="en-US" dirty="0"/>
              <a:t> </a:t>
            </a:r>
            <a:r>
              <a:rPr lang="en-US" altLang="zh-Hans" dirty="0"/>
              <a:t>-</a:t>
            </a:r>
            <a:r>
              <a:rPr lang="zh-Hans" altLang="en-US" dirty="0"/>
              <a:t> </a:t>
            </a:r>
            <a:r>
              <a:rPr lang="en-US" altLang="zh-Hans" dirty="0"/>
              <a:t>Individual</a:t>
            </a:r>
            <a:r>
              <a:rPr lang="zh-Hans" altLang="en-US" dirty="0"/>
              <a:t> </a:t>
            </a:r>
            <a:r>
              <a:rPr lang="en-US" altLang="zh-Hans" dirty="0"/>
              <a:t>Character</a:t>
            </a:r>
            <a:r>
              <a:rPr lang="zh-Hans" altLang="en-US" dirty="0"/>
              <a:t> </a:t>
            </a:r>
            <a:r>
              <a:rPr lang="en-US" altLang="zh-Hans" dirty="0"/>
              <a:t>Recognition</a:t>
            </a:r>
            <a:endParaRPr lang="en-US" dirty="0"/>
          </a:p>
        </p:txBody>
      </p:sp>
      <p:graphicFrame>
        <p:nvGraphicFramePr>
          <p:cNvPr id="9" name="Table 8">
            <a:extLst>
              <a:ext uri="{FF2B5EF4-FFF2-40B4-BE49-F238E27FC236}">
                <a16:creationId xmlns:a16="http://schemas.microsoft.com/office/drawing/2014/main" id="{1F0B86F9-8AAE-D84E-9EE3-01C738F3358B}"/>
              </a:ext>
            </a:extLst>
          </p:cNvPr>
          <p:cNvGraphicFramePr>
            <a:graphicFrameLocks noGrp="1"/>
          </p:cNvGraphicFramePr>
          <p:nvPr>
            <p:extLst>
              <p:ext uri="{D42A27DB-BD31-4B8C-83A1-F6EECF244321}">
                <p14:modId xmlns:p14="http://schemas.microsoft.com/office/powerpoint/2010/main" val="2031711849"/>
              </p:ext>
            </p:extLst>
          </p:nvPr>
        </p:nvGraphicFramePr>
        <p:xfrm>
          <a:off x="416728" y="1096150"/>
          <a:ext cx="10978981" cy="5178920"/>
        </p:xfrm>
        <a:graphic>
          <a:graphicData uri="http://schemas.openxmlformats.org/drawingml/2006/table">
            <a:tbl>
              <a:tblPr firstRow="1" bandRow="1">
                <a:tableStyleId>{B301B821-A1FF-4177-AEE7-76D212191A09}</a:tableStyleId>
              </a:tblPr>
              <a:tblGrid>
                <a:gridCol w="3829212">
                  <a:extLst>
                    <a:ext uri="{9D8B030D-6E8A-4147-A177-3AD203B41FA5}">
                      <a16:colId xmlns:a16="http://schemas.microsoft.com/office/drawing/2014/main" val="1241337487"/>
                    </a:ext>
                  </a:extLst>
                </a:gridCol>
                <a:gridCol w="2569429">
                  <a:extLst>
                    <a:ext uri="{9D8B030D-6E8A-4147-A177-3AD203B41FA5}">
                      <a16:colId xmlns:a16="http://schemas.microsoft.com/office/drawing/2014/main" val="2377394116"/>
                    </a:ext>
                  </a:extLst>
                </a:gridCol>
                <a:gridCol w="2290170">
                  <a:extLst>
                    <a:ext uri="{9D8B030D-6E8A-4147-A177-3AD203B41FA5}">
                      <a16:colId xmlns:a16="http://schemas.microsoft.com/office/drawing/2014/main" val="1432299709"/>
                    </a:ext>
                  </a:extLst>
                </a:gridCol>
                <a:gridCol w="2290170">
                  <a:extLst>
                    <a:ext uri="{9D8B030D-6E8A-4147-A177-3AD203B41FA5}">
                      <a16:colId xmlns:a16="http://schemas.microsoft.com/office/drawing/2014/main" val="4046524367"/>
                    </a:ext>
                  </a:extLst>
                </a:gridCol>
              </a:tblGrid>
              <a:tr h="1035784">
                <a:tc>
                  <a:txBody>
                    <a:bodyPr/>
                    <a:lstStyle/>
                    <a:p>
                      <a:pPr algn="ctr"/>
                      <a:r>
                        <a:rPr lang="en-US" altLang="zh-Hans" sz="2000" dirty="0"/>
                        <a:t>Type</a:t>
                      </a:r>
                      <a:r>
                        <a:rPr lang="zh-Hans" altLang="en-US" sz="2000" dirty="0"/>
                        <a:t> </a:t>
                      </a:r>
                      <a:r>
                        <a:rPr lang="en-US" altLang="zh-Hans" sz="2000" dirty="0"/>
                        <a:t>/</a:t>
                      </a:r>
                      <a:r>
                        <a:rPr lang="zh-Hans" altLang="en-US" sz="2000" dirty="0"/>
                        <a:t> </a:t>
                      </a:r>
                      <a:r>
                        <a:rPr lang="en-US" altLang="zh-Hans" sz="2000" dirty="0"/>
                        <a:t>Contribution</a:t>
                      </a:r>
                      <a:endParaRPr lang="en-US" sz="2000" dirty="0"/>
                    </a:p>
                  </a:txBody>
                  <a:tcPr anchor="ctr"/>
                </a:tc>
                <a:tc>
                  <a:txBody>
                    <a:bodyPr/>
                    <a:lstStyle/>
                    <a:p>
                      <a:pPr algn="ctr"/>
                      <a:r>
                        <a:rPr lang="en-US" altLang="zh-Hans" sz="2000" dirty="0"/>
                        <a:t>Low</a:t>
                      </a:r>
                      <a:endParaRPr lang="en-US" sz="2000" dirty="0"/>
                    </a:p>
                  </a:txBody>
                  <a:tcPr anchor="ctr"/>
                </a:tc>
                <a:tc>
                  <a:txBody>
                    <a:bodyPr/>
                    <a:lstStyle/>
                    <a:p>
                      <a:pPr algn="ctr"/>
                      <a:r>
                        <a:rPr lang="en-US" altLang="zh-Hans" sz="2000" dirty="0"/>
                        <a:t>Posts</a:t>
                      </a:r>
                      <a:r>
                        <a:rPr lang="zh-Hans" altLang="en-US" sz="2000" dirty="0"/>
                        <a:t> </a:t>
                      </a:r>
                      <a:r>
                        <a:rPr lang="en-US" altLang="zh-Hans" sz="2000" dirty="0"/>
                        <a:t>&gt;</a:t>
                      </a:r>
                      <a:r>
                        <a:rPr lang="zh-Hans" altLang="en-US" sz="2000" dirty="0"/>
                        <a:t> </a:t>
                      </a:r>
                      <a:r>
                        <a:rPr lang="en-US" altLang="zh-Hans" sz="2000" dirty="0"/>
                        <a:t>2</a:t>
                      </a:r>
                      <a:endParaRPr lang="en-US" sz="2000" dirty="0"/>
                    </a:p>
                  </a:txBody>
                  <a:tcPr anchor="ctr"/>
                </a:tc>
                <a:tc>
                  <a:txBody>
                    <a:bodyPr/>
                    <a:lstStyle/>
                    <a:p>
                      <a:pPr algn="ctr"/>
                      <a:r>
                        <a:rPr lang="en-US" altLang="zh-Hans" sz="2000" dirty="0"/>
                        <a:t>Higher(</a:t>
                      </a:r>
                      <a:r>
                        <a:rPr lang="en-US" sz="2000" dirty="0"/>
                        <a:t>3</a:t>
                      </a:r>
                      <a:r>
                        <a:rPr lang="el-GR" sz="2000" dirty="0"/>
                        <a:t>σ</a:t>
                      </a:r>
                      <a:r>
                        <a:rPr lang="en-US" altLang="zh-Hans" sz="2000" dirty="0"/>
                        <a:t>)</a:t>
                      </a:r>
                      <a:endParaRPr lang="en-US" sz="2000" dirty="0"/>
                    </a:p>
                  </a:txBody>
                  <a:tcPr anchor="ctr"/>
                </a:tc>
                <a:extLst>
                  <a:ext uri="{0D108BD9-81ED-4DB2-BD59-A6C34878D82A}">
                    <a16:rowId xmlns:a16="http://schemas.microsoft.com/office/drawing/2014/main" val="220341376"/>
                  </a:ext>
                </a:extLst>
              </a:tr>
              <a:tr h="1035784">
                <a:tc>
                  <a:txBody>
                    <a:bodyPr/>
                    <a:lstStyle/>
                    <a:p>
                      <a:pPr algn="ctr"/>
                      <a:r>
                        <a:rPr lang="en-US" altLang="zh-Hans" sz="2000" b="1" dirty="0"/>
                        <a:t>Isolates</a:t>
                      </a:r>
                      <a:endParaRPr lang="en-US" sz="2000" b="1" dirty="0"/>
                    </a:p>
                  </a:txBody>
                  <a:tcPr anchor="ctr"/>
                </a:tc>
                <a:tc>
                  <a:txBody>
                    <a:bodyPr/>
                    <a:lstStyle/>
                    <a:p>
                      <a:pPr algn="ctr"/>
                      <a:r>
                        <a:rPr lang="en-US" altLang="zh-Hans" sz="2000" dirty="0"/>
                        <a:t>Thinkers</a:t>
                      </a:r>
                    </a:p>
                    <a:p>
                      <a:pPr algn="ctr"/>
                      <a:r>
                        <a:rPr lang="en-US" altLang="zh-Hans" sz="2000" dirty="0"/>
                        <a:t>356</a:t>
                      </a:r>
                      <a:endParaRPr lang="en-US" sz="2000" dirty="0"/>
                    </a:p>
                  </a:txBody>
                  <a:tcPr anchor="ctr"/>
                </a:tc>
                <a:tc>
                  <a:txBody>
                    <a:bodyPr/>
                    <a:lstStyle/>
                    <a:p>
                      <a:pPr algn="ctr"/>
                      <a:r>
                        <a:rPr lang="en-US" altLang="zh-Hans" sz="2000" dirty="0"/>
                        <a:t>Pioneers</a:t>
                      </a:r>
                    </a:p>
                    <a:p>
                      <a:pPr algn="ctr"/>
                      <a:r>
                        <a:rPr lang="en-US" altLang="zh-Hans" sz="2000" dirty="0"/>
                        <a:t>92</a:t>
                      </a:r>
                      <a:endParaRPr lang="en-US" sz="2000" dirty="0"/>
                    </a:p>
                  </a:txBody>
                  <a:tcPr anchor="ctr"/>
                </a:tc>
                <a:tc>
                  <a:txBody>
                    <a:bodyPr/>
                    <a:lstStyle/>
                    <a:p>
                      <a:pPr algn="ctr"/>
                      <a:r>
                        <a:rPr lang="en-US" altLang="zh-Hans" sz="2000" b="1" dirty="0">
                          <a:solidFill>
                            <a:schemeClr val="accent4"/>
                          </a:solidFill>
                        </a:rPr>
                        <a:t>Pioneers</a:t>
                      </a:r>
                    </a:p>
                    <a:p>
                      <a:pPr algn="ctr"/>
                      <a:r>
                        <a:rPr lang="en-US" altLang="zh-Hans" sz="2000" b="1" dirty="0">
                          <a:solidFill>
                            <a:schemeClr val="accent4"/>
                          </a:solidFill>
                        </a:rPr>
                        <a:t>33</a:t>
                      </a:r>
                      <a:endParaRPr lang="en-US" sz="2000" b="1" dirty="0">
                        <a:solidFill>
                          <a:schemeClr val="accent4"/>
                        </a:solidFill>
                      </a:endParaRPr>
                    </a:p>
                  </a:txBody>
                  <a:tcPr anchor="ctr"/>
                </a:tc>
                <a:extLst>
                  <a:ext uri="{0D108BD9-81ED-4DB2-BD59-A6C34878D82A}">
                    <a16:rowId xmlns:a16="http://schemas.microsoft.com/office/drawing/2014/main" val="2829679367"/>
                  </a:ext>
                </a:extLst>
              </a:tr>
              <a:tr h="1035784">
                <a:tc>
                  <a:txBody>
                    <a:bodyPr/>
                    <a:lstStyle/>
                    <a:p>
                      <a:pPr algn="ctr"/>
                      <a:r>
                        <a:rPr lang="en-US" altLang="zh-Hans" sz="2000" b="1" dirty="0"/>
                        <a:t>Connectors</a:t>
                      </a:r>
                      <a:endParaRPr lang="en-US" sz="2000" b="1" dirty="0"/>
                    </a:p>
                  </a:txBody>
                  <a:tcPr anchor="ctr"/>
                </a:tc>
                <a:tc>
                  <a:txBody>
                    <a:bodyPr/>
                    <a:lstStyle/>
                    <a:p>
                      <a:pPr algn="ctr"/>
                      <a:r>
                        <a:rPr lang="en-US" altLang="zh-Hans" sz="2000" dirty="0"/>
                        <a:t>Delegators</a:t>
                      </a:r>
                    </a:p>
                    <a:p>
                      <a:pPr algn="ctr"/>
                      <a:r>
                        <a:rPr lang="en-US" altLang="zh-Hans" sz="2000" dirty="0"/>
                        <a:t>8</a:t>
                      </a:r>
                      <a:endParaRPr lang="en-US" sz="2000" dirty="0"/>
                    </a:p>
                  </a:txBody>
                  <a:tcPr anchor="ctr"/>
                </a:tc>
                <a:tc>
                  <a:txBody>
                    <a:bodyPr/>
                    <a:lstStyle/>
                    <a:p>
                      <a:pPr algn="ctr"/>
                      <a:r>
                        <a:rPr lang="en-US" altLang="zh-Hans" sz="2000" dirty="0"/>
                        <a:t>Generators</a:t>
                      </a:r>
                    </a:p>
                    <a:p>
                      <a:pPr algn="ctr"/>
                      <a:r>
                        <a:rPr lang="en-US" altLang="zh-Hans" sz="2000" dirty="0"/>
                        <a:t>3</a:t>
                      </a:r>
                      <a:endParaRPr lang="en-US" sz="2000" dirty="0"/>
                    </a:p>
                  </a:txBody>
                  <a:tcPr anchor="ctr"/>
                </a:tc>
                <a:tc>
                  <a:txBody>
                    <a:bodyPr/>
                    <a:lstStyle/>
                    <a:p>
                      <a:pPr algn="ctr"/>
                      <a:r>
                        <a:rPr lang="en-US" altLang="zh-Hans" sz="2000" b="1" dirty="0">
                          <a:solidFill>
                            <a:schemeClr val="accent4"/>
                          </a:solidFill>
                        </a:rPr>
                        <a:t>Generators</a:t>
                      </a:r>
                    </a:p>
                    <a:p>
                      <a:pPr algn="ctr"/>
                      <a:r>
                        <a:rPr lang="en-US" altLang="zh-Hans" sz="2000" b="1" dirty="0">
                          <a:solidFill>
                            <a:schemeClr val="accent4"/>
                          </a:solidFill>
                        </a:rPr>
                        <a:t>2</a:t>
                      </a:r>
                      <a:endParaRPr lang="en-US" sz="2000" b="1" dirty="0">
                        <a:solidFill>
                          <a:schemeClr val="accent4"/>
                        </a:solidFill>
                      </a:endParaRPr>
                    </a:p>
                  </a:txBody>
                  <a:tcPr anchor="ctr"/>
                </a:tc>
                <a:extLst>
                  <a:ext uri="{0D108BD9-81ED-4DB2-BD59-A6C34878D82A}">
                    <a16:rowId xmlns:a16="http://schemas.microsoft.com/office/drawing/2014/main" val="2929124786"/>
                  </a:ext>
                </a:extLst>
              </a:tr>
              <a:tr h="1035784">
                <a:tc>
                  <a:txBody>
                    <a:bodyPr/>
                    <a:lstStyle/>
                    <a:p>
                      <a:pPr algn="ctr"/>
                      <a:r>
                        <a:rPr lang="en-US" altLang="zh-Hans" sz="2000" b="1" dirty="0"/>
                        <a:t>Influencers</a:t>
                      </a:r>
                      <a:endParaRPr lang="en-US" sz="2000" b="1" dirty="0"/>
                    </a:p>
                  </a:txBody>
                  <a:tcPr anchor="ctr"/>
                </a:tc>
                <a:tc>
                  <a:txBody>
                    <a:bodyPr/>
                    <a:lstStyle/>
                    <a:p>
                      <a:pPr algn="ctr"/>
                      <a:r>
                        <a:rPr lang="en-US" altLang="zh-Hans" sz="2000" dirty="0"/>
                        <a:t>Enablers</a:t>
                      </a:r>
                    </a:p>
                    <a:p>
                      <a:pPr algn="ctr"/>
                      <a:r>
                        <a:rPr lang="en-US" altLang="zh-Hans" sz="2000" dirty="0"/>
                        <a:t>3</a:t>
                      </a:r>
                      <a:endParaRPr lang="en-US" sz="2000" dirty="0"/>
                    </a:p>
                  </a:txBody>
                  <a:tcPr anchor="ctr"/>
                </a:tc>
                <a:tc>
                  <a:txBody>
                    <a:bodyPr/>
                    <a:lstStyle/>
                    <a:p>
                      <a:pPr algn="ctr"/>
                      <a:r>
                        <a:rPr lang="en-US" altLang="zh-Hans" sz="2000" dirty="0"/>
                        <a:t>Teamsters</a:t>
                      </a:r>
                    </a:p>
                    <a:p>
                      <a:pPr algn="ctr"/>
                      <a:r>
                        <a:rPr lang="en-US" altLang="zh-Hans" sz="2000" dirty="0"/>
                        <a:t>5</a:t>
                      </a:r>
                      <a:endParaRPr lang="en-US" sz="2000" dirty="0"/>
                    </a:p>
                  </a:txBody>
                  <a:tcPr anchor="ctr"/>
                </a:tc>
                <a:tc>
                  <a:txBody>
                    <a:bodyPr/>
                    <a:lstStyle/>
                    <a:p>
                      <a:pPr algn="ctr"/>
                      <a:r>
                        <a:rPr lang="en-US" altLang="zh-Hans" sz="2000" b="1" dirty="0">
                          <a:solidFill>
                            <a:schemeClr val="accent4"/>
                          </a:solidFill>
                        </a:rPr>
                        <a:t>Teamsters</a:t>
                      </a:r>
                    </a:p>
                    <a:p>
                      <a:pPr algn="ctr"/>
                      <a:r>
                        <a:rPr lang="en-US" altLang="zh-Hans" sz="2000" b="1" dirty="0">
                          <a:solidFill>
                            <a:schemeClr val="accent4"/>
                          </a:solidFill>
                        </a:rPr>
                        <a:t>5</a:t>
                      </a:r>
                      <a:endParaRPr lang="en-US" sz="2000" b="1" dirty="0">
                        <a:solidFill>
                          <a:schemeClr val="accent4"/>
                        </a:solidFill>
                      </a:endParaRPr>
                    </a:p>
                  </a:txBody>
                  <a:tcPr anchor="ctr"/>
                </a:tc>
                <a:extLst>
                  <a:ext uri="{0D108BD9-81ED-4DB2-BD59-A6C34878D82A}">
                    <a16:rowId xmlns:a16="http://schemas.microsoft.com/office/drawing/2014/main" val="3092304820"/>
                  </a:ext>
                </a:extLst>
              </a:tr>
              <a:tr h="1035784">
                <a:tc>
                  <a:txBody>
                    <a:bodyPr/>
                    <a:lstStyle/>
                    <a:p>
                      <a:pPr algn="ctr"/>
                      <a:r>
                        <a:rPr lang="en-US" altLang="zh-Hans" sz="2000" b="1" dirty="0"/>
                        <a:t>Brokers</a:t>
                      </a:r>
                      <a:endParaRPr lang="en-US" sz="2000" b="1" dirty="0"/>
                    </a:p>
                  </a:txBody>
                  <a:tcPr anchor="ctr"/>
                </a:tc>
                <a:tc>
                  <a:txBody>
                    <a:bodyPr/>
                    <a:lstStyle/>
                    <a:p>
                      <a:pPr algn="ctr"/>
                      <a:r>
                        <a:rPr lang="en-US" altLang="zh-Hans" sz="2000" dirty="0"/>
                        <a:t>Broadcasters</a:t>
                      </a:r>
                    </a:p>
                    <a:p>
                      <a:pPr algn="ctr"/>
                      <a:r>
                        <a:rPr lang="en-US" altLang="zh-Hans" sz="2000" dirty="0"/>
                        <a:t>4</a:t>
                      </a:r>
                      <a:endParaRPr lang="en-US" sz="2000" dirty="0"/>
                    </a:p>
                  </a:txBody>
                  <a:tcPr anchor="ctr"/>
                </a:tc>
                <a:tc>
                  <a:txBody>
                    <a:bodyPr/>
                    <a:lstStyle/>
                    <a:p>
                      <a:pPr algn="ctr"/>
                      <a:r>
                        <a:rPr lang="en-US" altLang="zh-Hans" sz="2000" dirty="0"/>
                        <a:t>Definers</a:t>
                      </a:r>
                    </a:p>
                    <a:p>
                      <a:pPr algn="ctr"/>
                      <a:r>
                        <a:rPr lang="en-US" altLang="zh-Hans" sz="2000" dirty="0"/>
                        <a:t>5</a:t>
                      </a:r>
                      <a:endParaRPr lang="en-US" sz="2000" dirty="0"/>
                    </a:p>
                  </a:txBody>
                  <a:tcPr anchor="ctr"/>
                </a:tc>
                <a:tc>
                  <a:txBody>
                    <a:bodyPr/>
                    <a:lstStyle/>
                    <a:p>
                      <a:pPr algn="ctr"/>
                      <a:r>
                        <a:rPr lang="en-US" altLang="zh-Hans" sz="2000" b="1" dirty="0">
                          <a:solidFill>
                            <a:schemeClr val="accent4"/>
                          </a:solidFill>
                        </a:rPr>
                        <a:t>Definers</a:t>
                      </a:r>
                    </a:p>
                    <a:p>
                      <a:pPr algn="ctr"/>
                      <a:r>
                        <a:rPr lang="en-US" altLang="zh-Hans" sz="2000" b="1" dirty="0">
                          <a:solidFill>
                            <a:schemeClr val="accent4"/>
                          </a:solidFill>
                        </a:rPr>
                        <a:t>2</a:t>
                      </a:r>
                      <a:endParaRPr lang="en-US" sz="2000" b="1" dirty="0">
                        <a:solidFill>
                          <a:schemeClr val="accent4"/>
                        </a:solidFill>
                      </a:endParaRPr>
                    </a:p>
                  </a:txBody>
                  <a:tcPr anchor="ctr"/>
                </a:tc>
                <a:extLst>
                  <a:ext uri="{0D108BD9-81ED-4DB2-BD59-A6C34878D82A}">
                    <a16:rowId xmlns:a16="http://schemas.microsoft.com/office/drawing/2014/main" val="1085718466"/>
                  </a:ext>
                </a:extLst>
              </a:tr>
            </a:tbl>
          </a:graphicData>
        </a:graphic>
      </p:graphicFrame>
    </p:spTree>
    <p:extLst>
      <p:ext uri="{BB962C8B-B14F-4D97-AF65-F5344CB8AC3E}">
        <p14:creationId xmlns:p14="http://schemas.microsoft.com/office/powerpoint/2010/main" val="119154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35228" y="1162799"/>
            <a:ext cx="5076993" cy="4862080"/>
          </a:xfrm>
        </p:spPr>
        <p:txBody>
          <a:bodyPr/>
          <a:lstStyle/>
          <a:p>
            <a:r>
              <a:rPr lang="en-US" b="1" dirty="0"/>
              <a:t>Generate Dataset </a:t>
            </a:r>
            <a:r>
              <a:rPr lang="en-US" altLang="zh-Hans" b="1" dirty="0"/>
              <a:t>from</a:t>
            </a:r>
            <a:r>
              <a:rPr lang="zh-Hans" altLang="en-US" b="1" dirty="0"/>
              <a:t> </a:t>
            </a:r>
            <a:r>
              <a:rPr lang="en-US" altLang="zh-Hans" b="1" dirty="0"/>
              <a:t>Posts</a:t>
            </a:r>
            <a:endParaRPr lang="en-US" b="1" dirty="0"/>
          </a:p>
          <a:p>
            <a:pPr lvl="1"/>
            <a:r>
              <a:rPr lang="en-US" altLang="zh-Hans" dirty="0"/>
              <a:t>data</a:t>
            </a:r>
            <a:r>
              <a:rPr lang="zh-Hans" altLang="en-US" dirty="0"/>
              <a:t> </a:t>
            </a:r>
            <a:r>
              <a:rPr lang="en-US" altLang="zh-Hans" dirty="0"/>
              <a:t>source</a:t>
            </a:r>
            <a:endParaRPr lang="en-US" altLang="zh-CN" dirty="0"/>
          </a:p>
          <a:p>
            <a:pPr lvl="2"/>
            <a:r>
              <a:rPr lang="en-US" altLang="zh-Hans" dirty="0"/>
              <a:t>title</a:t>
            </a:r>
            <a:r>
              <a:rPr lang="zh-Hans" altLang="en-US" dirty="0"/>
              <a:t> </a:t>
            </a:r>
            <a:r>
              <a:rPr lang="en-US" altLang="zh-Hans" dirty="0"/>
              <a:t>of</a:t>
            </a:r>
            <a:r>
              <a:rPr lang="zh-Hans" altLang="en-US" dirty="0"/>
              <a:t> </a:t>
            </a:r>
            <a:r>
              <a:rPr lang="en-US" altLang="zh-Hans" dirty="0"/>
              <a:t>post</a:t>
            </a:r>
            <a:endParaRPr lang="en-US" altLang="zh-CN" dirty="0"/>
          </a:p>
          <a:p>
            <a:pPr lvl="2"/>
            <a:r>
              <a:rPr lang="en-US" altLang="zh-Hans" dirty="0"/>
              <a:t>description</a:t>
            </a:r>
            <a:r>
              <a:rPr lang="zh-Hans" altLang="en-US" dirty="0"/>
              <a:t> </a:t>
            </a:r>
            <a:r>
              <a:rPr lang="en-US" altLang="zh-Hans" dirty="0"/>
              <a:t>on</a:t>
            </a:r>
            <a:r>
              <a:rPr lang="zh-Hans" altLang="en-US" dirty="0"/>
              <a:t> </a:t>
            </a:r>
            <a:r>
              <a:rPr lang="en-US" altLang="zh-Hans" dirty="0"/>
              <a:t>search</a:t>
            </a:r>
            <a:r>
              <a:rPr lang="zh-Hans" altLang="en-US" dirty="0"/>
              <a:t> </a:t>
            </a:r>
            <a:r>
              <a:rPr lang="en-US" altLang="zh-Hans" dirty="0"/>
              <a:t>result</a:t>
            </a:r>
            <a:r>
              <a:rPr lang="zh-Hans" altLang="en-US" dirty="0"/>
              <a:t> </a:t>
            </a:r>
            <a:r>
              <a:rPr lang="en-US" altLang="zh-Hans" dirty="0"/>
              <a:t>(abstract)</a:t>
            </a:r>
            <a:endParaRPr lang="en-US" altLang="zh-CN" dirty="0"/>
          </a:p>
          <a:p>
            <a:pPr lvl="2"/>
            <a:r>
              <a:rPr lang="en-US" altLang="zh-Hans" dirty="0"/>
              <a:t>tags</a:t>
            </a:r>
            <a:r>
              <a:rPr lang="zh-Hans" altLang="en-US" dirty="0"/>
              <a:t> </a:t>
            </a:r>
            <a:r>
              <a:rPr lang="en-US" altLang="zh-Hans" dirty="0"/>
              <a:t>(important</a:t>
            </a:r>
            <a:r>
              <a:rPr lang="zh-Hans" altLang="en-US" dirty="0"/>
              <a:t> </a:t>
            </a:r>
            <a:r>
              <a:rPr lang="en-US" altLang="zh-Hans" dirty="0"/>
              <a:t>if</a:t>
            </a:r>
            <a:r>
              <a:rPr lang="zh-Hans" altLang="en-US" dirty="0"/>
              <a:t> </a:t>
            </a:r>
            <a:r>
              <a:rPr lang="en-US" altLang="zh-Hans" dirty="0"/>
              <a:t>exist)</a:t>
            </a:r>
            <a:endParaRPr lang="en-US" altLang="zh-CN" dirty="0"/>
          </a:p>
          <a:p>
            <a:pPr lvl="1"/>
            <a:r>
              <a:rPr lang="en-US" altLang="zh-Hans" dirty="0"/>
              <a:t>preprocess</a:t>
            </a:r>
            <a:endParaRPr lang="en-US" altLang="zh-CN" dirty="0"/>
          </a:p>
          <a:p>
            <a:pPr lvl="2"/>
            <a:r>
              <a:rPr lang="en-US" altLang="zh-CN" dirty="0"/>
              <a:t>managers, reports</a:t>
            </a:r>
          </a:p>
          <a:p>
            <a:pPr lvl="2"/>
            <a:r>
              <a:rPr lang="en-US" altLang="zh-CN" dirty="0"/>
              <a:t>followers, following</a:t>
            </a:r>
          </a:p>
          <a:p>
            <a:pPr lvl="2"/>
            <a:r>
              <a:rPr lang="en-US" altLang="zh-CN" dirty="0"/>
              <a:t>comments, likes</a:t>
            </a:r>
          </a:p>
          <a:p>
            <a:pPr lvl="1"/>
            <a:r>
              <a:rPr lang="en-US" altLang="zh-Hans" dirty="0"/>
              <a:t>visualize</a:t>
            </a:r>
            <a:endParaRPr lang="en-US" altLang="zh-CN" dirty="0"/>
          </a:p>
          <a:p>
            <a:pPr lvl="2"/>
            <a:r>
              <a:rPr lang="en-US" altLang="zh-Hans" dirty="0"/>
              <a:t>font</a:t>
            </a:r>
            <a:r>
              <a:rPr lang="zh-Hans" altLang="en-US" dirty="0"/>
              <a:t> </a:t>
            </a:r>
            <a:r>
              <a:rPr lang="en-US" altLang="zh-Hans" dirty="0"/>
              <a:t>size</a:t>
            </a:r>
            <a:r>
              <a:rPr lang="zh-Hans" altLang="en-US" dirty="0"/>
              <a:t> </a:t>
            </a:r>
            <a:r>
              <a:rPr lang="en-US" altLang="zh-Hans" dirty="0"/>
              <a:t>depend</a:t>
            </a:r>
            <a:r>
              <a:rPr lang="zh-Hans" altLang="en-US" dirty="0"/>
              <a:t> </a:t>
            </a:r>
            <a:r>
              <a:rPr lang="en-US" altLang="zh-Hans" dirty="0"/>
              <a:t>on</a:t>
            </a:r>
            <a:r>
              <a:rPr lang="zh-Hans" altLang="en-US" dirty="0"/>
              <a:t> </a:t>
            </a:r>
            <a:r>
              <a:rPr lang="en-US" altLang="zh-Hans" dirty="0"/>
              <a:t>frequent</a:t>
            </a:r>
            <a:r>
              <a:rPr lang="zh-Hans" altLang="en-US" dirty="0"/>
              <a:t> </a:t>
            </a:r>
            <a:r>
              <a:rPr lang="en-US" altLang="zh-Hans" dirty="0"/>
              <a:t>of</a:t>
            </a:r>
            <a:r>
              <a:rPr lang="zh-Hans" altLang="en-US" dirty="0"/>
              <a:t> </a:t>
            </a:r>
            <a:r>
              <a:rPr lang="en-US" altLang="zh-Hans" dirty="0"/>
              <a:t>word</a:t>
            </a:r>
            <a:endParaRPr lang="en-US" altLang="zh-CN" dirty="0"/>
          </a:p>
          <a:p>
            <a:pPr lvl="2"/>
            <a:r>
              <a:rPr lang="en-US" altLang="zh-Hans" dirty="0"/>
              <a:t>set</a:t>
            </a:r>
            <a:r>
              <a:rPr lang="zh-Hans" altLang="en-US" dirty="0"/>
              <a:t> </a:t>
            </a:r>
            <a:r>
              <a:rPr lang="en-US" altLang="zh-Hans" dirty="0"/>
              <a:t>number</a:t>
            </a:r>
            <a:r>
              <a:rPr lang="zh-Hans" altLang="en-US" dirty="0"/>
              <a:t> </a:t>
            </a:r>
            <a:r>
              <a:rPr lang="en-US" altLang="zh-Hans" dirty="0"/>
              <a:t>of</a:t>
            </a:r>
            <a:r>
              <a:rPr lang="zh-Hans" altLang="en-US" dirty="0"/>
              <a:t> </a:t>
            </a:r>
            <a:r>
              <a:rPr lang="en-US" altLang="zh-Hans" dirty="0"/>
              <a:t>word:</a:t>
            </a:r>
            <a:r>
              <a:rPr lang="zh-Hans" altLang="en-US" dirty="0"/>
              <a:t> </a:t>
            </a:r>
            <a:r>
              <a:rPr lang="en-US" altLang="zh-Hans" dirty="0"/>
              <a:t>250</a:t>
            </a:r>
            <a:r>
              <a:rPr lang="zh-Hans" altLang="en-US" dirty="0"/>
              <a:t> </a:t>
            </a:r>
            <a:r>
              <a:rPr lang="en-US" altLang="zh-Hans" dirty="0"/>
              <a:t>–</a:t>
            </a:r>
            <a:r>
              <a:rPr lang="zh-Hans" altLang="en-US" dirty="0"/>
              <a:t> </a:t>
            </a:r>
            <a:r>
              <a:rPr lang="en-US" altLang="zh-Hans" dirty="0"/>
              <a:t>300</a:t>
            </a:r>
          </a:p>
          <a:p>
            <a:pPr lvl="2"/>
            <a:r>
              <a:rPr lang="en-US" altLang="zh-Hans" dirty="0"/>
              <a:t>Archimedean</a:t>
            </a:r>
            <a:r>
              <a:rPr lang="zh-Hans" altLang="en-US" dirty="0"/>
              <a:t> </a:t>
            </a:r>
            <a:r>
              <a:rPr lang="en-US" altLang="zh-Hans" dirty="0"/>
              <a:t>Spiral</a:t>
            </a:r>
          </a:p>
          <a:p>
            <a:pPr lvl="2"/>
            <a:r>
              <a:rPr lang="en-US" altLang="zh-Hans" dirty="0" err="1"/>
              <a:t>sqrt</a:t>
            </a:r>
            <a:r>
              <a:rPr lang="en-US" altLang="zh-Hans" dirty="0"/>
              <a:t>(n)</a:t>
            </a:r>
            <a:r>
              <a:rPr lang="zh-Hans" altLang="en-US" dirty="0"/>
              <a:t> </a:t>
            </a:r>
            <a:r>
              <a:rPr lang="en-US" altLang="zh-Hans" dirty="0"/>
              <a:t>transform</a:t>
            </a:r>
            <a:r>
              <a:rPr lang="zh-Hans" altLang="en-US" dirty="0"/>
              <a:t> </a:t>
            </a:r>
            <a:r>
              <a:rPr lang="en-US" altLang="zh-Hans" dirty="0"/>
              <a:t>on</a:t>
            </a:r>
            <a:r>
              <a:rPr lang="zh-Hans" altLang="en-US" dirty="0"/>
              <a:t> </a:t>
            </a:r>
            <a:r>
              <a:rPr lang="en-US" altLang="zh-Hans" dirty="0"/>
              <a:t>frequent</a:t>
            </a:r>
          </a:p>
          <a:p>
            <a:pPr lvl="2"/>
            <a:r>
              <a:rPr lang="en-US" altLang="zh-Hans" dirty="0"/>
              <a:t>10</a:t>
            </a:r>
            <a:r>
              <a:rPr lang="zh-Hans" altLang="en-US" dirty="0"/>
              <a:t> </a:t>
            </a:r>
            <a:r>
              <a:rPr lang="en-US" altLang="zh-Hans" dirty="0"/>
              <a:t>orientations</a:t>
            </a:r>
            <a:r>
              <a:rPr lang="zh-Hans" altLang="en-US" dirty="0"/>
              <a:t> </a:t>
            </a:r>
            <a:r>
              <a:rPr lang="en-US" altLang="zh-Hans" dirty="0"/>
              <a:t>from</a:t>
            </a:r>
            <a:r>
              <a:rPr lang="zh-Hans" altLang="en-US" dirty="0"/>
              <a:t> </a:t>
            </a:r>
            <a:r>
              <a:rPr lang="en-US" altLang="zh-Hans" dirty="0"/>
              <a:t>-60</a:t>
            </a:r>
            <a:r>
              <a:rPr lang="en-US" dirty="0"/>
              <a:t>°</a:t>
            </a:r>
            <a:r>
              <a:rPr lang="zh-Hans" altLang="en-US" dirty="0"/>
              <a:t> </a:t>
            </a:r>
            <a:r>
              <a:rPr lang="en-US" altLang="zh-Hans" dirty="0"/>
              <a:t>to</a:t>
            </a:r>
            <a:r>
              <a:rPr lang="zh-Hans" altLang="en-US" dirty="0"/>
              <a:t> </a:t>
            </a:r>
            <a:r>
              <a:rPr lang="en-US" altLang="zh-Hans" dirty="0"/>
              <a:t>60</a:t>
            </a:r>
            <a:r>
              <a:rPr lang="en-US" dirty="0"/>
              <a:t>°</a:t>
            </a:r>
            <a:endParaRPr lang="en-US" altLang="zh-CN" dirty="0"/>
          </a:p>
          <a:p>
            <a:pPr lvl="1"/>
            <a:endParaRPr lang="en-US" altLang="zh-CN" dirty="0"/>
          </a:p>
        </p:txBody>
      </p:sp>
      <p:sp>
        <p:nvSpPr>
          <p:cNvPr id="7" name="Title 6"/>
          <p:cNvSpPr>
            <a:spLocks noGrp="1"/>
          </p:cNvSpPr>
          <p:nvPr>
            <p:ph type="title"/>
          </p:nvPr>
        </p:nvSpPr>
        <p:spPr>
          <a:xfrm>
            <a:off x="504001" y="504000"/>
            <a:ext cx="11186476" cy="369332"/>
          </a:xfrm>
        </p:spPr>
        <p:txBody>
          <a:bodyPr/>
          <a:lstStyle/>
          <a:p>
            <a:r>
              <a:rPr lang="en-US" dirty="0"/>
              <a:t>2.</a:t>
            </a:r>
            <a:r>
              <a:rPr lang="en-US" altLang="zh-Hans" dirty="0"/>
              <a:t>2</a:t>
            </a:r>
            <a:r>
              <a:rPr lang="en-US" dirty="0"/>
              <a:t> Knowledge – Word Cloud</a:t>
            </a:r>
          </a:p>
        </p:txBody>
      </p:sp>
      <p:sp>
        <p:nvSpPr>
          <p:cNvPr id="36" name="TextBox 35">
            <a:extLst>
              <a:ext uri="{FF2B5EF4-FFF2-40B4-BE49-F238E27FC236}">
                <a16:creationId xmlns:a16="http://schemas.microsoft.com/office/drawing/2014/main" id="{59CC7478-6355-FC43-8E80-137B786F4B50}"/>
              </a:ext>
            </a:extLst>
          </p:cNvPr>
          <p:cNvSpPr txBox="1"/>
          <p:nvPr/>
        </p:nvSpPr>
        <p:spPr>
          <a:xfrm>
            <a:off x="9829849" y="6050803"/>
            <a:ext cx="190436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solidFill>
                  <a:schemeClr val="accent6"/>
                </a:solidFill>
                <a:ea typeface="Arial Unicode MS" pitchFamily="34" charset="-128"/>
                <a:cs typeface="Arial Unicode MS" pitchFamily="34" charset="-128"/>
              </a:rPr>
              <a:t>D3js (</a:t>
            </a:r>
            <a:r>
              <a:rPr lang="en-US" sz="1600" kern="0" dirty="0" err="1">
                <a:solidFill>
                  <a:schemeClr val="accent6"/>
                </a:solidFill>
                <a:ea typeface="Arial Unicode MS" pitchFamily="34" charset="-128"/>
                <a:cs typeface="Arial Unicode MS" pitchFamily="34" charset="-128"/>
              </a:rPr>
              <a:t>svg</a:t>
            </a:r>
            <a:r>
              <a:rPr lang="en-US" sz="1600" kern="0" dirty="0">
                <a:solidFill>
                  <a:schemeClr val="accent6"/>
                </a:solidFill>
                <a:ea typeface="Arial Unicode MS" pitchFamily="34" charset="-128"/>
                <a:cs typeface="Arial Unicode MS" pitchFamily="34" charset="-128"/>
              </a:rPr>
              <a:t>, </a:t>
            </a:r>
            <a:r>
              <a:rPr lang="en-US" sz="1600" kern="0" dirty="0" err="1">
                <a:solidFill>
                  <a:schemeClr val="accent6"/>
                </a:solidFill>
                <a:ea typeface="Arial Unicode MS" pitchFamily="34" charset="-128"/>
                <a:cs typeface="Arial Unicode MS" pitchFamily="34" charset="-128"/>
              </a:rPr>
              <a:t>javascript</a:t>
            </a:r>
            <a:r>
              <a:rPr lang="en-US" sz="1600" kern="0" dirty="0">
                <a:solidFill>
                  <a:schemeClr val="accent6"/>
                </a:solidFill>
                <a:ea typeface="Arial Unicode MS" pitchFamily="34" charset="-128"/>
                <a:cs typeface="Arial Unicode MS" pitchFamily="34" charset="-128"/>
              </a:rPr>
              <a:t>)</a:t>
            </a:r>
          </a:p>
        </p:txBody>
      </p:sp>
      <p:pic>
        <p:nvPicPr>
          <p:cNvPr id="3" name="Picture 2">
            <a:hlinkClick r:id="rId2"/>
            <a:extLst>
              <a:ext uri="{FF2B5EF4-FFF2-40B4-BE49-F238E27FC236}">
                <a16:creationId xmlns:a16="http://schemas.microsoft.com/office/drawing/2014/main" id="{6347DF68-21B0-BA49-9D15-5D87EC3E431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33433" y="1529079"/>
            <a:ext cx="6946636" cy="4495800"/>
          </a:xfrm>
          <a:prstGeom prst="rect">
            <a:avLst/>
          </a:prstGeom>
        </p:spPr>
      </p:pic>
    </p:spTree>
    <p:extLst>
      <p:ext uri="{BB962C8B-B14F-4D97-AF65-F5344CB8AC3E}">
        <p14:creationId xmlns:p14="http://schemas.microsoft.com/office/powerpoint/2010/main" val="111002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3" name="Text Placeholder 2"/>
          <p:cNvSpPr>
            <a:spLocks noGrp="1"/>
          </p:cNvSpPr>
          <p:nvPr>
            <p:ph type="body" sz="quarter" idx="10"/>
          </p:nvPr>
        </p:nvSpPr>
        <p:spPr/>
        <p:txBody>
          <a:bodyPr/>
          <a:lstStyle/>
          <a:p>
            <a:endParaRPr lang="en-US"/>
          </a:p>
          <a:p>
            <a:pPr lvl="1"/>
            <a:r>
              <a:rPr lang="en-US" b="1"/>
              <a:t>Cyrano Chen</a:t>
            </a:r>
          </a:p>
          <a:p>
            <a:pPr lvl="1"/>
            <a:endParaRPr lang="en-US" b="1"/>
          </a:p>
          <a:p>
            <a:pPr lvl="1"/>
            <a:r>
              <a:rPr lang="en-US"/>
              <a:t>SENIOR DATA SCIENTIST</a:t>
            </a:r>
          </a:p>
          <a:p>
            <a:pPr lvl="1"/>
            <a:r>
              <a:rPr lang="en-US"/>
              <a:t>PVG02 D2.30</a:t>
            </a:r>
          </a:p>
          <a:p>
            <a:pPr lvl="1"/>
            <a:r>
              <a:rPr lang="en-US"/>
              <a:t>13818059707</a:t>
            </a:r>
          </a:p>
        </p:txBody>
      </p:sp>
      <p:sp>
        <p:nvSpPr>
          <p:cNvPr id="4" name="Rectangle 3"/>
          <p:cNvSpPr/>
          <p:nvPr/>
        </p:nvSpPr>
        <p:spPr bwMode="gray">
          <a:xfrm>
            <a:off x="10732989" y="5953554"/>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188185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05840" y="785590"/>
            <a:ext cx="4046220" cy="5229714"/>
          </a:xfrm>
        </p:spPr>
        <p:txBody>
          <a:bodyPr/>
          <a:lstStyle/>
          <a:p>
            <a:pPr marL="0" lvl="1" indent="0">
              <a:lnSpc>
                <a:spcPct val="150000"/>
              </a:lnSpc>
              <a:buNone/>
            </a:pPr>
            <a:r>
              <a:rPr lang="en-US" altLang="zh-CN" b="1" dirty="0"/>
              <a:t>Data Collection &amp; Preprocessing</a:t>
            </a:r>
          </a:p>
          <a:p>
            <a:pPr lvl="1">
              <a:lnSpc>
                <a:spcPct val="150000"/>
              </a:lnSpc>
            </a:pPr>
            <a:r>
              <a:rPr lang="en-US" altLang="zh-CN" dirty="0"/>
              <a:t>Search Topic</a:t>
            </a:r>
          </a:p>
          <a:p>
            <a:pPr lvl="1">
              <a:lnSpc>
                <a:spcPct val="150000"/>
              </a:lnSpc>
            </a:pPr>
            <a:r>
              <a:rPr lang="en-US" altLang="zh-CN" dirty="0"/>
              <a:t>Collect Posts Content</a:t>
            </a:r>
          </a:p>
          <a:p>
            <a:pPr lvl="1">
              <a:lnSpc>
                <a:spcPct val="150000"/>
              </a:lnSpc>
            </a:pPr>
            <a:r>
              <a:rPr lang="en-US" dirty="0"/>
              <a:t>Extract People Entities</a:t>
            </a:r>
          </a:p>
          <a:p>
            <a:pPr marL="0" lvl="1" indent="0">
              <a:lnSpc>
                <a:spcPct val="150000"/>
              </a:lnSpc>
              <a:buNone/>
            </a:pPr>
            <a:endParaRPr lang="en-US" dirty="0"/>
          </a:p>
          <a:p>
            <a:pPr marL="0" lvl="1" indent="0">
              <a:lnSpc>
                <a:spcPct val="150000"/>
              </a:lnSpc>
              <a:buNone/>
            </a:pPr>
            <a:r>
              <a:rPr lang="en-US" b="1" dirty="0"/>
              <a:t>Data Analysis Visualization</a:t>
            </a:r>
          </a:p>
          <a:p>
            <a:pPr lvl="1">
              <a:lnSpc>
                <a:spcPct val="150000"/>
              </a:lnSpc>
            </a:pPr>
            <a:r>
              <a:rPr lang="en-US" altLang="zh-CN" dirty="0"/>
              <a:t>People</a:t>
            </a:r>
          </a:p>
          <a:p>
            <a:pPr lvl="2">
              <a:lnSpc>
                <a:spcPct val="150000"/>
              </a:lnSpc>
            </a:pPr>
            <a:r>
              <a:rPr lang="en-US" dirty="0"/>
              <a:t>Individual Types</a:t>
            </a:r>
            <a:endParaRPr lang="en-US" altLang="zh-CN" dirty="0"/>
          </a:p>
          <a:p>
            <a:pPr lvl="2">
              <a:lnSpc>
                <a:spcPct val="150000"/>
              </a:lnSpc>
            </a:pPr>
            <a:r>
              <a:rPr lang="en-US" altLang="zh-CN" dirty="0"/>
              <a:t>Individual Contribution</a:t>
            </a:r>
          </a:p>
          <a:p>
            <a:pPr lvl="2">
              <a:lnSpc>
                <a:spcPct val="150000"/>
              </a:lnSpc>
            </a:pPr>
            <a:r>
              <a:rPr lang="en-US" altLang="zh-CN" dirty="0"/>
              <a:t>Individual Character</a:t>
            </a:r>
          </a:p>
          <a:p>
            <a:pPr lvl="1">
              <a:lnSpc>
                <a:spcPct val="150000"/>
              </a:lnSpc>
            </a:pPr>
            <a:r>
              <a:rPr lang="en-US" altLang="zh-CN" dirty="0"/>
              <a:t>Word Cloud</a:t>
            </a:r>
            <a:endParaRPr lang="en-US" dirty="0"/>
          </a:p>
        </p:txBody>
      </p:sp>
      <p:sp>
        <p:nvSpPr>
          <p:cNvPr id="2" name="Title 1"/>
          <p:cNvSpPr>
            <a:spLocks noGrp="1"/>
          </p:cNvSpPr>
          <p:nvPr>
            <p:ph type="title"/>
          </p:nvPr>
        </p:nvSpPr>
        <p:spPr/>
        <p:txBody>
          <a:bodyPr/>
          <a:lstStyle/>
          <a:p>
            <a:pPr algn="r"/>
            <a:r>
              <a:rPr lang="en-US" dirty="0"/>
              <a:t>Agenda</a:t>
            </a:r>
          </a:p>
        </p:txBody>
      </p:sp>
      <p:pic>
        <p:nvPicPr>
          <p:cNvPr id="5" name="Picture 4">
            <a:extLst>
              <a:ext uri="{FF2B5EF4-FFF2-40B4-BE49-F238E27FC236}">
                <a16:creationId xmlns:a16="http://schemas.microsoft.com/office/drawing/2014/main" id="{66F00012-DD74-6B48-856B-16AC70DCD60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98278" y="1327053"/>
            <a:ext cx="5692199" cy="4234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1783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Cyrano Chen, SMB Innovation Lab, SAP</a:t>
            </a:r>
          </a:p>
        </p:txBody>
      </p:sp>
      <p:sp>
        <p:nvSpPr>
          <p:cNvPr id="3" name="Text Placeholder 2"/>
          <p:cNvSpPr>
            <a:spLocks noGrp="1"/>
          </p:cNvSpPr>
          <p:nvPr>
            <p:ph type="body" sz="quarter" idx="14"/>
          </p:nvPr>
        </p:nvSpPr>
        <p:spPr>
          <a:xfrm>
            <a:off x="288000" y="2706317"/>
            <a:ext cx="8595171" cy="997196"/>
          </a:xfrm>
        </p:spPr>
        <p:txBody>
          <a:bodyPr/>
          <a:lstStyle/>
          <a:p>
            <a:r>
              <a:rPr lang="en-US" altLang="zh-Hans" dirty="0"/>
              <a:t>I.</a:t>
            </a:r>
            <a:r>
              <a:rPr lang="zh-Hans" altLang="en-US" dirty="0"/>
              <a:t> </a:t>
            </a:r>
            <a:r>
              <a:rPr lang="en-US" dirty="0"/>
              <a:t>Data Collection &amp; Preprocessing</a:t>
            </a:r>
            <a:br>
              <a:rPr lang="en-US" dirty="0"/>
            </a:br>
            <a:r>
              <a:rPr lang="en-US" sz="3200" dirty="0">
                <a:solidFill>
                  <a:schemeClr val="accent1"/>
                </a:solidFill>
              </a:rPr>
              <a:t>jam4.sapjam.com</a:t>
            </a:r>
            <a:endParaRPr lang="en-US" dirty="0">
              <a:solidFill>
                <a:schemeClr val="accent1"/>
              </a:solidFill>
            </a:endParaRPr>
          </a:p>
        </p:txBody>
      </p:sp>
      <p:sp>
        <p:nvSpPr>
          <p:cNvPr id="6" name="Rectangle 5"/>
          <p:cNvSpPr/>
          <p:nvPr/>
        </p:nvSpPr>
        <p:spPr bwMode="gray">
          <a:xfrm>
            <a:off x="7938510" y="6174872"/>
            <a:ext cx="944661" cy="402796"/>
          </a:xfrm>
          <a:prstGeom prst="rect">
            <a:avLst/>
          </a:prstGeom>
          <a:solidFill>
            <a:schemeClr val="tx2"/>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100" kern="0" dirty="0">
                <a:solidFill>
                  <a:sysClr val="windowText" lastClr="000000"/>
                </a:solidFill>
                <a:ea typeface="Arial Unicode MS" pitchFamily="34" charset="-128"/>
                <a:cs typeface="Arial Unicode MS" pitchFamily="34" charset="-128"/>
              </a:rPr>
              <a:t>Partner logo</a:t>
            </a:r>
          </a:p>
        </p:txBody>
      </p:sp>
    </p:spTree>
    <p:extLst>
      <p:ext uri="{BB962C8B-B14F-4D97-AF65-F5344CB8AC3E}">
        <p14:creationId xmlns:p14="http://schemas.microsoft.com/office/powerpoint/2010/main" val="331687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D718F0-6C78-5F4E-BD60-3482AE1E0C6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07669" y="3211132"/>
            <a:ext cx="2882808" cy="2882808"/>
          </a:xfrm>
          <a:prstGeom prst="rect">
            <a:avLst/>
          </a:prstGeom>
        </p:spPr>
      </p:pic>
      <p:pic>
        <p:nvPicPr>
          <p:cNvPr id="8" name="Picture 7">
            <a:extLst>
              <a:ext uri="{FF2B5EF4-FFF2-40B4-BE49-F238E27FC236}">
                <a16:creationId xmlns:a16="http://schemas.microsoft.com/office/drawing/2014/main" id="{20FA9257-769A-5044-B767-C64A5DBAEDC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82400" y="3077736"/>
            <a:ext cx="3149600" cy="3149600"/>
          </a:xfrm>
          <a:prstGeom prst="rect">
            <a:avLst/>
          </a:prstGeom>
        </p:spPr>
      </p:pic>
      <p:sp>
        <p:nvSpPr>
          <p:cNvPr id="2" name="Text Placeholder 1">
            <a:extLst>
              <a:ext uri="{FF2B5EF4-FFF2-40B4-BE49-F238E27FC236}">
                <a16:creationId xmlns:a16="http://schemas.microsoft.com/office/drawing/2014/main" id="{278ECCA9-2CCD-7144-A840-DC0C592ED51A}"/>
              </a:ext>
            </a:extLst>
          </p:cNvPr>
          <p:cNvSpPr>
            <a:spLocks noGrp="1"/>
          </p:cNvSpPr>
          <p:nvPr>
            <p:ph type="body" sz="quarter" idx="10"/>
          </p:nvPr>
        </p:nvSpPr>
        <p:spPr/>
        <p:txBody>
          <a:bodyPr/>
          <a:lstStyle/>
          <a:p>
            <a:r>
              <a:rPr lang="en-US" b="1" dirty="0"/>
              <a:t>keyword: </a:t>
            </a:r>
            <a:r>
              <a:rPr lang="en-US" b="1" dirty="0" err="1">
                <a:solidFill>
                  <a:schemeClr val="accent1"/>
                </a:solidFill>
              </a:rPr>
              <a:t>Chatbot</a:t>
            </a:r>
            <a:endParaRPr lang="en-US" b="1" dirty="0">
              <a:solidFill>
                <a:schemeClr val="accent1"/>
              </a:solidFill>
            </a:endParaRPr>
          </a:p>
          <a:p>
            <a:pPr marL="342900" indent="-342900">
              <a:buFont typeface="Arial" panose="020B0604020202020204" pitchFamily="34" charset="0"/>
              <a:buChar char="•"/>
            </a:pPr>
            <a:r>
              <a:rPr lang="en-US" dirty="0"/>
              <a:t>total result: 2798</a:t>
            </a:r>
          </a:p>
          <a:p>
            <a:pPr marL="342900" indent="-342900">
              <a:buFont typeface="Arial" panose="020B0604020202020204" pitchFamily="34" charset="0"/>
              <a:buChar char="•"/>
            </a:pPr>
            <a:r>
              <a:rPr lang="en-US" dirty="0"/>
              <a:t>include: wiki, </a:t>
            </a:r>
            <a:r>
              <a:rPr lang="en-US" dirty="0">
                <a:solidFill>
                  <a:schemeClr val="accent5"/>
                </a:solidFill>
              </a:rPr>
              <a:t>profile</a:t>
            </a:r>
            <a:r>
              <a:rPr lang="en-US" dirty="0"/>
              <a:t>, groups, discussions, ideas, feed, questions, </a:t>
            </a:r>
            <a:br>
              <a:rPr lang="en-US" dirty="0"/>
            </a:br>
            <a:r>
              <a:rPr lang="en-US" dirty="0"/>
              <a:t>blogs, poll, tasks</a:t>
            </a:r>
          </a:p>
          <a:p>
            <a:pPr marL="342900" indent="-342900">
              <a:buFont typeface="Arial" panose="020B0604020202020204" pitchFamily="34" charset="0"/>
              <a:buChar char="•"/>
            </a:pPr>
            <a:r>
              <a:rPr lang="en-US" dirty="0"/>
              <a:t>documents: 97.8%</a:t>
            </a:r>
          </a:p>
        </p:txBody>
      </p:sp>
      <p:sp>
        <p:nvSpPr>
          <p:cNvPr id="3" name="Text Placeholder 2">
            <a:extLst>
              <a:ext uri="{FF2B5EF4-FFF2-40B4-BE49-F238E27FC236}">
                <a16:creationId xmlns:a16="http://schemas.microsoft.com/office/drawing/2014/main" id="{92D1F699-28FC-4E4B-8BFE-BBAAD4384308}"/>
              </a:ext>
            </a:extLst>
          </p:cNvPr>
          <p:cNvSpPr>
            <a:spLocks noGrp="1"/>
          </p:cNvSpPr>
          <p:nvPr>
            <p:ph type="body" sz="quarter" idx="11"/>
          </p:nvPr>
        </p:nvSpPr>
        <p:spPr/>
        <p:txBody>
          <a:bodyPr/>
          <a:lstStyle/>
          <a:p>
            <a:r>
              <a:rPr lang="en-US" b="1" dirty="0"/>
              <a:t>keyword: </a:t>
            </a:r>
            <a:r>
              <a:rPr lang="en-US" b="1" dirty="0" err="1">
                <a:solidFill>
                  <a:schemeClr val="accent1"/>
                </a:solidFill>
              </a:rPr>
              <a:t>Blockchain</a:t>
            </a:r>
            <a:endParaRPr lang="en-US" b="1" dirty="0">
              <a:solidFill>
                <a:schemeClr val="accent1"/>
              </a:solidFill>
            </a:endParaRPr>
          </a:p>
          <a:p>
            <a:pPr marL="342900" indent="-342900">
              <a:buFont typeface="Arial" panose="020B0604020202020204" pitchFamily="34" charset="0"/>
              <a:buChar char="•"/>
            </a:pPr>
            <a:r>
              <a:rPr lang="en-US" dirty="0"/>
              <a:t>total result: 15127</a:t>
            </a:r>
          </a:p>
          <a:p>
            <a:pPr marL="342900" indent="-342900">
              <a:buFont typeface="Arial" panose="020B0604020202020204" pitchFamily="34" charset="0"/>
              <a:buChar char="•"/>
            </a:pPr>
            <a:r>
              <a:rPr lang="en-US" dirty="0"/>
              <a:t>include: wiki, groups, discussions, ideas, feed, questions, blogs, poll, </a:t>
            </a:r>
            <a:br>
              <a:rPr lang="en-US" dirty="0"/>
            </a:br>
            <a:r>
              <a:rPr lang="en-US" dirty="0">
                <a:solidFill>
                  <a:schemeClr val="accent5"/>
                </a:solidFill>
              </a:rPr>
              <a:t>articles</a:t>
            </a:r>
            <a:r>
              <a:rPr lang="en-US" dirty="0"/>
              <a:t>, tasks</a:t>
            </a:r>
          </a:p>
          <a:p>
            <a:pPr marL="342900" indent="-342900">
              <a:buFont typeface="Arial" panose="020B0604020202020204" pitchFamily="34" charset="0"/>
              <a:buChar char="•"/>
            </a:pPr>
            <a:r>
              <a:rPr lang="en-US" dirty="0"/>
              <a:t>documents: 94.9%</a:t>
            </a:r>
          </a:p>
          <a:p>
            <a:endParaRPr lang="en-US" dirty="0"/>
          </a:p>
        </p:txBody>
      </p:sp>
      <p:sp>
        <p:nvSpPr>
          <p:cNvPr id="4" name="Title 3">
            <a:extLst>
              <a:ext uri="{FF2B5EF4-FFF2-40B4-BE49-F238E27FC236}">
                <a16:creationId xmlns:a16="http://schemas.microsoft.com/office/drawing/2014/main" id="{D31139AD-F03B-BF41-88AD-062B06877610}"/>
              </a:ext>
            </a:extLst>
          </p:cNvPr>
          <p:cNvSpPr>
            <a:spLocks noGrp="1"/>
          </p:cNvSpPr>
          <p:nvPr>
            <p:ph type="title"/>
          </p:nvPr>
        </p:nvSpPr>
        <p:spPr>
          <a:xfrm>
            <a:off x="504001" y="504000"/>
            <a:ext cx="11186476" cy="738664"/>
          </a:xfrm>
        </p:spPr>
        <p:txBody>
          <a:bodyPr/>
          <a:lstStyle/>
          <a:p>
            <a:r>
              <a:rPr lang="en-US" dirty="0"/>
              <a:t>1. Search Topic</a:t>
            </a:r>
            <a:br>
              <a:rPr lang="en-US" dirty="0"/>
            </a:br>
            <a:r>
              <a:rPr lang="en-US" b="0" dirty="0"/>
              <a:t>search certain topic by using keyword on jam</a:t>
            </a:r>
            <a:endParaRPr lang="en-US" dirty="0"/>
          </a:p>
        </p:txBody>
      </p:sp>
    </p:spTree>
    <p:extLst>
      <p:ext uri="{BB962C8B-B14F-4D97-AF65-F5344CB8AC3E}">
        <p14:creationId xmlns:p14="http://schemas.microsoft.com/office/powerpoint/2010/main" val="267364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8ECCA9-2CCD-7144-A840-DC0C592ED51A}"/>
              </a:ext>
            </a:extLst>
          </p:cNvPr>
          <p:cNvSpPr>
            <a:spLocks noGrp="1"/>
          </p:cNvSpPr>
          <p:nvPr>
            <p:ph type="body" sz="quarter" idx="10"/>
          </p:nvPr>
        </p:nvSpPr>
        <p:spPr>
          <a:xfrm>
            <a:off x="681800" y="1632700"/>
            <a:ext cx="4423600" cy="4230000"/>
          </a:xfrm>
        </p:spPr>
        <p:txBody>
          <a:bodyPr/>
          <a:lstStyle/>
          <a:p>
            <a:r>
              <a:rPr lang="en-US" altLang="zh-Hans" b="1" dirty="0"/>
              <a:t>Crawl</a:t>
            </a:r>
            <a:r>
              <a:rPr lang="zh-Hans" altLang="en-US" b="1" dirty="0"/>
              <a:t> </a:t>
            </a:r>
            <a:r>
              <a:rPr lang="en-US" altLang="zh-Hans" b="1" dirty="0"/>
              <a:t>content</a:t>
            </a:r>
            <a:r>
              <a:rPr lang="zh-Hans" altLang="en-US" b="1" dirty="0"/>
              <a:t> </a:t>
            </a:r>
            <a:r>
              <a:rPr lang="en-US" altLang="zh-Hans" b="1" dirty="0"/>
              <a:t>if</a:t>
            </a:r>
            <a:r>
              <a:rPr lang="zh-Hans" altLang="en-US" b="1" dirty="0"/>
              <a:t> </a:t>
            </a:r>
            <a:r>
              <a:rPr lang="en-US" altLang="zh-Hans" b="1" dirty="0"/>
              <a:t>no</a:t>
            </a:r>
            <a:r>
              <a:rPr lang="zh-Hans" altLang="en-US" b="1" dirty="0"/>
              <a:t> </a:t>
            </a:r>
            <a:r>
              <a:rPr lang="en-US" altLang="zh-Hans" b="1" dirty="0"/>
              <a:t>access</a:t>
            </a:r>
            <a:r>
              <a:rPr lang="zh-Hans" altLang="en-US" b="1" dirty="0"/>
              <a:t> </a:t>
            </a:r>
            <a:r>
              <a:rPr lang="en-US" altLang="zh-Hans" b="1" dirty="0"/>
              <a:t>to</a:t>
            </a:r>
            <a:r>
              <a:rPr lang="zh-Hans" altLang="en-US" b="1" dirty="0"/>
              <a:t> </a:t>
            </a:r>
            <a:r>
              <a:rPr lang="en-US" altLang="zh-Hans" b="1" dirty="0" err="1"/>
              <a:t>api</a:t>
            </a:r>
            <a:endParaRPr lang="en-US" b="1" dirty="0">
              <a:solidFill>
                <a:schemeClr val="accent1"/>
              </a:solidFill>
            </a:endParaRPr>
          </a:p>
          <a:p>
            <a:pPr marL="342900" indent="-342900">
              <a:buFont typeface="Arial" panose="020B0604020202020204" pitchFamily="34" charset="0"/>
              <a:buChar char="•"/>
            </a:pPr>
            <a:r>
              <a:rPr lang="en-US" altLang="zh-Hans" dirty="0"/>
              <a:t>search</a:t>
            </a:r>
            <a:r>
              <a:rPr lang="zh-Hans" altLang="en-US" dirty="0"/>
              <a:t> </a:t>
            </a:r>
            <a:r>
              <a:rPr lang="en-US" altLang="zh-Hans" dirty="0"/>
              <a:t>result</a:t>
            </a:r>
            <a:r>
              <a:rPr lang="zh-Hans" altLang="en-US" dirty="0"/>
              <a:t> </a:t>
            </a:r>
            <a:r>
              <a:rPr lang="en-US" altLang="zh-Hans" dirty="0"/>
              <a:t>pages</a:t>
            </a:r>
            <a:endParaRPr lang="en-US" dirty="0"/>
          </a:p>
          <a:p>
            <a:pPr marL="342900" indent="-342900">
              <a:buFont typeface="Arial" panose="020B0604020202020204" pitchFamily="34" charset="0"/>
              <a:buChar char="•"/>
            </a:pPr>
            <a:r>
              <a:rPr lang="en-US" altLang="zh-Hans" dirty="0"/>
              <a:t>total</a:t>
            </a:r>
            <a:r>
              <a:rPr lang="zh-Hans" altLang="en-US" dirty="0"/>
              <a:t> </a:t>
            </a:r>
            <a:r>
              <a:rPr lang="en-US" altLang="zh-Hans" dirty="0"/>
              <a:t>content</a:t>
            </a:r>
            <a:r>
              <a:rPr lang="zh-Hans" altLang="en-US" dirty="0"/>
              <a:t> </a:t>
            </a:r>
            <a:r>
              <a:rPr lang="en-US" altLang="zh-Hans" dirty="0"/>
              <a:t>of</a:t>
            </a:r>
            <a:r>
              <a:rPr lang="zh-Hans" altLang="en-US" dirty="0"/>
              <a:t> </a:t>
            </a:r>
            <a:r>
              <a:rPr lang="en-US" altLang="zh-Hans" dirty="0"/>
              <a:t>posts</a:t>
            </a:r>
            <a:r>
              <a:rPr lang="zh-Hans" altLang="en-US" dirty="0"/>
              <a:t> </a:t>
            </a:r>
            <a:r>
              <a:rPr lang="en-US" altLang="zh-Hans" dirty="0"/>
              <a:t>or</a:t>
            </a:r>
            <a:r>
              <a:rPr lang="zh-Hans" altLang="en-US" dirty="0"/>
              <a:t> </a:t>
            </a:r>
            <a:r>
              <a:rPr lang="en-US" altLang="zh-Hans" dirty="0"/>
              <a:t>group</a:t>
            </a:r>
            <a:r>
              <a:rPr lang="zh-Hans" altLang="en-US" dirty="0"/>
              <a:t> </a:t>
            </a:r>
            <a:r>
              <a:rPr lang="en-US" altLang="zh-Hans" dirty="0"/>
              <a:t>overview</a:t>
            </a:r>
            <a:r>
              <a:rPr lang="zh-Hans" altLang="en-US" dirty="0"/>
              <a:t> </a:t>
            </a:r>
            <a:endParaRPr lang="en-US" altLang="zh-Hans" dirty="0"/>
          </a:p>
          <a:p>
            <a:pPr marL="342900" indent="-342900">
              <a:buFont typeface="Arial" panose="020B0604020202020204" pitchFamily="34" charset="0"/>
              <a:buChar char="•"/>
            </a:pPr>
            <a:r>
              <a:rPr lang="en-US" altLang="zh-Hans" dirty="0"/>
              <a:t>people</a:t>
            </a:r>
            <a:r>
              <a:rPr lang="zh-Hans" altLang="en-US" dirty="0"/>
              <a:t> </a:t>
            </a:r>
            <a:r>
              <a:rPr lang="en-US" altLang="zh-Hans" dirty="0"/>
              <a:t>profiles,</a:t>
            </a:r>
            <a:r>
              <a:rPr lang="zh-Hans" altLang="en-US" dirty="0"/>
              <a:t> </a:t>
            </a:r>
            <a:r>
              <a:rPr lang="en-US" altLang="zh-Hans" dirty="0"/>
              <a:t>organization</a:t>
            </a:r>
            <a:r>
              <a:rPr lang="zh-Hans" altLang="en-US" dirty="0"/>
              <a:t> </a:t>
            </a:r>
            <a:r>
              <a:rPr lang="en-US" altLang="zh-Hans" dirty="0"/>
              <a:t>and</a:t>
            </a:r>
            <a:r>
              <a:rPr lang="zh-Hans" altLang="en-US" dirty="0"/>
              <a:t> </a:t>
            </a:r>
            <a:r>
              <a:rPr lang="en-US" altLang="zh-Hans" dirty="0"/>
              <a:t>social</a:t>
            </a:r>
            <a:r>
              <a:rPr lang="zh-Hans" altLang="en-US" dirty="0"/>
              <a:t> </a:t>
            </a:r>
            <a:r>
              <a:rPr lang="en-US" altLang="zh-Hans" dirty="0"/>
              <a:t>graph</a:t>
            </a:r>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D31139AD-F03B-BF41-88AD-062B06877610}"/>
              </a:ext>
            </a:extLst>
          </p:cNvPr>
          <p:cNvSpPr>
            <a:spLocks noGrp="1"/>
          </p:cNvSpPr>
          <p:nvPr>
            <p:ph type="title"/>
          </p:nvPr>
        </p:nvSpPr>
        <p:spPr>
          <a:xfrm>
            <a:off x="504001" y="504000"/>
            <a:ext cx="11186476" cy="738664"/>
          </a:xfrm>
        </p:spPr>
        <p:txBody>
          <a:bodyPr/>
          <a:lstStyle/>
          <a:p>
            <a:r>
              <a:rPr lang="en-US" dirty="0"/>
              <a:t>2. Collect Content of Posts</a:t>
            </a:r>
            <a:r>
              <a:rPr lang="zh-Hans" altLang="en-US" dirty="0"/>
              <a:t> </a:t>
            </a:r>
            <a:r>
              <a:rPr lang="en-US" altLang="zh-Hans" dirty="0"/>
              <a:t>(optional)</a:t>
            </a:r>
            <a:br>
              <a:rPr lang="en-US" dirty="0"/>
            </a:br>
            <a:r>
              <a:rPr lang="en-US" b="0" dirty="0"/>
              <a:t>develop spiders for crawling html content from posts</a:t>
            </a:r>
            <a:endParaRPr lang="en-US" dirty="0"/>
          </a:p>
        </p:txBody>
      </p:sp>
      <p:pic>
        <p:nvPicPr>
          <p:cNvPr id="5" name="Picture 4">
            <a:extLst>
              <a:ext uri="{FF2B5EF4-FFF2-40B4-BE49-F238E27FC236}">
                <a16:creationId xmlns:a16="http://schemas.microsoft.com/office/drawing/2014/main" id="{2AB0FA8A-F322-BE4F-A292-7D63774DD52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25569" y="1624387"/>
            <a:ext cx="4123643" cy="3848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9337F86-5E12-744C-9281-AD42B6A9C7D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48636" y="2868881"/>
            <a:ext cx="4641490" cy="3339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FD758D7E-1AF2-504B-A30C-A1A86D0AFAB3}"/>
              </a:ext>
            </a:extLst>
          </p:cNvPr>
          <p:cNvSpPr txBox="1"/>
          <p:nvPr/>
        </p:nvSpPr>
        <p:spPr>
          <a:xfrm>
            <a:off x="1048260" y="4538805"/>
            <a:ext cx="2236190"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altLang="zh-Hans" sz="1600" kern="0" dirty="0" err="1">
                <a:solidFill>
                  <a:schemeClr val="accent6"/>
                </a:solidFill>
                <a:ea typeface="Arial Unicode MS" pitchFamily="34" charset="-128"/>
                <a:cs typeface="Arial Unicode MS" pitchFamily="34" charset="-128"/>
              </a:rPr>
              <a:t>scrapy</a:t>
            </a:r>
            <a:r>
              <a:rPr lang="en-US" altLang="zh-Hans" sz="1600" kern="0" dirty="0">
                <a:solidFill>
                  <a:schemeClr val="accent6"/>
                </a:solidFill>
                <a:ea typeface="Arial Unicode MS" pitchFamily="34" charset="-128"/>
                <a:cs typeface="Arial Unicode MS" pitchFamily="34" charset="-128"/>
              </a:rPr>
              <a:t>,</a:t>
            </a:r>
            <a:r>
              <a:rPr lang="zh-Hans" altLang="en-US" sz="1600" kern="0" dirty="0">
                <a:solidFill>
                  <a:schemeClr val="accent6"/>
                </a:solidFill>
                <a:ea typeface="Arial Unicode MS" pitchFamily="34" charset="-128"/>
                <a:cs typeface="Arial Unicode MS" pitchFamily="34" charset="-128"/>
              </a:rPr>
              <a:t> </a:t>
            </a:r>
            <a:r>
              <a:rPr lang="en-US" altLang="zh-Hans" sz="1600" kern="0" dirty="0">
                <a:solidFill>
                  <a:schemeClr val="accent6"/>
                </a:solidFill>
                <a:ea typeface="Arial Unicode MS" pitchFamily="34" charset="-128"/>
                <a:cs typeface="Arial Unicode MS" pitchFamily="34" charset="-128"/>
              </a:rPr>
              <a:t>splash</a:t>
            </a:r>
            <a:r>
              <a:rPr lang="zh-Hans" altLang="en-US" sz="1600" kern="0" dirty="0">
                <a:solidFill>
                  <a:schemeClr val="accent6"/>
                </a:solidFill>
                <a:ea typeface="Arial Unicode MS" pitchFamily="34" charset="-128"/>
                <a:cs typeface="Arial Unicode MS" pitchFamily="34" charset="-128"/>
              </a:rPr>
              <a:t> </a:t>
            </a:r>
            <a:r>
              <a:rPr lang="en-US" sz="1600" kern="0" dirty="0">
                <a:solidFill>
                  <a:schemeClr val="accent6"/>
                </a:solidFill>
                <a:ea typeface="Arial Unicode MS" pitchFamily="34" charset="-128"/>
                <a:cs typeface="Arial Unicode MS" pitchFamily="34" charset="-128"/>
              </a:rPr>
              <a:t>(python3)</a:t>
            </a:r>
          </a:p>
        </p:txBody>
      </p:sp>
      <p:sp>
        <p:nvSpPr>
          <p:cNvPr id="9" name="TextBox 8">
            <a:extLst>
              <a:ext uri="{FF2B5EF4-FFF2-40B4-BE49-F238E27FC236}">
                <a16:creationId xmlns:a16="http://schemas.microsoft.com/office/drawing/2014/main" id="{8C8AAFB2-658B-3D42-9CB2-D34DCABD5EC5}"/>
              </a:ext>
            </a:extLst>
          </p:cNvPr>
          <p:cNvSpPr txBox="1"/>
          <p:nvPr/>
        </p:nvSpPr>
        <p:spPr>
          <a:xfrm>
            <a:off x="1040901" y="4918489"/>
            <a:ext cx="3398579"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Hans" sz="1600" kern="0" dirty="0">
                <a:solidFill>
                  <a:schemeClr val="accent3"/>
                </a:solidFill>
                <a:ea typeface="Arial Unicode MS" pitchFamily="34" charset="-128"/>
                <a:cs typeface="Arial Unicode MS" pitchFamily="34" charset="-128"/>
              </a:rPr>
              <a:t>It</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costs</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several</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hours</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to</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download</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the</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total</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content</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of</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posts</a:t>
            </a:r>
            <a:r>
              <a:rPr lang="zh-Hans" altLang="en-US" sz="1600" kern="0" dirty="0">
                <a:solidFill>
                  <a:schemeClr val="accent3"/>
                </a:solidFill>
                <a:ea typeface="Arial Unicode MS" pitchFamily="34" charset="-128"/>
                <a:cs typeface="Arial Unicode MS" pitchFamily="34" charset="-128"/>
              </a:rPr>
              <a:t> </a:t>
            </a:r>
            <a:endParaRPr lang="en-US" altLang="zh-Hans" sz="1600" kern="0" dirty="0">
              <a:solidFill>
                <a:schemeClr val="accent3"/>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altLang="zh-Hans" sz="1600" kern="0" dirty="0">
                <a:solidFill>
                  <a:schemeClr val="accent1"/>
                </a:solidFill>
                <a:ea typeface="Arial Unicode MS" pitchFamily="34" charset="-128"/>
                <a:cs typeface="Arial Unicode MS" pitchFamily="34" charset="-128"/>
              </a:rPr>
              <a:t>(spent</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12</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hours</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on</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getting</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total</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2G</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data</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of</a:t>
            </a:r>
            <a:r>
              <a:rPr lang="zh-Hans" altLang="en-US" sz="1600" kern="0" dirty="0">
                <a:solidFill>
                  <a:schemeClr val="accent1"/>
                </a:solidFill>
                <a:ea typeface="Arial Unicode MS" pitchFamily="34" charset="-128"/>
                <a:cs typeface="Arial Unicode MS" pitchFamily="34" charset="-128"/>
              </a:rPr>
              <a:t> </a:t>
            </a:r>
            <a:r>
              <a:rPr lang="en-US" altLang="zh-Hans" sz="1600" kern="0" dirty="0">
                <a:solidFill>
                  <a:schemeClr val="accent1"/>
                </a:solidFill>
                <a:ea typeface="Arial Unicode MS" pitchFamily="34" charset="-128"/>
                <a:cs typeface="Arial Unicode MS" pitchFamily="34" charset="-128"/>
              </a:rPr>
              <a:t>topic</a:t>
            </a:r>
            <a:r>
              <a:rPr lang="zh-Hans" altLang="en-US" sz="1600" kern="0" dirty="0">
                <a:solidFill>
                  <a:schemeClr val="accent1"/>
                </a:solidFill>
                <a:ea typeface="Arial Unicode MS" pitchFamily="34" charset="-128"/>
                <a:cs typeface="Arial Unicode MS" pitchFamily="34" charset="-128"/>
              </a:rPr>
              <a:t> </a:t>
            </a:r>
            <a:r>
              <a:rPr lang="en-US" altLang="zh-Hans" sz="1600" kern="0" dirty="0" err="1">
                <a:solidFill>
                  <a:schemeClr val="accent1"/>
                </a:solidFill>
                <a:ea typeface="Arial Unicode MS" pitchFamily="34" charset="-128"/>
                <a:cs typeface="Arial Unicode MS" pitchFamily="34" charset="-128"/>
              </a:rPr>
              <a:t>blockchain</a:t>
            </a:r>
            <a:r>
              <a:rPr lang="en-US" altLang="zh-Hans" sz="1600" kern="0" dirty="0">
                <a:solidFill>
                  <a:schemeClr val="accent1"/>
                </a:solidFill>
                <a:ea typeface="Arial Unicode MS" pitchFamily="34" charset="-128"/>
                <a:cs typeface="Arial Unicode MS" pitchFamily="34" charset="-128"/>
              </a:rPr>
              <a:t>)</a:t>
            </a:r>
            <a:endParaRPr lang="en-US" sz="1600" kern="0" dirty="0">
              <a:solidFill>
                <a:schemeClr val="accent1"/>
              </a:solidFill>
              <a:ea typeface="Arial Unicode MS" pitchFamily="34" charset="-128"/>
              <a:cs typeface="Arial Unicode MS" pitchFamily="34" charset="-128"/>
            </a:endParaRPr>
          </a:p>
        </p:txBody>
      </p:sp>
    </p:spTree>
    <p:extLst>
      <p:ext uri="{BB962C8B-B14F-4D97-AF65-F5344CB8AC3E}">
        <p14:creationId xmlns:p14="http://schemas.microsoft.com/office/powerpoint/2010/main" val="59228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8ECCA9-2CCD-7144-A840-DC0C592ED51A}"/>
              </a:ext>
            </a:extLst>
          </p:cNvPr>
          <p:cNvSpPr>
            <a:spLocks noGrp="1"/>
          </p:cNvSpPr>
          <p:nvPr>
            <p:ph type="body" sz="quarter" idx="10"/>
          </p:nvPr>
        </p:nvSpPr>
        <p:spPr>
          <a:xfrm>
            <a:off x="504000" y="1431332"/>
            <a:ext cx="4593780" cy="4230000"/>
          </a:xfrm>
        </p:spPr>
        <p:txBody>
          <a:bodyPr/>
          <a:lstStyle/>
          <a:p>
            <a:r>
              <a:rPr lang="en-US" b="1" dirty="0"/>
              <a:t>keyword: </a:t>
            </a:r>
            <a:r>
              <a:rPr lang="en-US" b="1" dirty="0" err="1">
                <a:solidFill>
                  <a:schemeClr val="accent1"/>
                </a:solidFill>
              </a:rPr>
              <a:t>Chatbot</a:t>
            </a:r>
            <a:endParaRPr lang="en-US" b="1" dirty="0">
              <a:solidFill>
                <a:schemeClr val="accent1"/>
              </a:solidFill>
            </a:endParaRPr>
          </a:p>
          <a:p>
            <a:pPr marL="342900" indent="-342900">
              <a:buFont typeface="Arial" panose="020B0604020202020204" pitchFamily="34" charset="0"/>
              <a:buChar char="•"/>
            </a:pPr>
            <a:r>
              <a:rPr lang="en-US" altLang="zh-Hans" dirty="0"/>
              <a:t>collect</a:t>
            </a:r>
            <a:r>
              <a:rPr lang="zh-Hans" altLang="en-US" dirty="0"/>
              <a:t> </a:t>
            </a:r>
            <a:r>
              <a:rPr lang="en-US" altLang="zh-Hans" dirty="0"/>
              <a:t>from</a:t>
            </a:r>
            <a:r>
              <a:rPr lang="zh-Hans" altLang="en-US" dirty="0"/>
              <a:t> </a:t>
            </a:r>
            <a:r>
              <a:rPr lang="en-US" altLang="zh-Hans" dirty="0"/>
              <a:t>post</a:t>
            </a:r>
            <a:r>
              <a:rPr lang="zh-Hans" altLang="en-US" dirty="0"/>
              <a:t> </a:t>
            </a:r>
            <a:r>
              <a:rPr lang="en-US" altLang="zh-Hans" dirty="0"/>
              <a:t>page</a:t>
            </a:r>
            <a:endParaRPr lang="en-US" dirty="0"/>
          </a:p>
          <a:p>
            <a:pPr marL="342900" indent="-342900">
              <a:buFont typeface="Arial" panose="020B0604020202020204" pitchFamily="34" charset="0"/>
              <a:buChar char="•"/>
            </a:pPr>
            <a:r>
              <a:rPr lang="en-US" altLang="zh-Hans" dirty="0"/>
              <a:t>collect</a:t>
            </a:r>
            <a:r>
              <a:rPr lang="zh-Hans" altLang="en-US" dirty="0"/>
              <a:t> </a:t>
            </a:r>
            <a:r>
              <a:rPr lang="en-US" altLang="zh-Hans" dirty="0"/>
              <a:t>from</a:t>
            </a:r>
            <a:r>
              <a:rPr lang="zh-Hans" altLang="en-US" dirty="0"/>
              <a:t> </a:t>
            </a:r>
            <a:r>
              <a:rPr lang="en-US" altLang="zh-Hans" dirty="0"/>
              <a:t>profile</a:t>
            </a:r>
            <a:endParaRPr lang="en-US" dirty="0"/>
          </a:p>
          <a:p>
            <a:pPr marL="342900" indent="-342900">
              <a:buFont typeface="Arial" panose="020B0604020202020204" pitchFamily="34" charset="0"/>
              <a:buChar char="•"/>
            </a:pPr>
            <a:r>
              <a:rPr lang="en-US" altLang="zh-Hans" dirty="0"/>
              <a:t>collect</a:t>
            </a:r>
            <a:r>
              <a:rPr lang="zh-Hans" altLang="en-US" dirty="0"/>
              <a:t> </a:t>
            </a:r>
            <a:r>
              <a:rPr lang="en-US" altLang="zh-Hans" dirty="0"/>
              <a:t>from</a:t>
            </a:r>
            <a:r>
              <a:rPr lang="zh-Hans" altLang="en-US" dirty="0"/>
              <a:t> </a:t>
            </a:r>
            <a:r>
              <a:rPr lang="en-US" altLang="zh-Hans" dirty="0" err="1"/>
              <a:t>people@sap</a:t>
            </a:r>
            <a:endParaRPr lang="en-US" altLang="zh-Hans" dirty="0"/>
          </a:p>
          <a:p>
            <a:pPr marL="342900" indent="-342900">
              <a:buFont typeface="Arial" panose="020B0604020202020204" pitchFamily="34" charset="0"/>
              <a:buChar char="•"/>
            </a:pPr>
            <a:r>
              <a:rPr lang="en-US" altLang="zh-Hans" dirty="0"/>
              <a:t>process</a:t>
            </a:r>
            <a:r>
              <a:rPr lang="zh-Hans" altLang="en-US" dirty="0"/>
              <a:t> </a:t>
            </a:r>
            <a:r>
              <a:rPr lang="en-US" altLang="zh-Hans" dirty="0"/>
              <a:t>the</a:t>
            </a:r>
            <a:r>
              <a:rPr lang="zh-Hans" altLang="en-US" dirty="0"/>
              <a:t> </a:t>
            </a:r>
            <a:r>
              <a:rPr lang="en-US" altLang="zh-Hans" dirty="0"/>
              <a:t>free</a:t>
            </a:r>
            <a:r>
              <a:rPr lang="zh-Hans" altLang="en-US" dirty="0"/>
              <a:t> </a:t>
            </a:r>
            <a:r>
              <a:rPr lang="en-US" altLang="zh-Hans" dirty="0"/>
              <a:t>data</a:t>
            </a:r>
            <a:r>
              <a:rPr lang="zh-Hans" altLang="en-US" dirty="0"/>
              <a:t> </a:t>
            </a:r>
            <a:r>
              <a:rPr lang="en-US" altLang="zh-Hans" dirty="0"/>
              <a:t>to</a:t>
            </a:r>
            <a:r>
              <a:rPr lang="zh-Hans" altLang="en-US" dirty="0"/>
              <a:t> </a:t>
            </a:r>
            <a:r>
              <a:rPr lang="en-US" altLang="zh-Hans" dirty="0"/>
              <a:t>structured</a:t>
            </a:r>
          </a:p>
          <a:p>
            <a:pPr marL="522864" lvl="1" indent="-342900">
              <a:buFont typeface="Courier New" panose="02070309020205020404" pitchFamily="49" charset="0"/>
              <a:buChar char="o"/>
            </a:pPr>
            <a:r>
              <a:rPr lang="en-US" altLang="zh-Hans" dirty="0"/>
              <a:t>profiles</a:t>
            </a:r>
          </a:p>
          <a:p>
            <a:pPr marL="522864" lvl="1" indent="-342900">
              <a:buFont typeface="Courier New" panose="02070309020205020404" pitchFamily="49" charset="0"/>
              <a:buChar char="o"/>
            </a:pPr>
            <a:r>
              <a:rPr lang="en-US" altLang="zh-Hans" dirty="0"/>
              <a:t>organization</a:t>
            </a:r>
          </a:p>
          <a:p>
            <a:pPr marL="522864" lvl="1" indent="-342900">
              <a:buFont typeface="Courier New" panose="02070309020205020404" pitchFamily="49" charset="0"/>
              <a:buChar char="o"/>
            </a:pPr>
            <a:r>
              <a:rPr lang="en-US" altLang="zh-Hans" dirty="0"/>
              <a:t>social</a:t>
            </a:r>
            <a:r>
              <a:rPr lang="zh-Hans" altLang="en-US" dirty="0"/>
              <a:t> </a:t>
            </a:r>
            <a:r>
              <a:rPr lang="en-US" altLang="zh-Hans" dirty="0"/>
              <a:t>graph</a:t>
            </a:r>
          </a:p>
          <a:p>
            <a:pPr marL="522864" lvl="1" indent="-342900">
              <a:buFont typeface="Courier New" panose="02070309020205020404" pitchFamily="49" charset="0"/>
              <a:buChar char="o"/>
            </a:pPr>
            <a:r>
              <a:rPr lang="en-US" altLang="zh-Hans" dirty="0"/>
              <a:t>roles</a:t>
            </a:r>
            <a:r>
              <a:rPr lang="zh-Hans" altLang="en-US" dirty="0"/>
              <a:t> </a:t>
            </a:r>
            <a:r>
              <a:rPr lang="en-US" altLang="zh-Hans" dirty="0"/>
              <a:t>of</a:t>
            </a:r>
            <a:r>
              <a:rPr lang="zh-Hans" altLang="en-US" dirty="0"/>
              <a:t> </a:t>
            </a:r>
            <a:r>
              <a:rPr lang="en-US" altLang="zh-Hans" dirty="0"/>
              <a:t>posts</a:t>
            </a:r>
          </a:p>
          <a:p>
            <a:pPr marL="522864" lvl="1" indent="-342900">
              <a:buFont typeface="Courier New" panose="02070309020205020404" pitchFamily="49" charset="0"/>
              <a:buChar char="o"/>
            </a:pPr>
            <a:r>
              <a:rPr lang="en-US" altLang="zh-Hans" dirty="0"/>
              <a:t>regions</a:t>
            </a:r>
          </a:p>
        </p:txBody>
      </p:sp>
      <p:sp>
        <p:nvSpPr>
          <p:cNvPr id="4" name="Title 3">
            <a:extLst>
              <a:ext uri="{FF2B5EF4-FFF2-40B4-BE49-F238E27FC236}">
                <a16:creationId xmlns:a16="http://schemas.microsoft.com/office/drawing/2014/main" id="{D31139AD-F03B-BF41-88AD-062B06877610}"/>
              </a:ext>
            </a:extLst>
          </p:cNvPr>
          <p:cNvSpPr>
            <a:spLocks noGrp="1"/>
          </p:cNvSpPr>
          <p:nvPr>
            <p:ph type="title"/>
          </p:nvPr>
        </p:nvSpPr>
        <p:spPr>
          <a:xfrm>
            <a:off x="504001" y="504000"/>
            <a:ext cx="11186476" cy="738664"/>
          </a:xfrm>
        </p:spPr>
        <p:txBody>
          <a:bodyPr/>
          <a:lstStyle/>
          <a:p>
            <a:r>
              <a:rPr lang="en-US" altLang="zh-Hans" dirty="0"/>
              <a:t>3</a:t>
            </a:r>
            <a:r>
              <a:rPr lang="en-US" dirty="0"/>
              <a:t>. </a:t>
            </a:r>
            <a:r>
              <a:rPr lang="en-US" altLang="zh-Hans" dirty="0"/>
              <a:t>Extract</a:t>
            </a:r>
            <a:r>
              <a:rPr lang="zh-Hans" altLang="en-US" dirty="0"/>
              <a:t> </a:t>
            </a:r>
            <a:r>
              <a:rPr lang="en-US" altLang="zh-Hans" dirty="0"/>
              <a:t>entities</a:t>
            </a:r>
            <a:r>
              <a:rPr lang="zh-Hans" altLang="en-US" dirty="0"/>
              <a:t> </a:t>
            </a:r>
            <a:r>
              <a:rPr lang="en-US" altLang="zh-Hans" dirty="0"/>
              <a:t>of</a:t>
            </a:r>
            <a:r>
              <a:rPr lang="zh-Hans" altLang="en-US" dirty="0"/>
              <a:t> </a:t>
            </a:r>
            <a:r>
              <a:rPr lang="en-US" altLang="zh-Hans" dirty="0"/>
              <a:t>People</a:t>
            </a:r>
            <a:br>
              <a:rPr lang="en-US" dirty="0"/>
            </a:br>
            <a:r>
              <a:rPr lang="en-US" altLang="zh-Hans" b="0" dirty="0"/>
              <a:t>call</a:t>
            </a:r>
            <a:r>
              <a:rPr lang="zh-Hans" altLang="en-US" b="0" dirty="0"/>
              <a:t> </a:t>
            </a:r>
            <a:r>
              <a:rPr lang="en-US" altLang="zh-Hans" b="0" dirty="0" err="1"/>
              <a:t>openapi</a:t>
            </a:r>
            <a:r>
              <a:rPr lang="zh-Hans" altLang="en-US" b="0" dirty="0"/>
              <a:t> </a:t>
            </a:r>
            <a:r>
              <a:rPr lang="en-US" altLang="zh-Hans" b="0" dirty="0"/>
              <a:t>of</a:t>
            </a:r>
            <a:r>
              <a:rPr lang="zh-Hans" altLang="en-US" b="0" dirty="0"/>
              <a:t> </a:t>
            </a:r>
            <a:r>
              <a:rPr lang="en-US" altLang="zh-Hans" b="0" dirty="0"/>
              <a:t>jam</a:t>
            </a:r>
            <a:r>
              <a:rPr lang="zh-Hans" altLang="en-US" b="0" dirty="0"/>
              <a:t> </a:t>
            </a:r>
            <a:r>
              <a:rPr lang="en-US" altLang="zh-Hans" b="0" dirty="0"/>
              <a:t>will</a:t>
            </a:r>
            <a:r>
              <a:rPr lang="zh-Hans" altLang="en-US" b="0" dirty="0"/>
              <a:t> </a:t>
            </a:r>
            <a:r>
              <a:rPr lang="en-US" altLang="zh-Hans" b="0" dirty="0"/>
              <a:t>be</a:t>
            </a:r>
            <a:r>
              <a:rPr lang="zh-Hans" altLang="en-US" b="0" dirty="0"/>
              <a:t> </a:t>
            </a:r>
            <a:r>
              <a:rPr lang="en-US" altLang="zh-Hans" b="0" dirty="0"/>
              <a:t>better</a:t>
            </a:r>
            <a:endParaRPr lang="en-US" dirty="0"/>
          </a:p>
        </p:txBody>
      </p:sp>
      <p:sp>
        <p:nvSpPr>
          <p:cNvPr id="12" name="TextBox 11">
            <a:extLst>
              <a:ext uri="{FF2B5EF4-FFF2-40B4-BE49-F238E27FC236}">
                <a16:creationId xmlns:a16="http://schemas.microsoft.com/office/drawing/2014/main" id="{60ACC254-C29E-E14B-8C6E-5C59FF4CBE64}"/>
              </a:ext>
            </a:extLst>
          </p:cNvPr>
          <p:cNvSpPr txBox="1"/>
          <p:nvPr/>
        </p:nvSpPr>
        <p:spPr>
          <a:xfrm>
            <a:off x="504000" y="5850000"/>
            <a:ext cx="3398579"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Hans" sz="1600" kern="0" dirty="0">
                <a:solidFill>
                  <a:schemeClr val="accent3"/>
                </a:solidFill>
                <a:ea typeface="Arial Unicode MS" pitchFamily="34" charset="-128"/>
                <a:cs typeface="Arial Unicode MS" pitchFamily="34" charset="-128"/>
              </a:rPr>
              <a:t>It</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costs</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several</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minutes</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on</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analyzing</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html</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and</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extracting</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entitles</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from</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html</a:t>
            </a:r>
          </a:p>
        </p:txBody>
      </p:sp>
      <p:pic>
        <p:nvPicPr>
          <p:cNvPr id="14" name="Picture 13">
            <a:extLst>
              <a:ext uri="{FF2B5EF4-FFF2-40B4-BE49-F238E27FC236}">
                <a16:creationId xmlns:a16="http://schemas.microsoft.com/office/drawing/2014/main" id="{5CAF3B8D-4A86-884C-AA00-2B3F3964E1E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79837" y="504000"/>
            <a:ext cx="3629550" cy="37745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9D3FE552-673A-8E46-A9AC-C1E08331EC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28633" y="1508760"/>
            <a:ext cx="3986428" cy="3540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0C384448-194B-9345-93C9-1A8AA1042A0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279837" y="5352443"/>
            <a:ext cx="6335224" cy="995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5971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Cyrano Chen, Innovation Lab, SAP</a:t>
            </a:r>
          </a:p>
        </p:txBody>
      </p:sp>
      <p:sp>
        <p:nvSpPr>
          <p:cNvPr id="17" name="Text Placeholder 16"/>
          <p:cNvSpPr>
            <a:spLocks noGrp="1"/>
          </p:cNvSpPr>
          <p:nvPr>
            <p:ph type="body" sz="quarter" idx="14"/>
          </p:nvPr>
        </p:nvSpPr>
        <p:spPr>
          <a:xfrm>
            <a:off x="288000" y="2706317"/>
            <a:ext cx="6811299" cy="997196"/>
          </a:xfrm>
        </p:spPr>
        <p:txBody>
          <a:bodyPr/>
          <a:lstStyle/>
          <a:p>
            <a:r>
              <a:rPr lang="en-US" altLang="zh-Hans" dirty="0"/>
              <a:t>II.</a:t>
            </a:r>
            <a:r>
              <a:rPr lang="zh-Hans" altLang="en-US" dirty="0"/>
              <a:t> </a:t>
            </a:r>
            <a:r>
              <a:rPr lang="en-US" dirty="0"/>
              <a:t>Data Analysis Visualization</a:t>
            </a:r>
            <a:br>
              <a:rPr lang="en-US" dirty="0"/>
            </a:br>
            <a:r>
              <a:rPr lang="en-US" sz="2800" dirty="0" err="1">
                <a:solidFill>
                  <a:schemeClr val="accent1"/>
                </a:solidFill>
              </a:rPr>
              <a:t>jupyter</a:t>
            </a:r>
            <a:r>
              <a:rPr lang="en-US" sz="2800" dirty="0">
                <a:solidFill>
                  <a:schemeClr val="accent1"/>
                </a:solidFill>
              </a:rPr>
              <a:t>, </a:t>
            </a:r>
            <a:r>
              <a:rPr lang="en-US" sz="2800" dirty="0" err="1">
                <a:solidFill>
                  <a:schemeClr val="accent1"/>
                </a:solidFill>
              </a:rPr>
              <a:t>ECharts</a:t>
            </a:r>
            <a:r>
              <a:rPr lang="en-US" sz="2800" dirty="0">
                <a:solidFill>
                  <a:schemeClr val="accent1"/>
                </a:solidFill>
              </a:rPr>
              <a:t>, D3js</a:t>
            </a:r>
            <a:endParaRPr lang="en-US" dirty="0">
              <a:solidFill>
                <a:schemeClr val="accent1"/>
              </a:solidFill>
            </a:endParaRPr>
          </a:p>
        </p:txBody>
      </p:sp>
      <p:pic>
        <p:nvPicPr>
          <p:cNvPr id="7" name="Picture Placeholder 6">
            <a:extLst>
              <a:ext uri="{FF2B5EF4-FFF2-40B4-BE49-F238E27FC236}">
                <a16:creationId xmlns:a16="http://schemas.microsoft.com/office/drawing/2014/main" id="{8D6B72DB-ADAE-434B-9DB5-C10A59DD020F}"/>
              </a:ext>
            </a:extLst>
          </p:cNvPr>
          <p:cNvPicPr>
            <a:picLocks noGrp="1" noChangeAspect="1"/>
          </p:cNvPicPr>
          <p:nvPr>
            <p:ph type="pic" sz="quarter" idx="16"/>
          </p:nvPr>
        </p:nvPicPr>
        <p:blipFill>
          <a:blip r:embed="rId2" cstate="screen">
            <a:extLst>
              <a:ext uri="{28A0092B-C50C-407E-A947-70E740481C1C}">
                <a14:useLocalDpi xmlns:a14="http://schemas.microsoft.com/office/drawing/2010/main"/>
              </a:ext>
            </a:extLst>
          </a:blip>
          <a:srcRect t="16" b="16"/>
          <a:stretch>
            <a:fillRect/>
          </a:stretch>
        </p:blipFill>
        <p:spPr/>
      </p:pic>
    </p:spTree>
    <p:extLst>
      <p:ext uri="{BB962C8B-B14F-4D97-AF65-F5344CB8AC3E}">
        <p14:creationId xmlns:p14="http://schemas.microsoft.com/office/powerpoint/2010/main" val="178674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846857" y="1015760"/>
            <a:ext cx="5160199" cy="5042058"/>
          </a:xfrm>
        </p:spPr>
        <p:txBody>
          <a:bodyPr/>
          <a:lstStyle/>
          <a:p>
            <a:pPr lvl="0"/>
            <a:r>
              <a:rPr lang="en-US" dirty="0" err="1">
                <a:hlinkClick r:id="rId2"/>
              </a:rPr>
              <a:t>Chatbot</a:t>
            </a:r>
            <a:r>
              <a:rPr lang="en-US" dirty="0"/>
              <a:t>:</a:t>
            </a:r>
          </a:p>
          <a:p>
            <a:pPr marL="342900" lvl="0" indent="-342900">
              <a:buFont typeface="Arial" panose="020B0604020202020204" pitchFamily="34" charset="0"/>
              <a:buChar char="•"/>
            </a:pPr>
            <a:r>
              <a:rPr lang="en-US" dirty="0"/>
              <a:t>People Entities Extraction: 6323</a:t>
            </a:r>
          </a:p>
          <a:p>
            <a:pPr marL="342900" lvl="0" indent="-342900">
              <a:buFont typeface="Arial" panose="020B0604020202020204" pitchFamily="34" charset="0"/>
              <a:buChar char="•"/>
            </a:pPr>
            <a:r>
              <a:rPr lang="en-US" dirty="0"/>
              <a:t>Perform as Creator: 1088</a:t>
            </a:r>
          </a:p>
          <a:p>
            <a:pPr marL="342900" lvl="0" indent="-342900">
              <a:buFont typeface="Arial" panose="020B0604020202020204" pitchFamily="34" charset="0"/>
              <a:buChar char="•"/>
            </a:pPr>
            <a:r>
              <a:rPr lang="en-US" dirty="0"/>
              <a:t>Perform as Participator: 459</a:t>
            </a:r>
          </a:p>
          <a:p>
            <a:pPr marL="342900" lvl="0" indent="-342900">
              <a:buFont typeface="Arial" panose="020B0604020202020204" pitchFamily="34" charset="0"/>
              <a:buChar char="•"/>
            </a:pPr>
            <a:r>
              <a:rPr lang="en-US" dirty="0"/>
              <a:t>Group Entities Extraction: 28</a:t>
            </a:r>
          </a:p>
          <a:p>
            <a:pPr lvl="0"/>
            <a:r>
              <a:rPr lang="en-US" dirty="0" err="1">
                <a:hlinkClick r:id="rId3"/>
              </a:rPr>
              <a:t>Blockchain</a:t>
            </a:r>
            <a:r>
              <a:rPr lang="en-US" dirty="0">
                <a:hlinkClick r:id="rId3"/>
              </a:rPr>
              <a:t>:</a:t>
            </a:r>
            <a:endParaRPr lang="en-US" dirty="0"/>
          </a:p>
          <a:p>
            <a:pPr marL="342900" lvl="0" indent="-342900">
              <a:buFont typeface="Arial" panose="020B0604020202020204" pitchFamily="34" charset="0"/>
              <a:buChar char="•"/>
            </a:pPr>
            <a:r>
              <a:rPr lang="en-US" dirty="0"/>
              <a:t>People Entities Extraction: 33338</a:t>
            </a:r>
          </a:p>
          <a:p>
            <a:pPr marL="342900" lvl="0" indent="-342900">
              <a:buFont typeface="Arial" panose="020B0604020202020204" pitchFamily="34" charset="0"/>
              <a:buChar char="•"/>
            </a:pPr>
            <a:r>
              <a:rPr lang="en-US" dirty="0"/>
              <a:t>Perform as Creator: 3428</a:t>
            </a:r>
          </a:p>
          <a:p>
            <a:pPr marL="342900" lvl="0" indent="-342900">
              <a:buFont typeface="Arial" panose="020B0604020202020204" pitchFamily="34" charset="0"/>
              <a:buChar char="•"/>
            </a:pPr>
            <a:r>
              <a:rPr lang="en-US" dirty="0"/>
              <a:t>Perform as Participator: 1527</a:t>
            </a:r>
          </a:p>
          <a:p>
            <a:pPr marL="342900" lvl="0" indent="-342900">
              <a:buFont typeface="Arial" panose="020B0604020202020204" pitchFamily="34" charset="0"/>
              <a:buChar char="•"/>
            </a:pPr>
            <a:r>
              <a:rPr lang="en-US" dirty="0"/>
              <a:t>Group Entities Extraction: 165</a:t>
            </a:r>
          </a:p>
          <a:p>
            <a:pPr lvl="0"/>
            <a:endParaRPr lang="en-US" dirty="0"/>
          </a:p>
        </p:txBody>
      </p:sp>
      <p:sp>
        <p:nvSpPr>
          <p:cNvPr id="2" name="Title 1"/>
          <p:cNvSpPr>
            <a:spLocks noGrp="1"/>
          </p:cNvSpPr>
          <p:nvPr>
            <p:ph type="title"/>
          </p:nvPr>
        </p:nvSpPr>
        <p:spPr>
          <a:xfrm>
            <a:off x="504001" y="504000"/>
            <a:ext cx="7092000" cy="369332"/>
          </a:xfrm>
        </p:spPr>
        <p:txBody>
          <a:bodyPr/>
          <a:lstStyle/>
          <a:p>
            <a:r>
              <a:rPr lang="en-US" altLang="zh-Hans" dirty="0"/>
              <a:t>2</a:t>
            </a:r>
            <a:r>
              <a:rPr lang="en-US" dirty="0"/>
              <a:t>.</a:t>
            </a:r>
            <a:r>
              <a:rPr lang="en-US" altLang="zh-Hans" dirty="0"/>
              <a:t>1</a:t>
            </a:r>
            <a:r>
              <a:rPr lang="en-US" dirty="0"/>
              <a:t> People</a:t>
            </a:r>
          </a:p>
        </p:txBody>
      </p:sp>
      <p:pic>
        <p:nvPicPr>
          <p:cNvPr id="12" name="Picture Placeholder 11">
            <a:extLst>
              <a:ext uri="{FF2B5EF4-FFF2-40B4-BE49-F238E27FC236}">
                <a16:creationId xmlns:a16="http://schemas.microsoft.com/office/drawing/2014/main" id="{94D357C7-898B-9D4E-88B6-1E8DF9D9E81B}"/>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l="-58"/>
          <a:stretch/>
        </p:blipFill>
        <p:spPr>
          <a:xfrm>
            <a:off x="8358268" y="4052510"/>
            <a:ext cx="2478740" cy="1635976"/>
          </a:xfrm>
        </p:spPr>
      </p:pic>
      <p:sp>
        <p:nvSpPr>
          <p:cNvPr id="8" name="TextBox 7">
            <a:extLst>
              <a:ext uri="{FF2B5EF4-FFF2-40B4-BE49-F238E27FC236}">
                <a16:creationId xmlns:a16="http://schemas.microsoft.com/office/drawing/2014/main" id="{146FD168-30D9-454E-99BC-FF5B9CC72E19}"/>
              </a:ext>
            </a:extLst>
          </p:cNvPr>
          <p:cNvSpPr txBox="1"/>
          <p:nvPr/>
        </p:nvSpPr>
        <p:spPr>
          <a:xfrm>
            <a:off x="7723976" y="5811597"/>
            <a:ext cx="3113032"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err="1">
                <a:solidFill>
                  <a:schemeClr val="accent6"/>
                </a:solidFill>
                <a:ea typeface="Arial Unicode MS" pitchFamily="34" charset="-128"/>
                <a:cs typeface="Arial Unicode MS" pitchFamily="34" charset="-128"/>
              </a:rPr>
              <a:t>jupyterlab</a:t>
            </a:r>
            <a:r>
              <a:rPr lang="en-US" sz="1600" kern="0" dirty="0">
                <a:solidFill>
                  <a:schemeClr val="accent6"/>
                </a:solidFill>
                <a:ea typeface="Arial Unicode MS" pitchFamily="34" charset="-128"/>
                <a:cs typeface="Arial Unicode MS" pitchFamily="34" charset="-128"/>
              </a:rPr>
              <a:t> of anaconda (python3)</a:t>
            </a:r>
          </a:p>
        </p:txBody>
      </p:sp>
      <p:sp>
        <p:nvSpPr>
          <p:cNvPr id="13" name="TextBox 12">
            <a:extLst>
              <a:ext uri="{FF2B5EF4-FFF2-40B4-BE49-F238E27FC236}">
                <a16:creationId xmlns:a16="http://schemas.microsoft.com/office/drawing/2014/main" id="{6A5E373D-6B2F-1F4A-B4B4-25CB34E6EF19}"/>
              </a:ext>
            </a:extLst>
          </p:cNvPr>
          <p:cNvSpPr txBox="1"/>
          <p:nvPr/>
        </p:nvSpPr>
        <p:spPr>
          <a:xfrm>
            <a:off x="7470719" y="3806288"/>
            <a:ext cx="3366289"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altLang="zh-Hans" sz="1600" kern="0" dirty="0">
                <a:solidFill>
                  <a:schemeClr val="accent3"/>
                </a:solidFill>
                <a:ea typeface="Arial Unicode MS" pitchFamily="34" charset="-128"/>
                <a:cs typeface="Arial Unicode MS" pitchFamily="34" charset="-128"/>
              </a:rPr>
              <a:t>All</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entities</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have</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been</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structured</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and</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persisted</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into</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local</a:t>
            </a:r>
            <a:r>
              <a:rPr lang="zh-Hans" altLang="en-US" sz="1600" kern="0" dirty="0">
                <a:solidFill>
                  <a:schemeClr val="accent3"/>
                </a:solidFill>
                <a:ea typeface="Arial Unicode MS" pitchFamily="34" charset="-128"/>
                <a:cs typeface="Arial Unicode MS" pitchFamily="34" charset="-128"/>
              </a:rPr>
              <a:t> </a:t>
            </a:r>
            <a:r>
              <a:rPr lang="en-US" altLang="zh-Hans" sz="1600" kern="0" dirty="0">
                <a:solidFill>
                  <a:schemeClr val="accent3"/>
                </a:solidFill>
                <a:ea typeface="Arial Unicode MS" pitchFamily="34" charset="-128"/>
                <a:cs typeface="Arial Unicode MS" pitchFamily="34" charset="-128"/>
              </a:rPr>
              <a:t>DB</a:t>
            </a:r>
            <a:endParaRPr lang="en-US" sz="1600" kern="0" dirty="0">
              <a:solidFill>
                <a:schemeClr val="accent3"/>
              </a:solidFill>
              <a:ea typeface="Arial Unicode MS" pitchFamily="34" charset="-128"/>
              <a:cs typeface="Arial Unicode MS" pitchFamily="34" charset="-128"/>
            </a:endParaRPr>
          </a:p>
        </p:txBody>
      </p:sp>
    </p:spTree>
    <p:extLst>
      <p:ext uri="{BB962C8B-B14F-4D97-AF65-F5344CB8AC3E}">
        <p14:creationId xmlns:p14="http://schemas.microsoft.com/office/powerpoint/2010/main" val="246871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735228" y="1162799"/>
            <a:ext cx="5076993" cy="4862080"/>
          </a:xfrm>
        </p:spPr>
        <p:txBody>
          <a:bodyPr/>
          <a:lstStyle/>
          <a:p>
            <a:r>
              <a:rPr lang="en-US" b="1" dirty="0"/>
              <a:t>Generate Dataset for Visualization</a:t>
            </a:r>
          </a:p>
          <a:p>
            <a:pPr lvl="1"/>
            <a:r>
              <a:rPr lang="en-US" altLang="zh-CN" dirty="0"/>
              <a:t>configuration</a:t>
            </a:r>
          </a:p>
          <a:p>
            <a:pPr lvl="2"/>
            <a:r>
              <a:rPr lang="en-US" altLang="zh-CN" sz="1600" dirty="0"/>
              <a:t>TOPIC_KEYWORD = '</a:t>
            </a:r>
            <a:r>
              <a:rPr lang="en-US" altLang="zh-CN" sz="1600" dirty="0" err="1"/>
              <a:t>ChatBot</a:t>
            </a:r>
            <a:r>
              <a:rPr lang="en-US" altLang="zh-CN" sz="1600" dirty="0"/>
              <a:t>'</a:t>
            </a:r>
          </a:p>
          <a:p>
            <a:pPr lvl="2"/>
            <a:r>
              <a:rPr lang="en-US" altLang="zh-CN" sz="1600" dirty="0"/>
              <a:t>POSTS_THRESHOLD = 2</a:t>
            </a:r>
          </a:p>
          <a:p>
            <a:pPr lvl="2"/>
            <a:r>
              <a:rPr lang="en-US" altLang="zh-CN" sz="1600" dirty="0"/>
              <a:t>LINKS_THRESHOLD = 21</a:t>
            </a:r>
          </a:p>
          <a:p>
            <a:pPr lvl="1"/>
            <a:r>
              <a:rPr lang="en-US" altLang="zh-CN" dirty="0" err="1"/>
              <a:t>links.json</a:t>
            </a:r>
            <a:r>
              <a:rPr lang="en-US" altLang="zh-CN" dirty="0"/>
              <a:t> (output)</a:t>
            </a:r>
          </a:p>
          <a:p>
            <a:pPr lvl="2"/>
            <a:r>
              <a:rPr lang="en-US" altLang="zh-CN" dirty="0"/>
              <a:t>managers, reports</a:t>
            </a:r>
          </a:p>
          <a:p>
            <a:pPr lvl="2"/>
            <a:r>
              <a:rPr lang="en-US" altLang="zh-CN" dirty="0"/>
              <a:t>followers, following</a:t>
            </a:r>
          </a:p>
          <a:p>
            <a:pPr lvl="2"/>
            <a:r>
              <a:rPr lang="en-US" altLang="zh-CN" dirty="0"/>
              <a:t>comments, likes</a:t>
            </a:r>
          </a:p>
          <a:p>
            <a:pPr lvl="1"/>
            <a:r>
              <a:rPr lang="en-US" altLang="zh-CN" dirty="0" err="1"/>
              <a:t>nodes.json</a:t>
            </a:r>
            <a:r>
              <a:rPr lang="en-US" altLang="zh-CN" dirty="0"/>
              <a:t> (output)</a:t>
            </a:r>
          </a:p>
          <a:p>
            <a:pPr lvl="2"/>
            <a:r>
              <a:rPr lang="en-US" altLang="zh-CN" dirty="0"/>
              <a:t>base on Network-type theory</a:t>
            </a:r>
          </a:p>
          <a:p>
            <a:pPr lvl="2"/>
            <a:r>
              <a:rPr lang="en-US" altLang="zh-CN" dirty="0"/>
              <a:t>Isolates (low degree)</a:t>
            </a:r>
          </a:p>
          <a:p>
            <a:pPr lvl="2"/>
            <a:r>
              <a:rPr lang="en-US" altLang="zh-CN" dirty="0"/>
              <a:t>Connectors (high degree)</a:t>
            </a:r>
          </a:p>
          <a:p>
            <a:pPr lvl="2"/>
            <a:r>
              <a:rPr lang="en-US" altLang="zh-CN" dirty="0"/>
              <a:t>Influencers (h</a:t>
            </a:r>
            <a:r>
              <a:rPr lang="en-US" dirty="0"/>
              <a:t>igh closeness)</a:t>
            </a:r>
            <a:endParaRPr lang="en-US" altLang="zh-CN" dirty="0"/>
          </a:p>
          <a:p>
            <a:pPr lvl="2"/>
            <a:r>
              <a:rPr lang="en-US" altLang="zh-CN" dirty="0"/>
              <a:t>Brokers (high </a:t>
            </a:r>
            <a:r>
              <a:rPr lang="en-US" altLang="zh-CN" dirty="0" err="1"/>
              <a:t>betweeness</a:t>
            </a:r>
            <a:r>
              <a:rPr lang="en-US" altLang="zh-CN" dirty="0"/>
              <a:t>)</a:t>
            </a:r>
          </a:p>
          <a:p>
            <a:pPr lvl="1"/>
            <a:endParaRPr lang="en-US" altLang="zh-CN" dirty="0"/>
          </a:p>
        </p:txBody>
      </p:sp>
      <p:sp>
        <p:nvSpPr>
          <p:cNvPr id="7" name="Title 6"/>
          <p:cNvSpPr>
            <a:spLocks noGrp="1"/>
          </p:cNvSpPr>
          <p:nvPr>
            <p:ph type="title"/>
          </p:nvPr>
        </p:nvSpPr>
        <p:spPr>
          <a:xfrm>
            <a:off x="504001" y="504000"/>
            <a:ext cx="11186476" cy="369332"/>
          </a:xfrm>
        </p:spPr>
        <p:txBody>
          <a:bodyPr/>
          <a:lstStyle/>
          <a:p>
            <a:r>
              <a:rPr lang="en-US" altLang="zh-Hans" dirty="0"/>
              <a:t>2</a:t>
            </a:r>
            <a:r>
              <a:rPr lang="en-US" dirty="0"/>
              <a:t>.1 People </a:t>
            </a:r>
            <a:r>
              <a:rPr lang="en-US" altLang="zh-Hans" dirty="0"/>
              <a:t>-</a:t>
            </a:r>
            <a:r>
              <a:rPr lang="zh-Hans" altLang="en-US" dirty="0"/>
              <a:t> </a:t>
            </a:r>
            <a:r>
              <a:rPr lang="en-US" dirty="0"/>
              <a:t>Individual Types</a:t>
            </a:r>
          </a:p>
        </p:txBody>
      </p:sp>
      <p:sp>
        <p:nvSpPr>
          <p:cNvPr id="35" name="TextBox 34">
            <a:extLst>
              <a:ext uri="{FF2B5EF4-FFF2-40B4-BE49-F238E27FC236}">
                <a16:creationId xmlns:a16="http://schemas.microsoft.com/office/drawing/2014/main" id="{708A3076-9448-8041-A26C-FC52104B150B}"/>
              </a:ext>
            </a:extLst>
          </p:cNvPr>
          <p:cNvSpPr txBox="1"/>
          <p:nvPr/>
        </p:nvSpPr>
        <p:spPr>
          <a:xfrm>
            <a:off x="735228" y="6037841"/>
            <a:ext cx="2156039"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err="1">
                <a:solidFill>
                  <a:schemeClr val="accent6"/>
                </a:solidFill>
                <a:ea typeface="Arial Unicode MS" pitchFamily="34" charset="-128"/>
                <a:cs typeface="Arial Unicode MS" pitchFamily="34" charset="-128"/>
              </a:rPr>
              <a:t>NetworkX</a:t>
            </a:r>
            <a:r>
              <a:rPr lang="en-US" sz="1600" kern="0" dirty="0">
                <a:solidFill>
                  <a:schemeClr val="accent6"/>
                </a:solidFill>
                <a:ea typeface="Arial Unicode MS" pitchFamily="34" charset="-128"/>
                <a:cs typeface="Arial Unicode MS" pitchFamily="34" charset="-128"/>
              </a:rPr>
              <a:t> 2.1 (python3)</a:t>
            </a:r>
          </a:p>
        </p:txBody>
      </p:sp>
      <p:pic>
        <p:nvPicPr>
          <p:cNvPr id="4" name="Picture 3">
            <a:hlinkClick r:id="rId2"/>
            <a:extLst>
              <a:ext uri="{FF2B5EF4-FFF2-40B4-BE49-F238E27FC236}">
                <a16:creationId xmlns:a16="http://schemas.microsoft.com/office/drawing/2014/main" id="{518D31BF-ED74-724F-AB4C-CE95C533B3C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880106" y="697327"/>
            <a:ext cx="6474451" cy="5793024"/>
          </a:xfrm>
          <a:prstGeom prst="rect">
            <a:avLst/>
          </a:prstGeom>
        </p:spPr>
      </p:pic>
      <p:sp>
        <p:nvSpPr>
          <p:cNvPr id="36" name="TextBox 35">
            <a:extLst>
              <a:ext uri="{FF2B5EF4-FFF2-40B4-BE49-F238E27FC236}">
                <a16:creationId xmlns:a16="http://schemas.microsoft.com/office/drawing/2014/main" id="{59CC7478-6355-FC43-8E80-137B786F4B50}"/>
              </a:ext>
            </a:extLst>
          </p:cNvPr>
          <p:cNvSpPr txBox="1"/>
          <p:nvPr/>
        </p:nvSpPr>
        <p:spPr>
          <a:xfrm>
            <a:off x="9829849" y="6050803"/>
            <a:ext cx="2144818"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err="1">
                <a:solidFill>
                  <a:schemeClr val="accent6"/>
                </a:solidFill>
                <a:ea typeface="Arial Unicode MS" pitchFamily="34" charset="-128"/>
                <a:cs typeface="Arial Unicode MS" pitchFamily="34" charset="-128"/>
              </a:rPr>
              <a:t>ECharts</a:t>
            </a:r>
            <a:r>
              <a:rPr lang="en-US" sz="1600" kern="0" dirty="0">
                <a:solidFill>
                  <a:schemeClr val="accent6"/>
                </a:solidFill>
                <a:ea typeface="Arial Unicode MS" pitchFamily="34" charset="-128"/>
                <a:cs typeface="Arial Unicode MS" pitchFamily="34" charset="-128"/>
              </a:rPr>
              <a:t> 4.1 (</a:t>
            </a:r>
            <a:r>
              <a:rPr lang="en-US" sz="1600" kern="0" dirty="0" err="1">
                <a:solidFill>
                  <a:schemeClr val="accent6"/>
                </a:solidFill>
                <a:ea typeface="Arial Unicode MS" pitchFamily="34" charset="-128"/>
                <a:cs typeface="Arial Unicode MS" pitchFamily="34" charset="-128"/>
              </a:rPr>
              <a:t>javascript</a:t>
            </a:r>
            <a:r>
              <a:rPr lang="en-US" sz="1600" kern="0" dirty="0">
                <a:solidFill>
                  <a:schemeClr val="accent6"/>
                </a:solidFill>
                <a:ea typeface="Arial Unicode MS" pitchFamily="34" charset="-128"/>
                <a:cs typeface="Arial Unicode MS" pitchFamily="34" charset="-128"/>
              </a:rPr>
              <a:t>)</a:t>
            </a:r>
          </a:p>
        </p:txBody>
      </p:sp>
    </p:spTree>
    <p:extLst>
      <p:ext uri="{BB962C8B-B14F-4D97-AF65-F5344CB8AC3E}">
        <p14:creationId xmlns:p14="http://schemas.microsoft.com/office/powerpoint/2010/main" val="854015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SAP_2017_16x9_white</Template>
  <TotalTime>2818</TotalTime>
  <Words>576</Words>
  <Application>Microsoft Macintosh PowerPoint</Application>
  <PresentationFormat>Custom</PresentationFormat>
  <Paragraphs>150</Paragraphs>
  <Slides>14</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Courier New</vt:lpstr>
      <vt:lpstr>Symbol</vt:lpstr>
      <vt:lpstr>Wingdings</vt:lpstr>
      <vt:lpstr>Wingdings</vt:lpstr>
      <vt:lpstr>SAP_2017_16x9_white</vt:lpstr>
      <vt:lpstr>PowerPoint Presentation</vt:lpstr>
      <vt:lpstr>Agenda</vt:lpstr>
      <vt:lpstr>PowerPoint Presentation</vt:lpstr>
      <vt:lpstr>1. Search Topic search certain topic by using keyword on jam</vt:lpstr>
      <vt:lpstr>2. Collect Content of Posts (optional) develop spiders for crawling html content from posts</vt:lpstr>
      <vt:lpstr>3. Extract entities of People call openapi of jam will be better</vt:lpstr>
      <vt:lpstr>PowerPoint Presentation</vt:lpstr>
      <vt:lpstr>2.1 People</vt:lpstr>
      <vt:lpstr>2.1 People - Individual Types</vt:lpstr>
      <vt:lpstr>2.1 People - Individual Contribution </vt:lpstr>
      <vt:lpstr>2.3 People - Individual Character Recognition</vt:lpstr>
      <vt:lpstr>2.2 Knowledge – Word Cloud</vt:lpstr>
      <vt:lpstr>Thank you.</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Cyrano</dc:creator>
  <cp:keywords>2017/16:9/white</cp:keywords>
  <cp:lastModifiedBy>Chen, Cyrano</cp:lastModifiedBy>
  <cp:revision>121</cp:revision>
  <dcterms:created xsi:type="dcterms:W3CDTF">2018-01-17T03:54:08Z</dcterms:created>
  <dcterms:modified xsi:type="dcterms:W3CDTF">2018-05-10T07:47:19Z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