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6B801B-F325-418A-A124-A160CA377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399EC-8869-4303-ACA1-0E5AEC73F0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7BCA2-A64D-4544-9498-EA58EA3FE9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18899-AE7C-44BE-8EF7-014ADDEDEB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3CA574-31E9-4D17-92BB-C0B7C7DA24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5BF632-3A1F-48E4-95F7-B2EFF53AC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97562D-C200-4F3C-AC38-2529E4F7C9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E98C5-FAC3-4DB6-A081-ED1E0E2EF2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61CD2-81A2-411D-9A81-69B9750518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A6F603-27C8-4F81-89BF-4A24A339A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D621EB-A5B9-4F0C-9EA4-F5859C3EC2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A9BE0-EFE6-44E1-8DAC-5EF676FCCC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205E04-811A-4B6D-9EA3-2CEAFE7B3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324340-C5E2-41F0-9918-8DA1E8678B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87A093-6477-4A9E-B588-4CD2A2F2DC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E486D0-55B5-4180-BCFD-E290F38845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A636C7-AC23-47B6-A021-BF41CD4AFA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68846-1118-4696-8593-726CFD9D05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839EF-9BD1-4CDA-93AA-FD69B373B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80DA0-90C2-4D62-819E-C894EA7BB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89F0FB-8FD9-488D-BC5A-033417B4E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BDB00-B144-4762-B67D-42851A39F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0B024-F464-4001-8066-806F84119E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635066-B0F0-4FD2-888E-970FBDF423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3EFCE-85FE-456F-9960-C548C2D0EE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http://t0.gstatic.com/images?q=tbn:ANd9GcQW9ZtvY0qFNXznxHvCktztt4H2LFFFnqsmc79Csu2gF9pQOHuF"/>
          <p:cNvPicPr/>
          <p:nvPr/>
        </p:nvPicPr>
        <p:blipFill>
          <a:blip r:embed="rId2"/>
          <a:stretch/>
        </p:blipFill>
        <p:spPr>
          <a:xfrm>
            <a:off x="0" y="0"/>
            <a:ext cx="1267920" cy="7599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CAE2F-D75C-46C7-AB12-02BDA10B38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1981080"/>
            <a:ext cx="7770240" cy="18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Chap 5 Requirement Engineering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691080"/>
            <a:ext cx="6398640" cy="17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4" descr="http://watermarked.cutcaster.com/cutcaster-photo-100506877-Software-Engineering.jpg"/>
          <p:cNvPicPr/>
          <p:nvPr/>
        </p:nvPicPr>
        <p:blipFill>
          <a:blip r:embed="rId1"/>
          <a:stretch/>
        </p:blipFill>
        <p:spPr>
          <a:xfrm>
            <a:off x="5257800" y="-152280"/>
            <a:ext cx="4284000" cy="24458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6" descr="http://2.bp.blogspot.com/_bMzrCpqCTxw/SXQkMZRaYSI/AAAAAAAAAHE/iyPFBfZvJAY/s320/computer+guy.jpg"/>
          <p:cNvPicPr/>
          <p:nvPr/>
        </p:nvPicPr>
        <p:blipFill>
          <a:blip r:embed="rId2"/>
          <a:stretch/>
        </p:blipFill>
        <p:spPr>
          <a:xfrm>
            <a:off x="0" y="4343400"/>
            <a:ext cx="2465280" cy="25124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8" descr="http://t0.gstatic.com/images?q=tbn:ANd9GcRJ64WVNLCfaT7BO_ffUMTMTmlQuhQul9Xwjv8isUH4a8Ys5qsl5Q"/>
          <p:cNvPicPr/>
          <p:nvPr/>
        </p:nvPicPr>
        <p:blipFill>
          <a:blip r:embed="rId3"/>
          <a:stretch/>
        </p:blipFill>
        <p:spPr>
          <a:xfrm>
            <a:off x="6185160" y="4572000"/>
            <a:ext cx="2709000" cy="212184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10" descr="http://t3.gstatic.com/images?q=tbn:ANd9GcQrmV033Q4AH8Zy_t0OdC5U0NqB7r6HcrqVgBlCl6Bmo7bZPecg"/>
          <p:cNvPicPr/>
          <p:nvPr/>
        </p:nvPicPr>
        <p:blipFill>
          <a:blip r:embed="rId4"/>
          <a:stretch/>
        </p:blipFill>
        <p:spPr>
          <a:xfrm>
            <a:off x="0" y="0"/>
            <a:ext cx="2140920" cy="21409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5"/>
          <a:stretch/>
        </p:blipFill>
        <p:spPr>
          <a:xfrm>
            <a:off x="3276720" y="4567320"/>
            <a:ext cx="2131560" cy="21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 a parking pass it is wanted to be paid via credit cards so that it can be used easily.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 a professor I want to input student marks so that I can do all my duty.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As a student I want to obtain my current seminar schedule so that I can make a plan.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 a student I want to order official transcripts so that I can use it.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 a student I want to enroll in seminars so that I have prerequisites.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990720" y="838080"/>
            <a:ext cx="7319880" cy="47221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45000" y="838080"/>
            <a:ext cx="9096840" cy="57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"/>
          <p:cNvGraphicFramePr/>
          <p:nvPr/>
        </p:nvGraphicFramePr>
        <p:xfrm>
          <a:off x="304560" y="745920"/>
          <a:ext cx="6781680" cy="2357280"/>
        </p:xfrm>
        <a:graphic>
          <a:graphicData uri="http://schemas.openxmlformats.org/drawingml/2006/table">
            <a:tbl>
              <a:tblPr/>
              <a:tblGrid>
                <a:gridCol w="4350960"/>
                <a:gridCol w="24310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Professor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"/>
          <p:cNvGraphicFramePr/>
          <p:nvPr/>
        </p:nvGraphicFramePr>
        <p:xfrm>
          <a:off x="344520" y="3317760"/>
          <a:ext cx="6741720" cy="2357280"/>
        </p:xfrm>
        <a:graphic>
          <a:graphicData uri="http://schemas.openxmlformats.org/drawingml/2006/table">
            <a:tbl>
              <a:tblPr/>
              <a:tblGrid>
                <a:gridCol w="4325400"/>
                <a:gridCol w="24166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Seminar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"/>
          <p:cNvGraphicFramePr/>
          <p:nvPr/>
        </p:nvGraphicFramePr>
        <p:xfrm>
          <a:off x="304560" y="745920"/>
          <a:ext cx="6781680" cy="2357280"/>
        </p:xfrm>
        <a:graphic>
          <a:graphicData uri="http://schemas.openxmlformats.org/drawingml/2006/table">
            <a:tbl>
              <a:tblPr/>
              <a:tblGrid>
                <a:gridCol w="4350960"/>
                <a:gridCol w="24310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Room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"/>
          <p:cNvGraphicFramePr/>
          <p:nvPr/>
        </p:nvGraphicFramePr>
        <p:xfrm>
          <a:off x="344520" y="3317760"/>
          <a:ext cx="6741720" cy="2357280"/>
        </p:xfrm>
        <a:graphic>
          <a:graphicData uri="http://schemas.openxmlformats.org/drawingml/2006/table">
            <a:tbl>
              <a:tblPr/>
              <a:tblGrid>
                <a:gridCol w="4325400"/>
                <a:gridCol w="24166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Building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"/>
          <p:cNvGraphicFramePr/>
          <p:nvPr/>
        </p:nvGraphicFramePr>
        <p:xfrm>
          <a:off x="304560" y="745920"/>
          <a:ext cx="6781680" cy="2357280"/>
        </p:xfrm>
        <a:graphic>
          <a:graphicData uri="http://schemas.openxmlformats.org/drawingml/2006/table">
            <a:tbl>
              <a:tblPr/>
              <a:tblGrid>
                <a:gridCol w="4350960"/>
                <a:gridCol w="24310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Enrollment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"/>
          <p:cNvGraphicFramePr/>
          <p:nvPr/>
        </p:nvGraphicFramePr>
        <p:xfrm>
          <a:off x="344520" y="3317760"/>
          <a:ext cx="6741720" cy="2357280"/>
        </p:xfrm>
        <a:graphic>
          <a:graphicData uri="http://schemas.openxmlformats.org/drawingml/2006/table">
            <a:tbl>
              <a:tblPr/>
              <a:tblGrid>
                <a:gridCol w="4325400"/>
                <a:gridCol w="24166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Transcript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"/>
          <p:cNvGraphicFramePr/>
          <p:nvPr/>
        </p:nvGraphicFramePr>
        <p:xfrm>
          <a:off x="304560" y="745920"/>
          <a:ext cx="6781680" cy="2357280"/>
        </p:xfrm>
        <a:graphic>
          <a:graphicData uri="http://schemas.openxmlformats.org/drawingml/2006/table">
            <a:tbl>
              <a:tblPr/>
              <a:tblGrid>
                <a:gridCol w="4350960"/>
                <a:gridCol w="2431080"/>
              </a:tblGrid>
              <a:tr h="4345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Student schedule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923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30240" y="762120"/>
            <a:ext cx="9111600" cy="5331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Class Exercise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the handout, identify the system component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500" spc="-1" strike="noStrike">
                <a:solidFill>
                  <a:srgbClr val="000000"/>
                </a:solidFill>
                <a:latin typeface="Calibri"/>
              </a:rPr>
              <a:t>This is a library system of many universities. Each library contains many books and other media, such as DVD, film, audio media, microfilm and maps. Students and faculties are reading/using the material and can check out. Students can borrow 2 week and read books. Faculty can borrow 4 weeks and make copy. If a material is overdue, a penalty notice is sent. 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281160" y="1039320"/>
          <a:ext cx="8458200" cy="3599280"/>
        </p:xfrm>
        <a:graphic>
          <a:graphicData uri="http://schemas.openxmlformats.org/drawingml/2006/table">
            <a:tbl>
              <a:tblPr/>
              <a:tblGrid>
                <a:gridCol w="2113920"/>
                <a:gridCol w="2113920"/>
                <a:gridCol w="2335680"/>
                <a:gridCol w="189468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Entity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Attribute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Function(operation)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Relationship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9" name="Picture 2" descr="C:\DOCUME~1\Chung\LOCALS~1\Temp\ksohtml\wps_clip_image-29972.png"/>
          <p:cNvPicPr/>
          <p:nvPr/>
        </p:nvPicPr>
        <p:blipFill>
          <a:blip r:embed="rId1"/>
          <a:stretch/>
        </p:blipFill>
        <p:spPr>
          <a:xfrm>
            <a:off x="0" y="0"/>
            <a:ext cx="9079560" cy="67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160" y="42732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 1 : Informal user stories.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· Students can purchase monthly parking passes online.   </a:t>
            </a:r>
            <a:r>
              <a:rPr b="0" lang="en-US" sz="3200" spc="-1" strike="noStrike">
                <a:solidFill>
                  <a:srgbClr val="c9211e"/>
                </a:solidFill>
                <a:latin typeface="Calibri"/>
              </a:rPr>
              <a:t>As a student I want to purchase a parking pass so that I can drive to school.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· Parking passes can be paid via credit cards. 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 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6160" y="42732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 1 : Informal user stories.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· Professors can input student marks.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Students can obtain their current seminar schedule.  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Step 1 : Informal user stories.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· Students can order official transcripts. 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· Students can only enroll in seminars for which they have prerequisites. 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7440" cy="490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Front of card: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As a student I want to purchase a parking pass so that I can drive to school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Back of card: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One pass for one month is issued at a time.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The student will not receive a pass of the payment isn’t sufficient.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The person buying two passes must be a currently enrolled student.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The student may only buy one pass per month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Application>LibreOffice/7.3.7.2$Linux_X86_64 LibreOffice_project/30$Build-2</Application>
  <AppVersion>15.0000</AppVersion>
  <Words>1121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2012-03-09T02:06:04Z</dcterms:created>
  <dc:creator>Administrator</dc:creator>
  <dc:description/>
  <dc:language>en-US</dc:language>
  <cp:lastModifiedBy/>
  <dcterms:modified xsi:type="dcterms:W3CDTF">2025-03-06T10:46:12Z</dcterms:modified>
  <cp:revision>72</cp:revision>
  <dc:subject/>
  <dc:title>Software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47</vt:i4>
  </property>
</Properties>
</file>