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
      <p:font typeface="Comfortaa Regular"/>
      <p:regular r:id="rId33"/>
      <p:bold r:id="rId34"/>
    </p:embeddedFont>
    <p:embeddedFont>
      <p:font typeface="Comforta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ComfortaaRegular-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Comfortaa-regular.fntdata"/><Relationship Id="rId12" Type="http://schemas.openxmlformats.org/officeDocument/2006/relationships/slide" Target="slides/slide8.xml"/><Relationship Id="rId34" Type="http://schemas.openxmlformats.org/officeDocument/2006/relationships/font" Target="fonts/ComfortaaRegular-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Comfortaa-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a9e744be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a9e744be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a9e744be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a9e744be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a9e744be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a9e744be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a9e744be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a9e744be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a9e744be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a9e744be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a9e744be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a9e744be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a9e744be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a9e744be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a9e744be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a9e744be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a9e744be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a9e744be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a9e744b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a9e744be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a9e744b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a9e744b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a9e744be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a9e744be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a9e744be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a9e744be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a9e744be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a9e744be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a9e744b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a9e744b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a9e744be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a9e744be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a9e744b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a9e744b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a9e744b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a9e744be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a9e744b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a9e744b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a9e744b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a9e744b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a9e744be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a9e744be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a9e744b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a9e744be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a9e744be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a9e744be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8.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09925" y="-170575"/>
            <a:ext cx="9696523" cy="5314076"/>
          </a:xfrm>
          <a:prstGeom prst="rect">
            <a:avLst/>
          </a:prstGeom>
          <a:noFill/>
          <a:ln>
            <a:noFill/>
          </a:ln>
        </p:spPr>
      </p:pic>
      <p:sp>
        <p:nvSpPr>
          <p:cNvPr id="55" name="Google Shape;55;p13"/>
          <p:cNvSpPr/>
          <p:nvPr/>
        </p:nvSpPr>
        <p:spPr>
          <a:xfrm>
            <a:off x="128000" y="603575"/>
            <a:ext cx="6603000" cy="1902600"/>
          </a:xfrm>
          <a:prstGeom prst="rect">
            <a:avLst/>
          </a:prstGeom>
          <a:gradFill>
            <a:gsLst>
              <a:gs pos="0">
                <a:srgbClr val="696969"/>
              </a:gs>
              <a:gs pos="100000">
                <a:srgbClr val="1D1D1D"/>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ctrTitle"/>
          </p:nvPr>
        </p:nvSpPr>
        <p:spPr>
          <a:xfrm>
            <a:off x="128008" y="-56752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mfortaa Regular"/>
                <a:ea typeface="Comfortaa Regular"/>
                <a:cs typeface="Comfortaa Regular"/>
                <a:sym typeface="Comfortaa Regular"/>
              </a:rPr>
              <a:t>Income Prediction</a:t>
            </a:r>
            <a:endParaRPr>
              <a:solidFill>
                <a:srgbClr val="FFFFFF"/>
              </a:solidFill>
              <a:latin typeface="Comfortaa Regular"/>
              <a:ea typeface="Comfortaa Regular"/>
              <a:cs typeface="Comfortaa Regular"/>
              <a:sym typeface="Comfortaa Regular"/>
            </a:endParaRPr>
          </a:p>
        </p:txBody>
      </p:sp>
      <p:sp>
        <p:nvSpPr>
          <p:cNvPr id="57" name="Google Shape;57;p13"/>
          <p:cNvSpPr txBox="1"/>
          <p:nvPr>
            <p:ph idx="1" type="subTitle"/>
          </p:nvPr>
        </p:nvSpPr>
        <p:spPr>
          <a:xfrm>
            <a:off x="128000" y="15220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mfortaa"/>
                <a:ea typeface="Comfortaa"/>
                <a:cs typeface="Comfortaa"/>
                <a:sym typeface="Comfortaa"/>
              </a:rPr>
              <a:t>Supervised</a:t>
            </a:r>
            <a:r>
              <a:rPr lang="en">
                <a:solidFill>
                  <a:srgbClr val="FFFFFF"/>
                </a:solidFill>
                <a:latin typeface="Comfortaa"/>
                <a:ea typeface="Comfortaa"/>
                <a:cs typeface="Comfortaa"/>
                <a:sym typeface="Comfortaa"/>
              </a:rPr>
              <a:t> Machine Learning with </a:t>
            </a:r>
            <a:endParaRPr>
              <a:solidFill>
                <a:srgbClr val="FFFFFF"/>
              </a:solidFill>
              <a:latin typeface="Comfortaa"/>
              <a:ea typeface="Comfortaa"/>
              <a:cs typeface="Comfortaa"/>
              <a:sym typeface="Comfortaa"/>
            </a:endParaRPr>
          </a:p>
          <a:p>
            <a:pPr indent="0" lvl="0" marL="0" rtl="0" algn="l">
              <a:spcBef>
                <a:spcPts val="0"/>
              </a:spcBef>
              <a:spcAft>
                <a:spcPts val="0"/>
              </a:spcAft>
              <a:buNone/>
            </a:pPr>
            <a:r>
              <a:rPr lang="en">
                <a:solidFill>
                  <a:srgbClr val="FFFFFF"/>
                </a:solidFill>
                <a:latin typeface="Comfortaa"/>
                <a:ea typeface="Comfortaa"/>
                <a:cs typeface="Comfortaa"/>
                <a:sym typeface="Comfortaa"/>
              </a:rPr>
              <a:t>2019 Census Data</a:t>
            </a:r>
            <a:endParaRPr>
              <a:solidFill>
                <a:srgbClr val="FFFFFF"/>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Data Exploration</a:t>
            </a:r>
            <a:endParaRPr>
              <a:latin typeface="Comfortaa"/>
              <a:ea typeface="Comfortaa"/>
              <a:cs typeface="Comfortaa"/>
              <a:sym typeface="Comfortaa"/>
            </a:endParaRPr>
          </a:p>
        </p:txBody>
      </p:sp>
      <p:sp>
        <p:nvSpPr>
          <p:cNvPr id="132" name="Google Shape;13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mfortaa"/>
                <a:ea typeface="Comfortaa"/>
                <a:cs typeface="Comfortaa"/>
                <a:sym typeface="Comfortaa"/>
              </a:rPr>
              <a:t>Worker Class &amp; Industry</a:t>
            </a:r>
            <a:endParaRPr>
              <a:latin typeface="Comfortaa"/>
              <a:ea typeface="Comfortaa"/>
              <a:cs typeface="Comfortaa"/>
              <a:sym typeface="Comfortaa"/>
            </a:endParaRPr>
          </a:p>
        </p:txBody>
      </p:sp>
      <p:pic>
        <p:nvPicPr>
          <p:cNvPr id="133" name="Google Shape;133;p22"/>
          <p:cNvPicPr preferRelativeResize="0"/>
          <p:nvPr/>
        </p:nvPicPr>
        <p:blipFill>
          <a:blip r:embed="rId3">
            <a:alphaModFix/>
          </a:blip>
          <a:stretch>
            <a:fillRect/>
          </a:stretch>
        </p:blipFill>
        <p:spPr>
          <a:xfrm>
            <a:off x="155450" y="2018325"/>
            <a:ext cx="4330022" cy="2566900"/>
          </a:xfrm>
          <a:prstGeom prst="rect">
            <a:avLst/>
          </a:prstGeom>
          <a:noFill/>
          <a:ln>
            <a:noFill/>
          </a:ln>
        </p:spPr>
      </p:pic>
      <p:pic>
        <p:nvPicPr>
          <p:cNvPr id="134" name="Google Shape;134;p22"/>
          <p:cNvPicPr preferRelativeResize="0"/>
          <p:nvPr/>
        </p:nvPicPr>
        <p:blipFill>
          <a:blip r:embed="rId4">
            <a:alphaModFix/>
          </a:blip>
          <a:stretch>
            <a:fillRect/>
          </a:stretch>
        </p:blipFill>
        <p:spPr>
          <a:xfrm>
            <a:off x="4641718" y="2039932"/>
            <a:ext cx="4347307" cy="25236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Initial Feature Selection</a:t>
            </a:r>
            <a:endParaRPr>
              <a:latin typeface="Comfortaa"/>
              <a:ea typeface="Comfortaa"/>
              <a:cs typeface="Comfortaa"/>
              <a:sym typeface="Comfortaa"/>
            </a:endParaRPr>
          </a:p>
        </p:txBody>
      </p:sp>
      <p:sp>
        <p:nvSpPr>
          <p:cNvPr id="140" name="Google Shape;140;p23"/>
          <p:cNvSpPr txBox="1"/>
          <p:nvPr>
            <p:ph idx="1" type="body"/>
          </p:nvPr>
        </p:nvSpPr>
        <p:spPr>
          <a:xfrm>
            <a:off x="311700" y="1152475"/>
            <a:ext cx="5264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Why not include everything?</a:t>
            </a:r>
            <a:endParaRPr>
              <a:latin typeface="Comfortaa"/>
              <a:ea typeface="Comfortaa"/>
              <a:cs typeface="Comfortaa"/>
              <a:sym typeface="Comfortaa"/>
            </a:endParaRPr>
          </a:p>
          <a:p>
            <a:pPr indent="0" lvl="0" marL="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0"/>
              </a:spcAft>
              <a:buClr>
                <a:schemeClr val="dk1"/>
              </a:buClr>
              <a:buSzPts val="1100"/>
              <a:buFont typeface="Arial"/>
              <a:buNone/>
            </a:pPr>
            <a:r>
              <a:rPr lang="en">
                <a:latin typeface="Comfortaa"/>
                <a:ea typeface="Comfortaa"/>
                <a:cs typeface="Comfortaa"/>
                <a:sym typeface="Comfortaa"/>
              </a:rPr>
              <a:t>Prominence of categorical features </a:t>
            </a:r>
            <a:endParaRPr>
              <a:latin typeface="Comfortaa"/>
              <a:ea typeface="Comfortaa"/>
              <a:cs typeface="Comfortaa"/>
              <a:sym typeface="Comfortaa"/>
            </a:endParaRPr>
          </a:p>
          <a:p>
            <a:pPr indent="0" lvl="0" marL="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Details from </a:t>
            </a:r>
            <a:r>
              <a:rPr lang="en">
                <a:latin typeface="Comfortaa"/>
                <a:ea typeface="Comfortaa"/>
                <a:cs typeface="Comfortaa"/>
                <a:sym typeface="Comfortaa"/>
              </a:rPr>
              <a:t>iterations of feature selection</a:t>
            </a:r>
            <a:endParaRPr>
              <a:latin typeface="Comfortaa"/>
              <a:ea typeface="Comfortaa"/>
              <a:cs typeface="Comfortaa"/>
              <a:sym typeface="Comfortaa"/>
            </a:endParaRPr>
          </a:p>
          <a:p>
            <a:pPr indent="0" lvl="0" marL="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1600"/>
              </a:spcAft>
              <a:buClr>
                <a:schemeClr val="dk1"/>
              </a:buClr>
              <a:buSzPts val="1100"/>
              <a:buFont typeface="Arial"/>
              <a:buNone/>
            </a:pPr>
            <a:r>
              <a:t/>
            </a:r>
            <a:endParaRPr>
              <a:latin typeface="Comfortaa"/>
              <a:ea typeface="Comfortaa"/>
              <a:cs typeface="Comfortaa"/>
              <a:sym typeface="Comfortaa"/>
            </a:endParaRPr>
          </a:p>
        </p:txBody>
      </p:sp>
      <p:pic>
        <p:nvPicPr>
          <p:cNvPr id="141" name="Google Shape;141;p23"/>
          <p:cNvPicPr preferRelativeResize="0"/>
          <p:nvPr/>
        </p:nvPicPr>
        <p:blipFill>
          <a:blip r:embed="rId3">
            <a:alphaModFix/>
          </a:blip>
          <a:stretch>
            <a:fillRect/>
          </a:stretch>
        </p:blipFill>
        <p:spPr>
          <a:xfrm>
            <a:off x="5736913" y="166675"/>
            <a:ext cx="2847975" cy="481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3681225" y="575225"/>
            <a:ext cx="4804528" cy="4393674"/>
          </a:xfrm>
          <a:prstGeom prst="rect">
            <a:avLst/>
          </a:prstGeom>
          <a:noFill/>
          <a:ln>
            <a:noFill/>
          </a:ln>
        </p:spPr>
      </p:pic>
      <p:sp>
        <p:nvSpPr>
          <p:cNvPr id="147" name="Google Shape;147;p24"/>
          <p:cNvSpPr/>
          <p:nvPr/>
        </p:nvSpPr>
        <p:spPr>
          <a:xfrm>
            <a:off x="3450875" y="262425"/>
            <a:ext cx="6088200" cy="354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Initial Feature Selection</a:t>
            </a:r>
            <a:endParaRPr>
              <a:latin typeface="Comfortaa"/>
              <a:ea typeface="Comfortaa"/>
              <a:cs typeface="Comfortaa"/>
              <a:sym typeface="Comfortaa"/>
            </a:endParaRPr>
          </a:p>
        </p:txBody>
      </p:sp>
      <p:sp>
        <p:nvSpPr>
          <p:cNvPr id="149" name="Google Shape;149;p24"/>
          <p:cNvSpPr txBox="1"/>
          <p:nvPr/>
        </p:nvSpPr>
        <p:spPr>
          <a:xfrm>
            <a:off x="377625" y="1002650"/>
            <a:ext cx="3073200" cy="38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Narrowed feature correlation heatmap</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High correlation between PEDI features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High correlation between Industry features</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Final</a:t>
            </a:r>
            <a:r>
              <a:rPr lang="en">
                <a:latin typeface="Comfortaa"/>
                <a:ea typeface="Comfortaa"/>
                <a:cs typeface="Comfortaa"/>
                <a:sym typeface="Comfortaa"/>
              </a:rPr>
              <a:t> Feature Selection</a:t>
            </a:r>
            <a:endParaRPr>
              <a:latin typeface="Comfortaa"/>
              <a:ea typeface="Comfortaa"/>
              <a:cs typeface="Comfortaa"/>
              <a:sym typeface="Comfortaa"/>
            </a:endParaRPr>
          </a:p>
        </p:txBody>
      </p:sp>
      <p:sp>
        <p:nvSpPr>
          <p:cNvPr id="155" name="Google Shape;155;p25"/>
          <p:cNvSpPr txBox="1"/>
          <p:nvPr/>
        </p:nvSpPr>
        <p:spPr>
          <a:xfrm>
            <a:off x="377625" y="1002650"/>
            <a:ext cx="3073200" cy="38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Removed some highly correlated features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Engineered a feature to combine some of those correlated.</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Total of 111 columns with dummies added.</a:t>
            </a:r>
            <a:endParaRPr>
              <a:latin typeface="Comfortaa"/>
              <a:ea typeface="Comfortaa"/>
              <a:cs typeface="Comfortaa"/>
              <a:sym typeface="Comfortaa"/>
            </a:endParaRPr>
          </a:p>
        </p:txBody>
      </p:sp>
      <p:pic>
        <p:nvPicPr>
          <p:cNvPr id="156" name="Google Shape;156;p25"/>
          <p:cNvPicPr preferRelativeResize="0"/>
          <p:nvPr/>
        </p:nvPicPr>
        <p:blipFill>
          <a:blip r:embed="rId3">
            <a:alphaModFix/>
          </a:blip>
          <a:stretch>
            <a:fillRect/>
          </a:stretch>
        </p:blipFill>
        <p:spPr>
          <a:xfrm>
            <a:off x="5027347" y="157481"/>
            <a:ext cx="3679759" cy="4673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26"/>
          <p:cNvPicPr preferRelativeResize="0"/>
          <p:nvPr/>
        </p:nvPicPr>
        <p:blipFill>
          <a:blip r:embed="rId3">
            <a:alphaModFix/>
          </a:blip>
          <a:stretch>
            <a:fillRect/>
          </a:stretch>
        </p:blipFill>
        <p:spPr>
          <a:xfrm>
            <a:off x="3655180" y="523153"/>
            <a:ext cx="4804525" cy="4489027"/>
          </a:xfrm>
          <a:prstGeom prst="rect">
            <a:avLst/>
          </a:prstGeom>
          <a:noFill/>
          <a:ln>
            <a:noFill/>
          </a:ln>
        </p:spPr>
      </p:pic>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Final Feature Selection</a:t>
            </a:r>
            <a:endParaRPr>
              <a:latin typeface="Comfortaa"/>
              <a:ea typeface="Comfortaa"/>
              <a:cs typeface="Comfortaa"/>
              <a:sym typeface="Comfortaa"/>
            </a:endParaRPr>
          </a:p>
        </p:txBody>
      </p:sp>
      <p:sp>
        <p:nvSpPr>
          <p:cNvPr id="163" name="Google Shape;163;p26"/>
          <p:cNvSpPr txBox="1"/>
          <p:nvPr/>
        </p:nvSpPr>
        <p:spPr>
          <a:xfrm>
            <a:off x="377625" y="1002650"/>
            <a:ext cx="3073200" cy="38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Some correlated features remain as removing or engineering replacements did not improve model performance.</a:t>
            </a:r>
            <a:endParaRPr>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0" y="-118100"/>
            <a:ext cx="9143996" cy="5261602"/>
          </a:xfrm>
          <a:prstGeom prst="rect">
            <a:avLst/>
          </a:prstGeom>
          <a:noFill/>
          <a:ln>
            <a:noFill/>
          </a:ln>
        </p:spPr>
      </p:pic>
      <p:sp>
        <p:nvSpPr>
          <p:cNvPr id="169" name="Google Shape;169;p27"/>
          <p:cNvSpPr txBox="1"/>
          <p:nvPr>
            <p:ph type="title"/>
          </p:nvPr>
        </p:nvSpPr>
        <p:spPr>
          <a:xfrm>
            <a:off x="311700" y="445025"/>
            <a:ext cx="8072700" cy="158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800">
                <a:latin typeface="Comfortaa"/>
                <a:ea typeface="Comfortaa"/>
                <a:cs typeface="Comfortaa"/>
                <a:sym typeface="Comfortaa"/>
              </a:rPr>
              <a:t>Modeling</a:t>
            </a:r>
            <a:endParaRPr sz="4800">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8"/>
          <p:cNvPicPr preferRelativeResize="0"/>
          <p:nvPr/>
        </p:nvPicPr>
        <p:blipFill>
          <a:blip r:embed="rId3">
            <a:alphaModFix/>
          </a:blip>
          <a:stretch>
            <a:fillRect/>
          </a:stretch>
        </p:blipFill>
        <p:spPr>
          <a:xfrm>
            <a:off x="3240925" y="1020700"/>
            <a:ext cx="5824349" cy="3824100"/>
          </a:xfrm>
          <a:prstGeom prst="rect">
            <a:avLst/>
          </a:prstGeom>
          <a:noFill/>
          <a:ln>
            <a:noFill/>
          </a:ln>
        </p:spPr>
      </p:pic>
      <p:sp>
        <p:nvSpPr>
          <p:cNvPr id="175" name="Google Shape;17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Random Forest</a:t>
            </a:r>
            <a:endParaRPr>
              <a:latin typeface="Comfortaa"/>
              <a:ea typeface="Comfortaa"/>
              <a:cs typeface="Comfortaa"/>
              <a:sym typeface="Comfortaa"/>
            </a:endParaRPr>
          </a:p>
        </p:txBody>
      </p:sp>
      <p:sp>
        <p:nvSpPr>
          <p:cNvPr id="176" name="Google Shape;176;p28"/>
          <p:cNvSpPr txBox="1"/>
          <p:nvPr>
            <p:ph idx="1" type="body"/>
          </p:nvPr>
        </p:nvSpPr>
        <p:spPr>
          <a:xfrm>
            <a:off x="311700" y="1152475"/>
            <a:ext cx="3506400" cy="39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mfortaa"/>
                <a:ea typeface="Comfortaa"/>
                <a:cs typeface="Comfortaa"/>
                <a:sym typeface="Comfortaa"/>
              </a:rPr>
              <a:t>Good performance for &lt;50K</a:t>
            </a:r>
            <a:endParaRPr sz="1300">
              <a:latin typeface="Comfortaa"/>
              <a:ea typeface="Comfortaa"/>
              <a:cs typeface="Comfortaa"/>
              <a:sym typeface="Comfortaa"/>
            </a:endParaRPr>
          </a:p>
          <a:p>
            <a:pPr indent="0" lvl="0" marL="0" rtl="0" algn="l">
              <a:spcBef>
                <a:spcPts val="1600"/>
              </a:spcBef>
              <a:spcAft>
                <a:spcPts val="0"/>
              </a:spcAft>
              <a:buNone/>
            </a:pPr>
            <a:r>
              <a:rPr lang="en" sz="1300">
                <a:latin typeface="Comfortaa"/>
                <a:ea typeface="Comfortaa"/>
                <a:cs typeface="Comfortaa"/>
                <a:sym typeface="Comfortaa"/>
              </a:rPr>
              <a:t>Poor recall  for &gt;50K</a:t>
            </a:r>
            <a:endParaRPr sz="1300">
              <a:latin typeface="Comfortaa"/>
              <a:ea typeface="Comfortaa"/>
              <a:cs typeface="Comfortaa"/>
              <a:sym typeface="Comfortaa"/>
            </a:endParaRPr>
          </a:p>
          <a:p>
            <a:pPr indent="0" lvl="0" marL="0" rtl="0" algn="l">
              <a:spcBef>
                <a:spcPts val="1600"/>
              </a:spcBef>
              <a:spcAft>
                <a:spcPts val="0"/>
              </a:spcAft>
              <a:buNone/>
            </a:pPr>
            <a:r>
              <a:rPr lang="en" sz="1200">
                <a:solidFill>
                  <a:schemeClr val="accent2"/>
                </a:solidFill>
                <a:highlight>
                  <a:srgbClr val="FFFFFF"/>
                </a:highlight>
                <a:latin typeface="Comfortaa"/>
                <a:ea typeface="Comfortaa"/>
                <a:cs typeface="Comfortaa"/>
                <a:sym typeface="Comfortaa"/>
              </a:rPr>
              <a:t>  </a:t>
            </a:r>
            <a:r>
              <a:rPr lang="en" sz="1200">
                <a:solidFill>
                  <a:schemeClr val="accent2"/>
                </a:solidFill>
                <a:highlight>
                  <a:srgbClr val="FFFFFF"/>
                </a:highlight>
                <a:latin typeface="Comfortaa"/>
                <a:ea typeface="Comfortaa"/>
                <a:cs typeface="Comfortaa"/>
                <a:sym typeface="Comfortaa"/>
              </a:rPr>
              <a:t>   ROC_AUC score:     0.8664</a:t>
            </a:r>
            <a:endParaRPr sz="1200">
              <a:solidFill>
                <a:schemeClr val="accent2"/>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lang="en" sz="1200">
                <a:solidFill>
                  <a:schemeClr val="accent2"/>
                </a:solidFill>
                <a:highlight>
                  <a:srgbClr val="FFFFFF"/>
                </a:highlight>
                <a:latin typeface="Comfortaa"/>
                <a:ea typeface="Comfortaa"/>
                <a:cs typeface="Comfortaa"/>
                <a:sym typeface="Comfortaa"/>
              </a:rPr>
              <a:t>      F-score:     0.6842</a:t>
            </a:r>
            <a:endParaRPr sz="1200">
              <a:solidFill>
                <a:schemeClr val="accent2"/>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lang="en" sz="1200">
                <a:solidFill>
                  <a:schemeClr val="accent2"/>
                </a:solidFill>
                <a:highlight>
                  <a:srgbClr val="FFFFFF"/>
                </a:highlight>
                <a:latin typeface="Comfortaa"/>
                <a:ea typeface="Comfortaa"/>
                <a:cs typeface="Comfortaa"/>
                <a:sym typeface="Comfortaa"/>
              </a:rPr>
              <a:t>     Log Loss:     0.6068</a:t>
            </a:r>
            <a:endParaRPr sz="1200">
              <a:solidFill>
                <a:schemeClr val="accent2"/>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lang="en" sz="1200">
                <a:solidFill>
                  <a:schemeClr val="accent2"/>
                </a:solidFill>
                <a:highlight>
                  <a:srgbClr val="FFFFFF"/>
                </a:highlight>
                <a:latin typeface="Comfortaa"/>
                <a:ea typeface="Comfortaa"/>
                <a:cs typeface="Comfortaa"/>
                <a:sym typeface="Comfortaa"/>
              </a:rPr>
              <a:t>Tuned </a:t>
            </a:r>
            <a:endParaRPr sz="1200">
              <a:solidFill>
                <a:schemeClr val="accent2"/>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lang="en" sz="1200">
                <a:solidFill>
                  <a:schemeClr val="accent2"/>
                </a:solidFill>
                <a:highlight>
                  <a:srgbClr val="FFFFFF"/>
                </a:highlight>
                <a:latin typeface="Comfortaa"/>
                <a:ea typeface="Comfortaa"/>
                <a:cs typeface="Comfortaa"/>
                <a:sym typeface="Comfortaa"/>
              </a:rPr>
              <a:t>     ROC_AUC score:     0.8903</a:t>
            </a:r>
            <a:endParaRPr sz="1200">
              <a:solidFill>
                <a:schemeClr val="accent2"/>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lang="en" sz="1200">
                <a:solidFill>
                  <a:schemeClr val="accent2"/>
                </a:solidFill>
                <a:highlight>
                  <a:srgbClr val="FFFFFF"/>
                </a:highlight>
                <a:latin typeface="Comfortaa"/>
                <a:ea typeface="Comfortaa"/>
                <a:cs typeface="Comfortaa"/>
                <a:sym typeface="Comfortaa"/>
              </a:rPr>
              <a:t>      F-score:     0.7055</a:t>
            </a:r>
            <a:endParaRPr sz="1200">
              <a:solidFill>
                <a:schemeClr val="accent2"/>
              </a:solidFill>
              <a:highlight>
                <a:srgbClr val="FFFFFF"/>
              </a:highlight>
              <a:latin typeface="Comfortaa"/>
              <a:ea typeface="Comfortaa"/>
              <a:cs typeface="Comfortaa"/>
              <a:sym typeface="Comfortaa"/>
            </a:endParaRPr>
          </a:p>
          <a:p>
            <a:pPr indent="0" lvl="0" marL="0" rtl="0" algn="l">
              <a:spcBef>
                <a:spcPts val="1600"/>
              </a:spcBef>
              <a:spcAft>
                <a:spcPts val="1600"/>
              </a:spcAft>
              <a:buNone/>
            </a:pPr>
            <a:r>
              <a:rPr lang="en" sz="1200">
                <a:solidFill>
                  <a:schemeClr val="accent2"/>
                </a:solidFill>
                <a:highlight>
                  <a:srgbClr val="FFFFFF"/>
                </a:highlight>
                <a:latin typeface="Comfortaa"/>
                <a:ea typeface="Comfortaa"/>
                <a:cs typeface="Comfortaa"/>
                <a:sym typeface="Comfortaa"/>
              </a:rPr>
              <a:t>     Log Loss:     0.3842</a:t>
            </a:r>
            <a:endParaRPr sz="1200">
              <a:solidFill>
                <a:schemeClr val="accent2"/>
              </a:solidFill>
              <a:highlight>
                <a:srgbClr val="FFFFFF"/>
              </a:highlight>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9"/>
          <p:cNvPicPr preferRelativeResize="0"/>
          <p:nvPr/>
        </p:nvPicPr>
        <p:blipFill>
          <a:blip r:embed="rId3">
            <a:alphaModFix/>
          </a:blip>
          <a:stretch>
            <a:fillRect/>
          </a:stretch>
        </p:blipFill>
        <p:spPr>
          <a:xfrm>
            <a:off x="3620675" y="1283700"/>
            <a:ext cx="5211625" cy="3544900"/>
          </a:xfrm>
          <a:prstGeom prst="rect">
            <a:avLst/>
          </a:prstGeom>
          <a:noFill/>
          <a:ln>
            <a:noFill/>
          </a:ln>
        </p:spPr>
      </p:pic>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Random Forest</a:t>
            </a:r>
            <a:endParaRPr>
              <a:latin typeface="Comfortaa"/>
              <a:ea typeface="Comfortaa"/>
              <a:cs typeface="Comfortaa"/>
              <a:sym typeface="Comfortaa"/>
            </a:endParaRPr>
          </a:p>
        </p:txBody>
      </p:sp>
      <p:sp>
        <p:nvSpPr>
          <p:cNvPr id="183" name="Google Shape;183;p29"/>
          <p:cNvSpPr txBox="1"/>
          <p:nvPr>
            <p:ph idx="1" type="body"/>
          </p:nvPr>
        </p:nvSpPr>
        <p:spPr>
          <a:xfrm>
            <a:off x="311700" y="1152475"/>
            <a:ext cx="349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33% of targets misidentified</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10% False Positive</a:t>
            </a:r>
            <a:endParaRPr>
              <a:latin typeface="Comfortaa"/>
              <a:ea typeface="Comfortaa"/>
              <a:cs typeface="Comfortaa"/>
              <a:sym typeface="Comfortaa"/>
            </a:endParaRPr>
          </a:p>
          <a:p>
            <a:pPr indent="0" lvl="0" marL="0" rtl="0" algn="l">
              <a:spcBef>
                <a:spcPts val="1600"/>
              </a:spcBef>
              <a:spcAft>
                <a:spcPts val="1600"/>
              </a:spcAft>
              <a:buNone/>
            </a:pPr>
            <a:r>
              <a:t/>
            </a:r>
            <a:endParaRPr>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4291450" y="230500"/>
            <a:ext cx="4540850" cy="4682500"/>
          </a:xfrm>
          <a:prstGeom prst="rect">
            <a:avLst/>
          </a:prstGeom>
          <a:noFill/>
          <a:ln>
            <a:noFill/>
          </a:ln>
        </p:spPr>
      </p:pic>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Random Forest</a:t>
            </a:r>
            <a:endParaRPr>
              <a:latin typeface="Comfortaa"/>
              <a:ea typeface="Comfortaa"/>
              <a:cs typeface="Comfortaa"/>
              <a:sym typeface="Comfortaa"/>
            </a:endParaRPr>
          </a:p>
        </p:txBody>
      </p:sp>
      <p:sp>
        <p:nvSpPr>
          <p:cNvPr id="190" name="Google Shape;190;p30"/>
          <p:cNvSpPr txBox="1"/>
          <p:nvPr>
            <p:ph idx="1" type="body"/>
          </p:nvPr>
        </p:nvSpPr>
        <p:spPr>
          <a:xfrm>
            <a:off x="311700" y="1152475"/>
            <a:ext cx="420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mfortaa"/>
                <a:ea typeface="Comfortaa"/>
                <a:cs typeface="Comfortaa"/>
                <a:sym typeface="Comfortaa"/>
              </a:rPr>
              <a:t>The ten most important features are:</a:t>
            </a:r>
            <a:endParaRPr sz="1600">
              <a:latin typeface="Comfortaa"/>
              <a:ea typeface="Comfortaa"/>
              <a:cs typeface="Comfortaa"/>
              <a:sym typeface="Comfortaa"/>
            </a:endParaRPr>
          </a:p>
          <a:p>
            <a:pPr indent="-330200" lvl="0" marL="457200" rtl="0" algn="l">
              <a:spcBef>
                <a:spcPts val="1600"/>
              </a:spcBef>
              <a:spcAft>
                <a:spcPts val="0"/>
              </a:spcAft>
              <a:buSzPts val="1600"/>
              <a:buFont typeface="Comfortaa"/>
              <a:buChar char="●"/>
            </a:pPr>
            <a:r>
              <a:rPr lang="en" sz="1600">
                <a:latin typeface="Comfortaa"/>
                <a:ea typeface="Comfortaa"/>
                <a:cs typeface="Comfortaa"/>
                <a:sym typeface="Comfortaa"/>
              </a:rPr>
              <a:t>Hours worked per week</a:t>
            </a:r>
            <a:endParaRPr sz="1600">
              <a:latin typeface="Comfortaa"/>
              <a:ea typeface="Comfortaa"/>
              <a:cs typeface="Comfortaa"/>
              <a:sym typeface="Comfortaa"/>
            </a:endParaRPr>
          </a:p>
          <a:p>
            <a:pPr indent="-330200" lvl="0" marL="457200" rtl="0" algn="l">
              <a:spcBef>
                <a:spcPts val="0"/>
              </a:spcBef>
              <a:spcAft>
                <a:spcPts val="0"/>
              </a:spcAft>
              <a:buSzPts val="1600"/>
              <a:buFont typeface="Comfortaa"/>
              <a:buChar char="●"/>
            </a:pPr>
            <a:r>
              <a:rPr lang="en" sz="1600">
                <a:latin typeface="Comfortaa"/>
                <a:ea typeface="Comfortaa"/>
                <a:cs typeface="Comfortaa"/>
                <a:sym typeface="Comfortaa"/>
              </a:rPr>
              <a:t>Longest job class of worker</a:t>
            </a:r>
            <a:endParaRPr sz="1600">
              <a:latin typeface="Comfortaa"/>
              <a:ea typeface="Comfortaa"/>
              <a:cs typeface="Comfortaa"/>
              <a:sym typeface="Comfortaa"/>
            </a:endParaRPr>
          </a:p>
          <a:p>
            <a:pPr indent="-330200" lvl="0" marL="457200" rtl="0" algn="l">
              <a:spcBef>
                <a:spcPts val="0"/>
              </a:spcBef>
              <a:spcAft>
                <a:spcPts val="0"/>
              </a:spcAft>
              <a:buSzPts val="1600"/>
              <a:buFont typeface="Comfortaa"/>
              <a:buChar char="●"/>
            </a:pPr>
            <a:r>
              <a:rPr lang="en" sz="1600">
                <a:solidFill>
                  <a:schemeClr val="dk1"/>
                </a:solidFill>
                <a:latin typeface="Comfortaa"/>
                <a:ea typeface="Comfortaa"/>
                <a:cs typeface="Comfortaa"/>
                <a:sym typeface="Comfortaa"/>
              </a:rPr>
              <a:t>Major occupation sector</a:t>
            </a:r>
            <a:endParaRPr sz="1600">
              <a:solidFill>
                <a:schemeClr val="dk1"/>
              </a:solidFill>
              <a:latin typeface="Comfortaa"/>
              <a:ea typeface="Comfortaa"/>
              <a:cs typeface="Comfortaa"/>
              <a:sym typeface="Comfortaa"/>
            </a:endParaRPr>
          </a:p>
          <a:p>
            <a:pPr indent="-330200" lvl="0" marL="457200" rtl="0" algn="l">
              <a:spcBef>
                <a:spcPts val="0"/>
              </a:spcBef>
              <a:spcAft>
                <a:spcPts val="0"/>
              </a:spcAft>
              <a:buSzPts val="1600"/>
              <a:buFont typeface="Comfortaa"/>
              <a:buChar char="●"/>
            </a:pPr>
            <a:r>
              <a:rPr lang="en" sz="1600">
                <a:solidFill>
                  <a:schemeClr val="dk1"/>
                </a:solidFill>
                <a:latin typeface="Comfortaa"/>
                <a:ea typeface="Comfortaa"/>
                <a:cs typeface="Comfortaa"/>
                <a:sym typeface="Comfortaa"/>
              </a:rPr>
              <a:t>Dividends from stocks or mutual funds</a:t>
            </a:r>
            <a:endParaRPr sz="1600">
              <a:solidFill>
                <a:schemeClr val="dk1"/>
              </a:solidFill>
              <a:latin typeface="Comfortaa"/>
              <a:ea typeface="Comfortaa"/>
              <a:cs typeface="Comfortaa"/>
              <a:sym typeface="Comfortaa"/>
            </a:endParaRPr>
          </a:p>
          <a:p>
            <a:pPr indent="-330200" lvl="0" marL="457200" rtl="0" algn="l">
              <a:spcBef>
                <a:spcPts val="0"/>
              </a:spcBef>
              <a:spcAft>
                <a:spcPts val="0"/>
              </a:spcAft>
              <a:buSzPts val="1600"/>
              <a:buFont typeface="Comfortaa"/>
              <a:buChar char="●"/>
            </a:pPr>
            <a:r>
              <a:rPr lang="en" sz="1600">
                <a:solidFill>
                  <a:schemeClr val="dk1"/>
                </a:solidFill>
                <a:latin typeface="Comfortaa"/>
                <a:ea typeface="Comfortaa"/>
                <a:cs typeface="Comfortaa"/>
                <a:sym typeface="Comfortaa"/>
              </a:rPr>
              <a:t>Age</a:t>
            </a:r>
            <a:endParaRPr sz="1600">
              <a:solidFill>
                <a:schemeClr val="dk1"/>
              </a:solidFill>
              <a:latin typeface="Comfortaa"/>
              <a:ea typeface="Comfortaa"/>
              <a:cs typeface="Comfortaa"/>
              <a:sym typeface="Comfortaa"/>
            </a:endParaRPr>
          </a:p>
          <a:p>
            <a:pPr indent="-330200" lvl="0" marL="457200" rtl="0" algn="l">
              <a:spcBef>
                <a:spcPts val="0"/>
              </a:spcBef>
              <a:spcAft>
                <a:spcPts val="0"/>
              </a:spcAft>
              <a:buSzPts val="1600"/>
              <a:buFont typeface="Comfortaa"/>
              <a:buChar char="●"/>
            </a:pPr>
            <a:r>
              <a:rPr lang="en" sz="1600">
                <a:solidFill>
                  <a:schemeClr val="dk1"/>
                </a:solidFill>
                <a:latin typeface="Comfortaa"/>
                <a:ea typeface="Comfortaa"/>
                <a:cs typeface="Comfortaa"/>
                <a:sym typeface="Comfortaa"/>
              </a:rPr>
              <a:t>Gender</a:t>
            </a:r>
            <a:endParaRPr sz="1600">
              <a:solidFill>
                <a:schemeClr val="dk1"/>
              </a:solidFill>
              <a:latin typeface="Comfortaa"/>
              <a:ea typeface="Comfortaa"/>
              <a:cs typeface="Comfortaa"/>
              <a:sym typeface="Comfortaa"/>
            </a:endParaRPr>
          </a:p>
          <a:p>
            <a:pPr indent="-330200" lvl="0" marL="457200" rtl="0" algn="l">
              <a:spcBef>
                <a:spcPts val="0"/>
              </a:spcBef>
              <a:spcAft>
                <a:spcPts val="0"/>
              </a:spcAft>
              <a:buSzPts val="1600"/>
              <a:buFont typeface="Comfortaa"/>
              <a:buChar char="●"/>
            </a:pPr>
            <a:r>
              <a:rPr lang="en" sz="1600">
                <a:solidFill>
                  <a:schemeClr val="dk1"/>
                </a:solidFill>
                <a:latin typeface="Comfortaa"/>
                <a:ea typeface="Comfortaa"/>
                <a:cs typeface="Comfortaa"/>
                <a:sym typeface="Comfortaa"/>
              </a:rPr>
              <a:t>Education</a:t>
            </a:r>
            <a:endParaRPr sz="1600">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31"/>
          <p:cNvPicPr preferRelativeResize="0"/>
          <p:nvPr/>
        </p:nvPicPr>
        <p:blipFill>
          <a:blip r:embed="rId3">
            <a:alphaModFix/>
          </a:blip>
          <a:stretch>
            <a:fillRect/>
          </a:stretch>
        </p:blipFill>
        <p:spPr>
          <a:xfrm>
            <a:off x="3240925" y="1096625"/>
            <a:ext cx="5903075" cy="3915675"/>
          </a:xfrm>
          <a:prstGeom prst="rect">
            <a:avLst/>
          </a:prstGeom>
          <a:noFill/>
          <a:ln>
            <a:noFill/>
          </a:ln>
        </p:spPr>
      </p:pic>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Light Gradient Boosted </a:t>
            </a:r>
            <a:endParaRPr>
              <a:latin typeface="Comfortaa"/>
              <a:ea typeface="Comfortaa"/>
              <a:cs typeface="Comfortaa"/>
              <a:sym typeface="Comfortaa"/>
            </a:endParaRPr>
          </a:p>
        </p:txBody>
      </p:sp>
      <p:sp>
        <p:nvSpPr>
          <p:cNvPr id="197" name="Google Shape;197;p31"/>
          <p:cNvSpPr txBox="1"/>
          <p:nvPr>
            <p:ph idx="1" type="body"/>
          </p:nvPr>
        </p:nvSpPr>
        <p:spPr>
          <a:xfrm>
            <a:off x="311700" y="1152475"/>
            <a:ext cx="30867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fortaa"/>
                <a:ea typeface="Comfortaa"/>
                <a:cs typeface="Comfortaa"/>
                <a:sym typeface="Comfortaa"/>
              </a:rPr>
              <a:t>Poor precision but better recall for &gt;50K</a:t>
            </a:r>
            <a:endParaRPr sz="1200">
              <a:latin typeface="Comfortaa"/>
              <a:ea typeface="Comfortaa"/>
              <a:cs typeface="Comfortaa"/>
              <a:sym typeface="Comfortaa"/>
            </a:endParaRPr>
          </a:p>
          <a:p>
            <a:pPr indent="0" lvl="0" marL="0" rtl="0" algn="l">
              <a:spcBef>
                <a:spcPts val="1600"/>
              </a:spcBef>
              <a:spcAft>
                <a:spcPts val="0"/>
              </a:spcAft>
              <a:buNone/>
            </a:pPr>
            <a:r>
              <a:rPr lang="en" sz="1200">
                <a:latin typeface="Comfortaa"/>
                <a:ea typeface="Comfortaa"/>
                <a:cs typeface="Comfortaa"/>
                <a:sym typeface="Comfortaa"/>
              </a:rPr>
              <a:t>Overall better F1 for &gt;50K from RF</a:t>
            </a:r>
            <a:endParaRPr sz="1200">
              <a:latin typeface="Comfortaa"/>
              <a:ea typeface="Comfortaa"/>
              <a:cs typeface="Comfortaa"/>
              <a:sym typeface="Comfortaa"/>
            </a:endParaRPr>
          </a:p>
          <a:p>
            <a:pPr indent="0" lvl="0" marL="0" rtl="0" algn="l">
              <a:spcBef>
                <a:spcPts val="1600"/>
              </a:spcBef>
              <a:spcAft>
                <a:spcPts val="0"/>
              </a:spcAft>
              <a:buNone/>
            </a:pPr>
            <a:r>
              <a:rPr lang="en" sz="1200">
                <a:solidFill>
                  <a:schemeClr val="accent2"/>
                </a:solidFill>
                <a:highlight>
                  <a:srgbClr val="FFFFFF"/>
                </a:highlight>
                <a:latin typeface="Comfortaa"/>
                <a:ea typeface="Comfortaa"/>
                <a:cs typeface="Comfortaa"/>
                <a:sym typeface="Comfortaa"/>
              </a:rPr>
              <a:t>ROC_AUC score:     0.8924</a:t>
            </a:r>
            <a:endParaRPr sz="1200">
              <a:solidFill>
                <a:schemeClr val="accent2"/>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lang="en" sz="1200">
                <a:solidFill>
                  <a:schemeClr val="accent2"/>
                </a:solidFill>
                <a:highlight>
                  <a:srgbClr val="FFFFFF"/>
                </a:highlight>
                <a:latin typeface="Comfortaa"/>
                <a:ea typeface="Comfortaa"/>
                <a:cs typeface="Comfortaa"/>
                <a:sym typeface="Comfortaa"/>
              </a:rPr>
              <a:t>      F-score:     0.7093</a:t>
            </a:r>
            <a:endParaRPr sz="1200">
              <a:solidFill>
                <a:schemeClr val="accent2"/>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lang="en" sz="1200">
                <a:solidFill>
                  <a:schemeClr val="accent2"/>
                </a:solidFill>
                <a:highlight>
                  <a:srgbClr val="FFFFFF"/>
                </a:highlight>
                <a:latin typeface="Comfortaa"/>
                <a:ea typeface="Comfortaa"/>
                <a:cs typeface="Comfortaa"/>
                <a:sym typeface="Comfortaa"/>
              </a:rPr>
              <a:t>     Log Loss:     0.3794</a:t>
            </a:r>
            <a:endParaRPr sz="1200">
              <a:solidFill>
                <a:schemeClr val="accent2"/>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lang="en" sz="1200">
                <a:solidFill>
                  <a:schemeClr val="accent2"/>
                </a:solidFill>
                <a:highlight>
                  <a:srgbClr val="FFFFFF"/>
                </a:highlight>
                <a:latin typeface="Comfortaa"/>
                <a:ea typeface="Comfortaa"/>
                <a:cs typeface="Comfortaa"/>
                <a:sym typeface="Comfortaa"/>
              </a:rPr>
              <a:t>Tuned</a:t>
            </a:r>
            <a:endParaRPr sz="1200">
              <a:solidFill>
                <a:schemeClr val="accent2"/>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lang="en" sz="1200">
                <a:solidFill>
                  <a:schemeClr val="accent2"/>
                </a:solidFill>
                <a:highlight>
                  <a:srgbClr val="FFFFFF"/>
                </a:highlight>
                <a:latin typeface="Comfortaa"/>
                <a:ea typeface="Comfortaa"/>
                <a:cs typeface="Comfortaa"/>
                <a:sym typeface="Comfortaa"/>
              </a:rPr>
              <a:t>ROC_AUC score:     0.8940</a:t>
            </a:r>
            <a:endParaRPr sz="1200">
              <a:solidFill>
                <a:schemeClr val="accent2"/>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lang="en" sz="1200">
                <a:solidFill>
                  <a:schemeClr val="accent2"/>
                </a:solidFill>
                <a:highlight>
                  <a:srgbClr val="FFFFFF"/>
                </a:highlight>
                <a:latin typeface="Comfortaa"/>
                <a:ea typeface="Comfortaa"/>
                <a:cs typeface="Comfortaa"/>
                <a:sym typeface="Comfortaa"/>
              </a:rPr>
              <a:t>      F-score:     0.7295</a:t>
            </a:r>
            <a:endParaRPr sz="1200">
              <a:solidFill>
                <a:schemeClr val="accent2"/>
              </a:solidFill>
              <a:highlight>
                <a:srgbClr val="FFFFFF"/>
              </a:highlight>
              <a:latin typeface="Comfortaa"/>
              <a:ea typeface="Comfortaa"/>
              <a:cs typeface="Comfortaa"/>
              <a:sym typeface="Comfortaa"/>
            </a:endParaRPr>
          </a:p>
          <a:p>
            <a:pPr indent="0" lvl="0" marL="0" rtl="0" algn="l">
              <a:spcBef>
                <a:spcPts val="1600"/>
              </a:spcBef>
              <a:spcAft>
                <a:spcPts val="1600"/>
              </a:spcAft>
              <a:buNone/>
            </a:pPr>
            <a:r>
              <a:rPr lang="en" sz="1200">
                <a:solidFill>
                  <a:schemeClr val="accent2"/>
                </a:solidFill>
                <a:highlight>
                  <a:srgbClr val="FFFFFF"/>
                </a:highlight>
                <a:latin typeface="Comfortaa"/>
                <a:ea typeface="Comfortaa"/>
                <a:cs typeface="Comfortaa"/>
                <a:sym typeface="Comfortaa"/>
              </a:rPr>
              <a:t>     Log Loss:     0.4106</a:t>
            </a:r>
            <a:endParaRPr sz="1200">
              <a:solidFill>
                <a:schemeClr val="accent2"/>
              </a:solidFill>
              <a:highlight>
                <a:srgbClr val="FFFFFF"/>
              </a:highlight>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F1C51"/>
                </a:solidFill>
                <a:latin typeface="Comfortaa"/>
                <a:ea typeface="Comfortaa"/>
                <a:cs typeface="Comfortaa"/>
                <a:sym typeface="Comfortaa"/>
              </a:rPr>
              <a:t>What Value?</a:t>
            </a:r>
            <a:endParaRPr>
              <a:latin typeface="Comfortaa"/>
              <a:ea typeface="Comfortaa"/>
              <a:cs typeface="Comfortaa"/>
              <a:sym typeface="Comfortaa"/>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50">
                <a:solidFill>
                  <a:srgbClr val="333333"/>
                </a:solidFill>
                <a:highlight>
                  <a:srgbClr val="FFFFFF"/>
                </a:highlight>
                <a:latin typeface="Comfortaa"/>
                <a:ea typeface="Comfortaa"/>
                <a:cs typeface="Comfortaa"/>
                <a:sym typeface="Comfortaa"/>
              </a:rPr>
              <a:t>Identifying</a:t>
            </a:r>
            <a:r>
              <a:rPr lang="en" sz="1350">
                <a:solidFill>
                  <a:srgbClr val="333333"/>
                </a:solidFill>
                <a:highlight>
                  <a:srgbClr val="FFFFFF"/>
                </a:highlight>
                <a:latin typeface="Comfortaa"/>
                <a:ea typeface="Comfortaa"/>
                <a:cs typeface="Comfortaa"/>
                <a:sym typeface="Comfortaa"/>
              </a:rPr>
              <a:t> higher income customers has many benefits across several industries. </a:t>
            </a:r>
            <a:endParaRPr sz="1350">
              <a:solidFill>
                <a:srgbClr val="333333"/>
              </a:solidFill>
              <a:highlight>
                <a:srgbClr val="FFFFFF"/>
              </a:highlight>
              <a:latin typeface="Comfortaa"/>
              <a:ea typeface="Comfortaa"/>
              <a:cs typeface="Comfortaa"/>
              <a:sym typeface="Comfortaa"/>
            </a:endParaRPr>
          </a:p>
          <a:p>
            <a:pPr indent="0" lvl="0" marL="0" rtl="0" algn="l">
              <a:spcBef>
                <a:spcPts val="800"/>
              </a:spcBef>
              <a:spcAft>
                <a:spcPts val="0"/>
              </a:spcAft>
              <a:buClr>
                <a:schemeClr val="dk1"/>
              </a:buClr>
              <a:buSzPts val="1100"/>
              <a:buFont typeface="Arial"/>
              <a:buNone/>
            </a:pPr>
            <a:r>
              <a:t/>
            </a:r>
            <a:endParaRPr sz="1350">
              <a:solidFill>
                <a:srgbClr val="333333"/>
              </a:solidFill>
              <a:highlight>
                <a:srgbClr val="FFFFFF"/>
              </a:highlight>
              <a:latin typeface="Comfortaa"/>
              <a:ea typeface="Comfortaa"/>
              <a:cs typeface="Comfortaa"/>
              <a:sym typeface="Comfortaa"/>
            </a:endParaRPr>
          </a:p>
          <a:p>
            <a:pPr indent="0" lvl="0" marL="0" rtl="0" algn="l">
              <a:spcBef>
                <a:spcPts val="800"/>
              </a:spcBef>
              <a:spcAft>
                <a:spcPts val="0"/>
              </a:spcAft>
              <a:buClr>
                <a:schemeClr val="dk1"/>
              </a:buClr>
              <a:buSzPts val="1100"/>
              <a:buFont typeface="Arial"/>
              <a:buNone/>
            </a:pPr>
            <a:r>
              <a:rPr lang="en" sz="1350">
                <a:solidFill>
                  <a:srgbClr val="333333"/>
                </a:solidFill>
                <a:highlight>
                  <a:srgbClr val="FFFFFF"/>
                </a:highlight>
                <a:latin typeface="Comfortaa"/>
                <a:ea typeface="Comfortaa"/>
                <a:cs typeface="Comfortaa"/>
                <a:sym typeface="Comfortaa"/>
              </a:rPr>
              <a:t>•P</a:t>
            </a:r>
            <a:r>
              <a:rPr lang="en" sz="1350">
                <a:solidFill>
                  <a:srgbClr val="333333"/>
                </a:solidFill>
                <a:highlight>
                  <a:srgbClr val="FFFFFF"/>
                </a:highlight>
                <a:latin typeface="Comfortaa"/>
                <a:ea typeface="Comfortaa"/>
                <a:cs typeface="Comfortaa"/>
                <a:sym typeface="Comfortaa"/>
              </a:rPr>
              <a:t>ersonalize an offer or product, exposure to </a:t>
            </a:r>
            <a:r>
              <a:rPr lang="en" sz="1350">
                <a:solidFill>
                  <a:srgbClr val="333333"/>
                </a:solidFill>
                <a:highlight>
                  <a:srgbClr val="FFFFFF"/>
                </a:highlight>
                <a:latin typeface="Comfortaa"/>
                <a:ea typeface="Comfortaa"/>
                <a:cs typeface="Comfortaa"/>
                <a:sym typeface="Comfortaa"/>
              </a:rPr>
              <a:t>premium products.</a:t>
            </a:r>
            <a:endParaRPr sz="1350">
              <a:solidFill>
                <a:srgbClr val="333333"/>
              </a:solidFill>
              <a:highlight>
                <a:srgbClr val="FFFFFF"/>
              </a:highlight>
              <a:latin typeface="Comfortaa"/>
              <a:ea typeface="Comfortaa"/>
              <a:cs typeface="Comfortaa"/>
              <a:sym typeface="Comfortaa"/>
            </a:endParaRPr>
          </a:p>
          <a:p>
            <a:pPr indent="0" lvl="0" marL="0" rtl="0" algn="l">
              <a:spcBef>
                <a:spcPts val="800"/>
              </a:spcBef>
              <a:spcAft>
                <a:spcPts val="0"/>
              </a:spcAft>
              <a:buClr>
                <a:schemeClr val="dk1"/>
              </a:buClr>
              <a:buSzPts val="1100"/>
              <a:buFont typeface="Arial"/>
              <a:buNone/>
            </a:pPr>
            <a:r>
              <a:t/>
            </a:r>
            <a:endParaRPr sz="1350">
              <a:solidFill>
                <a:srgbClr val="333333"/>
              </a:solidFill>
              <a:highlight>
                <a:srgbClr val="FFFFFF"/>
              </a:highlight>
              <a:latin typeface="Comfortaa"/>
              <a:ea typeface="Comfortaa"/>
              <a:cs typeface="Comfortaa"/>
              <a:sym typeface="Comfortaa"/>
            </a:endParaRPr>
          </a:p>
          <a:p>
            <a:pPr indent="0" lvl="0" marL="0" rtl="0" algn="l">
              <a:spcBef>
                <a:spcPts val="800"/>
              </a:spcBef>
              <a:spcAft>
                <a:spcPts val="0"/>
              </a:spcAft>
              <a:buClr>
                <a:schemeClr val="dk1"/>
              </a:buClr>
              <a:buSzPts val="1100"/>
              <a:buFont typeface="Arial"/>
              <a:buNone/>
            </a:pPr>
            <a:r>
              <a:rPr lang="en" sz="1350">
                <a:solidFill>
                  <a:srgbClr val="333333"/>
                </a:solidFill>
                <a:highlight>
                  <a:srgbClr val="FFFFFF"/>
                </a:highlight>
                <a:latin typeface="Comfortaa"/>
                <a:ea typeface="Comfortaa"/>
                <a:cs typeface="Comfortaa"/>
                <a:sym typeface="Comfortaa"/>
              </a:rPr>
              <a:t>•Targeted marketing cost savings</a:t>
            </a:r>
            <a:endParaRPr sz="1350">
              <a:solidFill>
                <a:srgbClr val="333333"/>
              </a:solidFill>
              <a:highlight>
                <a:srgbClr val="FFFFFF"/>
              </a:highlight>
              <a:latin typeface="Comfortaa"/>
              <a:ea typeface="Comfortaa"/>
              <a:cs typeface="Comfortaa"/>
              <a:sym typeface="Comfortaa"/>
            </a:endParaRPr>
          </a:p>
          <a:p>
            <a:pPr indent="0" lvl="0" marL="0" rtl="0" algn="l">
              <a:spcBef>
                <a:spcPts val="800"/>
              </a:spcBef>
              <a:spcAft>
                <a:spcPts val="0"/>
              </a:spcAft>
              <a:buClr>
                <a:schemeClr val="dk1"/>
              </a:buClr>
              <a:buSzPts val="1100"/>
              <a:buFont typeface="Arial"/>
              <a:buNone/>
            </a:pPr>
            <a:r>
              <a:t/>
            </a:r>
            <a:endParaRPr sz="1350">
              <a:solidFill>
                <a:srgbClr val="333333"/>
              </a:solidFill>
              <a:highlight>
                <a:srgbClr val="FFFFFF"/>
              </a:highlight>
              <a:latin typeface="Comfortaa"/>
              <a:ea typeface="Comfortaa"/>
              <a:cs typeface="Comfortaa"/>
              <a:sym typeface="Comfortaa"/>
            </a:endParaRPr>
          </a:p>
          <a:p>
            <a:pPr indent="0" lvl="0" marL="0" rtl="0" algn="l">
              <a:spcBef>
                <a:spcPts val="800"/>
              </a:spcBef>
              <a:spcAft>
                <a:spcPts val="0"/>
              </a:spcAft>
              <a:buClr>
                <a:schemeClr val="dk1"/>
              </a:buClr>
              <a:buSzPts val="1100"/>
              <a:buFont typeface="Arial"/>
              <a:buNone/>
            </a:pPr>
            <a:r>
              <a:rPr lang="en" sz="1350">
                <a:solidFill>
                  <a:srgbClr val="333333"/>
                </a:solidFill>
                <a:highlight>
                  <a:srgbClr val="FFFFFF"/>
                </a:highlight>
                <a:latin typeface="Comfortaa"/>
                <a:ea typeface="Comfortaa"/>
                <a:cs typeface="Comfortaa"/>
                <a:sym typeface="Comfortaa"/>
              </a:rPr>
              <a:t> •As a customer’s income is not always explicitly known, a predictive model uses other available information.</a:t>
            </a:r>
            <a:endParaRPr sz="1350">
              <a:solidFill>
                <a:srgbClr val="333333"/>
              </a:solidFill>
              <a:highlight>
                <a:srgbClr val="FFFFFF"/>
              </a:highlight>
              <a:latin typeface="Comfortaa"/>
              <a:ea typeface="Comfortaa"/>
              <a:cs typeface="Comfortaa"/>
              <a:sym typeface="Comfortaa"/>
            </a:endParaRPr>
          </a:p>
          <a:p>
            <a:pPr indent="0" lvl="0" marL="0" rtl="0" algn="l">
              <a:spcBef>
                <a:spcPts val="800"/>
              </a:spcBef>
              <a:spcAft>
                <a:spcPts val="1600"/>
              </a:spcAft>
              <a:buNone/>
            </a:pPr>
            <a:r>
              <a:t/>
            </a:r>
            <a:endParaRPr sz="2100">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Light Gradient Boosted </a:t>
            </a:r>
            <a:endParaRPr>
              <a:latin typeface="Comfortaa"/>
              <a:ea typeface="Comfortaa"/>
              <a:cs typeface="Comfortaa"/>
              <a:sym typeface="Comfortaa"/>
            </a:endParaRPr>
          </a:p>
        </p:txBody>
      </p:sp>
      <p:sp>
        <p:nvSpPr>
          <p:cNvPr id="203" name="Google Shape;203;p32"/>
          <p:cNvSpPr txBox="1"/>
          <p:nvPr>
            <p:ph idx="1" type="body"/>
          </p:nvPr>
        </p:nvSpPr>
        <p:spPr>
          <a:xfrm>
            <a:off x="311700" y="1152475"/>
            <a:ext cx="330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17.5</a:t>
            </a:r>
            <a:r>
              <a:rPr lang="en">
                <a:latin typeface="Comfortaa"/>
                <a:ea typeface="Comfortaa"/>
                <a:cs typeface="Comfortaa"/>
                <a:sym typeface="Comfortaa"/>
              </a:rPr>
              <a:t>% of targets misidentified</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20% False Positive </a:t>
            </a:r>
            <a:endParaRPr>
              <a:latin typeface="Comfortaa"/>
              <a:ea typeface="Comfortaa"/>
              <a:cs typeface="Comfortaa"/>
              <a:sym typeface="Comfortaa"/>
            </a:endParaRPr>
          </a:p>
          <a:p>
            <a:pPr indent="0" lvl="0" marL="0" rtl="0" algn="l">
              <a:spcBef>
                <a:spcPts val="1600"/>
              </a:spcBef>
              <a:spcAft>
                <a:spcPts val="0"/>
              </a:spcAft>
              <a:buNone/>
            </a:pPr>
            <a:r>
              <a:t/>
            </a:r>
            <a:endParaRPr>
              <a:latin typeface="Comfortaa"/>
              <a:ea typeface="Comfortaa"/>
              <a:cs typeface="Comfortaa"/>
              <a:sym typeface="Comfortaa"/>
            </a:endParaRPr>
          </a:p>
          <a:p>
            <a:pPr indent="0" lvl="0" marL="0" rtl="0" algn="l">
              <a:spcBef>
                <a:spcPts val="1600"/>
              </a:spcBef>
              <a:spcAft>
                <a:spcPts val="1600"/>
              </a:spcAft>
              <a:buClr>
                <a:schemeClr val="dk1"/>
              </a:buClr>
              <a:buSzPts val="1100"/>
              <a:buFont typeface="Arial"/>
              <a:buNone/>
            </a:pPr>
            <a:r>
              <a:rPr lang="en">
                <a:latin typeface="Comfortaa"/>
                <a:ea typeface="Comfortaa"/>
                <a:cs typeface="Comfortaa"/>
                <a:sym typeface="Comfortaa"/>
              </a:rPr>
              <a:t>For most use cases this is an improvement from the RF model</a:t>
            </a:r>
            <a:endParaRPr>
              <a:latin typeface="Comfortaa"/>
              <a:ea typeface="Comfortaa"/>
              <a:cs typeface="Comfortaa"/>
              <a:sym typeface="Comfortaa"/>
            </a:endParaRPr>
          </a:p>
        </p:txBody>
      </p:sp>
      <p:pic>
        <p:nvPicPr>
          <p:cNvPr id="204" name="Google Shape;204;p32"/>
          <p:cNvPicPr preferRelativeResize="0"/>
          <p:nvPr/>
        </p:nvPicPr>
        <p:blipFill>
          <a:blip r:embed="rId3">
            <a:alphaModFix/>
          </a:blip>
          <a:stretch>
            <a:fillRect/>
          </a:stretch>
        </p:blipFill>
        <p:spPr>
          <a:xfrm>
            <a:off x="3683087" y="1152475"/>
            <a:ext cx="5149213"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33"/>
          <p:cNvPicPr preferRelativeResize="0"/>
          <p:nvPr/>
        </p:nvPicPr>
        <p:blipFill>
          <a:blip r:embed="rId3">
            <a:alphaModFix/>
          </a:blip>
          <a:stretch>
            <a:fillRect/>
          </a:stretch>
        </p:blipFill>
        <p:spPr>
          <a:xfrm>
            <a:off x="4513675" y="291000"/>
            <a:ext cx="4489200" cy="4613475"/>
          </a:xfrm>
          <a:prstGeom prst="rect">
            <a:avLst/>
          </a:prstGeom>
          <a:noFill/>
          <a:ln>
            <a:noFill/>
          </a:ln>
        </p:spPr>
      </p:pic>
      <p:sp>
        <p:nvSpPr>
          <p:cNvPr id="210" name="Google Shape;21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Light Gradient Boosted </a:t>
            </a:r>
            <a:endParaRPr>
              <a:latin typeface="Comfortaa"/>
              <a:ea typeface="Comfortaa"/>
              <a:cs typeface="Comfortaa"/>
              <a:sym typeface="Comfortaa"/>
            </a:endParaRPr>
          </a:p>
        </p:txBody>
      </p:sp>
      <p:sp>
        <p:nvSpPr>
          <p:cNvPr id="211" name="Google Shape;211;p33"/>
          <p:cNvSpPr txBox="1"/>
          <p:nvPr>
            <p:ph idx="1" type="body"/>
          </p:nvPr>
        </p:nvSpPr>
        <p:spPr>
          <a:xfrm>
            <a:off x="311700" y="1152475"/>
            <a:ext cx="439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mfortaa"/>
                <a:ea typeface="Comfortaa"/>
                <a:cs typeface="Comfortaa"/>
                <a:sym typeface="Comfortaa"/>
              </a:rPr>
              <a:t>The ten most important features are:</a:t>
            </a:r>
            <a:endParaRPr sz="1700">
              <a:latin typeface="Comfortaa"/>
              <a:ea typeface="Comfortaa"/>
              <a:cs typeface="Comfortaa"/>
              <a:sym typeface="Comfortaa"/>
            </a:endParaRPr>
          </a:p>
          <a:p>
            <a:pPr indent="-336550" lvl="0" marL="457200" rtl="0" algn="l">
              <a:spcBef>
                <a:spcPts val="1600"/>
              </a:spcBef>
              <a:spcAft>
                <a:spcPts val="0"/>
              </a:spcAft>
              <a:buSzPts val="1700"/>
              <a:buFont typeface="Comfortaa"/>
              <a:buChar char="●"/>
            </a:pPr>
            <a:r>
              <a:rPr lang="en" sz="1700">
                <a:latin typeface="Comfortaa"/>
                <a:ea typeface="Comfortaa"/>
                <a:cs typeface="Comfortaa"/>
                <a:sym typeface="Comfortaa"/>
              </a:rPr>
              <a:t>Hours worked per week</a:t>
            </a:r>
            <a:endParaRPr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latin typeface="Comfortaa"/>
                <a:ea typeface="Comfortaa"/>
                <a:cs typeface="Comfortaa"/>
                <a:sym typeface="Comfortaa"/>
              </a:rPr>
              <a:t>Longest job class of worker</a:t>
            </a:r>
            <a:endParaRPr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solidFill>
                  <a:schemeClr val="dk1"/>
                </a:solidFill>
                <a:latin typeface="Comfortaa"/>
                <a:ea typeface="Comfortaa"/>
                <a:cs typeface="Comfortaa"/>
                <a:sym typeface="Comfortaa"/>
              </a:rPr>
              <a:t>Major occupation sector</a:t>
            </a:r>
            <a:endParaRPr sz="1700">
              <a:solidFill>
                <a:schemeClr val="dk1"/>
              </a:solidFill>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solidFill>
                  <a:schemeClr val="dk1"/>
                </a:solidFill>
                <a:latin typeface="Comfortaa"/>
                <a:ea typeface="Comfortaa"/>
                <a:cs typeface="Comfortaa"/>
                <a:sym typeface="Comfortaa"/>
              </a:rPr>
              <a:t>Dividends from stocks or mutual funds</a:t>
            </a:r>
            <a:endParaRPr sz="1700">
              <a:solidFill>
                <a:schemeClr val="dk1"/>
              </a:solidFill>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solidFill>
                  <a:schemeClr val="dk1"/>
                </a:solidFill>
                <a:latin typeface="Comfortaa"/>
                <a:ea typeface="Comfortaa"/>
                <a:cs typeface="Comfortaa"/>
                <a:sym typeface="Comfortaa"/>
              </a:rPr>
              <a:t>Age</a:t>
            </a:r>
            <a:endParaRPr sz="1700">
              <a:solidFill>
                <a:schemeClr val="dk1"/>
              </a:solidFill>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solidFill>
                  <a:schemeClr val="dk1"/>
                </a:solidFill>
                <a:latin typeface="Comfortaa"/>
                <a:ea typeface="Comfortaa"/>
                <a:cs typeface="Comfortaa"/>
                <a:sym typeface="Comfortaa"/>
              </a:rPr>
              <a:t>Gender</a:t>
            </a:r>
            <a:endParaRPr sz="1700">
              <a:solidFill>
                <a:schemeClr val="dk1"/>
              </a:solidFill>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solidFill>
                  <a:schemeClr val="dk1"/>
                </a:solidFill>
                <a:latin typeface="Comfortaa"/>
                <a:ea typeface="Comfortaa"/>
                <a:cs typeface="Comfortaa"/>
                <a:sym typeface="Comfortaa"/>
              </a:rPr>
              <a:t>Education</a:t>
            </a:r>
            <a:endParaRPr sz="1700">
              <a:solidFill>
                <a:schemeClr val="dk1"/>
              </a:solidFill>
              <a:latin typeface="Comfortaa"/>
              <a:ea typeface="Comfortaa"/>
              <a:cs typeface="Comfortaa"/>
              <a:sym typeface="Comfortaa"/>
            </a:endParaRPr>
          </a:p>
          <a:p>
            <a:pPr indent="0" lvl="0" marL="0" rtl="0" algn="l">
              <a:spcBef>
                <a:spcPts val="1600"/>
              </a:spcBef>
              <a:spcAft>
                <a:spcPts val="1600"/>
              </a:spcAft>
              <a:buNone/>
            </a:pPr>
            <a:r>
              <a:rPr lang="en" sz="1700">
                <a:solidFill>
                  <a:schemeClr val="dk1"/>
                </a:solidFill>
                <a:latin typeface="Comfortaa"/>
                <a:ea typeface="Comfortaa"/>
                <a:cs typeface="Comfortaa"/>
                <a:sym typeface="Comfortaa"/>
              </a:rPr>
              <a:t>The same features as the RF model</a:t>
            </a:r>
            <a:endParaRPr sz="1700">
              <a:solidFill>
                <a:schemeClr val="dk1"/>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34"/>
          <p:cNvPicPr preferRelativeResize="0"/>
          <p:nvPr/>
        </p:nvPicPr>
        <p:blipFill>
          <a:blip r:embed="rId3">
            <a:alphaModFix/>
          </a:blip>
          <a:stretch>
            <a:fillRect/>
          </a:stretch>
        </p:blipFill>
        <p:spPr>
          <a:xfrm>
            <a:off x="1035850" y="925063"/>
            <a:ext cx="7072301" cy="3293375"/>
          </a:xfrm>
          <a:prstGeom prst="rect">
            <a:avLst/>
          </a:prstGeom>
          <a:noFill/>
          <a:ln>
            <a:noFill/>
          </a:ln>
        </p:spPr>
      </p:pic>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Model </a:t>
            </a:r>
            <a:r>
              <a:rPr lang="en">
                <a:latin typeface="Comfortaa"/>
                <a:ea typeface="Comfortaa"/>
                <a:cs typeface="Comfortaa"/>
                <a:sym typeface="Comfortaa"/>
              </a:rPr>
              <a:t>Comparison</a:t>
            </a:r>
            <a:endParaRPr>
              <a:latin typeface="Comfortaa"/>
              <a:ea typeface="Comfortaa"/>
              <a:cs typeface="Comfortaa"/>
              <a:sym typeface="Comfortaa"/>
            </a:endParaRPr>
          </a:p>
        </p:txBody>
      </p:sp>
      <p:sp>
        <p:nvSpPr>
          <p:cNvPr id="218" name="Google Shape;218;p34"/>
          <p:cNvSpPr txBox="1"/>
          <p:nvPr>
            <p:ph idx="1" type="body"/>
          </p:nvPr>
        </p:nvSpPr>
        <p:spPr>
          <a:xfrm>
            <a:off x="338850" y="4218425"/>
            <a:ext cx="8466300" cy="71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latin typeface="Comfortaa"/>
                <a:ea typeface="Comfortaa"/>
                <a:cs typeface="Comfortaa"/>
                <a:sym typeface="Comfortaa"/>
              </a:rPr>
              <a:t>The Light GBM model is superior, but the increase in </a:t>
            </a:r>
            <a:r>
              <a:rPr lang="en" sz="1600">
                <a:latin typeface="Comfortaa"/>
                <a:ea typeface="Comfortaa"/>
                <a:cs typeface="Comfortaa"/>
                <a:sym typeface="Comfortaa"/>
              </a:rPr>
              <a:t>performance</a:t>
            </a:r>
            <a:r>
              <a:rPr lang="en" sz="1600">
                <a:latin typeface="Comfortaa"/>
                <a:ea typeface="Comfortaa"/>
                <a:cs typeface="Comfortaa"/>
                <a:sym typeface="Comfortaa"/>
              </a:rPr>
              <a:t> is small. </a:t>
            </a:r>
            <a:endParaRPr sz="1600">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Conclusion</a:t>
            </a:r>
            <a:endParaRPr>
              <a:latin typeface="Comfortaa"/>
              <a:ea typeface="Comfortaa"/>
              <a:cs typeface="Comfortaa"/>
              <a:sym typeface="Comfortaa"/>
            </a:endParaRPr>
          </a:p>
        </p:txBody>
      </p:sp>
      <p:sp>
        <p:nvSpPr>
          <p:cNvPr id="224" name="Google Shape;22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Using LGBM is a </a:t>
            </a:r>
            <a:r>
              <a:rPr lang="en">
                <a:latin typeface="Comfortaa"/>
                <a:ea typeface="Comfortaa"/>
                <a:cs typeface="Comfortaa"/>
                <a:sym typeface="Comfortaa"/>
              </a:rPr>
              <a:t>reasonably reliable way to predict income. </a:t>
            </a:r>
            <a:endParaRPr>
              <a:latin typeface="Comfortaa"/>
              <a:ea typeface="Comfortaa"/>
              <a:cs typeface="Comfortaa"/>
              <a:sym typeface="Comfortaa"/>
            </a:endParaRPr>
          </a:p>
          <a:p>
            <a:pPr indent="0" lvl="0" marL="0" rtl="0" algn="l">
              <a:spcBef>
                <a:spcPts val="1600"/>
              </a:spcBef>
              <a:spcAft>
                <a:spcPts val="0"/>
              </a:spcAft>
              <a:buNone/>
            </a:pPr>
            <a:r>
              <a:rPr lang="en">
                <a:latin typeface="Comfortaa"/>
                <a:ea typeface="Comfortaa"/>
                <a:cs typeface="Comfortaa"/>
                <a:sym typeface="Comfortaa"/>
              </a:rPr>
              <a:t>Models based on the information available to the client are feasible even with a small feature set.</a:t>
            </a:r>
            <a:endParaRPr>
              <a:latin typeface="Comfortaa"/>
              <a:ea typeface="Comfortaa"/>
              <a:cs typeface="Comfortaa"/>
              <a:sym typeface="Comfortaa"/>
            </a:endParaRPr>
          </a:p>
          <a:p>
            <a:pPr indent="0" lvl="0" marL="0" rtl="0" algn="l">
              <a:spcBef>
                <a:spcPts val="1600"/>
              </a:spcBef>
              <a:spcAft>
                <a:spcPts val="1600"/>
              </a:spcAft>
              <a:buNone/>
            </a:pPr>
            <a:r>
              <a:t/>
            </a:r>
            <a:endParaRPr>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36"/>
          <p:cNvPicPr preferRelativeResize="0"/>
          <p:nvPr/>
        </p:nvPicPr>
        <p:blipFill>
          <a:blip r:embed="rId3">
            <a:alphaModFix/>
          </a:blip>
          <a:stretch>
            <a:fillRect/>
          </a:stretch>
        </p:blipFill>
        <p:spPr>
          <a:xfrm>
            <a:off x="-25" y="-142700"/>
            <a:ext cx="9143997" cy="5592375"/>
          </a:xfrm>
          <a:prstGeom prst="rect">
            <a:avLst/>
          </a:prstGeom>
          <a:noFill/>
          <a:ln>
            <a:noFill/>
          </a:ln>
        </p:spPr>
      </p:pic>
      <p:sp>
        <p:nvSpPr>
          <p:cNvPr id="230" name="Google Shape;230;p36"/>
          <p:cNvSpPr txBox="1"/>
          <p:nvPr/>
        </p:nvSpPr>
        <p:spPr>
          <a:xfrm>
            <a:off x="4965450" y="709102"/>
            <a:ext cx="3940800" cy="1874100"/>
          </a:xfrm>
          <a:prstGeom prst="rect">
            <a:avLst/>
          </a:prstGeom>
          <a:noFill/>
          <a:ln>
            <a:noFill/>
          </a:ln>
          <a:effectLst>
            <a:outerShdw blurRad="57150" rotWithShape="0" algn="bl" dir="4500000" dist="95250">
              <a:srgbClr val="000000">
                <a:alpha val="82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Comfortaa"/>
                <a:ea typeface="Comfortaa"/>
                <a:cs typeface="Comfortaa"/>
                <a:sym typeface="Comfortaa"/>
              </a:rPr>
              <a:t>Questions?</a:t>
            </a:r>
            <a:endParaRPr b="1" sz="4800">
              <a:solidFill>
                <a:srgbClr val="FFFFFF"/>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F1C51"/>
                </a:solidFill>
                <a:latin typeface="Comfortaa"/>
                <a:ea typeface="Comfortaa"/>
                <a:cs typeface="Comfortaa"/>
                <a:sym typeface="Comfortaa"/>
              </a:rPr>
              <a:t>Dataset &amp; Overview</a:t>
            </a:r>
            <a:endParaRPr sz="2400">
              <a:solidFill>
                <a:srgbClr val="1F1C51"/>
              </a:solidFill>
              <a:latin typeface="Comfortaa"/>
              <a:ea typeface="Comfortaa"/>
              <a:cs typeface="Comfortaa"/>
              <a:sym typeface="Comfortaa"/>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None/>
            </a:pPr>
            <a:r>
              <a:rPr lang="en">
                <a:solidFill>
                  <a:srgbClr val="112E51"/>
                </a:solidFill>
                <a:latin typeface="Roboto"/>
                <a:ea typeface="Roboto"/>
                <a:cs typeface="Roboto"/>
                <a:sym typeface="Roboto"/>
              </a:rPr>
              <a:t>Annual Social and Economic Supplements  </a:t>
            </a:r>
            <a:r>
              <a:rPr lang="en"/>
              <a:t>2019</a:t>
            </a:r>
            <a:endParaRPr/>
          </a:p>
          <a:p>
            <a:pPr indent="0" lvl="0" marL="0" rtl="0" algn="l">
              <a:spcBef>
                <a:spcPts val="1200"/>
              </a:spcBef>
              <a:spcAft>
                <a:spcPts val="0"/>
              </a:spcAft>
              <a:buClr>
                <a:schemeClr val="dk1"/>
              </a:buClr>
              <a:buSzPts val="1100"/>
              <a:buFont typeface="Arial"/>
              <a:buNone/>
            </a:pPr>
            <a:r>
              <a:rPr lang="en" sz="1100"/>
              <a:t>This Annual Social and Economic (ASEC) Supplement provides the usual monthly labor force data, but in addition, provides supplemental data on work experience, income, noncash benefits, and migration. Comprehensive work experience information is given on the employment status, occupation, and industry of persons 15 years old and over. Additional data for persons 15 years old and older are available concerning weeks worked and hours per week worked, reason not working full time, total income and income components. Data on employment and income refer to the preceding year, although demographic data refer to the time of the survey.</a:t>
            </a:r>
            <a:endParaRPr sz="1100"/>
          </a:p>
          <a:p>
            <a:pPr indent="0" lvl="0" marL="0" rtl="0" algn="l">
              <a:spcBef>
                <a:spcPts val="1200"/>
              </a:spcBef>
              <a:spcAft>
                <a:spcPts val="0"/>
              </a:spcAft>
              <a:buClr>
                <a:schemeClr val="dk1"/>
              </a:buClr>
              <a:buSzPts val="1100"/>
              <a:buFont typeface="Arial"/>
              <a:buNone/>
            </a:pPr>
            <a:r>
              <a:rPr lang="en" sz="1100"/>
              <a:t>This file also contains data covering nine non-cash income sources: food stamps, school lunch program, employer-provided group health insurance plan, employer-provided pension plan, personal health insurance, Medicaid, Medicare, or military health care, and energy assistance. Characteristics such as age, sex, race, household relationship, and Hispanic origin are shown for each person in the household enumerated. </a:t>
            </a:r>
            <a:endParaRPr sz="1100"/>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mt="50000"/>
          </a:blip>
          <a:stretch>
            <a:fillRect/>
          </a:stretch>
        </p:blipFill>
        <p:spPr>
          <a:xfrm>
            <a:off x="4253225" y="-45675"/>
            <a:ext cx="4934200" cy="5386000"/>
          </a:xfrm>
          <a:prstGeom prst="rect">
            <a:avLst/>
          </a:prstGeom>
          <a:noFill/>
          <a:ln>
            <a:noFill/>
          </a:ln>
        </p:spPr>
      </p:pic>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F1C51"/>
                </a:solidFill>
                <a:latin typeface="Comfortaa"/>
                <a:ea typeface="Comfortaa"/>
                <a:cs typeface="Comfortaa"/>
                <a:sym typeface="Comfortaa"/>
              </a:rPr>
              <a:t>Dataset &amp; Overview</a:t>
            </a:r>
            <a:endParaRPr>
              <a:latin typeface="Comfortaa"/>
              <a:ea typeface="Comfortaa"/>
              <a:cs typeface="Comfortaa"/>
              <a:sym typeface="Comfortaa"/>
            </a:endParaRPr>
          </a:p>
        </p:txBody>
      </p:sp>
      <p:pic>
        <p:nvPicPr>
          <p:cNvPr id="76" name="Google Shape;76;p16"/>
          <p:cNvPicPr preferRelativeResize="0"/>
          <p:nvPr/>
        </p:nvPicPr>
        <p:blipFill>
          <a:blip r:embed="rId4">
            <a:alphaModFix/>
          </a:blip>
          <a:stretch>
            <a:fillRect/>
          </a:stretch>
        </p:blipFill>
        <p:spPr>
          <a:xfrm>
            <a:off x="421700" y="1518380"/>
            <a:ext cx="3831525" cy="817200"/>
          </a:xfrm>
          <a:prstGeom prst="rect">
            <a:avLst/>
          </a:prstGeom>
          <a:noFill/>
          <a:ln>
            <a:noFill/>
          </a:ln>
        </p:spPr>
      </p:pic>
      <p:sp>
        <p:nvSpPr>
          <p:cNvPr id="77" name="Google Shape;77;p16"/>
          <p:cNvSpPr txBox="1"/>
          <p:nvPr>
            <p:ph idx="1" type="body"/>
          </p:nvPr>
        </p:nvSpPr>
        <p:spPr>
          <a:xfrm>
            <a:off x="311700" y="1152475"/>
            <a:ext cx="3480300" cy="4353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112E51"/>
                </a:solidFill>
                <a:latin typeface="Comfortaa"/>
                <a:ea typeface="Comfortaa"/>
                <a:cs typeface="Comfortaa"/>
                <a:sym typeface="Comfortaa"/>
              </a:rPr>
              <a:t>Individual</a:t>
            </a:r>
            <a:r>
              <a:rPr lang="en">
                <a:solidFill>
                  <a:srgbClr val="112E51"/>
                </a:solidFill>
                <a:latin typeface="Comfortaa"/>
                <a:ea typeface="Comfortaa"/>
                <a:cs typeface="Comfortaa"/>
                <a:sym typeface="Comfortaa"/>
              </a:rPr>
              <a:t> Records</a:t>
            </a:r>
            <a:endParaRPr>
              <a:latin typeface="Comfortaa"/>
              <a:ea typeface="Comfortaa"/>
              <a:cs typeface="Comfortaa"/>
              <a:sym typeface="Comfortaa"/>
            </a:endParaRPr>
          </a:p>
        </p:txBody>
      </p:sp>
      <p:sp>
        <p:nvSpPr>
          <p:cNvPr id="78" name="Google Shape;78;p16"/>
          <p:cNvSpPr txBox="1"/>
          <p:nvPr/>
        </p:nvSpPr>
        <p:spPr>
          <a:xfrm>
            <a:off x="590450" y="2479900"/>
            <a:ext cx="7741500" cy="18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•Data complexity</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•Challenges posed by dataset</a:t>
            </a:r>
            <a:endParaRPr>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F1C51"/>
                </a:solidFill>
                <a:latin typeface="Comfortaa"/>
                <a:ea typeface="Comfortaa"/>
                <a:cs typeface="Comfortaa"/>
                <a:sym typeface="Comfortaa"/>
              </a:rPr>
              <a:t>Project Flow</a:t>
            </a:r>
            <a:endParaRPr>
              <a:latin typeface="Comfortaa"/>
              <a:ea typeface="Comfortaa"/>
              <a:cs typeface="Comfortaa"/>
              <a:sym typeface="Comfortaa"/>
            </a:endParaRPr>
          </a:p>
        </p:txBody>
      </p:sp>
      <p:sp>
        <p:nvSpPr>
          <p:cNvPr id="84" name="Google Shape;84;p17"/>
          <p:cNvSpPr txBox="1"/>
          <p:nvPr>
            <p:ph idx="1" type="body"/>
          </p:nvPr>
        </p:nvSpPr>
        <p:spPr>
          <a:xfrm>
            <a:off x="311700" y="1152475"/>
            <a:ext cx="1860000" cy="782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Comfortaa"/>
                <a:ea typeface="Comfortaa"/>
                <a:cs typeface="Comfortaa"/>
                <a:sym typeface="Comfortaa"/>
              </a:rPr>
              <a:t>Exploration</a:t>
            </a:r>
            <a:endParaRPr>
              <a:latin typeface="Comfortaa"/>
              <a:ea typeface="Comfortaa"/>
              <a:cs typeface="Comfortaa"/>
              <a:sym typeface="Comfortaa"/>
            </a:endParaRPr>
          </a:p>
        </p:txBody>
      </p:sp>
      <p:sp>
        <p:nvSpPr>
          <p:cNvPr id="85" name="Google Shape;85;p17"/>
          <p:cNvSpPr txBox="1"/>
          <p:nvPr>
            <p:ph idx="1" type="body"/>
          </p:nvPr>
        </p:nvSpPr>
        <p:spPr>
          <a:xfrm>
            <a:off x="2470525" y="1152475"/>
            <a:ext cx="1860000" cy="782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sz="1300">
                <a:latin typeface="Comfortaa"/>
                <a:ea typeface="Comfortaa"/>
                <a:cs typeface="Comfortaa"/>
                <a:sym typeface="Comfortaa"/>
              </a:rPr>
              <a:t>Feature Selection/ Engineering</a:t>
            </a:r>
            <a:endParaRPr sz="1300">
              <a:latin typeface="Comfortaa"/>
              <a:ea typeface="Comfortaa"/>
              <a:cs typeface="Comfortaa"/>
              <a:sym typeface="Comfortaa"/>
            </a:endParaRPr>
          </a:p>
        </p:txBody>
      </p:sp>
      <p:sp>
        <p:nvSpPr>
          <p:cNvPr id="86" name="Google Shape;86;p17"/>
          <p:cNvSpPr txBox="1"/>
          <p:nvPr>
            <p:ph idx="1" type="body"/>
          </p:nvPr>
        </p:nvSpPr>
        <p:spPr>
          <a:xfrm>
            <a:off x="4629350" y="1152475"/>
            <a:ext cx="1860000" cy="782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Comfortaa"/>
                <a:ea typeface="Comfortaa"/>
                <a:cs typeface="Comfortaa"/>
                <a:sym typeface="Comfortaa"/>
              </a:rPr>
              <a:t>Modeling</a:t>
            </a:r>
            <a:endParaRPr>
              <a:latin typeface="Comfortaa"/>
              <a:ea typeface="Comfortaa"/>
              <a:cs typeface="Comfortaa"/>
              <a:sym typeface="Comfortaa"/>
            </a:endParaRPr>
          </a:p>
        </p:txBody>
      </p:sp>
      <p:sp>
        <p:nvSpPr>
          <p:cNvPr id="87" name="Google Shape;87;p17"/>
          <p:cNvSpPr txBox="1"/>
          <p:nvPr>
            <p:ph idx="1" type="body"/>
          </p:nvPr>
        </p:nvSpPr>
        <p:spPr>
          <a:xfrm>
            <a:off x="6788175" y="1152475"/>
            <a:ext cx="1860000" cy="782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a:latin typeface="Comfortaa"/>
                <a:ea typeface="Comfortaa"/>
                <a:cs typeface="Comfortaa"/>
                <a:sym typeface="Comfortaa"/>
              </a:rPr>
              <a:t>Model Tuning</a:t>
            </a:r>
            <a:endParaRPr>
              <a:latin typeface="Comfortaa"/>
              <a:ea typeface="Comfortaa"/>
              <a:cs typeface="Comfortaa"/>
              <a:sym typeface="Comfortaa"/>
            </a:endParaRPr>
          </a:p>
        </p:txBody>
      </p:sp>
      <p:sp>
        <p:nvSpPr>
          <p:cNvPr id="88" name="Google Shape;88;p17"/>
          <p:cNvSpPr txBox="1"/>
          <p:nvPr>
            <p:ph idx="1" type="body"/>
          </p:nvPr>
        </p:nvSpPr>
        <p:spPr>
          <a:xfrm>
            <a:off x="311700" y="2069325"/>
            <a:ext cx="1860000" cy="2847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mfortaa"/>
                <a:ea typeface="Comfortaa"/>
                <a:cs typeface="Comfortaa"/>
                <a:sym typeface="Comfortaa"/>
              </a:rPr>
              <a:t>Cleaning the data, removing unnecessary elements.</a:t>
            </a:r>
            <a:endParaRPr sz="1500">
              <a:latin typeface="Comfortaa"/>
              <a:ea typeface="Comfortaa"/>
              <a:cs typeface="Comfortaa"/>
              <a:sym typeface="Comfortaa"/>
            </a:endParaRPr>
          </a:p>
          <a:p>
            <a:pPr indent="0" lvl="0" marL="0" rtl="0" algn="l">
              <a:spcBef>
                <a:spcPts val="1600"/>
              </a:spcBef>
              <a:spcAft>
                <a:spcPts val="1600"/>
              </a:spcAft>
              <a:buNone/>
            </a:pPr>
            <a:r>
              <a:rPr lang="en" sz="1500">
                <a:latin typeface="Comfortaa"/>
                <a:ea typeface="Comfortaa"/>
                <a:cs typeface="Comfortaa"/>
                <a:sym typeface="Comfortaa"/>
              </a:rPr>
              <a:t>Narrowing data to scope of project</a:t>
            </a:r>
            <a:endParaRPr sz="1500">
              <a:latin typeface="Comfortaa"/>
              <a:ea typeface="Comfortaa"/>
              <a:cs typeface="Comfortaa"/>
              <a:sym typeface="Comfortaa"/>
            </a:endParaRPr>
          </a:p>
        </p:txBody>
      </p:sp>
      <p:sp>
        <p:nvSpPr>
          <p:cNvPr id="89" name="Google Shape;89;p17"/>
          <p:cNvSpPr txBox="1"/>
          <p:nvPr>
            <p:ph idx="1" type="body"/>
          </p:nvPr>
        </p:nvSpPr>
        <p:spPr>
          <a:xfrm>
            <a:off x="2470525" y="2069325"/>
            <a:ext cx="1860000" cy="2847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mfortaa"/>
                <a:ea typeface="Comfortaa"/>
                <a:cs typeface="Comfortaa"/>
                <a:sym typeface="Comfortaa"/>
              </a:rPr>
              <a:t>Metrics based selection using correlation of features to target. </a:t>
            </a:r>
            <a:endParaRPr sz="1500">
              <a:latin typeface="Comfortaa"/>
              <a:ea typeface="Comfortaa"/>
              <a:cs typeface="Comfortaa"/>
              <a:sym typeface="Comfortaa"/>
            </a:endParaRPr>
          </a:p>
          <a:p>
            <a:pPr indent="0" lvl="0" marL="0" rtl="0" algn="l">
              <a:spcBef>
                <a:spcPts val="1600"/>
              </a:spcBef>
              <a:spcAft>
                <a:spcPts val="0"/>
              </a:spcAft>
              <a:buNone/>
            </a:pPr>
            <a:r>
              <a:rPr lang="en" sz="1500">
                <a:latin typeface="Comfortaa"/>
                <a:ea typeface="Comfortaa"/>
                <a:cs typeface="Comfortaa"/>
                <a:sym typeface="Comfortaa"/>
              </a:rPr>
              <a:t>Combining of highly correlated features. </a:t>
            </a:r>
            <a:endParaRPr sz="1500">
              <a:latin typeface="Comfortaa"/>
              <a:ea typeface="Comfortaa"/>
              <a:cs typeface="Comfortaa"/>
              <a:sym typeface="Comfortaa"/>
            </a:endParaRPr>
          </a:p>
          <a:p>
            <a:pPr indent="0" lvl="0" marL="0" rtl="0" algn="l">
              <a:spcBef>
                <a:spcPts val="1600"/>
              </a:spcBef>
              <a:spcAft>
                <a:spcPts val="1600"/>
              </a:spcAft>
              <a:buNone/>
            </a:pPr>
            <a:r>
              <a:t/>
            </a:r>
            <a:endParaRPr sz="1500">
              <a:latin typeface="Comfortaa"/>
              <a:ea typeface="Comfortaa"/>
              <a:cs typeface="Comfortaa"/>
              <a:sym typeface="Comfortaa"/>
            </a:endParaRPr>
          </a:p>
        </p:txBody>
      </p:sp>
      <p:sp>
        <p:nvSpPr>
          <p:cNvPr id="90" name="Google Shape;90;p17"/>
          <p:cNvSpPr txBox="1"/>
          <p:nvPr>
            <p:ph idx="1" type="body"/>
          </p:nvPr>
        </p:nvSpPr>
        <p:spPr>
          <a:xfrm>
            <a:off x="4629350" y="2069325"/>
            <a:ext cx="1860000" cy="2847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mfortaa"/>
                <a:ea typeface="Comfortaa"/>
                <a:cs typeface="Comfortaa"/>
                <a:sym typeface="Comfortaa"/>
              </a:rPr>
              <a:t>Using both Random Forest and Light Gradient Boosted modeling.</a:t>
            </a:r>
            <a:endParaRPr sz="1500">
              <a:latin typeface="Comfortaa"/>
              <a:ea typeface="Comfortaa"/>
              <a:cs typeface="Comfortaa"/>
              <a:sym typeface="Comfortaa"/>
            </a:endParaRPr>
          </a:p>
          <a:p>
            <a:pPr indent="0" lvl="0" marL="0" rtl="0" algn="l">
              <a:spcBef>
                <a:spcPts val="1600"/>
              </a:spcBef>
              <a:spcAft>
                <a:spcPts val="1600"/>
              </a:spcAft>
              <a:buNone/>
            </a:pPr>
            <a:r>
              <a:rPr lang="en" sz="1500">
                <a:latin typeface="Comfortaa"/>
                <a:ea typeface="Comfortaa"/>
                <a:cs typeface="Comfortaa"/>
                <a:sym typeface="Comfortaa"/>
              </a:rPr>
              <a:t>Iterated to select best features. </a:t>
            </a:r>
            <a:endParaRPr sz="1500">
              <a:latin typeface="Comfortaa"/>
              <a:ea typeface="Comfortaa"/>
              <a:cs typeface="Comfortaa"/>
              <a:sym typeface="Comfortaa"/>
            </a:endParaRPr>
          </a:p>
        </p:txBody>
      </p:sp>
      <p:sp>
        <p:nvSpPr>
          <p:cNvPr id="91" name="Google Shape;91;p17"/>
          <p:cNvSpPr txBox="1"/>
          <p:nvPr>
            <p:ph idx="1" type="body"/>
          </p:nvPr>
        </p:nvSpPr>
        <p:spPr>
          <a:xfrm>
            <a:off x="6788175" y="2069325"/>
            <a:ext cx="1860000" cy="2847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Comfortaa"/>
                <a:ea typeface="Comfortaa"/>
                <a:cs typeface="Comfortaa"/>
                <a:sym typeface="Comfortaa"/>
              </a:rPr>
              <a:t>Testing for and assigning optimized hyperparameters.</a:t>
            </a:r>
            <a:endParaRPr sz="1400">
              <a:latin typeface="Comfortaa"/>
              <a:ea typeface="Comfortaa"/>
              <a:cs typeface="Comfortaa"/>
              <a:sym typeface="Comfortaa"/>
            </a:endParaRPr>
          </a:p>
        </p:txBody>
      </p:sp>
      <p:cxnSp>
        <p:nvCxnSpPr>
          <p:cNvPr id="92" name="Google Shape;92;p17"/>
          <p:cNvCxnSpPr>
            <a:stCxn id="84" idx="3"/>
            <a:endCxn id="85" idx="1"/>
          </p:cNvCxnSpPr>
          <p:nvPr/>
        </p:nvCxnSpPr>
        <p:spPr>
          <a:xfrm>
            <a:off x="2171700" y="1543525"/>
            <a:ext cx="298800" cy="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17"/>
          <p:cNvCxnSpPr/>
          <p:nvPr/>
        </p:nvCxnSpPr>
        <p:spPr>
          <a:xfrm>
            <a:off x="4178175" y="1834750"/>
            <a:ext cx="809100" cy="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7"/>
          <p:cNvCxnSpPr/>
          <p:nvPr/>
        </p:nvCxnSpPr>
        <p:spPr>
          <a:xfrm rot="10800000">
            <a:off x="4187896" y="1315175"/>
            <a:ext cx="677100" cy="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7"/>
          <p:cNvCxnSpPr>
            <a:stCxn id="86" idx="3"/>
            <a:endCxn id="87" idx="1"/>
          </p:cNvCxnSpPr>
          <p:nvPr/>
        </p:nvCxnSpPr>
        <p:spPr>
          <a:xfrm>
            <a:off x="6489350" y="1543525"/>
            <a:ext cx="298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Loading &amp; Cleaning the Data</a:t>
            </a:r>
            <a:endParaRPr>
              <a:latin typeface="Comfortaa"/>
              <a:ea typeface="Comfortaa"/>
              <a:cs typeface="Comfortaa"/>
              <a:sym typeface="Comfortaa"/>
            </a:endParaRPr>
          </a:p>
        </p:txBody>
      </p:sp>
      <p:sp>
        <p:nvSpPr>
          <p:cNvPr id="101" name="Google Shape;10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600">
                <a:solidFill>
                  <a:srgbClr val="000000"/>
                </a:solidFill>
                <a:highlight>
                  <a:srgbClr val="FFFFFE"/>
                </a:highlight>
                <a:latin typeface="Comfortaa"/>
                <a:ea typeface="Comfortaa"/>
                <a:cs typeface="Comfortaa"/>
                <a:sym typeface="Comfortaa"/>
              </a:rPr>
              <a:t>Removed:</a:t>
            </a:r>
            <a:endParaRPr b="1" sz="1600">
              <a:solidFill>
                <a:srgbClr val="000000"/>
              </a:solidFill>
              <a:highlight>
                <a:srgbClr val="FFFFFE"/>
              </a:highlight>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1600">
                <a:solidFill>
                  <a:srgbClr val="000000"/>
                </a:solidFill>
                <a:highlight>
                  <a:srgbClr val="FFFFFE"/>
                </a:highlight>
                <a:latin typeface="Comfortaa"/>
                <a:ea typeface="Comfortaa"/>
                <a:cs typeface="Comfortaa"/>
                <a:sym typeface="Comfortaa"/>
              </a:rPr>
              <a:t>• unnecessary Record Identifiers and Weights columns</a:t>
            </a:r>
            <a:endParaRPr sz="1600">
              <a:solidFill>
                <a:srgbClr val="000000"/>
              </a:solidFill>
              <a:highlight>
                <a:srgbClr val="FFFFFE"/>
              </a:highlight>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1600">
                <a:solidFill>
                  <a:srgbClr val="000000"/>
                </a:solidFill>
                <a:highlight>
                  <a:srgbClr val="FFFFFE"/>
                </a:highlight>
                <a:latin typeface="Comfortaa"/>
                <a:ea typeface="Comfortaa"/>
                <a:cs typeface="Comfortaa"/>
                <a:sym typeface="Comfortaa"/>
              </a:rPr>
              <a:t>• allocation flag columns</a:t>
            </a:r>
            <a:endParaRPr sz="1600">
              <a:solidFill>
                <a:srgbClr val="000000"/>
              </a:solidFill>
              <a:highlight>
                <a:srgbClr val="FFFFFE"/>
              </a:highlight>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1600">
                <a:solidFill>
                  <a:srgbClr val="000000"/>
                </a:solidFill>
                <a:highlight>
                  <a:srgbClr val="FFFFFE"/>
                </a:highlight>
                <a:latin typeface="Comfortaa"/>
                <a:ea typeface="Comfortaa"/>
                <a:cs typeface="Comfortaa"/>
                <a:sym typeface="Comfortaa"/>
              </a:rPr>
              <a:t>• unnecessary and redundant columns</a:t>
            </a:r>
            <a:endParaRPr sz="1600">
              <a:solidFill>
                <a:srgbClr val="000000"/>
              </a:solidFill>
              <a:highlight>
                <a:srgbClr val="FFFFFE"/>
              </a:highlight>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1600">
                <a:solidFill>
                  <a:srgbClr val="000000"/>
                </a:solidFill>
                <a:highlight>
                  <a:srgbClr val="FFFFFE"/>
                </a:highlight>
                <a:latin typeface="Comfortaa"/>
                <a:ea typeface="Comfortaa"/>
                <a:cs typeface="Comfortaa"/>
                <a:sym typeface="Comfortaa"/>
              </a:rPr>
              <a:t>• persons under 18 years old as they are outside the scope</a:t>
            </a:r>
            <a:endParaRPr sz="1600">
              <a:solidFill>
                <a:srgbClr val="000000"/>
              </a:solidFill>
              <a:highlight>
                <a:srgbClr val="FFFFFE"/>
              </a:highlight>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t/>
            </a:r>
            <a:endParaRPr sz="1250">
              <a:solidFill>
                <a:srgbClr val="000000"/>
              </a:solidFill>
              <a:highlight>
                <a:srgbClr val="FFFFFE"/>
              </a:highlight>
              <a:latin typeface="Comfortaa"/>
              <a:ea typeface="Comfortaa"/>
              <a:cs typeface="Comfortaa"/>
              <a:sym typeface="Comfortaa"/>
            </a:endParaRPr>
          </a:p>
          <a:p>
            <a:pPr indent="0" lvl="0" marL="0" rtl="0" algn="l">
              <a:spcBef>
                <a:spcPts val="0"/>
              </a:spcBef>
              <a:spcAft>
                <a:spcPts val="1600"/>
              </a:spcAft>
              <a:buNone/>
            </a:pPr>
            <a:r>
              <a:t/>
            </a:r>
            <a:endParaRPr sz="2000">
              <a:solidFill>
                <a:srgbClr val="000000"/>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Data Exploration</a:t>
            </a:r>
            <a:endParaRPr>
              <a:latin typeface="Comfortaa"/>
              <a:ea typeface="Comfortaa"/>
              <a:cs typeface="Comfortaa"/>
              <a:sym typeface="Comfortaa"/>
            </a:endParaRPr>
          </a:p>
        </p:txBody>
      </p:sp>
      <p:sp>
        <p:nvSpPr>
          <p:cNvPr id="107" name="Google Shape;107;p19"/>
          <p:cNvSpPr txBox="1"/>
          <p:nvPr>
            <p:ph idx="1" type="body"/>
          </p:nvPr>
        </p:nvSpPr>
        <p:spPr>
          <a:xfrm>
            <a:off x="311700" y="1152475"/>
            <a:ext cx="4372500" cy="101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mfortaa"/>
                <a:ea typeface="Comfortaa"/>
                <a:cs typeface="Comfortaa"/>
                <a:sym typeface="Comfortaa"/>
              </a:rPr>
              <a:t>Personal Characteristics</a:t>
            </a:r>
            <a:endParaRPr>
              <a:latin typeface="Comfortaa"/>
              <a:ea typeface="Comfortaa"/>
              <a:cs typeface="Comfortaa"/>
              <a:sym typeface="Comfortaa"/>
            </a:endParaRPr>
          </a:p>
        </p:txBody>
      </p:sp>
      <p:pic>
        <p:nvPicPr>
          <p:cNvPr id="108" name="Google Shape;108;p19"/>
          <p:cNvPicPr preferRelativeResize="0"/>
          <p:nvPr/>
        </p:nvPicPr>
        <p:blipFill>
          <a:blip r:embed="rId3">
            <a:alphaModFix/>
          </a:blip>
          <a:stretch>
            <a:fillRect/>
          </a:stretch>
        </p:blipFill>
        <p:spPr>
          <a:xfrm>
            <a:off x="5141146" y="163750"/>
            <a:ext cx="3376250" cy="2254200"/>
          </a:xfrm>
          <a:prstGeom prst="rect">
            <a:avLst/>
          </a:prstGeom>
          <a:noFill/>
          <a:ln>
            <a:noFill/>
          </a:ln>
        </p:spPr>
      </p:pic>
      <p:pic>
        <p:nvPicPr>
          <p:cNvPr id="109" name="Google Shape;109;p19"/>
          <p:cNvPicPr preferRelativeResize="0"/>
          <p:nvPr/>
        </p:nvPicPr>
        <p:blipFill>
          <a:blip r:embed="rId4">
            <a:alphaModFix/>
          </a:blip>
          <a:stretch>
            <a:fillRect/>
          </a:stretch>
        </p:blipFill>
        <p:spPr>
          <a:xfrm>
            <a:off x="311700" y="2407624"/>
            <a:ext cx="4076774" cy="2378810"/>
          </a:xfrm>
          <a:prstGeom prst="rect">
            <a:avLst/>
          </a:prstGeom>
          <a:noFill/>
          <a:ln>
            <a:noFill/>
          </a:ln>
        </p:spPr>
      </p:pic>
      <p:pic>
        <p:nvPicPr>
          <p:cNvPr id="110" name="Google Shape;110;p19"/>
          <p:cNvPicPr preferRelativeResize="0"/>
          <p:nvPr/>
        </p:nvPicPr>
        <p:blipFill>
          <a:blip r:embed="rId5">
            <a:alphaModFix/>
          </a:blip>
          <a:stretch>
            <a:fillRect/>
          </a:stretch>
        </p:blipFill>
        <p:spPr>
          <a:xfrm>
            <a:off x="4755525" y="2417950"/>
            <a:ext cx="4076776" cy="2358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Data Exploration</a:t>
            </a:r>
            <a:endParaRPr>
              <a:latin typeface="Comfortaa"/>
              <a:ea typeface="Comfortaa"/>
              <a:cs typeface="Comfortaa"/>
              <a:sym typeface="Comfortaa"/>
            </a:endParaRPr>
          </a:p>
        </p:txBody>
      </p:sp>
      <p:sp>
        <p:nvSpPr>
          <p:cNvPr id="116" name="Google Shape;116;p20"/>
          <p:cNvSpPr txBox="1"/>
          <p:nvPr>
            <p:ph idx="1" type="body"/>
          </p:nvPr>
        </p:nvSpPr>
        <p:spPr>
          <a:xfrm>
            <a:off x="311700" y="1152475"/>
            <a:ext cx="3362100" cy="114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mfortaa"/>
                <a:ea typeface="Comfortaa"/>
                <a:cs typeface="Comfortaa"/>
                <a:sym typeface="Comfortaa"/>
              </a:rPr>
              <a:t>Gender</a:t>
            </a:r>
            <a:endParaRPr>
              <a:latin typeface="Comfortaa"/>
              <a:ea typeface="Comfortaa"/>
              <a:cs typeface="Comfortaa"/>
              <a:sym typeface="Comfortaa"/>
            </a:endParaRPr>
          </a:p>
        </p:txBody>
      </p:sp>
      <p:pic>
        <p:nvPicPr>
          <p:cNvPr id="117" name="Google Shape;117;p20"/>
          <p:cNvPicPr preferRelativeResize="0"/>
          <p:nvPr/>
        </p:nvPicPr>
        <p:blipFill>
          <a:blip r:embed="rId3">
            <a:alphaModFix/>
          </a:blip>
          <a:stretch>
            <a:fillRect/>
          </a:stretch>
        </p:blipFill>
        <p:spPr>
          <a:xfrm>
            <a:off x="159300" y="1855150"/>
            <a:ext cx="3836150" cy="2561325"/>
          </a:xfrm>
          <a:prstGeom prst="rect">
            <a:avLst/>
          </a:prstGeom>
          <a:noFill/>
          <a:ln>
            <a:noFill/>
          </a:ln>
        </p:spPr>
      </p:pic>
      <p:pic>
        <p:nvPicPr>
          <p:cNvPr id="118" name="Google Shape;118;p20"/>
          <p:cNvPicPr preferRelativeResize="0"/>
          <p:nvPr/>
        </p:nvPicPr>
        <p:blipFill>
          <a:blip r:embed="rId4">
            <a:alphaModFix/>
          </a:blip>
          <a:stretch>
            <a:fillRect/>
          </a:stretch>
        </p:blipFill>
        <p:spPr>
          <a:xfrm>
            <a:off x="4022163" y="1674738"/>
            <a:ext cx="4886325" cy="280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Data Exploration</a:t>
            </a:r>
            <a:endParaRPr>
              <a:latin typeface="Comfortaa"/>
              <a:ea typeface="Comfortaa"/>
              <a:cs typeface="Comfortaa"/>
              <a:sym typeface="Comfortaa"/>
            </a:endParaRPr>
          </a:p>
        </p:txBody>
      </p:sp>
      <p:sp>
        <p:nvSpPr>
          <p:cNvPr id="124" name="Google Shape;124;p21"/>
          <p:cNvSpPr txBox="1"/>
          <p:nvPr>
            <p:ph idx="1" type="body"/>
          </p:nvPr>
        </p:nvSpPr>
        <p:spPr>
          <a:xfrm>
            <a:off x="311700" y="1152475"/>
            <a:ext cx="3362100" cy="113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mfortaa"/>
                <a:ea typeface="Comfortaa"/>
                <a:cs typeface="Comfortaa"/>
                <a:sym typeface="Comfortaa"/>
              </a:rPr>
              <a:t>Education</a:t>
            </a:r>
            <a:endParaRPr>
              <a:latin typeface="Comfortaa"/>
              <a:ea typeface="Comfortaa"/>
              <a:cs typeface="Comfortaa"/>
              <a:sym typeface="Comfortaa"/>
            </a:endParaRPr>
          </a:p>
        </p:txBody>
      </p:sp>
      <p:pic>
        <p:nvPicPr>
          <p:cNvPr id="125" name="Google Shape;125;p21"/>
          <p:cNvPicPr preferRelativeResize="0"/>
          <p:nvPr/>
        </p:nvPicPr>
        <p:blipFill>
          <a:blip r:embed="rId3">
            <a:alphaModFix/>
          </a:blip>
          <a:stretch>
            <a:fillRect/>
          </a:stretch>
        </p:blipFill>
        <p:spPr>
          <a:xfrm>
            <a:off x="235500" y="1995725"/>
            <a:ext cx="3598400" cy="2420750"/>
          </a:xfrm>
          <a:prstGeom prst="rect">
            <a:avLst/>
          </a:prstGeom>
          <a:noFill/>
          <a:ln>
            <a:noFill/>
          </a:ln>
        </p:spPr>
      </p:pic>
      <p:pic>
        <p:nvPicPr>
          <p:cNvPr id="126" name="Google Shape;126;p21"/>
          <p:cNvPicPr preferRelativeResize="0"/>
          <p:nvPr/>
        </p:nvPicPr>
        <p:blipFill>
          <a:blip r:embed="rId4">
            <a:alphaModFix/>
          </a:blip>
          <a:stretch>
            <a:fillRect/>
          </a:stretch>
        </p:blipFill>
        <p:spPr>
          <a:xfrm>
            <a:off x="3974550" y="1711375"/>
            <a:ext cx="4857750" cy="285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