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Source Sans Pr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SourceSansPr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SourceSansPro-italic.fntdata"/><Relationship Id="rId23" Type="http://schemas.openxmlformats.org/officeDocument/2006/relationships/font" Target="fonts/SourceSansPr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SourceSansPr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3b1ae492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3b1ae492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3b1ae492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3b1ae492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3b6778106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3b6778106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3b1ae4921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3b1ae4921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3b1ae492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3b1ae492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3b1ae492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3b1ae492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3b1ae492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3b1ae492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3b1ae492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3b1ae492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3b6778106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3b6778106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3b1ae492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3b1ae492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3b1ae492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3b1ae492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3b1ae492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3b1ae492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jpg"/><Relationship Id="rId4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rush4ratio/video-game-sales-with-rating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9.jpg"/><Relationship Id="rId5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236500" y="565275"/>
            <a:ext cx="8183700" cy="144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User Ratings on Global </a:t>
            </a:r>
            <a:r>
              <a:rPr lang="en"/>
              <a:t>Video Game Sales</a:t>
            </a:r>
            <a:endParaRPr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018" y="2782800"/>
            <a:ext cx="3177605" cy="2098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7346" y="1594650"/>
            <a:ext cx="3515575" cy="351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 sz="2400">
                <a:latin typeface="Arial"/>
                <a:ea typeface="Arial"/>
                <a:cs typeface="Arial"/>
                <a:sym typeface="Arial"/>
              </a:rPr>
              <a:t>he initial results indicate the user score has a significant relation to the global sales of a video game.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The relation appears to be consistent across markets, ratings, and platforms, with some small exceptions.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Higher User Score = Better Sales</a:t>
            </a:r>
            <a:endParaRPr b="1"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 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6071" y="0"/>
            <a:ext cx="98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5565300" y="293900"/>
            <a:ext cx="3578700" cy="9657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effectLst>
            <a:outerShdw blurRad="85725" rotWithShape="0" algn="bl" dir="5040000" dist="28575">
              <a:srgbClr val="00FFFF">
                <a:alpha val="64999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Next Steps</a:t>
            </a:r>
            <a:endParaRPr b="1"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482147" y="1380305"/>
            <a:ext cx="8296200" cy="3790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detailed analysis of specific markets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Analysis repeated with critic scores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Study comparing the factors that affect the user scores of games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4"/>
          <p:cNvSpPr txBox="1"/>
          <p:nvPr>
            <p:ph type="title"/>
          </p:nvPr>
        </p:nvSpPr>
        <p:spPr>
          <a:xfrm>
            <a:off x="311700" y="445025"/>
            <a:ext cx="4975200" cy="692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Recommended</a:t>
            </a:r>
            <a:r>
              <a:rPr lang="en">
                <a:solidFill>
                  <a:srgbClr val="000000"/>
                </a:solidFill>
              </a:rPr>
              <a:t> Studies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/>
          <p:nvPr/>
        </p:nvSpPr>
        <p:spPr>
          <a:xfrm>
            <a:off x="-25" y="100"/>
            <a:ext cx="9144000" cy="51435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5" y="-142700"/>
            <a:ext cx="9143997" cy="559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5"/>
          <p:cNvSpPr txBox="1"/>
          <p:nvPr>
            <p:ph type="title"/>
          </p:nvPr>
        </p:nvSpPr>
        <p:spPr>
          <a:xfrm>
            <a:off x="5083550" y="774702"/>
            <a:ext cx="3940800" cy="1874100"/>
          </a:xfrm>
          <a:prstGeom prst="rect">
            <a:avLst/>
          </a:prstGeom>
          <a:effectLst>
            <a:outerShdw blurRad="57150" rotWithShape="0" algn="bl" dir="4500000" dist="95250">
              <a:srgbClr val="000000">
                <a:alpha val="82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Questions?</a:t>
            </a:r>
            <a:endParaRPr sz="4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068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Today’s video game industry is massive and highly competitive. 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Determining what games to invest time and resources into can be vital for the success of a developer. 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Does the User Score rating of a game affect the sales of that game?</a:t>
            </a:r>
            <a:endParaRPr sz="3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" name="Google Shape;67;p14"/>
          <p:cNvGrpSpPr/>
          <p:nvPr/>
        </p:nvGrpSpPr>
        <p:grpSpPr>
          <a:xfrm>
            <a:off x="311700" y="2993613"/>
            <a:ext cx="8524900" cy="1428774"/>
            <a:chOff x="311700" y="2993613"/>
            <a:chExt cx="8524900" cy="1428774"/>
          </a:xfrm>
        </p:grpSpPr>
        <p:pic>
          <p:nvPicPr>
            <p:cNvPr id="68" name="Google Shape;68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470950" y="2993613"/>
              <a:ext cx="2380448" cy="14287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1700" y="3452642"/>
              <a:ext cx="4340054" cy="450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" name="Google Shape;70;p14"/>
            <p:cNvSpPr txBox="1"/>
            <p:nvPr/>
          </p:nvSpPr>
          <p:spPr>
            <a:xfrm>
              <a:off x="4488475" y="3143250"/>
              <a:ext cx="1061400" cy="11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>
                  <a:latin typeface="Source Sans Pro"/>
                  <a:ea typeface="Source Sans Pro"/>
                  <a:cs typeface="Source Sans Pro"/>
                  <a:sym typeface="Source Sans Pro"/>
                </a:rPr>
                <a:t>=</a:t>
              </a:r>
              <a:endParaRPr sz="60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1" name="Google Shape;71;p14"/>
            <p:cNvSpPr txBox="1"/>
            <p:nvPr/>
          </p:nvSpPr>
          <p:spPr>
            <a:xfrm>
              <a:off x="7775200" y="3070050"/>
              <a:ext cx="1061400" cy="11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>
                  <a:latin typeface="Source Sans Pro"/>
                  <a:ea typeface="Source Sans Pro"/>
                  <a:cs typeface="Source Sans Pro"/>
                  <a:sym typeface="Source Sans Pro"/>
                </a:rPr>
                <a:t>?</a:t>
              </a:r>
              <a:endParaRPr sz="60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Information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Video Game Sales with Ratings</a:t>
            </a:r>
            <a:endParaRPr sz="2400" u="sng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Information about each game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Sales information 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Ratings information from a Metacritic webcrawl 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Link to Dataset: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https://www.kaggle.com/rush4ratio/video-game-sales-with-ratings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202850" y="4449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Details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152475"/>
            <a:ext cx="8520600" cy="36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#   Column           Non-Null Count  Dtype 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0   name             7589 non-null   object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1   platform         7589 non-null   object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2   year_of_release  7462 non-null   float64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3   genre            7589 non-null   object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4   publisher        7583 non-null   object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5   na_sales         7589 non-null   float64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6   eu_sales         7589 non-null   float64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7   jp_sales         7589 non-null   float64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8   other_sales      7589 non-null   float64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9   global_sales     7589 non-null   float64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10  critic_score     7016 non-null   float64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11  critic_count     7016 non-null   float64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12  user_score       7589 non-null   float64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13  user_count       7589 non-null   float64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14  developer        7578 non-null   object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15  rating           7503 non-null   object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dtypes: float64(10), object(6)</a:t>
            </a:r>
            <a:endParaRPr sz="1200"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1971" y="2806622"/>
            <a:ext cx="2741150" cy="197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7899" y="829572"/>
            <a:ext cx="2687270" cy="197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8520600" cy="25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Hypothesis</a:t>
            </a:r>
            <a:endParaRPr b="1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i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- User rating has no relation to video game sales.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i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Ha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- There is a significant difference in the sales of games with higher review ratings. 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Methods</a:t>
            </a:r>
            <a:endParaRPr b="1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160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t-testing the main and sub groups split at the mean user score. 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" name="Google Shape;92;p17"/>
          <p:cNvGrpSpPr/>
          <p:nvPr/>
        </p:nvGrpSpPr>
        <p:grpSpPr>
          <a:xfrm>
            <a:off x="311700" y="3747493"/>
            <a:ext cx="9431114" cy="1813768"/>
            <a:chOff x="311700" y="3747493"/>
            <a:chExt cx="9431114" cy="1813768"/>
          </a:xfrm>
        </p:grpSpPr>
        <p:pic>
          <p:nvPicPr>
            <p:cNvPr id="93" name="Google Shape;93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95482" y="3936418"/>
              <a:ext cx="5999584" cy="623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" name="Google Shape;94;p17"/>
            <p:cNvSpPr txBox="1"/>
            <p:nvPr/>
          </p:nvSpPr>
          <p:spPr>
            <a:xfrm>
              <a:off x="311700" y="4007250"/>
              <a:ext cx="3389400" cy="6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212121"/>
                  </a:solidFill>
                  <a:highlight>
                    <a:srgbClr val="FFFFFF"/>
                  </a:highlight>
                </a:rPr>
                <a:t>Mean User Score =</a:t>
              </a:r>
              <a:endParaRPr sz="2400"/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7851314" y="3747493"/>
              <a:ext cx="1891500" cy="1306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7"/>
            <p:cNvSpPr txBox="1"/>
            <p:nvPr/>
          </p:nvSpPr>
          <p:spPr>
            <a:xfrm>
              <a:off x="4682325" y="4459061"/>
              <a:ext cx="2027400" cy="11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212121"/>
                  </a:solidFill>
                  <a:highlight>
                    <a:srgbClr val="FFFFFF"/>
                  </a:highlight>
                </a:rPr>
                <a:t>7.124931</a:t>
              </a:r>
              <a:endParaRPr sz="1800"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25" y="231325"/>
            <a:ext cx="8775282" cy="477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>
            <p:ph type="title"/>
          </p:nvPr>
        </p:nvSpPr>
        <p:spPr>
          <a:xfrm>
            <a:off x="4558400" y="299350"/>
            <a:ext cx="3796500" cy="12246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effectLst>
            <a:outerShdw blurRad="85725" rotWithShape="0" algn="bl" dir="4440000" dist="85725">
              <a:srgbClr val="00FFFF">
                <a:alpha val="73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Results</a:t>
            </a:r>
            <a:endParaRPr sz="6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Score related to Global Sales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918" y="1068425"/>
            <a:ext cx="3931075" cy="2453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0035" y="1385788"/>
            <a:ext cx="2973109" cy="2147667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/>
        </p:nvSpPr>
        <p:spPr>
          <a:xfrm>
            <a:off x="5760500" y="3335633"/>
            <a:ext cx="2226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User Scores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 rot="-5400000">
            <a:off x="4110544" y="2143615"/>
            <a:ext cx="2397600" cy="33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Global Sales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1538402" y="3466720"/>
            <a:ext cx="2477700" cy="23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Global Sales (millions)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435425" y="3905275"/>
            <a:ext cx="83970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12121"/>
                </a:solidFill>
                <a:highlight>
                  <a:srgbClr val="FFFFFF"/>
                </a:highlight>
              </a:rPr>
              <a:t>This difference in mean sales is </a:t>
            </a:r>
            <a:r>
              <a:rPr b="1" lang="en" sz="3000">
                <a:solidFill>
                  <a:srgbClr val="212121"/>
                </a:solidFill>
                <a:highlight>
                  <a:srgbClr val="FFFFFF"/>
                </a:highlight>
              </a:rPr>
              <a:t>$292,502</a:t>
            </a:r>
            <a:endParaRPr b="1" sz="30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</a:rPr>
              <a:t>T-</a:t>
            </a:r>
            <a:r>
              <a:rPr lang="en">
                <a:solidFill>
                  <a:srgbClr val="212121"/>
                </a:solidFill>
                <a:highlight>
                  <a:srgbClr val="FFFFFF"/>
                </a:highlight>
              </a:rPr>
              <a:t>test s</a:t>
            </a:r>
            <a:r>
              <a:rPr lang="en">
                <a:solidFill>
                  <a:srgbClr val="212121"/>
                </a:solidFill>
                <a:highlight>
                  <a:srgbClr val="FFFFFF"/>
                </a:highlight>
              </a:rPr>
              <a:t>tatistic=7.743408149067681, p-value &lt; .05</a:t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4846450" y="3924075"/>
            <a:ext cx="2235600" cy="68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461354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Major Markets: </a:t>
            </a:r>
            <a:r>
              <a:rPr lang="en" sz="1800"/>
              <a:t>The difference in mean sales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50" y="1282457"/>
            <a:ext cx="3070350" cy="2027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4800" y="1283804"/>
            <a:ext cx="2974575" cy="2022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8725" y="1288850"/>
            <a:ext cx="2974575" cy="203571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/>
          <p:nvPr/>
        </p:nvSpPr>
        <p:spPr>
          <a:xfrm>
            <a:off x="6409750" y="3196646"/>
            <a:ext cx="25836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Sales</a:t>
            </a:r>
            <a:r>
              <a:rPr lang="en" sz="1100"/>
              <a:t> </a:t>
            </a:r>
            <a:r>
              <a:rPr lang="en" sz="1100"/>
              <a:t>(millions)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12121"/>
                </a:solidFill>
                <a:highlight>
                  <a:srgbClr val="FFFFFF"/>
                </a:highlight>
              </a:rPr>
              <a:t>T-test Statistic=7.4628650260236284</a:t>
            </a:r>
            <a:endParaRPr sz="11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12121"/>
                </a:solidFill>
                <a:highlight>
                  <a:srgbClr val="FFFFFF"/>
                </a:highlight>
              </a:rPr>
              <a:t>p-value &lt; .05</a:t>
            </a:r>
            <a:endParaRPr sz="1100"/>
          </a:p>
        </p:txBody>
      </p:sp>
      <p:sp>
        <p:nvSpPr>
          <p:cNvPr id="124" name="Google Shape;124;p20"/>
          <p:cNvSpPr txBox="1"/>
          <p:nvPr/>
        </p:nvSpPr>
        <p:spPr>
          <a:xfrm>
            <a:off x="3409363" y="3165716"/>
            <a:ext cx="24777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Sales</a:t>
            </a:r>
            <a:r>
              <a:rPr lang="en" sz="1100"/>
              <a:t> (millions)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12121"/>
                </a:solidFill>
                <a:highlight>
                  <a:srgbClr val="FFFFFF"/>
                </a:highlight>
              </a:rPr>
              <a:t>T-test Statistic=</a:t>
            </a:r>
            <a:r>
              <a:rPr lang="en" sz="1100">
                <a:solidFill>
                  <a:srgbClr val="212121"/>
                </a:solidFill>
                <a:highlight>
                  <a:srgbClr val="FFFFFF"/>
                </a:highlight>
              </a:rPr>
              <a:t>9.439137328844026</a:t>
            </a:r>
            <a:endParaRPr sz="11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12121"/>
                </a:solidFill>
                <a:highlight>
                  <a:srgbClr val="FFFFFF"/>
                </a:highlight>
              </a:rPr>
              <a:t>p-value &lt; .05</a:t>
            </a:r>
            <a:endParaRPr sz="1100"/>
          </a:p>
        </p:txBody>
      </p:sp>
      <p:sp>
        <p:nvSpPr>
          <p:cNvPr id="125" name="Google Shape;125;p20"/>
          <p:cNvSpPr txBox="1"/>
          <p:nvPr/>
        </p:nvSpPr>
        <p:spPr>
          <a:xfrm>
            <a:off x="399175" y="3179329"/>
            <a:ext cx="25836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Sales</a:t>
            </a:r>
            <a:r>
              <a:rPr lang="en" sz="1100"/>
              <a:t> (millions)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12121"/>
                </a:solidFill>
                <a:highlight>
                  <a:srgbClr val="FFFFFF"/>
                </a:highlight>
              </a:rPr>
              <a:t>T-test Statistic=</a:t>
            </a:r>
            <a:r>
              <a:rPr lang="en" sz="1100">
                <a:solidFill>
                  <a:srgbClr val="212121"/>
                </a:solidFill>
                <a:highlight>
                  <a:srgbClr val="FFFFFF"/>
                </a:highlight>
              </a:rPr>
              <a:t>5.1983676387382145</a:t>
            </a:r>
            <a:endParaRPr sz="11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12121"/>
                </a:solidFill>
                <a:highlight>
                  <a:srgbClr val="FFFFFF"/>
                </a:highlight>
              </a:rPr>
              <a:t>p-value &lt; .05</a:t>
            </a:r>
            <a:endParaRPr sz="1100"/>
          </a:p>
        </p:txBody>
      </p:sp>
      <p:sp>
        <p:nvSpPr>
          <p:cNvPr id="126" name="Google Shape;126;p20"/>
          <p:cNvSpPr txBox="1"/>
          <p:nvPr/>
        </p:nvSpPr>
        <p:spPr>
          <a:xfrm>
            <a:off x="585100" y="1077679"/>
            <a:ext cx="2177100" cy="42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Europe</a:t>
            </a:r>
            <a:endParaRPr b="1" sz="1800"/>
          </a:p>
        </p:txBody>
      </p:sp>
      <p:sp>
        <p:nvSpPr>
          <p:cNvPr id="127" name="Google Shape;127;p20"/>
          <p:cNvSpPr txBox="1"/>
          <p:nvPr/>
        </p:nvSpPr>
        <p:spPr>
          <a:xfrm>
            <a:off x="3483463" y="1077679"/>
            <a:ext cx="2177100" cy="42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Japan</a:t>
            </a:r>
            <a:endParaRPr b="1" sz="1800"/>
          </a:p>
        </p:txBody>
      </p:sp>
      <p:sp>
        <p:nvSpPr>
          <p:cNvPr id="128" name="Google Shape;128;p20"/>
          <p:cNvSpPr txBox="1"/>
          <p:nvPr/>
        </p:nvSpPr>
        <p:spPr>
          <a:xfrm>
            <a:off x="6523250" y="1088564"/>
            <a:ext cx="2177100" cy="42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North America</a:t>
            </a:r>
            <a:endParaRPr b="1" sz="1800"/>
          </a:p>
        </p:txBody>
      </p:sp>
      <p:sp>
        <p:nvSpPr>
          <p:cNvPr id="129" name="Google Shape;129;p20"/>
          <p:cNvSpPr txBox="1"/>
          <p:nvPr/>
        </p:nvSpPr>
        <p:spPr>
          <a:xfrm>
            <a:off x="6674200" y="4195929"/>
            <a:ext cx="2054700" cy="8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212121"/>
                </a:solidFill>
                <a:highlight>
                  <a:srgbClr val="FFFFFF"/>
                </a:highlight>
              </a:rPr>
              <a:t>$138,494</a:t>
            </a:r>
            <a:endParaRPr b="1" sz="2400"/>
          </a:p>
        </p:txBody>
      </p:sp>
      <p:sp>
        <p:nvSpPr>
          <p:cNvPr id="130" name="Google Shape;130;p20"/>
          <p:cNvSpPr txBox="1"/>
          <p:nvPr/>
        </p:nvSpPr>
        <p:spPr>
          <a:xfrm>
            <a:off x="3544650" y="4195929"/>
            <a:ext cx="2054700" cy="8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12121"/>
                </a:solidFill>
                <a:highlight>
                  <a:srgbClr val="FFFFFF"/>
                </a:highlight>
              </a:rPr>
              <a:t>$</a:t>
            </a:r>
            <a:r>
              <a:rPr b="1" lang="en" sz="2400">
                <a:solidFill>
                  <a:srgbClr val="212121"/>
                </a:solidFill>
                <a:highlight>
                  <a:srgbClr val="FFFFFF"/>
                </a:highlight>
              </a:rPr>
              <a:t>59,317</a:t>
            </a:r>
            <a:endParaRPr b="1" sz="2400"/>
          </a:p>
        </p:txBody>
      </p:sp>
      <p:sp>
        <p:nvSpPr>
          <p:cNvPr id="131" name="Google Shape;131;p20"/>
          <p:cNvSpPr txBox="1"/>
          <p:nvPr/>
        </p:nvSpPr>
        <p:spPr>
          <a:xfrm>
            <a:off x="646300" y="4195929"/>
            <a:ext cx="2054700" cy="8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12121"/>
                </a:solidFill>
                <a:highlight>
                  <a:srgbClr val="FFFFFF"/>
                </a:highlight>
              </a:rPr>
              <a:t>$69,025</a:t>
            </a:r>
            <a:endParaRPr b="1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Variables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1830450" y="1068416"/>
            <a:ext cx="2503800" cy="7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Platform 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/>
              <a:t>	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400"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9074" y="1635192"/>
            <a:ext cx="3391525" cy="2436187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/>
        </p:nvSpPr>
        <p:spPr>
          <a:xfrm>
            <a:off x="5859250" y="1101925"/>
            <a:ext cx="3035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ESRB Rating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98" y="1182979"/>
            <a:ext cx="1767850" cy="317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9050" y="2048329"/>
            <a:ext cx="3714774" cy="2089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