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9144000"/>
  <p:notesSz cx="6797675" cy="9926625"/>
  <p:embeddedFontLst>
    <p:embeddedFont>
      <p:font typeface="Helvetica Neue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A461C2-9D4F-49D1-81AC-31B9C41FCF00}">
  <a:tblStyle styleId="{ABA461C2-9D4F-49D1-81AC-31B9C41FCF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315" name="Google Shape;315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342" name="Google Shape;342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354" name="Google Shape;354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363" name="Google Shape;363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372" name="Google Shape;372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381" name="Google Shape;381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390" name="Google Shape;390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399" name="Google Shape;399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419" name="Google Shape;419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444" name="Google Shape;444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476" name="Google Shape;476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485" name="Google Shape;485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494" name="Google Shape;494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03" name="Google Shape;503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12" name="Google Shape;512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21" name="Google Shape;521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30" name="Google Shape;53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39" name="Google Shape;539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55" name="Google Shape;555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64" name="Google Shape;564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573" name="Google Shape;573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unpkg.com/vue@3" TargetMode="External"/><Relationship Id="rId4" Type="http://schemas.openxmlformats.org/officeDocument/2006/relationships/hyperlink" Target="https://unpkg.com/vuex@4" TargetMode="External"/><Relationship Id="rId5" Type="http://schemas.openxmlformats.org/officeDocument/2006/relationships/hyperlink" Target="https://unpkg.com/vue-router@4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vuejs.org/guide/essentials/event-handling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li.vuejs.org/zh/config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coreybutler/nvm-windows" TargetMode="External"/><Relationship Id="rId4" Type="http://schemas.openxmlformats.org/officeDocument/2006/relationships/hyperlink" Target="https://github.com/nvm-sh/nv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vitejs.dev/" TargetMode="External"/><Relationship Id="rId4" Type="http://schemas.openxmlformats.org/officeDocument/2006/relationships/hyperlink" Target="https://twitter.com/VueDose/status/1463169464451706897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next.router.vuejs.org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router.vuejs.org/guide/essentials/history-mod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next.vuex.vuejs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VueJS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arrow function</a:t>
            </a:r>
            <a:endParaRPr/>
          </a:p>
        </p:txBody>
      </p:sp>
      <p:cxnSp>
        <p:nvCxnSpPr>
          <p:cNvPr id="171" name="Google Shape;171;p2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22"/>
          <p:cNvSpPr txBox="1"/>
          <p:nvPr/>
        </p:nvSpPr>
        <p:spPr>
          <a:xfrm>
            <a:off x="457200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用更簡短的方式來宣告和定義函數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函數傳遞一個參數，不用加小括號   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。函數不傳參數或傳遞不只一個參數，一定要加小括號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。傳回值的敘述只有一行，可以省略大括號，並省略 return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IIFE (Immediately Invoked Function Expression)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Add = function(){}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呼叫方式: Add()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改成箭頭函數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Add = () =&gt;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spread | rest operator</a:t>
            </a:r>
            <a:endParaRPr/>
          </a:p>
        </p:txBody>
      </p:sp>
      <p:cxnSp>
        <p:nvCxnSpPr>
          <p:cNvPr id="180" name="Google Shape;180;p2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3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three dots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 operator (陣列解構時取剩餘的部分)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[arr,...others] = numArray;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spread operator (展開陣列)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nums = [5, 6, 7]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addNumbers(nums[0], nums[1], nums[2])  // 之前這樣寫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addNumbers(...nums);  // 可以使用 spread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import 和 export </a:t>
            </a:r>
            <a:endParaRPr/>
          </a:p>
        </p:txBody>
      </p:sp>
      <p:cxnSp>
        <p:nvCxnSpPr>
          <p:cNvPr id="189" name="Google Shape;189;p2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2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export: 匯出「變數值」、「函數」或「物件」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。named export（具名匯出）：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匯出獨立的「變數值」、「函數」或「物件」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匯出前必須給名稱，匯入時也必須使用相同的名稱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一個檔案內可以有好幾個具名匯出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。default export：一個檔案只能有一個 default export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import: 匯入「變數值」、「函數」或「物件」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。匯入 named export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。匯入 default export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 Vue 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前端框架御三家</a:t>
            </a:r>
            <a:endParaRPr/>
          </a:p>
        </p:txBody>
      </p:sp>
      <p:cxnSp>
        <p:nvCxnSpPr>
          <p:cNvPr id="205" name="Google Shape;205;p2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26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08" name="Google Shape;208;p26"/>
          <p:cNvGraphicFramePr/>
          <p:nvPr/>
        </p:nvGraphicFramePr>
        <p:xfrm>
          <a:off x="395287" y="9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{ABA461C2-9D4F-49D1-81AC-31B9C41FCF00}</a:tableStyleId>
              </a:tblPr>
              <a:tblGrid>
                <a:gridCol w="1152525"/>
                <a:gridCol w="2376475"/>
                <a:gridCol w="2376475"/>
                <a:gridCol w="24479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Angular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Vue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來自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Facebook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尤雨溪團隊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出生年份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架構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MVVM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nsola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「V」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MVVM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語言成分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60%↑ 自己的語法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40%↓ Typescript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20% 自己的語法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80% JavaScript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80% 自己的語法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20% JavaScript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大型專案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Gmail, Wix, PayPal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Udemy, Tesla, LinkedIn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Gitlab,Behance,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104, 1111,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4022725"/>
            <a:ext cx="22383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5737" y="4090987"/>
            <a:ext cx="2236787" cy="19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4300" y="4149725"/>
            <a:ext cx="2112962" cy="183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 MVVM 架構</a:t>
            </a:r>
            <a:endParaRPr/>
          </a:p>
        </p:txBody>
      </p:sp>
      <p:cxnSp>
        <p:nvCxnSpPr>
          <p:cNvPr id="218" name="Google Shape;218;p2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0" name="Google Shape;220;p27"/>
          <p:cNvGrpSpPr/>
          <p:nvPr/>
        </p:nvGrpSpPr>
        <p:grpSpPr>
          <a:xfrm>
            <a:off x="782637" y="1557337"/>
            <a:ext cx="7605712" cy="2376487"/>
            <a:chOff x="782085" y="2852944"/>
            <a:chExt cx="7606339" cy="2376256"/>
          </a:xfrm>
        </p:grpSpPr>
        <p:grpSp>
          <p:nvGrpSpPr>
            <p:cNvPr id="221" name="Google Shape;221;p27"/>
            <p:cNvGrpSpPr/>
            <p:nvPr/>
          </p:nvGrpSpPr>
          <p:grpSpPr>
            <a:xfrm>
              <a:off x="782085" y="2852944"/>
              <a:ext cx="7606339" cy="2376256"/>
              <a:chOff x="782085" y="2852936"/>
              <a:chExt cx="7606339" cy="2376256"/>
            </a:xfrm>
          </p:grpSpPr>
          <p:sp>
            <p:nvSpPr>
              <p:cNvPr id="222" name="Google Shape;222;p27"/>
              <p:cNvSpPr/>
              <p:nvPr/>
            </p:nvSpPr>
            <p:spPr>
              <a:xfrm>
                <a:off x="3590604" y="2852936"/>
                <a:ext cx="1989302" cy="1368292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89A4A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View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Model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782085" y="2852936"/>
                <a:ext cx="1989301" cy="1368292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89A4A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Model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6399123" y="2852936"/>
                <a:ext cx="1989301" cy="1368292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89A4A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View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2888871" y="3429142"/>
                <a:ext cx="603300" cy="287310"/>
              </a:xfrm>
              <a:prstGeom prst="leftRightArrow">
                <a:avLst>
                  <a:gd fmla="val 5143" name="adj1"/>
                  <a:gd fmla="val 50000" name="adj2"/>
                </a:avLst>
              </a:prstGeom>
              <a:solidFill>
                <a:schemeClr val="accent1"/>
              </a:solidFill>
              <a:ln cap="flat" cmpd="sng" w="25400">
                <a:solidFill>
                  <a:srgbClr val="89A4A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5697390" y="3448190"/>
                <a:ext cx="603300" cy="287310"/>
              </a:xfrm>
              <a:prstGeom prst="leftRightArrow">
                <a:avLst>
                  <a:gd fmla="val 5143" name="adj1"/>
                  <a:gd fmla="val 50000" name="adj2"/>
                </a:avLst>
              </a:prstGeom>
              <a:solidFill>
                <a:schemeClr val="accent1"/>
              </a:solidFill>
              <a:ln cap="flat" cmpd="sng" w="25400">
                <a:solidFill>
                  <a:srgbClr val="89A4A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27" name="Google Shape;227;p27"/>
              <p:cNvSpPr txBox="1"/>
              <p:nvPr/>
            </p:nvSpPr>
            <p:spPr>
              <a:xfrm>
                <a:off x="1331405" y="4508537"/>
                <a:ext cx="936702" cy="433346"/>
              </a:xfrm>
              <a:prstGeom prst="rect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data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7"/>
              <p:cNvSpPr txBox="1"/>
              <p:nvPr/>
            </p:nvSpPr>
            <p:spPr>
              <a:xfrm>
                <a:off x="3531862" y="4508537"/>
                <a:ext cx="2165529" cy="720655"/>
              </a:xfrm>
              <a:prstGeom prst="rect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Vue component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instance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" name="Google Shape;229;p27"/>
            <p:cNvSpPr txBox="1"/>
            <p:nvPr/>
          </p:nvSpPr>
          <p:spPr>
            <a:xfrm>
              <a:off x="7019886" y="4508545"/>
              <a:ext cx="936702" cy="433346"/>
            </a:xfrm>
            <a:prstGeom prst="rect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的開發方式</a:t>
            </a:r>
            <a:endParaRPr/>
          </a:p>
        </p:txBody>
      </p:sp>
      <p:cxnSp>
        <p:nvCxnSpPr>
          <p:cNvPr id="236" name="Google Shape;236;p2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38" name="Google Shape;238;p28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{ABA461C2-9D4F-49D1-81AC-31B9C41FCF00}</a:tableStyleId>
              </a:tblPr>
              <a:tblGrid>
                <a:gridCol w="2447925"/>
                <a:gridCol w="2449500"/>
                <a:gridCol w="3455975"/>
              </a:tblGrid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局部開發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SPA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SSR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逐步替換網頁元件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前端全由 Vue 處理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後端用 node 執行 Vue處理完畫面後傳送給使用者;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而前端也全由 Vue 來控制畫面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漸進式的開發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架構單純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架構較複雜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server 端限定是 node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土法煉鋼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SEO 不夠完善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良好的 SEO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最起碼要會使用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希望大家以這種方式為開發目標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28"/>
          <p:cNvSpPr txBox="1"/>
          <p:nvPr/>
        </p:nvSpPr>
        <p:spPr>
          <a:xfrm>
            <a:off x="419450" y="4371825"/>
            <a:ext cx="83535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CCCCC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5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https://unpkg.com/vue@3</a:t>
            </a:r>
            <a:endParaRPr b="0" i="0" sz="1850" u="none" cap="none" strike="noStrike">
              <a:solidFill>
                <a:srgbClr val="CE917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CCCCC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5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https://unpkg.com/vuex@4</a:t>
            </a:r>
            <a:endParaRPr b="0" i="0" sz="1850" u="none" cap="none" strike="noStrike">
              <a:solidFill>
                <a:srgbClr val="CE917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CCCCC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5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https://unpkg.com/vue-router@4</a:t>
            </a:r>
            <a:endParaRPr b="0" i="0" sz="1850" u="none" cap="none" strike="noStrike">
              <a:solidFill>
                <a:srgbClr val="CE917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CE917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學習順序(建議)</a:t>
            </a:r>
            <a:endParaRPr/>
          </a:p>
        </p:txBody>
      </p:sp>
      <p:cxnSp>
        <p:nvCxnSpPr>
          <p:cNvPr id="246" name="Google Shape;246;p2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29"/>
          <p:cNvSpPr txBox="1"/>
          <p:nvPr/>
        </p:nvSpPr>
        <p:spPr>
          <a:xfrm>
            <a:off x="403225" y="915987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Vue template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使用「指令 (directives)」將資料 render 到畫面上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Vue instance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介紹 Vue 有哪些屬性和方法可以使用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data, methods, computed, watch, life cycle hooks...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Vue component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可以重複使用的組件系統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單一檔案組件(.vue)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介紹打包轉換工具 (ex. vue-cli, vite)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Vue Ecosystem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。Vue Router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。狀態管理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* Vuex (vue-cli)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* Pinia (vite)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兩種寫法 </a:t>
            </a:r>
            <a:endParaRPr/>
          </a:p>
        </p:txBody>
      </p:sp>
      <p:cxnSp>
        <p:nvCxnSpPr>
          <p:cNvPr id="255" name="Google Shape;255;p3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30"/>
          <p:cNvSpPr txBox="1"/>
          <p:nvPr/>
        </p:nvSpPr>
        <p:spPr>
          <a:xfrm>
            <a:off x="395287" y="927100"/>
            <a:ext cx="8353425" cy="189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Options API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App = {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data(){},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methods: {},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Vue.createApp(App).mount('#app')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395287" y="2924175"/>
            <a:ext cx="8424862" cy="3503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Composition API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{ref} = Vue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App = {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setup(){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const message = ref('Hello')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return {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message,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Vue.createApp(App).mount('#app')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 template </a:t>
            </a:r>
            <a:endParaRPr/>
          </a:p>
        </p:txBody>
      </p:sp>
      <p:cxnSp>
        <p:nvCxnSpPr>
          <p:cNvPr id="265" name="Google Shape;265;p3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31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 指令 (directives)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v-model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v-show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v-if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v-else-if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v-else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v-for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v-on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v-bind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v-pre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學習 Vue 之前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v-model</a:t>
            </a:r>
            <a:endParaRPr/>
          </a:p>
        </p:txBody>
      </p:sp>
      <p:cxnSp>
        <p:nvCxnSpPr>
          <p:cNvPr id="274" name="Google Shape;274;p3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32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作用: 表單元件和組件做雙向綁定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修飾符: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 lazy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 number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 trim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v-show 和 v-if</a:t>
            </a:r>
            <a:endParaRPr/>
          </a:p>
        </p:txBody>
      </p:sp>
      <p:cxnSp>
        <p:nvCxnSpPr>
          <p:cNvPr id="283" name="Google Shape;283;p3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33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v-show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物件的可視性是透過 CSS 的 display 屬性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v-if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直接將物件從 DOM 新增或刪除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v-if, v-else-if, v-else</a:t>
            </a:r>
            <a:endParaRPr/>
          </a:p>
        </p:txBody>
      </p:sp>
      <p:cxnSp>
        <p:nvCxnSpPr>
          <p:cNvPr id="292" name="Google Shape;292;p3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3" name="Google Shape;293;p34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多重選擇的處理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。二選一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&lt;p v-if="條件判斷"&gt; 內容A &lt;/p&gt;	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&lt;p v-else&gt; 內容B &lt;/p&gt;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。多選一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&lt;p v-if="條件判斷"&gt; 內容A &lt;/p&gt;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&lt;p v-else-if="條件判斷"&gt; 內容B &lt;/p&gt;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&lt;p v-else&gt; 內容C &lt;/p&gt;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v-for</a:t>
            </a:r>
            <a:endParaRPr/>
          </a:p>
        </p:txBody>
      </p:sp>
      <p:cxnSp>
        <p:nvCxnSpPr>
          <p:cNvPr id="301" name="Google Shape;301;p3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2" name="Google Shape;302;p35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使用的概念為 JS 的 for in 迴圈(可以處理陣列和物件)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JS: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for(let i in 陣列){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for(let key in 物件){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Vue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&lt;ul&gt;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&lt;li v-for="color in colors"&gt;{{color}}&lt;/li&gt;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&lt;/ul&gt;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v-for 搭配 key 屬性</a:t>
            </a:r>
            <a:endParaRPr/>
          </a:p>
        </p:txBody>
      </p:sp>
      <p:cxnSp>
        <p:nvCxnSpPr>
          <p:cNvPr id="310" name="Google Shape;310;p3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36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使用 v-for 時可使用 key 屬性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27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 綁定的是唯一值 (例如 id 值)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不要使用 index 當 key 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v-on</a:t>
            </a:r>
            <a:endParaRPr/>
          </a:p>
        </p:txBody>
      </p:sp>
      <p:cxnSp>
        <p:nvCxnSpPr>
          <p:cNvPr id="319" name="Google Shape;319;p3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37"/>
          <p:cNvSpPr txBox="1"/>
          <p:nvPr/>
        </p:nvSpPr>
        <p:spPr>
          <a:xfrm>
            <a:off x="466725" y="981075"/>
            <a:ext cx="8353425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建立事件聆聽功能的 「v-on: 事件」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縮寫為: 「@」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 v-on:click="action"&gt;&lt;/p&gt;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&lt;p @click="action"&gt;&lt;/p&gt;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如果呼叫 action 函數不傳參數，不用寫小括號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修飾符 (modifier):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6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https://vuejs.org/guide/essentials/event-handling.html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。stop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。prevent	   ex. &lt;form @submit.prevent=""&gt;&lt;/form&gt;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。{keyAlias} ex. &lt;input @keyup.enter="doSomething"&gt;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。capture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。self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。once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。left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。right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。middle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v-bind</a:t>
            </a:r>
            <a:endParaRPr/>
          </a:p>
        </p:txBody>
      </p:sp>
      <p:cxnSp>
        <p:nvCxnSpPr>
          <p:cNvPr id="328" name="Google Shape;328;p3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p38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屬性值要從 vue 取得，使用 「v-bind」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縮寫為: 「:」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&lt;img v-bind:src="imgURL"&gt;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&lt;img :src="imgURL"&gt;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 instance . </a:t>
            </a:r>
            <a:endParaRPr/>
          </a:p>
        </p:txBody>
      </p:sp>
      <p:cxnSp>
        <p:nvCxnSpPr>
          <p:cNvPr id="337" name="Google Shape;337;p3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p39"/>
          <p:cNvSpPr txBox="1"/>
          <p:nvPr/>
        </p:nvSpPr>
        <p:spPr>
          <a:xfrm>
            <a:off x="457200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變數放 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 function</a:t>
            </a:r>
            <a:endParaRPr b="0" i="0" sz="18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data(){		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message: 'Hello',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函數大部分放在 methods 物件裡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methods: {}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計算屬性: 函數小部分放在 computed 物件裡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放在裡面的函數不傳參數，一定要有傳回值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computed: {}</a:t>
            </a: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偵聽器: 偵測 data 和 computed 的變化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watch: {}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 instance .. </a:t>
            </a:r>
            <a:endParaRPr/>
          </a:p>
        </p:txBody>
      </p:sp>
      <p:cxnSp>
        <p:nvCxnSpPr>
          <p:cNvPr id="346" name="Google Shape;346;p4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40"/>
          <p:cNvSpPr txBox="1"/>
          <p:nvPr/>
        </p:nvSpPr>
        <p:spPr>
          <a:xfrm>
            <a:off x="457200" y="912812"/>
            <a:ext cx="3970337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生命週期 Hooks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(Options API)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beforeCreate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</a:t>
            </a:r>
            <a:r>
              <a:rPr b="0" i="0" lang="en-US" sz="2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created</a:t>
            </a:r>
            <a:br>
              <a:rPr b="0" i="0" lang="en-US" sz="2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beforeMount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</a:t>
            </a:r>
            <a:r>
              <a:rPr b="0" i="0" lang="en-US" sz="2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mounted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beforeUpdate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</a:t>
            </a:r>
            <a:r>
              <a:rPr b="0" i="0" lang="en-US" sz="2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updated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beforeUnmount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unmounted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0"/>
          <p:cNvSpPr txBox="1"/>
          <p:nvPr/>
        </p:nvSpPr>
        <p:spPr>
          <a:xfrm>
            <a:off x="4778375" y="908050"/>
            <a:ext cx="3970337" cy="352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生命週期 Hooks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(Composition API)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onBeforeMount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onMounted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onBeforeUpdate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onUpdated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onBeforeUnmount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onUnmounted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0"/>
          <p:cNvSpPr txBox="1"/>
          <p:nvPr/>
        </p:nvSpPr>
        <p:spPr>
          <a:xfrm>
            <a:off x="468312" y="4365625"/>
            <a:ext cx="828040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真實的標籤放在 template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template: `&lt;h1&gt;Hello&lt;/h1&gt;`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定義組件放在 components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components: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40"/>
          <p:cNvCxnSpPr/>
          <p:nvPr/>
        </p:nvCxnSpPr>
        <p:spPr>
          <a:xfrm>
            <a:off x="4356100" y="981075"/>
            <a:ext cx="0" cy="32400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與 CSS 有關的設定 </a:t>
            </a:r>
            <a:endParaRPr/>
          </a:p>
        </p:txBody>
      </p:sp>
      <p:cxnSp>
        <p:nvCxnSpPr>
          <p:cNvPr id="358" name="Google Shape;358;p4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9" name="Google Shape;359;p41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綁定 class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標籤裡可以設定好幾個 class，可以由 Vue(v-bind) 來決定在什麼狀況下要出現什麼 class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 :class="active bold"&gt;&lt;/p&gt;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寫法: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。傳回字串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。傳回物件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綁定 style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賦予標籤 style 屬性，而 style 內的 CSS 屬性由 Vue 的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計算屬性 (computed) 決定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 :style="changeSize"&gt;&lt;/p&gt;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checklist: About ES6</a:t>
            </a: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395287" y="981075"/>
            <a:ext cx="8353500" cy="526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F0F10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var | let | const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template 字串模板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object shorthand 物件縮寫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destructuring assignment 解構賦值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關於 this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arrow function 箭頭函數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spread | rest operator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關於 import 和 export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 的非同步 </a:t>
            </a:r>
            <a:endParaRPr/>
          </a:p>
        </p:txBody>
      </p:sp>
      <p:cxnSp>
        <p:nvCxnSpPr>
          <p:cNvPr id="367" name="Google Shape;367;p4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42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非同步的做法有很多種，我們統稱為「AJAX」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使用 XMLHttpRequest 物件的屬性和方法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$.get()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$.post()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$.getJSON()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$.ajax()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使用 Promise 物件的 then function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套件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Axios.js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Fetch API (欲取代 XMLHttpRequest)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 以後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Async, Await (欲取代 then function)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擇一撰寫即可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jQuery 相關的非同步，網路上提供的程式碼最多(目前)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建議使用 Axios, Fetch, Async, Await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 component: 註冊. </a:t>
            </a:r>
            <a:endParaRPr/>
          </a:p>
        </p:txBody>
      </p:sp>
      <p:cxnSp>
        <p:nvCxnSpPr>
          <p:cNvPr id="376" name="Google Shape;376;p4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p43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註冊 (Options API 寫法)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local component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App = Vue.createApp({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data(){},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methods: {},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computed: {},</a:t>
            </a:r>
            <a:endParaRPr b="0" i="0" sz="2000" u="sng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components: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'my-component': {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my-component 是組件名稱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template: `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&lt;h1 style="color:red;"&gt;Hello&lt;/h1&gt;`,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},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})                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App.mount('#app')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 component: 註冊.. </a:t>
            </a:r>
            <a:endParaRPr/>
          </a:p>
        </p:txBody>
      </p:sp>
      <p:cxnSp>
        <p:nvCxnSpPr>
          <p:cNvPr id="385" name="Google Shape;385;p4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p44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global component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App = Vue.createApp({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data(){},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methods: {},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computed: {},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})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App.component('counter', {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counter 是組件名稱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template: `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&lt;h1&gt;野原新之助&lt;/h1&gt;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&lt;img src="../../images/Shinnosuke/Shinnosuke10.png"&gt;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`,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})               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App.mount('#app')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 component: 動態組件 </a:t>
            </a:r>
            <a:endParaRPr/>
          </a:p>
        </p:txBody>
      </p:sp>
      <p:cxnSp>
        <p:nvCxnSpPr>
          <p:cNvPr id="394" name="Google Shape;394;p4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5" name="Google Shape;395;p45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動態決定要出現哪一個組件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&lt;component :is="組件名稱"/&gt;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&lt;keep-alive&gt;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&lt;component :is="組件名稱"/&gt;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&lt;/keep-alive&gt;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6"/>
          <p:cNvSpPr txBox="1"/>
          <p:nvPr>
            <p:ph type="title"/>
          </p:nvPr>
        </p:nvSpPr>
        <p:spPr>
          <a:xfrm>
            <a:off x="457200" y="11430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 component: 資料傳遞 </a:t>
            </a:r>
            <a:endParaRPr/>
          </a:p>
        </p:txBody>
      </p:sp>
      <p:cxnSp>
        <p:nvCxnSpPr>
          <p:cNvPr id="403" name="Google Shape;403;p4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4" name="Google Shape;404;p4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6"/>
          <p:cNvSpPr/>
          <p:nvPr/>
        </p:nvSpPr>
        <p:spPr>
          <a:xfrm>
            <a:off x="1187450" y="2636837"/>
            <a:ext cx="144462" cy="46037"/>
          </a:xfrm>
          <a:custGeom>
            <a:rect b="b" l="l" r="r" t="t"/>
            <a:pathLst>
              <a:path extrusionOk="0" h="46037" w="144463">
                <a:moveTo>
                  <a:pt x="72231" y="0"/>
                </a:moveTo>
                <a:cubicBezTo>
                  <a:pt x="112124" y="0"/>
                  <a:pt x="144463" y="10306"/>
                  <a:pt x="144463" y="23019"/>
                </a:cubicBezTo>
                <a:lnTo>
                  <a:pt x="72232" y="23019"/>
                </a:lnTo>
                <a:cubicBezTo>
                  <a:pt x="72232" y="15346"/>
                  <a:pt x="72231" y="7673"/>
                  <a:pt x="72231" y="0"/>
                </a:cubicBezTo>
                <a:close/>
              </a:path>
              <a:path extrusionOk="0" fill="none" h="46037" w="144463">
                <a:moveTo>
                  <a:pt x="72231" y="0"/>
                </a:moveTo>
                <a:cubicBezTo>
                  <a:pt x="112124" y="0"/>
                  <a:pt x="144463" y="10306"/>
                  <a:pt x="144463" y="23019"/>
                </a:cubicBezTo>
              </a:path>
            </a:pathLst>
          </a:custGeom>
          <a:noFill/>
          <a:ln cap="flat" cmpd="sng" w="9525">
            <a:solidFill>
              <a:srgbClr val="B6DCDF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6" name="Google Shape;406;p46"/>
          <p:cNvGrpSpPr/>
          <p:nvPr/>
        </p:nvGrpSpPr>
        <p:grpSpPr>
          <a:xfrm>
            <a:off x="3635375" y="1557337"/>
            <a:ext cx="1800225" cy="3167062"/>
            <a:chOff x="1187450" y="1557338"/>
            <a:chExt cx="1800225" cy="3167062"/>
          </a:xfrm>
        </p:grpSpPr>
        <p:sp>
          <p:nvSpPr>
            <p:cNvPr id="407" name="Google Shape;407;p46"/>
            <p:cNvSpPr/>
            <p:nvPr/>
          </p:nvSpPr>
          <p:spPr>
            <a:xfrm>
              <a:off x="1187450" y="1557338"/>
              <a:ext cx="1800225" cy="1366837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1187450" y="3357563"/>
              <a:ext cx="1800225" cy="1366837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09" name="Google Shape;409;p46"/>
            <p:cNvCxnSpPr/>
            <p:nvPr/>
          </p:nvCxnSpPr>
          <p:spPr>
            <a:xfrm>
              <a:off x="1450975" y="2724150"/>
              <a:ext cx="0" cy="8334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0" name="Google Shape;410;p46"/>
            <p:cNvCxnSpPr/>
            <p:nvPr/>
          </p:nvCxnSpPr>
          <p:spPr>
            <a:xfrm rot="10800000">
              <a:off x="2724150" y="2724150"/>
              <a:ext cx="0" cy="8334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11" name="Google Shape;411;p46"/>
            <p:cNvSpPr txBox="1"/>
            <p:nvPr/>
          </p:nvSpPr>
          <p:spPr>
            <a:xfrm flipH="1">
              <a:off x="1584988" y="2060848"/>
              <a:ext cx="10318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parent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6"/>
            <p:cNvSpPr txBox="1"/>
            <p:nvPr/>
          </p:nvSpPr>
          <p:spPr>
            <a:xfrm flipH="1">
              <a:off x="1667916" y="3851756"/>
              <a:ext cx="8878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child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46"/>
          <p:cNvSpPr txBox="1"/>
          <p:nvPr/>
        </p:nvSpPr>
        <p:spPr>
          <a:xfrm>
            <a:off x="1819275" y="2060575"/>
            <a:ext cx="1600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負責命名屬性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6"/>
          <p:cNvSpPr txBox="1"/>
          <p:nvPr/>
        </p:nvSpPr>
        <p:spPr>
          <a:xfrm>
            <a:off x="5749925" y="3860800"/>
            <a:ext cx="1558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負責命名事件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6"/>
          <p:cNvSpPr txBox="1"/>
          <p:nvPr/>
        </p:nvSpPr>
        <p:spPr>
          <a:xfrm>
            <a:off x="1835150" y="3860800"/>
            <a:ext cx="18002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用 props 接收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5749925" y="1916112"/>
            <a:ext cx="227806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使用該事件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呼叫函數接收資料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與 Vue component 有關的標籤 </a:t>
            </a:r>
            <a:endParaRPr/>
          </a:p>
        </p:txBody>
      </p:sp>
      <p:cxnSp>
        <p:nvCxnSpPr>
          <p:cNvPr id="423" name="Google Shape;423;p4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4" name="Google Shape;424;p47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&lt;component :is=""&gt;&lt;/component&gt;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&lt;keep-alive&gt;&lt;/keep-alive&gt;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&lt;template&gt; &lt;/template&gt;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單一檔案組件 </a:t>
            </a:r>
            <a:endParaRPr/>
          </a:p>
        </p:txBody>
      </p:sp>
      <p:cxnSp>
        <p:nvCxnSpPr>
          <p:cNvPr id="432" name="Google Shape;432;p4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3" name="Google Shape;433;p48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將 HTML, CSS, JavaScript 放在同一個檔案 (.vue)，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該檔案就是『一個』組件。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.vue 檔必須經過工具打包轉換之後才能在瀏覽器運行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.vue 檔裡面包含三個區塊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&lt;template&gt; HTML DOM template &lt;/template&gt;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&lt;script&gt; 程式碼 &lt;/script&gt;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&lt;style&gt; CSS, SCSS, stylus等樣式 &lt;/style&gt;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怎麼寫?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template 或 script 一定要有一個，style 有沒有沒關係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沒有先後順序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※ Vue2 的 style 一定要放在最後，Vue3 則沒有此要求。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(如果在網路查找資料，有時候會不小心找到的是 Vue2 的觀點)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9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 Cli 與 Vite</a:t>
            </a:r>
            <a:endParaRPr/>
          </a:p>
        </p:txBody>
      </p:sp>
      <p:sp>
        <p:nvSpPr>
          <p:cNvPr id="440" name="Google Shape;440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50"/>
          <p:cNvSpPr txBox="1"/>
          <p:nvPr>
            <p:ph type="title"/>
          </p:nvPr>
        </p:nvSpPr>
        <p:spPr>
          <a:xfrm>
            <a:off x="457200" y="73025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相關聯的工具</a:t>
            </a:r>
            <a:endParaRPr/>
          </a:p>
        </p:txBody>
      </p:sp>
      <p:cxnSp>
        <p:nvCxnSpPr>
          <p:cNvPr id="448" name="Google Shape;448;p5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9" name="Google Shape;449;p50"/>
          <p:cNvSpPr txBox="1"/>
          <p:nvPr/>
        </p:nvSpPr>
        <p:spPr>
          <a:xfrm>
            <a:off x="395287" y="96996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052512"/>
            <a:ext cx="2657475" cy="9350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52" name="Google Shape;45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387" y="4941887"/>
            <a:ext cx="1714500" cy="1485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53" name="Google Shape;453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025" y="2552700"/>
            <a:ext cx="2963862" cy="1812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54" name="Google Shape;454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7212" y="2919412"/>
            <a:ext cx="2767012" cy="10779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455" name="Google Shape;455;p50"/>
          <p:cNvCxnSpPr/>
          <p:nvPr/>
        </p:nvCxnSpPr>
        <p:spPr>
          <a:xfrm>
            <a:off x="2155825" y="1987550"/>
            <a:ext cx="0" cy="565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6" name="Google Shape;456;p50"/>
          <p:cNvCxnSpPr/>
          <p:nvPr/>
        </p:nvCxnSpPr>
        <p:spPr>
          <a:xfrm>
            <a:off x="2143125" y="4376737"/>
            <a:ext cx="0" cy="565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7" name="Google Shape;457;p50"/>
          <p:cNvCxnSpPr/>
          <p:nvPr/>
        </p:nvCxnSpPr>
        <p:spPr>
          <a:xfrm>
            <a:off x="3671887" y="3459162"/>
            <a:ext cx="196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8" name="Google Shape;458;p50"/>
          <p:cNvCxnSpPr/>
          <p:nvPr/>
        </p:nvCxnSpPr>
        <p:spPr>
          <a:xfrm>
            <a:off x="7019925" y="4005262"/>
            <a:ext cx="0" cy="17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9" name="Google Shape;459;p50"/>
          <p:cNvCxnSpPr/>
          <p:nvPr/>
        </p:nvCxnSpPr>
        <p:spPr>
          <a:xfrm rot="10800000">
            <a:off x="3036887" y="5684837"/>
            <a:ext cx="3983037" cy="222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60" name="Google Shape;460;p50"/>
          <p:cNvGrpSpPr/>
          <p:nvPr/>
        </p:nvGrpSpPr>
        <p:grpSpPr>
          <a:xfrm>
            <a:off x="708025" y="1052512"/>
            <a:ext cx="7696200" cy="4654550"/>
            <a:chOff x="707975" y="1052736"/>
            <a:chExt cx="7696062" cy="4653974"/>
          </a:xfrm>
        </p:grpSpPr>
        <p:pic>
          <p:nvPicPr>
            <p:cNvPr id="461" name="Google Shape;461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7583" y="1052736"/>
              <a:ext cx="2656656" cy="934749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462" name="Google Shape;462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7975" y="2552021"/>
              <a:ext cx="2964169" cy="1813083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463" name="Google Shape;463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36504" y="2920046"/>
              <a:ext cx="2767533" cy="1077032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cxnSp>
          <p:nvCxnSpPr>
            <p:cNvPr id="464" name="Google Shape;464;p50"/>
            <p:cNvCxnSpPr/>
            <p:nvPr/>
          </p:nvCxnSpPr>
          <p:spPr>
            <a:xfrm>
              <a:off x="2155749" y="1987657"/>
              <a:ext cx="0" cy="56508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5" name="Google Shape;465;p50"/>
            <p:cNvCxnSpPr/>
            <p:nvPr/>
          </p:nvCxnSpPr>
          <p:spPr>
            <a:xfrm>
              <a:off x="2143049" y="4376550"/>
              <a:ext cx="0" cy="5650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6" name="Google Shape;466;p50"/>
            <p:cNvCxnSpPr/>
            <p:nvPr/>
          </p:nvCxnSpPr>
          <p:spPr>
            <a:xfrm>
              <a:off x="3671785" y="3459088"/>
              <a:ext cx="196529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7" name="Google Shape;467;p50"/>
            <p:cNvCxnSpPr/>
            <p:nvPr/>
          </p:nvCxnSpPr>
          <p:spPr>
            <a:xfrm>
              <a:off x="7019762" y="4005121"/>
              <a:ext cx="0" cy="170158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50"/>
            <p:cNvCxnSpPr/>
            <p:nvPr/>
          </p:nvCxnSpPr>
          <p:spPr>
            <a:xfrm rot="10800000">
              <a:off x="3036796" y="5684488"/>
              <a:ext cx="3982966" cy="2222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69" name="Google Shape;469;p50"/>
          <p:cNvSpPr txBox="1"/>
          <p:nvPr/>
        </p:nvSpPr>
        <p:spPr>
          <a:xfrm flipH="1">
            <a:off x="1116012" y="1920875"/>
            <a:ext cx="20796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管理 node 的版本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 flipH="1">
            <a:off x="5724525" y="3995737"/>
            <a:ext cx="25923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node 的套件管理工具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0"/>
          <p:cNvSpPr txBox="1"/>
          <p:nvPr/>
        </p:nvSpPr>
        <p:spPr>
          <a:xfrm flipH="1">
            <a:off x="3644900" y="3143250"/>
            <a:ext cx="2079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 node 的時候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npm 隨之安裝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0"/>
          <p:cNvSpPr txBox="1"/>
          <p:nvPr/>
        </p:nvSpPr>
        <p:spPr>
          <a:xfrm flipH="1">
            <a:off x="1701800" y="5940425"/>
            <a:ext cx="9985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vue-cli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0"/>
          <p:cNvSpPr txBox="1"/>
          <p:nvPr/>
        </p:nvSpPr>
        <p:spPr>
          <a:xfrm flipH="1">
            <a:off x="1576387" y="4283075"/>
            <a:ext cx="11525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開發環境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1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打包轉換工具: vue-cli</a:t>
            </a:r>
            <a:endParaRPr/>
          </a:p>
        </p:txBody>
      </p:sp>
      <p:cxnSp>
        <p:nvCxnSpPr>
          <p:cNvPr id="480" name="Google Shape;480;p5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1" name="Google Shape;481;p51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全名: Vue command-line interface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工具: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。node.js(LTS): 讓電腦有可以直接執行 JS 的環境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https://nodejs.org/en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。npm: node.js 裡面的軟體，會隨著 node.js 自訂安裝，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會幫助 node.js 安裝套件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https://zh.wikipedia.org/zh-tw/Npm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。webpack: 打包轉換的工具，可以將 .vue 檔轉成 .js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https://webpack.js.org/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。vue-cli: 由於 webpack 的設定比較繁複，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所以 Vue 團隊開發這套工具讓大家方便建立 webpack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var | let | const</a:t>
            </a:r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6"/>
          <p:cNvSpPr txBox="1"/>
          <p:nvPr/>
        </p:nvSpPr>
        <p:spPr>
          <a:xfrm>
            <a:off x="395287" y="927100"/>
            <a:ext cx="4105275" cy="531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scope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5; 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console.log(i)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= 0; j &lt; 5; j++){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console.log(j)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ReferenceError: j is not defined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643437" y="920750"/>
            <a:ext cx="4105200" cy="53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hoisting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   // 先呼叫函數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test(){}  // 補宣告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temp += 1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temp =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但是用 let 和 const 宣告的變數，不能先執行再補宣告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const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宣告的變數不能被 reassigned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d = 100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= 50  // XX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e = 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x: 10,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y: 20,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e.x = 123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2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安裝 vue-cli</a:t>
            </a:r>
            <a:endParaRPr/>
          </a:p>
        </p:txBody>
      </p:sp>
      <p:cxnSp>
        <p:nvCxnSpPr>
          <p:cNvPr id="489" name="Google Shape;489;p5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0" name="Google Shape;490;p52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node.js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命令提示字元 (command-line)，將目標移到 C:\VueJS&gt;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 cd /          (會變成 --&gt; C:\&gt;)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 cd shared/VueJS  (會變成 --&gt; C:\shared\VueJS&gt;)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npm install -g @vue/cli (讓 npm 幫你從雲端下載 vue-cli)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接下來確定一下有沒有裝好?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指令: vue -V  (確認 vue-cli 安裝的版本)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指令: vue     (查看 vue 有哪些指令可以用)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vue create 專案名稱 (建立專案)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vue create vue-lessons (假設專案名稱是 vue-lessons)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安裝過程選 「Manually select features」自行選擇要安裝甚麼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先勾選: Bable, Router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再選 3.* 以及 package.json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cd vue-lessons (C:\shared\VueJS\vue-lessons&gt;)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npm run serve (開啟專案)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3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 專案的內容</a:t>
            </a:r>
            <a:endParaRPr/>
          </a:p>
        </p:txBody>
      </p:sp>
      <p:cxnSp>
        <p:nvCxnSpPr>
          <p:cNvPr id="498" name="Google Shape;498;p5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9" name="Google Shape;499;p53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package.json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package-lock.json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babel.config.js:讓 babel 知道轉換 .vue 的時候用了哪些套件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.gitignore: 告知哪些不用加入版本控管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vue.config.js: 設定檔(需要調整設定的時候)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https://cli.vuejs.org/zh/config/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node_modules 資料夾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public 資料夾: 靜態資源以及 template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src 資料夾: 開發時候使用的檔案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dist 資料夾: 實際的網站資料夾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4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package.json 檔案裡面有什麼?</a:t>
            </a:r>
            <a:endParaRPr/>
          </a:p>
        </p:txBody>
      </p:sp>
      <p:cxnSp>
        <p:nvCxnSpPr>
          <p:cNvPr id="507" name="Google Shape;507;p5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8" name="Google Shape;508;p54"/>
          <p:cNvSpPr txBox="1"/>
          <p:nvPr/>
        </p:nvSpPr>
        <p:spPr>
          <a:xfrm>
            <a:off x="395287" y="979487"/>
            <a:ext cx="8353425" cy="546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"name": "vue-lessons",		// 檔案名稱。全部小寫，沒有空格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"version": "0.1.0",			// 版號。必須符合「*.*.*」格式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"private": true,			// 這個欄位設為 true，會在你想要 publish 時把你擋住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"scripts": {			// 將本來的指令包裝成短指令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"serve": "vue-cli-service serve",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"build": "vue-cli-service build"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"dependencies": {			// 環境中會用到的 package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"core-js": "^3.8.3",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"vue": "^3.2.13",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"vue-router": "^4.0.3"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"devDependencies": {		// 開發及測試環境會用到的 package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"@vue/cli-plugin-babel": "~5.0.0",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"@vue/cli-plugin-router": "~5.0.0",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"@vue/cli-service": "~5.0.0"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"browserslist": [			// 指定瀏覽器的範圍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"&gt; 1%",			// 全球使用率 1% 以上的瀏覽器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"last 2 versions",		// 所有瀏覽器最新的 2 個版本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"not dead",			// 24 個月有官方消息或有更新的瀏覽器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"not ie 11"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5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安裝其他工具</a:t>
            </a:r>
            <a:endParaRPr/>
          </a:p>
        </p:txBody>
      </p:sp>
      <p:cxnSp>
        <p:nvCxnSpPr>
          <p:cNvPr id="516" name="Google Shape;516;p5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7" name="Google Shape;517;p55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sass library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npm install -D sass-loader node-sass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vue-router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npm install vue-router@4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vuex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npm install vuex@4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如果要加入其他函式庫(例如 jQuery)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指令: npm install jquery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App.vue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$ from "jquery"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大致上是這樣。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6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安裝 nvm (課堂上先不裝)</a:t>
            </a:r>
            <a:endParaRPr/>
          </a:p>
        </p:txBody>
      </p:sp>
      <p:cxnSp>
        <p:nvCxnSpPr>
          <p:cNvPr id="525" name="Google Shape;525;p5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6" name="Google Shape;526;p56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none" cap="none" strike="noStrike">
                <a:solidFill>
                  <a:srgbClr val="0F0F10"/>
                </a:solidFill>
                <a:latin typeface="Consolas"/>
                <a:ea typeface="Consolas"/>
                <a:cs typeface="Consolas"/>
                <a:sym typeface="Consolas"/>
              </a:rPr>
              <a:t>全名: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Node Version Manager 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urier New"/>
              <a:buChar char="-"/>
            </a:pPr>
            <a:r>
              <a:rPr b="0" i="0" lang="en-US" sz="22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https://github.com/coreybutler/nvm-windows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urier New"/>
              <a:buChar char="-"/>
            </a:pPr>
            <a:r>
              <a:rPr b="0" i="0" lang="en-US" sz="22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https://github.com/nvm-sh/nvm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。點選右邊的 Release 版號，下載 nvm-setup.zip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。指令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nvm -v   查看 nvm 的安裝版本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nvm list 列出目前電腦內安裝的 node 版本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nvm list available 列出目前網路上的 node 版本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nvm install v16.18.1   安裝指定版本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nvm use v16.18.1	     使用該版本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nvm uninstall v16.18.1 移除該版本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Google Shape;527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Vite</a:t>
            </a:r>
            <a:endParaRPr/>
          </a:p>
        </p:txBody>
      </p:sp>
      <p:cxnSp>
        <p:nvCxnSpPr>
          <p:cNvPr id="534" name="Google Shape;534;p5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5" name="Google Shape;535;p57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urier New"/>
              <a:buChar char="-"/>
            </a:pPr>
            <a:r>
              <a:rPr b="0" i="0" lang="en-US" sz="20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https://vitejs.dev/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urier New"/>
              <a:buChar char="-"/>
            </a:pPr>
            <a:r>
              <a:rPr b="0" i="0" lang="en-US" sz="20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https://twitter.com/VueDose/status/1463169464451706897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vue-cli 以外的另一個選擇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。〔打包轉換工具〕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vue-cli 是使用 『vue create 專案名稱』 來建立專案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vite 則使用 『npm init vue@next』 來建立 Vite 專案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。〔extensions〕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vue-cli: Vetur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vite: Vue Language Features (Volar)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。狀態管理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Vuex → Pinia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npm init vue@next ←-官方推薦指令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npm create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vite@lastest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專案名稱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←- Vite 的安裝指令(如果</a:t>
            </a:r>
            <a:r>
              <a:rPr b="0" i="0" lang="en-US" sz="20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不只開發 vue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以及相關的 ecosystem)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為什麼要用 Vue CLI / Vite 開發</a:t>
            </a:r>
            <a:endParaRPr/>
          </a:p>
        </p:txBody>
      </p:sp>
      <p:cxnSp>
        <p:nvCxnSpPr>
          <p:cNvPr id="543" name="Google Shape;543;p5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4" name="Google Shape;544;p58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不同語言的不同稱呼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Standard Tooling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CN: 腳手架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TW: 專案建立工具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 vue-cli 或 vite 開發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快速建置“可立即使用的開發環境”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支援 .vue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提供web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支援模組 (整合模組之間的相依性)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使用 command-line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45" name="Google Shape;54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9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 Ecosystem</a:t>
            </a:r>
            <a:endParaRPr/>
          </a:p>
        </p:txBody>
      </p:sp>
      <p:sp>
        <p:nvSpPr>
          <p:cNvPr id="551" name="Google Shape;551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 Router .</a:t>
            </a:r>
            <a:endParaRPr/>
          </a:p>
        </p:txBody>
      </p:sp>
      <p:cxnSp>
        <p:nvCxnSpPr>
          <p:cNvPr id="559" name="Google Shape;559;p6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0" name="Google Shape;560;p60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https://next.router.vuejs.org/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vue-router(路由器) 與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SPA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SPA 就是單頁式應用(single-page application)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透過 JS 動態渲染當前頁面來與使用者互動，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而不是從伺服器重新載入整個新頁面，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這種方法避免頁面的切換影響用戶體驗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為什麼要使用 vue-router?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。使用 Vue 來建立各種組件，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可以用  v-if, v-else 來選擇頁面(組件);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也可以用選單的方式來決定頁面，這些就是 SPA 的操作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。如果點擊某個頁面就會連結不同網址;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或從不同網址進來就可以執行該頁面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vue-router 可以輕鬆做到以上兩點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 Router ..</a:t>
            </a:r>
            <a:endParaRPr/>
          </a:p>
        </p:txBody>
      </p:sp>
      <p:cxnSp>
        <p:nvCxnSpPr>
          <p:cNvPr id="568" name="Google Shape;568;p6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9" name="Google Shape;569;p61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安裝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。CDN: https://unpkg.com/vue-router@4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。npm: npm install vue-router@4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路徑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r>
              <a:rPr b="0" i="0" lang="en-US" sz="17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https://router.vuejs.org/guide/essentials/history-mode.html</a:t>
            </a:r>
            <a:endParaRPr b="0" i="0" sz="17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。createWebHashHistory()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。createWebHistory()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string template</a:t>
            </a:r>
            <a:endParaRPr/>
          </a:p>
        </p:txBody>
      </p:sp>
      <p:cxnSp>
        <p:nvCxnSpPr>
          <p:cNvPr id="123" name="Google Shape;123;p1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395287" y="927100"/>
            <a:ext cx="4105275" cy="5238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使用反引號 backtick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陳述式(</a:t>
            </a:r>
            <a:r>
              <a:rPr b="0" i="0" lang="en-US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statement;敘述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continue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表達式(</a:t>
            </a:r>
            <a:r>
              <a:rPr b="0" i="0" lang="en-US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expression;條件判斷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	n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5 + 3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&gt; 5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&gt; y ? x :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643437" y="927100"/>
            <a:ext cx="4105275" cy="5237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字串串接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插入表達式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多行字串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Vuex</a:t>
            </a:r>
            <a:endParaRPr/>
          </a:p>
        </p:txBody>
      </p:sp>
      <p:cxnSp>
        <p:nvCxnSpPr>
          <p:cNvPr id="577" name="Google Shape;577;p6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8" name="Google Shape;578;p62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https://next.vuex.vuejs.org/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vuex(狀態管理)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組件的溝通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安裝，兩種寫法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。CDN: https://unpkg.com/vuex@4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。npm: npm install vuex@4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主要內容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。</a:t>
            </a:r>
            <a:r>
              <a:rPr b="1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State: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類似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。</a:t>
            </a:r>
            <a:r>
              <a:rPr b="1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Getters:</a:t>
            </a: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類似computed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。</a:t>
            </a:r>
            <a:r>
              <a:rPr b="1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Mutations: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類似methods，但只能放同步事件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。</a:t>
            </a:r>
            <a:r>
              <a:rPr b="1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Actions: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類似methods，放非同步事件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9" name="Google Shape;579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object shorthand 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8"/>
          <p:cNvSpPr txBox="1"/>
          <p:nvPr/>
        </p:nvSpPr>
        <p:spPr>
          <a:xfrm>
            <a:off x="395287" y="927100"/>
            <a:ext cx="4105275" cy="531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屬性縮寫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circle(x,y,r){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return 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x: x,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y: y,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r: r,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circle(x,y,r){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return 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x,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y,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643437" y="920750"/>
            <a:ext cx="4105275" cy="5324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函數縮寫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man = 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name: </a:t>
            </a:r>
            <a:r>
              <a:rPr b="0" i="0" lang="en-US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'Peter',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sayHello: function(){}, 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sayHello(){}, 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destructuring assignment .</a:t>
            </a:r>
            <a:endParaRPr/>
          </a:p>
        </p:txBody>
      </p:sp>
      <p:cxnSp>
        <p:nvCxnSpPr>
          <p:cNvPr id="143" name="Google Shape;143;p1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19"/>
          <p:cNvSpPr txBox="1"/>
          <p:nvPr/>
        </p:nvSpPr>
        <p:spPr>
          <a:xfrm>
            <a:off x="395287" y="927100"/>
            <a:ext cx="46878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陣列解構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first = numArray[0]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second= numArray[1]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console.log(first)   //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[first,second,third,fourth] = numArray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console.log(first)    //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console.log(second)   //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[first,second,third,fourth,fifth] = numArray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console.log(fifth)    // undefined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給予預設值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[first,second,third,fourth,fifth=100] = numArray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console.log(fifth)    //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忽略部分元素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[arr,...others] = numArray 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//three dots -&gt; rest operator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console.log(arr)       //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console.log(others)    // 3,5,7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5119687" y="927100"/>
            <a:ext cx="3773487" cy="55006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物件解構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circle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x: 100,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y: 100,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r: 150,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x = circle.x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y = circle.y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r = circle.r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{x, y, r} = circle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給予預設值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{x, y, r, z = 123} = circle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destructuring assignment ..</a:t>
            </a:r>
            <a:endParaRPr/>
          </a:p>
        </p:txBody>
      </p:sp>
      <p:cxnSp>
        <p:nvCxnSpPr>
          <p:cNvPr id="153" name="Google Shape;153;p2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20"/>
          <p:cNvSpPr txBox="1"/>
          <p:nvPr/>
        </p:nvSpPr>
        <p:spPr>
          <a:xfrm>
            <a:off x="395287" y="927100"/>
            <a:ext cx="8353425" cy="55006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函數解構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circle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x: 100,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y: 100,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r: 150,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drawCircle(){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return Math.sqrt(circle.x * circle.x + circle.y * circle.y)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drawCircle()  // 141.4213562373095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drawCircle({x,y}){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return Math.sqrt(x * x + y *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drawCircle(circle)  // 141.4213562373095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drawCircle({x=123,y=456}){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return Math.sqrt(x * x + y *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drawCircle(circle)  // 141.4213562373095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this</a:t>
            </a:r>
            <a:endParaRPr/>
          </a:p>
        </p:txBody>
      </p:sp>
      <p:cxnSp>
        <p:nvCxnSpPr>
          <p:cNvPr id="162" name="Google Shape;162;p2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21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在 JavaScript 代表執行當下的外層物件，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所以 this 在執行時候才有意義，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至於 this 代表哪一個物件，跟它的情境(context)有關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箭頭函數內並沒有包含 this，所以 this 會往外層找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參考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VueJs/basic/7_this在JS和Vue裡面代表的意義.html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