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4" r:id="rId17"/>
    <p:sldId id="285" r:id="rId18"/>
    <p:sldId id="287" r:id="rId19"/>
    <p:sldId id="286" r:id="rId20"/>
    <p:sldId id="288" r:id="rId21"/>
    <p:sldId id="289" r:id="rId22"/>
    <p:sldId id="272" r:id="rId23"/>
    <p:sldId id="290" r:id="rId24"/>
    <p:sldId id="291" r:id="rId25"/>
    <p:sldId id="273" r:id="rId26"/>
    <p:sldId id="277" r:id="rId27"/>
    <p:sldId id="275" r:id="rId28"/>
    <p:sldId id="278" r:id="rId29"/>
    <p:sldId id="276" r:id="rId30"/>
    <p:sldId id="281" r:id="rId31"/>
    <p:sldId id="293" r:id="rId32"/>
    <p:sldId id="280" r:id="rId33"/>
    <p:sldId id="294" r:id="rId34"/>
    <p:sldId id="292" r:id="rId35"/>
    <p:sldId id="279" r:id="rId36"/>
    <p:sldId id="282" r:id="rId37"/>
    <p:sldId id="295" r:id="rId38"/>
    <p:sldId id="296" r:id="rId39"/>
    <p:sldId id="283" r:id="rId4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mes Tamás" initials="NT" lastIdx="1" clrIdx="0">
    <p:extLst>
      <p:ext uri="{19B8F6BF-5375-455C-9EA6-DF929625EA0E}">
        <p15:presenceInfo xmlns:p15="http://schemas.microsoft.com/office/powerpoint/2012/main" userId="S::nemtom94@mailbox.unideb.hu::0fe1755e-83cc-4658-a5b5-cf874673e3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70AE"/>
    <a:srgbClr val="7FB9D8"/>
    <a:srgbClr val="94C4DC"/>
    <a:srgbClr val="66BFF6"/>
    <a:srgbClr val="EFF0F2"/>
    <a:srgbClr val="073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140" autoAdjust="0"/>
  </p:normalViewPr>
  <p:slideViewPr>
    <p:cSldViewPr snapToGrid="0">
      <p:cViewPr varScale="1">
        <p:scale>
          <a:sx n="43" d="100"/>
          <a:sy n="43" d="100"/>
        </p:scale>
        <p:origin x="1296" y="4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E801D-DEB2-4875-BFAF-223472E2E509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hu-HU"/>
        </a:p>
      </dgm:t>
    </dgm:pt>
    <dgm:pt modelId="{1C43EFB0-B128-4E31-ABA2-D5DE344BAA00}">
      <dgm:prSet phldrT="[Szöveg]" custT="1"/>
      <dgm:spPr/>
      <dgm:t>
        <a:bodyPr/>
        <a:lstStyle/>
        <a:p>
          <a:r>
            <a:rPr lang="hu-HU" sz="1800" b="1" dirty="0"/>
            <a:t>Új igény felmerülése</a:t>
          </a:r>
        </a:p>
      </dgm:t>
    </dgm:pt>
    <dgm:pt modelId="{1967ED4D-56DF-42FB-81E7-42426D8E2ED4}" type="parTrans" cxnId="{C61807BD-DC44-4D72-B77C-DE86C54C2E96}">
      <dgm:prSet/>
      <dgm:spPr/>
      <dgm:t>
        <a:bodyPr/>
        <a:lstStyle/>
        <a:p>
          <a:endParaRPr lang="hu-HU" b="1"/>
        </a:p>
      </dgm:t>
    </dgm:pt>
    <dgm:pt modelId="{F354C9B3-06AF-4721-B15B-5DE6F924C50F}" type="sibTrans" cxnId="{C61807BD-DC44-4D72-B77C-DE86C54C2E96}">
      <dgm:prSet/>
      <dgm:spPr/>
      <dgm:t>
        <a:bodyPr/>
        <a:lstStyle/>
        <a:p>
          <a:endParaRPr lang="hu-HU" sz="1800" b="1"/>
        </a:p>
      </dgm:t>
    </dgm:pt>
    <dgm:pt modelId="{4C759721-6C82-4496-8D0B-4DFA21D43943}">
      <dgm:prSet phldrT="[Szöveg]" custT="1"/>
      <dgm:spPr/>
      <dgm:t>
        <a:bodyPr/>
        <a:lstStyle/>
        <a:p>
          <a:r>
            <a:rPr lang="hu-HU" sz="1800" b="1" dirty="0"/>
            <a:t>Igények elemzése, meghatározása</a:t>
          </a:r>
        </a:p>
      </dgm:t>
    </dgm:pt>
    <dgm:pt modelId="{12CF8E2F-CF40-4F0F-B86F-BA35169381B6}" type="parTrans" cxnId="{71923E92-3EEF-451E-A6FF-C8ABE25320B8}">
      <dgm:prSet/>
      <dgm:spPr/>
      <dgm:t>
        <a:bodyPr/>
        <a:lstStyle/>
        <a:p>
          <a:endParaRPr lang="hu-HU" b="1"/>
        </a:p>
      </dgm:t>
    </dgm:pt>
    <dgm:pt modelId="{59A458CF-0D39-49F0-BA19-0B18418E0BA7}" type="sibTrans" cxnId="{71923E92-3EEF-451E-A6FF-C8ABE25320B8}">
      <dgm:prSet/>
      <dgm:spPr/>
      <dgm:t>
        <a:bodyPr/>
        <a:lstStyle/>
        <a:p>
          <a:endParaRPr lang="hu-HU" b="1"/>
        </a:p>
      </dgm:t>
    </dgm:pt>
    <dgm:pt modelId="{FDD41334-FC81-41A6-B7E0-BBE186EF07C8}">
      <dgm:prSet phldrT="[Szöveg]" custT="1"/>
      <dgm:spPr/>
      <dgm:t>
        <a:bodyPr/>
        <a:lstStyle/>
        <a:p>
          <a:r>
            <a:rPr lang="hu-HU" sz="1800" b="1" dirty="0"/>
            <a:t>Rendszerjavaslatok kidolgozása</a:t>
          </a:r>
        </a:p>
      </dgm:t>
    </dgm:pt>
    <dgm:pt modelId="{EC5EEB28-5534-48E1-9242-3896944CCEB6}" type="parTrans" cxnId="{14990903-B3EA-4786-88BE-84104BBEBC3E}">
      <dgm:prSet/>
      <dgm:spPr/>
      <dgm:t>
        <a:bodyPr/>
        <a:lstStyle/>
        <a:p>
          <a:endParaRPr lang="hu-HU" b="1"/>
        </a:p>
      </dgm:t>
    </dgm:pt>
    <dgm:pt modelId="{956C17B7-E6B6-4663-9F7E-AA594ACC24C6}" type="sibTrans" cxnId="{14990903-B3EA-4786-88BE-84104BBEBC3E}">
      <dgm:prSet/>
      <dgm:spPr/>
      <dgm:t>
        <a:bodyPr/>
        <a:lstStyle/>
        <a:p>
          <a:endParaRPr lang="hu-HU" b="1"/>
        </a:p>
      </dgm:t>
    </dgm:pt>
    <dgm:pt modelId="{71B1855D-9DBD-4A0F-B820-626CC6514D91}">
      <dgm:prSet phldrT="[Szöveg]" custT="1"/>
      <dgm:spPr/>
      <dgm:t>
        <a:bodyPr/>
        <a:lstStyle/>
        <a:p>
          <a:r>
            <a:rPr lang="hu-HU" sz="1800" b="1" dirty="0"/>
            <a:t>Rendszerspecifikáció</a:t>
          </a:r>
        </a:p>
      </dgm:t>
    </dgm:pt>
    <dgm:pt modelId="{BE3C98C0-6480-4C24-A3FB-77110C0975A0}" type="parTrans" cxnId="{ED8AB890-D774-427E-AE27-DFB60C88BDDE}">
      <dgm:prSet/>
      <dgm:spPr/>
      <dgm:t>
        <a:bodyPr/>
        <a:lstStyle/>
        <a:p>
          <a:endParaRPr lang="hu-HU" b="1"/>
        </a:p>
      </dgm:t>
    </dgm:pt>
    <dgm:pt modelId="{A48158C9-56B7-4004-9614-01C542097F00}" type="sibTrans" cxnId="{ED8AB890-D774-427E-AE27-DFB60C88BDDE}">
      <dgm:prSet/>
      <dgm:spPr/>
      <dgm:t>
        <a:bodyPr/>
        <a:lstStyle/>
        <a:p>
          <a:endParaRPr lang="hu-HU" b="1"/>
        </a:p>
      </dgm:t>
    </dgm:pt>
    <dgm:pt modelId="{8226D814-177B-4436-B722-38C6EF2E5C52}">
      <dgm:prSet phldrT="[Szöveg]" custT="1"/>
      <dgm:spPr/>
      <dgm:t>
        <a:bodyPr/>
        <a:lstStyle/>
        <a:p>
          <a:r>
            <a:rPr lang="hu-HU" sz="1800" b="1" dirty="0"/>
            <a:t>Rendszerátadás és bevezetés</a:t>
          </a:r>
        </a:p>
      </dgm:t>
    </dgm:pt>
    <dgm:pt modelId="{574B8C89-E97C-4C34-848E-7F7F53CF8500}" type="parTrans" cxnId="{16D14E8A-CB4A-47D7-AD65-FD4A06F3103E}">
      <dgm:prSet/>
      <dgm:spPr/>
      <dgm:t>
        <a:bodyPr/>
        <a:lstStyle/>
        <a:p>
          <a:endParaRPr lang="hu-HU" b="1"/>
        </a:p>
      </dgm:t>
    </dgm:pt>
    <dgm:pt modelId="{810B821C-F7FA-4123-BF30-1AB530190773}" type="sibTrans" cxnId="{16D14E8A-CB4A-47D7-AD65-FD4A06F3103E}">
      <dgm:prSet/>
      <dgm:spPr/>
      <dgm:t>
        <a:bodyPr/>
        <a:lstStyle/>
        <a:p>
          <a:endParaRPr lang="hu-HU" b="1"/>
        </a:p>
      </dgm:t>
    </dgm:pt>
    <dgm:pt modelId="{ECAFC961-F9EC-40FC-A584-C935270F4C08}">
      <dgm:prSet custT="1"/>
      <dgm:spPr/>
      <dgm:t>
        <a:bodyPr/>
        <a:lstStyle/>
        <a:p>
          <a:r>
            <a:rPr lang="hu-HU" sz="1800" b="1" dirty="0"/>
            <a:t>Logikai és fizikai tervezés</a:t>
          </a:r>
        </a:p>
      </dgm:t>
    </dgm:pt>
    <dgm:pt modelId="{3459B3B9-5683-4048-824C-86D9F60ED029}" type="parTrans" cxnId="{1FF0D6C4-0931-4F57-9F9A-E9BC54D62A0F}">
      <dgm:prSet/>
      <dgm:spPr/>
      <dgm:t>
        <a:bodyPr/>
        <a:lstStyle/>
        <a:p>
          <a:endParaRPr lang="hu-HU" b="1"/>
        </a:p>
      </dgm:t>
    </dgm:pt>
    <dgm:pt modelId="{B20F8B2F-837D-4B7F-A0F7-EB048F95952C}" type="sibTrans" cxnId="{1FF0D6C4-0931-4F57-9F9A-E9BC54D62A0F}">
      <dgm:prSet/>
      <dgm:spPr/>
      <dgm:t>
        <a:bodyPr/>
        <a:lstStyle/>
        <a:p>
          <a:endParaRPr lang="hu-HU" b="1"/>
        </a:p>
      </dgm:t>
    </dgm:pt>
    <dgm:pt modelId="{0DDFB62B-33C6-482F-B0D0-AC24C0B4A9D0}">
      <dgm:prSet custT="1"/>
      <dgm:spPr/>
      <dgm:t>
        <a:bodyPr/>
        <a:lstStyle/>
        <a:p>
          <a:r>
            <a:rPr lang="hu-HU" sz="1800" b="1" dirty="0"/>
            <a:t>Implementáció</a:t>
          </a:r>
        </a:p>
      </dgm:t>
    </dgm:pt>
    <dgm:pt modelId="{7CCEFCEF-D838-4295-A82F-2FA4C263BA5D}" type="parTrans" cxnId="{40081F1A-E31D-4062-8663-8CECEA0FEC24}">
      <dgm:prSet/>
      <dgm:spPr/>
      <dgm:t>
        <a:bodyPr/>
        <a:lstStyle/>
        <a:p>
          <a:endParaRPr lang="hu-HU" b="1"/>
        </a:p>
      </dgm:t>
    </dgm:pt>
    <dgm:pt modelId="{39F47990-2422-48BB-8596-082D8326657B}" type="sibTrans" cxnId="{40081F1A-E31D-4062-8663-8CECEA0FEC24}">
      <dgm:prSet/>
      <dgm:spPr/>
      <dgm:t>
        <a:bodyPr/>
        <a:lstStyle/>
        <a:p>
          <a:endParaRPr lang="hu-HU" b="1"/>
        </a:p>
      </dgm:t>
    </dgm:pt>
    <dgm:pt modelId="{1CAF69A7-D4B4-4F95-8A33-BFD4668ED757}">
      <dgm:prSet custT="1"/>
      <dgm:spPr/>
      <dgm:t>
        <a:bodyPr/>
        <a:lstStyle/>
        <a:p>
          <a:r>
            <a:rPr lang="hu-HU" sz="1800" b="1" dirty="0"/>
            <a:t>Tesztelés</a:t>
          </a:r>
        </a:p>
      </dgm:t>
    </dgm:pt>
    <dgm:pt modelId="{7EDAA29D-8DED-44E0-A26E-0DE6F5C589BB}" type="parTrans" cxnId="{E7FB8683-6AB3-429A-BEF6-645269E19E89}">
      <dgm:prSet/>
      <dgm:spPr/>
      <dgm:t>
        <a:bodyPr/>
        <a:lstStyle/>
        <a:p>
          <a:endParaRPr lang="hu-HU" b="1"/>
        </a:p>
      </dgm:t>
    </dgm:pt>
    <dgm:pt modelId="{606653B6-E435-4C26-9277-BEB39B5949D6}" type="sibTrans" cxnId="{E7FB8683-6AB3-429A-BEF6-645269E19E89}">
      <dgm:prSet/>
      <dgm:spPr/>
      <dgm:t>
        <a:bodyPr/>
        <a:lstStyle/>
        <a:p>
          <a:endParaRPr lang="hu-HU" b="1"/>
        </a:p>
      </dgm:t>
    </dgm:pt>
    <dgm:pt modelId="{2F223E2C-BD05-4E3C-8A76-15E5657C8A43}">
      <dgm:prSet custT="1"/>
      <dgm:spPr/>
      <dgm:t>
        <a:bodyPr/>
        <a:lstStyle/>
        <a:p>
          <a:r>
            <a:rPr lang="hu-HU" sz="1800" b="1" dirty="0"/>
            <a:t>Üzemeltetés és karbantartás</a:t>
          </a:r>
        </a:p>
      </dgm:t>
    </dgm:pt>
    <dgm:pt modelId="{D7AEE229-9DBB-4C7A-B923-8477840E5652}" type="parTrans" cxnId="{6443A30E-A276-4AB0-9299-DAB0F36191FE}">
      <dgm:prSet/>
      <dgm:spPr/>
      <dgm:t>
        <a:bodyPr/>
        <a:lstStyle/>
        <a:p>
          <a:endParaRPr lang="hu-HU" b="1"/>
        </a:p>
      </dgm:t>
    </dgm:pt>
    <dgm:pt modelId="{1E542CEC-BB7C-4D3B-9354-4B038D1FCA01}" type="sibTrans" cxnId="{6443A30E-A276-4AB0-9299-DAB0F36191FE}">
      <dgm:prSet/>
      <dgm:spPr/>
      <dgm:t>
        <a:bodyPr/>
        <a:lstStyle/>
        <a:p>
          <a:endParaRPr lang="hu-HU" b="1"/>
        </a:p>
      </dgm:t>
    </dgm:pt>
    <dgm:pt modelId="{AF9DFFEC-E201-4FF4-A362-CC9E77A6DC2A}" type="pres">
      <dgm:prSet presAssocID="{A6EE801D-DEB2-4875-BFAF-223472E2E50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DE5EB10E-D267-4F89-8866-E57C6AD0AAF2}" type="pres">
      <dgm:prSet presAssocID="{A6EE801D-DEB2-4875-BFAF-223472E2E509}" presName="cycle" presStyleCnt="0"/>
      <dgm:spPr/>
    </dgm:pt>
    <dgm:pt modelId="{20A77DAE-4891-4D9E-8653-7556E4475716}" type="pres">
      <dgm:prSet presAssocID="{1C43EFB0-B128-4E31-ABA2-D5DE344BAA00}" presName="nodeFirs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FA7015F-2FCD-4700-8101-AC9943C31C77}" type="pres">
      <dgm:prSet presAssocID="{F354C9B3-06AF-4721-B15B-5DE6F924C50F}" presName="sibTransFirstNode" presStyleLbl="bgShp" presStyleIdx="0" presStyleCnt="1"/>
      <dgm:spPr/>
      <dgm:t>
        <a:bodyPr/>
        <a:lstStyle/>
        <a:p>
          <a:endParaRPr lang="hu-HU"/>
        </a:p>
      </dgm:t>
    </dgm:pt>
    <dgm:pt modelId="{B7120E61-A4F1-4ED6-8A66-DC333F2713F2}" type="pres">
      <dgm:prSet presAssocID="{4C759721-6C82-4496-8D0B-4DFA21D43943}" presName="nodeFollowingNodes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720A2CA-0F39-4232-A69D-3F7456C50D6A}" type="pres">
      <dgm:prSet presAssocID="{FDD41334-FC81-41A6-B7E0-BBE186EF07C8}" presName="nodeFollowingNodes" presStyleLbl="node1" presStyleIdx="2" presStyleCnt="9" custScaleX="11754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1772ACE-918F-48B9-B4CE-1E19673CCF1B}" type="pres">
      <dgm:prSet presAssocID="{71B1855D-9DBD-4A0F-B820-626CC6514D91}" presName="nodeFollowingNodes" presStyleLbl="node1" presStyleIdx="3" presStyleCnt="9" custScaleX="12857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3F2C67F-CE27-4F37-B847-36000C650C9D}" type="pres">
      <dgm:prSet presAssocID="{ECAFC961-F9EC-40FC-A584-C935270F4C08}" presName="nodeFollowingNodes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2175676-ECF0-450C-BA96-A21153C83CBE}" type="pres">
      <dgm:prSet presAssocID="{0DDFB62B-33C6-482F-B0D0-AC24C0B4A9D0}" presName="nodeFollowingNodes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9220D22-BCC8-4C96-A4E8-518C750845EA}" type="pres">
      <dgm:prSet presAssocID="{1CAF69A7-D4B4-4F95-8A33-BFD4668ED757}" presName="nodeFollowingNodes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C47B88A-686F-42A0-B868-8F99C1DADCBD}" type="pres">
      <dgm:prSet presAssocID="{8226D814-177B-4436-B722-38C6EF2E5C52}" presName="nodeFollowingNodes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F47C9BC-A9EE-43E8-AEFD-15F36A1EAE90}" type="pres">
      <dgm:prSet presAssocID="{2F223E2C-BD05-4E3C-8A76-15E5657C8A43}" presName="nodeFollowingNodes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40081F1A-E31D-4062-8663-8CECEA0FEC24}" srcId="{A6EE801D-DEB2-4875-BFAF-223472E2E509}" destId="{0DDFB62B-33C6-482F-B0D0-AC24C0B4A9D0}" srcOrd="5" destOrd="0" parTransId="{7CCEFCEF-D838-4295-A82F-2FA4C263BA5D}" sibTransId="{39F47990-2422-48BB-8596-082D8326657B}"/>
    <dgm:cxn modelId="{B5A77343-0427-4B0A-BEA7-E825532BC34A}" type="presOf" srcId="{71B1855D-9DBD-4A0F-B820-626CC6514D91}" destId="{E1772ACE-918F-48B9-B4CE-1E19673CCF1B}" srcOrd="0" destOrd="0" presId="urn:microsoft.com/office/officeart/2005/8/layout/cycle3"/>
    <dgm:cxn modelId="{71923E92-3EEF-451E-A6FF-C8ABE25320B8}" srcId="{A6EE801D-DEB2-4875-BFAF-223472E2E509}" destId="{4C759721-6C82-4496-8D0B-4DFA21D43943}" srcOrd="1" destOrd="0" parTransId="{12CF8E2F-CF40-4F0F-B86F-BA35169381B6}" sibTransId="{59A458CF-0D39-49F0-BA19-0B18418E0BA7}"/>
    <dgm:cxn modelId="{94A59C17-FD5C-4437-A48C-29351BC4515B}" type="presOf" srcId="{1C43EFB0-B128-4E31-ABA2-D5DE344BAA00}" destId="{20A77DAE-4891-4D9E-8653-7556E4475716}" srcOrd="0" destOrd="0" presId="urn:microsoft.com/office/officeart/2005/8/layout/cycle3"/>
    <dgm:cxn modelId="{D6698132-D6DC-458F-B479-35CFE575A63F}" type="presOf" srcId="{1CAF69A7-D4B4-4F95-8A33-BFD4668ED757}" destId="{E9220D22-BCC8-4C96-A4E8-518C750845EA}" srcOrd="0" destOrd="0" presId="urn:microsoft.com/office/officeart/2005/8/layout/cycle3"/>
    <dgm:cxn modelId="{14990903-B3EA-4786-88BE-84104BBEBC3E}" srcId="{A6EE801D-DEB2-4875-BFAF-223472E2E509}" destId="{FDD41334-FC81-41A6-B7E0-BBE186EF07C8}" srcOrd="2" destOrd="0" parTransId="{EC5EEB28-5534-48E1-9242-3896944CCEB6}" sibTransId="{956C17B7-E6B6-4663-9F7E-AA594ACC24C6}"/>
    <dgm:cxn modelId="{1FF0D6C4-0931-4F57-9F9A-E9BC54D62A0F}" srcId="{A6EE801D-DEB2-4875-BFAF-223472E2E509}" destId="{ECAFC961-F9EC-40FC-A584-C935270F4C08}" srcOrd="4" destOrd="0" parTransId="{3459B3B9-5683-4048-824C-86D9F60ED029}" sibTransId="{B20F8B2F-837D-4B7F-A0F7-EB048F95952C}"/>
    <dgm:cxn modelId="{E7FB8683-6AB3-429A-BEF6-645269E19E89}" srcId="{A6EE801D-DEB2-4875-BFAF-223472E2E509}" destId="{1CAF69A7-D4B4-4F95-8A33-BFD4668ED757}" srcOrd="6" destOrd="0" parTransId="{7EDAA29D-8DED-44E0-A26E-0DE6F5C589BB}" sibTransId="{606653B6-E435-4C26-9277-BEB39B5949D6}"/>
    <dgm:cxn modelId="{6443A30E-A276-4AB0-9299-DAB0F36191FE}" srcId="{A6EE801D-DEB2-4875-BFAF-223472E2E509}" destId="{2F223E2C-BD05-4E3C-8A76-15E5657C8A43}" srcOrd="8" destOrd="0" parTransId="{D7AEE229-9DBB-4C7A-B923-8477840E5652}" sibTransId="{1E542CEC-BB7C-4D3B-9354-4B038D1FCA01}"/>
    <dgm:cxn modelId="{7416AED8-104C-43F7-A009-BD0A6D6F6757}" type="presOf" srcId="{0DDFB62B-33C6-482F-B0D0-AC24C0B4A9D0}" destId="{F2175676-ECF0-450C-BA96-A21153C83CBE}" srcOrd="0" destOrd="0" presId="urn:microsoft.com/office/officeart/2005/8/layout/cycle3"/>
    <dgm:cxn modelId="{BA045F5A-280E-4B6A-9D3B-29696D8C4FC0}" type="presOf" srcId="{A6EE801D-DEB2-4875-BFAF-223472E2E509}" destId="{AF9DFFEC-E201-4FF4-A362-CC9E77A6DC2A}" srcOrd="0" destOrd="0" presId="urn:microsoft.com/office/officeart/2005/8/layout/cycle3"/>
    <dgm:cxn modelId="{C61807BD-DC44-4D72-B77C-DE86C54C2E96}" srcId="{A6EE801D-DEB2-4875-BFAF-223472E2E509}" destId="{1C43EFB0-B128-4E31-ABA2-D5DE344BAA00}" srcOrd="0" destOrd="0" parTransId="{1967ED4D-56DF-42FB-81E7-42426D8E2ED4}" sibTransId="{F354C9B3-06AF-4721-B15B-5DE6F924C50F}"/>
    <dgm:cxn modelId="{ED8AB890-D774-427E-AE27-DFB60C88BDDE}" srcId="{A6EE801D-DEB2-4875-BFAF-223472E2E509}" destId="{71B1855D-9DBD-4A0F-B820-626CC6514D91}" srcOrd="3" destOrd="0" parTransId="{BE3C98C0-6480-4C24-A3FB-77110C0975A0}" sibTransId="{A48158C9-56B7-4004-9614-01C542097F00}"/>
    <dgm:cxn modelId="{C6C4DC11-25CB-43EC-B464-A9B5DDAAC2FD}" type="presOf" srcId="{FDD41334-FC81-41A6-B7E0-BBE186EF07C8}" destId="{D720A2CA-0F39-4232-A69D-3F7456C50D6A}" srcOrd="0" destOrd="0" presId="urn:microsoft.com/office/officeart/2005/8/layout/cycle3"/>
    <dgm:cxn modelId="{2B6CF14C-A6C2-4CE5-8B35-4578AC9B9624}" type="presOf" srcId="{8226D814-177B-4436-B722-38C6EF2E5C52}" destId="{6C47B88A-686F-42A0-B868-8F99C1DADCBD}" srcOrd="0" destOrd="0" presId="urn:microsoft.com/office/officeart/2005/8/layout/cycle3"/>
    <dgm:cxn modelId="{845E061F-6638-43F2-84FE-44D38C5732AB}" type="presOf" srcId="{ECAFC961-F9EC-40FC-A584-C935270F4C08}" destId="{D3F2C67F-CE27-4F37-B847-36000C650C9D}" srcOrd="0" destOrd="0" presId="urn:microsoft.com/office/officeart/2005/8/layout/cycle3"/>
    <dgm:cxn modelId="{2AB5B9B7-351C-44B5-BD99-BFB9EBB7FA77}" type="presOf" srcId="{F354C9B3-06AF-4721-B15B-5DE6F924C50F}" destId="{CFA7015F-2FCD-4700-8101-AC9943C31C77}" srcOrd="0" destOrd="0" presId="urn:microsoft.com/office/officeart/2005/8/layout/cycle3"/>
    <dgm:cxn modelId="{6A02950C-07A2-40C2-AA10-95C392A558D5}" type="presOf" srcId="{2F223E2C-BD05-4E3C-8A76-15E5657C8A43}" destId="{BF47C9BC-A9EE-43E8-AEFD-15F36A1EAE90}" srcOrd="0" destOrd="0" presId="urn:microsoft.com/office/officeart/2005/8/layout/cycle3"/>
    <dgm:cxn modelId="{16D14E8A-CB4A-47D7-AD65-FD4A06F3103E}" srcId="{A6EE801D-DEB2-4875-BFAF-223472E2E509}" destId="{8226D814-177B-4436-B722-38C6EF2E5C52}" srcOrd="7" destOrd="0" parTransId="{574B8C89-E97C-4C34-848E-7F7F53CF8500}" sibTransId="{810B821C-F7FA-4123-BF30-1AB530190773}"/>
    <dgm:cxn modelId="{8B20ED25-9B91-4E4D-A65F-4410CB759324}" type="presOf" srcId="{4C759721-6C82-4496-8D0B-4DFA21D43943}" destId="{B7120E61-A4F1-4ED6-8A66-DC333F2713F2}" srcOrd="0" destOrd="0" presId="urn:microsoft.com/office/officeart/2005/8/layout/cycle3"/>
    <dgm:cxn modelId="{8C4E7CDD-5C6C-49E2-935E-ECFA6EC5552C}" type="presParOf" srcId="{AF9DFFEC-E201-4FF4-A362-CC9E77A6DC2A}" destId="{DE5EB10E-D267-4F89-8866-E57C6AD0AAF2}" srcOrd="0" destOrd="0" presId="urn:microsoft.com/office/officeart/2005/8/layout/cycle3"/>
    <dgm:cxn modelId="{C9243F78-65FA-4187-8DD3-F8F763C0C184}" type="presParOf" srcId="{DE5EB10E-D267-4F89-8866-E57C6AD0AAF2}" destId="{20A77DAE-4891-4D9E-8653-7556E4475716}" srcOrd="0" destOrd="0" presId="urn:microsoft.com/office/officeart/2005/8/layout/cycle3"/>
    <dgm:cxn modelId="{A8ED9981-8FF9-44FE-8B9A-C2F16C588CC7}" type="presParOf" srcId="{DE5EB10E-D267-4F89-8866-E57C6AD0AAF2}" destId="{CFA7015F-2FCD-4700-8101-AC9943C31C77}" srcOrd="1" destOrd="0" presId="urn:microsoft.com/office/officeart/2005/8/layout/cycle3"/>
    <dgm:cxn modelId="{CB555A36-1830-4165-9AE0-36AFDE84F6C5}" type="presParOf" srcId="{DE5EB10E-D267-4F89-8866-E57C6AD0AAF2}" destId="{B7120E61-A4F1-4ED6-8A66-DC333F2713F2}" srcOrd="2" destOrd="0" presId="urn:microsoft.com/office/officeart/2005/8/layout/cycle3"/>
    <dgm:cxn modelId="{90FF48F4-E61E-40EA-8F85-EB9BEAEA513A}" type="presParOf" srcId="{DE5EB10E-D267-4F89-8866-E57C6AD0AAF2}" destId="{D720A2CA-0F39-4232-A69D-3F7456C50D6A}" srcOrd="3" destOrd="0" presId="urn:microsoft.com/office/officeart/2005/8/layout/cycle3"/>
    <dgm:cxn modelId="{4DF0B76F-AFD8-43BE-9BC6-666A8C3209DE}" type="presParOf" srcId="{DE5EB10E-D267-4F89-8866-E57C6AD0AAF2}" destId="{E1772ACE-918F-48B9-B4CE-1E19673CCF1B}" srcOrd="4" destOrd="0" presId="urn:microsoft.com/office/officeart/2005/8/layout/cycle3"/>
    <dgm:cxn modelId="{7B1D29C6-41EA-4B2C-B6F4-E024997561D8}" type="presParOf" srcId="{DE5EB10E-D267-4F89-8866-E57C6AD0AAF2}" destId="{D3F2C67F-CE27-4F37-B847-36000C650C9D}" srcOrd="5" destOrd="0" presId="urn:microsoft.com/office/officeart/2005/8/layout/cycle3"/>
    <dgm:cxn modelId="{2C03CA3A-B290-44F9-8823-85012A532774}" type="presParOf" srcId="{DE5EB10E-D267-4F89-8866-E57C6AD0AAF2}" destId="{F2175676-ECF0-450C-BA96-A21153C83CBE}" srcOrd="6" destOrd="0" presId="urn:microsoft.com/office/officeart/2005/8/layout/cycle3"/>
    <dgm:cxn modelId="{29C7AD6C-B4E1-48DC-9F58-D220A5923748}" type="presParOf" srcId="{DE5EB10E-D267-4F89-8866-E57C6AD0AAF2}" destId="{E9220D22-BCC8-4C96-A4E8-518C750845EA}" srcOrd="7" destOrd="0" presId="urn:microsoft.com/office/officeart/2005/8/layout/cycle3"/>
    <dgm:cxn modelId="{B7B39E33-C834-49C3-A71A-26557ADF259B}" type="presParOf" srcId="{DE5EB10E-D267-4F89-8866-E57C6AD0AAF2}" destId="{6C47B88A-686F-42A0-B868-8F99C1DADCBD}" srcOrd="8" destOrd="0" presId="urn:microsoft.com/office/officeart/2005/8/layout/cycle3"/>
    <dgm:cxn modelId="{97BED8C1-5223-4EE1-B5A5-E8C159B7A16B}" type="presParOf" srcId="{DE5EB10E-D267-4F89-8866-E57C6AD0AAF2}" destId="{BF47C9BC-A9EE-43E8-AEFD-15F36A1EAE90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931D-9A9F-48B2-9794-580469C4DF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08F6E3B-2368-46EC-A3D5-CCEBB0688B87}">
      <dgm:prSet phldrT="[Szöveg]" custT="1"/>
      <dgm:spPr/>
      <dgm:t>
        <a:bodyPr/>
        <a:lstStyle/>
        <a:p>
          <a:r>
            <a:rPr lang="hu-H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Követelmények meghatározása</a:t>
          </a:r>
        </a:p>
      </dgm:t>
    </dgm:pt>
    <dgm:pt modelId="{91E9C506-3670-48D2-AE26-9F06113D86F5}" type="parTrans" cxnId="{603337FF-089D-4E05-A5F6-A318574ACCAC}">
      <dgm:prSet/>
      <dgm:spPr/>
      <dgm:t>
        <a:bodyPr/>
        <a:lstStyle/>
        <a:p>
          <a:endParaRPr lang="hu-HU"/>
        </a:p>
      </dgm:t>
    </dgm:pt>
    <dgm:pt modelId="{9515510D-CEF9-40B5-ACB6-A797EC6BCBBC}" type="sibTrans" cxnId="{603337FF-089D-4E05-A5F6-A318574ACCAC}">
      <dgm:prSet/>
      <dgm:spPr/>
      <dgm:t>
        <a:bodyPr/>
        <a:lstStyle/>
        <a:p>
          <a:endParaRPr lang="hu-HU"/>
        </a:p>
      </dgm:t>
    </dgm:pt>
    <dgm:pt modelId="{468F456A-E828-4DAE-AAEE-2F8FB1E65A75}">
      <dgm:prSet phldrT="[Szöveg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Követelmények inkrementumokhoz rendelése</a:t>
          </a:r>
        </a:p>
      </dgm:t>
    </dgm:pt>
    <dgm:pt modelId="{1DD23BBD-3569-4CC2-BCE1-1CECE1C8558F}" type="parTrans" cxnId="{2879AC52-E86C-4C89-A3A8-B1A520E03B82}">
      <dgm:prSet/>
      <dgm:spPr/>
      <dgm:t>
        <a:bodyPr/>
        <a:lstStyle/>
        <a:p>
          <a:endParaRPr lang="hu-HU"/>
        </a:p>
      </dgm:t>
    </dgm:pt>
    <dgm:pt modelId="{30A1AC0B-CFDF-441A-8656-F6E98B21BFC0}" type="sibTrans" cxnId="{2879AC52-E86C-4C89-A3A8-B1A520E03B82}">
      <dgm:prSet/>
      <dgm:spPr/>
      <dgm:t>
        <a:bodyPr/>
        <a:lstStyle/>
        <a:p>
          <a:endParaRPr lang="hu-HU"/>
        </a:p>
      </dgm:t>
    </dgm:pt>
    <dgm:pt modelId="{242B6E8A-9FE4-42D0-B577-295E8C2ADC40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Inkrementum fejlesztése</a:t>
          </a:r>
        </a:p>
      </dgm:t>
    </dgm:pt>
    <dgm:pt modelId="{B64B32CD-E64D-43CF-9D97-82D6749EE358}" type="parTrans" cxnId="{D5B71726-5988-40B5-9122-DCCCE3113038}">
      <dgm:prSet/>
      <dgm:spPr/>
      <dgm:t>
        <a:bodyPr/>
        <a:lstStyle/>
        <a:p>
          <a:endParaRPr lang="hu-HU"/>
        </a:p>
      </dgm:t>
    </dgm:pt>
    <dgm:pt modelId="{491CA862-E5BE-4382-95E1-66780DA68C9B}" type="sibTrans" cxnId="{D5B71726-5988-40B5-9122-DCCCE3113038}">
      <dgm:prSet/>
      <dgm:spPr/>
      <dgm:t>
        <a:bodyPr/>
        <a:lstStyle/>
        <a:p>
          <a:endParaRPr lang="hu-HU"/>
        </a:p>
      </dgm:t>
    </dgm:pt>
    <dgm:pt modelId="{55D82A8F-0754-4BD6-A2F4-0FD593D1B38B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sz="16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Inkredentum</a:t>
          </a:r>
          <a:r>
            <a:rPr lang="hu-H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hu-HU" sz="16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validálása</a:t>
          </a:r>
          <a:endParaRPr lang="hu-HU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E8FAF0-92D4-4B3C-B1CB-B60FB774CBBE}" type="parTrans" cxnId="{9FFA8CD7-FD2E-4CC1-82D8-0278E538EF04}">
      <dgm:prSet/>
      <dgm:spPr/>
      <dgm:t>
        <a:bodyPr/>
        <a:lstStyle/>
        <a:p>
          <a:endParaRPr lang="hu-HU"/>
        </a:p>
      </dgm:t>
    </dgm:pt>
    <dgm:pt modelId="{98231ED9-A0D1-48E2-A314-D4739555E3DA}" type="sibTrans" cxnId="{9FFA8CD7-FD2E-4CC1-82D8-0278E538EF04}">
      <dgm:prSet/>
      <dgm:spPr/>
      <dgm:t>
        <a:bodyPr/>
        <a:lstStyle/>
        <a:p>
          <a:endParaRPr lang="hu-HU"/>
        </a:p>
      </dgm:t>
    </dgm:pt>
    <dgm:pt modelId="{EAFD85D7-5549-4F7C-935C-9BDFF1075A35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Inkrementum integrálása</a:t>
          </a:r>
        </a:p>
      </dgm:t>
    </dgm:pt>
    <dgm:pt modelId="{BE14B243-98E7-44C4-BD8F-C65A1CD0BA14}" type="parTrans" cxnId="{38F0EE50-7E86-4BB3-ADB4-5D837E9C639E}">
      <dgm:prSet/>
      <dgm:spPr/>
      <dgm:t>
        <a:bodyPr/>
        <a:lstStyle/>
        <a:p>
          <a:endParaRPr lang="hu-HU"/>
        </a:p>
      </dgm:t>
    </dgm:pt>
    <dgm:pt modelId="{7460A4B8-7FBD-4A46-9B71-5106FD1DA528}" type="sibTrans" cxnId="{38F0EE50-7E86-4BB3-ADB4-5D837E9C639E}">
      <dgm:prSet/>
      <dgm:spPr/>
      <dgm:t>
        <a:bodyPr/>
        <a:lstStyle/>
        <a:p>
          <a:endParaRPr lang="hu-HU"/>
        </a:p>
      </dgm:t>
    </dgm:pt>
    <dgm:pt modelId="{3264DE96-9CA0-4DCA-88D8-59910A42E319}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Rendszer </a:t>
          </a:r>
          <a:r>
            <a:rPr lang="hu-HU" sz="16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validálása</a:t>
          </a:r>
          <a:endParaRPr lang="hu-HU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B73C17-A3FE-4BFA-B0B4-044AA8DE94C2}" type="parTrans" cxnId="{DD3793CA-D31D-4699-97EF-45D9C26DC7DA}">
      <dgm:prSet/>
      <dgm:spPr/>
      <dgm:t>
        <a:bodyPr/>
        <a:lstStyle/>
        <a:p>
          <a:endParaRPr lang="hu-HU"/>
        </a:p>
      </dgm:t>
    </dgm:pt>
    <dgm:pt modelId="{B170E9FE-6C47-46DC-B2B1-DF395951C87C}" type="sibTrans" cxnId="{DD3793CA-D31D-4699-97EF-45D9C26DC7DA}">
      <dgm:prSet/>
      <dgm:spPr/>
      <dgm:t>
        <a:bodyPr/>
        <a:lstStyle/>
        <a:p>
          <a:endParaRPr lang="hu-HU"/>
        </a:p>
      </dgm:t>
    </dgm:pt>
    <dgm:pt modelId="{070A8A16-403C-43F0-BE33-3A3CAFF0286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hu-HU" sz="1600" b="1" dirty="0"/>
            <a:t>Végső rendszer</a:t>
          </a:r>
        </a:p>
      </dgm:t>
    </dgm:pt>
    <dgm:pt modelId="{D29B25E7-23B5-4D7B-8610-8B63AB86A464}" type="parTrans" cxnId="{2CAAD543-B9AD-40EC-858C-C222E440B99F}">
      <dgm:prSet/>
      <dgm:spPr/>
      <dgm:t>
        <a:bodyPr/>
        <a:lstStyle/>
        <a:p>
          <a:endParaRPr lang="hu-HU"/>
        </a:p>
      </dgm:t>
    </dgm:pt>
    <dgm:pt modelId="{661860EF-569A-4BF6-BE2D-E682A91808C2}" type="sibTrans" cxnId="{2CAAD543-B9AD-40EC-858C-C222E440B99F}">
      <dgm:prSet/>
      <dgm:spPr/>
      <dgm:t>
        <a:bodyPr/>
        <a:lstStyle/>
        <a:p>
          <a:endParaRPr lang="hu-HU"/>
        </a:p>
      </dgm:t>
    </dgm:pt>
    <dgm:pt modelId="{C52590BD-8040-4662-8CDF-DCC4EF86A809}" type="pres">
      <dgm:prSet presAssocID="{2BF8931D-9A9F-48B2-9794-580469C4DFA6}" presName="Name0" presStyleCnt="0">
        <dgm:presLayoutVars>
          <dgm:dir/>
          <dgm:resizeHandles val="exact"/>
        </dgm:presLayoutVars>
      </dgm:prSet>
      <dgm:spPr/>
    </dgm:pt>
    <dgm:pt modelId="{5F52DB6F-C080-421A-8DF7-1F7C03C54B50}" type="pres">
      <dgm:prSet presAssocID="{608F6E3B-2368-46EC-A3D5-CCEBB0688B87}" presName="node" presStyleLbl="node1" presStyleIdx="0" presStyleCnt="7" custScaleX="164843" custLinFactNeighborX="-836" custLinFactNeighborY="-7905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D28A1AD-5BEF-4248-A875-82746CA89D76}" type="pres">
      <dgm:prSet presAssocID="{9515510D-CEF9-40B5-ACB6-A797EC6BCBBC}" presName="sibTrans" presStyleLbl="sibTrans2D1" presStyleIdx="0" presStyleCnt="6"/>
      <dgm:spPr/>
      <dgm:t>
        <a:bodyPr/>
        <a:lstStyle/>
        <a:p>
          <a:endParaRPr lang="hu-HU"/>
        </a:p>
      </dgm:t>
    </dgm:pt>
    <dgm:pt modelId="{6D971326-9394-4147-85E1-119C086FB870}" type="pres">
      <dgm:prSet presAssocID="{9515510D-CEF9-40B5-ACB6-A797EC6BCBBC}" presName="connectorText" presStyleLbl="sibTrans2D1" presStyleIdx="0" presStyleCnt="6"/>
      <dgm:spPr/>
      <dgm:t>
        <a:bodyPr/>
        <a:lstStyle/>
        <a:p>
          <a:endParaRPr lang="hu-HU"/>
        </a:p>
      </dgm:t>
    </dgm:pt>
    <dgm:pt modelId="{ED7B3BBB-F313-4DC2-A6AE-5BB935440E4B}" type="pres">
      <dgm:prSet presAssocID="{468F456A-E828-4DAE-AAEE-2F8FB1E65A75}" presName="node" presStyleLbl="node1" presStyleIdx="1" presStyleCnt="7" custScaleX="248897" custLinFactX="35379" custLinFactNeighborX="100000" custLinFactNeighborY="-77938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B7619EF-50BE-4CE2-96F9-20541FDCEEC7}" type="pres">
      <dgm:prSet presAssocID="{30A1AC0B-CFDF-441A-8656-F6E98B21BFC0}" presName="sibTrans" presStyleLbl="sibTrans2D1" presStyleIdx="1" presStyleCnt="6"/>
      <dgm:spPr/>
      <dgm:t>
        <a:bodyPr/>
        <a:lstStyle/>
        <a:p>
          <a:endParaRPr lang="hu-HU"/>
        </a:p>
      </dgm:t>
    </dgm:pt>
    <dgm:pt modelId="{06B06389-D7F1-4C87-8B93-530689A598A8}" type="pres">
      <dgm:prSet presAssocID="{30A1AC0B-CFDF-441A-8656-F6E98B21BFC0}" presName="connectorText" presStyleLbl="sibTrans2D1" presStyleIdx="1" presStyleCnt="6"/>
      <dgm:spPr/>
      <dgm:t>
        <a:bodyPr/>
        <a:lstStyle/>
        <a:p>
          <a:endParaRPr lang="hu-HU"/>
        </a:p>
      </dgm:t>
    </dgm:pt>
    <dgm:pt modelId="{17B7A00B-CD11-4934-9B46-3DA8BEEBDB11}" type="pres">
      <dgm:prSet presAssocID="{242B6E8A-9FE4-42D0-B577-295E8C2ADC40}" presName="node" presStyleLbl="node1" presStyleIdx="2" presStyleCnt="7" custScaleX="119300" custLinFactX="-200000" custLinFactY="4906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267DD6B-1928-442A-91C5-662ADD505711}" type="pres">
      <dgm:prSet presAssocID="{491CA862-E5BE-4382-95E1-66780DA68C9B}" presName="sibTrans" presStyleLbl="sibTrans2D1" presStyleIdx="2" presStyleCnt="6"/>
      <dgm:spPr/>
      <dgm:t>
        <a:bodyPr/>
        <a:lstStyle/>
        <a:p>
          <a:endParaRPr lang="hu-HU"/>
        </a:p>
      </dgm:t>
    </dgm:pt>
    <dgm:pt modelId="{32EFFE2A-F0A8-4E3E-93E2-B5660BD25BE5}" type="pres">
      <dgm:prSet presAssocID="{491CA862-E5BE-4382-95E1-66780DA68C9B}" presName="connectorText" presStyleLbl="sibTrans2D1" presStyleIdx="2" presStyleCnt="6"/>
      <dgm:spPr/>
      <dgm:t>
        <a:bodyPr/>
        <a:lstStyle/>
        <a:p>
          <a:endParaRPr lang="hu-HU"/>
        </a:p>
      </dgm:t>
    </dgm:pt>
    <dgm:pt modelId="{F27FF4B9-D8FA-4F5B-A214-881D0CFEA723}" type="pres">
      <dgm:prSet presAssocID="{55D82A8F-0754-4BD6-A2F4-0FD593D1B38B}" presName="node" presStyleLbl="node1" presStyleIdx="3" presStyleCnt="7" custScaleX="111806" custLinFactX="-200000" custLinFactY="4906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FA5AB7D-82C0-4DE9-8223-CA05467A6255}" type="pres">
      <dgm:prSet presAssocID="{98231ED9-A0D1-48E2-A314-D4739555E3DA}" presName="sibTrans" presStyleLbl="sibTrans2D1" presStyleIdx="3" presStyleCnt="6"/>
      <dgm:spPr/>
      <dgm:t>
        <a:bodyPr/>
        <a:lstStyle/>
        <a:p>
          <a:endParaRPr lang="hu-HU"/>
        </a:p>
      </dgm:t>
    </dgm:pt>
    <dgm:pt modelId="{5036A8F8-C709-44BD-854A-01DBD1FE9E6A}" type="pres">
      <dgm:prSet presAssocID="{98231ED9-A0D1-48E2-A314-D4739555E3DA}" presName="connectorText" presStyleLbl="sibTrans2D1" presStyleIdx="3" presStyleCnt="6"/>
      <dgm:spPr/>
      <dgm:t>
        <a:bodyPr/>
        <a:lstStyle/>
        <a:p>
          <a:endParaRPr lang="hu-HU"/>
        </a:p>
      </dgm:t>
    </dgm:pt>
    <dgm:pt modelId="{7EDA6FFF-55B8-42BD-AB79-BAE5B18537B2}" type="pres">
      <dgm:prSet presAssocID="{EAFD85D7-5549-4F7C-935C-9BDFF1075A35}" presName="node" presStyleLbl="node1" presStyleIdx="4" presStyleCnt="7" custScaleX="113320" custLinFactX="-200000" custLinFactY="4906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88D54F4-E9AA-44AD-A7A1-A3DC7E794C7D}" type="pres">
      <dgm:prSet presAssocID="{7460A4B8-7FBD-4A46-9B71-5106FD1DA528}" presName="sibTrans" presStyleLbl="sibTrans2D1" presStyleIdx="4" presStyleCnt="6"/>
      <dgm:spPr/>
      <dgm:t>
        <a:bodyPr/>
        <a:lstStyle/>
        <a:p>
          <a:endParaRPr lang="hu-HU"/>
        </a:p>
      </dgm:t>
    </dgm:pt>
    <dgm:pt modelId="{563AF3F3-905E-4CED-919A-1A607ED93386}" type="pres">
      <dgm:prSet presAssocID="{7460A4B8-7FBD-4A46-9B71-5106FD1DA528}" presName="connectorText" presStyleLbl="sibTrans2D1" presStyleIdx="4" presStyleCnt="6"/>
      <dgm:spPr/>
      <dgm:t>
        <a:bodyPr/>
        <a:lstStyle/>
        <a:p>
          <a:endParaRPr lang="hu-HU"/>
        </a:p>
      </dgm:t>
    </dgm:pt>
    <dgm:pt modelId="{C9D1D0F3-EAC7-4448-851D-0B41E47EBC16}" type="pres">
      <dgm:prSet presAssocID="{3264DE96-9CA0-4DCA-88D8-59910A42E319}" presName="node" presStyleLbl="node1" presStyleIdx="5" presStyleCnt="7" custLinFactX="-200000" custLinFactY="49068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8EDF302-905C-4CB1-A0C8-48CFC40DF333}" type="pres">
      <dgm:prSet presAssocID="{B170E9FE-6C47-46DC-B2B1-DF395951C87C}" presName="sibTrans" presStyleLbl="sibTrans2D1" presStyleIdx="5" presStyleCnt="6"/>
      <dgm:spPr/>
      <dgm:t>
        <a:bodyPr/>
        <a:lstStyle/>
        <a:p>
          <a:endParaRPr lang="hu-HU"/>
        </a:p>
      </dgm:t>
    </dgm:pt>
    <dgm:pt modelId="{939AE62C-5596-458C-BFC7-8EA9F9409F0F}" type="pres">
      <dgm:prSet presAssocID="{B170E9FE-6C47-46DC-B2B1-DF395951C87C}" presName="connectorText" presStyleLbl="sibTrans2D1" presStyleIdx="5" presStyleCnt="6"/>
      <dgm:spPr/>
      <dgm:t>
        <a:bodyPr/>
        <a:lstStyle/>
        <a:p>
          <a:endParaRPr lang="hu-HU"/>
        </a:p>
      </dgm:t>
    </dgm:pt>
    <dgm:pt modelId="{9094949D-B335-440F-96E7-08C0356FEB1F}" type="pres">
      <dgm:prSet presAssocID="{070A8A16-403C-43F0-BE33-3A3CAFF0286F}" presName="node" presStyleLbl="node1" presStyleIdx="6" presStyleCnt="7" custLinFactX="-211966" custLinFactNeighborX="-300000" custLinFactNeighborY="-2969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8B916057-CA09-45B2-B0F7-FE8F64C5D355}" type="presOf" srcId="{98231ED9-A0D1-48E2-A314-D4739555E3DA}" destId="{9FA5AB7D-82C0-4DE9-8223-CA05467A6255}" srcOrd="0" destOrd="0" presId="urn:microsoft.com/office/officeart/2005/8/layout/process1"/>
    <dgm:cxn modelId="{116F9A9C-242A-4CD1-8108-9E3D09D4E25D}" type="presOf" srcId="{070A8A16-403C-43F0-BE33-3A3CAFF0286F}" destId="{9094949D-B335-440F-96E7-08C0356FEB1F}" srcOrd="0" destOrd="0" presId="urn:microsoft.com/office/officeart/2005/8/layout/process1"/>
    <dgm:cxn modelId="{DF9908FE-2880-4716-91EB-40F1D71FBF07}" type="presOf" srcId="{491CA862-E5BE-4382-95E1-66780DA68C9B}" destId="{32EFFE2A-F0A8-4E3E-93E2-B5660BD25BE5}" srcOrd="1" destOrd="0" presId="urn:microsoft.com/office/officeart/2005/8/layout/process1"/>
    <dgm:cxn modelId="{2CAAD543-B9AD-40EC-858C-C222E440B99F}" srcId="{2BF8931D-9A9F-48B2-9794-580469C4DFA6}" destId="{070A8A16-403C-43F0-BE33-3A3CAFF0286F}" srcOrd="6" destOrd="0" parTransId="{D29B25E7-23B5-4D7B-8610-8B63AB86A464}" sibTransId="{661860EF-569A-4BF6-BE2D-E682A91808C2}"/>
    <dgm:cxn modelId="{A359FD89-43B0-40BD-B916-FFD5AEA21BF7}" type="presOf" srcId="{9515510D-CEF9-40B5-ACB6-A797EC6BCBBC}" destId="{6D971326-9394-4147-85E1-119C086FB870}" srcOrd="1" destOrd="0" presId="urn:microsoft.com/office/officeart/2005/8/layout/process1"/>
    <dgm:cxn modelId="{B7E10094-1F35-4DEB-A1AA-C3B223DD4334}" type="presOf" srcId="{491CA862-E5BE-4382-95E1-66780DA68C9B}" destId="{1267DD6B-1928-442A-91C5-662ADD505711}" srcOrd="0" destOrd="0" presId="urn:microsoft.com/office/officeart/2005/8/layout/process1"/>
    <dgm:cxn modelId="{42FCC367-1325-4C20-B73F-5845D58710A7}" type="presOf" srcId="{468F456A-E828-4DAE-AAEE-2F8FB1E65A75}" destId="{ED7B3BBB-F313-4DC2-A6AE-5BB935440E4B}" srcOrd="0" destOrd="0" presId="urn:microsoft.com/office/officeart/2005/8/layout/process1"/>
    <dgm:cxn modelId="{2879AC52-E86C-4C89-A3A8-B1A520E03B82}" srcId="{2BF8931D-9A9F-48B2-9794-580469C4DFA6}" destId="{468F456A-E828-4DAE-AAEE-2F8FB1E65A75}" srcOrd="1" destOrd="0" parTransId="{1DD23BBD-3569-4CC2-BCE1-1CECE1C8558F}" sibTransId="{30A1AC0B-CFDF-441A-8656-F6E98B21BFC0}"/>
    <dgm:cxn modelId="{173DACBA-5338-41AF-9B14-5181B3E9497C}" type="presOf" srcId="{55D82A8F-0754-4BD6-A2F4-0FD593D1B38B}" destId="{F27FF4B9-D8FA-4F5B-A214-881D0CFEA723}" srcOrd="0" destOrd="0" presId="urn:microsoft.com/office/officeart/2005/8/layout/process1"/>
    <dgm:cxn modelId="{38F0EE50-7E86-4BB3-ADB4-5D837E9C639E}" srcId="{2BF8931D-9A9F-48B2-9794-580469C4DFA6}" destId="{EAFD85D7-5549-4F7C-935C-9BDFF1075A35}" srcOrd="4" destOrd="0" parTransId="{BE14B243-98E7-44C4-BD8F-C65A1CD0BA14}" sibTransId="{7460A4B8-7FBD-4A46-9B71-5106FD1DA528}"/>
    <dgm:cxn modelId="{D5B71726-5988-40B5-9122-DCCCE3113038}" srcId="{2BF8931D-9A9F-48B2-9794-580469C4DFA6}" destId="{242B6E8A-9FE4-42D0-B577-295E8C2ADC40}" srcOrd="2" destOrd="0" parTransId="{B64B32CD-E64D-43CF-9D97-82D6749EE358}" sibTransId="{491CA862-E5BE-4382-95E1-66780DA68C9B}"/>
    <dgm:cxn modelId="{0A3C13D6-99F5-4FFE-9510-69E83C85849F}" type="presOf" srcId="{98231ED9-A0D1-48E2-A314-D4739555E3DA}" destId="{5036A8F8-C709-44BD-854A-01DBD1FE9E6A}" srcOrd="1" destOrd="0" presId="urn:microsoft.com/office/officeart/2005/8/layout/process1"/>
    <dgm:cxn modelId="{9FFA8CD7-FD2E-4CC1-82D8-0278E538EF04}" srcId="{2BF8931D-9A9F-48B2-9794-580469C4DFA6}" destId="{55D82A8F-0754-4BD6-A2F4-0FD593D1B38B}" srcOrd="3" destOrd="0" parTransId="{E6E8FAF0-92D4-4B3C-B1CB-B60FB774CBBE}" sibTransId="{98231ED9-A0D1-48E2-A314-D4739555E3DA}"/>
    <dgm:cxn modelId="{643CEA19-8C10-4A87-B127-4E859F8CC99C}" type="presOf" srcId="{30A1AC0B-CFDF-441A-8656-F6E98B21BFC0}" destId="{06B06389-D7F1-4C87-8B93-530689A598A8}" srcOrd="1" destOrd="0" presId="urn:microsoft.com/office/officeart/2005/8/layout/process1"/>
    <dgm:cxn modelId="{4F48AE1B-9B85-46CD-ACD5-F8274E9462F4}" type="presOf" srcId="{EAFD85D7-5549-4F7C-935C-9BDFF1075A35}" destId="{7EDA6FFF-55B8-42BD-AB79-BAE5B18537B2}" srcOrd="0" destOrd="0" presId="urn:microsoft.com/office/officeart/2005/8/layout/process1"/>
    <dgm:cxn modelId="{389EFF6A-161C-4C91-A289-C18BD658A3C1}" type="presOf" srcId="{3264DE96-9CA0-4DCA-88D8-59910A42E319}" destId="{C9D1D0F3-EAC7-4448-851D-0B41E47EBC16}" srcOrd="0" destOrd="0" presId="urn:microsoft.com/office/officeart/2005/8/layout/process1"/>
    <dgm:cxn modelId="{585E460B-A33E-4BF0-BEE9-5946F334934C}" type="presOf" srcId="{7460A4B8-7FBD-4A46-9B71-5106FD1DA528}" destId="{563AF3F3-905E-4CED-919A-1A607ED93386}" srcOrd="1" destOrd="0" presId="urn:microsoft.com/office/officeart/2005/8/layout/process1"/>
    <dgm:cxn modelId="{1A518A0D-092A-4714-98CC-6570E42C4AA4}" type="presOf" srcId="{B170E9FE-6C47-46DC-B2B1-DF395951C87C}" destId="{28EDF302-905C-4CB1-A0C8-48CFC40DF333}" srcOrd="0" destOrd="0" presId="urn:microsoft.com/office/officeart/2005/8/layout/process1"/>
    <dgm:cxn modelId="{603337FF-089D-4E05-A5F6-A318574ACCAC}" srcId="{2BF8931D-9A9F-48B2-9794-580469C4DFA6}" destId="{608F6E3B-2368-46EC-A3D5-CCEBB0688B87}" srcOrd="0" destOrd="0" parTransId="{91E9C506-3670-48D2-AE26-9F06113D86F5}" sibTransId="{9515510D-CEF9-40B5-ACB6-A797EC6BCBBC}"/>
    <dgm:cxn modelId="{A8879DF6-57F1-49CE-9D07-70430A4A9F2B}" type="presOf" srcId="{608F6E3B-2368-46EC-A3D5-CCEBB0688B87}" destId="{5F52DB6F-C080-421A-8DF7-1F7C03C54B50}" srcOrd="0" destOrd="0" presId="urn:microsoft.com/office/officeart/2005/8/layout/process1"/>
    <dgm:cxn modelId="{83F4611F-6E7D-4FF8-B2C9-BE20C8671CDF}" type="presOf" srcId="{9515510D-CEF9-40B5-ACB6-A797EC6BCBBC}" destId="{4D28A1AD-5BEF-4248-A875-82746CA89D76}" srcOrd="0" destOrd="0" presId="urn:microsoft.com/office/officeart/2005/8/layout/process1"/>
    <dgm:cxn modelId="{072E4858-C2E6-4ADB-A979-B4D1E040D1EB}" type="presOf" srcId="{7460A4B8-7FBD-4A46-9B71-5106FD1DA528}" destId="{B88D54F4-E9AA-44AD-A7A1-A3DC7E794C7D}" srcOrd="0" destOrd="0" presId="urn:microsoft.com/office/officeart/2005/8/layout/process1"/>
    <dgm:cxn modelId="{988DD29F-7E80-49FF-BB24-1ECC695AE5FF}" type="presOf" srcId="{2BF8931D-9A9F-48B2-9794-580469C4DFA6}" destId="{C52590BD-8040-4662-8CDF-DCC4EF86A809}" srcOrd="0" destOrd="0" presId="urn:microsoft.com/office/officeart/2005/8/layout/process1"/>
    <dgm:cxn modelId="{1711FA75-AC79-49AE-BFEB-EFA8B9130CA1}" type="presOf" srcId="{B170E9FE-6C47-46DC-B2B1-DF395951C87C}" destId="{939AE62C-5596-458C-BFC7-8EA9F9409F0F}" srcOrd="1" destOrd="0" presId="urn:microsoft.com/office/officeart/2005/8/layout/process1"/>
    <dgm:cxn modelId="{A9E33A89-3B69-4779-A8AF-99DDEB868A2D}" type="presOf" srcId="{242B6E8A-9FE4-42D0-B577-295E8C2ADC40}" destId="{17B7A00B-CD11-4934-9B46-3DA8BEEBDB11}" srcOrd="0" destOrd="0" presId="urn:microsoft.com/office/officeart/2005/8/layout/process1"/>
    <dgm:cxn modelId="{DD3793CA-D31D-4699-97EF-45D9C26DC7DA}" srcId="{2BF8931D-9A9F-48B2-9794-580469C4DFA6}" destId="{3264DE96-9CA0-4DCA-88D8-59910A42E319}" srcOrd="5" destOrd="0" parTransId="{DFB73C17-A3FE-4BFA-B0B4-044AA8DE94C2}" sibTransId="{B170E9FE-6C47-46DC-B2B1-DF395951C87C}"/>
    <dgm:cxn modelId="{9E264E3B-5B7B-483D-B909-9D7A3947D67D}" type="presOf" srcId="{30A1AC0B-CFDF-441A-8656-F6E98B21BFC0}" destId="{CB7619EF-50BE-4CE2-96F9-20541FDCEEC7}" srcOrd="0" destOrd="0" presId="urn:microsoft.com/office/officeart/2005/8/layout/process1"/>
    <dgm:cxn modelId="{92D3860A-0E95-4785-B265-F3E4DC1E976D}" type="presParOf" srcId="{C52590BD-8040-4662-8CDF-DCC4EF86A809}" destId="{5F52DB6F-C080-421A-8DF7-1F7C03C54B50}" srcOrd="0" destOrd="0" presId="urn:microsoft.com/office/officeart/2005/8/layout/process1"/>
    <dgm:cxn modelId="{DDDB8A8F-5E8D-434D-9C6A-CDE7295C3F98}" type="presParOf" srcId="{C52590BD-8040-4662-8CDF-DCC4EF86A809}" destId="{4D28A1AD-5BEF-4248-A875-82746CA89D76}" srcOrd="1" destOrd="0" presId="urn:microsoft.com/office/officeart/2005/8/layout/process1"/>
    <dgm:cxn modelId="{92A1E8DC-C8C8-4E1B-9E7C-ACD83487DB7E}" type="presParOf" srcId="{4D28A1AD-5BEF-4248-A875-82746CA89D76}" destId="{6D971326-9394-4147-85E1-119C086FB870}" srcOrd="0" destOrd="0" presId="urn:microsoft.com/office/officeart/2005/8/layout/process1"/>
    <dgm:cxn modelId="{F3957FE9-C79E-4466-8075-57A00AB6AC8F}" type="presParOf" srcId="{C52590BD-8040-4662-8CDF-DCC4EF86A809}" destId="{ED7B3BBB-F313-4DC2-A6AE-5BB935440E4B}" srcOrd="2" destOrd="0" presId="urn:microsoft.com/office/officeart/2005/8/layout/process1"/>
    <dgm:cxn modelId="{89A8B236-0E34-4E2A-B3AA-F1AB9A12A657}" type="presParOf" srcId="{C52590BD-8040-4662-8CDF-DCC4EF86A809}" destId="{CB7619EF-50BE-4CE2-96F9-20541FDCEEC7}" srcOrd="3" destOrd="0" presId="urn:microsoft.com/office/officeart/2005/8/layout/process1"/>
    <dgm:cxn modelId="{8DDB487B-E9AF-4540-9274-006D9C19077B}" type="presParOf" srcId="{CB7619EF-50BE-4CE2-96F9-20541FDCEEC7}" destId="{06B06389-D7F1-4C87-8B93-530689A598A8}" srcOrd="0" destOrd="0" presId="urn:microsoft.com/office/officeart/2005/8/layout/process1"/>
    <dgm:cxn modelId="{81EF0494-1473-49F7-B2D6-C4A8813EE6E9}" type="presParOf" srcId="{C52590BD-8040-4662-8CDF-DCC4EF86A809}" destId="{17B7A00B-CD11-4934-9B46-3DA8BEEBDB11}" srcOrd="4" destOrd="0" presId="urn:microsoft.com/office/officeart/2005/8/layout/process1"/>
    <dgm:cxn modelId="{01136BA6-BD6B-4F97-8641-B3DC6C2EDDCC}" type="presParOf" srcId="{C52590BD-8040-4662-8CDF-DCC4EF86A809}" destId="{1267DD6B-1928-442A-91C5-662ADD505711}" srcOrd="5" destOrd="0" presId="urn:microsoft.com/office/officeart/2005/8/layout/process1"/>
    <dgm:cxn modelId="{AA30132C-90A3-494F-988D-255C413D4ADC}" type="presParOf" srcId="{1267DD6B-1928-442A-91C5-662ADD505711}" destId="{32EFFE2A-F0A8-4E3E-93E2-B5660BD25BE5}" srcOrd="0" destOrd="0" presId="urn:microsoft.com/office/officeart/2005/8/layout/process1"/>
    <dgm:cxn modelId="{E6688B31-AFBD-46B9-96C7-32E37F83CB0D}" type="presParOf" srcId="{C52590BD-8040-4662-8CDF-DCC4EF86A809}" destId="{F27FF4B9-D8FA-4F5B-A214-881D0CFEA723}" srcOrd="6" destOrd="0" presId="urn:microsoft.com/office/officeart/2005/8/layout/process1"/>
    <dgm:cxn modelId="{E1F0ED46-DE86-4C83-87A1-A8763C3B23EB}" type="presParOf" srcId="{C52590BD-8040-4662-8CDF-DCC4EF86A809}" destId="{9FA5AB7D-82C0-4DE9-8223-CA05467A6255}" srcOrd="7" destOrd="0" presId="urn:microsoft.com/office/officeart/2005/8/layout/process1"/>
    <dgm:cxn modelId="{CE8A6374-CDD1-434D-9A5D-7B8C7E272741}" type="presParOf" srcId="{9FA5AB7D-82C0-4DE9-8223-CA05467A6255}" destId="{5036A8F8-C709-44BD-854A-01DBD1FE9E6A}" srcOrd="0" destOrd="0" presId="urn:microsoft.com/office/officeart/2005/8/layout/process1"/>
    <dgm:cxn modelId="{06EA0D7C-0EA1-4F66-9FA2-3CB3FA7BF825}" type="presParOf" srcId="{C52590BD-8040-4662-8CDF-DCC4EF86A809}" destId="{7EDA6FFF-55B8-42BD-AB79-BAE5B18537B2}" srcOrd="8" destOrd="0" presId="urn:microsoft.com/office/officeart/2005/8/layout/process1"/>
    <dgm:cxn modelId="{CFA5F0FF-6DAF-454D-BDA4-9D1CB07D33D3}" type="presParOf" srcId="{C52590BD-8040-4662-8CDF-DCC4EF86A809}" destId="{B88D54F4-E9AA-44AD-A7A1-A3DC7E794C7D}" srcOrd="9" destOrd="0" presId="urn:microsoft.com/office/officeart/2005/8/layout/process1"/>
    <dgm:cxn modelId="{21F49F79-18E2-45B4-B89B-328194699865}" type="presParOf" srcId="{B88D54F4-E9AA-44AD-A7A1-A3DC7E794C7D}" destId="{563AF3F3-905E-4CED-919A-1A607ED93386}" srcOrd="0" destOrd="0" presId="urn:microsoft.com/office/officeart/2005/8/layout/process1"/>
    <dgm:cxn modelId="{C43F1DB1-DDA1-48D0-AFF5-DA2F52CF2AEA}" type="presParOf" srcId="{C52590BD-8040-4662-8CDF-DCC4EF86A809}" destId="{C9D1D0F3-EAC7-4448-851D-0B41E47EBC16}" srcOrd="10" destOrd="0" presId="urn:microsoft.com/office/officeart/2005/8/layout/process1"/>
    <dgm:cxn modelId="{10EFAB84-84CD-4BCE-B59A-0944C1B0FA27}" type="presParOf" srcId="{C52590BD-8040-4662-8CDF-DCC4EF86A809}" destId="{28EDF302-905C-4CB1-A0C8-48CFC40DF333}" srcOrd="11" destOrd="0" presId="urn:microsoft.com/office/officeart/2005/8/layout/process1"/>
    <dgm:cxn modelId="{4F3E01E2-7516-43A5-B137-E60C139B1A5B}" type="presParOf" srcId="{28EDF302-905C-4CB1-A0C8-48CFC40DF333}" destId="{939AE62C-5596-458C-BFC7-8EA9F9409F0F}" srcOrd="0" destOrd="0" presId="urn:microsoft.com/office/officeart/2005/8/layout/process1"/>
    <dgm:cxn modelId="{102E1553-6C34-4C1E-A9D4-E466F62C30C7}" type="presParOf" srcId="{C52590BD-8040-4662-8CDF-DCC4EF86A809}" destId="{9094949D-B335-440F-96E7-08C0356FEB1F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990D95-517A-436E-BD15-BED7C3E72F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97F0BA8-E399-4527-B6B5-F4C6F8DFA9D4}">
      <dgm:prSet phldrT="[Szöveg]"/>
      <dgm:spPr/>
      <dgm:t>
        <a:bodyPr/>
        <a:lstStyle/>
        <a:p>
          <a:r>
            <a:rPr lang="hu-HU" dirty="0"/>
            <a:t>Követelmény meghatározás</a:t>
          </a:r>
        </a:p>
      </dgm:t>
    </dgm:pt>
    <dgm:pt modelId="{324A09D7-C6C9-4596-BF1E-D460893987EB}" type="parTrans" cxnId="{BAF51A55-992F-477E-A6DB-C433A87ED39E}">
      <dgm:prSet/>
      <dgm:spPr/>
      <dgm:t>
        <a:bodyPr/>
        <a:lstStyle/>
        <a:p>
          <a:endParaRPr lang="hu-HU"/>
        </a:p>
      </dgm:t>
    </dgm:pt>
    <dgm:pt modelId="{07B7C776-1771-4A38-A088-2F39757C0341}" type="sibTrans" cxnId="{BAF51A55-992F-477E-A6DB-C433A87ED39E}">
      <dgm:prSet/>
      <dgm:spPr/>
      <dgm:t>
        <a:bodyPr/>
        <a:lstStyle/>
        <a:p>
          <a:endParaRPr lang="hu-HU"/>
        </a:p>
      </dgm:t>
    </dgm:pt>
    <dgm:pt modelId="{5788F3E8-520A-4B44-9B50-1CCAB86CFB81}">
      <dgm:prSet phldrT="[Szöveg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Tervezés</a:t>
          </a:r>
        </a:p>
      </dgm:t>
    </dgm:pt>
    <dgm:pt modelId="{D0366FB3-8AB0-4433-980E-19342ED3CEFE}" type="parTrans" cxnId="{5BF09E04-370F-40D6-8401-DFC8D6160734}">
      <dgm:prSet/>
      <dgm:spPr/>
      <dgm:t>
        <a:bodyPr/>
        <a:lstStyle/>
        <a:p>
          <a:endParaRPr lang="hu-HU"/>
        </a:p>
      </dgm:t>
    </dgm:pt>
    <dgm:pt modelId="{05535FD7-0D2C-4D29-9296-C2EBED6DB86E}" type="sibTrans" cxnId="{5BF09E04-370F-40D6-8401-DFC8D6160734}">
      <dgm:prSet/>
      <dgm:spPr/>
      <dgm:t>
        <a:bodyPr/>
        <a:lstStyle/>
        <a:p>
          <a:endParaRPr lang="hu-HU"/>
        </a:p>
      </dgm:t>
    </dgm:pt>
    <dgm:pt modelId="{767F6931-702C-43DD-8238-3CFAEC8D68EE}">
      <dgm:prSet phldrT="[Szöveg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Implementálás</a:t>
          </a:r>
        </a:p>
      </dgm:t>
    </dgm:pt>
    <dgm:pt modelId="{EFA97AEE-34C7-4CF8-94A7-9059DA386901}" type="parTrans" cxnId="{EC73E736-1A25-4843-A639-869F7ACF77F3}">
      <dgm:prSet/>
      <dgm:spPr/>
      <dgm:t>
        <a:bodyPr/>
        <a:lstStyle/>
        <a:p>
          <a:endParaRPr lang="hu-HU"/>
        </a:p>
      </dgm:t>
    </dgm:pt>
    <dgm:pt modelId="{6282E5BC-A873-4081-8537-E380E3ED8D8C}" type="sibTrans" cxnId="{EC73E736-1A25-4843-A639-869F7ACF77F3}">
      <dgm:prSet/>
      <dgm:spPr/>
      <dgm:t>
        <a:bodyPr/>
        <a:lstStyle/>
        <a:p>
          <a:endParaRPr lang="hu-HU"/>
        </a:p>
      </dgm:t>
    </dgm:pt>
    <dgm:pt modelId="{40983556-45A3-45DD-AC1F-346C0EA2775C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Tesztelés</a:t>
          </a:r>
        </a:p>
      </dgm:t>
    </dgm:pt>
    <dgm:pt modelId="{0F72C466-CA01-45F7-83B7-2567ACA29786}" type="parTrans" cxnId="{869B6F4D-71CD-443D-A669-37DD1D419614}">
      <dgm:prSet/>
      <dgm:spPr/>
      <dgm:t>
        <a:bodyPr/>
        <a:lstStyle/>
        <a:p>
          <a:endParaRPr lang="hu-HU"/>
        </a:p>
      </dgm:t>
    </dgm:pt>
    <dgm:pt modelId="{2DC7735A-31EA-4E3B-B4AA-C30D106F08DE}" type="sibTrans" cxnId="{869B6F4D-71CD-443D-A669-37DD1D419614}">
      <dgm:prSet/>
      <dgm:spPr/>
      <dgm:t>
        <a:bodyPr/>
        <a:lstStyle/>
        <a:p>
          <a:endParaRPr lang="hu-HU"/>
        </a:p>
      </dgm:t>
    </dgm:pt>
    <dgm:pt modelId="{ADC1ED16-9E25-472D-AA06-14F3B5A4E5F8}" type="pres">
      <dgm:prSet presAssocID="{19990D95-517A-436E-BD15-BED7C3E72F13}" presName="Name0" presStyleCnt="0">
        <dgm:presLayoutVars>
          <dgm:dir/>
          <dgm:resizeHandles val="exact"/>
        </dgm:presLayoutVars>
      </dgm:prSet>
      <dgm:spPr/>
    </dgm:pt>
    <dgm:pt modelId="{AC52991E-B886-481E-8B1E-BF554D71FA2A}" type="pres">
      <dgm:prSet presAssocID="{797F0BA8-E399-4527-B6B5-F4C6F8DFA9D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28BEE6F-6948-4FC4-9462-3F0D4486044B}" type="pres">
      <dgm:prSet presAssocID="{07B7C776-1771-4A38-A088-2F39757C0341}" presName="sibTrans" presStyleLbl="sibTrans2D1" presStyleIdx="0" presStyleCnt="3"/>
      <dgm:spPr/>
      <dgm:t>
        <a:bodyPr/>
        <a:lstStyle/>
        <a:p>
          <a:endParaRPr lang="hu-HU"/>
        </a:p>
      </dgm:t>
    </dgm:pt>
    <dgm:pt modelId="{6B1A8DCB-9DAD-44D2-B051-150878906D6A}" type="pres">
      <dgm:prSet presAssocID="{07B7C776-1771-4A38-A088-2F39757C0341}" presName="connectorText" presStyleLbl="sibTrans2D1" presStyleIdx="0" presStyleCnt="3"/>
      <dgm:spPr/>
      <dgm:t>
        <a:bodyPr/>
        <a:lstStyle/>
        <a:p>
          <a:endParaRPr lang="hu-HU"/>
        </a:p>
      </dgm:t>
    </dgm:pt>
    <dgm:pt modelId="{5B8140EE-F6CF-4266-B7D3-2121CDC4F1AC}" type="pres">
      <dgm:prSet presAssocID="{5788F3E8-520A-4B44-9B50-1CCAB86CFB8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913CE7B-1582-43B9-B3F2-979C637A5A03}" type="pres">
      <dgm:prSet presAssocID="{05535FD7-0D2C-4D29-9296-C2EBED6DB86E}" presName="sibTrans" presStyleLbl="sibTrans2D1" presStyleIdx="1" presStyleCnt="3"/>
      <dgm:spPr/>
      <dgm:t>
        <a:bodyPr/>
        <a:lstStyle/>
        <a:p>
          <a:endParaRPr lang="hu-HU"/>
        </a:p>
      </dgm:t>
    </dgm:pt>
    <dgm:pt modelId="{759D3C57-DA16-4B5E-A2C1-FF1ECE61C066}" type="pres">
      <dgm:prSet presAssocID="{05535FD7-0D2C-4D29-9296-C2EBED6DB86E}" presName="connectorText" presStyleLbl="sibTrans2D1" presStyleIdx="1" presStyleCnt="3"/>
      <dgm:spPr/>
      <dgm:t>
        <a:bodyPr/>
        <a:lstStyle/>
        <a:p>
          <a:endParaRPr lang="hu-HU"/>
        </a:p>
      </dgm:t>
    </dgm:pt>
    <dgm:pt modelId="{7035714D-CECE-4B47-810B-0A89DCF48750}" type="pres">
      <dgm:prSet presAssocID="{767F6931-702C-43DD-8238-3CFAEC8D68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26E9FF0-1F38-49B3-8B38-91545CC527FE}" type="pres">
      <dgm:prSet presAssocID="{6282E5BC-A873-4081-8537-E380E3ED8D8C}" presName="sibTrans" presStyleLbl="sibTrans2D1" presStyleIdx="2" presStyleCnt="3"/>
      <dgm:spPr/>
      <dgm:t>
        <a:bodyPr/>
        <a:lstStyle/>
        <a:p>
          <a:endParaRPr lang="hu-HU"/>
        </a:p>
      </dgm:t>
    </dgm:pt>
    <dgm:pt modelId="{4E0A5E71-D7B2-4D6D-8CA4-B6C2BBA09661}" type="pres">
      <dgm:prSet presAssocID="{6282E5BC-A873-4081-8537-E380E3ED8D8C}" presName="connectorText" presStyleLbl="sibTrans2D1" presStyleIdx="2" presStyleCnt="3"/>
      <dgm:spPr/>
      <dgm:t>
        <a:bodyPr/>
        <a:lstStyle/>
        <a:p>
          <a:endParaRPr lang="hu-HU"/>
        </a:p>
      </dgm:t>
    </dgm:pt>
    <dgm:pt modelId="{8D53B17F-E3C1-40DF-8252-CBBA843CED95}" type="pres">
      <dgm:prSet presAssocID="{40983556-45A3-45DD-AC1F-346C0EA2775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25488527-9BAB-4C7F-9B8E-7556D61A3C12}" type="presOf" srcId="{07B7C776-1771-4A38-A088-2F39757C0341}" destId="{828BEE6F-6948-4FC4-9462-3F0D4486044B}" srcOrd="0" destOrd="0" presId="urn:microsoft.com/office/officeart/2005/8/layout/process1"/>
    <dgm:cxn modelId="{092EFA24-05DA-4D1E-A1D5-0CA683599DCC}" type="presOf" srcId="{05535FD7-0D2C-4D29-9296-C2EBED6DB86E}" destId="{759D3C57-DA16-4B5E-A2C1-FF1ECE61C066}" srcOrd="1" destOrd="0" presId="urn:microsoft.com/office/officeart/2005/8/layout/process1"/>
    <dgm:cxn modelId="{30D4EAF7-FAA4-4BA7-A8A6-16B74F2B47E7}" type="presOf" srcId="{6282E5BC-A873-4081-8537-E380E3ED8D8C}" destId="{B26E9FF0-1F38-49B3-8B38-91545CC527FE}" srcOrd="0" destOrd="0" presId="urn:microsoft.com/office/officeart/2005/8/layout/process1"/>
    <dgm:cxn modelId="{D135FC35-8696-4D35-8D88-BAB265C5CBDE}" type="presOf" srcId="{19990D95-517A-436E-BD15-BED7C3E72F13}" destId="{ADC1ED16-9E25-472D-AA06-14F3B5A4E5F8}" srcOrd="0" destOrd="0" presId="urn:microsoft.com/office/officeart/2005/8/layout/process1"/>
    <dgm:cxn modelId="{4ECC4A62-D69E-4D41-9E51-E4D751270829}" type="presOf" srcId="{5788F3E8-520A-4B44-9B50-1CCAB86CFB81}" destId="{5B8140EE-F6CF-4266-B7D3-2121CDC4F1AC}" srcOrd="0" destOrd="0" presId="urn:microsoft.com/office/officeart/2005/8/layout/process1"/>
    <dgm:cxn modelId="{DD6DB60B-86B1-4AEB-BE31-205F0A486866}" type="presOf" srcId="{6282E5BC-A873-4081-8537-E380E3ED8D8C}" destId="{4E0A5E71-D7B2-4D6D-8CA4-B6C2BBA09661}" srcOrd="1" destOrd="0" presId="urn:microsoft.com/office/officeart/2005/8/layout/process1"/>
    <dgm:cxn modelId="{29EAEAFE-FFFC-4717-A8F9-C057972CC9A4}" type="presOf" srcId="{07B7C776-1771-4A38-A088-2F39757C0341}" destId="{6B1A8DCB-9DAD-44D2-B051-150878906D6A}" srcOrd="1" destOrd="0" presId="urn:microsoft.com/office/officeart/2005/8/layout/process1"/>
    <dgm:cxn modelId="{CD1F9D9E-2F22-4403-A32E-01E040864F14}" type="presOf" srcId="{797F0BA8-E399-4527-B6B5-F4C6F8DFA9D4}" destId="{AC52991E-B886-481E-8B1E-BF554D71FA2A}" srcOrd="0" destOrd="0" presId="urn:microsoft.com/office/officeart/2005/8/layout/process1"/>
    <dgm:cxn modelId="{5BF09E04-370F-40D6-8401-DFC8D6160734}" srcId="{19990D95-517A-436E-BD15-BED7C3E72F13}" destId="{5788F3E8-520A-4B44-9B50-1CCAB86CFB81}" srcOrd="1" destOrd="0" parTransId="{D0366FB3-8AB0-4433-980E-19342ED3CEFE}" sibTransId="{05535FD7-0D2C-4D29-9296-C2EBED6DB86E}"/>
    <dgm:cxn modelId="{869B6F4D-71CD-443D-A669-37DD1D419614}" srcId="{19990D95-517A-436E-BD15-BED7C3E72F13}" destId="{40983556-45A3-45DD-AC1F-346C0EA2775C}" srcOrd="3" destOrd="0" parTransId="{0F72C466-CA01-45F7-83B7-2567ACA29786}" sibTransId="{2DC7735A-31EA-4E3B-B4AA-C30D106F08DE}"/>
    <dgm:cxn modelId="{58D333AC-1068-4AEA-93FC-1E4671B1B1A2}" type="presOf" srcId="{40983556-45A3-45DD-AC1F-346C0EA2775C}" destId="{8D53B17F-E3C1-40DF-8252-CBBA843CED95}" srcOrd="0" destOrd="0" presId="urn:microsoft.com/office/officeart/2005/8/layout/process1"/>
    <dgm:cxn modelId="{07934B96-7A86-4C65-9FD3-1ACB896FF975}" type="presOf" srcId="{05535FD7-0D2C-4D29-9296-C2EBED6DB86E}" destId="{6913CE7B-1582-43B9-B3F2-979C637A5A03}" srcOrd="0" destOrd="0" presId="urn:microsoft.com/office/officeart/2005/8/layout/process1"/>
    <dgm:cxn modelId="{B2055BBA-24EA-47CB-83F9-7D51E8CA86FB}" type="presOf" srcId="{767F6931-702C-43DD-8238-3CFAEC8D68EE}" destId="{7035714D-CECE-4B47-810B-0A89DCF48750}" srcOrd="0" destOrd="0" presId="urn:microsoft.com/office/officeart/2005/8/layout/process1"/>
    <dgm:cxn modelId="{EC73E736-1A25-4843-A639-869F7ACF77F3}" srcId="{19990D95-517A-436E-BD15-BED7C3E72F13}" destId="{767F6931-702C-43DD-8238-3CFAEC8D68EE}" srcOrd="2" destOrd="0" parTransId="{EFA97AEE-34C7-4CF8-94A7-9059DA386901}" sibTransId="{6282E5BC-A873-4081-8537-E380E3ED8D8C}"/>
    <dgm:cxn modelId="{BAF51A55-992F-477E-A6DB-C433A87ED39E}" srcId="{19990D95-517A-436E-BD15-BED7C3E72F13}" destId="{797F0BA8-E399-4527-B6B5-F4C6F8DFA9D4}" srcOrd="0" destOrd="0" parTransId="{324A09D7-C6C9-4596-BF1E-D460893987EB}" sibTransId="{07B7C776-1771-4A38-A088-2F39757C0341}"/>
    <dgm:cxn modelId="{BBDAB9AD-E6CB-4BEA-9F7C-EE09F533A908}" type="presParOf" srcId="{ADC1ED16-9E25-472D-AA06-14F3B5A4E5F8}" destId="{AC52991E-B886-481E-8B1E-BF554D71FA2A}" srcOrd="0" destOrd="0" presId="urn:microsoft.com/office/officeart/2005/8/layout/process1"/>
    <dgm:cxn modelId="{4647930E-18F8-4199-9CA8-9D0EB8F08130}" type="presParOf" srcId="{ADC1ED16-9E25-472D-AA06-14F3B5A4E5F8}" destId="{828BEE6F-6948-4FC4-9462-3F0D4486044B}" srcOrd="1" destOrd="0" presId="urn:microsoft.com/office/officeart/2005/8/layout/process1"/>
    <dgm:cxn modelId="{906F1F68-F874-4DC4-ACC2-65988053781A}" type="presParOf" srcId="{828BEE6F-6948-4FC4-9462-3F0D4486044B}" destId="{6B1A8DCB-9DAD-44D2-B051-150878906D6A}" srcOrd="0" destOrd="0" presId="urn:microsoft.com/office/officeart/2005/8/layout/process1"/>
    <dgm:cxn modelId="{63BD8B1F-3569-47B1-A54E-C999603F29F5}" type="presParOf" srcId="{ADC1ED16-9E25-472D-AA06-14F3B5A4E5F8}" destId="{5B8140EE-F6CF-4266-B7D3-2121CDC4F1AC}" srcOrd="2" destOrd="0" presId="urn:microsoft.com/office/officeart/2005/8/layout/process1"/>
    <dgm:cxn modelId="{07C110B5-1EE3-416F-A9F9-6BC6512D8A29}" type="presParOf" srcId="{ADC1ED16-9E25-472D-AA06-14F3B5A4E5F8}" destId="{6913CE7B-1582-43B9-B3F2-979C637A5A03}" srcOrd="3" destOrd="0" presId="urn:microsoft.com/office/officeart/2005/8/layout/process1"/>
    <dgm:cxn modelId="{0452882C-E736-4825-8C67-776B8EA94E21}" type="presParOf" srcId="{6913CE7B-1582-43B9-B3F2-979C637A5A03}" destId="{759D3C57-DA16-4B5E-A2C1-FF1ECE61C066}" srcOrd="0" destOrd="0" presId="urn:microsoft.com/office/officeart/2005/8/layout/process1"/>
    <dgm:cxn modelId="{4FEE0DAD-F363-4FF7-8055-9DEA6C9B8B7B}" type="presParOf" srcId="{ADC1ED16-9E25-472D-AA06-14F3B5A4E5F8}" destId="{7035714D-CECE-4B47-810B-0A89DCF48750}" srcOrd="4" destOrd="0" presId="urn:microsoft.com/office/officeart/2005/8/layout/process1"/>
    <dgm:cxn modelId="{7C1CF5E9-7E92-4471-B7E4-D91950502668}" type="presParOf" srcId="{ADC1ED16-9E25-472D-AA06-14F3B5A4E5F8}" destId="{B26E9FF0-1F38-49B3-8B38-91545CC527FE}" srcOrd="5" destOrd="0" presId="urn:microsoft.com/office/officeart/2005/8/layout/process1"/>
    <dgm:cxn modelId="{70874C8D-67ED-4A4A-A746-D82E4E380684}" type="presParOf" srcId="{B26E9FF0-1F38-49B3-8B38-91545CC527FE}" destId="{4E0A5E71-D7B2-4D6D-8CA4-B6C2BBA09661}" srcOrd="0" destOrd="0" presId="urn:microsoft.com/office/officeart/2005/8/layout/process1"/>
    <dgm:cxn modelId="{DAEA6EA2-396E-4BD4-9216-C7CFC7C0E9E3}" type="presParOf" srcId="{ADC1ED16-9E25-472D-AA06-14F3B5A4E5F8}" destId="{8D53B17F-E3C1-40DF-8252-CBBA843CED9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990D95-517A-436E-BD15-BED7C3E72F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97F0BA8-E399-4527-B6B5-F4C6F8DFA9D4}">
      <dgm:prSet phldrT="[Szöveg]"/>
      <dgm:spPr/>
      <dgm:t>
        <a:bodyPr/>
        <a:lstStyle/>
        <a:p>
          <a:r>
            <a:rPr lang="hu-HU" dirty="0"/>
            <a:t>Követelmény meghatározás</a:t>
          </a:r>
        </a:p>
      </dgm:t>
    </dgm:pt>
    <dgm:pt modelId="{324A09D7-C6C9-4596-BF1E-D460893987EB}" type="parTrans" cxnId="{BAF51A55-992F-477E-A6DB-C433A87ED39E}">
      <dgm:prSet/>
      <dgm:spPr/>
      <dgm:t>
        <a:bodyPr/>
        <a:lstStyle/>
        <a:p>
          <a:endParaRPr lang="hu-HU"/>
        </a:p>
      </dgm:t>
    </dgm:pt>
    <dgm:pt modelId="{07B7C776-1771-4A38-A088-2F39757C0341}" type="sibTrans" cxnId="{BAF51A55-992F-477E-A6DB-C433A87ED39E}">
      <dgm:prSet/>
      <dgm:spPr/>
      <dgm:t>
        <a:bodyPr/>
        <a:lstStyle/>
        <a:p>
          <a:endParaRPr lang="hu-HU"/>
        </a:p>
      </dgm:t>
    </dgm:pt>
    <dgm:pt modelId="{5788F3E8-520A-4B44-9B50-1CCAB86CFB81}">
      <dgm:prSet phldrT="[Szöveg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Tervezés</a:t>
          </a:r>
        </a:p>
      </dgm:t>
    </dgm:pt>
    <dgm:pt modelId="{D0366FB3-8AB0-4433-980E-19342ED3CEFE}" type="parTrans" cxnId="{5BF09E04-370F-40D6-8401-DFC8D6160734}">
      <dgm:prSet/>
      <dgm:spPr/>
      <dgm:t>
        <a:bodyPr/>
        <a:lstStyle/>
        <a:p>
          <a:endParaRPr lang="hu-HU"/>
        </a:p>
      </dgm:t>
    </dgm:pt>
    <dgm:pt modelId="{05535FD7-0D2C-4D29-9296-C2EBED6DB86E}" type="sibTrans" cxnId="{5BF09E04-370F-40D6-8401-DFC8D6160734}">
      <dgm:prSet/>
      <dgm:spPr/>
      <dgm:t>
        <a:bodyPr/>
        <a:lstStyle/>
        <a:p>
          <a:endParaRPr lang="hu-HU"/>
        </a:p>
      </dgm:t>
    </dgm:pt>
    <dgm:pt modelId="{767F6931-702C-43DD-8238-3CFAEC8D68EE}">
      <dgm:prSet phldrT="[Szöveg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Implementálás</a:t>
          </a:r>
        </a:p>
      </dgm:t>
    </dgm:pt>
    <dgm:pt modelId="{EFA97AEE-34C7-4CF8-94A7-9059DA386901}" type="parTrans" cxnId="{EC73E736-1A25-4843-A639-869F7ACF77F3}">
      <dgm:prSet/>
      <dgm:spPr/>
      <dgm:t>
        <a:bodyPr/>
        <a:lstStyle/>
        <a:p>
          <a:endParaRPr lang="hu-HU"/>
        </a:p>
      </dgm:t>
    </dgm:pt>
    <dgm:pt modelId="{6282E5BC-A873-4081-8537-E380E3ED8D8C}" type="sibTrans" cxnId="{EC73E736-1A25-4843-A639-869F7ACF77F3}">
      <dgm:prSet/>
      <dgm:spPr/>
      <dgm:t>
        <a:bodyPr/>
        <a:lstStyle/>
        <a:p>
          <a:endParaRPr lang="hu-HU"/>
        </a:p>
      </dgm:t>
    </dgm:pt>
    <dgm:pt modelId="{40983556-45A3-45DD-AC1F-346C0EA2775C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Tesztelés</a:t>
          </a:r>
        </a:p>
      </dgm:t>
    </dgm:pt>
    <dgm:pt modelId="{0F72C466-CA01-45F7-83B7-2567ACA29786}" type="parTrans" cxnId="{869B6F4D-71CD-443D-A669-37DD1D419614}">
      <dgm:prSet/>
      <dgm:spPr/>
      <dgm:t>
        <a:bodyPr/>
        <a:lstStyle/>
        <a:p>
          <a:endParaRPr lang="hu-HU"/>
        </a:p>
      </dgm:t>
    </dgm:pt>
    <dgm:pt modelId="{2DC7735A-31EA-4E3B-B4AA-C30D106F08DE}" type="sibTrans" cxnId="{869B6F4D-71CD-443D-A669-37DD1D419614}">
      <dgm:prSet/>
      <dgm:spPr/>
      <dgm:t>
        <a:bodyPr/>
        <a:lstStyle/>
        <a:p>
          <a:endParaRPr lang="hu-HU"/>
        </a:p>
      </dgm:t>
    </dgm:pt>
    <dgm:pt modelId="{ADC1ED16-9E25-472D-AA06-14F3B5A4E5F8}" type="pres">
      <dgm:prSet presAssocID="{19990D95-517A-436E-BD15-BED7C3E72F13}" presName="Name0" presStyleCnt="0">
        <dgm:presLayoutVars>
          <dgm:dir/>
          <dgm:resizeHandles val="exact"/>
        </dgm:presLayoutVars>
      </dgm:prSet>
      <dgm:spPr/>
    </dgm:pt>
    <dgm:pt modelId="{AC52991E-B886-481E-8B1E-BF554D71FA2A}" type="pres">
      <dgm:prSet presAssocID="{797F0BA8-E399-4527-B6B5-F4C6F8DFA9D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28BEE6F-6948-4FC4-9462-3F0D4486044B}" type="pres">
      <dgm:prSet presAssocID="{07B7C776-1771-4A38-A088-2F39757C0341}" presName="sibTrans" presStyleLbl="sibTrans2D1" presStyleIdx="0" presStyleCnt="3"/>
      <dgm:spPr/>
      <dgm:t>
        <a:bodyPr/>
        <a:lstStyle/>
        <a:p>
          <a:endParaRPr lang="hu-HU"/>
        </a:p>
      </dgm:t>
    </dgm:pt>
    <dgm:pt modelId="{6B1A8DCB-9DAD-44D2-B051-150878906D6A}" type="pres">
      <dgm:prSet presAssocID="{07B7C776-1771-4A38-A088-2F39757C0341}" presName="connectorText" presStyleLbl="sibTrans2D1" presStyleIdx="0" presStyleCnt="3"/>
      <dgm:spPr/>
      <dgm:t>
        <a:bodyPr/>
        <a:lstStyle/>
        <a:p>
          <a:endParaRPr lang="hu-HU"/>
        </a:p>
      </dgm:t>
    </dgm:pt>
    <dgm:pt modelId="{5B8140EE-F6CF-4266-B7D3-2121CDC4F1AC}" type="pres">
      <dgm:prSet presAssocID="{5788F3E8-520A-4B44-9B50-1CCAB86CFB8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913CE7B-1582-43B9-B3F2-979C637A5A03}" type="pres">
      <dgm:prSet presAssocID="{05535FD7-0D2C-4D29-9296-C2EBED6DB86E}" presName="sibTrans" presStyleLbl="sibTrans2D1" presStyleIdx="1" presStyleCnt="3"/>
      <dgm:spPr/>
      <dgm:t>
        <a:bodyPr/>
        <a:lstStyle/>
        <a:p>
          <a:endParaRPr lang="hu-HU"/>
        </a:p>
      </dgm:t>
    </dgm:pt>
    <dgm:pt modelId="{759D3C57-DA16-4B5E-A2C1-FF1ECE61C066}" type="pres">
      <dgm:prSet presAssocID="{05535FD7-0D2C-4D29-9296-C2EBED6DB86E}" presName="connectorText" presStyleLbl="sibTrans2D1" presStyleIdx="1" presStyleCnt="3"/>
      <dgm:spPr/>
      <dgm:t>
        <a:bodyPr/>
        <a:lstStyle/>
        <a:p>
          <a:endParaRPr lang="hu-HU"/>
        </a:p>
      </dgm:t>
    </dgm:pt>
    <dgm:pt modelId="{7035714D-CECE-4B47-810B-0A89DCF48750}" type="pres">
      <dgm:prSet presAssocID="{767F6931-702C-43DD-8238-3CFAEC8D68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26E9FF0-1F38-49B3-8B38-91545CC527FE}" type="pres">
      <dgm:prSet presAssocID="{6282E5BC-A873-4081-8537-E380E3ED8D8C}" presName="sibTrans" presStyleLbl="sibTrans2D1" presStyleIdx="2" presStyleCnt="3"/>
      <dgm:spPr/>
      <dgm:t>
        <a:bodyPr/>
        <a:lstStyle/>
        <a:p>
          <a:endParaRPr lang="hu-HU"/>
        </a:p>
      </dgm:t>
    </dgm:pt>
    <dgm:pt modelId="{4E0A5E71-D7B2-4D6D-8CA4-B6C2BBA09661}" type="pres">
      <dgm:prSet presAssocID="{6282E5BC-A873-4081-8537-E380E3ED8D8C}" presName="connectorText" presStyleLbl="sibTrans2D1" presStyleIdx="2" presStyleCnt="3"/>
      <dgm:spPr/>
      <dgm:t>
        <a:bodyPr/>
        <a:lstStyle/>
        <a:p>
          <a:endParaRPr lang="hu-HU"/>
        </a:p>
      </dgm:t>
    </dgm:pt>
    <dgm:pt modelId="{8D53B17F-E3C1-40DF-8252-CBBA843CED95}" type="pres">
      <dgm:prSet presAssocID="{40983556-45A3-45DD-AC1F-346C0EA2775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25488527-9BAB-4C7F-9B8E-7556D61A3C12}" type="presOf" srcId="{07B7C776-1771-4A38-A088-2F39757C0341}" destId="{828BEE6F-6948-4FC4-9462-3F0D4486044B}" srcOrd="0" destOrd="0" presId="urn:microsoft.com/office/officeart/2005/8/layout/process1"/>
    <dgm:cxn modelId="{092EFA24-05DA-4D1E-A1D5-0CA683599DCC}" type="presOf" srcId="{05535FD7-0D2C-4D29-9296-C2EBED6DB86E}" destId="{759D3C57-DA16-4B5E-A2C1-FF1ECE61C066}" srcOrd="1" destOrd="0" presId="urn:microsoft.com/office/officeart/2005/8/layout/process1"/>
    <dgm:cxn modelId="{30D4EAF7-FAA4-4BA7-A8A6-16B74F2B47E7}" type="presOf" srcId="{6282E5BC-A873-4081-8537-E380E3ED8D8C}" destId="{B26E9FF0-1F38-49B3-8B38-91545CC527FE}" srcOrd="0" destOrd="0" presId="urn:microsoft.com/office/officeart/2005/8/layout/process1"/>
    <dgm:cxn modelId="{D135FC35-8696-4D35-8D88-BAB265C5CBDE}" type="presOf" srcId="{19990D95-517A-436E-BD15-BED7C3E72F13}" destId="{ADC1ED16-9E25-472D-AA06-14F3B5A4E5F8}" srcOrd="0" destOrd="0" presId="urn:microsoft.com/office/officeart/2005/8/layout/process1"/>
    <dgm:cxn modelId="{4ECC4A62-D69E-4D41-9E51-E4D751270829}" type="presOf" srcId="{5788F3E8-520A-4B44-9B50-1CCAB86CFB81}" destId="{5B8140EE-F6CF-4266-B7D3-2121CDC4F1AC}" srcOrd="0" destOrd="0" presId="urn:microsoft.com/office/officeart/2005/8/layout/process1"/>
    <dgm:cxn modelId="{DD6DB60B-86B1-4AEB-BE31-205F0A486866}" type="presOf" srcId="{6282E5BC-A873-4081-8537-E380E3ED8D8C}" destId="{4E0A5E71-D7B2-4D6D-8CA4-B6C2BBA09661}" srcOrd="1" destOrd="0" presId="urn:microsoft.com/office/officeart/2005/8/layout/process1"/>
    <dgm:cxn modelId="{29EAEAFE-FFFC-4717-A8F9-C057972CC9A4}" type="presOf" srcId="{07B7C776-1771-4A38-A088-2F39757C0341}" destId="{6B1A8DCB-9DAD-44D2-B051-150878906D6A}" srcOrd="1" destOrd="0" presId="urn:microsoft.com/office/officeart/2005/8/layout/process1"/>
    <dgm:cxn modelId="{CD1F9D9E-2F22-4403-A32E-01E040864F14}" type="presOf" srcId="{797F0BA8-E399-4527-B6B5-F4C6F8DFA9D4}" destId="{AC52991E-B886-481E-8B1E-BF554D71FA2A}" srcOrd="0" destOrd="0" presId="urn:microsoft.com/office/officeart/2005/8/layout/process1"/>
    <dgm:cxn modelId="{5BF09E04-370F-40D6-8401-DFC8D6160734}" srcId="{19990D95-517A-436E-BD15-BED7C3E72F13}" destId="{5788F3E8-520A-4B44-9B50-1CCAB86CFB81}" srcOrd="1" destOrd="0" parTransId="{D0366FB3-8AB0-4433-980E-19342ED3CEFE}" sibTransId="{05535FD7-0D2C-4D29-9296-C2EBED6DB86E}"/>
    <dgm:cxn modelId="{869B6F4D-71CD-443D-A669-37DD1D419614}" srcId="{19990D95-517A-436E-BD15-BED7C3E72F13}" destId="{40983556-45A3-45DD-AC1F-346C0EA2775C}" srcOrd="3" destOrd="0" parTransId="{0F72C466-CA01-45F7-83B7-2567ACA29786}" sibTransId="{2DC7735A-31EA-4E3B-B4AA-C30D106F08DE}"/>
    <dgm:cxn modelId="{58D333AC-1068-4AEA-93FC-1E4671B1B1A2}" type="presOf" srcId="{40983556-45A3-45DD-AC1F-346C0EA2775C}" destId="{8D53B17F-E3C1-40DF-8252-CBBA843CED95}" srcOrd="0" destOrd="0" presId="urn:microsoft.com/office/officeart/2005/8/layout/process1"/>
    <dgm:cxn modelId="{07934B96-7A86-4C65-9FD3-1ACB896FF975}" type="presOf" srcId="{05535FD7-0D2C-4D29-9296-C2EBED6DB86E}" destId="{6913CE7B-1582-43B9-B3F2-979C637A5A03}" srcOrd="0" destOrd="0" presId="urn:microsoft.com/office/officeart/2005/8/layout/process1"/>
    <dgm:cxn modelId="{B2055BBA-24EA-47CB-83F9-7D51E8CA86FB}" type="presOf" srcId="{767F6931-702C-43DD-8238-3CFAEC8D68EE}" destId="{7035714D-CECE-4B47-810B-0A89DCF48750}" srcOrd="0" destOrd="0" presId="urn:microsoft.com/office/officeart/2005/8/layout/process1"/>
    <dgm:cxn modelId="{EC73E736-1A25-4843-A639-869F7ACF77F3}" srcId="{19990D95-517A-436E-BD15-BED7C3E72F13}" destId="{767F6931-702C-43DD-8238-3CFAEC8D68EE}" srcOrd="2" destOrd="0" parTransId="{EFA97AEE-34C7-4CF8-94A7-9059DA386901}" sibTransId="{6282E5BC-A873-4081-8537-E380E3ED8D8C}"/>
    <dgm:cxn modelId="{BAF51A55-992F-477E-A6DB-C433A87ED39E}" srcId="{19990D95-517A-436E-BD15-BED7C3E72F13}" destId="{797F0BA8-E399-4527-B6B5-F4C6F8DFA9D4}" srcOrd="0" destOrd="0" parTransId="{324A09D7-C6C9-4596-BF1E-D460893987EB}" sibTransId="{07B7C776-1771-4A38-A088-2F39757C0341}"/>
    <dgm:cxn modelId="{BBDAB9AD-E6CB-4BEA-9F7C-EE09F533A908}" type="presParOf" srcId="{ADC1ED16-9E25-472D-AA06-14F3B5A4E5F8}" destId="{AC52991E-B886-481E-8B1E-BF554D71FA2A}" srcOrd="0" destOrd="0" presId="urn:microsoft.com/office/officeart/2005/8/layout/process1"/>
    <dgm:cxn modelId="{4647930E-18F8-4199-9CA8-9D0EB8F08130}" type="presParOf" srcId="{ADC1ED16-9E25-472D-AA06-14F3B5A4E5F8}" destId="{828BEE6F-6948-4FC4-9462-3F0D4486044B}" srcOrd="1" destOrd="0" presId="urn:microsoft.com/office/officeart/2005/8/layout/process1"/>
    <dgm:cxn modelId="{906F1F68-F874-4DC4-ACC2-65988053781A}" type="presParOf" srcId="{828BEE6F-6948-4FC4-9462-3F0D4486044B}" destId="{6B1A8DCB-9DAD-44D2-B051-150878906D6A}" srcOrd="0" destOrd="0" presId="urn:microsoft.com/office/officeart/2005/8/layout/process1"/>
    <dgm:cxn modelId="{63BD8B1F-3569-47B1-A54E-C999603F29F5}" type="presParOf" srcId="{ADC1ED16-9E25-472D-AA06-14F3B5A4E5F8}" destId="{5B8140EE-F6CF-4266-B7D3-2121CDC4F1AC}" srcOrd="2" destOrd="0" presId="urn:microsoft.com/office/officeart/2005/8/layout/process1"/>
    <dgm:cxn modelId="{07C110B5-1EE3-416F-A9F9-6BC6512D8A29}" type="presParOf" srcId="{ADC1ED16-9E25-472D-AA06-14F3B5A4E5F8}" destId="{6913CE7B-1582-43B9-B3F2-979C637A5A03}" srcOrd="3" destOrd="0" presId="urn:microsoft.com/office/officeart/2005/8/layout/process1"/>
    <dgm:cxn modelId="{0452882C-E736-4825-8C67-776B8EA94E21}" type="presParOf" srcId="{6913CE7B-1582-43B9-B3F2-979C637A5A03}" destId="{759D3C57-DA16-4B5E-A2C1-FF1ECE61C066}" srcOrd="0" destOrd="0" presId="urn:microsoft.com/office/officeart/2005/8/layout/process1"/>
    <dgm:cxn modelId="{4FEE0DAD-F363-4FF7-8055-9DEA6C9B8B7B}" type="presParOf" srcId="{ADC1ED16-9E25-472D-AA06-14F3B5A4E5F8}" destId="{7035714D-CECE-4B47-810B-0A89DCF48750}" srcOrd="4" destOrd="0" presId="urn:microsoft.com/office/officeart/2005/8/layout/process1"/>
    <dgm:cxn modelId="{7C1CF5E9-7E92-4471-B7E4-D91950502668}" type="presParOf" srcId="{ADC1ED16-9E25-472D-AA06-14F3B5A4E5F8}" destId="{B26E9FF0-1F38-49B3-8B38-91545CC527FE}" srcOrd="5" destOrd="0" presId="urn:microsoft.com/office/officeart/2005/8/layout/process1"/>
    <dgm:cxn modelId="{70874C8D-67ED-4A4A-A746-D82E4E380684}" type="presParOf" srcId="{B26E9FF0-1F38-49B3-8B38-91545CC527FE}" destId="{4E0A5E71-D7B2-4D6D-8CA4-B6C2BBA09661}" srcOrd="0" destOrd="0" presId="urn:microsoft.com/office/officeart/2005/8/layout/process1"/>
    <dgm:cxn modelId="{DAEA6EA2-396E-4BD4-9216-C7CFC7C0E9E3}" type="presParOf" srcId="{ADC1ED16-9E25-472D-AA06-14F3B5A4E5F8}" destId="{8D53B17F-E3C1-40DF-8252-CBBA843CED9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990D95-517A-436E-BD15-BED7C3E72F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97F0BA8-E399-4527-B6B5-F4C6F8DFA9D4}">
      <dgm:prSet phldrT="[Szöveg]"/>
      <dgm:spPr/>
      <dgm:t>
        <a:bodyPr/>
        <a:lstStyle/>
        <a:p>
          <a:r>
            <a:rPr lang="hu-HU" dirty="0"/>
            <a:t>Követelmény meghatározás</a:t>
          </a:r>
        </a:p>
      </dgm:t>
    </dgm:pt>
    <dgm:pt modelId="{324A09D7-C6C9-4596-BF1E-D460893987EB}" type="parTrans" cxnId="{BAF51A55-992F-477E-A6DB-C433A87ED39E}">
      <dgm:prSet/>
      <dgm:spPr/>
      <dgm:t>
        <a:bodyPr/>
        <a:lstStyle/>
        <a:p>
          <a:endParaRPr lang="hu-HU"/>
        </a:p>
      </dgm:t>
    </dgm:pt>
    <dgm:pt modelId="{07B7C776-1771-4A38-A088-2F39757C0341}" type="sibTrans" cxnId="{BAF51A55-992F-477E-A6DB-C433A87ED39E}">
      <dgm:prSet/>
      <dgm:spPr/>
      <dgm:t>
        <a:bodyPr/>
        <a:lstStyle/>
        <a:p>
          <a:endParaRPr lang="hu-HU"/>
        </a:p>
      </dgm:t>
    </dgm:pt>
    <dgm:pt modelId="{5788F3E8-520A-4B44-9B50-1CCAB86CFB81}">
      <dgm:prSet phldrT="[Szöveg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Tervezés</a:t>
          </a:r>
        </a:p>
      </dgm:t>
    </dgm:pt>
    <dgm:pt modelId="{D0366FB3-8AB0-4433-980E-19342ED3CEFE}" type="parTrans" cxnId="{5BF09E04-370F-40D6-8401-DFC8D6160734}">
      <dgm:prSet/>
      <dgm:spPr/>
      <dgm:t>
        <a:bodyPr/>
        <a:lstStyle/>
        <a:p>
          <a:endParaRPr lang="hu-HU"/>
        </a:p>
      </dgm:t>
    </dgm:pt>
    <dgm:pt modelId="{05535FD7-0D2C-4D29-9296-C2EBED6DB86E}" type="sibTrans" cxnId="{5BF09E04-370F-40D6-8401-DFC8D6160734}">
      <dgm:prSet/>
      <dgm:spPr/>
      <dgm:t>
        <a:bodyPr/>
        <a:lstStyle/>
        <a:p>
          <a:endParaRPr lang="hu-HU"/>
        </a:p>
      </dgm:t>
    </dgm:pt>
    <dgm:pt modelId="{767F6931-702C-43DD-8238-3CFAEC8D68EE}">
      <dgm:prSet phldrT="[Szöveg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Implementálás</a:t>
          </a:r>
        </a:p>
      </dgm:t>
    </dgm:pt>
    <dgm:pt modelId="{EFA97AEE-34C7-4CF8-94A7-9059DA386901}" type="parTrans" cxnId="{EC73E736-1A25-4843-A639-869F7ACF77F3}">
      <dgm:prSet/>
      <dgm:spPr/>
      <dgm:t>
        <a:bodyPr/>
        <a:lstStyle/>
        <a:p>
          <a:endParaRPr lang="hu-HU"/>
        </a:p>
      </dgm:t>
    </dgm:pt>
    <dgm:pt modelId="{6282E5BC-A873-4081-8537-E380E3ED8D8C}" type="sibTrans" cxnId="{EC73E736-1A25-4843-A639-869F7ACF77F3}">
      <dgm:prSet/>
      <dgm:spPr/>
      <dgm:t>
        <a:bodyPr/>
        <a:lstStyle/>
        <a:p>
          <a:endParaRPr lang="hu-HU"/>
        </a:p>
      </dgm:t>
    </dgm:pt>
    <dgm:pt modelId="{40983556-45A3-45DD-AC1F-346C0EA2775C}">
      <dgm:prSet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Tesztelés</a:t>
          </a:r>
        </a:p>
      </dgm:t>
    </dgm:pt>
    <dgm:pt modelId="{0F72C466-CA01-45F7-83B7-2567ACA29786}" type="parTrans" cxnId="{869B6F4D-71CD-443D-A669-37DD1D419614}">
      <dgm:prSet/>
      <dgm:spPr/>
      <dgm:t>
        <a:bodyPr/>
        <a:lstStyle/>
        <a:p>
          <a:endParaRPr lang="hu-HU"/>
        </a:p>
      </dgm:t>
    </dgm:pt>
    <dgm:pt modelId="{2DC7735A-31EA-4E3B-B4AA-C30D106F08DE}" type="sibTrans" cxnId="{869B6F4D-71CD-443D-A669-37DD1D419614}">
      <dgm:prSet/>
      <dgm:spPr/>
      <dgm:t>
        <a:bodyPr/>
        <a:lstStyle/>
        <a:p>
          <a:endParaRPr lang="hu-HU"/>
        </a:p>
      </dgm:t>
    </dgm:pt>
    <dgm:pt modelId="{ADC1ED16-9E25-472D-AA06-14F3B5A4E5F8}" type="pres">
      <dgm:prSet presAssocID="{19990D95-517A-436E-BD15-BED7C3E72F13}" presName="Name0" presStyleCnt="0">
        <dgm:presLayoutVars>
          <dgm:dir/>
          <dgm:resizeHandles val="exact"/>
        </dgm:presLayoutVars>
      </dgm:prSet>
      <dgm:spPr/>
    </dgm:pt>
    <dgm:pt modelId="{AC52991E-B886-481E-8B1E-BF554D71FA2A}" type="pres">
      <dgm:prSet presAssocID="{797F0BA8-E399-4527-B6B5-F4C6F8DFA9D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28BEE6F-6948-4FC4-9462-3F0D4486044B}" type="pres">
      <dgm:prSet presAssocID="{07B7C776-1771-4A38-A088-2F39757C0341}" presName="sibTrans" presStyleLbl="sibTrans2D1" presStyleIdx="0" presStyleCnt="3"/>
      <dgm:spPr/>
      <dgm:t>
        <a:bodyPr/>
        <a:lstStyle/>
        <a:p>
          <a:endParaRPr lang="hu-HU"/>
        </a:p>
      </dgm:t>
    </dgm:pt>
    <dgm:pt modelId="{6B1A8DCB-9DAD-44D2-B051-150878906D6A}" type="pres">
      <dgm:prSet presAssocID="{07B7C776-1771-4A38-A088-2F39757C0341}" presName="connectorText" presStyleLbl="sibTrans2D1" presStyleIdx="0" presStyleCnt="3"/>
      <dgm:spPr/>
      <dgm:t>
        <a:bodyPr/>
        <a:lstStyle/>
        <a:p>
          <a:endParaRPr lang="hu-HU"/>
        </a:p>
      </dgm:t>
    </dgm:pt>
    <dgm:pt modelId="{5B8140EE-F6CF-4266-B7D3-2121CDC4F1AC}" type="pres">
      <dgm:prSet presAssocID="{5788F3E8-520A-4B44-9B50-1CCAB86CFB8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913CE7B-1582-43B9-B3F2-979C637A5A03}" type="pres">
      <dgm:prSet presAssocID="{05535FD7-0D2C-4D29-9296-C2EBED6DB86E}" presName="sibTrans" presStyleLbl="sibTrans2D1" presStyleIdx="1" presStyleCnt="3"/>
      <dgm:spPr/>
      <dgm:t>
        <a:bodyPr/>
        <a:lstStyle/>
        <a:p>
          <a:endParaRPr lang="hu-HU"/>
        </a:p>
      </dgm:t>
    </dgm:pt>
    <dgm:pt modelId="{759D3C57-DA16-4B5E-A2C1-FF1ECE61C066}" type="pres">
      <dgm:prSet presAssocID="{05535FD7-0D2C-4D29-9296-C2EBED6DB86E}" presName="connectorText" presStyleLbl="sibTrans2D1" presStyleIdx="1" presStyleCnt="3"/>
      <dgm:spPr/>
      <dgm:t>
        <a:bodyPr/>
        <a:lstStyle/>
        <a:p>
          <a:endParaRPr lang="hu-HU"/>
        </a:p>
      </dgm:t>
    </dgm:pt>
    <dgm:pt modelId="{7035714D-CECE-4B47-810B-0A89DCF48750}" type="pres">
      <dgm:prSet presAssocID="{767F6931-702C-43DD-8238-3CFAEC8D68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26E9FF0-1F38-49B3-8B38-91545CC527FE}" type="pres">
      <dgm:prSet presAssocID="{6282E5BC-A873-4081-8537-E380E3ED8D8C}" presName="sibTrans" presStyleLbl="sibTrans2D1" presStyleIdx="2" presStyleCnt="3"/>
      <dgm:spPr/>
      <dgm:t>
        <a:bodyPr/>
        <a:lstStyle/>
        <a:p>
          <a:endParaRPr lang="hu-HU"/>
        </a:p>
      </dgm:t>
    </dgm:pt>
    <dgm:pt modelId="{4E0A5E71-D7B2-4D6D-8CA4-B6C2BBA09661}" type="pres">
      <dgm:prSet presAssocID="{6282E5BC-A873-4081-8537-E380E3ED8D8C}" presName="connectorText" presStyleLbl="sibTrans2D1" presStyleIdx="2" presStyleCnt="3"/>
      <dgm:spPr/>
      <dgm:t>
        <a:bodyPr/>
        <a:lstStyle/>
        <a:p>
          <a:endParaRPr lang="hu-HU"/>
        </a:p>
      </dgm:t>
    </dgm:pt>
    <dgm:pt modelId="{8D53B17F-E3C1-40DF-8252-CBBA843CED95}" type="pres">
      <dgm:prSet presAssocID="{40983556-45A3-45DD-AC1F-346C0EA2775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25488527-9BAB-4C7F-9B8E-7556D61A3C12}" type="presOf" srcId="{07B7C776-1771-4A38-A088-2F39757C0341}" destId="{828BEE6F-6948-4FC4-9462-3F0D4486044B}" srcOrd="0" destOrd="0" presId="urn:microsoft.com/office/officeart/2005/8/layout/process1"/>
    <dgm:cxn modelId="{092EFA24-05DA-4D1E-A1D5-0CA683599DCC}" type="presOf" srcId="{05535FD7-0D2C-4D29-9296-C2EBED6DB86E}" destId="{759D3C57-DA16-4B5E-A2C1-FF1ECE61C066}" srcOrd="1" destOrd="0" presId="urn:microsoft.com/office/officeart/2005/8/layout/process1"/>
    <dgm:cxn modelId="{30D4EAF7-FAA4-4BA7-A8A6-16B74F2B47E7}" type="presOf" srcId="{6282E5BC-A873-4081-8537-E380E3ED8D8C}" destId="{B26E9FF0-1F38-49B3-8B38-91545CC527FE}" srcOrd="0" destOrd="0" presId="urn:microsoft.com/office/officeart/2005/8/layout/process1"/>
    <dgm:cxn modelId="{D135FC35-8696-4D35-8D88-BAB265C5CBDE}" type="presOf" srcId="{19990D95-517A-436E-BD15-BED7C3E72F13}" destId="{ADC1ED16-9E25-472D-AA06-14F3B5A4E5F8}" srcOrd="0" destOrd="0" presId="urn:microsoft.com/office/officeart/2005/8/layout/process1"/>
    <dgm:cxn modelId="{4ECC4A62-D69E-4D41-9E51-E4D751270829}" type="presOf" srcId="{5788F3E8-520A-4B44-9B50-1CCAB86CFB81}" destId="{5B8140EE-F6CF-4266-B7D3-2121CDC4F1AC}" srcOrd="0" destOrd="0" presId="urn:microsoft.com/office/officeart/2005/8/layout/process1"/>
    <dgm:cxn modelId="{DD6DB60B-86B1-4AEB-BE31-205F0A486866}" type="presOf" srcId="{6282E5BC-A873-4081-8537-E380E3ED8D8C}" destId="{4E0A5E71-D7B2-4D6D-8CA4-B6C2BBA09661}" srcOrd="1" destOrd="0" presId="urn:microsoft.com/office/officeart/2005/8/layout/process1"/>
    <dgm:cxn modelId="{29EAEAFE-FFFC-4717-A8F9-C057972CC9A4}" type="presOf" srcId="{07B7C776-1771-4A38-A088-2F39757C0341}" destId="{6B1A8DCB-9DAD-44D2-B051-150878906D6A}" srcOrd="1" destOrd="0" presId="urn:microsoft.com/office/officeart/2005/8/layout/process1"/>
    <dgm:cxn modelId="{CD1F9D9E-2F22-4403-A32E-01E040864F14}" type="presOf" srcId="{797F0BA8-E399-4527-B6B5-F4C6F8DFA9D4}" destId="{AC52991E-B886-481E-8B1E-BF554D71FA2A}" srcOrd="0" destOrd="0" presId="urn:microsoft.com/office/officeart/2005/8/layout/process1"/>
    <dgm:cxn modelId="{5BF09E04-370F-40D6-8401-DFC8D6160734}" srcId="{19990D95-517A-436E-BD15-BED7C3E72F13}" destId="{5788F3E8-520A-4B44-9B50-1CCAB86CFB81}" srcOrd="1" destOrd="0" parTransId="{D0366FB3-8AB0-4433-980E-19342ED3CEFE}" sibTransId="{05535FD7-0D2C-4D29-9296-C2EBED6DB86E}"/>
    <dgm:cxn modelId="{869B6F4D-71CD-443D-A669-37DD1D419614}" srcId="{19990D95-517A-436E-BD15-BED7C3E72F13}" destId="{40983556-45A3-45DD-AC1F-346C0EA2775C}" srcOrd="3" destOrd="0" parTransId="{0F72C466-CA01-45F7-83B7-2567ACA29786}" sibTransId="{2DC7735A-31EA-4E3B-B4AA-C30D106F08DE}"/>
    <dgm:cxn modelId="{58D333AC-1068-4AEA-93FC-1E4671B1B1A2}" type="presOf" srcId="{40983556-45A3-45DD-AC1F-346C0EA2775C}" destId="{8D53B17F-E3C1-40DF-8252-CBBA843CED95}" srcOrd="0" destOrd="0" presId="urn:microsoft.com/office/officeart/2005/8/layout/process1"/>
    <dgm:cxn modelId="{07934B96-7A86-4C65-9FD3-1ACB896FF975}" type="presOf" srcId="{05535FD7-0D2C-4D29-9296-C2EBED6DB86E}" destId="{6913CE7B-1582-43B9-B3F2-979C637A5A03}" srcOrd="0" destOrd="0" presId="urn:microsoft.com/office/officeart/2005/8/layout/process1"/>
    <dgm:cxn modelId="{B2055BBA-24EA-47CB-83F9-7D51E8CA86FB}" type="presOf" srcId="{767F6931-702C-43DD-8238-3CFAEC8D68EE}" destId="{7035714D-CECE-4B47-810B-0A89DCF48750}" srcOrd="0" destOrd="0" presId="urn:microsoft.com/office/officeart/2005/8/layout/process1"/>
    <dgm:cxn modelId="{EC73E736-1A25-4843-A639-869F7ACF77F3}" srcId="{19990D95-517A-436E-BD15-BED7C3E72F13}" destId="{767F6931-702C-43DD-8238-3CFAEC8D68EE}" srcOrd="2" destOrd="0" parTransId="{EFA97AEE-34C7-4CF8-94A7-9059DA386901}" sibTransId="{6282E5BC-A873-4081-8537-E380E3ED8D8C}"/>
    <dgm:cxn modelId="{BAF51A55-992F-477E-A6DB-C433A87ED39E}" srcId="{19990D95-517A-436E-BD15-BED7C3E72F13}" destId="{797F0BA8-E399-4527-B6B5-F4C6F8DFA9D4}" srcOrd="0" destOrd="0" parTransId="{324A09D7-C6C9-4596-BF1E-D460893987EB}" sibTransId="{07B7C776-1771-4A38-A088-2F39757C0341}"/>
    <dgm:cxn modelId="{BBDAB9AD-E6CB-4BEA-9F7C-EE09F533A908}" type="presParOf" srcId="{ADC1ED16-9E25-472D-AA06-14F3B5A4E5F8}" destId="{AC52991E-B886-481E-8B1E-BF554D71FA2A}" srcOrd="0" destOrd="0" presId="urn:microsoft.com/office/officeart/2005/8/layout/process1"/>
    <dgm:cxn modelId="{4647930E-18F8-4199-9CA8-9D0EB8F08130}" type="presParOf" srcId="{ADC1ED16-9E25-472D-AA06-14F3B5A4E5F8}" destId="{828BEE6F-6948-4FC4-9462-3F0D4486044B}" srcOrd="1" destOrd="0" presId="urn:microsoft.com/office/officeart/2005/8/layout/process1"/>
    <dgm:cxn modelId="{906F1F68-F874-4DC4-ACC2-65988053781A}" type="presParOf" srcId="{828BEE6F-6948-4FC4-9462-3F0D4486044B}" destId="{6B1A8DCB-9DAD-44D2-B051-150878906D6A}" srcOrd="0" destOrd="0" presId="urn:microsoft.com/office/officeart/2005/8/layout/process1"/>
    <dgm:cxn modelId="{63BD8B1F-3569-47B1-A54E-C999603F29F5}" type="presParOf" srcId="{ADC1ED16-9E25-472D-AA06-14F3B5A4E5F8}" destId="{5B8140EE-F6CF-4266-B7D3-2121CDC4F1AC}" srcOrd="2" destOrd="0" presId="urn:microsoft.com/office/officeart/2005/8/layout/process1"/>
    <dgm:cxn modelId="{07C110B5-1EE3-416F-A9F9-6BC6512D8A29}" type="presParOf" srcId="{ADC1ED16-9E25-472D-AA06-14F3B5A4E5F8}" destId="{6913CE7B-1582-43B9-B3F2-979C637A5A03}" srcOrd="3" destOrd="0" presId="urn:microsoft.com/office/officeart/2005/8/layout/process1"/>
    <dgm:cxn modelId="{0452882C-E736-4825-8C67-776B8EA94E21}" type="presParOf" srcId="{6913CE7B-1582-43B9-B3F2-979C637A5A03}" destId="{759D3C57-DA16-4B5E-A2C1-FF1ECE61C066}" srcOrd="0" destOrd="0" presId="urn:microsoft.com/office/officeart/2005/8/layout/process1"/>
    <dgm:cxn modelId="{4FEE0DAD-F363-4FF7-8055-9DEA6C9B8B7B}" type="presParOf" srcId="{ADC1ED16-9E25-472D-AA06-14F3B5A4E5F8}" destId="{7035714D-CECE-4B47-810B-0A89DCF48750}" srcOrd="4" destOrd="0" presId="urn:microsoft.com/office/officeart/2005/8/layout/process1"/>
    <dgm:cxn modelId="{7C1CF5E9-7E92-4471-B7E4-D91950502668}" type="presParOf" srcId="{ADC1ED16-9E25-472D-AA06-14F3B5A4E5F8}" destId="{B26E9FF0-1F38-49B3-8B38-91545CC527FE}" srcOrd="5" destOrd="0" presId="urn:microsoft.com/office/officeart/2005/8/layout/process1"/>
    <dgm:cxn modelId="{70874C8D-67ED-4A4A-A746-D82E4E380684}" type="presParOf" srcId="{B26E9FF0-1F38-49B3-8B38-91545CC527FE}" destId="{4E0A5E71-D7B2-4D6D-8CA4-B6C2BBA09661}" srcOrd="0" destOrd="0" presId="urn:microsoft.com/office/officeart/2005/8/layout/process1"/>
    <dgm:cxn modelId="{DAEA6EA2-396E-4BD4-9216-C7CFC7C0E9E3}" type="presParOf" srcId="{ADC1ED16-9E25-472D-AA06-14F3B5A4E5F8}" destId="{8D53B17F-E3C1-40DF-8252-CBBA843CED9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96A3E7-0950-4187-90B1-96AEE2C4B37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0BBD2F-5F09-4A1A-BC38-A45A7E7A282E}">
      <dgm:prSet phldrT="[Szöveg]"/>
      <dgm:spPr/>
      <dgm:t>
        <a:bodyPr/>
        <a:lstStyle/>
        <a:p>
          <a:r>
            <a:rPr lang="hu-HU" dirty="0" err="1"/>
            <a:t>Product</a:t>
          </a:r>
          <a:r>
            <a:rPr lang="hu-HU" dirty="0"/>
            <a:t> Backlog</a:t>
          </a:r>
        </a:p>
      </dgm:t>
    </dgm:pt>
    <dgm:pt modelId="{391E6E28-8A84-413B-86C1-E9DF191B031B}" type="parTrans" cxnId="{DA7641F1-5CE5-46F5-BD2C-C4F9AFABA335}">
      <dgm:prSet/>
      <dgm:spPr/>
      <dgm:t>
        <a:bodyPr/>
        <a:lstStyle/>
        <a:p>
          <a:endParaRPr lang="hu-HU"/>
        </a:p>
      </dgm:t>
    </dgm:pt>
    <dgm:pt modelId="{905526B4-000D-44AF-A9DA-493510DED235}" type="sibTrans" cxnId="{DA7641F1-5CE5-46F5-BD2C-C4F9AFABA335}">
      <dgm:prSet/>
      <dgm:spPr/>
      <dgm:t>
        <a:bodyPr/>
        <a:lstStyle/>
        <a:p>
          <a:endParaRPr lang="hu-HU"/>
        </a:p>
      </dgm:t>
    </dgm:pt>
    <dgm:pt modelId="{5549752A-7ABD-4302-8BFE-669B622B355D}">
      <dgm:prSet phldrT="[Szöveg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Sprint </a:t>
          </a:r>
          <a:r>
            <a:rPr lang="hu-HU" dirty="0" err="1"/>
            <a:t>Planning</a:t>
          </a:r>
          <a:r>
            <a:rPr lang="hu-HU" dirty="0"/>
            <a:t> Meeting</a:t>
          </a:r>
        </a:p>
      </dgm:t>
    </dgm:pt>
    <dgm:pt modelId="{928EA5DB-CD18-4E91-8625-C7E103D2794E}" type="parTrans" cxnId="{FC7A2384-41A6-4592-A231-9371DFB5071E}">
      <dgm:prSet/>
      <dgm:spPr/>
      <dgm:t>
        <a:bodyPr/>
        <a:lstStyle/>
        <a:p>
          <a:endParaRPr lang="hu-HU"/>
        </a:p>
      </dgm:t>
    </dgm:pt>
    <dgm:pt modelId="{F3CA8217-EA0C-4340-9541-78650AEDD7AF}" type="sibTrans" cxnId="{FC7A2384-41A6-4592-A231-9371DFB5071E}">
      <dgm:prSet/>
      <dgm:spPr/>
      <dgm:t>
        <a:bodyPr/>
        <a:lstStyle/>
        <a:p>
          <a:endParaRPr lang="hu-HU"/>
        </a:p>
      </dgm:t>
    </dgm:pt>
    <dgm:pt modelId="{13CCF3AF-749D-4447-9C1C-3C8E38A3017C}">
      <dgm:prSet phldrT="[Szöveg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Sprint</a:t>
          </a:r>
        </a:p>
        <a:p>
          <a:r>
            <a:rPr lang="hu-HU" dirty="0"/>
            <a:t>(2-4 hét)</a:t>
          </a:r>
        </a:p>
      </dgm:t>
    </dgm:pt>
    <dgm:pt modelId="{9115B1FA-2BD8-4A6A-A027-4EECB2A70B2F}" type="parTrans" cxnId="{41B59E69-27C9-4C20-AAEF-C7327180E2A1}">
      <dgm:prSet/>
      <dgm:spPr/>
      <dgm:t>
        <a:bodyPr/>
        <a:lstStyle/>
        <a:p>
          <a:endParaRPr lang="hu-HU"/>
        </a:p>
      </dgm:t>
    </dgm:pt>
    <dgm:pt modelId="{6AC66B21-8205-4267-82A2-9E2AC7F90B3B}" type="sibTrans" cxnId="{41B59E69-27C9-4C20-AAEF-C7327180E2A1}">
      <dgm:prSet/>
      <dgm:spPr/>
      <dgm:t>
        <a:bodyPr/>
        <a:lstStyle/>
        <a:p>
          <a:endParaRPr lang="hu-HU"/>
        </a:p>
      </dgm:t>
    </dgm:pt>
    <dgm:pt modelId="{330E870F-923F-4E19-9760-3ED0BA940DDE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hu-HU" dirty="0"/>
            <a:t>Sprint </a:t>
          </a:r>
          <a:r>
            <a:rPr lang="hu-HU" dirty="0" err="1"/>
            <a:t>Review</a:t>
          </a:r>
          <a:endParaRPr lang="hu-HU" dirty="0"/>
        </a:p>
      </dgm:t>
    </dgm:pt>
    <dgm:pt modelId="{79F8D78E-6023-4B6C-8D0D-AAE3D9FECB21}" type="parTrans" cxnId="{D5D93E9E-DF7D-47E1-9366-C8920CDBE97E}">
      <dgm:prSet/>
      <dgm:spPr/>
      <dgm:t>
        <a:bodyPr/>
        <a:lstStyle/>
        <a:p>
          <a:endParaRPr lang="hu-HU"/>
        </a:p>
      </dgm:t>
    </dgm:pt>
    <dgm:pt modelId="{DC49F6FC-E7F0-4CC2-80BC-31085DE1A6D0}" type="sibTrans" cxnId="{D5D93E9E-DF7D-47E1-9366-C8920CDBE97E}">
      <dgm:prSet/>
      <dgm:spPr/>
      <dgm:t>
        <a:bodyPr/>
        <a:lstStyle/>
        <a:p>
          <a:endParaRPr lang="hu-HU"/>
        </a:p>
      </dgm:t>
    </dgm:pt>
    <dgm:pt modelId="{45AD663F-2445-4C31-B305-14D93A26A73C}">
      <dgm:prSet/>
      <dgm:spPr/>
      <dgm:t>
        <a:bodyPr/>
        <a:lstStyle/>
        <a:p>
          <a:r>
            <a:rPr lang="hu-HU" dirty="0"/>
            <a:t>Sprint </a:t>
          </a:r>
          <a:r>
            <a:rPr lang="hu-HU" dirty="0" err="1"/>
            <a:t>Retrospective</a:t>
          </a:r>
          <a:endParaRPr lang="hu-HU" dirty="0"/>
        </a:p>
      </dgm:t>
    </dgm:pt>
    <dgm:pt modelId="{45768E76-14CD-477B-83D0-81B4153E86B2}" type="parTrans" cxnId="{EB70BBB0-A7B5-468B-B706-2228D5C119CB}">
      <dgm:prSet/>
      <dgm:spPr/>
      <dgm:t>
        <a:bodyPr/>
        <a:lstStyle/>
        <a:p>
          <a:endParaRPr lang="hu-HU"/>
        </a:p>
      </dgm:t>
    </dgm:pt>
    <dgm:pt modelId="{FCD3BE7A-E321-4965-994F-60F0B1A13535}" type="sibTrans" cxnId="{EB70BBB0-A7B5-468B-B706-2228D5C119CB}">
      <dgm:prSet/>
      <dgm:spPr/>
      <dgm:t>
        <a:bodyPr/>
        <a:lstStyle/>
        <a:p>
          <a:endParaRPr lang="hu-HU"/>
        </a:p>
      </dgm:t>
    </dgm:pt>
    <dgm:pt modelId="{C19C33C8-C53E-4794-B599-E570CC090F6F}" type="pres">
      <dgm:prSet presAssocID="{1996A3E7-0950-4187-90B1-96AEE2C4B372}" presName="Name0" presStyleCnt="0">
        <dgm:presLayoutVars>
          <dgm:dir/>
          <dgm:resizeHandles val="exact"/>
        </dgm:presLayoutVars>
      </dgm:prSet>
      <dgm:spPr/>
    </dgm:pt>
    <dgm:pt modelId="{DB6CF516-B100-46F2-9AC7-59C5E29D513D}" type="pres">
      <dgm:prSet presAssocID="{160BBD2F-5F09-4A1A-BC38-A45A7E7A282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C1526F0-8790-4E1D-B1E3-C0EDA8487109}" type="pres">
      <dgm:prSet presAssocID="{905526B4-000D-44AF-A9DA-493510DED235}" presName="sibTrans" presStyleLbl="sibTrans2D1" presStyleIdx="0" presStyleCnt="4"/>
      <dgm:spPr/>
      <dgm:t>
        <a:bodyPr/>
        <a:lstStyle/>
        <a:p>
          <a:endParaRPr lang="hu-HU"/>
        </a:p>
      </dgm:t>
    </dgm:pt>
    <dgm:pt modelId="{1219CCB0-02AB-45ED-B156-5301F815A40B}" type="pres">
      <dgm:prSet presAssocID="{905526B4-000D-44AF-A9DA-493510DED235}" presName="connectorText" presStyleLbl="sibTrans2D1" presStyleIdx="0" presStyleCnt="4"/>
      <dgm:spPr/>
      <dgm:t>
        <a:bodyPr/>
        <a:lstStyle/>
        <a:p>
          <a:endParaRPr lang="hu-HU"/>
        </a:p>
      </dgm:t>
    </dgm:pt>
    <dgm:pt modelId="{929FD6A4-47F0-47AC-8995-3DB3E13DD2A5}" type="pres">
      <dgm:prSet presAssocID="{5549752A-7ABD-4302-8BFE-669B622B355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A39C62A-EB2E-43C0-BC28-E748F7332AD9}" type="pres">
      <dgm:prSet presAssocID="{F3CA8217-EA0C-4340-9541-78650AEDD7AF}" presName="sibTrans" presStyleLbl="sibTrans2D1" presStyleIdx="1" presStyleCnt="4"/>
      <dgm:spPr/>
      <dgm:t>
        <a:bodyPr/>
        <a:lstStyle/>
        <a:p>
          <a:endParaRPr lang="hu-HU"/>
        </a:p>
      </dgm:t>
    </dgm:pt>
    <dgm:pt modelId="{A0B197C3-1AF9-4C5C-8541-A78F0C5FB107}" type="pres">
      <dgm:prSet presAssocID="{F3CA8217-EA0C-4340-9541-78650AEDD7AF}" presName="connectorText" presStyleLbl="sibTrans2D1" presStyleIdx="1" presStyleCnt="4"/>
      <dgm:spPr/>
      <dgm:t>
        <a:bodyPr/>
        <a:lstStyle/>
        <a:p>
          <a:endParaRPr lang="hu-HU"/>
        </a:p>
      </dgm:t>
    </dgm:pt>
    <dgm:pt modelId="{78A388F0-8AF0-4A38-93ED-DA881C544617}" type="pres">
      <dgm:prSet presAssocID="{13CCF3AF-749D-4447-9C1C-3C8E38A3017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49331DA-1FAA-4EFF-ABEF-E3A1AA371FA7}" type="pres">
      <dgm:prSet presAssocID="{6AC66B21-8205-4267-82A2-9E2AC7F90B3B}" presName="sibTrans" presStyleLbl="sibTrans2D1" presStyleIdx="2" presStyleCnt="4"/>
      <dgm:spPr/>
      <dgm:t>
        <a:bodyPr/>
        <a:lstStyle/>
        <a:p>
          <a:endParaRPr lang="hu-HU"/>
        </a:p>
      </dgm:t>
    </dgm:pt>
    <dgm:pt modelId="{6B746B67-53AE-4B65-967A-F4D1DBC7E923}" type="pres">
      <dgm:prSet presAssocID="{6AC66B21-8205-4267-82A2-9E2AC7F90B3B}" presName="connectorText" presStyleLbl="sibTrans2D1" presStyleIdx="2" presStyleCnt="4"/>
      <dgm:spPr/>
      <dgm:t>
        <a:bodyPr/>
        <a:lstStyle/>
        <a:p>
          <a:endParaRPr lang="hu-HU"/>
        </a:p>
      </dgm:t>
    </dgm:pt>
    <dgm:pt modelId="{3FA76C50-8EA9-4750-B937-0098429028D7}" type="pres">
      <dgm:prSet presAssocID="{330E870F-923F-4E19-9760-3ED0BA940DD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8F6EA2A-946E-44FA-8A40-F44603C5B653}" type="pres">
      <dgm:prSet presAssocID="{DC49F6FC-E7F0-4CC2-80BC-31085DE1A6D0}" presName="sibTrans" presStyleLbl="sibTrans2D1" presStyleIdx="3" presStyleCnt="4"/>
      <dgm:spPr/>
      <dgm:t>
        <a:bodyPr/>
        <a:lstStyle/>
        <a:p>
          <a:endParaRPr lang="hu-HU"/>
        </a:p>
      </dgm:t>
    </dgm:pt>
    <dgm:pt modelId="{6070D5B8-82AE-4BF4-A90E-86B531F8D576}" type="pres">
      <dgm:prSet presAssocID="{DC49F6FC-E7F0-4CC2-80BC-31085DE1A6D0}" presName="connectorText" presStyleLbl="sibTrans2D1" presStyleIdx="3" presStyleCnt="4"/>
      <dgm:spPr/>
      <dgm:t>
        <a:bodyPr/>
        <a:lstStyle/>
        <a:p>
          <a:endParaRPr lang="hu-HU"/>
        </a:p>
      </dgm:t>
    </dgm:pt>
    <dgm:pt modelId="{80B863CD-8C9B-49B5-B2EC-B895508E9461}" type="pres">
      <dgm:prSet presAssocID="{45AD663F-2445-4C31-B305-14D93A26A73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DA7641F1-5CE5-46F5-BD2C-C4F9AFABA335}" srcId="{1996A3E7-0950-4187-90B1-96AEE2C4B372}" destId="{160BBD2F-5F09-4A1A-BC38-A45A7E7A282E}" srcOrd="0" destOrd="0" parTransId="{391E6E28-8A84-413B-86C1-E9DF191B031B}" sibTransId="{905526B4-000D-44AF-A9DA-493510DED235}"/>
    <dgm:cxn modelId="{D027B33D-F954-46D1-B2FF-F65CDD00296D}" type="presOf" srcId="{45AD663F-2445-4C31-B305-14D93A26A73C}" destId="{80B863CD-8C9B-49B5-B2EC-B895508E9461}" srcOrd="0" destOrd="0" presId="urn:microsoft.com/office/officeart/2005/8/layout/process1"/>
    <dgm:cxn modelId="{EB70BBB0-A7B5-468B-B706-2228D5C119CB}" srcId="{1996A3E7-0950-4187-90B1-96AEE2C4B372}" destId="{45AD663F-2445-4C31-B305-14D93A26A73C}" srcOrd="4" destOrd="0" parTransId="{45768E76-14CD-477B-83D0-81B4153E86B2}" sibTransId="{FCD3BE7A-E321-4965-994F-60F0B1A13535}"/>
    <dgm:cxn modelId="{5AB47773-6237-4F1C-99D5-D2A83E3DB15A}" type="presOf" srcId="{330E870F-923F-4E19-9760-3ED0BA940DDE}" destId="{3FA76C50-8EA9-4750-B937-0098429028D7}" srcOrd="0" destOrd="0" presId="urn:microsoft.com/office/officeart/2005/8/layout/process1"/>
    <dgm:cxn modelId="{7EA56DBA-A67F-4F2C-B040-C867B4D41003}" type="presOf" srcId="{6AC66B21-8205-4267-82A2-9E2AC7F90B3B}" destId="{849331DA-1FAA-4EFF-ABEF-E3A1AA371FA7}" srcOrd="0" destOrd="0" presId="urn:microsoft.com/office/officeart/2005/8/layout/process1"/>
    <dgm:cxn modelId="{5B77AAFF-64A4-4B98-8261-DAF1D10D7010}" type="presOf" srcId="{905526B4-000D-44AF-A9DA-493510DED235}" destId="{1219CCB0-02AB-45ED-B156-5301F815A40B}" srcOrd="1" destOrd="0" presId="urn:microsoft.com/office/officeart/2005/8/layout/process1"/>
    <dgm:cxn modelId="{D9CF856F-A31E-45C5-8620-510B1913E8F4}" type="presOf" srcId="{160BBD2F-5F09-4A1A-BC38-A45A7E7A282E}" destId="{DB6CF516-B100-46F2-9AC7-59C5E29D513D}" srcOrd="0" destOrd="0" presId="urn:microsoft.com/office/officeart/2005/8/layout/process1"/>
    <dgm:cxn modelId="{D5D93E9E-DF7D-47E1-9366-C8920CDBE97E}" srcId="{1996A3E7-0950-4187-90B1-96AEE2C4B372}" destId="{330E870F-923F-4E19-9760-3ED0BA940DDE}" srcOrd="3" destOrd="0" parTransId="{79F8D78E-6023-4B6C-8D0D-AAE3D9FECB21}" sibTransId="{DC49F6FC-E7F0-4CC2-80BC-31085DE1A6D0}"/>
    <dgm:cxn modelId="{CAA0641F-1FFB-4EBB-ADAE-17B2CC893043}" type="presOf" srcId="{905526B4-000D-44AF-A9DA-493510DED235}" destId="{1C1526F0-8790-4E1D-B1E3-C0EDA8487109}" srcOrd="0" destOrd="0" presId="urn:microsoft.com/office/officeart/2005/8/layout/process1"/>
    <dgm:cxn modelId="{7921D16E-C33C-475B-A39A-1706BF2E9A1F}" type="presOf" srcId="{F3CA8217-EA0C-4340-9541-78650AEDD7AF}" destId="{5A39C62A-EB2E-43C0-BC28-E748F7332AD9}" srcOrd="0" destOrd="0" presId="urn:microsoft.com/office/officeart/2005/8/layout/process1"/>
    <dgm:cxn modelId="{4B08BC12-9F59-4538-B619-A21C61E2ECCE}" type="presOf" srcId="{F3CA8217-EA0C-4340-9541-78650AEDD7AF}" destId="{A0B197C3-1AF9-4C5C-8541-A78F0C5FB107}" srcOrd="1" destOrd="0" presId="urn:microsoft.com/office/officeart/2005/8/layout/process1"/>
    <dgm:cxn modelId="{922CD71A-D941-4C75-A0DC-80CDB55C4089}" type="presOf" srcId="{DC49F6FC-E7F0-4CC2-80BC-31085DE1A6D0}" destId="{6070D5B8-82AE-4BF4-A90E-86B531F8D576}" srcOrd="1" destOrd="0" presId="urn:microsoft.com/office/officeart/2005/8/layout/process1"/>
    <dgm:cxn modelId="{673B11AE-BFEC-4B51-8C42-AA0EDB7C5529}" type="presOf" srcId="{13CCF3AF-749D-4447-9C1C-3C8E38A3017C}" destId="{78A388F0-8AF0-4A38-93ED-DA881C544617}" srcOrd="0" destOrd="0" presId="urn:microsoft.com/office/officeart/2005/8/layout/process1"/>
    <dgm:cxn modelId="{D55246FC-C871-403F-AC48-D8AF372AFCD8}" type="presOf" srcId="{1996A3E7-0950-4187-90B1-96AEE2C4B372}" destId="{C19C33C8-C53E-4794-B599-E570CC090F6F}" srcOrd="0" destOrd="0" presId="urn:microsoft.com/office/officeart/2005/8/layout/process1"/>
    <dgm:cxn modelId="{0075A718-24C4-4BAD-BDA9-D039861891DA}" type="presOf" srcId="{DC49F6FC-E7F0-4CC2-80BC-31085DE1A6D0}" destId="{C8F6EA2A-946E-44FA-8A40-F44603C5B653}" srcOrd="0" destOrd="0" presId="urn:microsoft.com/office/officeart/2005/8/layout/process1"/>
    <dgm:cxn modelId="{41B59E69-27C9-4C20-AAEF-C7327180E2A1}" srcId="{1996A3E7-0950-4187-90B1-96AEE2C4B372}" destId="{13CCF3AF-749D-4447-9C1C-3C8E38A3017C}" srcOrd="2" destOrd="0" parTransId="{9115B1FA-2BD8-4A6A-A027-4EECB2A70B2F}" sibTransId="{6AC66B21-8205-4267-82A2-9E2AC7F90B3B}"/>
    <dgm:cxn modelId="{FC7A2384-41A6-4592-A231-9371DFB5071E}" srcId="{1996A3E7-0950-4187-90B1-96AEE2C4B372}" destId="{5549752A-7ABD-4302-8BFE-669B622B355D}" srcOrd="1" destOrd="0" parTransId="{928EA5DB-CD18-4E91-8625-C7E103D2794E}" sibTransId="{F3CA8217-EA0C-4340-9541-78650AEDD7AF}"/>
    <dgm:cxn modelId="{5CB33BDD-BAA4-4AB0-930F-882AC662F5A7}" type="presOf" srcId="{5549752A-7ABD-4302-8BFE-669B622B355D}" destId="{929FD6A4-47F0-47AC-8995-3DB3E13DD2A5}" srcOrd="0" destOrd="0" presId="urn:microsoft.com/office/officeart/2005/8/layout/process1"/>
    <dgm:cxn modelId="{2626B5FD-4968-4B36-B6B4-75E4955874AC}" type="presOf" srcId="{6AC66B21-8205-4267-82A2-9E2AC7F90B3B}" destId="{6B746B67-53AE-4B65-967A-F4D1DBC7E923}" srcOrd="1" destOrd="0" presId="urn:microsoft.com/office/officeart/2005/8/layout/process1"/>
    <dgm:cxn modelId="{A66055C9-51C9-47F6-857D-77D3C54BC2B7}" type="presParOf" srcId="{C19C33C8-C53E-4794-B599-E570CC090F6F}" destId="{DB6CF516-B100-46F2-9AC7-59C5E29D513D}" srcOrd="0" destOrd="0" presId="urn:microsoft.com/office/officeart/2005/8/layout/process1"/>
    <dgm:cxn modelId="{999FBE03-726E-4E7D-8B09-26BE06F35BF4}" type="presParOf" srcId="{C19C33C8-C53E-4794-B599-E570CC090F6F}" destId="{1C1526F0-8790-4E1D-B1E3-C0EDA8487109}" srcOrd="1" destOrd="0" presId="urn:microsoft.com/office/officeart/2005/8/layout/process1"/>
    <dgm:cxn modelId="{28A11273-4661-4564-A07C-C6CCA141FD48}" type="presParOf" srcId="{1C1526F0-8790-4E1D-B1E3-C0EDA8487109}" destId="{1219CCB0-02AB-45ED-B156-5301F815A40B}" srcOrd="0" destOrd="0" presId="urn:microsoft.com/office/officeart/2005/8/layout/process1"/>
    <dgm:cxn modelId="{BDEE35EB-1401-4A9E-BCB6-3F62AE54B6C8}" type="presParOf" srcId="{C19C33C8-C53E-4794-B599-E570CC090F6F}" destId="{929FD6A4-47F0-47AC-8995-3DB3E13DD2A5}" srcOrd="2" destOrd="0" presId="urn:microsoft.com/office/officeart/2005/8/layout/process1"/>
    <dgm:cxn modelId="{F68E0851-CB46-4460-A788-56153A405249}" type="presParOf" srcId="{C19C33C8-C53E-4794-B599-E570CC090F6F}" destId="{5A39C62A-EB2E-43C0-BC28-E748F7332AD9}" srcOrd="3" destOrd="0" presId="urn:microsoft.com/office/officeart/2005/8/layout/process1"/>
    <dgm:cxn modelId="{8F223248-8775-4040-8AE1-5D3CB5DB2E5B}" type="presParOf" srcId="{5A39C62A-EB2E-43C0-BC28-E748F7332AD9}" destId="{A0B197C3-1AF9-4C5C-8541-A78F0C5FB107}" srcOrd="0" destOrd="0" presId="urn:microsoft.com/office/officeart/2005/8/layout/process1"/>
    <dgm:cxn modelId="{9DA5DCEF-A2AE-4552-A6FB-ACCAD6B080CA}" type="presParOf" srcId="{C19C33C8-C53E-4794-B599-E570CC090F6F}" destId="{78A388F0-8AF0-4A38-93ED-DA881C544617}" srcOrd="4" destOrd="0" presId="urn:microsoft.com/office/officeart/2005/8/layout/process1"/>
    <dgm:cxn modelId="{390CE341-2E68-48C9-9252-760B59B967CF}" type="presParOf" srcId="{C19C33C8-C53E-4794-B599-E570CC090F6F}" destId="{849331DA-1FAA-4EFF-ABEF-E3A1AA371FA7}" srcOrd="5" destOrd="0" presId="urn:microsoft.com/office/officeart/2005/8/layout/process1"/>
    <dgm:cxn modelId="{A804AB7A-1182-44AE-8732-766B4FF28A7D}" type="presParOf" srcId="{849331DA-1FAA-4EFF-ABEF-E3A1AA371FA7}" destId="{6B746B67-53AE-4B65-967A-F4D1DBC7E923}" srcOrd="0" destOrd="0" presId="urn:microsoft.com/office/officeart/2005/8/layout/process1"/>
    <dgm:cxn modelId="{2C115EBC-B731-4176-86A9-E51846EA0DCC}" type="presParOf" srcId="{C19C33C8-C53E-4794-B599-E570CC090F6F}" destId="{3FA76C50-8EA9-4750-B937-0098429028D7}" srcOrd="6" destOrd="0" presId="urn:microsoft.com/office/officeart/2005/8/layout/process1"/>
    <dgm:cxn modelId="{5AF14CB9-A026-43FB-84B8-28D9E5B154BF}" type="presParOf" srcId="{C19C33C8-C53E-4794-B599-E570CC090F6F}" destId="{C8F6EA2A-946E-44FA-8A40-F44603C5B653}" srcOrd="7" destOrd="0" presId="urn:microsoft.com/office/officeart/2005/8/layout/process1"/>
    <dgm:cxn modelId="{6C0B9EEF-A51C-47C9-95A2-5955575381F8}" type="presParOf" srcId="{C8F6EA2A-946E-44FA-8A40-F44603C5B653}" destId="{6070D5B8-82AE-4BF4-A90E-86B531F8D576}" srcOrd="0" destOrd="0" presId="urn:microsoft.com/office/officeart/2005/8/layout/process1"/>
    <dgm:cxn modelId="{3425358A-5384-4C4A-A9EC-6C4C7F7F97A0}" type="presParOf" srcId="{C19C33C8-C53E-4794-B599-E570CC090F6F}" destId="{80B863CD-8C9B-49B5-B2EC-B895508E946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7015F-2FCD-4700-8101-AC9943C31C77}">
      <dsp:nvSpPr>
        <dsp:cNvPr id="0" name=""/>
        <dsp:cNvSpPr/>
      </dsp:nvSpPr>
      <dsp:spPr>
        <a:xfrm>
          <a:off x="850971" y="-74225"/>
          <a:ext cx="6780527" cy="6780527"/>
        </a:xfrm>
        <a:prstGeom prst="circularArrow">
          <a:avLst>
            <a:gd name="adj1" fmla="val 5544"/>
            <a:gd name="adj2" fmla="val 330680"/>
            <a:gd name="adj3" fmla="val 14751529"/>
            <a:gd name="adj4" fmla="val 16816428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77DAE-4891-4D9E-8653-7556E4475716}">
      <dsp:nvSpPr>
        <dsp:cNvPr id="0" name=""/>
        <dsp:cNvSpPr/>
      </dsp:nvSpPr>
      <dsp:spPr>
        <a:xfrm>
          <a:off x="3364108" y="1096"/>
          <a:ext cx="1754253" cy="8771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b="1" kern="1200" dirty="0"/>
            <a:t>Új igény felmerülése</a:t>
          </a:r>
        </a:p>
      </dsp:txBody>
      <dsp:txXfrm>
        <a:off x="3406926" y="43914"/>
        <a:ext cx="1668617" cy="791490"/>
      </dsp:txXfrm>
    </dsp:sp>
    <dsp:sp modelId="{B7120E61-A4F1-4ED6-8A66-DC333F2713F2}">
      <dsp:nvSpPr>
        <dsp:cNvPr id="0" name=""/>
        <dsp:cNvSpPr/>
      </dsp:nvSpPr>
      <dsp:spPr>
        <a:xfrm>
          <a:off x="5222717" y="677574"/>
          <a:ext cx="1754253" cy="877126"/>
        </a:xfrm>
        <a:prstGeom prst="round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b="1" kern="1200" dirty="0"/>
            <a:t>Igények elemzése, meghatározása</a:t>
          </a:r>
        </a:p>
      </dsp:txBody>
      <dsp:txXfrm>
        <a:off x="5265535" y="720392"/>
        <a:ext cx="1668617" cy="791490"/>
      </dsp:txXfrm>
    </dsp:sp>
    <dsp:sp modelId="{D720A2CA-0F39-4232-A69D-3F7456C50D6A}">
      <dsp:nvSpPr>
        <dsp:cNvPr id="0" name=""/>
        <dsp:cNvSpPr/>
      </dsp:nvSpPr>
      <dsp:spPr>
        <a:xfrm>
          <a:off x="6057806" y="2390478"/>
          <a:ext cx="2061967" cy="877126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b="1" kern="1200" dirty="0"/>
            <a:t>Rendszerjavaslatok kidolgozása</a:t>
          </a:r>
        </a:p>
      </dsp:txBody>
      <dsp:txXfrm>
        <a:off x="6100624" y="2433296"/>
        <a:ext cx="1976331" cy="791490"/>
      </dsp:txXfrm>
    </dsp:sp>
    <dsp:sp modelId="{E1772ACE-918F-48B9-B4CE-1E19673CCF1B}">
      <dsp:nvSpPr>
        <dsp:cNvPr id="0" name=""/>
        <dsp:cNvSpPr/>
      </dsp:nvSpPr>
      <dsp:spPr>
        <a:xfrm>
          <a:off x="5617601" y="4338320"/>
          <a:ext cx="2255461" cy="877126"/>
        </a:xfrm>
        <a:prstGeom prst="round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b="1" kern="1200" dirty="0"/>
            <a:t>Rendszerspecifikáció</a:t>
          </a:r>
        </a:p>
      </dsp:txBody>
      <dsp:txXfrm>
        <a:off x="5660419" y="4381138"/>
        <a:ext cx="2169825" cy="791490"/>
      </dsp:txXfrm>
    </dsp:sp>
    <dsp:sp modelId="{D3F2C67F-CE27-4F37-B847-36000C650C9D}">
      <dsp:nvSpPr>
        <dsp:cNvPr id="0" name=""/>
        <dsp:cNvSpPr/>
      </dsp:nvSpPr>
      <dsp:spPr>
        <a:xfrm>
          <a:off x="4353053" y="5609684"/>
          <a:ext cx="1754253" cy="87712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b="1" kern="1200" dirty="0"/>
            <a:t>Logikai és fizikai tervezés</a:t>
          </a:r>
        </a:p>
      </dsp:txBody>
      <dsp:txXfrm>
        <a:off x="4395871" y="5652502"/>
        <a:ext cx="1668617" cy="791490"/>
      </dsp:txXfrm>
    </dsp:sp>
    <dsp:sp modelId="{F2175676-ECF0-450C-BA96-A21153C83CBE}">
      <dsp:nvSpPr>
        <dsp:cNvPr id="0" name=""/>
        <dsp:cNvSpPr/>
      </dsp:nvSpPr>
      <dsp:spPr>
        <a:xfrm>
          <a:off x="2375162" y="5609684"/>
          <a:ext cx="1754253" cy="877126"/>
        </a:xfrm>
        <a:prstGeom prst="round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b="1" kern="1200" dirty="0"/>
            <a:t>Implementáció</a:t>
          </a:r>
        </a:p>
      </dsp:txBody>
      <dsp:txXfrm>
        <a:off x="2417980" y="5652502"/>
        <a:ext cx="1668617" cy="791490"/>
      </dsp:txXfrm>
    </dsp:sp>
    <dsp:sp modelId="{E9220D22-BCC8-4C96-A4E8-518C750845EA}">
      <dsp:nvSpPr>
        <dsp:cNvPr id="0" name=""/>
        <dsp:cNvSpPr/>
      </dsp:nvSpPr>
      <dsp:spPr>
        <a:xfrm>
          <a:off x="860010" y="4338320"/>
          <a:ext cx="1754253" cy="877126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b="1" kern="1200" dirty="0"/>
            <a:t>Tesztelés</a:t>
          </a:r>
        </a:p>
      </dsp:txBody>
      <dsp:txXfrm>
        <a:off x="902828" y="4381138"/>
        <a:ext cx="1668617" cy="791490"/>
      </dsp:txXfrm>
    </dsp:sp>
    <dsp:sp modelId="{6C47B88A-686F-42A0-B868-8F99C1DADCBD}">
      <dsp:nvSpPr>
        <dsp:cNvPr id="0" name=""/>
        <dsp:cNvSpPr/>
      </dsp:nvSpPr>
      <dsp:spPr>
        <a:xfrm>
          <a:off x="516553" y="2390478"/>
          <a:ext cx="1754253" cy="877126"/>
        </a:xfrm>
        <a:prstGeom prst="round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b="1" kern="1200" dirty="0"/>
            <a:t>Rendszerátadás és bevezetés</a:t>
          </a:r>
        </a:p>
      </dsp:txBody>
      <dsp:txXfrm>
        <a:off x="559371" y="2433296"/>
        <a:ext cx="1668617" cy="791490"/>
      </dsp:txXfrm>
    </dsp:sp>
    <dsp:sp modelId="{BF47C9BC-A9EE-43E8-AEFD-15F36A1EAE90}">
      <dsp:nvSpPr>
        <dsp:cNvPr id="0" name=""/>
        <dsp:cNvSpPr/>
      </dsp:nvSpPr>
      <dsp:spPr>
        <a:xfrm>
          <a:off x="1505498" y="677574"/>
          <a:ext cx="1754253" cy="87712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b="1" kern="1200" dirty="0"/>
            <a:t>Üzemeltetés és karbantartás</a:t>
          </a:r>
        </a:p>
      </dsp:txBody>
      <dsp:txXfrm>
        <a:off x="1548316" y="720392"/>
        <a:ext cx="1668617" cy="791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2DB6F-C080-421A-8DF7-1F7C03C54B50}">
      <dsp:nvSpPr>
        <dsp:cNvPr id="0" name=""/>
        <dsp:cNvSpPr/>
      </dsp:nvSpPr>
      <dsp:spPr>
        <a:xfrm>
          <a:off x="10723" y="3042574"/>
          <a:ext cx="2017976" cy="735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Követelmények meghatározása</a:t>
          </a:r>
        </a:p>
      </dsp:txBody>
      <dsp:txXfrm>
        <a:off x="32257" y="3064108"/>
        <a:ext cx="1974908" cy="692158"/>
      </dsp:txXfrm>
    </dsp:sp>
    <dsp:sp modelId="{4D28A1AD-5BEF-4248-A875-82746CA89D76}">
      <dsp:nvSpPr>
        <dsp:cNvPr id="0" name=""/>
        <dsp:cNvSpPr/>
      </dsp:nvSpPr>
      <dsp:spPr>
        <a:xfrm rot="7156">
          <a:off x="2382834" y="3262008"/>
          <a:ext cx="750768" cy="303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300" kern="1200"/>
        </a:p>
      </dsp:txBody>
      <dsp:txXfrm>
        <a:off x="2382834" y="3322632"/>
        <a:ext cx="659689" cy="182158"/>
      </dsp:txXfrm>
    </dsp:sp>
    <dsp:sp modelId="{ED7B3BBB-F313-4DC2-A6AE-5BB935440E4B}">
      <dsp:nvSpPr>
        <dsp:cNvPr id="0" name=""/>
        <dsp:cNvSpPr/>
      </dsp:nvSpPr>
      <dsp:spPr>
        <a:xfrm>
          <a:off x="3445241" y="3050794"/>
          <a:ext cx="3046949" cy="73522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Követelmények inkrementumokhoz rendelése</a:t>
          </a:r>
        </a:p>
      </dsp:txBody>
      <dsp:txXfrm>
        <a:off x="3466775" y="3072328"/>
        <a:ext cx="3003881" cy="692158"/>
      </dsp:txXfrm>
    </dsp:sp>
    <dsp:sp modelId="{CB7619EF-50BE-4CE2-96F9-20541FDCEEC7}">
      <dsp:nvSpPr>
        <dsp:cNvPr id="0" name=""/>
        <dsp:cNvSpPr/>
      </dsp:nvSpPr>
      <dsp:spPr>
        <a:xfrm rot="8035056">
          <a:off x="3808150" y="4115120"/>
          <a:ext cx="687044" cy="303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300" kern="1200"/>
        </a:p>
      </dsp:txBody>
      <dsp:txXfrm rot="10800000">
        <a:off x="3885277" y="4143035"/>
        <a:ext cx="595965" cy="182158"/>
      </dsp:txXfrm>
    </dsp:sp>
    <dsp:sp modelId="{17B7A00B-CD11-4934-9B46-3DA8BEEBDB11}">
      <dsp:nvSpPr>
        <dsp:cNvPr id="0" name=""/>
        <dsp:cNvSpPr/>
      </dsp:nvSpPr>
      <dsp:spPr>
        <a:xfrm>
          <a:off x="2631381" y="4719802"/>
          <a:ext cx="1460447" cy="73522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Inkrementum fejlesztése</a:t>
          </a:r>
        </a:p>
      </dsp:txBody>
      <dsp:txXfrm>
        <a:off x="2652915" y="4741336"/>
        <a:ext cx="1417379" cy="692158"/>
      </dsp:txXfrm>
    </dsp:sp>
    <dsp:sp modelId="{1267DD6B-1928-442A-91C5-662ADD505711}">
      <dsp:nvSpPr>
        <dsp:cNvPr id="0" name=""/>
        <dsp:cNvSpPr/>
      </dsp:nvSpPr>
      <dsp:spPr>
        <a:xfrm>
          <a:off x="4214246" y="4935617"/>
          <a:ext cx="259526" cy="303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300" kern="1200"/>
        </a:p>
      </dsp:txBody>
      <dsp:txXfrm>
        <a:off x="4214246" y="4996336"/>
        <a:ext cx="181668" cy="182158"/>
      </dsp:txXfrm>
    </dsp:sp>
    <dsp:sp modelId="{F27FF4B9-D8FA-4F5B-A214-881D0CFEA723}">
      <dsp:nvSpPr>
        <dsp:cNvPr id="0" name=""/>
        <dsp:cNvSpPr/>
      </dsp:nvSpPr>
      <dsp:spPr>
        <a:xfrm>
          <a:off x="4581501" y="4719802"/>
          <a:ext cx="1368707" cy="73522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Inkredentum</a:t>
          </a:r>
          <a:r>
            <a:rPr lang="hu-HU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hu-HU" sz="16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validálása</a:t>
          </a:r>
          <a:endParaRPr lang="hu-HU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03035" y="4741336"/>
        <a:ext cx="1325639" cy="692158"/>
      </dsp:txXfrm>
    </dsp:sp>
    <dsp:sp modelId="{9FA5AB7D-82C0-4DE9-8223-CA05467A6255}">
      <dsp:nvSpPr>
        <dsp:cNvPr id="0" name=""/>
        <dsp:cNvSpPr/>
      </dsp:nvSpPr>
      <dsp:spPr>
        <a:xfrm>
          <a:off x="6072626" y="4935617"/>
          <a:ext cx="259526" cy="303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300" kern="1200"/>
        </a:p>
      </dsp:txBody>
      <dsp:txXfrm>
        <a:off x="6072626" y="4996336"/>
        <a:ext cx="181668" cy="182158"/>
      </dsp:txXfrm>
    </dsp:sp>
    <dsp:sp modelId="{7EDA6FFF-55B8-42BD-AB79-BAE5B18537B2}">
      <dsp:nvSpPr>
        <dsp:cNvPr id="0" name=""/>
        <dsp:cNvSpPr/>
      </dsp:nvSpPr>
      <dsp:spPr>
        <a:xfrm>
          <a:off x="6439880" y="4719802"/>
          <a:ext cx="1387241" cy="735226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Inkrementum integrálása</a:t>
          </a:r>
        </a:p>
      </dsp:txBody>
      <dsp:txXfrm>
        <a:off x="6461414" y="4741336"/>
        <a:ext cx="1344173" cy="692158"/>
      </dsp:txXfrm>
    </dsp:sp>
    <dsp:sp modelId="{B88D54F4-E9AA-44AD-A7A1-A3DC7E794C7D}">
      <dsp:nvSpPr>
        <dsp:cNvPr id="0" name=""/>
        <dsp:cNvSpPr/>
      </dsp:nvSpPr>
      <dsp:spPr>
        <a:xfrm>
          <a:off x="7949540" y="4935617"/>
          <a:ext cx="259526" cy="303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300" kern="1200"/>
        </a:p>
      </dsp:txBody>
      <dsp:txXfrm>
        <a:off x="7949540" y="4996336"/>
        <a:ext cx="181668" cy="182158"/>
      </dsp:txXfrm>
    </dsp:sp>
    <dsp:sp modelId="{C9D1D0F3-EAC7-4448-851D-0B41E47EBC16}">
      <dsp:nvSpPr>
        <dsp:cNvPr id="0" name=""/>
        <dsp:cNvSpPr/>
      </dsp:nvSpPr>
      <dsp:spPr>
        <a:xfrm>
          <a:off x="8316794" y="4719802"/>
          <a:ext cx="1224180" cy="735226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Rendszer </a:t>
          </a:r>
          <a:r>
            <a:rPr lang="hu-HU" sz="16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validálása</a:t>
          </a:r>
          <a:endParaRPr lang="hu-HU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38328" y="4741336"/>
        <a:ext cx="1181112" cy="692158"/>
      </dsp:txXfrm>
    </dsp:sp>
    <dsp:sp modelId="{28EDF302-905C-4CB1-A0C8-48CFC40DF333}">
      <dsp:nvSpPr>
        <dsp:cNvPr id="0" name=""/>
        <dsp:cNvSpPr/>
      </dsp:nvSpPr>
      <dsp:spPr>
        <a:xfrm rot="18561078">
          <a:off x="9276412" y="4269789"/>
          <a:ext cx="396884" cy="3035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300" kern="1200"/>
        </a:p>
      </dsp:txBody>
      <dsp:txXfrm>
        <a:off x="9293076" y="4365722"/>
        <a:ext cx="305805" cy="182158"/>
      </dsp:txXfrm>
    </dsp:sp>
    <dsp:sp modelId="{9094949D-B335-440F-96E7-08C0356FEB1F}">
      <dsp:nvSpPr>
        <dsp:cNvPr id="0" name=""/>
        <dsp:cNvSpPr/>
      </dsp:nvSpPr>
      <dsp:spPr>
        <a:xfrm>
          <a:off x="9394490" y="3405519"/>
          <a:ext cx="1224180" cy="73522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600" b="1" kern="1200" dirty="0"/>
            <a:t>Végső rendszer</a:t>
          </a:r>
        </a:p>
      </dsp:txBody>
      <dsp:txXfrm>
        <a:off x="9416024" y="3427053"/>
        <a:ext cx="1181112" cy="692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2991E-B886-481E-8B1E-BF554D71FA2A}">
      <dsp:nvSpPr>
        <dsp:cNvPr id="0" name=""/>
        <dsp:cNvSpPr/>
      </dsp:nvSpPr>
      <dsp:spPr>
        <a:xfrm>
          <a:off x="4621" y="56645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Követelmény meghatározás</a:t>
          </a:r>
        </a:p>
      </dsp:txBody>
      <dsp:txXfrm>
        <a:off x="40127" y="92151"/>
        <a:ext cx="1949441" cy="1141260"/>
      </dsp:txXfrm>
    </dsp:sp>
    <dsp:sp modelId="{828BEE6F-6948-4FC4-9462-3F0D4486044B}">
      <dsp:nvSpPr>
        <dsp:cNvPr id="0" name=""/>
        <dsp:cNvSpPr/>
      </dsp:nvSpPr>
      <dsp:spPr>
        <a:xfrm>
          <a:off x="2227119" y="41224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900" kern="1200"/>
        </a:p>
      </dsp:txBody>
      <dsp:txXfrm>
        <a:off x="2227119" y="512459"/>
        <a:ext cx="299835" cy="300644"/>
      </dsp:txXfrm>
    </dsp:sp>
    <dsp:sp modelId="{5B8140EE-F6CF-4266-B7D3-2121CDC4F1AC}">
      <dsp:nvSpPr>
        <dsp:cNvPr id="0" name=""/>
        <dsp:cNvSpPr/>
      </dsp:nvSpPr>
      <dsp:spPr>
        <a:xfrm>
          <a:off x="2833255" y="56645"/>
          <a:ext cx="2020453" cy="121227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Tervezés</a:t>
          </a:r>
        </a:p>
      </dsp:txBody>
      <dsp:txXfrm>
        <a:off x="2868761" y="92151"/>
        <a:ext cx="1949441" cy="1141260"/>
      </dsp:txXfrm>
    </dsp:sp>
    <dsp:sp modelId="{6913CE7B-1582-43B9-B3F2-979C637A5A03}">
      <dsp:nvSpPr>
        <dsp:cNvPr id="0" name=""/>
        <dsp:cNvSpPr/>
      </dsp:nvSpPr>
      <dsp:spPr>
        <a:xfrm>
          <a:off x="5055754" y="41224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900" kern="1200"/>
        </a:p>
      </dsp:txBody>
      <dsp:txXfrm>
        <a:off x="5055754" y="512459"/>
        <a:ext cx="299835" cy="300644"/>
      </dsp:txXfrm>
    </dsp:sp>
    <dsp:sp modelId="{7035714D-CECE-4B47-810B-0A89DCF48750}">
      <dsp:nvSpPr>
        <dsp:cNvPr id="0" name=""/>
        <dsp:cNvSpPr/>
      </dsp:nvSpPr>
      <dsp:spPr>
        <a:xfrm>
          <a:off x="5661890" y="56645"/>
          <a:ext cx="2020453" cy="121227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Implementálás</a:t>
          </a:r>
        </a:p>
      </dsp:txBody>
      <dsp:txXfrm>
        <a:off x="5697396" y="92151"/>
        <a:ext cx="1949441" cy="1141260"/>
      </dsp:txXfrm>
    </dsp:sp>
    <dsp:sp modelId="{B26E9FF0-1F38-49B3-8B38-91545CC527FE}">
      <dsp:nvSpPr>
        <dsp:cNvPr id="0" name=""/>
        <dsp:cNvSpPr/>
      </dsp:nvSpPr>
      <dsp:spPr>
        <a:xfrm>
          <a:off x="7884389" y="41224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900" kern="1200"/>
        </a:p>
      </dsp:txBody>
      <dsp:txXfrm>
        <a:off x="7884389" y="512459"/>
        <a:ext cx="299835" cy="300644"/>
      </dsp:txXfrm>
    </dsp:sp>
    <dsp:sp modelId="{8D53B17F-E3C1-40DF-8252-CBBA843CED95}">
      <dsp:nvSpPr>
        <dsp:cNvPr id="0" name=""/>
        <dsp:cNvSpPr/>
      </dsp:nvSpPr>
      <dsp:spPr>
        <a:xfrm>
          <a:off x="8490525" y="56645"/>
          <a:ext cx="2020453" cy="121227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Tesztelés</a:t>
          </a:r>
        </a:p>
      </dsp:txBody>
      <dsp:txXfrm>
        <a:off x="8526031" y="92151"/>
        <a:ext cx="1949441" cy="1141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2991E-B886-481E-8B1E-BF554D71FA2A}">
      <dsp:nvSpPr>
        <dsp:cNvPr id="0" name=""/>
        <dsp:cNvSpPr/>
      </dsp:nvSpPr>
      <dsp:spPr>
        <a:xfrm>
          <a:off x="4621" y="56645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Követelmény meghatározás</a:t>
          </a:r>
        </a:p>
      </dsp:txBody>
      <dsp:txXfrm>
        <a:off x="40127" y="92151"/>
        <a:ext cx="1949441" cy="1141260"/>
      </dsp:txXfrm>
    </dsp:sp>
    <dsp:sp modelId="{828BEE6F-6948-4FC4-9462-3F0D4486044B}">
      <dsp:nvSpPr>
        <dsp:cNvPr id="0" name=""/>
        <dsp:cNvSpPr/>
      </dsp:nvSpPr>
      <dsp:spPr>
        <a:xfrm>
          <a:off x="2227119" y="41224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900" kern="1200"/>
        </a:p>
      </dsp:txBody>
      <dsp:txXfrm>
        <a:off x="2227119" y="512459"/>
        <a:ext cx="299835" cy="300644"/>
      </dsp:txXfrm>
    </dsp:sp>
    <dsp:sp modelId="{5B8140EE-F6CF-4266-B7D3-2121CDC4F1AC}">
      <dsp:nvSpPr>
        <dsp:cNvPr id="0" name=""/>
        <dsp:cNvSpPr/>
      </dsp:nvSpPr>
      <dsp:spPr>
        <a:xfrm>
          <a:off x="2833255" y="56645"/>
          <a:ext cx="2020453" cy="121227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Tervezés</a:t>
          </a:r>
        </a:p>
      </dsp:txBody>
      <dsp:txXfrm>
        <a:off x="2868761" y="92151"/>
        <a:ext cx="1949441" cy="1141260"/>
      </dsp:txXfrm>
    </dsp:sp>
    <dsp:sp modelId="{6913CE7B-1582-43B9-B3F2-979C637A5A03}">
      <dsp:nvSpPr>
        <dsp:cNvPr id="0" name=""/>
        <dsp:cNvSpPr/>
      </dsp:nvSpPr>
      <dsp:spPr>
        <a:xfrm>
          <a:off x="5055754" y="41224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900" kern="1200"/>
        </a:p>
      </dsp:txBody>
      <dsp:txXfrm>
        <a:off x="5055754" y="512459"/>
        <a:ext cx="299835" cy="300644"/>
      </dsp:txXfrm>
    </dsp:sp>
    <dsp:sp modelId="{7035714D-CECE-4B47-810B-0A89DCF48750}">
      <dsp:nvSpPr>
        <dsp:cNvPr id="0" name=""/>
        <dsp:cNvSpPr/>
      </dsp:nvSpPr>
      <dsp:spPr>
        <a:xfrm>
          <a:off x="5661890" y="56645"/>
          <a:ext cx="2020453" cy="121227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Implementálás</a:t>
          </a:r>
        </a:p>
      </dsp:txBody>
      <dsp:txXfrm>
        <a:off x="5697396" y="92151"/>
        <a:ext cx="1949441" cy="1141260"/>
      </dsp:txXfrm>
    </dsp:sp>
    <dsp:sp modelId="{B26E9FF0-1F38-49B3-8B38-91545CC527FE}">
      <dsp:nvSpPr>
        <dsp:cNvPr id="0" name=""/>
        <dsp:cNvSpPr/>
      </dsp:nvSpPr>
      <dsp:spPr>
        <a:xfrm>
          <a:off x="7884389" y="41224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900" kern="1200"/>
        </a:p>
      </dsp:txBody>
      <dsp:txXfrm>
        <a:off x="7884389" y="512459"/>
        <a:ext cx="299835" cy="300644"/>
      </dsp:txXfrm>
    </dsp:sp>
    <dsp:sp modelId="{8D53B17F-E3C1-40DF-8252-CBBA843CED95}">
      <dsp:nvSpPr>
        <dsp:cNvPr id="0" name=""/>
        <dsp:cNvSpPr/>
      </dsp:nvSpPr>
      <dsp:spPr>
        <a:xfrm>
          <a:off x="8490525" y="56645"/>
          <a:ext cx="2020453" cy="121227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Tesztelés</a:t>
          </a:r>
        </a:p>
      </dsp:txBody>
      <dsp:txXfrm>
        <a:off x="8526031" y="92151"/>
        <a:ext cx="1949441" cy="1141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2991E-B886-481E-8B1E-BF554D71FA2A}">
      <dsp:nvSpPr>
        <dsp:cNvPr id="0" name=""/>
        <dsp:cNvSpPr/>
      </dsp:nvSpPr>
      <dsp:spPr>
        <a:xfrm>
          <a:off x="4621" y="56645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Követelmény meghatározás</a:t>
          </a:r>
        </a:p>
      </dsp:txBody>
      <dsp:txXfrm>
        <a:off x="40127" y="92151"/>
        <a:ext cx="1949441" cy="1141260"/>
      </dsp:txXfrm>
    </dsp:sp>
    <dsp:sp modelId="{828BEE6F-6948-4FC4-9462-3F0D4486044B}">
      <dsp:nvSpPr>
        <dsp:cNvPr id="0" name=""/>
        <dsp:cNvSpPr/>
      </dsp:nvSpPr>
      <dsp:spPr>
        <a:xfrm>
          <a:off x="2227119" y="41224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900" kern="1200"/>
        </a:p>
      </dsp:txBody>
      <dsp:txXfrm>
        <a:off x="2227119" y="512459"/>
        <a:ext cx="299835" cy="300644"/>
      </dsp:txXfrm>
    </dsp:sp>
    <dsp:sp modelId="{5B8140EE-F6CF-4266-B7D3-2121CDC4F1AC}">
      <dsp:nvSpPr>
        <dsp:cNvPr id="0" name=""/>
        <dsp:cNvSpPr/>
      </dsp:nvSpPr>
      <dsp:spPr>
        <a:xfrm>
          <a:off x="2833255" y="56645"/>
          <a:ext cx="2020453" cy="121227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Tervezés</a:t>
          </a:r>
        </a:p>
      </dsp:txBody>
      <dsp:txXfrm>
        <a:off x="2868761" y="92151"/>
        <a:ext cx="1949441" cy="1141260"/>
      </dsp:txXfrm>
    </dsp:sp>
    <dsp:sp modelId="{6913CE7B-1582-43B9-B3F2-979C637A5A03}">
      <dsp:nvSpPr>
        <dsp:cNvPr id="0" name=""/>
        <dsp:cNvSpPr/>
      </dsp:nvSpPr>
      <dsp:spPr>
        <a:xfrm>
          <a:off x="5055754" y="41224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900" kern="1200"/>
        </a:p>
      </dsp:txBody>
      <dsp:txXfrm>
        <a:off x="5055754" y="512459"/>
        <a:ext cx="299835" cy="300644"/>
      </dsp:txXfrm>
    </dsp:sp>
    <dsp:sp modelId="{7035714D-CECE-4B47-810B-0A89DCF48750}">
      <dsp:nvSpPr>
        <dsp:cNvPr id="0" name=""/>
        <dsp:cNvSpPr/>
      </dsp:nvSpPr>
      <dsp:spPr>
        <a:xfrm>
          <a:off x="5661890" y="56645"/>
          <a:ext cx="2020453" cy="121227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Implementálás</a:t>
          </a:r>
        </a:p>
      </dsp:txBody>
      <dsp:txXfrm>
        <a:off x="5697396" y="92151"/>
        <a:ext cx="1949441" cy="1141260"/>
      </dsp:txXfrm>
    </dsp:sp>
    <dsp:sp modelId="{B26E9FF0-1F38-49B3-8B38-91545CC527FE}">
      <dsp:nvSpPr>
        <dsp:cNvPr id="0" name=""/>
        <dsp:cNvSpPr/>
      </dsp:nvSpPr>
      <dsp:spPr>
        <a:xfrm>
          <a:off x="7884389" y="41224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900" kern="1200"/>
        </a:p>
      </dsp:txBody>
      <dsp:txXfrm>
        <a:off x="7884389" y="512459"/>
        <a:ext cx="299835" cy="300644"/>
      </dsp:txXfrm>
    </dsp:sp>
    <dsp:sp modelId="{8D53B17F-E3C1-40DF-8252-CBBA843CED95}">
      <dsp:nvSpPr>
        <dsp:cNvPr id="0" name=""/>
        <dsp:cNvSpPr/>
      </dsp:nvSpPr>
      <dsp:spPr>
        <a:xfrm>
          <a:off x="8490525" y="56645"/>
          <a:ext cx="2020453" cy="121227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/>
            <a:t>Tesztelés</a:t>
          </a:r>
        </a:p>
      </dsp:txBody>
      <dsp:txXfrm>
        <a:off x="8526031" y="92151"/>
        <a:ext cx="1949441" cy="1141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CF516-B100-46F2-9AC7-59C5E29D513D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/>
            <a:t>Product</a:t>
          </a:r>
          <a:r>
            <a:rPr lang="hu-HU" sz="1800" kern="1200" dirty="0"/>
            <a:t> Backlog</a:t>
          </a:r>
        </a:p>
      </dsp:txBody>
      <dsp:txXfrm>
        <a:off x="33106" y="1726125"/>
        <a:ext cx="1535772" cy="899086"/>
      </dsp:txXfrm>
    </dsp:sp>
    <dsp:sp modelId="{1C1526F0-8790-4E1D-B1E3-C0EDA8487109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>
        <a:off x="1756023" y="2057245"/>
        <a:ext cx="236210" cy="236847"/>
      </dsp:txXfrm>
    </dsp:sp>
    <dsp:sp modelId="{929FD6A4-47F0-47AC-8995-3DB3E13DD2A5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/>
            <a:t>Sprint </a:t>
          </a:r>
          <a:r>
            <a:rPr lang="hu-HU" sz="1800" kern="1200" dirty="0" err="1"/>
            <a:t>Planning</a:t>
          </a:r>
          <a:r>
            <a:rPr lang="hu-HU" sz="1800" kern="1200" dirty="0"/>
            <a:t> Meeting</a:t>
          </a:r>
        </a:p>
      </dsp:txBody>
      <dsp:txXfrm>
        <a:off x="2261510" y="1726125"/>
        <a:ext cx="1535772" cy="899086"/>
      </dsp:txXfrm>
    </dsp:sp>
    <dsp:sp modelId="{5A39C62A-EB2E-43C0-BC28-E748F7332AD9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>
        <a:off x="3984426" y="2057245"/>
        <a:ext cx="236210" cy="236847"/>
      </dsp:txXfrm>
    </dsp:sp>
    <dsp:sp modelId="{78A388F0-8AF0-4A38-93ED-DA881C544617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/>
            <a:t>Sprint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/>
            <a:t>(2-4 hét)</a:t>
          </a:r>
        </a:p>
      </dsp:txBody>
      <dsp:txXfrm>
        <a:off x="4489913" y="1726125"/>
        <a:ext cx="1535772" cy="899086"/>
      </dsp:txXfrm>
    </dsp:sp>
    <dsp:sp modelId="{849331DA-1FAA-4EFF-ABEF-E3A1AA371FA7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>
        <a:off x="6212830" y="2057245"/>
        <a:ext cx="236210" cy="236847"/>
      </dsp:txXfrm>
    </dsp:sp>
    <dsp:sp modelId="{3FA76C50-8EA9-4750-B937-0098429028D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/>
            <a:t>Sprint </a:t>
          </a:r>
          <a:r>
            <a:rPr lang="hu-HU" sz="1800" kern="1200" dirty="0" err="1"/>
            <a:t>Review</a:t>
          </a:r>
          <a:endParaRPr lang="hu-HU" sz="1800" kern="1200" dirty="0"/>
        </a:p>
      </dsp:txBody>
      <dsp:txXfrm>
        <a:off x="6718317" y="1726125"/>
        <a:ext cx="1535772" cy="899086"/>
      </dsp:txXfrm>
    </dsp:sp>
    <dsp:sp modelId="{C8F6EA2A-946E-44FA-8A40-F44603C5B653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>
        <a:off x="8441233" y="2057245"/>
        <a:ext cx="236210" cy="236847"/>
      </dsp:txXfrm>
    </dsp:sp>
    <dsp:sp modelId="{80B863CD-8C9B-49B5-B2EC-B895508E9461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/>
            <a:t>Sprint </a:t>
          </a:r>
          <a:r>
            <a:rPr lang="hu-HU" sz="1800" kern="1200" dirty="0" err="1"/>
            <a:t>Retrospective</a:t>
          </a:r>
          <a:endParaRPr lang="hu-HU" sz="18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FD2D1-F005-4FC5-8C86-B111D53C80B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78D46-50C1-45F9-A693-6FCB27166D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86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36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szoftver életciklus (Software </a:t>
            </a:r>
            <a:r>
              <a:rPr lang="hu-HU" dirty="0" err="1"/>
              <a:t>Development</a:t>
            </a:r>
            <a:r>
              <a:rPr lang="hu-HU" dirty="0"/>
              <a:t> Life </a:t>
            </a:r>
            <a:r>
              <a:rPr lang="hu-HU" dirty="0" err="1"/>
              <a:t>Cycle</a:t>
            </a:r>
            <a:r>
              <a:rPr lang="hu-HU" dirty="0"/>
              <a:t> (SDLC)) a szoftverrel egy idős fogalom. Ha átadunk egy szoftvert a felhasználóknak, akkor a felhasználók előbb vagy utóbb újabb igényekkel állnak elő, ami a szoftver továbbfejlesztését teszi szükségessé. Tehát egy szoftver soha sincs kész, ciklikusan meg-megújul. Ezt nevezzük életciklusnak.</a:t>
            </a:r>
          </a:p>
          <a:p>
            <a:r>
              <a:rPr lang="hu-HU" dirty="0"/>
              <a:t>Az életciklus lépéseit a módszertanok határozzák meg. Ezeket később fejtjük ki. Itt egy általános életciklust tekintünk át.</a:t>
            </a:r>
          </a:p>
          <a:p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 A felhasználókban új igény merül fel.</a:t>
            </a:r>
          </a:p>
          <a:p>
            <a:pPr>
              <a:buFont typeface="+mj-lt"/>
              <a:buAutoNum type="arabicPeriod"/>
            </a:pPr>
            <a:r>
              <a:rPr lang="hu-HU" dirty="0"/>
              <a:t> Az igények, követelmények elemzése, meghatározása (követelmény specifikáció).</a:t>
            </a:r>
          </a:p>
          <a:p>
            <a:pPr>
              <a:buFont typeface="+mj-lt"/>
              <a:buAutoNum type="arabicPeriod"/>
            </a:pPr>
            <a:r>
              <a:rPr lang="hu-HU" dirty="0"/>
              <a:t> Rendszerjavaslat kidolgozása (funkcionális specifikáció, szerződéskötés).</a:t>
            </a:r>
          </a:p>
          <a:p>
            <a:pPr>
              <a:buFont typeface="+mj-lt"/>
              <a:buAutoNum type="arabicPeriod"/>
            </a:pPr>
            <a:r>
              <a:rPr lang="hu-HU" dirty="0"/>
              <a:t> Rendszerspecifikáció (megvalósíthatósági tanulmány, nagyvonalú rendszerterv).</a:t>
            </a:r>
          </a:p>
          <a:p>
            <a:pPr>
              <a:buFont typeface="+mj-lt"/>
              <a:buAutoNum type="arabicPeriod"/>
            </a:pPr>
            <a:r>
              <a:rPr lang="hu-HU" dirty="0"/>
              <a:t> Logikai és fizikai tervezés (logikai- és fizikai rendszerterv).</a:t>
            </a:r>
          </a:p>
          <a:p>
            <a:pPr>
              <a:buFont typeface="+mj-lt"/>
              <a:buAutoNum type="arabicPeriod"/>
            </a:pPr>
            <a:r>
              <a:rPr lang="hu-HU" dirty="0"/>
              <a:t> Implementáció (szoftver).</a:t>
            </a:r>
          </a:p>
          <a:p>
            <a:pPr>
              <a:buFont typeface="+mj-lt"/>
              <a:buAutoNum type="arabicPeriod"/>
            </a:pPr>
            <a:r>
              <a:rPr lang="hu-HU" dirty="0"/>
              <a:t> Tesztelés (tesztterv, tesztesetek, teszt napló, </a:t>
            </a:r>
            <a:r>
              <a:rPr lang="hu-HU" dirty="0" err="1"/>
              <a:t>validált</a:t>
            </a:r>
            <a:r>
              <a:rPr lang="hu-HU" dirty="0"/>
              <a:t> szoftver).</a:t>
            </a:r>
          </a:p>
          <a:p>
            <a:pPr>
              <a:buFont typeface="+mj-lt"/>
              <a:buAutoNum type="arabicPeriod"/>
            </a:pPr>
            <a:r>
              <a:rPr lang="hu-HU" dirty="0"/>
              <a:t> Rendszerátadás és bevezetés (felhasználói dokumentáció).</a:t>
            </a:r>
          </a:p>
          <a:p>
            <a:pPr>
              <a:buFont typeface="+mj-lt"/>
              <a:buAutoNum type="arabicPeriod"/>
            </a:pPr>
            <a:r>
              <a:rPr lang="hu-HU" dirty="0"/>
              <a:t> </a:t>
            </a:r>
            <a:r>
              <a:rPr lang="hu-HU" dirty="0" err="1"/>
              <a:t>Üzemeletetés</a:t>
            </a:r>
            <a:r>
              <a:rPr lang="hu-HU" dirty="0"/>
              <a:t> és karbantartás (rendszeres mentés).</a:t>
            </a:r>
          </a:p>
          <a:p>
            <a:pPr>
              <a:buFont typeface="+mj-lt"/>
              <a:buAutoNum type="arabicPeriod"/>
            </a:pPr>
            <a:r>
              <a:rPr lang="hu-HU" dirty="0"/>
              <a:t> A felhasználókban új igény merül fel.</a:t>
            </a:r>
          </a:p>
          <a:p>
            <a:pPr>
              <a:buFont typeface="+mj-lt"/>
              <a:buAutoNum type="arabicPeriod"/>
            </a:pPr>
            <a:endParaRPr lang="hu-HU" dirty="0"/>
          </a:p>
          <a:p>
            <a:pPr>
              <a:buFont typeface="+mj-lt"/>
              <a:buNone/>
            </a:pPr>
            <a:r>
              <a:rPr lang="hu-HU" dirty="0"/>
              <a:t>Elvileg egy hasznos szoftvernek végtelen az életciklusa. Gyakorlatilag a szoftver és futási környezete elöregszik. Előbb-utóbb már nem lesz programozó, aki ismerné a programozási nyelvet, amin íródott (ilyen probléma van manapság a COBOL programokkal), a futtató operációs rendszerhez nincsenek frissítések, a meghibásodott hardver elemeket nem lehet pótolni. </a:t>
            </a:r>
          </a:p>
          <a:p>
            <a:pPr>
              <a:buFont typeface="+mj-lt"/>
              <a:buNone/>
            </a:pPr>
            <a:r>
              <a:rPr lang="hu-HU" dirty="0"/>
              <a:t>Az ilyen IT rendszereket hívjuk „</a:t>
            </a:r>
            <a:r>
              <a:rPr lang="hu-HU" dirty="0" err="1"/>
              <a:t>legacy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”-</a:t>
            </a:r>
            <a:r>
              <a:rPr lang="hu-HU" dirty="0" err="1"/>
              <a:t>nek</a:t>
            </a:r>
            <a:r>
              <a:rPr lang="hu-HU" dirty="0"/>
              <a:t> (kiöregedett, hagyaték rendszernek). Valahol itt van vége az életciklusnak. Az életciklus egyes lépéseit részletesebben is kifejtjük.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294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486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92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V-modell a vízesés modell kiegészítése teszteléssel. Ez azt jelenti, hogy először végre kell hajtani a fejlesztés lépéseit, ezután jönnek a tesztelés lépései. Ha valamelyik teszt hibát talál, akkor vissza kell menni a megfelelő fejlesztési lépésre</a:t>
            </a:r>
            <a:r>
              <a:rPr lang="hu-HU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hu-HU" dirty="0"/>
              <a:t>Egy tipikus V-modell változatban </a:t>
            </a:r>
            <a:r>
              <a:rPr lang="hu-HU" b="1" dirty="0"/>
              <a:t>először felmérjük az igényeket és elkészítjük a követelmény specifikációt</a:t>
            </a:r>
            <a:r>
              <a:rPr lang="hu-HU" dirty="0"/>
              <a:t>. Ezt üzleti elemzők végzik, akik a megrendelő és a fejlesztők fejével is képesek gondolkozni. A követelmény specifikációban jól meghatározott átvételi kritériumokat fogalmaznak meg, amik lehetnek funkcionális és nemfunkcionális igények is. Magát a követelmény specifikációt is tesztelik. A felhasználók tüzetesen átnézik az üzleti elemzők segítségével, hogy ténylegesen minden igényüket lefedi-e a dokumentum. Ez lényeges része a modellnek, mert a folyamatban visszafelé haladni nem lehet, és ha rossz a követelmény specifikáció, akkor nem az igényeknek megfelelő szoftver fog elkészülni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0622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hu-HU" dirty="0" smtClean="0"/>
              <a:t>Ezután </a:t>
            </a:r>
            <a:r>
              <a:rPr lang="hu-HU" dirty="0"/>
              <a:t>következik a funkcionális specifikáció elkészítése, amely leírja, hogyan kell majd működnie a szoftvernek. Ez lesz a rendszerteszt alapja. Ha a funkcionális specifikáció azt írja, hogy a „Vásárol gomb megnyomására ki kell írni a kosárban lévő áruk értékét”, akkor a rendszertesztben lesz egy vagy több teszteset, amely ezt teszteli. Például, ha üres a kosár, akkor az árnak nullának kell lennie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166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hu-HU" dirty="0" smtClean="0"/>
              <a:t>Ezután </a:t>
            </a:r>
            <a:r>
              <a:rPr lang="hu-HU" dirty="0"/>
              <a:t>következik a rendszerterv, amely leírja, hogy az egyes funkciókat hogyan, milyen komponensekkel, osztályokkal, metódusokkal, adatbázissal fogjuk megvalósítani. Ez lesz a komponens teszt egyik alapja. A rendszerterv leírja továbbá, hogy a komponensek hogyan működnek együtt. Ez lesz az integrációs teszt alapja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742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hu-HU" dirty="0" smtClean="0"/>
              <a:t>Ezután </a:t>
            </a:r>
            <a:r>
              <a:rPr lang="hu-HU" dirty="0"/>
              <a:t>a rendszertervnek megfelelően következik az implementáció. Minden metódushoz egy vagy több unit-tesztet kell készíteni. Ezek alapja nem csak az implementáció, hanem a rendszerterv is. A nagyobb egységeket, osztályokat, </a:t>
            </a:r>
            <a:r>
              <a:rPr lang="hu-HU" dirty="0" err="1"/>
              <a:t>al</a:t>
            </a:r>
            <a:r>
              <a:rPr lang="hu-HU" dirty="0"/>
              <a:t>- és főfunkciókat is komponens teszt alá kell vetni az implementáció és a rendszerterv alapján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348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hu-HU" dirty="0" smtClean="0"/>
              <a:t>Ha </a:t>
            </a:r>
            <a:r>
              <a:rPr lang="hu-HU" dirty="0"/>
              <a:t>ezen sikeresen túl vagyunk, akkor az integrációs teszt következik a rendszerterv alapján. Ha itt problémák merülnek fel, akkor visszamegyünk a V betű másik szárára a rendszertervhez. Megnézzük, hogy a hiba a rendszertervben vagy az implementációban van-e. Ha kell, megváltoztatjuk a rendszertervet, majd az implementációt is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3679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hu-HU" dirty="0" smtClean="0"/>
              <a:t>Az </a:t>
            </a:r>
            <a:r>
              <a:rPr lang="hu-HU" dirty="0"/>
              <a:t>integrációs teszt után jön a rendszerteszt a funkcionális specifikáció alapján. Hasonlóan, hiba esetén a V betű másik szárára megyünk, azaz visszalépünk a funkcionális specifikáció elkészítésére.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556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hu-HU" dirty="0" smtClean="0"/>
              <a:t>Majd </a:t>
            </a:r>
            <a:r>
              <a:rPr lang="hu-HU" dirty="0"/>
              <a:t>jön az átvételi teszt a követelmény specifikáció alapján. Remélhetőleg itt már nem lesz hiba, mert kezdhetnénk az egészet elölről, ami egyenlő a sikertelen projekttel.</a:t>
            </a:r>
          </a:p>
          <a:p>
            <a:pPr marL="0" indent="0">
              <a:buFont typeface="+mj-lt"/>
              <a:buNone/>
            </a:pPr>
            <a:r>
              <a:rPr lang="hu-HU" dirty="0"/>
              <a:t>Ha a fejlesztés és tesztelés alatt nem változnak a követelmények, akkor ez egy nagyon jó, kiforrott, támogatott módszertan. Ha valószínű a követelmények változása, akkor inkább iteratív, vagy még inkább agilis módszert válasszunk.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502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2381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fejlesztő cégek rájöttek, hogy </a:t>
            </a:r>
            <a:r>
              <a:rPr lang="hu-HU" b="1" dirty="0"/>
              <a:t>tarthatatlan</a:t>
            </a:r>
            <a:r>
              <a:rPr lang="hu-HU" dirty="0"/>
              <a:t> a vízesés modell megközelítése, </a:t>
            </a:r>
            <a:r>
              <a:rPr lang="hu-HU" b="1" dirty="0"/>
              <a:t>hogy a rendszerrel a felhasználó csak a projekt végén találkozik.</a:t>
            </a:r>
            <a:r>
              <a:rPr lang="hu-HU" dirty="0"/>
              <a:t> Gyakran csak ekkor derült ki, hogy az életciklus elején félreértették egymást a felek és nem a valós követelményeknek megfelelő rendszer született. Ezt elkerülendő a prototípus modell azt mondja, hogy a végső átadás előtt több prototípust is szállítsunk le, hogy mihamarabb kiderüljenek a félreértések, illetve a megrendelő lássa, mit várhat a rendszertől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8473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_</a:t>
            </a:r>
            <a:r>
              <a:rPr lang="hu-HU" dirty="0"/>
              <a:t>Kezdeti prototípus_</a:t>
            </a:r>
          </a:p>
          <a:p>
            <a:pPr>
              <a:buFont typeface="+mj-lt"/>
              <a:buAutoNum type="arabicPeriod"/>
            </a:pPr>
            <a:r>
              <a:rPr lang="hu-HU" dirty="0"/>
              <a:t> lépés: </a:t>
            </a:r>
            <a:r>
              <a:rPr lang="hu-HU" b="1" dirty="0"/>
              <a:t>Az alap követelmények meghatározása</a:t>
            </a:r>
            <a:r>
              <a:rPr lang="hu-HU" dirty="0"/>
              <a:t>: Olyan alap követelmények meghatározása, mint a bemeneti és kimeneti adatok. Általában a teljesítményre vagy a biztonságra vonatkozó követelményekkel nem foglalkozunk.</a:t>
            </a:r>
          </a:p>
          <a:p>
            <a:pPr>
              <a:buFont typeface="+mj-lt"/>
              <a:buAutoNum type="arabicPeriod"/>
            </a:pPr>
            <a:r>
              <a:rPr lang="hu-HU" dirty="0"/>
              <a:t> lépés: </a:t>
            </a:r>
            <a:r>
              <a:rPr lang="hu-HU" b="1" dirty="0"/>
              <a:t>Kezdeti prototípus kifejlesztése</a:t>
            </a:r>
            <a:r>
              <a:rPr lang="hu-HU" dirty="0"/>
              <a:t>: Csak a felhasználói felületeket fejlesztjük le egy erre alkalmas CASE eszközzel. A mögötte lévő funkciókat nem, kivéve az új ablakok nyitását.</a:t>
            </a:r>
          </a:p>
          <a:p>
            <a:pPr>
              <a:buFont typeface="+mj-lt"/>
              <a:buAutoNum type="arabicPeriod"/>
            </a:pPr>
            <a:r>
              <a:rPr lang="hu-HU" dirty="0"/>
              <a:t> lépés:</a:t>
            </a:r>
            <a:r>
              <a:rPr lang="hu-HU" b="1" dirty="0"/>
              <a:t> Bemutatás</a:t>
            </a:r>
            <a:r>
              <a:rPr lang="hu-HU" dirty="0"/>
              <a:t>: Ez egyfajta felhasználói átvételi teszt. A végfelhasználók megvizsgálják a prototípust, és jelzik, hogy mit gondolnak másként, illetve mit tennének még hozzá.</a:t>
            </a:r>
          </a:p>
          <a:p>
            <a:pPr>
              <a:buFont typeface="+mj-lt"/>
              <a:buAutoNum type="arabicPeriod"/>
            </a:pPr>
            <a:r>
              <a:rPr lang="hu-HU" dirty="0"/>
              <a:t> lépés. </a:t>
            </a:r>
            <a:r>
              <a:rPr lang="hu-HU" b="1" dirty="0"/>
              <a:t>A követelmények pontosítása</a:t>
            </a:r>
            <a:r>
              <a:rPr lang="hu-HU" dirty="0"/>
              <a:t>: A visszajelzéseket felhasználva pontosítjuk a követelmény specifikációt. Ha még mindig nem elég pontos a specifikáció, akkor a prototípust továbbfejlesztjük és ugrunk a 3. lépésre. Ha elég pontos képet kaptunk arról, hogy mit is akar a megrendelő, akkor az egyes módszertanok mást és mást írnak elő.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prototípus készítést akkor a legcélszerűbb használni, ha a rendszer és a felhasználó között sok lesz a párbeszéd. A modell on-line rendszerek elemzésében és tervezésében nagyon hatékony, különösen a tranzakció feldolgozásnál.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Olyan rendszereknél, ahol kevés interakció zajlik a rendszer és a felhasználó között, ott kevésbé éri meg a prototípus modell használata, ilyenek például a számítás igényes feladatok. Különösen jól használható a felhasználói felület kialakításánál.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prototípus modell nagyban épít a tesztelésre.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68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</a:t>
            </a:r>
            <a:r>
              <a:rPr lang="hu-HU" dirty="0"/>
              <a:t>prototípus készítést </a:t>
            </a:r>
            <a:r>
              <a:rPr lang="hu-HU" b="1" dirty="0"/>
              <a:t>akkor a legcélszerűbb használni, ha a rendszer és a felhasználó között sok lesz a párbeszéd.</a:t>
            </a:r>
            <a:r>
              <a:rPr lang="hu-HU" dirty="0"/>
              <a:t> </a:t>
            </a: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</a:t>
            </a:r>
            <a:r>
              <a:rPr lang="hu-HU" dirty="0"/>
              <a:t>modell on-line rendszerek elemzésében és tervezésében nagyon hatékony, különösen a tranzakció feldolgozásnál</a:t>
            </a:r>
            <a:r>
              <a:rPr lang="hu-HU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Olyan rendszereknél, </a:t>
            </a:r>
            <a:r>
              <a:rPr lang="hu-HU" b="1" dirty="0"/>
              <a:t>ahol kevés interakció zajlik a rendszer és a felhasználó között, ott kevésbé éri meg a prototípus modell használata</a:t>
            </a:r>
            <a:r>
              <a:rPr lang="hu-HU" dirty="0"/>
              <a:t>, ilyenek például a számítás igényes feladatok. </a:t>
            </a:r>
            <a:r>
              <a:rPr lang="hu-HU" b="1" dirty="0"/>
              <a:t>Különösen jól használható a felhasználói felület kialakításánál.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prototípus modell</a:t>
            </a:r>
            <a:r>
              <a:rPr lang="hu-HU" b="1" dirty="0"/>
              <a:t> nagyban épít a tesztelésre.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391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iteratív módszertan előírja, hogy </a:t>
            </a:r>
            <a:r>
              <a:rPr lang="hu-HU" b="1" dirty="0"/>
              <a:t>a fejlesztést</a:t>
            </a:r>
            <a:r>
              <a:rPr lang="hu-HU" dirty="0"/>
              <a:t>, kezdve az igényfelméréstől az üzemeltetésig, </a:t>
            </a:r>
            <a:r>
              <a:rPr lang="hu-HU" b="1" dirty="0"/>
              <a:t>kisebb iterációk sorozatára bontsuk</a:t>
            </a:r>
            <a:r>
              <a:rPr lang="hu-HU" dirty="0"/>
              <a:t>. Eltérően a vízesés modelltől, amelyben például a tervezés teljesen megelőzni az implementációt, </a:t>
            </a:r>
            <a:r>
              <a:rPr lang="hu-HU" b="1" dirty="0"/>
              <a:t>itt minden iterációban van tervezés és implementációi is.</a:t>
            </a:r>
            <a:r>
              <a:rPr lang="hu-HU" dirty="0"/>
              <a:t> Lehet, hogy valamelyik iterációban az egyik sokkal hangsúlyosabb, mint a másik, de ez természetes.</a:t>
            </a:r>
          </a:p>
          <a:p>
            <a:endParaRPr lang="hu-HU" b="1" dirty="0" smtClean="0"/>
          </a:p>
          <a:p>
            <a:r>
              <a:rPr lang="hu-HU" b="1" dirty="0" smtClean="0"/>
              <a:t>A </a:t>
            </a:r>
            <a:r>
              <a:rPr lang="hu-HU" b="1" dirty="0"/>
              <a:t>folyamatos finomítás lehetővé teszi, hogy mélyen megértsük a feladatot és felderítsük az ellentmondásokat.</a:t>
            </a:r>
            <a:r>
              <a:rPr lang="hu-HU" dirty="0"/>
              <a:t> 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Minden </a:t>
            </a:r>
            <a:r>
              <a:rPr lang="hu-HU" dirty="0"/>
              <a:t>iteráció kiegészíti a már kifejlesztett prototípust. </a:t>
            </a:r>
            <a:r>
              <a:rPr lang="hu-HU" b="1" dirty="0"/>
              <a:t>A kiegészítést inkrementumnak is nevezzük.</a:t>
            </a:r>
            <a:r>
              <a:rPr lang="hu-HU" dirty="0"/>
              <a:t> 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Azok </a:t>
            </a:r>
            <a:r>
              <a:rPr lang="hu-HU" dirty="0"/>
              <a:t>a módszertanok, amik a folyamatra teszik a hangsúlyt, azaz az iterációra, azokat iteratív módszertanoknak nevezzük. Azokat, amelyek az iteráció termékére, az inkrementumra teszik a hangsúlyt, azokat inkrementális módszertanoknak hívjuk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hu-HU" b="1" dirty="0" smtClean="0"/>
              <a:t>A </a:t>
            </a:r>
            <a:r>
              <a:rPr lang="hu-HU" b="1" dirty="0"/>
              <a:t>mai módszertanok nagy része, kezdve a prototípus modelltől egészen az agilis modellekig, ebbe a családba tartoznak.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Az iteratív modell fő </a:t>
            </a:r>
            <a:r>
              <a:rPr lang="hu-HU" b="1" dirty="0"/>
              <a:t>ereje abban rejlik, hogy az életciklus lépései nem egymás után jönnek,</a:t>
            </a:r>
            <a:r>
              <a:rPr lang="hu-HU" dirty="0"/>
              <a:t> mint a strukturált módszertanok esetén, </a:t>
            </a:r>
            <a:r>
              <a:rPr lang="hu-HU" b="1" dirty="0"/>
              <a:t>hanem időben átfedik egymást.</a:t>
            </a:r>
            <a:r>
              <a:rPr lang="hu-HU" dirty="0"/>
              <a:t> Minden iterációban van elemzés, tervezés, implementáció és tesztelés. Ezért, ha találunk egy félreértést, akkor nem kell visszalépni, hanem néhány iteráció segítségével oldjuk fel a félreértést. Ez az jelenti, hogy </a:t>
            </a:r>
            <a:r>
              <a:rPr lang="hu-HU" b="1" dirty="0"/>
              <a:t>kevésbé tervezhető a fejlesztés ideje, de jól alkalmazkodik az igények változásához.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7192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973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Az agilis szoftverfejlesztés valójában </a:t>
            </a:r>
            <a:r>
              <a:rPr lang="hu-HU" b="1" dirty="0"/>
              <a:t>iteratív szoftverfejlesztési módszerek egy csoportjára</a:t>
            </a:r>
            <a:r>
              <a:rPr lang="hu-HU" dirty="0"/>
              <a:t> utal, amelyet </a:t>
            </a:r>
            <a:r>
              <a:rPr lang="hu-HU" b="1" dirty="0"/>
              <a:t>2001-ben az </a:t>
            </a:r>
            <a:r>
              <a:rPr lang="hu-HU" b="1" dirty="0" err="1"/>
              <a:t>Agile</a:t>
            </a:r>
            <a:r>
              <a:rPr lang="hu-HU" b="1" dirty="0"/>
              <a:t> </a:t>
            </a:r>
            <a:r>
              <a:rPr lang="hu-HU" b="1" dirty="0" err="1"/>
              <a:t>Manifesto</a:t>
            </a:r>
            <a:r>
              <a:rPr lang="hu-HU" dirty="0"/>
              <a:t> nevű kiadványban öntöttek formába. Az agilis fejlesztési módszerek (nevezik adaptívnak is) egyik fontos jellemzője, hogy a résztvevők, amennyire lehetséges megpróbálnak alkalmazkodni a projekthez. Ezért fontos például, hogy a fejlesztők folyamatosan tanuljanak.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666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A legfontosabb a </a:t>
            </a:r>
            <a:r>
              <a:rPr lang="hu-HU" b="1" dirty="0"/>
              <a:t>megrendelő kielégítése használható szoftver gyors és folyamatos átadásával</a:t>
            </a:r>
            <a:r>
              <a:rPr lang="hu-HU" dirty="0"/>
              <a:t>.</a:t>
            </a:r>
          </a:p>
          <a:p>
            <a:pPr>
              <a:buFont typeface="+mj-lt"/>
              <a:buAutoNum type="arabicPeriod"/>
            </a:pPr>
            <a:r>
              <a:rPr lang="hu-HU" dirty="0"/>
              <a:t>Még </a:t>
            </a:r>
            <a:r>
              <a:rPr lang="hu-HU" b="1" dirty="0"/>
              <a:t>a követelmények kései változtatása sem okoz problémát</a:t>
            </a:r>
            <a:r>
              <a:rPr lang="hu-HU" dirty="0"/>
              <a:t>.</a:t>
            </a:r>
          </a:p>
          <a:p>
            <a:pPr>
              <a:buFont typeface="+mj-lt"/>
              <a:buAutoNum type="arabicPeriod"/>
            </a:pPr>
            <a:r>
              <a:rPr lang="hu-HU" dirty="0"/>
              <a:t>A </a:t>
            </a:r>
            <a:r>
              <a:rPr lang="hu-HU" b="1" dirty="0"/>
              <a:t>működő szoftver / prototípus átadása rendszeresen, a lehető legrövidebb időn belül.</a:t>
            </a:r>
          </a:p>
          <a:p>
            <a:pPr>
              <a:buFont typeface="+mj-lt"/>
              <a:buAutoNum type="arabicPeriod"/>
            </a:pPr>
            <a:r>
              <a:rPr lang="hu-HU" b="1" dirty="0"/>
              <a:t>Napi együttműködés</a:t>
            </a:r>
            <a:r>
              <a:rPr lang="hu-HU" dirty="0"/>
              <a:t> a megrendelő és a fejlesztők között.</a:t>
            </a:r>
          </a:p>
          <a:p>
            <a:pPr>
              <a:buFont typeface="+mj-lt"/>
              <a:buAutoNum type="arabicPeriod"/>
            </a:pPr>
            <a:r>
              <a:rPr lang="hu-HU" dirty="0"/>
              <a:t>A projektek </a:t>
            </a:r>
            <a:r>
              <a:rPr lang="hu-HU" b="1" dirty="0"/>
              <a:t>motivált egyének köré épülnek, akik megkapják a szükséges eszközöket és támogatást</a:t>
            </a:r>
            <a:r>
              <a:rPr lang="hu-HU" dirty="0"/>
              <a:t> a legjobb munkavégzéshez.</a:t>
            </a:r>
          </a:p>
          <a:p>
            <a:pPr>
              <a:buFont typeface="+mj-lt"/>
              <a:buAutoNum type="arabicPeriod"/>
            </a:pPr>
            <a:r>
              <a:rPr lang="hu-HU" dirty="0"/>
              <a:t>A leghatékonyabb kommunikáció a </a:t>
            </a:r>
            <a:r>
              <a:rPr lang="hu-HU" b="1" dirty="0"/>
              <a:t>szemtől-szembeni megbeszélés</a:t>
            </a:r>
            <a:r>
              <a:rPr lang="hu-HU" dirty="0"/>
              <a:t>.</a:t>
            </a:r>
          </a:p>
          <a:p>
            <a:pPr>
              <a:buFont typeface="+mj-lt"/>
              <a:buAutoNum type="arabicPeriod"/>
            </a:pPr>
            <a:r>
              <a:rPr lang="hu-HU" b="1" dirty="0"/>
              <a:t>Az előrehaladás alapja a működő szoftver</a:t>
            </a:r>
            <a:r>
              <a:rPr lang="hu-HU" dirty="0"/>
              <a:t>.</a:t>
            </a:r>
          </a:p>
          <a:p>
            <a:pPr>
              <a:buFont typeface="+mj-lt"/>
              <a:buAutoNum type="arabicPeriod"/>
            </a:pPr>
            <a:r>
              <a:rPr lang="hu-HU" dirty="0"/>
              <a:t>Az agilis folyamatok általi fenntartható </a:t>
            </a:r>
            <a:r>
              <a:rPr lang="hu-HU" b="1" dirty="0"/>
              <a:t>fejlesztés állandó ütemben</a:t>
            </a:r>
            <a:r>
              <a:rPr lang="hu-HU" dirty="0"/>
              <a:t>.</a:t>
            </a:r>
          </a:p>
          <a:p>
            <a:pPr>
              <a:buFont typeface="+mj-lt"/>
              <a:buAutoNum type="arabicPeriod"/>
            </a:pPr>
            <a:r>
              <a:rPr lang="hu-HU" dirty="0"/>
              <a:t>Folyamatos figyelem a </a:t>
            </a:r>
            <a:r>
              <a:rPr lang="hu-HU" b="1" dirty="0"/>
              <a:t>technikai kitűnőségnek</a:t>
            </a:r>
            <a:r>
              <a:rPr lang="hu-HU" dirty="0"/>
              <a:t>.</a:t>
            </a:r>
          </a:p>
          <a:p>
            <a:pPr>
              <a:buFont typeface="+mj-lt"/>
              <a:buAutoNum type="arabicPeriod"/>
            </a:pPr>
            <a:r>
              <a:rPr lang="hu-HU" b="1" dirty="0"/>
              <a:t>Egyszerűség</a:t>
            </a:r>
            <a:r>
              <a:rPr lang="hu-HU" dirty="0"/>
              <a:t>, a minél nagyobb hatékonyságért.</a:t>
            </a:r>
          </a:p>
          <a:p>
            <a:pPr>
              <a:buFont typeface="+mj-lt"/>
              <a:buAutoNum type="arabicPeriod"/>
            </a:pPr>
            <a:r>
              <a:rPr lang="hu-HU" b="1" dirty="0"/>
              <a:t>Önszervező csapatok </a:t>
            </a:r>
            <a:r>
              <a:rPr lang="hu-HU" dirty="0"/>
              <a:t>készítik a legjobb terveket.</a:t>
            </a:r>
          </a:p>
          <a:p>
            <a:pPr>
              <a:buFont typeface="+mj-lt"/>
              <a:buAutoNum type="arabicPeriod"/>
            </a:pPr>
            <a:r>
              <a:rPr lang="hu-HU" dirty="0"/>
              <a:t>Rendszeres időközönként </a:t>
            </a:r>
            <a:r>
              <a:rPr lang="hu-HU" b="1" dirty="0"/>
              <a:t>a csapatok reagálnak a változásokra</a:t>
            </a:r>
            <a:r>
              <a:rPr lang="hu-HU" dirty="0"/>
              <a:t>, hogy még hatékonyabbak legyenek.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819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A </a:t>
            </a:r>
            <a:r>
              <a:rPr lang="hu-HU" b="1" dirty="0" err="1"/>
              <a:t>Scrum</a:t>
            </a:r>
            <a:r>
              <a:rPr lang="hu-HU" b="1" dirty="0"/>
              <a:t> egy agilis szoftverfejlesztési metódus.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Jellegzetessége, hogy fogalmait az amerikai futballból, más néven </a:t>
            </a:r>
            <a:r>
              <a:rPr lang="hu-HU" dirty="0" err="1"/>
              <a:t>rugby</a:t>
            </a:r>
            <a:r>
              <a:rPr lang="hu-HU" dirty="0"/>
              <a:t>, meríti.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Ilyen fogalom, maga a </a:t>
            </a:r>
            <a:r>
              <a:rPr lang="hu-HU" dirty="0" err="1"/>
              <a:t>Scrum</a:t>
            </a:r>
            <a:r>
              <a:rPr lang="hu-HU" dirty="0"/>
              <a:t> is, amely dulakodást jelent.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módszertan jelentős szerepet tulajdonít a csoporton belüli összetartásnak. A csoporton belül sok a találkozó, a kommunikáció, lehetőség van a gondok megbeszélésre is. Az ajánlás szerint jó, ha a csapat egy helyen dolgozik és szóban kommunikál.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61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módszertan kétféle szerepkört különböztet meg, ezek a disznók és a csirkék. A megkülönböztetés alapja egy vicc:</a:t>
            </a:r>
          </a:p>
          <a:p>
            <a:r>
              <a:rPr lang="hu-HU" dirty="0"/>
              <a:t>A disznó és a csirke mennek az utcán. Egyszer csak a csirke megszólal: „Te, nyissunk egy éttermet!” Mire a disznó: „Jó ötlet, mi legyen a neve?” A csirke gondolkozik, majd rávágja: „Nevezzük Sonkástojásnak!” A disznó erre: „Nem tetszik valahogy, mert én biztosan mindent beleadnék, te meg éppen csak hogy részt vennél benne.”</a:t>
            </a:r>
          </a:p>
          <a:p>
            <a:r>
              <a:rPr lang="hu-HU" dirty="0"/>
              <a:t>A disznók azok, akik elkötelezettek a szoftver projekt sikerében. Ők azok, akik a „vérüket” adják a projekt sikeréért, azaz felelősséget vállalnak érte. A csirkék is érdekeltek a projekt sikerében, ők a haszonélvezői a sikernek, de ha esetleg mégse sikeres a projekt, akkor az nem az ő felelősségük.</a:t>
            </a:r>
          </a:p>
          <a:p>
            <a:r>
              <a:rPr lang="hu-HU" dirty="0"/>
              <a:t>Disznók:</a:t>
            </a:r>
          </a:p>
          <a:p>
            <a:pPr>
              <a:buFont typeface="+mj-lt"/>
              <a:buAutoNum type="arabicPeriod"/>
            </a:pPr>
            <a:r>
              <a:rPr lang="hu-HU" dirty="0" err="1"/>
              <a:t>Scrum</a:t>
            </a:r>
            <a:r>
              <a:rPr lang="hu-HU" dirty="0"/>
              <a:t> mester (</a:t>
            </a:r>
            <a:r>
              <a:rPr lang="hu-HU" dirty="0" err="1"/>
              <a:t>Scrum</a:t>
            </a:r>
            <a:r>
              <a:rPr lang="hu-HU" dirty="0"/>
              <a:t> Master)</a:t>
            </a:r>
          </a:p>
          <a:p>
            <a:pPr>
              <a:buFont typeface="+mj-lt"/>
              <a:buAutoNum type="arabicPeriod"/>
            </a:pPr>
            <a:r>
              <a:rPr lang="hu-HU" dirty="0"/>
              <a:t>Terméktulajdonos (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Owner</a:t>
            </a:r>
            <a:r>
              <a:rPr lang="hu-HU" dirty="0"/>
              <a:t>)</a:t>
            </a:r>
          </a:p>
          <a:p>
            <a:pPr>
              <a:buFont typeface="+mj-lt"/>
              <a:buAutoNum type="arabicPeriod"/>
            </a:pPr>
            <a:r>
              <a:rPr lang="hu-HU" dirty="0"/>
              <a:t>Csapat (Team)</a:t>
            </a:r>
          </a:p>
          <a:p>
            <a:r>
              <a:rPr lang="hu-HU" dirty="0"/>
              <a:t>Csirkék:</a:t>
            </a:r>
          </a:p>
          <a:p>
            <a:pPr>
              <a:buFont typeface="+mj-lt"/>
              <a:buAutoNum type="arabicPeriod"/>
            </a:pPr>
            <a:r>
              <a:rPr lang="hu-HU" dirty="0"/>
              <a:t>Üzleti szereplők (</a:t>
            </a:r>
            <a:r>
              <a:rPr lang="hu-HU" dirty="0" err="1"/>
              <a:t>Stakeholders</a:t>
            </a:r>
            <a:r>
              <a:rPr lang="hu-HU" dirty="0"/>
              <a:t>)</a:t>
            </a:r>
          </a:p>
          <a:p>
            <a:pPr>
              <a:buFont typeface="+mj-lt"/>
              <a:buAutoNum type="arabicPeriod"/>
            </a:pPr>
            <a:r>
              <a:rPr lang="hu-HU" dirty="0"/>
              <a:t>Menedzsment (</a:t>
            </a:r>
            <a:r>
              <a:rPr lang="hu-HU" dirty="0" err="1"/>
              <a:t>Managers</a:t>
            </a:r>
            <a:r>
              <a:rPr lang="hu-HU" dirty="0"/>
              <a:t>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092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Termék </a:t>
            </a:r>
            <a:r>
              <a:rPr lang="hu-HU" dirty="0"/>
              <a:t>tulajdonos (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Owner</a:t>
            </a:r>
            <a:r>
              <a:rPr lang="hu-HU" dirty="0"/>
              <a:t>): A megrendelő szerepét tölti be, ő a felelős azért, hogy a csapat mindig azt a részét fejlessze a terméknek, amely éppen a legfontosabb, vagyis a felhasználói sztorik fontossági sorrendbe állítása a feladata a </a:t>
            </a:r>
            <a:r>
              <a:rPr lang="hu-HU" dirty="0" err="1"/>
              <a:t>Product</a:t>
            </a:r>
            <a:r>
              <a:rPr lang="hu-HU" dirty="0"/>
              <a:t> Backlog-ban. A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Owner</a:t>
            </a:r>
            <a:r>
              <a:rPr lang="hu-HU" dirty="0"/>
              <a:t> és a </a:t>
            </a:r>
            <a:r>
              <a:rPr lang="hu-HU" dirty="0" err="1"/>
              <a:t>Scrum</a:t>
            </a:r>
            <a:r>
              <a:rPr lang="hu-HU" dirty="0"/>
              <a:t> Master nem lehet ugyanaz a személy.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27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tesztterv </a:t>
            </a:r>
            <a:r>
              <a:rPr lang="hu-HU" dirty="0" smtClean="0"/>
              <a:t>leírja</a:t>
            </a:r>
            <a:r>
              <a:rPr lang="hu-HU" dirty="0"/>
              <a:t>, hogy </a:t>
            </a:r>
            <a:r>
              <a:rPr lang="hu-HU" b="1" dirty="0"/>
              <a:t>mit</a:t>
            </a:r>
            <a:r>
              <a:rPr lang="hu-HU" dirty="0"/>
              <a:t>, </a:t>
            </a:r>
            <a:r>
              <a:rPr lang="hu-HU" b="1" dirty="0"/>
              <a:t>milyen céllal</a:t>
            </a:r>
            <a:r>
              <a:rPr lang="hu-HU" dirty="0"/>
              <a:t>, </a:t>
            </a:r>
            <a:r>
              <a:rPr lang="hu-HU" b="1" dirty="0"/>
              <a:t>hogyan</a:t>
            </a:r>
            <a:r>
              <a:rPr lang="hu-HU" dirty="0"/>
              <a:t> kell tesztelni. A tesztterv </a:t>
            </a:r>
            <a:r>
              <a:rPr lang="hu-HU" b="1" dirty="0"/>
              <a:t>általában a rendszerterv része</a:t>
            </a:r>
            <a:r>
              <a:rPr lang="hu-HU" dirty="0"/>
              <a:t>, azon belül is a minőségbiztosításhoz (QA) </a:t>
            </a:r>
            <a:r>
              <a:rPr lang="hu-HU" dirty="0" smtClean="0"/>
              <a:t>tartozik.</a:t>
            </a:r>
          </a:p>
          <a:p>
            <a:r>
              <a:rPr lang="hu-HU" dirty="0" smtClean="0"/>
              <a:t>A </a:t>
            </a:r>
            <a:r>
              <a:rPr lang="hu-HU" dirty="0"/>
              <a:t>teszt célja lehet:</a:t>
            </a:r>
          </a:p>
          <a:p>
            <a:pPr>
              <a:buFont typeface="+mj-lt"/>
              <a:buAutoNum type="arabicPeriod"/>
            </a:pPr>
            <a:r>
              <a:rPr lang="hu-HU" b="1" dirty="0"/>
              <a:t>megtalálni a </a:t>
            </a:r>
            <a:r>
              <a:rPr lang="hu-HU" b="1" dirty="0" smtClean="0"/>
              <a:t>hibákat (fejlesztői</a:t>
            </a:r>
            <a:r>
              <a:rPr lang="hu-HU" b="1" baseline="0" dirty="0" smtClean="0"/>
              <a:t> tesztek</a:t>
            </a:r>
            <a:r>
              <a:rPr lang="hu-HU" b="1" dirty="0" smtClean="0"/>
              <a:t>)</a:t>
            </a:r>
            <a:r>
              <a:rPr lang="hu-HU" dirty="0" smtClean="0"/>
              <a:t>,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b="1" dirty="0"/>
              <a:t>növelni a </a:t>
            </a:r>
            <a:r>
              <a:rPr lang="hu-HU" b="1" dirty="0" smtClean="0"/>
              <a:t>megbízhatóságot (átvételi tesztek)</a:t>
            </a:r>
            <a:r>
              <a:rPr lang="hu-HU" dirty="0" smtClean="0"/>
              <a:t>,</a:t>
            </a:r>
            <a:endParaRPr lang="hu-HU" b="1" dirty="0"/>
          </a:p>
          <a:p>
            <a:pPr>
              <a:buFont typeface="+mj-lt"/>
              <a:buAutoNum type="arabicPeriod"/>
            </a:pPr>
            <a:r>
              <a:rPr lang="hu-HU" b="1" dirty="0"/>
              <a:t>megelőzni a </a:t>
            </a:r>
            <a:r>
              <a:rPr lang="hu-HU" b="1" dirty="0" smtClean="0"/>
              <a:t>hibákat (regressziós teszt).</a:t>
            </a:r>
            <a:endParaRPr lang="hu-HU" b="1" dirty="0"/>
          </a:p>
          <a:p>
            <a:r>
              <a:rPr lang="hu-HU" dirty="0" smtClean="0"/>
              <a:t>(A </a:t>
            </a:r>
            <a:r>
              <a:rPr lang="hu-HU" dirty="0"/>
              <a:t>regressziós teszt célja, hogy megelőzni, hogy a változások a rendszer többi részében hibákat okozzanak</a:t>
            </a:r>
            <a:r>
              <a:rPr lang="hu-HU" dirty="0" smtClean="0"/>
              <a:t>.)</a:t>
            </a:r>
          </a:p>
          <a:p>
            <a:endParaRPr lang="hu-HU" dirty="0"/>
          </a:p>
          <a:p>
            <a:r>
              <a:rPr lang="hu-HU" b="1" dirty="0"/>
              <a:t>A tesztterv elkészítéséhez</a:t>
            </a:r>
            <a:r>
              <a:rPr lang="hu-HU" dirty="0"/>
              <a:t> a célon túl </a:t>
            </a:r>
            <a:r>
              <a:rPr lang="hu-HU" b="1" dirty="0"/>
              <a:t>tudni kell, hogy mit és hogyan kell tesztelni, mikor tekintjük a tesztet sikeresnek.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Ehhez </a:t>
            </a:r>
            <a:r>
              <a:rPr lang="hu-HU" dirty="0"/>
              <a:t>ismernünk kell a következő fogalmakat:</a:t>
            </a:r>
          </a:p>
          <a:p>
            <a:pPr>
              <a:buFont typeface="+mj-lt"/>
              <a:buAutoNum type="arabicPeriod"/>
            </a:pPr>
            <a:r>
              <a:rPr lang="hu-HU" b="1" dirty="0"/>
              <a:t>A teszt tárgya</a:t>
            </a:r>
            <a:r>
              <a:rPr lang="hu-HU" dirty="0"/>
              <a:t>: </a:t>
            </a:r>
            <a:r>
              <a:rPr lang="hu-HU" b="1" dirty="0"/>
              <a:t>A rendszer azon része, amelyet tesztelünk.</a:t>
            </a:r>
            <a:r>
              <a:rPr lang="hu-HU" dirty="0"/>
              <a:t> ez lehet az egész rendszer is.</a:t>
            </a:r>
            <a:endParaRPr lang="hu-HU" b="1" dirty="0"/>
          </a:p>
          <a:p>
            <a:pPr>
              <a:buFont typeface="+mj-lt"/>
              <a:buAutoNum type="arabicPeriod"/>
            </a:pPr>
            <a:r>
              <a:rPr lang="hu-HU" b="1" dirty="0"/>
              <a:t>Tesztbázis</a:t>
            </a:r>
            <a:r>
              <a:rPr lang="hu-HU" dirty="0"/>
              <a:t>: Azon </a:t>
            </a:r>
            <a:r>
              <a:rPr lang="hu-HU" b="1" dirty="0"/>
              <a:t>dokumentumok</a:t>
            </a:r>
            <a:r>
              <a:rPr lang="hu-HU" dirty="0"/>
              <a:t> összessége, amelyek </a:t>
            </a:r>
            <a:r>
              <a:rPr lang="hu-HU" b="1" dirty="0"/>
              <a:t>a teszt tárgyára vonatkozó követelményeket tartalmazzák</a:t>
            </a:r>
            <a:r>
              <a:rPr lang="hu-HU" dirty="0"/>
              <a:t>.</a:t>
            </a:r>
            <a:endParaRPr lang="hu-HU" b="1" dirty="0"/>
          </a:p>
          <a:p>
            <a:pPr>
              <a:buFont typeface="+mj-lt"/>
              <a:buAutoNum type="arabicPeriod"/>
            </a:pPr>
            <a:r>
              <a:rPr lang="hu-HU" b="1" dirty="0"/>
              <a:t>Tesztadat:</a:t>
            </a:r>
            <a:r>
              <a:rPr lang="hu-HU" dirty="0"/>
              <a:t> Olyan </a:t>
            </a:r>
            <a:r>
              <a:rPr lang="hu-HU" b="1" dirty="0"/>
              <a:t>adat, amivel meghívjuk a teszt tárgyát.</a:t>
            </a:r>
            <a:r>
              <a:rPr lang="hu-HU" dirty="0"/>
              <a:t> Általában ismert, hogy milyen értéket kellene erre adnia a teszt tárgyának vagy milyen viselkedést kellene produkálnia. Ez az elvárt visszatérési érték, illetve viselkedés. A </a:t>
            </a:r>
            <a:r>
              <a:rPr lang="hu-HU" b="1" dirty="0"/>
              <a:t>valós visszatérési értéket, illetve viselkedést hasonlítjuk össze az elvárttal.</a:t>
            </a:r>
          </a:p>
          <a:p>
            <a:pPr>
              <a:buFont typeface="+mj-lt"/>
              <a:buAutoNum type="arabicPeriod"/>
            </a:pPr>
            <a:r>
              <a:rPr lang="hu-HU" b="1" dirty="0"/>
              <a:t>Kilépési feltétel:</a:t>
            </a:r>
            <a:r>
              <a:rPr lang="hu-HU" dirty="0"/>
              <a:t> Minden tesztnél </a:t>
            </a:r>
            <a:r>
              <a:rPr lang="hu-HU" b="1" dirty="0"/>
              <a:t>előre meghatározzuk, mikor tekintjük ezt a tesztet lezárhatónak</a:t>
            </a:r>
            <a:r>
              <a:rPr lang="hu-HU" dirty="0"/>
              <a:t>. Ezt nevezzük kilépési feltételnek. A kilépési feltétel </a:t>
            </a:r>
            <a:r>
              <a:rPr lang="hu-HU" b="1" dirty="0"/>
              <a:t>általában az, hogy minden tesztest sikeresen lefut, de lehet az is, hogy a kritikus részek tesztlefedettsége 100%.</a:t>
            </a:r>
          </a:p>
          <a:p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tesztterv leírja a teszt tárgyát, kigyűjti a tesztbázisból a teszt által lefedett követelményeket, meghatározza a kilépési feltételt. A </a:t>
            </a:r>
            <a:r>
              <a:rPr lang="hu-HU" dirty="0" err="1"/>
              <a:t>tesztadatokat</a:t>
            </a:r>
            <a:r>
              <a:rPr lang="hu-HU" dirty="0"/>
              <a:t> általában csak a teszteset határozzák meg, de gyakran a tesztesetek is részei a teszttervnek.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2045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r>
              <a:rPr lang="hu-HU" dirty="0"/>
              <a:t> mester (</a:t>
            </a:r>
            <a:r>
              <a:rPr lang="hu-HU" dirty="0" err="1"/>
              <a:t>Scrum</a:t>
            </a:r>
            <a:r>
              <a:rPr lang="hu-HU" dirty="0"/>
              <a:t> Master): A </a:t>
            </a:r>
            <a:r>
              <a:rPr lang="hu-HU" dirty="0" err="1"/>
              <a:t>Scrum</a:t>
            </a:r>
            <a:r>
              <a:rPr lang="hu-HU" dirty="0"/>
              <a:t> mester felügyeli és megkönnyíti a folyamat fenntartását, segíti a csapatot, ha problémába ütközik, illetve felügyeli, hogy mindenki betartja-e a </a:t>
            </a:r>
            <a:r>
              <a:rPr lang="hu-HU" dirty="0" err="1"/>
              <a:t>Scrum</a:t>
            </a:r>
            <a:r>
              <a:rPr lang="hu-HU" dirty="0"/>
              <a:t> alapvető szabályait. Ilyen például, hogy a Sprint időtartama nem térhet el az előre megbeszélttől, még akkor sem, ha az elvállalt munka nem lesz kész. Akkor is nemet kell mondania, ha a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Owner</a:t>
            </a:r>
            <a:r>
              <a:rPr lang="hu-HU" dirty="0"/>
              <a:t> a sprint közben azt találja ki, hogy az egyik sztorit, amit nem vállaltak be az adott időszakra, el kellene készíteni, mert mondjuk megváltoztak az üzleti körülmények. Lényegében ő a projekt menedzser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755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Csapat (Team): Ők a felelősek azért, hogy az aktuális sprintre bevállalt feladatokat elvégezzék, ideális esetben 5-9 fő alkot egy csapatot. A csapatban helyet kapnak a fejlesztők, tesztelők, elemzők. Így nem a váltófutásra jellemző stafétaváltás (mint a vízesés modellnél), hanem a futballra emlékeztető passzolgatás, azaz igazi csapatjáték </a:t>
            </a:r>
            <a:r>
              <a:rPr lang="hu-HU" dirty="0" err="1" smtClean="0"/>
              <a:t>jellemzi</a:t>
            </a:r>
            <a:r>
              <a:rPr lang="hu-HU" dirty="0" smtClean="0"/>
              <a:t> a csapatot.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7657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Üzleti </a:t>
            </a:r>
            <a:r>
              <a:rPr lang="hu-HU" dirty="0"/>
              <a:t>szereplők, pl.: megrendelők, forgalmazók (</a:t>
            </a:r>
            <a:r>
              <a:rPr lang="hu-HU" dirty="0" err="1"/>
              <a:t>Stakeholders</a:t>
            </a:r>
            <a:r>
              <a:rPr lang="hu-HU" dirty="0"/>
              <a:t>, i.e., </a:t>
            </a:r>
            <a:r>
              <a:rPr lang="hu-HU" dirty="0" err="1"/>
              <a:t>customers</a:t>
            </a:r>
            <a:r>
              <a:rPr lang="hu-HU" dirty="0"/>
              <a:t>, </a:t>
            </a:r>
            <a:r>
              <a:rPr lang="hu-HU" dirty="0" err="1"/>
              <a:t>vendors</a:t>
            </a:r>
            <a:r>
              <a:rPr lang="hu-HU" dirty="0"/>
              <a:t>): A megrendelő által jön létre a projekt, ő az, aki majd a hasznát látja a termék elkészítésének, a Sprint </a:t>
            </a:r>
            <a:r>
              <a:rPr lang="hu-HU" dirty="0" err="1"/>
              <a:t>Review</a:t>
            </a:r>
            <a:r>
              <a:rPr lang="hu-HU" dirty="0"/>
              <a:t> során kap szerepet a folyamatban.</a:t>
            </a:r>
          </a:p>
          <a:p>
            <a:r>
              <a:rPr lang="hu-HU" dirty="0"/>
              <a:t>Menedzsment (</a:t>
            </a:r>
            <a:r>
              <a:rPr lang="hu-HU" dirty="0" err="1"/>
              <a:t>Managers</a:t>
            </a:r>
            <a:r>
              <a:rPr lang="hu-HU" dirty="0"/>
              <a:t>): A menedzsment feladata a megfelelő környezet felállítása a csapatok számára. Általában a megfelelő környezeten túl a lehető legjobb környezet felállítására törekszenek.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6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</a:t>
            </a:r>
            <a:r>
              <a:rPr lang="hu-HU" dirty="0" err="1"/>
              <a:t>Scrum</a:t>
            </a:r>
            <a:r>
              <a:rPr lang="hu-HU" dirty="0"/>
              <a:t> által előírt fejlesztési folyamat röviden így foglalható össze: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Owner</a:t>
            </a:r>
            <a:r>
              <a:rPr lang="hu-HU" dirty="0"/>
              <a:t> létrehoz egy </a:t>
            </a:r>
            <a:r>
              <a:rPr lang="hu-HU" b="1" dirty="0" err="1"/>
              <a:t>Product</a:t>
            </a:r>
            <a:r>
              <a:rPr lang="hu-HU" b="1" dirty="0"/>
              <a:t> Backlog</a:t>
            </a:r>
            <a:r>
              <a:rPr lang="hu-HU" dirty="0"/>
              <a:t>-ot, amelyre a teendőket felhasználói sztoriként veszi </a:t>
            </a:r>
            <a:r>
              <a:rPr lang="hu-HU" dirty="0" smtClean="0"/>
              <a:t>fel. A </a:t>
            </a:r>
            <a:r>
              <a:rPr lang="hu-HU" dirty="0"/>
              <a:t>sztorikat prioritással kell ellátni és megmondani, mi az üzleti értékük. Ez a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Owner</a:t>
            </a:r>
            <a:r>
              <a:rPr lang="hu-HU" dirty="0"/>
              <a:t> feladata. </a:t>
            </a: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</a:t>
            </a:r>
            <a:r>
              <a:rPr lang="hu-HU" b="1" dirty="0"/>
              <a:t>Sprint </a:t>
            </a:r>
            <a:r>
              <a:rPr lang="hu-HU" b="1" dirty="0" err="1"/>
              <a:t>Planning</a:t>
            </a:r>
            <a:r>
              <a:rPr lang="hu-HU" b="1" dirty="0"/>
              <a:t> Meetingen</a:t>
            </a:r>
            <a:r>
              <a:rPr lang="hu-HU" dirty="0"/>
              <a:t> a csapat tagjai megbeszélik, hogy mely sztorik megvalósítását vállalják el, lehetőleg a legnagyobb prioritásúakat. Ehhez a sztorikat kisebb feladatokra bontják, hogy megbecsülhessék mennyi ideig tart megvalósítani </a:t>
            </a:r>
            <a:r>
              <a:rPr lang="hu-HU" dirty="0" smtClean="0"/>
              <a:t>azokat.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Ezután </a:t>
            </a:r>
            <a:r>
              <a:rPr lang="hu-HU" dirty="0"/>
              <a:t>jön a </a:t>
            </a:r>
            <a:r>
              <a:rPr lang="hu-HU" b="1" dirty="0"/>
              <a:t>sprint</a:t>
            </a:r>
            <a:r>
              <a:rPr lang="hu-HU" dirty="0"/>
              <a:t>, ami 2-4 hétig tart. A sprint időtartamát az elején fixálja a csapat, ettől eltérni nem lehet. Ha nem sikerül befejezni az adott időtartam alatt, akkor sikertelen a sprint, ami büntetést, általában prémium megvonást, von maga </a:t>
            </a:r>
            <a:r>
              <a:rPr lang="hu-HU" dirty="0" smtClean="0"/>
              <a:t>után.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</a:t>
            </a:r>
            <a:r>
              <a:rPr lang="hu-HU" dirty="0"/>
              <a:t>sprinten belül a csapat és a </a:t>
            </a:r>
            <a:r>
              <a:rPr lang="hu-HU" dirty="0" err="1"/>
              <a:t>Scrum</a:t>
            </a:r>
            <a:r>
              <a:rPr lang="hu-HU" dirty="0"/>
              <a:t> Master naponta megbeszélik a történteket a </a:t>
            </a:r>
            <a:r>
              <a:rPr lang="hu-HU" b="1" dirty="0"/>
              <a:t>Daily Meetingen</a:t>
            </a:r>
            <a:r>
              <a:rPr lang="hu-HU" dirty="0"/>
              <a:t>. Itt mindenki elmondja, hogy mit csinált, mi lesz a következő feladata, és milyen akadályokba (</a:t>
            </a:r>
            <a:r>
              <a:rPr lang="hu-HU" dirty="0" err="1"/>
              <a:t>impediment</a:t>
            </a:r>
            <a:r>
              <a:rPr lang="hu-HU" dirty="0"/>
              <a:t>) </a:t>
            </a:r>
            <a:r>
              <a:rPr lang="hu-HU" dirty="0" smtClean="0"/>
              <a:t>ütközött.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</a:t>
            </a:r>
            <a:r>
              <a:rPr lang="hu-HU" dirty="0"/>
              <a:t>sprint végén következik a </a:t>
            </a:r>
            <a:r>
              <a:rPr lang="hu-HU" b="1" dirty="0"/>
              <a:t>Sprint </a:t>
            </a:r>
            <a:r>
              <a:rPr lang="hu-HU" b="1" dirty="0" err="1"/>
              <a:t>Review</a:t>
            </a:r>
            <a:r>
              <a:rPr lang="hu-HU" dirty="0"/>
              <a:t>, ahol a csapat bemutatja a sprint alatt elkészült sztorikat. Ezeket vagy elfogadják, vagy nem. </a:t>
            </a: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Majd </a:t>
            </a:r>
            <a:r>
              <a:rPr lang="hu-HU" dirty="0"/>
              <a:t>a </a:t>
            </a:r>
            <a:r>
              <a:rPr lang="hu-HU" b="1" dirty="0"/>
              <a:t>Sprint </a:t>
            </a:r>
            <a:r>
              <a:rPr lang="hu-HU" b="1" dirty="0" err="1"/>
              <a:t>Retrospective</a:t>
            </a:r>
            <a:r>
              <a:rPr lang="hu-HU" dirty="0"/>
              <a:t> találkozó következik, ahol a Sprint során felmerült problémákat tárgyalja át a csapat. A megoldásra konkrét javaslatokat kell tenni. Ezek után újra a Sprint </a:t>
            </a:r>
            <a:r>
              <a:rPr lang="hu-HU" dirty="0" err="1"/>
              <a:t>Planning</a:t>
            </a:r>
            <a:r>
              <a:rPr lang="hu-HU" dirty="0"/>
              <a:t> Meeting következik. A fejlesztett termék az előtt piacra kerülhet, hogy minden sztorit megvalósítottak volna.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334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Sprint </a:t>
            </a:r>
            <a:r>
              <a:rPr lang="hu-HU" b="1" dirty="0" err="1"/>
              <a:t>Planning</a:t>
            </a:r>
            <a:r>
              <a:rPr lang="hu-HU" b="1" dirty="0"/>
              <a:t> Meeting (futamtervező megbeszélés):</a:t>
            </a:r>
            <a:r>
              <a:rPr lang="hu-HU" dirty="0"/>
              <a:t> Ezen a találkozón kell megbeszélni, hogy ki mennyi munkát tud elvállalni, majd ennek tudatában dönti el a csapat, hogy mely sztorikat vállalja be a következő sprintre. Emellett a másik lényeges dolog, hogy a csapat a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Owner-rel</a:t>
            </a:r>
            <a:r>
              <a:rPr lang="hu-HU" dirty="0"/>
              <a:t> megbeszéli, majd teljes mértékben megérti, hogy a vevő mit szeretne az adott sztoritól, így elkerülhetőek az esetleges félreértésekből adódó problémák. Ha volt Backlog </a:t>
            </a:r>
            <a:r>
              <a:rPr lang="hu-HU" dirty="0" err="1"/>
              <a:t>Grooming</a:t>
            </a:r>
            <a:r>
              <a:rPr lang="hu-HU" dirty="0"/>
              <a:t>, akkor nem tart olyan sokáig a </a:t>
            </a:r>
            <a:r>
              <a:rPr lang="hu-HU" dirty="0" err="1"/>
              <a:t>Planning</a:t>
            </a:r>
            <a:r>
              <a:rPr lang="hu-HU" dirty="0"/>
              <a:t>, ugyanis a csapat ismeri a Backlog-ot, azon nem szükséges finomítani, hacsak a megrendelőtől nem érkezik ilyen igény. A harmadik dolog, amit meg kell vizsgálni, hogy a csapat hogyan teljesített az előző sprintben, vagyis túlvállalta-e magát vagy sem. Ha túl sok sztorit vállaltak el, akkor le kell vonni a következtetést, és a következő sprintre kevesebbet vállalni. Ez a probléma leginkább az új, kevéssé összeszokott csapatokra jellemző, ahol még nem tudni, hogy mennyi munkát bír elvégezni a csapat. Ellenkező esetben, ha </a:t>
            </a:r>
            <a:r>
              <a:rPr lang="hu-HU" dirty="0" err="1"/>
              <a:t>alulvállalta</a:t>
            </a:r>
            <a:r>
              <a:rPr lang="hu-HU" dirty="0"/>
              <a:t> magát egy csapat, akkor értelemszerűen többet vállaljon, illetve, ha ideális volt az előző sprint, akkor hasonló mennyiség a javasolt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129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smtClean="0"/>
              <a:t>Backlog </a:t>
            </a:r>
            <a:r>
              <a:rPr lang="hu-HU" b="1" dirty="0" err="1"/>
              <a:t>Grooming</a:t>
            </a:r>
            <a:r>
              <a:rPr lang="hu-HU" b="1" dirty="0"/>
              <a:t>/Backlog </a:t>
            </a:r>
            <a:r>
              <a:rPr lang="hu-HU" b="1" dirty="0" err="1"/>
              <a:t>Refinement</a:t>
            </a:r>
            <a:r>
              <a:rPr lang="hu-HU" b="1" dirty="0"/>
              <a:t>:</a:t>
            </a:r>
            <a:r>
              <a:rPr lang="hu-HU" dirty="0"/>
              <a:t> A </a:t>
            </a:r>
            <a:r>
              <a:rPr lang="hu-HU" dirty="0" err="1"/>
              <a:t>Product</a:t>
            </a:r>
            <a:r>
              <a:rPr lang="hu-HU" dirty="0"/>
              <a:t> Backlog finomítása a Teammel együtt, előfordulhat például, hogy egy taszk túl nagy, így story lesz belőle, és utána taszkokra bontva lesz feldolgozva. Ha elmarad, akkor a Sprint </a:t>
            </a:r>
            <a:r>
              <a:rPr lang="hu-HU" dirty="0" err="1"/>
              <a:t>Planning</a:t>
            </a:r>
            <a:r>
              <a:rPr lang="hu-HU" dirty="0"/>
              <a:t> hosszúra nyúlhat, valamint abban is nagy segítség, hogy a csapat tökéletesen megértse, hogy mit szeretne a megrendelő.</a:t>
            </a:r>
          </a:p>
          <a:p>
            <a:r>
              <a:rPr lang="hu-HU" b="1" dirty="0"/>
              <a:t>Daily Meeting/Daily </a:t>
            </a:r>
            <a:r>
              <a:rPr lang="hu-HU" b="1" dirty="0" err="1"/>
              <a:t>Scrum</a:t>
            </a:r>
            <a:r>
              <a:rPr lang="hu-HU" b="1" dirty="0"/>
              <a:t>:</a:t>
            </a:r>
            <a:r>
              <a:rPr lang="hu-HU" dirty="0"/>
              <a:t> A sprint ideje alatt minden nap kell tartani egy rövid megbeszélést, ami maximum 15 perc, és egy előre megbeszélt időpontban, a csapattagok és a </a:t>
            </a:r>
            <a:r>
              <a:rPr lang="hu-HU" dirty="0" err="1"/>
              <a:t>Scrum</a:t>
            </a:r>
            <a:r>
              <a:rPr lang="hu-HU" dirty="0"/>
              <a:t> Master jelenlétében történik (mások is ott lehetnek, de nem szólhatnak bele). Érdekesség, hogy nem szabad leülni, mindenki áll, ezzel is jelezve, hogy ez egy rövid találkozó. Három kérdésre kell válaszolnia a csapat tagjainak, ezek a következőek:</a:t>
            </a:r>
          </a:p>
          <a:p>
            <a:pPr>
              <a:buFont typeface="+mj-lt"/>
              <a:buAutoNum type="arabicPeriod"/>
            </a:pPr>
            <a:r>
              <a:rPr lang="hu-HU" dirty="0"/>
              <a:t>Mit csináltál a tegnapi megbeszélés óta?</a:t>
            </a:r>
          </a:p>
          <a:p>
            <a:pPr>
              <a:buFont typeface="+mj-lt"/>
              <a:buAutoNum type="arabicPeriod"/>
            </a:pPr>
            <a:r>
              <a:rPr lang="hu-HU" dirty="0"/>
              <a:t>Mit fogsz csinálni a következő megbeszélésig?</a:t>
            </a:r>
          </a:p>
          <a:p>
            <a:pPr>
              <a:buFont typeface="+mj-lt"/>
              <a:buAutoNum type="arabicPeriod"/>
            </a:pPr>
            <a:r>
              <a:rPr lang="hu-HU" dirty="0"/>
              <a:t>Milyen akadályokba ütköztél az adott feladat megoldása során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637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smtClean="0"/>
              <a:t>Sprint </a:t>
            </a:r>
            <a:r>
              <a:rPr lang="hu-HU" b="1" dirty="0" err="1"/>
              <a:t>Review</a:t>
            </a:r>
            <a:r>
              <a:rPr lang="hu-HU" b="1" dirty="0"/>
              <a:t> Meeting (Futam áttekintés):</a:t>
            </a:r>
            <a:r>
              <a:rPr lang="hu-HU" dirty="0"/>
              <a:t> Minden sprint végén összeülnek a szereplők, és megnézik, hogy melyek azok a sztorik, amelyeket sikerült elkészíteni, illetve az megfelel-e a követelményeknek. Ekkor a sztori állapotát készre állítják. Fontos, hogy egy sztori csak akkor kerülhet ebbe az állapotba, ha minden taszkja elkészült, és a </a:t>
            </a:r>
            <a:r>
              <a:rPr lang="hu-HU" dirty="0" err="1"/>
              <a:t>Review-on</a:t>
            </a:r>
            <a:r>
              <a:rPr lang="hu-HU" dirty="0"/>
              <a:t> elfogadták. Ezen a megrendelő is jelen van.</a:t>
            </a:r>
          </a:p>
          <a:p>
            <a:endParaRPr lang="hu-HU" dirty="0" smtClean="0"/>
          </a:p>
          <a:p>
            <a:r>
              <a:rPr lang="hu-HU" b="1" dirty="0" smtClean="0"/>
              <a:t>Sprint </a:t>
            </a:r>
            <a:r>
              <a:rPr lang="hu-HU" b="1" dirty="0" err="1"/>
              <a:t>Retrospective</a:t>
            </a:r>
            <a:r>
              <a:rPr lang="hu-HU" b="1" dirty="0"/>
              <a:t> (Visszatekintés):</a:t>
            </a:r>
            <a:r>
              <a:rPr lang="hu-HU" dirty="0"/>
              <a:t> Ez az egyik legfontosabb meeting. A </a:t>
            </a:r>
            <a:r>
              <a:rPr lang="hu-HU" dirty="0" err="1"/>
              <a:t>Scrum</a:t>
            </a:r>
            <a:r>
              <a:rPr lang="hu-HU" dirty="0"/>
              <a:t> egyik legfontosabb funkciója, hogy felszínre hozza azokat a problémákat, amelyek hátráltatják a fejlesztőket a feladatmegoldásban, így ha ezeket az akadályokat megoldjuk, a csapat jobban tud majd alkalmazkodni a következő sprint alatt a feladathoz. Problémák a Daily Meetingen is előkerülnek, de ott inkább a személyeket érintő kérdések vannak napirenden, míg itt a csapatmunka továbbfejlesztése az elsődleges.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94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99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tesztesetek leírják, hogy milyen tesztadattal kell meghajtani a teszt tárgyát. Illetve, hogy mi az elvárt visszatérési érték vagy </a:t>
            </a:r>
            <a:r>
              <a:rPr lang="hu-HU" dirty="0" smtClean="0"/>
              <a:t>viselkedés.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smtClean="0"/>
              <a:t>A </a:t>
            </a:r>
            <a:r>
              <a:rPr lang="hu-HU" b="1" dirty="0"/>
              <a:t>tesztadatok meghatározásához általában úgynevezett ekvivalencia-osztályokat állítunk fel. Egy ekvivalencia-osztály minden elemére a szoftver ugyanazon része fut le</a:t>
            </a:r>
            <a:r>
              <a:rPr lang="hu-HU" b="1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Természetesen </a:t>
            </a:r>
            <a:r>
              <a:rPr lang="hu-HU" dirty="0"/>
              <a:t>más módszerek is léteznek, amikre később térünk ki.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23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tesztesetek végrehajtásához </a:t>
            </a:r>
            <a:r>
              <a:rPr lang="hu-HU" b="1" dirty="0"/>
              <a:t>teszt környezetre van szükségünk.</a:t>
            </a:r>
            <a:r>
              <a:rPr lang="hu-HU" dirty="0"/>
              <a:t> </a:t>
            </a: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</a:t>
            </a:r>
            <a:r>
              <a:rPr lang="hu-HU" dirty="0"/>
              <a:t>teszt környezet kialakításánál </a:t>
            </a:r>
            <a:r>
              <a:rPr lang="hu-HU" b="1" dirty="0"/>
              <a:t>törekedni kell, hogy a lehető legjobban hasonlítson az éles környezetre</a:t>
            </a:r>
            <a:r>
              <a:rPr lang="hu-HU" dirty="0"/>
              <a:t>, amely a végfelhasználónál </a:t>
            </a:r>
            <a:r>
              <a:rPr lang="hu-HU" dirty="0" smtClean="0"/>
              <a:t>működik.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</a:t>
            </a:r>
            <a:r>
              <a:rPr lang="hu-HU" dirty="0"/>
              <a:t>felkészülés során írhatunk </a:t>
            </a:r>
            <a:r>
              <a:rPr lang="hu-HU" b="1" dirty="0"/>
              <a:t>teszt </a:t>
            </a:r>
            <a:r>
              <a:rPr lang="hu-HU" b="1" dirty="0" err="1"/>
              <a:t>szkripteket</a:t>
            </a:r>
            <a:r>
              <a:rPr lang="hu-HU" b="1" dirty="0"/>
              <a:t> is, amik az automatizálást segítik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440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tesztek végrehajtása során </a:t>
            </a:r>
            <a:r>
              <a:rPr lang="hu-HU" b="1" dirty="0"/>
              <a:t>teszt naplót vezetünk</a:t>
            </a:r>
            <a:r>
              <a:rPr lang="hu-HU" dirty="0"/>
              <a:t>. </a:t>
            </a: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Ebbe </a:t>
            </a:r>
            <a:r>
              <a:rPr lang="hu-HU" dirty="0"/>
              <a:t>írjuk le, hogy </a:t>
            </a:r>
            <a:r>
              <a:rPr lang="hu-HU" b="1" dirty="0"/>
              <a:t>milyen lépéseket</a:t>
            </a:r>
            <a:r>
              <a:rPr lang="hu-HU" dirty="0"/>
              <a:t> hajtottunk végre és </a:t>
            </a:r>
            <a:r>
              <a:rPr lang="hu-HU" b="1" dirty="0"/>
              <a:t>milyen eredményeket kaptunk</a:t>
            </a:r>
            <a:r>
              <a:rPr lang="hu-HU" dirty="0"/>
              <a:t>. </a:t>
            </a: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</a:t>
            </a:r>
            <a:r>
              <a:rPr lang="hu-HU" dirty="0"/>
              <a:t>tesz napló alapján </a:t>
            </a:r>
            <a:r>
              <a:rPr lang="hu-HU" b="1" dirty="0"/>
              <a:t>a tesztnek megismételhetőnek kell lennie</a:t>
            </a:r>
            <a:r>
              <a:rPr lang="hu-HU" dirty="0"/>
              <a:t>. Ha hibát találunk, akkor a hibabejelentőt a teszt napló alapján töltjük ki.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087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tesztek után meg kell vizsgálni, hogy sikeresen teljesítettük-e a kilépési </a:t>
            </a:r>
            <a:r>
              <a:rPr lang="hu-HU" dirty="0" smtClean="0"/>
              <a:t>feltételt.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Ha </a:t>
            </a:r>
            <a:r>
              <a:rPr lang="hu-HU" b="1" dirty="0"/>
              <a:t>kilépési feltételek teljesülnek</a:t>
            </a:r>
            <a:r>
              <a:rPr lang="hu-HU" dirty="0"/>
              <a:t>, akkor </a:t>
            </a:r>
            <a:r>
              <a:rPr lang="hu-HU" b="1" dirty="0"/>
              <a:t>mehetünk tovább</a:t>
            </a:r>
            <a:r>
              <a:rPr lang="hu-HU" dirty="0"/>
              <a:t>. </a:t>
            </a: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smtClean="0"/>
              <a:t>Ha </a:t>
            </a:r>
            <a:r>
              <a:rPr lang="hu-HU" b="1" dirty="0"/>
              <a:t>nem</a:t>
            </a:r>
            <a:r>
              <a:rPr lang="hu-HU" dirty="0"/>
              <a:t>, akkor </a:t>
            </a:r>
            <a:r>
              <a:rPr lang="hu-HU" b="1" dirty="0"/>
              <a:t>vagy a teszt tárgya</a:t>
            </a:r>
            <a:r>
              <a:rPr lang="hu-HU" dirty="0"/>
              <a:t>, </a:t>
            </a:r>
            <a:r>
              <a:rPr lang="hu-HU" b="1" dirty="0"/>
              <a:t>vagy a kilépési feltétel </a:t>
            </a:r>
            <a:r>
              <a:rPr lang="hu-HU" b="1" dirty="0" smtClean="0"/>
              <a:t>hibás</a:t>
            </a:r>
            <a:r>
              <a:rPr lang="hu-HU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Ha </a:t>
            </a:r>
            <a:r>
              <a:rPr lang="hu-HU" dirty="0"/>
              <a:t>kell, akkor módosítjuk a kilépési </a:t>
            </a:r>
            <a:r>
              <a:rPr lang="hu-HU" dirty="0" smtClean="0"/>
              <a:t>feltételt.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Ha </a:t>
            </a:r>
            <a:r>
              <a:rPr lang="hu-HU" dirty="0"/>
              <a:t>teszt tárgya hibás, akkor a hibabejelentő rendszeren keresztül értesítjük a fejlesztőket. </a:t>
            </a:r>
            <a:r>
              <a:rPr lang="hu-HU" b="1" dirty="0"/>
              <a:t>A teszteket addig ismételjük, míg mindegyik kilépési feltétele igaz nem lesz.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89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4751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Végül jelentést kell </a:t>
            </a:r>
            <a:r>
              <a:rPr lang="hu-HU" b="1" dirty="0" smtClean="0"/>
              <a:t>készítenünk.</a:t>
            </a:r>
          </a:p>
          <a:p>
            <a:endParaRPr lang="hu-HU" dirty="0" smtClean="0"/>
          </a:p>
          <a:p>
            <a:r>
              <a:rPr lang="hu-HU" dirty="0" smtClean="0"/>
              <a:t>Itt </a:t>
            </a:r>
            <a:r>
              <a:rPr lang="hu-HU" dirty="0"/>
              <a:t>arra kell figyelnünk, hogy </a:t>
            </a:r>
            <a:r>
              <a:rPr lang="hu-HU" b="1" dirty="0"/>
              <a:t>sok programozó kritikaként éli meg, ha a kódjában a tesztelők hibát találnak</a:t>
            </a:r>
            <a:r>
              <a:rPr lang="hu-HU" dirty="0"/>
              <a:t>. Úgy érzi, hogy rossz programozó és veszélyben van az </a:t>
            </a:r>
            <a:r>
              <a:rPr lang="hu-HU" dirty="0" smtClean="0"/>
              <a:t>állása.</a:t>
            </a:r>
          </a:p>
          <a:p>
            <a:endParaRPr lang="hu-HU" dirty="0" smtClean="0"/>
          </a:p>
          <a:p>
            <a:r>
              <a:rPr lang="hu-HU" dirty="0" smtClean="0"/>
              <a:t>Ezért </a:t>
            </a:r>
            <a:r>
              <a:rPr lang="hu-HU" b="1" dirty="0"/>
              <a:t>a tesztelőket nem várt támadások </a:t>
            </a:r>
            <a:r>
              <a:rPr lang="hu-HU" b="1" dirty="0" smtClean="0"/>
              <a:t>érhetik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hu-HU" dirty="0" smtClean="0"/>
              <a:t>Ennek </a:t>
            </a:r>
            <a:r>
              <a:rPr lang="hu-HU" dirty="0"/>
              <a:t>elkerülésére </a:t>
            </a:r>
            <a:r>
              <a:rPr lang="hu-HU" b="1" dirty="0"/>
              <a:t>a jelentésben nem szabad személyeskedni</a:t>
            </a:r>
            <a:r>
              <a:rPr lang="hu-HU" dirty="0"/>
              <a:t>, nem muszáj látnia főnöknek, kinek a kódjában volt hiba. 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 tesztelők </a:t>
            </a:r>
            <a:r>
              <a:rPr lang="hu-HU" dirty="0"/>
              <a:t>és a fejlesztők közös </a:t>
            </a:r>
            <a:r>
              <a:rPr lang="hu-HU" dirty="0" smtClean="0"/>
              <a:t>célja, </a:t>
            </a:r>
            <a:r>
              <a:rPr lang="hu-HU" dirty="0"/>
              <a:t>a magas minőségű, hibamentes szoftver </a:t>
            </a:r>
            <a:r>
              <a:rPr lang="hu-HU" dirty="0" smtClean="0"/>
              <a:t>fejlesztése.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78D46-50C1-45F9-A693-6FCB27166D2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322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FC0F42-2A19-47E5-9A5D-01E06F7BA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F6A7EE-3026-4450-8B4F-38708897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F20A82-138B-4AE1-8B32-D16BAE0F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AE9F-0709-45CA-983A-AD353CC5D4B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1F4F41-9543-4BCF-AE21-3295326D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A12499-AB43-453F-B98E-5B704586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7133-E777-4FD7-BB3A-F98D24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504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170A3-C8DB-4D88-A022-1866F1BB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4800DD0-53E6-497D-98A1-1D685BF12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415E91-E06F-40FC-9CEE-4AB7B1B1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AE9F-0709-45CA-983A-AD353CC5D4B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9D5DAC-99BD-4021-8A62-6FA395D1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40D0B8-CF53-410D-8FFB-089ECA41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7133-E777-4FD7-BB3A-F98D24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72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1697108-61A9-46BC-89D9-142AD0F40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8B6C6F6-2869-4EB7-9D62-1F51BE438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06CC0F-E1C8-47C1-8281-DAED28A9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AE9F-0709-45CA-983A-AD353CC5D4B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E47FE7-1A27-4A1B-94BD-720DFE41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B92E56-FA09-4DA9-90DD-91737F1D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7133-E777-4FD7-BB3A-F98D24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255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D8DEF-E978-465C-A369-6261AEF0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0B4AE9-8F25-4187-B1E2-5A57EFDC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F0C816-D1F9-4DFC-A67D-AE39C787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AE9F-0709-45CA-983A-AD353CC5D4B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A3AF976-C4F2-4A1E-B073-BAF3EBE3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CE10B1-2C32-4D70-A3AA-976D32FD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7133-E777-4FD7-BB3A-F98D24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8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9F2F47-B264-4D26-899A-3D1E61AD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ECFBDB9-272E-46F9-B3A3-3E682439B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6553C3-0274-4DC1-8CE1-83D7C7A1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AE9F-0709-45CA-983A-AD353CC5D4B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E999F0-E67F-4EA7-8CD2-72454C57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13DDB8-3ED7-4FE9-B7B7-AFF55BB5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7133-E777-4FD7-BB3A-F98D24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44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5204F-DEBC-478D-BC1E-0736DD16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F7EA60-2CB1-401C-86A1-788B9579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307C7AD-BBD0-480F-8A92-5593DF00F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FF6BA5-3AE7-4FC1-89A2-66AA397C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AE9F-0709-45CA-983A-AD353CC5D4B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2F1241-04A0-4BC3-847F-C2B3E73E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CEC567-1E75-4581-8F9D-535554F8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7133-E777-4FD7-BB3A-F98D24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607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F190AC-ABCB-4776-BBF0-B624A79A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E98DA8-5C1D-4C9F-A2A1-6FFB99097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FA3CBCC-64C1-4614-8873-19FDEB27C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9F96C70-276C-411C-BEB5-8AA1BB983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477D378-339B-4E75-BA3A-AFAA93282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80D4F8E-CAC0-4B4A-8954-677CB558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AE9F-0709-45CA-983A-AD353CC5D4B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F5E314E-FEA5-413F-B8CB-8F85E4AB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4A4BA2C-B166-45CE-9FC0-BBE35485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7133-E777-4FD7-BB3A-F98D24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9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9BBB4-B3A1-4D0E-8E3B-5E0EB710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E492599-D85E-4C9D-AB1C-F69051CD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AE9F-0709-45CA-983A-AD353CC5D4B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FDFA72D-5EBA-482E-BC68-1E79C460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4CBD07A-D9BB-4114-A531-F672B746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7133-E777-4FD7-BB3A-F98D24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94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07CAC7A-4540-4F4A-889C-C1DC8E02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AE9F-0709-45CA-983A-AD353CC5D4B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1324455-D687-41B2-923E-2D7518B0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FF959B5-06BD-45CC-8548-1AB60076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7133-E777-4FD7-BB3A-F98D24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160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8E759B-99FE-41CC-B5BA-D28EA3F5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19FF13-83DB-478F-806F-C0020594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865889-3FC1-443B-B265-B201C96ED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C47D2E-01A3-4A40-B062-E40F9A1F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AE9F-0709-45CA-983A-AD353CC5D4B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46A899-BD88-45F8-869E-CF4DB635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8E942D0-7AA6-4B2A-92FA-46A141B9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7133-E777-4FD7-BB3A-F98D24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67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BEC3E-D3EC-4F38-9578-1381599A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06E6E69-BF14-4B96-9C48-FDAD3E3A6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45F35B1-B87B-43E8-8523-9755DF570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F3CCD4E-A814-40A5-82B5-8E98B629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AE9F-0709-45CA-983A-AD353CC5D4B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ADDD2C4-4FF0-461E-A635-9CAE57F9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9D9A13-863A-4B01-8AB9-CC62EC21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7133-E777-4FD7-BB3A-F98D24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3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761FB75-7D5F-4C8E-86B9-E3435CCC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FAF2BF-1F81-424E-A0E4-075A81E9E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1D7972-14F5-4884-83E6-B95E40090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AE9F-0709-45CA-983A-AD353CC5D4B5}" type="datetimeFigureOut">
              <a:rPr lang="hu-HU" smtClean="0"/>
              <a:t>2022. 02. 07.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10759F-5CC2-426A-A711-1D9404AD8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018006-1207-40D0-B2BE-641934C49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7133-E777-4FD7-BB3A-F98D24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8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6177DD9-9B69-468B-B544-EC5F7DAEF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69086E6-5182-4956-BD6D-46CB67F5C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524"/>
            <a:ext cx="9144000" cy="2387600"/>
          </a:xfrm>
        </p:spPr>
        <p:txBody>
          <a:bodyPr/>
          <a:lstStyle/>
          <a:p>
            <a:r>
              <a:rPr lang="hu-HU" b="1" dirty="0">
                <a:solidFill>
                  <a:srgbClr val="0A70AE"/>
                </a:solidFill>
              </a:rPr>
              <a:t>Szoftvertesztelés 2.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5CF8B4-4791-4857-BFE6-6F3346CF0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94199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rgbClr val="7FB9D8"/>
                </a:solidFill>
              </a:rPr>
              <a:t>Készítette: </a:t>
            </a:r>
          </a:p>
          <a:p>
            <a:r>
              <a:rPr lang="hu-HU" dirty="0">
                <a:solidFill>
                  <a:srgbClr val="7FB9D8"/>
                </a:solidFill>
              </a:rPr>
              <a:t>Nemes Tamás</a:t>
            </a:r>
          </a:p>
        </p:txBody>
      </p:sp>
    </p:spTree>
    <p:extLst>
      <p:ext uri="{BB962C8B-B14F-4D97-AF65-F5344CB8AC3E}">
        <p14:creationId xmlns:p14="http://schemas.microsoft.com/office/powerpoint/2010/main" val="351619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ADF777-CE17-4908-9BAE-2576D513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A tesztelési tevékenység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217A10-C4D3-4F50-AD80-02314BC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tesztterv elkészítése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tesztesetek tervezése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felkészülés a végrehajtásra,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tesztek végrehajtása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kilépési feltételek vizsgálata</a:t>
            </a:r>
          </a:p>
          <a:p>
            <a:pPr lvl="1">
              <a:buFont typeface="+mj-lt"/>
              <a:buAutoNum type="arabicPeriod"/>
            </a:pP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 	eredmények értékelése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jelentéskészítés</a:t>
            </a:r>
          </a:p>
          <a:p>
            <a:endParaRPr lang="hu-HU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5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ADF777-CE17-4908-9BAE-2576D513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A tesztelési tevékenység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217A10-C4D3-4F50-AD80-02314BC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tesztterv elkészítése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tesztesetek tervezése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felkészülés a végrehajtásra,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tesztek végrehajtása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kilépési feltételek vizsgálata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eredmények értékelése</a:t>
            </a:r>
          </a:p>
          <a:p>
            <a:pPr lvl="1">
              <a:buFont typeface="+mj-lt"/>
              <a:buAutoNum type="arabicPeriod"/>
            </a:pP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 	jelentéskészítés</a:t>
            </a:r>
          </a:p>
          <a:p>
            <a:endParaRPr lang="hu-HU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DD36EAF-79C7-4189-9E9D-862C0E5B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732920"/>
            <a:ext cx="3510897" cy="5577367"/>
          </a:xfrm>
        </p:spPr>
        <p:txBody>
          <a:bodyPr>
            <a:normAutofit/>
          </a:bodyPr>
          <a:lstStyle/>
          <a:p>
            <a:r>
              <a:rPr lang="hu-HU" sz="5200" dirty="0"/>
              <a:t>A szoftver életciklusa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A4928B75-6CB9-43E1-AD94-A2540605C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505386"/>
              </p:ext>
            </p:extLst>
          </p:nvPr>
        </p:nvGraphicFramePr>
        <p:xfrm>
          <a:off x="3352800" y="212436"/>
          <a:ext cx="8636327" cy="6487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03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A77DAE-4891-4D9E-8653-7556E4475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20A77DAE-4891-4D9E-8653-7556E4475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A7015F-2FCD-4700-8101-AC9943C31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CFA7015F-2FCD-4700-8101-AC9943C31C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120E61-A4F1-4ED6-8A66-DC333F271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7120E61-A4F1-4ED6-8A66-DC333F2713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20A2CA-0F39-4232-A69D-3F7456C50D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D720A2CA-0F39-4232-A69D-3F7456C50D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772ACE-918F-48B9-B4CE-1E19673CC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E1772ACE-918F-48B9-B4CE-1E19673CCF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F2C67F-CE27-4F37-B847-36000C650C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D3F2C67F-CE27-4F37-B847-36000C650C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175676-ECF0-450C-BA96-A21153C83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F2175676-ECF0-450C-BA96-A21153C83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220D22-BCC8-4C96-A4E8-518C75084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dgm id="{E9220D22-BCC8-4C96-A4E8-518C750845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47B88A-686F-42A0-B868-8F99C1DAD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6C47B88A-686F-42A0-B868-8F99C1DADC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47C9BC-A9EE-43E8-AEFD-15F36A1EA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graphicEl>
                                              <a:dgm id="{BF47C9BC-A9EE-43E8-AEFD-15F36A1EAE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BF0EF64-708A-4818-931C-EB79A4DC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Módszertanok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B59957-3C33-4409-9A82-CAA0D3D2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9480"/>
            <a:ext cx="5668206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400" i="1" dirty="0">
                <a:solidFill>
                  <a:schemeClr val="accent1">
                    <a:lumMod val="75000"/>
                  </a:schemeClr>
                </a:solidFill>
              </a:rPr>
              <a:t>A módszertanok meghatározzák, hogy a szoftver életciklus egyes lépései milyen sorrendben követik egymást, milyen dokumentumokat, szoftver termékeket kell előállítani és hogyan. </a:t>
            </a:r>
          </a:p>
        </p:txBody>
      </p:sp>
    </p:spTree>
    <p:extLst>
      <p:ext uri="{BB962C8B-B14F-4D97-AF65-F5344CB8AC3E}">
        <p14:creationId xmlns:p14="http://schemas.microsoft.com/office/powerpoint/2010/main" val="31742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BF0EF64-708A-4818-931C-EB79A4DC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Módszertanok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B59957-3C33-4409-9A82-CAA0D3D2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268" y="649480"/>
            <a:ext cx="507533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400" i="1" dirty="0">
                <a:solidFill>
                  <a:schemeClr val="accent1">
                    <a:lumMod val="75000"/>
                  </a:schemeClr>
                </a:solidFill>
              </a:rPr>
              <a:t>Egy nagy szabálykönyvre emlékeztetnek, ami pontosan leírja, hogyan kell szoftvert „főzni”. Ha betartjuk a receptet, akkor egy átlagos minőségű szoftvert kapunk, de az átlagos minőség garantált.</a:t>
            </a:r>
          </a:p>
        </p:txBody>
      </p:sp>
    </p:spTree>
    <p:extLst>
      <p:ext uri="{BB962C8B-B14F-4D97-AF65-F5344CB8AC3E}">
        <p14:creationId xmlns:p14="http://schemas.microsoft.com/office/powerpoint/2010/main" val="39820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2DECE-61E4-44B7-AC9E-FF95EC07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9479"/>
            <a:ext cx="10515600" cy="2240756"/>
          </a:xfrm>
        </p:spPr>
        <p:txBody>
          <a:bodyPr>
            <a:noAutofit/>
          </a:bodyPr>
          <a:lstStyle/>
          <a:p>
            <a:r>
              <a:rPr lang="hu-HU" sz="7200" b="1" dirty="0">
                <a:solidFill>
                  <a:srgbClr val="0A70AE"/>
                </a:solidFill>
              </a:rPr>
              <a:t>A V-modell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A8339C74-188B-4F7D-9172-0AA42E907C1E}"/>
              </a:ext>
            </a:extLst>
          </p:cNvPr>
          <p:cNvGrpSpPr/>
          <p:nvPr/>
        </p:nvGrpSpPr>
        <p:grpSpPr>
          <a:xfrm>
            <a:off x="4994030" y="340824"/>
            <a:ext cx="5627078" cy="6176352"/>
            <a:chOff x="4994030" y="340824"/>
            <a:chExt cx="5627078" cy="6176352"/>
          </a:xfrm>
        </p:grpSpPr>
        <p:sp>
          <p:nvSpPr>
            <p:cNvPr id="4" name="Folyamatábra: Egyesítés 3">
              <a:extLst>
                <a:ext uri="{FF2B5EF4-FFF2-40B4-BE49-F238E27FC236}">
                  <a16:creationId xmlns:a16="http://schemas.microsoft.com/office/drawing/2014/main" id="{97997A8E-97EF-4EAB-AC84-76DC7D1A116A}"/>
                </a:ext>
              </a:extLst>
            </p:cNvPr>
            <p:cNvSpPr/>
            <p:nvPr/>
          </p:nvSpPr>
          <p:spPr>
            <a:xfrm>
              <a:off x="4994030" y="1080965"/>
              <a:ext cx="5627078" cy="5436211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Folyamatábra: Egyesítés 4">
              <a:extLst>
                <a:ext uri="{FF2B5EF4-FFF2-40B4-BE49-F238E27FC236}">
                  <a16:creationId xmlns:a16="http://schemas.microsoft.com/office/drawing/2014/main" id="{8D3962F8-581C-45C7-A2BF-2C311175D294}"/>
                </a:ext>
              </a:extLst>
            </p:cNvPr>
            <p:cNvSpPr/>
            <p:nvPr/>
          </p:nvSpPr>
          <p:spPr>
            <a:xfrm>
              <a:off x="4994030" y="340824"/>
              <a:ext cx="5627078" cy="5436211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891E2EE-5BD9-4261-BF35-42488A58B26B}"/>
              </a:ext>
            </a:extLst>
          </p:cNvPr>
          <p:cNvSpPr/>
          <p:nvPr/>
        </p:nvSpPr>
        <p:spPr>
          <a:xfrm>
            <a:off x="4340469" y="1040057"/>
            <a:ext cx="2121877" cy="1193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Követelmény specifikáció</a:t>
            </a:r>
          </a:p>
        </p:txBody>
      </p:sp>
    </p:spTree>
    <p:extLst>
      <p:ext uri="{BB962C8B-B14F-4D97-AF65-F5344CB8AC3E}">
        <p14:creationId xmlns:p14="http://schemas.microsoft.com/office/powerpoint/2010/main" val="191703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2DECE-61E4-44B7-AC9E-FF95EC07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9479"/>
            <a:ext cx="10515600" cy="2240756"/>
          </a:xfrm>
        </p:spPr>
        <p:txBody>
          <a:bodyPr>
            <a:noAutofit/>
          </a:bodyPr>
          <a:lstStyle/>
          <a:p>
            <a:r>
              <a:rPr lang="hu-HU" sz="7200" b="1" dirty="0">
                <a:solidFill>
                  <a:srgbClr val="0A70AE"/>
                </a:solidFill>
              </a:rPr>
              <a:t>A V-modell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A8339C74-188B-4F7D-9172-0AA42E907C1E}"/>
              </a:ext>
            </a:extLst>
          </p:cNvPr>
          <p:cNvGrpSpPr/>
          <p:nvPr/>
        </p:nvGrpSpPr>
        <p:grpSpPr>
          <a:xfrm>
            <a:off x="4994030" y="340824"/>
            <a:ext cx="5627078" cy="6176352"/>
            <a:chOff x="4994030" y="340824"/>
            <a:chExt cx="5627078" cy="6176352"/>
          </a:xfrm>
        </p:grpSpPr>
        <p:sp>
          <p:nvSpPr>
            <p:cNvPr id="4" name="Folyamatábra: Egyesítés 3">
              <a:extLst>
                <a:ext uri="{FF2B5EF4-FFF2-40B4-BE49-F238E27FC236}">
                  <a16:creationId xmlns:a16="http://schemas.microsoft.com/office/drawing/2014/main" id="{97997A8E-97EF-4EAB-AC84-76DC7D1A116A}"/>
                </a:ext>
              </a:extLst>
            </p:cNvPr>
            <p:cNvSpPr/>
            <p:nvPr/>
          </p:nvSpPr>
          <p:spPr>
            <a:xfrm>
              <a:off x="4994030" y="1080965"/>
              <a:ext cx="5627078" cy="5436211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Folyamatábra: Egyesítés 4">
              <a:extLst>
                <a:ext uri="{FF2B5EF4-FFF2-40B4-BE49-F238E27FC236}">
                  <a16:creationId xmlns:a16="http://schemas.microsoft.com/office/drawing/2014/main" id="{8D3962F8-581C-45C7-A2BF-2C311175D294}"/>
                </a:ext>
              </a:extLst>
            </p:cNvPr>
            <p:cNvSpPr/>
            <p:nvPr/>
          </p:nvSpPr>
          <p:spPr>
            <a:xfrm>
              <a:off x="4994030" y="340824"/>
              <a:ext cx="5627078" cy="5436211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891E2EE-5BD9-4261-BF35-42488A58B26B}"/>
              </a:ext>
            </a:extLst>
          </p:cNvPr>
          <p:cNvSpPr/>
          <p:nvPr/>
        </p:nvSpPr>
        <p:spPr>
          <a:xfrm>
            <a:off x="4340469" y="1040057"/>
            <a:ext cx="2121877" cy="1193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Követelmény specifikáció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377B9795-5572-4C27-AFFF-0ACCE60C24F8}"/>
              </a:ext>
            </a:extLst>
          </p:cNvPr>
          <p:cNvSpPr/>
          <p:nvPr/>
        </p:nvSpPr>
        <p:spPr>
          <a:xfrm>
            <a:off x="4901712" y="2264109"/>
            <a:ext cx="2121877" cy="1193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Funkcionális specifikáció</a:t>
            </a:r>
          </a:p>
        </p:txBody>
      </p:sp>
    </p:spTree>
    <p:extLst>
      <p:ext uri="{BB962C8B-B14F-4D97-AF65-F5344CB8AC3E}">
        <p14:creationId xmlns:p14="http://schemas.microsoft.com/office/powerpoint/2010/main" val="11087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2DECE-61E4-44B7-AC9E-FF95EC07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9479"/>
            <a:ext cx="10515600" cy="2240756"/>
          </a:xfrm>
        </p:spPr>
        <p:txBody>
          <a:bodyPr>
            <a:noAutofit/>
          </a:bodyPr>
          <a:lstStyle/>
          <a:p>
            <a:r>
              <a:rPr lang="hu-HU" sz="7200" b="1" dirty="0">
                <a:solidFill>
                  <a:srgbClr val="0A70AE"/>
                </a:solidFill>
              </a:rPr>
              <a:t>A V-modell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A8339C74-188B-4F7D-9172-0AA42E907C1E}"/>
              </a:ext>
            </a:extLst>
          </p:cNvPr>
          <p:cNvGrpSpPr/>
          <p:nvPr/>
        </p:nvGrpSpPr>
        <p:grpSpPr>
          <a:xfrm>
            <a:off x="4994030" y="340824"/>
            <a:ext cx="5627078" cy="6176352"/>
            <a:chOff x="4994030" y="340824"/>
            <a:chExt cx="5627078" cy="6176352"/>
          </a:xfrm>
        </p:grpSpPr>
        <p:sp>
          <p:nvSpPr>
            <p:cNvPr id="4" name="Folyamatábra: Egyesítés 3">
              <a:extLst>
                <a:ext uri="{FF2B5EF4-FFF2-40B4-BE49-F238E27FC236}">
                  <a16:creationId xmlns:a16="http://schemas.microsoft.com/office/drawing/2014/main" id="{97997A8E-97EF-4EAB-AC84-76DC7D1A116A}"/>
                </a:ext>
              </a:extLst>
            </p:cNvPr>
            <p:cNvSpPr/>
            <p:nvPr/>
          </p:nvSpPr>
          <p:spPr>
            <a:xfrm>
              <a:off x="4994030" y="1080965"/>
              <a:ext cx="5627078" cy="5436211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Folyamatábra: Egyesítés 4">
              <a:extLst>
                <a:ext uri="{FF2B5EF4-FFF2-40B4-BE49-F238E27FC236}">
                  <a16:creationId xmlns:a16="http://schemas.microsoft.com/office/drawing/2014/main" id="{8D3962F8-581C-45C7-A2BF-2C311175D294}"/>
                </a:ext>
              </a:extLst>
            </p:cNvPr>
            <p:cNvSpPr/>
            <p:nvPr/>
          </p:nvSpPr>
          <p:spPr>
            <a:xfrm>
              <a:off x="4994030" y="340824"/>
              <a:ext cx="5627078" cy="5436211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891E2EE-5BD9-4261-BF35-42488A58B26B}"/>
              </a:ext>
            </a:extLst>
          </p:cNvPr>
          <p:cNvSpPr/>
          <p:nvPr/>
        </p:nvSpPr>
        <p:spPr>
          <a:xfrm>
            <a:off x="4340469" y="1040057"/>
            <a:ext cx="2121877" cy="1193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Követelmény specifikáció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377B9795-5572-4C27-AFFF-0ACCE60C24F8}"/>
              </a:ext>
            </a:extLst>
          </p:cNvPr>
          <p:cNvSpPr/>
          <p:nvPr/>
        </p:nvSpPr>
        <p:spPr>
          <a:xfrm>
            <a:off x="4901712" y="2264109"/>
            <a:ext cx="2121877" cy="1193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Funkcionális specifikáció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7AE87002-E34E-457D-9995-04B61DD9DB9C}"/>
              </a:ext>
            </a:extLst>
          </p:cNvPr>
          <p:cNvSpPr/>
          <p:nvPr/>
        </p:nvSpPr>
        <p:spPr>
          <a:xfrm>
            <a:off x="5401407" y="3510358"/>
            <a:ext cx="2121877" cy="1193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Rendszerterv</a:t>
            </a:r>
          </a:p>
        </p:txBody>
      </p:sp>
    </p:spTree>
    <p:extLst>
      <p:ext uri="{BB962C8B-B14F-4D97-AF65-F5344CB8AC3E}">
        <p14:creationId xmlns:p14="http://schemas.microsoft.com/office/powerpoint/2010/main" val="114367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2DECE-61E4-44B7-AC9E-FF95EC07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9479"/>
            <a:ext cx="10515600" cy="2240756"/>
          </a:xfrm>
        </p:spPr>
        <p:txBody>
          <a:bodyPr>
            <a:noAutofit/>
          </a:bodyPr>
          <a:lstStyle/>
          <a:p>
            <a:r>
              <a:rPr lang="hu-HU" sz="7200" b="1" dirty="0">
                <a:solidFill>
                  <a:srgbClr val="0A70AE"/>
                </a:solidFill>
              </a:rPr>
              <a:t>A V-modell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A8339C74-188B-4F7D-9172-0AA42E907C1E}"/>
              </a:ext>
            </a:extLst>
          </p:cNvPr>
          <p:cNvGrpSpPr/>
          <p:nvPr/>
        </p:nvGrpSpPr>
        <p:grpSpPr>
          <a:xfrm>
            <a:off x="4994030" y="340824"/>
            <a:ext cx="5627078" cy="6176352"/>
            <a:chOff x="4994030" y="340824"/>
            <a:chExt cx="5627078" cy="6176352"/>
          </a:xfrm>
        </p:grpSpPr>
        <p:sp>
          <p:nvSpPr>
            <p:cNvPr id="4" name="Folyamatábra: Egyesítés 3">
              <a:extLst>
                <a:ext uri="{FF2B5EF4-FFF2-40B4-BE49-F238E27FC236}">
                  <a16:creationId xmlns:a16="http://schemas.microsoft.com/office/drawing/2014/main" id="{97997A8E-97EF-4EAB-AC84-76DC7D1A116A}"/>
                </a:ext>
              </a:extLst>
            </p:cNvPr>
            <p:cNvSpPr/>
            <p:nvPr/>
          </p:nvSpPr>
          <p:spPr>
            <a:xfrm>
              <a:off x="4994030" y="1080965"/>
              <a:ext cx="5627078" cy="5436211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Folyamatábra: Egyesítés 4">
              <a:extLst>
                <a:ext uri="{FF2B5EF4-FFF2-40B4-BE49-F238E27FC236}">
                  <a16:creationId xmlns:a16="http://schemas.microsoft.com/office/drawing/2014/main" id="{8D3962F8-581C-45C7-A2BF-2C311175D294}"/>
                </a:ext>
              </a:extLst>
            </p:cNvPr>
            <p:cNvSpPr/>
            <p:nvPr/>
          </p:nvSpPr>
          <p:spPr>
            <a:xfrm>
              <a:off x="4994030" y="340824"/>
              <a:ext cx="5627078" cy="5436211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891E2EE-5BD9-4261-BF35-42488A58B26B}"/>
              </a:ext>
            </a:extLst>
          </p:cNvPr>
          <p:cNvSpPr/>
          <p:nvPr/>
        </p:nvSpPr>
        <p:spPr>
          <a:xfrm>
            <a:off x="4340469" y="1040057"/>
            <a:ext cx="2121877" cy="1193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Követelmény specifikáció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377B9795-5572-4C27-AFFF-0ACCE60C24F8}"/>
              </a:ext>
            </a:extLst>
          </p:cNvPr>
          <p:cNvSpPr/>
          <p:nvPr/>
        </p:nvSpPr>
        <p:spPr>
          <a:xfrm>
            <a:off x="4901712" y="2264109"/>
            <a:ext cx="2121877" cy="1193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Funkcionális specifikáció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7AE87002-E34E-457D-9995-04B61DD9DB9C}"/>
              </a:ext>
            </a:extLst>
          </p:cNvPr>
          <p:cNvSpPr/>
          <p:nvPr/>
        </p:nvSpPr>
        <p:spPr>
          <a:xfrm>
            <a:off x="5401407" y="3510358"/>
            <a:ext cx="2121877" cy="1193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Rendszerterv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9698661B-F81F-48EA-9048-A4E4491448F5}"/>
              </a:ext>
            </a:extLst>
          </p:cNvPr>
          <p:cNvSpPr/>
          <p:nvPr/>
        </p:nvSpPr>
        <p:spPr>
          <a:xfrm>
            <a:off x="5673235" y="4756607"/>
            <a:ext cx="2121877" cy="1193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Implementáció</a:t>
            </a:r>
          </a:p>
        </p:txBody>
      </p:sp>
      <p:sp>
        <p:nvSpPr>
          <p:cNvPr id="15" name="Téglalap: lekerekített 13">
            <a:extLst>
              <a:ext uri="{FF2B5EF4-FFF2-40B4-BE49-F238E27FC236}">
                <a16:creationId xmlns:a16="http://schemas.microsoft.com/office/drawing/2014/main" id="{9BCCBEBF-4D53-40D1-B7B8-EC8ED8422A8F}"/>
              </a:ext>
            </a:extLst>
          </p:cNvPr>
          <p:cNvSpPr/>
          <p:nvPr/>
        </p:nvSpPr>
        <p:spPr>
          <a:xfrm>
            <a:off x="7887430" y="4766653"/>
            <a:ext cx="2121877" cy="1193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Komponens teszt</a:t>
            </a:r>
          </a:p>
        </p:txBody>
      </p:sp>
    </p:spTree>
    <p:extLst>
      <p:ext uri="{BB962C8B-B14F-4D97-AF65-F5344CB8AC3E}">
        <p14:creationId xmlns:p14="http://schemas.microsoft.com/office/powerpoint/2010/main" val="389994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5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2DECE-61E4-44B7-AC9E-FF95EC07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9479"/>
            <a:ext cx="10515600" cy="2240756"/>
          </a:xfrm>
        </p:spPr>
        <p:txBody>
          <a:bodyPr>
            <a:noAutofit/>
          </a:bodyPr>
          <a:lstStyle/>
          <a:p>
            <a:r>
              <a:rPr lang="hu-HU" sz="7200" b="1" dirty="0">
                <a:solidFill>
                  <a:srgbClr val="0A70AE"/>
                </a:solidFill>
              </a:rPr>
              <a:t>A V-modell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A8339C74-188B-4F7D-9172-0AA42E907C1E}"/>
              </a:ext>
            </a:extLst>
          </p:cNvPr>
          <p:cNvGrpSpPr/>
          <p:nvPr/>
        </p:nvGrpSpPr>
        <p:grpSpPr>
          <a:xfrm>
            <a:off x="4994030" y="340824"/>
            <a:ext cx="5627078" cy="6176352"/>
            <a:chOff x="4994030" y="340824"/>
            <a:chExt cx="5627078" cy="6176352"/>
          </a:xfrm>
        </p:grpSpPr>
        <p:sp>
          <p:nvSpPr>
            <p:cNvPr id="4" name="Folyamatábra: Egyesítés 3">
              <a:extLst>
                <a:ext uri="{FF2B5EF4-FFF2-40B4-BE49-F238E27FC236}">
                  <a16:creationId xmlns:a16="http://schemas.microsoft.com/office/drawing/2014/main" id="{97997A8E-97EF-4EAB-AC84-76DC7D1A116A}"/>
                </a:ext>
              </a:extLst>
            </p:cNvPr>
            <p:cNvSpPr/>
            <p:nvPr/>
          </p:nvSpPr>
          <p:spPr>
            <a:xfrm>
              <a:off x="4994030" y="1080965"/>
              <a:ext cx="5627078" cy="5436211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Folyamatábra: Egyesítés 4">
              <a:extLst>
                <a:ext uri="{FF2B5EF4-FFF2-40B4-BE49-F238E27FC236}">
                  <a16:creationId xmlns:a16="http://schemas.microsoft.com/office/drawing/2014/main" id="{8D3962F8-581C-45C7-A2BF-2C311175D294}"/>
                </a:ext>
              </a:extLst>
            </p:cNvPr>
            <p:cNvSpPr/>
            <p:nvPr/>
          </p:nvSpPr>
          <p:spPr>
            <a:xfrm>
              <a:off x="4994030" y="340824"/>
              <a:ext cx="5627078" cy="5436211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891E2EE-5BD9-4261-BF35-42488A58B26B}"/>
              </a:ext>
            </a:extLst>
          </p:cNvPr>
          <p:cNvSpPr/>
          <p:nvPr/>
        </p:nvSpPr>
        <p:spPr>
          <a:xfrm>
            <a:off x="4340469" y="1040057"/>
            <a:ext cx="2121877" cy="1193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Követelmény specifikáció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377B9795-5572-4C27-AFFF-0ACCE60C24F8}"/>
              </a:ext>
            </a:extLst>
          </p:cNvPr>
          <p:cNvSpPr/>
          <p:nvPr/>
        </p:nvSpPr>
        <p:spPr>
          <a:xfrm>
            <a:off x="4901712" y="2264109"/>
            <a:ext cx="2121877" cy="1193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Funkcionális specifikáció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7AE87002-E34E-457D-9995-04B61DD9DB9C}"/>
              </a:ext>
            </a:extLst>
          </p:cNvPr>
          <p:cNvSpPr/>
          <p:nvPr/>
        </p:nvSpPr>
        <p:spPr>
          <a:xfrm>
            <a:off x="5401407" y="3510358"/>
            <a:ext cx="2121877" cy="1193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Rendszerterv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21B0DE45-DD6B-4531-BAB5-B779750538AA}"/>
              </a:ext>
            </a:extLst>
          </p:cNvPr>
          <p:cNvSpPr/>
          <p:nvPr/>
        </p:nvSpPr>
        <p:spPr>
          <a:xfrm>
            <a:off x="8147537" y="3520404"/>
            <a:ext cx="2121877" cy="1193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Integrációs teszt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9698661B-F81F-48EA-9048-A4E4491448F5}"/>
              </a:ext>
            </a:extLst>
          </p:cNvPr>
          <p:cNvSpPr/>
          <p:nvPr/>
        </p:nvSpPr>
        <p:spPr>
          <a:xfrm>
            <a:off x="5673235" y="4756607"/>
            <a:ext cx="2121877" cy="1193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Implementáció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9BCCBEBF-4D53-40D1-B7B8-EC8ED8422A8F}"/>
              </a:ext>
            </a:extLst>
          </p:cNvPr>
          <p:cNvSpPr/>
          <p:nvPr/>
        </p:nvSpPr>
        <p:spPr>
          <a:xfrm>
            <a:off x="7887430" y="4766653"/>
            <a:ext cx="2121877" cy="1193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Komponens teszt</a:t>
            </a:r>
          </a:p>
        </p:txBody>
      </p:sp>
    </p:spTree>
    <p:extLst>
      <p:ext uri="{BB962C8B-B14F-4D97-AF65-F5344CB8AC3E}">
        <p14:creationId xmlns:p14="http://schemas.microsoft.com/office/powerpoint/2010/main" val="422450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09448EE8-47BB-4FE4-8602-EA7A368B2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64" y="213152"/>
            <a:ext cx="9666308" cy="620309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52D5E2C-7B48-4C1E-A5B3-AED5DC07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78" y="1115367"/>
            <a:ext cx="5783317" cy="1308851"/>
          </a:xfrm>
        </p:spPr>
        <p:txBody>
          <a:bodyPr/>
          <a:lstStyle/>
          <a:p>
            <a:r>
              <a:rPr lang="hu-HU" b="1" dirty="0">
                <a:solidFill>
                  <a:schemeClr val="accent1">
                    <a:lumMod val="50000"/>
                  </a:schemeClr>
                </a:solidFill>
              </a:rPr>
              <a:t>Az előző rész tartalmából…</a:t>
            </a:r>
          </a:p>
        </p:txBody>
      </p:sp>
    </p:spTree>
    <p:extLst>
      <p:ext uri="{BB962C8B-B14F-4D97-AF65-F5344CB8AC3E}">
        <p14:creationId xmlns:p14="http://schemas.microsoft.com/office/powerpoint/2010/main" val="329087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2DECE-61E4-44B7-AC9E-FF95EC07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9479"/>
            <a:ext cx="10515600" cy="2240756"/>
          </a:xfrm>
        </p:spPr>
        <p:txBody>
          <a:bodyPr>
            <a:noAutofit/>
          </a:bodyPr>
          <a:lstStyle/>
          <a:p>
            <a:r>
              <a:rPr lang="hu-HU" sz="7200" b="1" dirty="0">
                <a:solidFill>
                  <a:srgbClr val="0A70AE"/>
                </a:solidFill>
              </a:rPr>
              <a:t>A V-modell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A8339C74-188B-4F7D-9172-0AA42E907C1E}"/>
              </a:ext>
            </a:extLst>
          </p:cNvPr>
          <p:cNvGrpSpPr/>
          <p:nvPr/>
        </p:nvGrpSpPr>
        <p:grpSpPr>
          <a:xfrm>
            <a:off x="4994030" y="340824"/>
            <a:ext cx="5627078" cy="6176352"/>
            <a:chOff x="4994030" y="340824"/>
            <a:chExt cx="5627078" cy="6176352"/>
          </a:xfrm>
        </p:grpSpPr>
        <p:sp>
          <p:nvSpPr>
            <p:cNvPr id="4" name="Folyamatábra: Egyesítés 3">
              <a:extLst>
                <a:ext uri="{FF2B5EF4-FFF2-40B4-BE49-F238E27FC236}">
                  <a16:creationId xmlns:a16="http://schemas.microsoft.com/office/drawing/2014/main" id="{97997A8E-97EF-4EAB-AC84-76DC7D1A116A}"/>
                </a:ext>
              </a:extLst>
            </p:cNvPr>
            <p:cNvSpPr/>
            <p:nvPr/>
          </p:nvSpPr>
          <p:spPr>
            <a:xfrm>
              <a:off x="4994030" y="1080965"/>
              <a:ext cx="5627078" cy="5436211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Folyamatábra: Egyesítés 4">
              <a:extLst>
                <a:ext uri="{FF2B5EF4-FFF2-40B4-BE49-F238E27FC236}">
                  <a16:creationId xmlns:a16="http://schemas.microsoft.com/office/drawing/2014/main" id="{8D3962F8-581C-45C7-A2BF-2C311175D294}"/>
                </a:ext>
              </a:extLst>
            </p:cNvPr>
            <p:cNvSpPr/>
            <p:nvPr/>
          </p:nvSpPr>
          <p:spPr>
            <a:xfrm>
              <a:off x="4994030" y="340824"/>
              <a:ext cx="5627078" cy="5436211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891E2EE-5BD9-4261-BF35-42488A58B26B}"/>
              </a:ext>
            </a:extLst>
          </p:cNvPr>
          <p:cNvSpPr/>
          <p:nvPr/>
        </p:nvSpPr>
        <p:spPr>
          <a:xfrm>
            <a:off x="4340469" y="1040057"/>
            <a:ext cx="2121877" cy="1193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Követelmény specifikáció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377B9795-5572-4C27-AFFF-0ACCE60C24F8}"/>
              </a:ext>
            </a:extLst>
          </p:cNvPr>
          <p:cNvSpPr/>
          <p:nvPr/>
        </p:nvSpPr>
        <p:spPr>
          <a:xfrm>
            <a:off x="4901712" y="2264109"/>
            <a:ext cx="2121877" cy="1193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Funkcionális specifikáció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38E6DC56-6633-44D7-AF5B-717ED1C55421}"/>
              </a:ext>
            </a:extLst>
          </p:cNvPr>
          <p:cNvSpPr/>
          <p:nvPr/>
        </p:nvSpPr>
        <p:spPr>
          <a:xfrm>
            <a:off x="8673610" y="2274155"/>
            <a:ext cx="2121877" cy="1193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Rendszerteszt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7AE87002-E34E-457D-9995-04B61DD9DB9C}"/>
              </a:ext>
            </a:extLst>
          </p:cNvPr>
          <p:cNvSpPr/>
          <p:nvPr/>
        </p:nvSpPr>
        <p:spPr>
          <a:xfrm>
            <a:off x="5401407" y="3510358"/>
            <a:ext cx="2121877" cy="1193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Rendszerterv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21B0DE45-DD6B-4531-BAB5-B779750538AA}"/>
              </a:ext>
            </a:extLst>
          </p:cNvPr>
          <p:cNvSpPr/>
          <p:nvPr/>
        </p:nvSpPr>
        <p:spPr>
          <a:xfrm>
            <a:off x="8147537" y="3520404"/>
            <a:ext cx="2121877" cy="1193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Integrációs teszt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9698661B-F81F-48EA-9048-A4E4491448F5}"/>
              </a:ext>
            </a:extLst>
          </p:cNvPr>
          <p:cNvSpPr/>
          <p:nvPr/>
        </p:nvSpPr>
        <p:spPr>
          <a:xfrm>
            <a:off x="5673235" y="4756607"/>
            <a:ext cx="2121877" cy="1193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Implementáció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9BCCBEBF-4D53-40D1-B7B8-EC8ED8422A8F}"/>
              </a:ext>
            </a:extLst>
          </p:cNvPr>
          <p:cNvSpPr/>
          <p:nvPr/>
        </p:nvSpPr>
        <p:spPr>
          <a:xfrm>
            <a:off x="7887430" y="4766653"/>
            <a:ext cx="2121877" cy="1193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Komponens teszt</a:t>
            </a:r>
          </a:p>
        </p:txBody>
      </p:sp>
    </p:spTree>
    <p:extLst>
      <p:ext uri="{BB962C8B-B14F-4D97-AF65-F5344CB8AC3E}">
        <p14:creationId xmlns:p14="http://schemas.microsoft.com/office/powerpoint/2010/main" val="2454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2DECE-61E4-44B7-AC9E-FF95EC07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9479"/>
            <a:ext cx="10515600" cy="2240756"/>
          </a:xfrm>
        </p:spPr>
        <p:txBody>
          <a:bodyPr>
            <a:noAutofit/>
          </a:bodyPr>
          <a:lstStyle/>
          <a:p>
            <a:r>
              <a:rPr lang="hu-HU" sz="7200" b="1" dirty="0">
                <a:solidFill>
                  <a:srgbClr val="0A70AE"/>
                </a:solidFill>
              </a:rPr>
              <a:t>A V-modell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A8339C74-188B-4F7D-9172-0AA42E907C1E}"/>
              </a:ext>
            </a:extLst>
          </p:cNvPr>
          <p:cNvGrpSpPr/>
          <p:nvPr/>
        </p:nvGrpSpPr>
        <p:grpSpPr>
          <a:xfrm>
            <a:off x="4994030" y="340824"/>
            <a:ext cx="5627078" cy="6176352"/>
            <a:chOff x="4994030" y="340824"/>
            <a:chExt cx="5627078" cy="6176352"/>
          </a:xfrm>
        </p:grpSpPr>
        <p:sp>
          <p:nvSpPr>
            <p:cNvPr id="4" name="Folyamatábra: Egyesítés 3">
              <a:extLst>
                <a:ext uri="{FF2B5EF4-FFF2-40B4-BE49-F238E27FC236}">
                  <a16:creationId xmlns:a16="http://schemas.microsoft.com/office/drawing/2014/main" id="{97997A8E-97EF-4EAB-AC84-76DC7D1A116A}"/>
                </a:ext>
              </a:extLst>
            </p:cNvPr>
            <p:cNvSpPr/>
            <p:nvPr/>
          </p:nvSpPr>
          <p:spPr>
            <a:xfrm>
              <a:off x="4994030" y="1080965"/>
              <a:ext cx="5627078" cy="5436211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Folyamatábra: Egyesítés 4">
              <a:extLst>
                <a:ext uri="{FF2B5EF4-FFF2-40B4-BE49-F238E27FC236}">
                  <a16:creationId xmlns:a16="http://schemas.microsoft.com/office/drawing/2014/main" id="{8D3962F8-581C-45C7-A2BF-2C311175D294}"/>
                </a:ext>
              </a:extLst>
            </p:cNvPr>
            <p:cNvSpPr/>
            <p:nvPr/>
          </p:nvSpPr>
          <p:spPr>
            <a:xfrm>
              <a:off x="4994030" y="340824"/>
              <a:ext cx="5627078" cy="5436211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E891E2EE-5BD9-4261-BF35-42488A58B26B}"/>
              </a:ext>
            </a:extLst>
          </p:cNvPr>
          <p:cNvSpPr/>
          <p:nvPr/>
        </p:nvSpPr>
        <p:spPr>
          <a:xfrm>
            <a:off x="4340469" y="1040057"/>
            <a:ext cx="2121877" cy="1193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Követelmény specifikáció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0444C69B-1B52-4617-9B0C-78D738438962}"/>
              </a:ext>
            </a:extLst>
          </p:cNvPr>
          <p:cNvSpPr/>
          <p:nvPr/>
        </p:nvSpPr>
        <p:spPr>
          <a:xfrm>
            <a:off x="9208476" y="1027906"/>
            <a:ext cx="2121877" cy="11931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Felhasználói átvételi teszt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377B9795-5572-4C27-AFFF-0ACCE60C24F8}"/>
              </a:ext>
            </a:extLst>
          </p:cNvPr>
          <p:cNvSpPr/>
          <p:nvPr/>
        </p:nvSpPr>
        <p:spPr>
          <a:xfrm>
            <a:off x="4901712" y="2264109"/>
            <a:ext cx="2121877" cy="1193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Funkcionális specifikáció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38E6DC56-6633-44D7-AF5B-717ED1C55421}"/>
              </a:ext>
            </a:extLst>
          </p:cNvPr>
          <p:cNvSpPr/>
          <p:nvPr/>
        </p:nvSpPr>
        <p:spPr>
          <a:xfrm>
            <a:off x="8673610" y="2274155"/>
            <a:ext cx="2121877" cy="1193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Rendszerteszt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7AE87002-E34E-457D-9995-04B61DD9DB9C}"/>
              </a:ext>
            </a:extLst>
          </p:cNvPr>
          <p:cNvSpPr/>
          <p:nvPr/>
        </p:nvSpPr>
        <p:spPr>
          <a:xfrm>
            <a:off x="5401407" y="3510358"/>
            <a:ext cx="2121877" cy="1193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Rendszerterv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21B0DE45-DD6B-4531-BAB5-B779750538AA}"/>
              </a:ext>
            </a:extLst>
          </p:cNvPr>
          <p:cNvSpPr/>
          <p:nvPr/>
        </p:nvSpPr>
        <p:spPr>
          <a:xfrm>
            <a:off x="8147537" y="3520404"/>
            <a:ext cx="2121877" cy="1193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Integrációs teszt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9698661B-F81F-48EA-9048-A4E4491448F5}"/>
              </a:ext>
            </a:extLst>
          </p:cNvPr>
          <p:cNvSpPr/>
          <p:nvPr/>
        </p:nvSpPr>
        <p:spPr>
          <a:xfrm>
            <a:off x="5673235" y="4756607"/>
            <a:ext cx="2121877" cy="1193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Implementáció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9BCCBEBF-4D53-40D1-B7B8-EC8ED8422A8F}"/>
              </a:ext>
            </a:extLst>
          </p:cNvPr>
          <p:cNvSpPr/>
          <p:nvPr/>
        </p:nvSpPr>
        <p:spPr>
          <a:xfrm>
            <a:off x="7887430" y="4766653"/>
            <a:ext cx="2121877" cy="1193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Komponens teszt</a:t>
            </a:r>
          </a:p>
        </p:txBody>
      </p:sp>
    </p:spTree>
    <p:extLst>
      <p:ext uri="{BB962C8B-B14F-4D97-AF65-F5344CB8AC3E}">
        <p14:creationId xmlns:p14="http://schemas.microsoft.com/office/powerpoint/2010/main" val="7230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A15DEA-8906-4F2F-BC9E-49FC7AB6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A70AE"/>
                </a:solidFill>
              </a:rPr>
              <a:t>Prototípus modell</a:t>
            </a:r>
          </a:p>
        </p:txBody>
      </p:sp>
    </p:spTree>
    <p:extLst>
      <p:ext uri="{BB962C8B-B14F-4D97-AF65-F5344CB8AC3E}">
        <p14:creationId xmlns:p14="http://schemas.microsoft.com/office/powerpoint/2010/main" val="15453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A15DEA-8906-4F2F-BC9E-49FC7AB6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A70AE"/>
                </a:solidFill>
              </a:rPr>
              <a:t>Prototípus modell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5FC826D-B761-4471-B4F5-F061B8021831}"/>
              </a:ext>
            </a:extLst>
          </p:cNvPr>
          <p:cNvSpPr/>
          <p:nvPr/>
        </p:nvSpPr>
        <p:spPr>
          <a:xfrm>
            <a:off x="1847850" y="2828925"/>
            <a:ext cx="1724025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Követelmények meghatározása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F5270135-F2E6-4D66-8763-A533D599AC50}"/>
              </a:ext>
            </a:extLst>
          </p:cNvPr>
          <p:cNvGrpSpPr/>
          <p:nvPr/>
        </p:nvGrpSpPr>
        <p:grpSpPr>
          <a:xfrm>
            <a:off x="4619625" y="1597819"/>
            <a:ext cx="2686049" cy="1097756"/>
            <a:chOff x="3162300" y="1759744"/>
            <a:chExt cx="2686049" cy="1097756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BD7B7F0E-C95F-4CA1-B960-C44B4103252E}"/>
                </a:ext>
              </a:extLst>
            </p:cNvPr>
            <p:cNvSpPr/>
            <p:nvPr/>
          </p:nvSpPr>
          <p:spPr>
            <a:xfrm>
              <a:off x="4124324" y="1759744"/>
              <a:ext cx="1724025" cy="876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Prototípus készítése</a:t>
              </a:r>
            </a:p>
          </p:txBody>
        </p:sp>
        <p:sp>
          <p:nvSpPr>
            <p:cNvPr id="9" name="Nyíl: kanyarodó 8">
              <a:extLst>
                <a:ext uri="{FF2B5EF4-FFF2-40B4-BE49-F238E27FC236}">
                  <a16:creationId xmlns:a16="http://schemas.microsoft.com/office/drawing/2014/main" id="{43A14BCD-51CA-468F-B042-30A4BA900163}"/>
                </a:ext>
              </a:extLst>
            </p:cNvPr>
            <p:cNvSpPr/>
            <p:nvPr/>
          </p:nvSpPr>
          <p:spPr>
            <a:xfrm>
              <a:off x="3162300" y="1981200"/>
              <a:ext cx="819150" cy="8763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197C7BF7-1656-4999-AE53-76F0F2EC8FC4}"/>
              </a:ext>
            </a:extLst>
          </p:cNvPr>
          <p:cNvGrpSpPr/>
          <p:nvPr/>
        </p:nvGrpSpPr>
        <p:grpSpPr>
          <a:xfrm>
            <a:off x="6796087" y="1883569"/>
            <a:ext cx="1724025" cy="1821656"/>
            <a:chOff x="5338762" y="2045494"/>
            <a:chExt cx="1724025" cy="1821656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829672EB-A32D-4856-906B-A508319EAAD8}"/>
                </a:ext>
              </a:extLst>
            </p:cNvPr>
            <p:cNvSpPr/>
            <p:nvPr/>
          </p:nvSpPr>
          <p:spPr>
            <a:xfrm>
              <a:off x="5338762" y="2990850"/>
              <a:ext cx="1724025" cy="876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Ügyfelek értesítése</a:t>
              </a:r>
            </a:p>
          </p:txBody>
        </p:sp>
        <p:sp>
          <p:nvSpPr>
            <p:cNvPr id="10" name="Nyíl: kanyarodó 9">
              <a:extLst>
                <a:ext uri="{FF2B5EF4-FFF2-40B4-BE49-F238E27FC236}">
                  <a16:creationId xmlns:a16="http://schemas.microsoft.com/office/drawing/2014/main" id="{657E6E64-855B-4878-A270-698D5E54D2CF}"/>
                </a:ext>
              </a:extLst>
            </p:cNvPr>
            <p:cNvSpPr/>
            <p:nvPr/>
          </p:nvSpPr>
          <p:spPr>
            <a:xfrm rot="5400000">
              <a:off x="6019798" y="2016919"/>
              <a:ext cx="819150" cy="8763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958D0629-32E6-45D5-ABAB-C219F0C49381}"/>
              </a:ext>
            </a:extLst>
          </p:cNvPr>
          <p:cNvGrpSpPr/>
          <p:nvPr/>
        </p:nvGrpSpPr>
        <p:grpSpPr>
          <a:xfrm>
            <a:off x="4562474" y="3831431"/>
            <a:ext cx="3705224" cy="1104900"/>
            <a:chOff x="3105149" y="3993356"/>
            <a:chExt cx="3705224" cy="11049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A3C4E252-D44B-41FF-A17C-087FC4D3E8E3}"/>
                </a:ext>
              </a:extLst>
            </p:cNvPr>
            <p:cNvSpPr/>
            <p:nvPr/>
          </p:nvSpPr>
          <p:spPr>
            <a:xfrm>
              <a:off x="4124323" y="4221956"/>
              <a:ext cx="1724025" cy="8763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Felülvizsgálat és frissítés</a:t>
              </a:r>
            </a:p>
          </p:txBody>
        </p:sp>
        <p:sp>
          <p:nvSpPr>
            <p:cNvPr id="11" name="Nyíl: kanyarodó 10">
              <a:extLst>
                <a:ext uri="{FF2B5EF4-FFF2-40B4-BE49-F238E27FC236}">
                  <a16:creationId xmlns:a16="http://schemas.microsoft.com/office/drawing/2014/main" id="{4737F321-6E53-446C-A6CB-96FBD47BF22A}"/>
                </a:ext>
              </a:extLst>
            </p:cNvPr>
            <p:cNvSpPr/>
            <p:nvPr/>
          </p:nvSpPr>
          <p:spPr>
            <a:xfrm rot="10800000">
              <a:off x="5991223" y="3993356"/>
              <a:ext cx="819150" cy="8763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2" name="Nyíl: kanyarodó 11">
              <a:extLst>
                <a:ext uri="{FF2B5EF4-FFF2-40B4-BE49-F238E27FC236}">
                  <a16:creationId xmlns:a16="http://schemas.microsoft.com/office/drawing/2014/main" id="{F3B14B67-427E-41F7-BDBF-89473BF5C51E}"/>
                </a:ext>
              </a:extLst>
            </p:cNvPr>
            <p:cNvSpPr/>
            <p:nvPr/>
          </p:nvSpPr>
          <p:spPr>
            <a:xfrm rot="16200000">
              <a:off x="3133724" y="4062414"/>
              <a:ext cx="819150" cy="8763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76CFD911-7E3E-4989-A82F-C2C0AF6467A4}"/>
              </a:ext>
            </a:extLst>
          </p:cNvPr>
          <p:cNvGrpSpPr/>
          <p:nvPr/>
        </p:nvGrpSpPr>
        <p:grpSpPr>
          <a:xfrm>
            <a:off x="8096243" y="3225402"/>
            <a:ext cx="1724025" cy="2934893"/>
            <a:chOff x="6638918" y="3387327"/>
            <a:chExt cx="1724025" cy="2934893"/>
          </a:xfrm>
        </p:grpSpPr>
        <p:sp>
          <p:nvSpPr>
            <p:cNvPr id="14" name="Téglalap: lekerekített 13">
              <a:extLst>
                <a:ext uri="{FF2B5EF4-FFF2-40B4-BE49-F238E27FC236}">
                  <a16:creationId xmlns:a16="http://schemas.microsoft.com/office/drawing/2014/main" id="{4D546D6B-83E0-4F44-AF8B-F561FED16749}"/>
                </a:ext>
              </a:extLst>
            </p:cNvPr>
            <p:cNvSpPr/>
            <p:nvPr/>
          </p:nvSpPr>
          <p:spPr>
            <a:xfrm>
              <a:off x="6638918" y="5445920"/>
              <a:ext cx="1724025" cy="876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Fejlesztés</a:t>
              </a:r>
            </a:p>
          </p:txBody>
        </p:sp>
        <p:sp>
          <p:nvSpPr>
            <p:cNvPr id="16" name="Nyíl: kanyarodó 15">
              <a:extLst>
                <a:ext uri="{FF2B5EF4-FFF2-40B4-BE49-F238E27FC236}">
                  <a16:creationId xmlns:a16="http://schemas.microsoft.com/office/drawing/2014/main" id="{AF93403D-E23C-4C36-A83B-0FD3F4DA8FBE}"/>
                </a:ext>
              </a:extLst>
            </p:cNvPr>
            <p:cNvSpPr/>
            <p:nvPr/>
          </p:nvSpPr>
          <p:spPr>
            <a:xfrm rot="5400000">
              <a:off x="6665710" y="3936801"/>
              <a:ext cx="1975247" cy="8763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>
                  <a:solidFill>
                    <a:schemeClr val="tx1"/>
                  </a:solidFill>
                </a:rPr>
                <a:t>Ügyfél elégedett</a:t>
              </a:r>
            </a:p>
          </p:txBody>
        </p:sp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B52D7FFA-88F5-4CB0-9614-6475D059B55C}"/>
              </a:ext>
            </a:extLst>
          </p:cNvPr>
          <p:cNvGrpSpPr/>
          <p:nvPr/>
        </p:nvGrpSpPr>
        <p:grpSpPr>
          <a:xfrm>
            <a:off x="3133723" y="5283995"/>
            <a:ext cx="2409823" cy="876300"/>
            <a:chOff x="1676398" y="5445920"/>
            <a:chExt cx="2409823" cy="876300"/>
          </a:xfrm>
        </p:grpSpPr>
        <p:sp>
          <p:nvSpPr>
            <p:cNvPr id="15" name="Téglalap: lekerekített 14">
              <a:extLst>
                <a:ext uri="{FF2B5EF4-FFF2-40B4-BE49-F238E27FC236}">
                  <a16:creationId xmlns:a16="http://schemas.microsoft.com/office/drawing/2014/main" id="{C22E30D2-F5D2-4DF0-BE8E-16C32591ABAB}"/>
                </a:ext>
              </a:extLst>
            </p:cNvPr>
            <p:cNvSpPr/>
            <p:nvPr/>
          </p:nvSpPr>
          <p:spPr>
            <a:xfrm>
              <a:off x="1676398" y="5445920"/>
              <a:ext cx="1724025" cy="876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Karbantartás</a:t>
              </a:r>
            </a:p>
          </p:txBody>
        </p:sp>
        <p:sp>
          <p:nvSpPr>
            <p:cNvPr id="17" name="Nyíl: jobbra mutató 16">
              <a:extLst>
                <a:ext uri="{FF2B5EF4-FFF2-40B4-BE49-F238E27FC236}">
                  <a16:creationId xmlns:a16="http://schemas.microsoft.com/office/drawing/2014/main" id="{432AC4EC-CFDC-4E57-BF1A-667E597C3CDB}"/>
                </a:ext>
              </a:extLst>
            </p:cNvPr>
            <p:cNvSpPr/>
            <p:nvPr/>
          </p:nvSpPr>
          <p:spPr>
            <a:xfrm rot="10800000">
              <a:off x="3471859" y="5685235"/>
              <a:ext cx="614362" cy="4167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66D7F390-D6F3-41B1-A464-31E29EB96E79}"/>
              </a:ext>
            </a:extLst>
          </p:cNvPr>
          <p:cNvGrpSpPr/>
          <p:nvPr/>
        </p:nvGrpSpPr>
        <p:grpSpPr>
          <a:xfrm>
            <a:off x="3669504" y="2828925"/>
            <a:ext cx="2407446" cy="876300"/>
            <a:chOff x="2212179" y="2990850"/>
            <a:chExt cx="2407446" cy="8763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2AE7DEF9-78B0-426D-9686-1520C4C9A63D}"/>
                </a:ext>
              </a:extLst>
            </p:cNvPr>
            <p:cNvSpPr/>
            <p:nvPr/>
          </p:nvSpPr>
          <p:spPr>
            <a:xfrm>
              <a:off x="2895600" y="2990850"/>
              <a:ext cx="1724025" cy="876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Design</a:t>
              </a:r>
            </a:p>
          </p:txBody>
        </p:sp>
        <p:sp>
          <p:nvSpPr>
            <p:cNvPr id="18" name="Nyíl: jobbra mutató 17">
              <a:extLst>
                <a:ext uri="{FF2B5EF4-FFF2-40B4-BE49-F238E27FC236}">
                  <a16:creationId xmlns:a16="http://schemas.microsoft.com/office/drawing/2014/main" id="{A414582F-9225-47F7-8AE1-892F17D79697}"/>
                </a:ext>
              </a:extLst>
            </p:cNvPr>
            <p:cNvSpPr/>
            <p:nvPr/>
          </p:nvSpPr>
          <p:spPr>
            <a:xfrm>
              <a:off x="2212179" y="3221833"/>
              <a:ext cx="614362" cy="4167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DB69811A-698D-45E6-BA30-D5DD80980D82}"/>
              </a:ext>
            </a:extLst>
          </p:cNvPr>
          <p:cNvGrpSpPr/>
          <p:nvPr/>
        </p:nvGrpSpPr>
        <p:grpSpPr>
          <a:xfrm>
            <a:off x="5614983" y="5293519"/>
            <a:ext cx="2405060" cy="876300"/>
            <a:chOff x="4157658" y="5455444"/>
            <a:chExt cx="2405060" cy="876300"/>
          </a:xfrm>
        </p:grpSpPr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83E9C8A4-BDB8-435F-A38D-E9DC88545C3C}"/>
                </a:ext>
              </a:extLst>
            </p:cNvPr>
            <p:cNvSpPr/>
            <p:nvPr/>
          </p:nvSpPr>
          <p:spPr>
            <a:xfrm>
              <a:off x="4157658" y="5455444"/>
              <a:ext cx="1724025" cy="876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Tesztelés</a:t>
              </a:r>
            </a:p>
          </p:txBody>
        </p:sp>
        <p:sp>
          <p:nvSpPr>
            <p:cNvPr id="19" name="Nyíl: jobbra mutató 18">
              <a:extLst>
                <a:ext uri="{FF2B5EF4-FFF2-40B4-BE49-F238E27FC236}">
                  <a16:creationId xmlns:a16="http://schemas.microsoft.com/office/drawing/2014/main" id="{FF75BB90-5FEC-4DF7-9F37-710992151CB8}"/>
                </a:ext>
              </a:extLst>
            </p:cNvPr>
            <p:cNvSpPr/>
            <p:nvPr/>
          </p:nvSpPr>
          <p:spPr>
            <a:xfrm rot="10800000">
              <a:off x="5948356" y="5685236"/>
              <a:ext cx="614362" cy="4167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2004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A15DEA-8906-4F2F-BC9E-49FC7AB6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A70AE"/>
                </a:solidFill>
              </a:rPr>
              <a:t>Prototípus modell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5FC826D-B761-4471-B4F5-F061B8021831}"/>
              </a:ext>
            </a:extLst>
          </p:cNvPr>
          <p:cNvSpPr/>
          <p:nvPr/>
        </p:nvSpPr>
        <p:spPr>
          <a:xfrm>
            <a:off x="1847850" y="2828925"/>
            <a:ext cx="1724025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Követelmények meghatározása</a:t>
            </a:r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F5270135-F2E6-4D66-8763-A533D599AC50}"/>
              </a:ext>
            </a:extLst>
          </p:cNvPr>
          <p:cNvGrpSpPr/>
          <p:nvPr/>
        </p:nvGrpSpPr>
        <p:grpSpPr>
          <a:xfrm>
            <a:off x="4619625" y="1597819"/>
            <a:ext cx="2686049" cy="1097756"/>
            <a:chOff x="3162300" y="1759744"/>
            <a:chExt cx="2686049" cy="1097756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BD7B7F0E-C95F-4CA1-B960-C44B4103252E}"/>
                </a:ext>
              </a:extLst>
            </p:cNvPr>
            <p:cNvSpPr/>
            <p:nvPr/>
          </p:nvSpPr>
          <p:spPr>
            <a:xfrm>
              <a:off x="4124324" y="1759744"/>
              <a:ext cx="1724025" cy="876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Prototípus készítése</a:t>
              </a:r>
            </a:p>
          </p:txBody>
        </p:sp>
        <p:sp>
          <p:nvSpPr>
            <p:cNvPr id="9" name="Nyíl: kanyarodó 8">
              <a:extLst>
                <a:ext uri="{FF2B5EF4-FFF2-40B4-BE49-F238E27FC236}">
                  <a16:creationId xmlns:a16="http://schemas.microsoft.com/office/drawing/2014/main" id="{43A14BCD-51CA-468F-B042-30A4BA900163}"/>
                </a:ext>
              </a:extLst>
            </p:cNvPr>
            <p:cNvSpPr/>
            <p:nvPr/>
          </p:nvSpPr>
          <p:spPr>
            <a:xfrm>
              <a:off x="3162300" y="1981200"/>
              <a:ext cx="819150" cy="8763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197C7BF7-1656-4999-AE53-76F0F2EC8FC4}"/>
              </a:ext>
            </a:extLst>
          </p:cNvPr>
          <p:cNvGrpSpPr/>
          <p:nvPr/>
        </p:nvGrpSpPr>
        <p:grpSpPr>
          <a:xfrm>
            <a:off x="6796087" y="1883569"/>
            <a:ext cx="1724025" cy="1821656"/>
            <a:chOff x="5338762" y="2045494"/>
            <a:chExt cx="1724025" cy="1821656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829672EB-A32D-4856-906B-A508319EAAD8}"/>
                </a:ext>
              </a:extLst>
            </p:cNvPr>
            <p:cNvSpPr/>
            <p:nvPr/>
          </p:nvSpPr>
          <p:spPr>
            <a:xfrm>
              <a:off x="5338762" y="2990850"/>
              <a:ext cx="1724025" cy="876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Ügyfelek értesítése</a:t>
              </a:r>
            </a:p>
          </p:txBody>
        </p:sp>
        <p:sp>
          <p:nvSpPr>
            <p:cNvPr id="10" name="Nyíl: kanyarodó 9">
              <a:extLst>
                <a:ext uri="{FF2B5EF4-FFF2-40B4-BE49-F238E27FC236}">
                  <a16:creationId xmlns:a16="http://schemas.microsoft.com/office/drawing/2014/main" id="{657E6E64-855B-4878-A270-698D5E54D2CF}"/>
                </a:ext>
              </a:extLst>
            </p:cNvPr>
            <p:cNvSpPr/>
            <p:nvPr/>
          </p:nvSpPr>
          <p:spPr>
            <a:xfrm rot="5400000">
              <a:off x="6019798" y="2016919"/>
              <a:ext cx="819150" cy="8763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958D0629-32E6-45D5-ABAB-C219F0C49381}"/>
              </a:ext>
            </a:extLst>
          </p:cNvPr>
          <p:cNvGrpSpPr/>
          <p:nvPr/>
        </p:nvGrpSpPr>
        <p:grpSpPr>
          <a:xfrm>
            <a:off x="4562474" y="3831431"/>
            <a:ext cx="3705224" cy="1104900"/>
            <a:chOff x="3105149" y="3993356"/>
            <a:chExt cx="3705224" cy="11049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A3C4E252-D44B-41FF-A17C-087FC4D3E8E3}"/>
                </a:ext>
              </a:extLst>
            </p:cNvPr>
            <p:cNvSpPr/>
            <p:nvPr/>
          </p:nvSpPr>
          <p:spPr>
            <a:xfrm>
              <a:off x="4124323" y="4221956"/>
              <a:ext cx="1724025" cy="8763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Felülvizsgálat és frissítés</a:t>
              </a:r>
            </a:p>
          </p:txBody>
        </p:sp>
        <p:sp>
          <p:nvSpPr>
            <p:cNvPr id="11" name="Nyíl: kanyarodó 10">
              <a:extLst>
                <a:ext uri="{FF2B5EF4-FFF2-40B4-BE49-F238E27FC236}">
                  <a16:creationId xmlns:a16="http://schemas.microsoft.com/office/drawing/2014/main" id="{4737F321-6E53-446C-A6CB-96FBD47BF22A}"/>
                </a:ext>
              </a:extLst>
            </p:cNvPr>
            <p:cNvSpPr/>
            <p:nvPr/>
          </p:nvSpPr>
          <p:spPr>
            <a:xfrm rot="10800000">
              <a:off x="5991223" y="3993356"/>
              <a:ext cx="819150" cy="8763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2" name="Nyíl: kanyarodó 11">
              <a:extLst>
                <a:ext uri="{FF2B5EF4-FFF2-40B4-BE49-F238E27FC236}">
                  <a16:creationId xmlns:a16="http://schemas.microsoft.com/office/drawing/2014/main" id="{F3B14B67-427E-41F7-BDBF-89473BF5C51E}"/>
                </a:ext>
              </a:extLst>
            </p:cNvPr>
            <p:cNvSpPr/>
            <p:nvPr/>
          </p:nvSpPr>
          <p:spPr>
            <a:xfrm rot="16200000">
              <a:off x="3133724" y="4062414"/>
              <a:ext cx="819150" cy="8763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76CFD911-7E3E-4989-A82F-C2C0AF6467A4}"/>
              </a:ext>
            </a:extLst>
          </p:cNvPr>
          <p:cNvGrpSpPr/>
          <p:nvPr/>
        </p:nvGrpSpPr>
        <p:grpSpPr>
          <a:xfrm>
            <a:off x="8096243" y="3225402"/>
            <a:ext cx="1724025" cy="2934893"/>
            <a:chOff x="6638918" y="3387327"/>
            <a:chExt cx="1724025" cy="2934893"/>
          </a:xfrm>
        </p:grpSpPr>
        <p:sp>
          <p:nvSpPr>
            <p:cNvPr id="14" name="Téglalap: lekerekített 13">
              <a:extLst>
                <a:ext uri="{FF2B5EF4-FFF2-40B4-BE49-F238E27FC236}">
                  <a16:creationId xmlns:a16="http://schemas.microsoft.com/office/drawing/2014/main" id="{4D546D6B-83E0-4F44-AF8B-F561FED16749}"/>
                </a:ext>
              </a:extLst>
            </p:cNvPr>
            <p:cNvSpPr/>
            <p:nvPr/>
          </p:nvSpPr>
          <p:spPr>
            <a:xfrm>
              <a:off x="6638918" y="5445920"/>
              <a:ext cx="1724025" cy="876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Fejlesztés</a:t>
              </a:r>
            </a:p>
          </p:txBody>
        </p:sp>
        <p:sp>
          <p:nvSpPr>
            <p:cNvPr id="16" name="Nyíl: kanyarodó 15">
              <a:extLst>
                <a:ext uri="{FF2B5EF4-FFF2-40B4-BE49-F238E27FC236}">
                  <a16:creationId xmlns:a16="http://schemas.microsoft.com/office/drawing/2014/main" id="{AF93403D-E23C-4C36-A83B-0FD3F4DA8FBE}"/>
                </a:ext>
              </a:extLst>
            </p:cNvPr>
            <p:cNvSpPr/>
            <p:nvPr/>
          </p:nvSpPr>
          <p:spPr>
            <a:xfrm rot="5400000">
              <a:off x="6665710" y="3936801"/>
              <a:ext cx="1975247" cy="8763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>
                  <a:solidFill>
                    <a:schemeClr val="tx1"/>
                  </a:solidFill>
                </a:rPr>
                <a:t>Ügyfél elégedett</a:t>
              </a:r>
            </a:p>
          </p:txBody>
        </p:sp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B52D7FFA-88F5-4CB0-9614-6475D059B55C}"/>
              </a:ext>
            </a:extLst>
          </p:cNvPr>
          <p:cNvGrpSpPr/>
          <p:nvPr/>
        </p:nvGrpSpPr>
        <p:grpSpPr>
          <a:xfrm>
            <a:off x="3133723" y="5283995"/>
            <a:ext cx="2409823" cy="876300"/>
            <a:chOff x="1676398" y="5445920"/>
            <a:chExt cx="2409823" cy="876300"/>
          </a:xfrm>
        </p:grpSpPr>
        <p:sp>
          <p:nvSpPr>
            <p:cNvPr id="15" name="Téglalap: lekerekített 14">
              <a:extLst>
                <a:ext uri="{FF2B5EF4-FFF2-40B4-BE49-F238E27FC236}">
                  <a16:creationId xmlns:a16="http://schemas.microsoft.com/office/drawing/2014/main" id="{C22E30D2-F5D2-4DF0-BE8E-16C32591ABAB}"/>
                </a:ext>
              </a:extLst>
            </p:cNvPr>
            <p:cNvSpPr/>
            <p:nvPr/>
          </p:nvSpPr>
          <p:spPr>
            <a:xfrm>
              <a:off x="1676398" y="5445920"/>
              <a:ext cx="1724025" cy="876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Karbantartás</a:t>
              </a:r>
            </a:p>
          </p:txBody>
        </p:sp>
        <p:sp>
          <p:nvSpPr>
            <p:cNvPr id="17" name="Nyíl: jobbra mutató 16">
              <a:extLst>
                <a:ext uri="{FF2B5EF4-FFF2-40B4-BE49-F238E27FC236}">
                  <a16:creationId xmlns:a16="http://schemas.microsoft.com/office/drawing/2014/main" id="{432AC4EC-CFDC-4E57-BF1A-667E597C3CDB}"/>
                </a:ext>
              </a:extLst>
            </p:cNvPr>
            <p:cNvSpPr/>
            <p:nvPr/>
          </p:nvSpPr>
          <p:spPr>
            <a:xfrm rot="10800000">
              <a:off x="3471859" y="5685235"/>
              <a:ext cx="614362" cy="4167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66D7F390-D6F3-41B1-A464-31E29EB96E79}"/>
              </a:ext>
            </a:extLst>
          </p:cNvPr>
          <p:cNvGrpSpPr/>
          <p:nvPr/>
        </p:nvGrpSpPr>
        <p:grpSpPr>
          <a:xfrm>
            <a:off x="3669504" y="2828925"/>
            <a:ext cx="2407446" cy="876300"/>
            <a:chOff x="2212179" y="2990850"/>
            <a:chExt cx="2407446" cy="8763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2AE7DEF9-78B0-426D-9686-1520C4C9A63D}"/>
                </a:ext>
              </a:extLst>
            </p:cNvPr>
            <p:cNvSpPr/>
            <p:nvPr/>
          </p:nvSpPr>
          <p:spPr>
            <a:xfrm>
              <a:off x="2895600" y="2990850"/>
              <a:ext cx="1724025" cy="876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Design</a:t>
              </a:r>
            </a:p>
          </p:txBody>
        </p:sp>
        <p:sp>
          <p:nvSpPr>
            <p:cNvPr id="18" name="Nyíl: jobbra mutató 17">
              <a:extLst>
                <a:ext uri="{FF2B5EF4-FFF2-40B4-BE49-F238E27FC236}">
                  <a16:creationId xmlns:a16="http://schemas.microsoft.com/office/drawing/2014/main" id="{A414582F-9225-47F7-8AE1-892F17D79697}"/>
                </a:ext>
              </a:extLst>
            </p:cNvPr>
            <p:cNvSpPr/>
            <p:nvPr/>
          </p:nvSpPr>
          <p:spPr>
            <a:xfrm>
              <a:off x="2212179" y="3221833"/>
              <a:ext cx="614362" cy="4167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DB69811A-698D-45E6-BA30-D5DD80980D82}"/>
              </a:ext>
            </a:extLst>
          </p:cNvPr>
          <p:cNvGrpSpPr/>
          <p:nvPr/>
        </p:nvGrpSpPr>
        <p:grpSpPr>
          <a:xfrm>
            <a:off x="5614983" y="5293519"/>
            <a:ext cx="2405060" cy="876300"/>
            <a:chOff x="4157658" y="5455444"/>
            <a:chExt cx="2405060" cy="876300"/>
          </a:xfrm>
        </p:grpSpPr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83E9C8A4-BDB8-435F-A38D-E9DC88545C3C}"/>
                </a:ext>
              </a:extLst>
            </p:cNvPr>
            <p:cNvSpPr/>
            <p:nvPr/>
          </p:nvSpPr>
          <p:spPr>
            <a:xfrm>
              <a:off x="4157658" y="5455444"/>
              <a:ext cx="1724025" cy="876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Tesztelés</a:t>
              </a:r>
            </a:p>
          </p:txBody>
        </p:sp>
        <p:sp>
          <p:nvSpPr>
            <p:cNvPr id="19" name="Nyíl: jobbra mutató 18">
              <a:extLst>
                <a:ext uri="{FF2B5EF4-FFF2-40B4-BE49-F238E27FC236}">
                  <a16:creationId xmlns:a16="http://schemas.microsoft.com/office/drawing/2014/main" id="{FF75BB90-5FEC-4DF7-9F37-710992151CB8}"/>
                </a:ext>
              </a:extLst>
            </p:cNvPr>
            <p:cNvSpPr/>
            <p:nvPr/>
          </p:nvSpPr>
          <p:spPr>
            <a:xfrm rot="10800000">
              <a:off x="5948356" y="5685236"/>
              <a:ext cx="614362" cy="4167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088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5A664828-7A3A-449D-9B01-B881BFA2B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79895"/>
              </p:ext>
            </p:extLst>
          </p:nvPr>
        </p:nvGraphicFramePr>
        <p:xfrm>
          <a:off x="404997" y="-344129"/>
          <a:ext cx="14697352" cy="7982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5F2D16B8-CDCC-42EA-828D-2DDDB2E7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A70AE"/>
                </a:solidFill>
              </a:rPr>
              <a:t>Iteratív és inkrementális módszertanok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345A3C02-4333-4E1B-9660-F14270ACCA15}"/>
              </a:ext>
            </a:extLst>
          </p:cNvPr>
          <p:cNvGrpSpPr/>
          <p:nvPr/>
        </p:nvGrpSpPr>
        <p:grpSpPr>
          <a:xfrm>
            <a:off x="3657600" y="5206998"/>
            <a:ext cx="5816600" cy="928134"/>
            <a:chOff x="3657600" y="5206998"/>
            <a:chExt cx="5816600" cy="928134"/>
          </a:xfrm>
        </p:grpSpPr>
        <p:sp>
          <p:nvSpPr>
            <p:cNvPr id="7" name="Nyíl: visszakanyarodó 6">
              <a:extLst>
                <a:ext uri="{FF2B5EF4-FFF2-40B4-BE49-F238E27FC236}">
                  <a16:creationId xmlns:a16="http://schemas.microsoft.com/office/drawing/2014/main" id="{363CF61B-65CC-4308-A58A-98D53C7FEEAC}"/>
                </a:ext>
              </a:extLst>
            </p:cNvPr>
            <p:cNvSpPr/>
            <p:nvPr/>
          </p:nvSpPr>
          <p:spPr>
            <a:xfrm rot="10800000">
              <a:off x="3657600" y="5206998"/>
              <a:ext cx="5816600" cy="558801"/>
            </a:xfrm>
            <a:prstGeom prst="uturn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1D72BF43-2C46-42B5-B3CA-9A1803031AC4}"/>
                </a:ext>
              </a:extLst>
            </p:cNvPr>
            <p:cNvSpPr txBox="1"/>
            <p:nvPr/>
          </p:nvSpPr>
          <p:spPr>
            <a:xfrm>
              <a:off x="5706253" y="5765800"/>
              <a:ext cx="2047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Nem teljes rendszer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58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52DB6F-C080-421A-8DF7-1F7C03C54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F52DB6F-C080-421A-8DF7-1F7C03C54B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28A1AD-5BEF-4248-A875-82746CA89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4D28A1AD-5BEF-4248-A875-82746CA89D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7B3BBB-F313-4DC2-A6AE-5BB935440E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ED7B3BBB-F313-4DC2-A6AE-5BB935440E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B7619EF-50BE-4CE2-96F9-20541FDCE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B7619EF-50BE-4CE2-96F9-20541FDCEE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7B7A00B-CD11-4934-9B46-3DA8BEEBD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17B7A00B-CD11-4934-9B46-3DA8BEEBDB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67DD6B-1928-442A-91C5-662ADD5057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1267DD6B-1928-442A-91C5-662ADD5057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7FF4B9-D8FA-4F5B-A214-881D0CFEA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F27FF4B9-D8FA-4F5B-A214-881D0CFEA7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A5AB7D-82C0-4DE9-8223-CA05467A62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9FA5AB7D-82C0-4DE9-8223-CA05467A62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DA6FFF-55B8-42BD-AB79-BAE5B1853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7EDA6FFF-55B8-42BD-AB79-BAE5B1853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8D54F4-E9AA-44AD-A7A1-A3DC7E79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B88D54F4-E9AA-44AD-A7A1-A3DC7E794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1D0F3-EAC7-4448-851D-0B41E47EB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C9D1D0F3-EAC7-4448-851D-0B41E47EB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EDF302-905C-4CB1-A0C8-48CFC40DF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28EDF302-905C-4CB1-A0C8-48CFC40DF3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94949D-B335-440F-96E7-08C0356FE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9094949D-B335-440F-96E7-08C0356FEB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70FE5F-6079-4565-9228-95528575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A70AE"/>
                </a:solidFill>
              </a:rPr>
              <a:t>Inkrementális fejlesztés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23A6246B-ADF6-4DFD-80B3-91A82B4C3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459549"/>
              </p:ext>
            </p:extLst>
          </p:nvPr>
        </p:nvGraphicFramePr>
        <p:xfrm>
          <a:off x="1193800" y="137318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églalap 4">
            <a:extLst>
              <a:ext uri="{FF2B5EF4-FFF2-40B4-BE49-F238E27FC236}">
                <a16:creationId xmlns:a16="http://schemas.microsoft.com/office/drawing/2014/main" id="{91D3735D-FC92-46B2-A813-5E50A36114B5}"/>
              </a:ext>
            </a:extLst>
          </p:cNvPr>
          <p:cNvSpPr/>
          <p:nvPr/>
        </p:nvSpPr>
        <p:spPr>
          <a:xfrm>
            <a:off x="304078" y="1574304"/>
            <a:ext cx="534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68B0F732-9D2E-4B41-B3F4-C4F022001599}"/>
              </a:ext>
            </a:extLst>
          </p:cNvPr>
          <p:cNvGrpSpPr/>
          <p:nvPr/>
        </p:nvGrpSpPr>
        <p:grpSpPr>
          <a:xfrm>
            <a:off x="216715" y="2752308"/>
            <a:ext cx="11479985" cy="1325563"/>
            <a:chOff x="216715" y="2752308"/>
            <a:chExt cx="11479985" cy="1325563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050AB9CF-D8F3-482C-9AD2-A5CEC8120A84}"/>
                </a:ext>
              </a:extLst>
            </p:cNvPr>
            <p:cNvSpPr/>
            <p:nvPr/>
          </p:nvSpPr>
          <p:spPr>
            <a:xfrm>
              <a:off x="216715" y="3009404"/>
              <a:ext cx="70884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hu-HU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II.</a:t>
              </a:r>
            </a:p>
          </p:txBody>
        </p:sp>
        <p:graphicFrame>
          <p:nvGraphicFramePr>
            <p:cNvPr id="9" name="Tartalom helye 3">
              <a:extLst>
                <a:ext uri="{FF2B5EF4-FFF2-40B4-BE49-F238E27FC236}">
                  <a16:creationId xmlns:a16="http://schemas.microsoft.com/office/drawing/2014/main" id="{CD2ECF97-91F1-422B-A6F6-99EFC65CC9F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4658522"/>
                </p:ext>
              </p:extLst>
            </p:nvPr>
          </p:nvGraphicFramePr>
          <p:xfrm>
            <a:off x="1181100" y="2752308"/>
            <a:ext cx="10515600" cy="13255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EBEBAF6-DCB8-4E58-95DC-ADA6A9B753E4}"/>
              </a:ext>
            </a:extLst>
          </p:cNvPr>
          <p:cNvGrpSpPr/>
          <p:nvPr/>
        </p:nvGrpSpPr>
        <p:grpSpPr>
          <a:xfrm>
            <a:off x="-157587" y="4133850"/>
            <a:ext cx="11866987" cy="2197101"/>
            <a:chOff x="-157587" y="4133850"/>
            <a:chExt cx="11866987" cy="2197101"/>
          </a:xfrm>
        </p:grpSpPr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E4BA209-38D3-40D0-9863-E38C3A898BB8}"/>
                </a:ext>
              </a:extLst>
            </p:cNvPr>
            <p:cNvSpPr/>
            <p:nvPr/>
          </p:nvSpPr>
          <p:spPr>
            <a:xfrm rot="16200000">
              <a:off x="-50346" y="4026609"/>
              <a:ext cx="70884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hu-HU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...</a:t>
              </a:r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6F6A7E4B-06ED-40D8-A3E2-B351BBF0FEAF}"/>
                </a:ext>
              </a:extLst>
            </p:cNvPr>
            <p:cNvSpPr/>
            <p:nvPr/>
          </p:nvSpPr>
          <p:spPr>
            <a:xfrm>
              <a:off x="89456" y="5307340"/>
              <a:ext cx="109164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hu-HU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utolsó</a:t>
              </a:r>
            </a:p>
          </p:txBody>
        </p:sp>
        <p:graphicFrame>
          <p:nvGraphicFramePr>
            <p:cNvPr id="10" name="Tartalom helye 3">
              <a:extLst>
                <a:ext uri="{FF2B5EF4-FFF2-40B4-BE49-F238E27FC236}">
                  <a16:creationId xmlns:a16="http://schemas.microsoft.com/office/drawing/2014/main" id="{AB6DFC6A-1ABC-4ACB-BCC4-EB3592FE59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74038826"/>
                </p:ext>
              </p:extLst>
            </p:nvPr>
          </p:nvGraphicFramePr>
          <p:xfrm>
            <a:off x="1193800" y="5005388"/>
            <a:ext cx="10515600" cy="13255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B8A805CB-CB67-4672-B655-EDA60BEFF6B9}"/>
              </a:ext>
            </a:extLst>
          </p:cNvPr>
          <p:cNvSpPr/>
          <p:nvPr/>
        </p:nvSpPr>
        <p:spPr>
          <a:xfrm>
            <a:off x="1193800" y="6384508"/>
            <a:ext cx="10668000" cy="473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Idő</a:t>
            </a:r>
          </a:p>
        </p:txBody>
      </p:sp>
    </p:spTree>
    <p:extLst>
      <p:ext uri="{BB962C8B-B14F-4D97-AF65-F5344CB8AC3E}">
        <p14:creationId xmlns:p14="http://schemas.microsoft.com/office/powerpoint/2010/main" val="350041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52991E-B886-481E-8B1E-BF554D71F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8BEE6F-6948-4FC4-9462-3F0D44860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8140EE-F6CF-4266-B7D3-2121CDC4F1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13CE7B-1582-43B9-B3F2-979C637A5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35714D-CECE-4B47-810B-0A89DCF48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6E9FF0-1F38-49B3-8B38-91545CC52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53B17F-E3C1-40DF-8252-CBBA843CE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F15847-7E74-4A96-BAE0-0CEFB5E2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A70AE"/>
                </a:solidFill>
              </a:rPr>
              <a:t>Agilis szoftverfejlesztés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C45E31-E473-45B0-AC0E-060204DC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rgbClr val="0A70AE"/>
                </a:solidFill>
              </a:rPr>
              <a:t>Értékesebbek…</a:t>
            </a:r>
          </a:p>
          <a:p>
            <a:pPr>
              <a:buFont typeface="+mj-lt"/>
              <a:buAutoNum type="arabicPeriod"/>
            </a:pPr>
            <a:r>
              <a:rPr lang="hu-HU" sz="2400" dirty="0"/>
              <a:t> az egyének és interaktivitás szemben a folyamatokkal és az eszközökkel,</a:t>
            </a:r>
          </a:p>
          <a:p>
            <a:pPr>
              <a:buFont typeface="+mj-lt"/>
              <a:buAutoNum type="arabicPeriod"/>
            </a:pPr>
            <a:r>
              <a:rPr lang="hu-HU" sz="2400" dirty="0"/>
              <a:t> a működő szoftver szemben a terjedelmes dokumentációval,</a:t>
            </a:r>
          </a:p>
          <a:p>
            <a:pPr>
              <a:buFont typeface="+mj-lt"/>
              <a:buAutoNum type="arabicPeriod"/>
            </a:pPr>
            <a:r>
              <a:rPr lang="hu-HU" sz="2400" dirty="0"/>
              <a:t> az együttműködés a megrendelővel szemben a szerződéses tárgyalásokkal,</a:t>
            </a:r>
          </a:p>
          <a:p>
            <a:pPr>
              <a:buFont typeface="+mj-lt"/>
              <a:buAutoNum type="arabicPeriod"/>
            </a:pPr>
            <a:r>
              <a:rPr lang="hu-HU" sz="2400" dirty="0"/>
              <a:t> az alkalmazkodás a változásokhoz szemben a terv követésével.</a:t>
            </a:r>
          </a:p>
        </p:txBody>
      </p:sp>
    </p:spTree>
    <p:extLst>
      <p:ext uri="{BB962C8B-B14F-4D97-AF65-F5344CB8AC3E}">
        <p14:creationId xmlns:p14="http://schemas.microsoft.com/office/powerpoint/2010/main" val="230675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A172DE-E16E-4D71-A60F-BB88359F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414315" y="1889521"/>
            <a:ext cx="8154193" cy="1325563"/>
          </a:xfrm>
        </p:spPr>
        <p:txBody>
          <a:bodyPr/>
          <a:lstStyle/>
          <a:p>
            <a:r>
              <a:rPr lang="hu-HU" b="1" dirty="0">
                <a:solidFill>
                  <a:srgbClr val="0A70AE"/>
                </a:solidFill>
              </a:rPr>
              <a:t>Az agilis fejlesztés alapelvei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EF6553-8A5C-41B5-8844-B73C1A80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564" y="228600"/>
            <a:ext cx="10498136" cy="640079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hu-HU" sz="2000" dirty="0"/>
              <a:t> Megrendelő kielégítése használható szoftver gyors és folyamatos átadásával.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hu-HU" sz="2000" dirty="0"/>
              <a:t> A követelmények kései változtatása sem okoz problémát.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hu-HU" sz="2000" dirty="0"/>
              <a:t> A működő szoftver / prototípus átadása rendszeresen, a lehető legrövidebb időn belül.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hu-HU" sz="2000" dirty="0"/>
              <a:t> Napi együttműködés a megrendelő és a fejlesztők között.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hu-HU" sz="2000" dirty="0"/>
              <a:t> A projektek motivált egyének köré épülnek, akik megkapják a szükséges eszközöket és támogatást a legjobb munkavégzéshez.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hu-HU" sz="2000" dirty="0"/>
              <a:t> A leghatékonyabb kommunikáció a szemtől-szembeni megbeszélés.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hu-HU" sz="2000" dirty="0"/>
              <a:t> Az előrehaladás alapja a működő szoftver.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hu-HU" sz="2000" dirty="0"/>
              <a:t> Az agilis folyamatok általi fenntartható fejlesztés állandó ütemben.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hu-HU" sz="2000" dirty="0"/>
              <a:t> Folyamatos figyelem a technikai kitűnőségnek.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hu-HU" sz="2000" dirty="0"/>
              <a:t> Egyszerűség, a minél nagyobb hatékonyságért.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hu-HU" sz="2000" dirty="0"/>
              <a:t> Önszervező csapatok készítik a legjobb terveket.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hu-HU" sz="2000" dirty="0"/>
              <a:t> Rendszeres időközönként a csapatok reagálnak a változásokra, hogy még hatékonyabbak legyenek.</a:t>
            </a:r>
          </a:p>
        </p:txBody>
      </p:sp>
    </p:spTree>
    <p:extLst>
      <p:ext uri="{BB962C8B-B14F-4D97-AF65-F5344CB8AC3E}">
        <p14:creationId xmlns:p14="http://schemas.microsoft.com/office/powerpoint/2010/main" val="244008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130937D-0C2F-4D5E-95F5-2E92026CA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hu-HU" sz="7200" dirty="0">
                <a:solidFill>
                  <a:srgbClr val="073A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7200" dirty="0" err="1">
                <a:solidFill>
                  <a:srgbClr val="073A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endParaRPr lang="hu-HU" sz="7200" dirty="0">
              <a:solidFill>
                <a:srgbClr val="073A0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" descr="Támadás kezdőhelyét jelölő vonal észak-amerikai futballban">
            <a:extLst>
              <a:ext uri="{FF2B5EF4-FFF2-40B4-BE49-F238E27FC236}">
                <a16:creationId xmlns:a16="http://schemas.microsoft.com/office/drawing/2014/main" id="{461F17EF-5EE9-4BBC-8DD7-DB4793FED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57" r="1719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6AD466D-FCB8-4C84-BE12-02E3101F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A mai anyag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AD689D-2C0C-475C-B28E-7FDF916AF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hu-HU" sz="3600" b="1" dirty="0">
                <a:solidFill>
                  <a:schemeClr val="accent1">
                    <a:lumMod val="75000"/>
                  </a:schemeClr>
                </a:solidFill>
              </a:rPr>
              <a:t>A tesztelési tevékenység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u-HU" sz="3600" b="1" dirty="0">
                <a:solidFill>
                  <a:schemeClr val="accent1">
                    <a:lumMod val="75000"/>
                  </a:schemeClr>
                </a:solidFill>
              </a:rPr>
              <a:t>A szoftver életciklusa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u-HU" sz="3600" b="1" dirty="0">
                <a:solidFill>
                  <a:schemeClr val="accent1">
                    <a:lumMod val="75000"/>
                  </a:schemeClr>
                </a:solidFill>
              </a:rPr>
              <a:t>Módszertanok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hu-HU" sz="3600" b="1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hu-HU" sz="3600" b="1" dirty="0" err="1">
                <a:solidFill>
                  <a:schemeClr val="accent1">
                    <a:lumMod val="75000"/>
                  </a:schemeClr>
                </a:solidFill>
              </a:rPr>
              <a:t>Scrum</a:t>
            </a:r>
            <a:endParaRPr lang="hu-HU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5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F9AB9B-D3E3-4620-9EE0-33306E15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A70AE"/>
                </a:solidFill>
              </a:rPr>
              <a:t>Disznók és csirkék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453899D-C333-4687-B7FE-C6B8F395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690688"/>
            <a:ext cx="11480800" cy="40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73E0DF-4BFF-4533-A6E4-52270F8E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Szerepkörök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Kép 10">
            <a:extLst>
              <a:ext uri="{FF2B5EF4-FFF2-40B4-BE49-F238E27FC236}">
                <a16:creationId xmlns:a16="http://schemas.microsoft.com/office/drawing/2014/main" id="{9FE2A7A2-9E05-4186-98A3-05A6959531B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4" y="2427541"/>
            <a:ext cx="1124781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73E0DF-4BFF-4533-A6E4-52270F8E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Szerepkörök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Kép 10">
            <a:extLst>
              <a:ext uri="{FF2B5EF4-FFF2-40B4-BE49-F238E27FC236}">
                <a16:creationId xmlns:a16="http://schemas.microsoft.com/office/drawing/2014/main" id="{9FE2A7A2-9E05-4186-98A3-05A6959531B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4" y="2427541"/>
            <a:ext cx="1124781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73E0DF-4BFF-4533-A6E4-52270F8E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Szerepkörök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Kép 10">
            <a:extLst>
              <a:ext uri="{FF2B5EF4-FFF2-40B4-BE49-F238E27FC236}">
                <a16:creationId xmlns:a16="http://schemas.microsoft.com/office/drawing/2014/main" id="{9FE2A7A2-9E05-4186-98A3-05A6959531B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4" y="2427541"/>
            <a:ext cx="1124781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73E0DF-4BFF-4533-A6E4-52270F8E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Szerepkörök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Kép 10">
            <a:extLst>
              <a:ext uri="{FF2B5EF4-FFF2-40B4-BE49-F238E27FC236}">
                <a16:creationId xmlns:a16="http://schemas.microsoft.com/office/drawing/2014/main" id="{9FE2A7A2-9E05-4186-98A3-05A6959531B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4" y="2427541"/>
            <a:ext cx="1124781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8ACA4-556F-403C-955E-C1FD249B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folyamat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C637858A-DA3A-4CED-B62D-44EDF3316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849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21163174-13EB-436A-88EE-C7CBFBE3AFB3}"/>
              </a:ext>
            </a:extLst>
          </p:cNvPr>
          <p:cNvGrpSpPr/>
          <p:nvPr/>
        </p:nvGrpSpPr>
        <p:grpSpPr>
          <a:xfrm>
            <a:off x="4371975" y="1203325"/>
            <a:ext cx="3444875" cy="1785938"/>
            <a:chOff x="4371975" y="1203325"/>
            <a:chExt cx="3444875" cy="1785938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130FE40C-36F4-4DEE-8804-595B9684EBC4}"/>
                </a:ext>
              </a:extLst>
            </p:cNvPr>
            <p:cNvSpPr/>
            <p:nvPr/>
          </p:nvSpPr>
          <p:spPr>
            <a:xfrm>
              <a:off x="5245100" y="2036763"/>
              <a:ext cx="1701800" cy="9525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Daily Meeting</a:t>
              </a:r>
            </a:p>
          </p:txBody>
        </p:sp>
        <p:sp>
          <p:nvSpPr>
            <p:cNvPr id="8" name="Nyíl: szalag, balra mutató 7">
              <a:extLst>
                <a:ext uri="{FF2B5EF4-FFF2-40B4-BE49-F238E27FC236}">
                  <a16:creationId xmlns:a16="http://schemas.microsoft.com/office/drawing/2014/main" id="{E83F75B2-52A9-4EA4-9487-10556AF32DC4}"/>
                </a:ext>
              </a:extLst>
            </p:cNvPr>
            <p:cNvSpPr/>
            <p:nvPr/>
          </p:nvSpPr>
          <p:spPr>
            <a:xfrm>
              <a:off x="7194550" y="2100263"/>
              <a:ext cx="622300" cy="863600"/>
            </a:xfrm>
            <a:prstGeom prst="curved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9" name="Nyíl: szalag, balra mutató 8">
              <a:extLst>
                <a:ext uri="{FF2B5EF4-FFF2-40B4-BE49-F238E27FC236}">
                  <a16:creationId xmlns:a16="http://schemas.microsoft.com/office/drawing/2014/main" id="{365C4984-A6F6-4980-AFE4-6D6720D1B1E3}"/>
                </a:ext>
              </a:extLst>
            </p:cNvPr>
            <p:cNvSpPr/>
            <p:nvPr/>
          </p:nvSpPr>
          <p:spPr>
            <a:xfrm rot="16200000">
              <a:off x="5784850" y="1082675"/>
              <a:ext cx="622300" cy="863600"/>
            </a:xfrm>
            <a:prstGeom prst="curved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10" name="Nyíl: szalag, balra mutató 9">
              <a:extLst>
                <a:ext uri="{FF2B5EF4-FFF2-40B4-BE49-F238E27FC236}">
                  <a16:creationId xmlns:a16="http://schemas.microsoft.com/office/drawing/2014/main" id="{108976B9-0251-4CC9-830F-F745E579D0F3}"/>
                </a:ext>
              </a:extLst>
            </p:cNvPr>
            <p:cNvSpPr/>
            <p:nvPr/>
          </p:nvSpPr>
          <p:spPr>
            <a:xfrm rot="10800000">
              <a:off x="4371975" y="2100263"/>
              <a:ext cx="622300" cy="863600"/>
            </a:xfrm>
            <a:prstGeom prst="curved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sp>
        <p:nvSpPr>
          <p:cNvPr id="13" name="Nyíl: visszakanyarodó 12">
            <a:extLst>
              <a:ext uri="{FF2B5EF4-FFF2-40B4-BE49-F238E27FC236}">
                <a16:creationId xmlns:a16="http://schemas.microsoft.com/office/drawing/2014/main" id="{F888C989-9744-49E7-A5B7-3F477CA8BC10}"/>
              </a:ext>
            </a:extLst>
          </p:cNvPr>
          <p:cNvSpPr/>
          <p:nvPr/>
        </p:nvSpPr>
        <p:spPr>
          <a:xfrm rot="10800000">
            <a:off x="3746500" y="4533900"/>
            <a:ext cx="6934200" cy="7493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27446"/>
              <a:gd name="adj5" fmla="val 7500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6CF516-B100-46F2-9AC7-59C5E29D5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DB6CF516-B100-46F2-9AC7-59C5E29D51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1526F0-8790-4E1D-B1E3-C0EDA8487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C1526F0-8790-4E1D-B1E3-C0EDA8487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9FD6A4-47F0-47AC-8995-3DB3E13DD2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929FD6A4-47F0-47AC-8995-3DB3E13DD2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39C62A-EB2E-43C0-BC28-E748F7332A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5A39C62A-EB2E-43C0-BC28-E748F7332A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388F0-8AF0-4A38-93ED-DA881C544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78A388F0-8AF0-4A38-93ED-DA881C544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9331DA-1FAA-4EFF-ABEF-E3A1AA371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849331DA-1FAA-4EFF-ABEF-E3A1AA371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A76C50-8EA9-4750-B937-009842902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3FA76C50-8EA9-4750-B937-0098429028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8F6EA2A-946E-44FA-8A40-F44603C5B6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C8F6EA2A-946E-44FA-8A40-F44603C5B6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B863CD-8C9B-49B5-B2EC-B895508E9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80B863CD-8C9B-49B5-B2EC-B895508E94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BB8815-10E7-433D-8DFC-14A81690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A70AE"/>
                </a:solidFill>
              </a:rPr>
              <a:t>Megbeszélések</a:t>
            </a:r>
          </a:p>
        </p:txBody>
      </p:sp>
      <p:pic>
        <p:nvPicPr>
          <p:cNvPr id="7" name="Kép 6" descr="A képen szöveg, állás, sziluett, vektorgrafika látható&#10;&#10;Automatikusan generált leírás">
            <a:extLst>
              <a:ext uri="{FF2B5EF4-FFF2-40B4-BE49-F238E27FC236}">
                <a16:creationId xmlns:a16="http://schemas.microsoft.com/office/drawing/2014/main" id="{40CAC379-E85B-4CDE-AA7C-7A7F87D80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238" y="2090056"/>
            <a:ext cx="6599761" cy="4884057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96C5A0A-D887-477F-80A6-E5C5920162E3}"/>
              </a:ext>
            </a:extLst>
          </p:cNvPr>
          <p:cNvSpPr txBox="1"/>
          <p:nvPr/>
        </p:nvSpPr>
        <p:spPr>
          <a:xfrm>
            <a:off x="838200" y="2090056"/>
            <a:ext cx="3981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Sprint </a:t>
            </a:r>
            <a:r>
              <a:rPr lang="hu-HU" sz="2800" dirty="0" err="1"/>
              <a:t>Planning</a:t>
            </a:r>
            <a:r>
              <a:rPr lang="hu-HU" sz="2800" dirty="0"/>
              <a:t> </a:t>
            </a:r>
            <a:r>
              <a:rPr lang="hu-HU" sz="2800" dirty="0" smtClean="0"/>
              <a:t>Meeting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1449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BB8815-10E7-433D-8DFC-14A81690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A70AE"/>
                </a:solidFill>
              </a:rPr>
              <a:t>Megbeszélések</a:t>
            </a:r>
          </a:p>
        </p:txBody>
      </p:sp>
      <p:pic>
        <p:nvPicPr>
          <p:cNvPr id="7" name="Kép 6" descr="A képen szöveg, állás, sziluett, vektorgrafika látható&#10;&#10;Automatikusan generált leírás">
            <a:extLst>
              <a:ext uri="{FF2B5EF4-FFF2-40B4-BE49-F238E27FC236}">
                <a16:creationId xmlns:a16="http://schemas.microsoft.com/office/drawing/2014/main" id="{40CAC379-E85B-4CDE-AA7C-7A7F87D80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238" y="2090056"/>
            <a:ext cx="6599761" cy="4884057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96C5A0A-D887-477F-80A6-E5C5920162E3}"/>
              </a:ext>
            </a:extLst>
          </p:cNvPr>
          <p:cNvSpPr txBox="1"/>
          <p:nvPr/>
        </p:nvSpPr>
        <p:spPr>
          <a:xfrm>
            <a:off x="838200" y="2090056"/>
            <a:ext cx="61757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Sprint </a:t>
            </a:r>
            <a:r>
              <a:rPr lang="hu-HU" sz="2800" dirty="0" err="1"/>
              <a:t>Planning</a:t>
            </a:r>
            <a:r>
              <a:rPr lang="hu-HU" sz="2800" dirty="0"/>
              <a:t>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Backlog </a:t>
            </a:r>
            <a:r>
              <a:rPr lang="hu-HU" sz="2800" dirty="0" err="1"/>
              <a:t>Grooming</a:t>
            </a:r>
            <a:r>
              <a:rPr lang="hu-HU" sz="2800" dirty="0"/>
              <a:t>/Backlog </a:t>
            </a:r>
            <a:r>
              <a:rPr lang="hu-HU" sz="2800" dirty="0" err="1"/>
              <a:t>Refinement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Daily Meeting/Daily </a:t>
            </a:r>
            <a:r>
              <a:rPr lang="hu-HU" sz="2800" dirty="0" err="1" smtClean="0"/>
              <a:t>Scrum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0450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BB8815-10E7-433D-8DFC-14A81690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0A70AE"/>
                </a:solidFill>
              </a:rPr>
              <a:t>Megbeszélések</a:t>
            </a:r>
          </a:p>
        </p:txBody>
      </p:sp>
      <p:pic>
        <p:nvPicPr>
          <p:cNvPr id="7" name="Kép 6" descr="A képen szöveg, állás, sziluett, vektorgrafika látható&#10;&#10;Automatikusan generált leírás">
            <a:extLst>
              <a:ext uri="{FF2B5EF4-FFF2-40B4-BE49-F238E27FC236}">
                <a16:creationId xmlns:a16="http://schemas.microsoft.com/office/drawing/2014/main" id="{40CAC379-E85B-4CDE-AA7C-7A7F87D80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238" y="2090056"/>
            <a:ext cx="6599761" cy="4884057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96C5A0A-D887-477F-80A6-E5C5920162E3}"/>
              </a:ext>
            </a:extLst>
          </p:cNvPr>
          <p:cNvSpPr txBox="1"/>
          <p:nvPr/>
        </p:nvSpPr>
        <p:spPr>
          <a:xfrm>
            <a:off x="838200" y="2090056"/>
            <a:ext cx="61757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Sprint </a:t>
            </a:r>
            <a:r>
              <a:rPr lang="hu-HU" sz="2800" dirty="0" err="1"/>
              <a:t>Planning</a:t>
            </a:r>
            <a:r>
              <a:rPr lang="hu-HU" sz="2800" dirty="0"/>
              <a:t>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Backlog </a:t>
            </a:r>
            <a:r>
              <a:rPr lang="hu-HU" sz="2800" dirty="0" err="1"/>
              <a:t>Grooming</a:t>
            </a:r>
            <a:r>
              <a:rPr lang="hu-HU" sz="2800" dirty="0"/>
              <a:t>/Backlog </a:t>
            </a:r>
            <a:r>
              <a:rPr lang="hu-HU" sz="2800" dirty="0" err="1"/>
              <a:t>Refinement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Daily Meeting/Daily </a:t>
            </a:r>
            <a:r>
              <a:rPr lang="hu-HU" sz="2800" dirty="0" err="1"/>
              <a:t>Scrum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Sprint </a:t>
            </a:r>
            <a:r>
              <a:rPr lang="hu-HU" sz="2800" dirty="0" err="1"/>
              <a:t>Review</a:t>
            </a:r>
            <a:r>
              <a:rPr lang="hu-HU" sz="2800" dirty="0"/>
              <a:t>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Sprint </a:t>
            </a:r>
            <a:r>
              <a:rPr lang="hu-HU" sz="2800" dirty="0" err="1"/>
              <a:t>Retrospective</a:t>
            </a:r>
            <a:r>
              <a:rPr lang="hu-H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9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62D4E54D-A402-4D04-942E-BFCDE6C1B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ADF777-CE17-4908-9BAE-2576D513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A tesztelési tevékenység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217A10-C4D3-4F50-AD80-02314BC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hu-HU" sz="2000" dirty="0"/>
              <a:t>tesztterv elkészítése</a:t>
            </a:r>
          </a:p>
          <a:p>
            <a:pPr lvl="1">
              <a:buFont typeface="+mj-lt"/>
              <a:buAutoNum type="arabicPeriod"/>
            </a:pPr>
            <a:r>
              <a:rPr lang="hu-HU" sz="2000" dirty="0"/>
              <a:t> 	tesztesetek tervezése</a:t>
            </a:r>
          </a:p>
          <a:p>
            <a:pPr lvl="1">
              <a:buFont typeface="+mj-lt"/>
              <a:buAutoNum type="arabicPeriod"/>
            </a:pPr>
            <a:r>
              <a:rPr lang="hu-HU" sz="2000" dirty="0"/>
              <a:t> 	felkészülés a végrehajtásra</a:t>
            </a:r>
          </a:p>
          <a:p>
            <a:pPr lvl="1">
              <a:buFont typeface="+mj-lt"/>
              <a:buAutoNum type="arabicPeriod"/>
            </a:pPr>
            <a:r>
              <a:rPr lang="hu-HU" sz="2000" dirty="0"/>
              <a:t> 	tesztek végrehajtása</a:t>
            </a:r>
          </a:p>
          <a:p>
            <a:pPr lvl="1">
              <a:buFont typeface="+mj-lt"/>
              <a:buAutoNum type="arabicPeriod"/>
            </a:pPr>
            <a:r>
              <a:rPr lang="hu-HU" sz="2000" dirty="0"/>
              <a:t> 	kilépési feltételek vizsgálata</a:t>
            </a:r>
          </a:p>
          <a:p>
            <a:pPr lvl="1">
              <a:buFont typeface="+mj-lt"/>
              <a:buAutoNum type="arabicPeriod"/>
            </a:pPr>
            <a:r>
              <a:rPr lang="hu-HU" sz="2000" dirty="0"/>
              <a:t> 	eredmények értékelése</a:t>
            </a:r>
          </a:p>
          <a:p>
            <a:pPr lvl="1">
              <a:buFont typeface="+mj-lt"/>
              <a:buAutoNum type="arabicPeriod"/>
            </a:pPr>
            <a:r>
              <a:rPr lang="hu-HU" sz="2000" dirty="0"/>
              <a:t> 	jelentéskészítés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1435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ADF777-CE17-4908-9BAE-2576D513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A tesztelési tevékenység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217A10-C4D3-4F50-AD80-02314BC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tesztterv elkészítése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tesztesetek tervezése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felkészülés a végrehajtásra,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tesztek végrehajtása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kilépési feltételek vizsgálata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eredmények értékelése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jelentéskészítés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42908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ADF777-CE17-4908-9BAE-2576D513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A tesztelési tevékenység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217A10-C4D3-4F50-AD80-02314BC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tesztterv elkészítése</a:t>
            </a:r>
          </a:p>
          <a:p>
            <a:pPr lvl="1">
              <a:buFont typeface="+mj-lt"/>
              <a:buAutoNum type="arabicPeriod"/>
            </a:pP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 	tesztesetek tervezése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felkészülés a végrehajtásra,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tesztek végrehajtása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kilépési feltételek vizsgálata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eredmények értékelése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jelentéskészítés</a:t>
            </a:r>
          </a:p>
          <a:p>
            <a:endParaRPr lang="hu-HU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2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ADF777-CE17-4908-9BAE-2576D513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A tesztelési tevékenység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217A10-C4D3-4F50-AD80-02314BC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tesztterv elkészítése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tesztesetek tervezése</a:t>
            </a:r>
          </a:p>
          <a:p>
            <a:pPr lvl="1">
              <a:buFont typeface="+mj-lt"/>
              <a:buAutoNum type="arabicPeriod"/>
            </a:pP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 	felkészülés a végrehajtásra,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tesztek végrehajtása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kilépési feltételek vizsgálata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eredmények értékelése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jelentéskészítés</a:t>
            </a:r>
          </a:p>
          <a:p>
            <a:endParaRPr lang="hu-HU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5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ADF777-CE17-4908-9BAE-2576D513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A tesztelési tevékenység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217A10-C4D3-4F50-AD80-02314BC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tesztterv elkészítése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tesztesetek tervezése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felkészülés a végrehajtásra,</a:t>
            </a:r>
          </a:p>
          <a:p>
            <a:pPr lvl="1">
              <a:buFont typeface="+mj-lt"/>
              <a:buAutoNum type="arabicPeriod"/>
            </a:pP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 	tesztek végrehajtása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kilépési feltételek vizsgálata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eredmények értékelése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jelentéskészítés</a:t>
            </a:r>
          </a:p>
          <a:p>
            <a:endParaRPr lang="hu-HU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9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ADF777-CE17-4908-9BAE-2576D513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A tesztelési tevékenység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217A10-C4D3-4F50-AD80-02314BC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tesztterv elkészítése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tesztesetek tervezése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felkészülés a végrehajtásra,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tesztek végrehajtása</a:t>
            </a:r>
          </a:p>
          <a:p>
            <a:pPr lvl="1">
              <a:buFont typeface="+mj-lt"/>
              <a:buAutoNum type="arabicPeriod"/>
            </a:pP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</a:rPr>
              <a:t> 	kilépési feltételek vizsgálata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eredmények értékelése</a:t>
            </a:r>
          </a:p>
          <a:p>
            <a:pPr lvl="1">
              <a:buFont typeface="+mj-lt"/>
              <a:buAutoNum type="arabicPeriod"/>
            </a:pPr>
            <a:r>
              <a:rPr lang="hu-HU" sz="2000" dirty="0">
                <a:solidFill>
                  <a:schemeClr val="bg1">
                    <a:lumMod val="65000"/>
                  </a:schemeClr>
                </a:solidFill>
              </a:rPr>
              <a:t> 	jelentéskészítés</a:t>
            </a:r>
          </a:p>
          <a:p>
            <a:endParaRPr lang="hu-HU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1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4172</Words>
  <Application>Microsoft Office PowerPoint</Application>
  <PresentationFormat>Szélesvásznú</PresentationFormat>
  <Paragraphs>411</Paragraphs>
  <Slides>39</Slides>
  <Notes>37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Office-téma</vt:lpstr>
      <vt:lpstr>Szoftvertesztelés 2.</vt:lpstr>
      <vt:lpstr>Az előző rész tartalmából…</vt:lpstr>
      <vt:lpstr>A mai anyag</vt:lpstr>
      <vt:lpstr>A tesztelési tevékenység</vt:lpstr>
      <vt:lpstr>A tesztelési tevékenység</vt:lpstr>
      <vt:lpstr>A tesztelési tevékenység</vt:lpstr>
      <vt:lpstr>A tesztelési tevékenység</vt:lpstr>
      <vt:lpstr>A tesztelési tevékenység</vt:lpstr>
      <vt:lpstr>A tesztelési tevékenység</vt:lpstr>
      <vt:lpstr>A tesztelési tevékenység</vt:lpstr>
      <vt:lpstr>A tesztelési tevékenység</vt:lpstr>
      <vt:lpstr>A szoftver életciklusa</vt:lpstr>
      <vt:lpstr>Módszertanok</vt:lpstr>
      <vt:lpstr>Módszertanok</vt:lpstr>
      <vt:lpstr>A V-modell</vt:lpstr>
      <vt:lpstr>A V-modell</vt:lpstr>
      <vt:lpstr>A V-modell</vt:lpstr>
      <vt:lpstr>A V-modell</vt:lpstr>
      <vt:lpstr>A V-modell</vt:lpstr>
      <vt:lpstr>A V-modell</vt:lpstr>
      <vt:lpstr>A V-modell</vt:lpstr>
      <vt:lpstr>Prototípus modell</vt:lpstr>
      <vt:lpstr>Prototípus modell</vt:lpstr>
      <vt:lpstr>Prototípus modell</vt:lpstr>
      <vt:lpstr>Iteratív és inkrementális módszertanok</vt:lpstr>
      <vt:lpstr>Inkrementális fejlesztés</vt:lpstr>
      <vt:lpstr>Agilis szoftverfejlesztés</vt:lpstr>
      <vt:lpstr>Az agilis fejlesztés alapelvei</vt:lpstr>
      <vt:lpstr>A Scrum</vt:lpstr>
      <vt:lpstr>Disznók és csirkék</vt:lpstr>
      <vt:lpstr>Szerepkörök</vt:lpstr>
      <vt:lpstr>Szerepkörök</vt:lpstr>
      <vt:lpstr>Szerepkörök</vt:lpstr>
      <vt:lpstr>Szerepkörök</vt:lpstr>
      <vt:lpstr>Fejlesztési folyamat</vt:lpstr>
      <vt:lpstr>Megbeszélések</vt:lpstr>
      <vt:lpstr>Megbeszélések</vt:lpstr>
      <vt:lpstr>Megbeszélések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Szoftvertesztelés 2.</dc:title>
  <dc:creator>Nemes Tamás</dc:creator>
  <cp:lastModifiedBy>Admin</cp:lastModifiedBy>
  <cp:revision>96</cp:revision>
  <dcterms:created xsi:type="dcterms:W3CDTF">2021-02-12T08:03:09Z</dcterms:created>
  <dcterms:modified xsi:type="dcterms:W3CDTF">2022-02-07T13:35:36Z</dcterms:modified>
</cp:coreProperties>
</file>