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7" r:id="rId6"/>
    <p:sldId id="260" r:id="rId7"/>
    <p:sldId id="262" r:id="rId8"/>
    <p:sldId id="263" r:id="rId9"/>
    <p:sldId id="264" r:id="rId10"/>
    <p:sldId id="265" r:id="rId11"/>
    <p:sldId id="266" r:id="rId12"/>
    <p:sldId id="268" r:id="rId13"/>
    <p:sldId id="261" r:id="rId14"/>
    <p:sldId id="270" r:id="rId15"/>
    <p:sldId id="269" r:id="rId16"/>
    <p:sldId id="275" r:id="rId17"/>
    <p:sldId id="271" r:id="rId18"/>
    <p:sldId id="272" r:id="rId19"/>
    <p:sldId id="273" r:id="rId20"/>
    <p:sldId id="274" r:id="rId21"/>
    <p:sldId id="276" r:id="rId22"/>
    <p:sldId id="277" r:id="rId23"/>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595959"/>
    <a:srgbClr val="FFC000"/>
    <a:srgbClr val="FFA92D"/>
    <a:srgbClr val="CAD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0713" autoAdjust="0"/>
  </p:normalViewPr>
  <p:slideViewPr>
    <p:cSldViewPr snapToGrid="0">
      <p:cViewPr>
        <p:scale>
          <a:sx n="30" d="100"/>
          <a:sy n="30" d="100"/>
        </p:scale>
        <p:origin x="2674" y="19"/>
      </p:cViewPr>
      <p:guideLst/>
    </p:cSldViewPr>
  </p:slideViewPr>
  <p:notesTextViewPr>
    <p:cViewPr>
      <p:scale>
        <a:sx n="150" d="100"/>
        <a:sy n="150" d="100"/>
      </p:scale>
      <p:origin x="0" y="-202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46C2D-9F4B-4811-9983-B9CCAE5F3D56}" type="datetimeFigureOut">
              <a:rPr lang="hu-HU" smtClean="0"/>
              <a:t>2022. 02. 07.</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0E40C-4AB5-4C85-8DEB-4AE9F4822E47}" type="slidenum">
              <a:rPr lang="hu-HU" smtClean="0"/>
              <a:t>‹#›</a:t>
            </a:fld>
            <a:endParaRPr lang="hu-HU"/>
          </a:p>
        </p:txBody>
      </p:sp>
    </p:spTree>
    <p:extLst>
      <p:ext uri="{BB962C8B-B14F-4D97-AF65-F5344CB8AC3E}">
        <p14:creationId xmlns:p14="http://schemas.microsoft.com/office/powerpoint/2010/main" val="108699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1</a:t>
            </a:fld>
            <a:endParaRPr lang="hu-HU" dirty="0"/>
          </a:p>
        </p:txBody>
      </p:sp>
    </p:spTree>
    <p:extLst>
      <p:ext uri="{BB962C8B-B14F-4D97-AF65-F5344CB8AC3E}">
        <p14:creationId xmlns:p14="http://schemas.microsoft.com/office/powerpoint/2010/main" val="2954324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12</a:t>
            </a:fld>
            <a:endParaRPr lang="hu-HU"/>
          </a:p>
        </p:txBody>
      </p:sp>
    </p:spTree>
    <p:extLst>
      <p:ext uri="{BB962C8B-B14F-4D97-AF65-F5344CB8AC3E}">
        <p14:creationId xmlns:p14="http://schemas.microsoft.com/office/powerpoint/2010/main" val="3397959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statikus elemzés </a:t>
            </a:r>
            <a:r>
              <a:rPr lang="hu-HU" b="1" dirty="0"/>
              <a:t>fehérdobozos teszt</a:t>
            </a:r>
            <a:r>
              <a:rPr lang="hu-HU" dirty="0"/>
              <a:t>, hiszen szükséges hozzá a forráskód. Néhány esetben, pl. holtpont ellenőrzés, elegendő a lefordított köztes kód (byte kód). </a:t>
            </a:r>
          </a:p>
          <a:p>
            <a:r>
              <a:rPr lang="hu-HU" b="1" dirty="0"/>
              <a:t>A statikus elemzés azért hasznos, mert olyan hibákat fedez fel, amiket más tesztelési eljárással nehéz megtalálni.</a:t>
            </a:r>
            <a:r>
              <a:rPr lang="hu-HU" dirty="0"/>
              <a:t> Például kiszűrhető segítségével minden null referencia hivatkozás, ami az alkalmazás lefagyásához vezethet, ha benne marad a programban. Az összes null referencia hivatkozás kiszűrése dinamikus technikákkal (pl. komponens teszttel vagy rendszerteszttel) nagyon sok időbe telne, mert 100%-os kódlefedettséget kellene elérnünk.</a:t>
            </a:r>
          </a:p>
          <a:p>
            <a:endParaRPr lang="hu-HU" dirty="0"/>
          </a:p>
          <a:p>
            <a:r>
              <a:rPr lang="hu-HU" b="1" dirty="0"/>
              <a:t>A következő hiba típusokat könnyebb statikus elemzéssel megtalálni, mint más technikákkal:</a:t>
            </a:r>
          </a:p>
          <a:p>
            <a:pPr>
              <a:buFont typeface="+mj-lt"/>
              <a:buAutoNum type="arabicPeriod"/>
            </a:pPr>
            <a:r>
              <a:rPr lang="hu-HU" dirty="0"/>
              <a:t>null referenciára hivatkozás,</a:t>
            </a:r>
          </a:p>
          <a:p>
            <a:pPr>
              <a:buFont typeface="+mj-lt"/>
              <a:buAutoNum type="arabicPeriod"/>
            </a:pPr>
            <a:r>
              <a:rPr lang="hu-HU" dirty="0"/>
              <a:t>tömbök túl vagy alul indexelése,</a:t>
            </a:r>
          </a:p>
          <a:p>
            <a:pPr>
              <a:buFont typeface="+mj-lt"/>
              <a:buAutoNum type="arabicPeriod"/>
            </a:pPr>
            <a:r>
              <a:rPr lang="hu-HU" dirty="0"/>
              <a:t>nullával való osztás,</a:t>
            </a:r>
          </a:p>
          <a:p>
            <a:pPr>
              <a:buFont typeface="+mj-lt"/>
              <a:buAutoNum type="arabicPeriod"/>
            </a:pPr>
            <a:r>
              <a:rPr lang="hu-HU" dirty="0"/>
              <a:t>lezáratlan adat folyam (</a:t>
            </a:r>
            <a:r>
              <a:rPr lang="hu-HU" dirty="0" err="1"/>
              <a:t>unclosed</a:t>
            </a:r>
            <a:r>
              <a:rPr lang="hu-HU" dirty="0"/>
              <a:t> </a:t>
            </a:r>
            <a:r>
              <a:rPr lang="hu-HU" dirty="0" err="1"/>
              <a:t>stream</a:t>
            </a:r>
            <a:r>
              <a:rPr lang="hu-HU" dirty="0"/>
              <a:t>),</a:t>
            </a:r>
          </a:p>
          <a:p>
            <a:pPr>
              <a:buFont typeface="+mj-lt"/>
              <a:buAutoNum type="arabicPeriod"/>
            </a:pPr>
            <a:r>
              <a:rPr lang="hu-HU" dirty="0"/>
              <a:t>holtpontok (</a:t>
            </a:r>
            <a:r>
              <a:rPr lang="hu-HU" dirty="0" err="1"/>
              <a:t>deadlock</a:t>
            </a:r>
            <a:r>
              <a:rPr lang="hu-HU" dirty="0"/>
              <a:t>),</a:t>
            </a:r>
          </a:p>
          <a:p>
            <a:pPr>
              <a:buFont typeface="+mj-lt"/>
              <a:buAutoNum type="arabicPeriod"/>
            </a:pPr>
            <a:r>
              <a:rPr lang="hu-HU" dirty="0"/>
              <a:t>kiéheztetés (</a:t>
            </a:r>
            <a:r>
              <a:rPr lang="hu-HU" dirty="0" err="1"/>
              <a:t>starvation</a:t>
            </a:r>
            <a:r>
              <a:rPr lang="hu-HU" dirty="0"/>
              <a:t>).</a:t>
            </a:r>
          </a:p>
          <a:p>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13</a:t>
            </a:fld>
            <a:endParaRPr lang="hu-HU"/>
          </a:p>
        </p:txBody>
      </p:sp>
    </p:spTree>
    <p:extLst>
      <p:ext uri="{BB962C8B-B14F-4D97-AF65-F5344CB8AC3E}">
        <p14:creationId xmlns:p14="http://schemas.microsoft.com/office/powerpoint/2010/main" val="184149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előző fejezetben áttekintettük a statikus tesztelési technikákat. Ezek a módszerek nem igénylik a tesztelendő rendszer futtatását, sőt bizonyos esetekben még a forráskód meglétét sem</a:t>
            </a:r>
            <a:r>
              <a:rPr lang="hu-HU" dirty="0" smtClean="0"/>
              <a:t>.</a:t>
            </a:r>
          </a:p>
          <a:p>
            <a:endParaRPr lang="hu-HU" dirty="0"/>
          </a:p>
          <a:p>
            <a:r>
              <a:rPr lang="hu-HU" dirty="0"/>
              <a:t>A dinamikus tesztelési technikák viszont a tesztelendő rendszer futtatását igénylik. </a:t>
            </a:r>
            <a:r>
              <a:rPr lang="hu-HU" dirty="0" smtClean="0"/>
              <a:t>Most </a:t>
            </a:r>
            <a:r>
              <a:rPr lang="hu-HU" b="1" dirty="0"/>
              <a:t>a dinamikus tesztek tervezési kérdéseivel</a:t>
            </a:r>
            <a:r>
              <a:rPr lang="hu-HU" dirty="0"/>
              <a:t> foglalkozunk. Definiáljuk a szükséges fogalmakat, megismerjük a teszt tervezési technikák megközelítési módjait, áttekintjük a legelterjedtebb specifikáció alapú, struktúra alapú és gyakorlat alapú tesztelési technikákat, majd megvizsgáljuk az egyes technikák közötti választás szempontjait</a:t>
            </a:r>
            <a:r>
              <a:rPr lang="hu-HU" dirty="0" smtClean="0"/>
              <a:t>.</a:t>
            </a:r>
          </a:p>
          <a:p>
            <a:endParaRPr lang="hu-HU" dirty="0"/>
          </a:p>
          <a:p>
            <a:r>
              <a:rPr lang="hu-HU" dirty="0"/>
              <a:t>A dinamikus tesztelési </a:t>
            </a:r>
            <a:r>
              <a:rPr lang="hu-HU" dirty="0" smtClean="0"/>
              <a:t>technikáknak </a:t>
            </a:r>
            <a:r>
              <a:rPr lang="hu-HU" dirty="0"/>
              <a:t>elsősorban a </a:t>
            </a:r>
            <a:r>
              <a:rPr lang="hu-HU" b="1" dirty="0"/>
              <a:t>komponens teszt, azon belül is főleg a unit-teszt</a:t>
            </a:r>
            <a:r>
              <a:rPr lang="hu-HU" dirty="0"/>
              <a:t> (egységteszt) </a:t>
            </a:r>
            <a:r>
              <a:rPr lang="hu-HU" dirty="0" smtClean="0"/>
              <a:t>az </a:t>
            </a:r>
            <a:r>
              <a:rPr lang="hu-HU" dirty="0"/>
              <a:t>eszköze</a:t>
            </a:r>
            <a:r>
              <a:rPr lang="hu-HU" dirty="0" smtClean="0"/>
              <a:t>.</a:t>
            </a:r>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14</a:t>
            </a:fld>
            <a:endParaRPr lang="hu-HU"/>
          </a:p>
        </p:txBody>
      </p:sp>
    </p:spTree>
    <p:extLst>
      <p:ext uri="{BB962C8B-B14F-4D97-AF65-F5344CB8AC3E}">
        <p14:creationId xmlns:p14="http://schemas.microsoft.com/office/powerpoint/2010/main" val="1728315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b="1" dirty="0"/>
              <a:t>4.1.1. Tesztelés alanya (test </a:t>
            </a:r>
            <a:r>
              <a:rPr lang="hu-HU" b="1" dirty="0" err="1"/>
              <a:t>condition</a:t>
            </a:r>
            <a:r>
              <a:rPr lang="hu-HU" b="1" dirty="0"/>
              <a:t>)</a:t>
            </a:r>
          </a:p>
          <a:p>
            <a:r>
              <a:rPr lang="hu-HU" dirty="0"/>
              <a:t>A tesztelés alanya lehet rendszer egy olyan jellemzője, amely ellenőrizhető egy vagy több teszt esettel. Ilyen lehet például:</a:t>
            </a:r>
          </a:p>
          <a:p>
            <a:pPr>
              <a:buFont typeface="+mj-lt"/>
              <a:buAutoNum type="arabicPeriod"/>
            </a:pPr>
            <a:r>
              <a:rPr lang="hu-HU" dirty="0"/>
              <a:t>funkció,</a:t>
            </a:r>
          </a:p>
          <a:p>
            <a:pPr>
              <a:buFont typeface="+mj-lt"/>
              <a:buAutoNum type="arabicPeriod"/>
            </a:pPr>
            <a:r>
              <a:rPr lang="hu-HU" dirty="0"/>
              <a:t>tranzakció,</a:t>
            </a:r>
          </a:p>
          <a:p>
            <a:pPr>
              <a:buFont typeface="+mj-lt"/>
              <a:buAutoNum type="arabicPeriod"/>
            </a:pPr>
            <a:r>
              <a:rPr lang="hu-HU" dirty="0"/>
              <a:t>képesség (</a:t>
            </a:r>
            <a:r>
              <a:rPr lang="hu-HU" dirty="0" err="1"/>
              <a:t>feature</a:t>
            </a:r>
            <a:r>
              <a:rPr lang="hu-HU" dirty="0"/>
              <a:t>),</a:t>
            </a:r>
          </a:p>
          <a:p>
            <a:pPr>
              <a:buFont typeface="+mj-lt"/>
              <a:buAutoNum type="arabicPeriod"/>
            </a:pPr>
            <a:r>
              <a:rPr lang="hu-HU" dirty="0"/>
              <a:t>minőségi jellemző,</a:t>
            </a:r>
          </a:p>
          <a:p>
            <a:pPr>
              <a:buFont typeface="+mj-lt"/>
              <a:buAutoNum type="arabicPeriod"/>
            </a:pPr>
            <a:r>
              <a:rPr lang="hu-HU" dirty="0"/>
              <a:t>strukturális elem.</a:t>
            </a:r>
          </a:p>
          <a:p>
            <a:r>
              <a:rPr lang="hu-HU" b="1" dirty="0"/>
              <a:t>4.1.2. Teszteset</a:t>
            </a:r>
          </a:p>
          <a:p>
            <a:r>
              <a:rPr lang="hu-HU" dirty="0"/>
              <a:t>Egy teszteset az alábbi összetevőkből áll:</a:t>
            </a:r>
          </a:p>
          <a:p>
            <a:pPr>
              <a:buFont typeface="+mj-lt"/>
              <a:buAutoNum type="arabicPeriod"/>
            </a:pPr>
            <a:r>
              <a:rPr lang="hu-HU" dirty="0"/>
              <a:t>végrehajtási </a:t>
            </a:r>
            <a:r>
              <a:rPr lang="hu-HU" dirty="0" err="1"/>
              <a:t>prekondíciók</a:t>
            </a:r>
            <a:r>
              <a:rPr lang="hu-HU" dirty="0"/>
              <a:t> (</a:t>
            </a:r>
            <a:r>
              <a:rPr lang="hu-HU" dirty="0" err="1"/>
              <a:t>preconditions</a:t>
            </a:r>
            <a:r>
              <a:rPr lang="hu-HU" dirty="0"/>
              <a:t>)</a:t>
            </a:r>
          </a:p>
          <a:p>
            <a:pPr>
              <a:buFont typeface="+mj-lt"/>
              <a:buAutoNum type="arabicPeriod"/>
            </a:pPr>
            <a:r>
              <a:rPr lang="hu-HU" dirty="0"/>
              <a:t>input értékek halmaza</a:t>
            </a:r>
          </a:p>
          <a:p>
            <a:pPr>
              <a:buFont typeface="+mj-lt"/>
              <a:buAutoNum type="arabicPeriod"/>
            </a:pPr>
            <a:r>
              <a:rPr lang="hu-HU" dirty="0"/>
              <a:t>elvárt eredmény</a:t>
            </a:r>
          </a:p>
          <a:p>
            <a:pPr>
              <a:buFont typeface="+mj-lt"/>
              <a:buAutoNum type="arabicPeriod"/>
            </a:pPr>
            <a:r>
              <a:rPr lang="hu-HU" dirty="0"/>
              <a:t>végrehajtási posztkondíciók (</a:t>
            </a:r>
            <a:r>
              <a:rPr lang="hu-HU" dirty="0" err="1"/>
              <a:t>postconditions</a:t>
            </a:r>
            <a:r>
              <a:rPr lang="hu-HU" dirty="0"/>
              <a:t>)</a:t>
            </a:r>
          </a:p>
          <a:p>
            <a:r>
              <a:rPr lang="hu-HU" dirty="0"/>
              <a:t>Egy teszteset célja egy meghatározott vezérlési út </a:t>
            </a:r>
            <a:r>
              <a:rPr lang="hu-HU" dirty="0" err="1"/>
              <a:t>végrehajtatása</a:t>
            </a:r>
            <a:r>
              <a:rPr lang="hu-HU" dirty="0"/>
              <a:t> a tesztelendő program egységben, vagy egy meghatározott követelmény teljesülésének ellenőrzése.</a:t>
            </a:r>
          </a:p>
          <a:p>
            <a:r>
              <a:rPr lang="hu-HU" b="1" dirty="0"/>
              <a:t>4.1.6. Teszt folyamat</a:t>
            </a:r>
          </a:p>
          <a:p>
            <a:r>
              <a:rPr lang="hu-HU" dirty="0"/>
              <a:t>Egy rendszer teljes tesztelésének megtervezése az alábbiakat foglalja magában:</a:t>
            </a:r>
          </a:p>
          <a:p>
            <a:pPr>
              <a:buFont typeface="+mj-lt"/>
              <a:buAutoNum type="arabicPeriod"/>
            </a:pPr>
            <a:r>
              <a:rPr lang="hu-HU" dirty="0"/>
              <a:t>a szükséges tesztelési célok meghatározása,</a:t>
            </a:r>
          </a:p>
          <a:p>
            <a:pPr>
              <a:buFont typeface="+mj-lt"/>
              <a:buAutoNum type="arabicPeriod"/>
            </a:pPr>
            <a:r>
              <a:rPr lang="hu-HU" dirty="0"/>
              <a:t>minden tesztelési célhoz a szükséges tesz készlet definiálása</a:t>
            </a:r>
          </a:p>
          <a:p>
            <a:pPr>
              <a:buFont typeface="+mj-lt"/>
              <a:buAutoNum type="arabicPeriod"/>
            </a:pPr>
            <a:r>
              <a:rPr lang="hu-HU" dirty="0"/>
              <a:t>az egyes teszt készletekben foglalt tesztek ütemezésének és a végrehajtásuk dokumentálásának megtervezése.</a:t>
            </a:r>
          </a:p>
          <a:p>
            <a:r>
              <a:rPr lang="hu-HU" dirty="0"/>
              <a:t>A teszt folyamat terve a rendszer specifikációjának egy fejezete lehet, de összetettebb rendszerek esetén általában külön teszt specifikáció készül</a:t>
            </a:r>
            <a:r>
              <a:rPr lang="hu-HU" dirty="0" smtClean="0"/>
              <a:t>.</a:t>
            </a:r>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15</a:t>
            </a:fld>
            <a:endParaRPr lang="hu-HU" dirty="0"/>
          </a:p>
        </p:txBody>
      </p:sp>
    </p:spTree>
    <p:extLst>
      <p:ext uri="{BB962C8B-B14F-4D97-AF65-F5344CB8AC3E}">
        <p14:creationId xmlns:p14="http://schemas.microsoft.com/office/powerpoint/2010/main" val="3166429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Hogyan tesztelnétek?</a:t>
            </a:r>
          </a:p>
        </p:txBody>
      </p:sp>
      <p:sp>
        <p:nvSpPr>
          <p:cNvPr id="4" name="Dia számának helye 3"/>
          <p:cNvSpPr>
            <a:spLocks noGrp="1"/>
          </p:cNvSpPr>
          <p:nvPr>
            <p:ph type="sldNum" sz="quarter" idx="5"/>
          </p:nvPr>
        </p:nvSpPr>
        <p:spPr/>
        <p:txBody>
          <a:bodyPr/>
          <a:lstStyle/>
          <a:p>
            <a:fld id="{3C80E40C-4AB5-4C85-8DEB-4AE9F4822E47}" type="slidenum">
              <a:rPr lang="hu-HU" smtClean="0"/>
              <a:t>16</a:t>
            </a:fld>
            <a:endParaRPr lang="hu-HU" dirty="0"/>
          </a:p>
        </p:txBody>
      </p:sp>
    </p:spTree>
    <p:extLst>
      <p:ext uri="{BB962C8B-B14F-4D97-AF65-F5344CB8AC3E}">
        <p14:creationId xmlns:p14="http://schemas.microsoft.com/office/powerpoint/2010/main" val="752245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a:buFont typeface="+mj-lt"/>
              <a:buAutoNum type="arabicPeriod"/>
            </a:pPr>
            <a:r>
              <a:rPr lang="hu-HU" b="1" dirty="0"/>
              <a:t>Specifikáció alapú technikák.</a:t>
            </a:r>
            <a:r>
              <a:rPr lang="hu-HU" dirty="0"/>
              <a:t> Ezek a módszerek a teszteseteket közvetlenül a rendszer specifikációjából (modelljéből) vezetik le. Black-</a:t>
            </a:r>
            <a:r>
              <a:rPr lang="hu-HU" dirty="0" err="1"/>
              <a:t>box</a:t>
            </a:r>
            <a:r>
              <a:rPr lang="hu-HU" dirty="0"/>
              <a:t> technikáknak is nevezzük ezeket, mert az egyes szoftver modulok belső szerkezetének ismerete nélkül, az egyes modulok által teljesítendő funkcionalitások alapján tervezhetjük meg  a teszt eseteket.</a:t>
            </a:r>
          </a:p>
          <a:p>
            <a:pPr>
              <a:buFont typeface="+mj-lt"/>
              <a:buAutoNum type="arabicPeriod"/>
            </a:pPr>
            <a:r>
              <a:rPr lang="hu-HU" b="1" dirty="0"/>
              <a:t>Modell alapú technika (</a:t>
            </a:r>
            <a:r>
              <a:rPr lang="hu-HU" b="1" dirty="0" err="1"/>
              <a:t>Model-driven</a:t>
            </a:r>
            <a:r>
              <a:rPr lang="hu-HU" b="1" dirty="0"/>
              <a:t> testing).</a:t>
            </a:r>
            <a:r>
              <a:rPr lang="hu-HU" dirty="0"/>
              <a:t> Valójában az előző csoportba tartozik, csak </a:t>
            </a:r>
            <a:r>
              <a:rPr lang="hu-HU" dirty="0" err="1"/>
              <a:t>formalizáltabb</a:t>
            </a:r>
            <a:r>
              <a:rPr lang="hu-HU" dirty="0"/>
              <a:t> technika. Közvetlenül az UML modellből vezeti le a teszteseteket, és formalizált teszt specifikációt alkalmaz. Erre használható az UML kiterjesztése. (UTP – UML Testing Profile.)</a:t>
            </a:r>
          </a:p>
          <a:p>
            <a:pPr>
              <a:buFont typeface="+mj-lt"/>
              <a:buAutoNum type="arabicPeriod"/>
            </a:pPr>
            <a:r>
              <a:rPr lang="hu-HU" b="1" dirty="0"/>
              <a:t>Struktúra alapú technikák.</a:t>
            </a:r>
            <a:r>
              <a:rPr lang="hu-HU" dirty="0"/>
              <a:t> Ezek a módszerek a kód ismeretében határozzák meg a teszteseteket. White-</a:t>
            </a:r>
            <a:r>
              <a:rPr lang="hu-HU" dirty="0" err="1"/>
              <a:t>box</a:t>
            </a:r>
            <a:r>
              <a:rPr lang="hu-HU" dirty="0"/>
              <a:t> technikáknak is nevezzük.</a:t>
            </a:r>
          </a:p>
          <a:p>
            <a:pPr>
              <a:buFont typeface="+mj-lt"/>
              <a:buAutoNum type="arabicPeriod"/>
            </a:pPr>
            <a:r>
              <a:rPr lang="hu-HU" b="1" dirty="0"/>
              <a:t>Gyakorlat alapú technikák.</a:t>
            </a:r>
            <a:r>
              <a:rPr lang="hu-HU" dirty="0"/>
              <a:t> A tesztelőknek a munkájuk során megszerzett tapasztalatira épülő, a szakmai intuíciókat is értékesítő technikák.</a:t>
            </a:r>
          </a:p>
          <a:p>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17</a:t>
            </a:fld>
            <a:endParaRPr lang="hu-HU"/>
          </a:p>
        </p:txBody>
      </p:sp>
    </p:spTree>
    <p:extLst>
      <p:ext uri="{BB962C8B-B14F-4D97-AF65-F5344CB8AC3E}">
        <p14:creationId xmlns:p14="http://schemas.microsoft.com/office/powerpoint/2010/main" val="1862443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Ennek a technikának az alapja az a megfigyelés, hogy </a:t>
            </a:r>
            <a:r>
              <a:rPr lang="hu-HU" b="1" dirty="0"/>
              <a:t>vannak olyan különböző input értékek, amelyekre a programnak ugyanúgy kell viselkednie. </a:t>
            </a:r>
          </a:p>
          <a:p>
            <a:endParaRPr lang="hu-HU" dirty="0"/>
          </a:p>
          <a:p>
            <a:r>
              <a:rPr lang="hu-HU" b="1" dirty="0"/>
              <a:t>Ekvivalencia osztálynak nevezzük az input értékek olyan halmazát, amelyre ugyanúgy kell viselkednie a programnak.</a:t>
            </a:r>
            <a:r>
              <a:rPr lang="hu-HU" dirty="0"/>
              <a:t> Ez azt jelenti, hogy egy ekvivalencia osztályhoz elég egy teszt esetet megtervezni és lefuttatni, mert az osztályhoz tartozó lehetséges tesztesetek</a:t>
            </a:r>
          </a:p>
          <a:p>
            <a:pPr>
              <a:buFont typeface="+mj-lt"/>
              <a:buAutoNum type="arabicPeriod"/>
            </a:pPr>
            <a:r>
              <a:rPr lang="hu-HU" dirty="0"/>
              <a:t>ugyanazt a hibát fedhetik fel,</a:t>
            </a:r>
          </a:p>
          <a:p>
            <a:pPr>
              <a:buFont typeface="+mj-lt"/>
              <a:buAutoNum type="arabicPeriod"/>
            </a:pPr>
            <a:r>
              <a:rPr lang="hu-HU" dirty="0"/>
              <a:t>ha egy teszteset nem fed fel egy hibát, azt az osztályhoz tartozó más tesztesetek sem fogják felfedni.</a:t>
            </a:r>
          </a:p>
          <a:p>
            <a:pPr>
              <a:buFont typeface="+mj-lt"/>
              <a:buAutoNum type="arabicPeriod"/>
            </a:pPr>
            <a:endParaRPr lang="hu-HU" dirty="0"/>
          </a:p>
          <a:p>
            <a:r>
              <a:rPr lang="hu-HU" dirty="0"/>
              <a:t>Az </a:t>
            </a:r>
            <a:r>
              <a:rPr lang="hu-HU" b="1" dirty="0"/>
              <a:t>ekvivalencia osztályok meghatározása</a:t>
            </a:r>
            <a:r>
              <a:rPr lang="hu-HU" dirty="0"/>
              <a:t> </a:t>
            </a:r>
            <a:r>
              <a:rPr lang="hu-HU" b="1" i="0" dirty="0"/>
              <a:t>jelentősen </a:t>
            </a:r>
            <a:r>
              <a:rPr lang="hu-HU" b="1" dirty="0"/>
              <a:t>csökkentheti a szükséges tesztesetek </a:t>
            </a:r>
            <a:r>
              <a:rPr lang="hu-HU" b="1" dirty="0" smtClean="0"/>
              <a:t>számát</a:t>
            </a:r>
            <a:r>
              <a:rPr lang="hu-HU" dirty="0" smtClean="0"/>
              <a:t>.</a:t>
            </a:r>
          </a:p>
          <a:p>
            <a:endParaRPr lang="hu-HU" dirty="0" smtClean="0"/>
          </a:p>
          <a:p>
            <a:r>
              <a:rPr lang="hu-HU" dirty="0" smtClean="0"/>
              <a:t>Az </a:t>
            </a:r>
            <a:r>
              <a:rPr lang="hu-HU" dirty="0"/>
              <a:t>S1 specifikációnak megfelelő program kimerítő tesztelése esetén a tesztesetek száma az ábrázolható egész számok számával azonos. Nyilvánvalóan azonban a tesztesetek száma háromra korlátozható, mert feltételezhető, hogy ha a program az 1 bemenetre a „pozitív” választ adja, akkor 23458-re is azt fogja adni</a:t>
            </a:r>
            <a:r>
              <a:rPr lang="hu-HU" dirty="0" smtClean="0"/>
              <a:t>.</a:t>
            </a:r>
          </a:p>
          <a:p>
            <a:endParaRPr lang="hu-HU" dirty="0"/>
          </a:p>
          <a:p>
            <a:r>
              <a:rPr lang="hu-HU" dirty="0"/>
              <a:t>Az ekvivalencia osztályok meghatározása </a:t>
            </a:r>
            <a:r>
              <a:rPr lang="hu-HU" b="1" dirty="0"/>
              <a:t>heurisztikus folyamat</a:t>
            </a:r>
            <a:r>
              <a:rPr lang="hu-HU" dirty="0"/>
              <a:t>. Meghatározásuk során meg kell keresnünk az érvényes és az érvénytelen bemenetek osztályát is</a:t>
            </a:r>
            <a:r>
              <a:rPr lang="hu-HU" dirty="0" smtClean="0"/>
              <a:t>.</a:t>
            </a:r>
          </a:p>
          <a:p>
            <a:endParaRPr lang="hu-HU" dirty="0"/>
          </a:p>
          <a:p>
            <a:r>
              <a:rPr lang="hu-HU" dirty="0"/>
              <a:t>Az S1 specifikáció matematikai értelmezése szerint nem lehetnének érvénytelen bemenetek, hiszen minden egész szám besorolható a specifikáció szerinti kategóriák valamelyikébe. Egy számítógépes program azonban nem képes az egész számok teljes halmazát leképezni, így meg kell vizsgálni azt az esetet, hogy ha az input olyan egész számot tartalmaz, ami az ábrázolási tartományok kívülre esik</a:t>
            </a:r>
            <a:r>
              <a:rPr lang="hu-HU" dirty="0" smtClean="0"/>
              <a:t>.</a:t>
            </a:r>
          </a:p>
          <a:p>
            <a:endParaRPr lang="hu-HU" dirty="0"/>
          </a:p>
          <a:p>
            <a:r>
              <a:rPr lang="hu-HU" dirty="0"/>
              <a:t>Az ekvivalencia osztályok átfedhetik egymást. Ennek felismerése tovább csökkentheti a szükséges tesztesetek számát, hiszen a közös részhalmazból választott teszteset az átfedett osztályok mindegyikére érvényes. </a:t>
            </a:r>
          </a:p>
          <a:p>
            <a:r>
              <a:rPr lang="hu-HU" dirty="0"/>
              <a:t>Az S2 specifikációra ekvivalencia osztályok lesznek például</a:t>
            </a:r>
          </a:p>
          <a:p>
            <a:pPr>
              <a:buFont typeface="+mj-lt"/>
              <a:buAutoNum type="arabicPeriod"/>
            </a:pPr>
            <a:r>
              <a:rPr lang="hu-HU" dirty="0"/>
              <a:t>három olyan pozitív szám, ami általános háromszöget alkot (érvényes ekvivalencia osztály)</a:t>
            </a:r>
          </a:p>
          <a:p>
            <a:pPr>
              <a:buFont typeface="+mj-lt"/>
              <a:buAutoNum type="arabicPeriod"/>
            </a:pPr>
            <a:r>
              <a:rPr lang="hu-HU" dirty="0"/>
              <a:t>Az egyik szám negatív (nem érvényes ekvivalencia osztály)</a:t>
            </a:r>
          </a:p>
          <a:p>
            <a:pPr>
              <a:buFont typeface="+mj-lt"/>
              <a:buAutoNum type="arabicPeriod"/>
            </a:pPr>
            <a:r>
              <a:rPr lang="hu-HU" dirty="0"/>
              <a:t>stb</a:t>
            </a:r>
            <a:r>
              <a:rPr lang="hu-HU" dirty="0" smtClean="0"/>
              <a:t>.</a:t>
            </a:r>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19</a:t>
            </a:fld>
            <a:endParaRPr lang="hu-HU"/>
          </a:p>
        </p:txBody>
      </p:sp>
    </p:spTree>
    <p:extLst>
      <p:ext uri="{BB962C8B-B14F-4D97-AF65-F5344CB8AC3E}">
        <p14:creationId xmlns:p14="http://schemas.microsoft.com/office/powerpoint/2010/main" val="4006207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20</a:t>
            </a:fld>
            <a:endParaRPr lang="hu-HU"/>
          </a:p>
        </p:txBody>
      </p:sp>
    </p:spTree>
    <p:extLst>
      <p:ext uri="{BB962C8B-B14F-4D97-AF65-F5344CB8AC3E}">
        <p14:creationId xmlns:p14="http://schemas.microsoft.com/office/powerpoint/2010/main" val="3051620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Példaként vegyük egy program modult, amelynek feladata egy minta megkeresése egy sorozatban. A határérték analízis során megtalálható tesztesetek:</a:t>
            </a:r>
          </a:p>
          <a:p>
            <a:endParaRPr lang="hu-HU" dirty="0"/>
          </a:p>
          <a:p>
            <a:pPr>
              <a:buFont typeface="+mj-lt"/>
              <a:buAutoNum type="arabicPeriod"/>
            </a:pPr>
            <a:r>
              <a:rPr lang="hu-HU" dirty="0"/>
              <a:t> 0 hosszúságú sorozat</a:t>
            </a:r>
          </a:p>
          <a:p>
            <a:pPr>
              <a:buFont typeface="+mj-lt"/>
              <a:buAutoNum type="arabicPeriod"/>
            </a:pPr>
            <a:r>
              <a:rPr lang="hu-HU" dirty="0"/>
              <a:t> 1 hosszúságú sorozat, a minta nincs benne / a minta benne van </a:t>
            </a:r>
          </a:p>
          <a:p>
            <a:pPr>
              <a:buFont typeface="+mj-lt"/>
              <a:buAutoNum type="arabicPeriod"/>
            </a:pPr>
            <a:r>
              <a:rPr lang="hu-HU" dirty="0"/>
              <a:t> &gt;1 hosszúságú sorozat, a minta az első / utolsó helyen van</a:t>
            </a:r>
          </a:p>
          <a:p>
            <a:pPr>
              <a:buFont typeface="+mj-lt"/>
              <a:buAutoNum type="arabicPeriod"/>
            </a:pPr>
            <a:r>
              <a:rPr lang="hu-HU" dirty="0"/>
              <a:t> 2 hosszúságú sorozat (nincs benne / első /utolsó)</a:t>
            </a:r>
          </a:p>
          <a:p>
            <a:pPr>
              <a:buFont typeface="+mj-lt"/>
              <a:buAutoNum type="arabicPeriod"/>
            </a:pPr>
            <a:r>
              <a:rPr lang="hu-HU" dirty="0"/>
              <a:t> nagyon nagy elemszámú sorozat</a:t>
            </a:r>
          </a:p>
        </p:txBody>
      </p:sp>
      <p:sp>
        <p:nvSpPr>
          <p:cNvPr id="4" name="Dia számának helye 3"/>
          <p:cNvSpPr>
            <a:spLocks noGrp="1"/>
          </p:cNvSpPr>
          <p:nvPr>
            <p:ph type="sldNum" sz="quarter" idx="5"/>
          </p:nvPr>
        </p:nvSpPr>
        <p:spPr/>
        <p:txBody>
          <a:bodyPr/>
          <a:lstStyle/>
          <a:p>
            <a:fld id="{3C80E40C-4AB5-4C85-8DEB-4AE9F4822E47}" type="slidenum">
              <a:rPr lang="hu-HU" smtClean="0"/>
              <a:t>21</a:t>
            </a:fld>
            <a:endParaRPr lang="hu-HU"/>
          </a:p>
        </p:txBody>
      </p:sp>
    </p:spTree>
    <p:extLst>
      <p:ext uri="{BB962C8B-B14F-4D97-AF65-F5344CB8AC3E}">
        <p14:creationId xmlns:p14="http://schemas.microsoft.com/office/powerpoint/2010/main" val="3031910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22</a:t>
            </a:fld>
            <a:endParaRPr lang="hu-HU"/>
          </a:p>
        </p:txBody>
      </p:sp>
    </p:spTree>
    <p:extLst>
      <p:ext uri="{BB962C8B-B14F-4D97-AF65-F5344CB8AC3E}">
        <p14:creationId xmlns:p14="http://schemas.microsoft.com/office/powerpoint/2010/main" val="167893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dirty="0"/>
              <a:t>A statikus tesztelési technikák </a:t>
            </a:r>
            <a:r>
              <a:rPr lang="hu-HU" sz="1200" b="1" dirty="0"/>
              <a:t>a szoftver forrás kódját vizsgálják fordítási időben</a:t>
            </a:r>
            <a:r>
              <a:rPr lang="hu-HU" sz="1200" dirty="0"/>
              <a:t>. Ide tartozik a dokumentáció felülvizsgálata is.</a:t>
            </a:r>
          </a:p>
          <a:p>
            <a:endParaRPr lang="hu-HU" sz="1200" dirty="0" smtClean="0"/>
          </a:p>
          <a:p>
            <a:r>
              <a:rPr lang="hu-HU" sz="1200" b="1" dirty="0" smtClean="0"/>
              <a:t>A statikus technikával</a:t>
            </a:r>
            <a:r>
              <a:rPr lang="hu-HU" sz="1200" dirty="0" smtClean="0"/>
              <a:t> más típusú hibák találhatóak meg könnyen, mint a dinamikus tesztelési technikákkal:</a:t>
            </a:r>
          </a:p>
          <a:p>
            <a:r>
              <a:rPr lang="hu-HU" sz="1200" b="1" dirty="0" smtClean="0"/>
              <a:t>pl. könnyen </a:t>
            </a:r>
            <a:r>
              <a:rPr lang="hu-HU" sz="1200" b="1" dirty="0"/>
              <a:t>megtalálhatóak azok a kód sorok, ahol null referencián keresztül akarunk metódust hívni</a:t>
            </a:r>
            <a:r>
              <a:rPr lang="hu-HU" sz="1200" dirty="0"/>
              <a:t>, ugyanezt elérni dinamikus teszteléssel nagyon költséges, hiszen 100%-os kód lefedettség kell hozzá</a:t>
            </a:r>
          </a:p>
          <a:p>
            <a:r>
              <a:rPr lang="hu-HU" sz="1200" dirty="0"/>
              <a:t>ugyanakkor </a:t>
            </a:r>
            <a:r>
              <a:rPr lang="hu-HU" sz="1200" b="1" dirty="0"/>
              <a:t>dinamikus teszteléssel könnyen észrevehető, hogy ha rossz képlet alapján számítjuk pl. az árengedményt, ugyanezt statikusan nehéz </a:t>
            </a:r>
            <a:r>
              <a:rPr lang="hu-HU" sz="1200" b="1" dirty="0" err="1"/>
              <a:t>észrevenni</a:t>
            </a:r>
            <a:r>
              <a:rPr lang="hu-HU" sz="1200" dirty="0"/>
              <a:t>, hacsak nincs egy szemfüles vezető programozónk, aki átlátja az üzleti oldalt is. </a:t>
            </a:r>
          </a:p>
          <a:p>
            <a:endParaRPr lang="hu-HU" sz="1200" dirty="0"/>
          </a:p>
          <a:p>
            <a:r>
              <a:rPr lang="hu-HU" sz="1200" b="1" dirty="0"/>
              <a:t>A statikus tesztelési technikák</a:t>
            </a:r>
            <a:r>
              <a:rPr lang="hu-HU" sz="1200" dirty="0"/>
              <a:t> előnye, hogy </a:t>
            </a:r>
            <a:r>
              <a:rPr lang="hu-HU" sz="1200" b="1" dirty="0"/>
              <a:t>nagyon korán alkalmazhatóak</a:t>
            </a:r>
            <a:r>
              <a:rPr lang="hu-HU" sz="1200" dirty="0"/>
              <a:t>, már akkor is, amikor </a:t>
            </a:r>
            <a:r>
              <a:rPr lang="hu-HU" sz="1200" b="1" dirty="0"/>
              <a:t>még nincs is futtatható verzió</a:t>
            </a:r>
            <a:r>
              <a:rPr lang="hu-HU" sz="1200" dirty="0"/>
              <a:t>. Így hamarabb lehet velük hibákat találni és </a:t>
            </a:r>
            <a:r>
              <a:rPr lang="hu-HU" sz="1200" b="1" dirty="0"/>
              <a:t>így gazdaságosabb a hibajavítás</a:t>
            </a:r>
            <a:r>
              <a:rPr lang="hu-HU" sz="1200" dirty="0"/>
              <a:t>.</a:t>
            </a:r>
          </a:p>
          <a:p>
            <a:endParaRPr lang="hu-HU" sz="1200" dirty="0"/>
          </a:p>
          <a:p>
            <a:r>
              <a:rPr lang="hu-HU" sz="1200" dirty="0"/>
              <a:t>Két fajtája van:</a:t>
            </a:r>
          </a:p>
          <a:p>
            <a:r>
              <a:rPr lang="hu-HU" sz="1200" b="1" dirty="0"/>
              <a:t>felülvizsgálat</a:t>
            </a:r>
            <a:r>
              <a:rPr lang="hu-HU" sz="1200" dirty="0"/>
              <a:t> és </a:t>
            </a:r>
            <a:r>
              <a:rPr lang="hu-HU" sz="1200" b="1" dirty="0"/>
              <a:t>statikus elemzés.</a:t>
            </a:r>
          </a:p>
        </p:txBody>
      </p:sp>
      <p:sp>
        <p:nvSpPr>
          <p:cNvPr id="4" name="Dia számának helye 3"/>
          <p:cNvSpPr>
            <a:spLocks noGrp="1"/>
          </p:cNvSpPr>
          <p:nvPr>
            <p:ph type="sldNum" sz="quarter" idx="5"/>
          </p:nvPr>
        </p:nvSpPr>
        <p:spPr/>
        <p:txBody>
          <a:bodyPr/>
          <a:lstStyle/>
          <a:p>
            <a:fld id="{3C80E40C-4AB5-4C85-8DEB-4AE9F4822E47}" type="slidenum">
              <a:rPr lang="hu-HU" smtClean="0"/>
              <a:t>4</a:t>
            </a:fld>
            <a:endParaRPr lang="hu-HU"/>
          </a:p>
        </p:txBody>
      </p:sp>
    </p:spTree>
    <p:extLst>
      <p:ext uri="{BB962C8B-B14F-4D97-AF65-F5344CB8AC3E}">
        <p14:creationId xmlns:p14="http://schemas.microsoft.com/office/powerpoint/2010/main" val="134702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5</a:t>
            </a:fld>
            <a:endParaRPr lang="hu-HU"/>
          </a:p>
        </p:txBody>
      </p:sp>
    </p:spTree>
    <p:extLst>
      <p:ext uri="{BB962C8B-B14F-4D97-AF65-F5344CB8AC3E}">
        <p14:creationId xmlns:p14="http://schemas.microsoft.com/office/powerpoint/2010/main" val="148020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A felülvizsgálat azt jelenti, hogy manuálisan átnézzük a forráskódot és fejben futtatjuk vagy egyszerűen csak gyanús részeket keresünk benne.</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A felülvizsgálat fehérdobozos teszt, mivel kell hozzá a forráskód. A felülvizsgálat lehet informális, pl. páros programozás, de akár nagyon formális is, amikor a folyamatot jól dokumentáljuk, illetve a két szélsőség közti átmenetek.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6</a:t>
            </a:fld>
            <a:endParaRPr lang="hu-HU"/>
          </a:p>
        </p:txBody>
      </p:sp>
    </p:spTree>
    <p:extLst>
      <p:ext uri="{BB962C8B-B14F-4D97-AF65-F5344CB8AC3E}">
        <p14:creationId xmlns:p14="http://schemas.microsoft.com/office/powerpoint/2010/main" val="206270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7</a:t>
            </a:fld>
            <a:endParaRPr lang="hu-HU"/>
          </a:p>
        </p:txBody>
      </p:sp>
    </p:spTree>
    <p:extLst>
      <p:ext uri="{BB962C8B-B14F-4D97-AF65-F5344CB8AC3E}">
        <p14:creationId xmlns:p14="http://schemas.microsoft.com/office/powerpoint/2010/main" val="109636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Sok szoftvercégnél elfogadott megoldás, hogy </a:t>
            </a:r>
            <a:r>
              <a:rPr lang="hu-HU" b="1" dirty="0"/>
              <a:t>egy tapasztalt programozó átnézi (</a:t>
            </a:r>
            <a:r>
              <a:rPr lang="hu-HU" b="1" dirty="0" err="1"/>
              <a:t>review</a:t>
            </a:r>
            <a:r>
              <a:rPr lang="hu-HU" b="1" dirty="0"/>
              <a:t>) a kezdők kódját</a:t>
            </a:r>
            <a:r>
              <a:rPr lang="hu-HU" dirty="0"/>
              <a:t>. A kezdők a kritikából rengeteg tapasztalatot szerezhetnek. A kockázatosnak ítélt részeket (pl. amire gyakran kerül a vezérlés, vagy kevésbé ismert megoldást alkalmaz) több tapasztalt programozó is átnézheti. Ennek hatékonysága függ az átnézők rátermettségétől. Ez talán a leginformálisabb megoldás.</a:t>
            </a:r>
          </a:p>
          <a:p>
            <a:endParaRPr lang="hu-HU" dirty="0"/>
          </a:p>
          <a:p>
            <a:r>
              <a:rPr lang="hu-HU" dirty="0"/>
              <a:t>Ehhez hasonló a </a:t>
            </a:r>
            <a:r>
              <a:rPr lang="hu-HU" b="1" dirty="0"/>
              <a:t>páros programozás (</a:t>
            </a:r>
            <a:r>
              <a:rPr lang="hu-HU" b="1" dirty="0" err="1"/>
              <a:t>pair</a:t>
            </a:r>
            <a:r>
              <a:rPr lang="hu-HU" b="1" dirty="0"/>
              <a:t> </a:t>
            </a:r>
            <a:r>
              <a:rPr lang="hu-HU" b="1" dirty="0" err="1"/>
              <a:t>programming</a:t>
            </a:r>
            <a:r>
              <a:rPr lang="hu-HU" b="1" dirty="0"/>
              <a:t>)</a:t>
            </a:r>
            <a:r>
              <a:rPr lang="hu-HU" dirty="0"/>
              <a:t> is. Ekkor két programozó ír egy kódot, pontosabban az egyik írja, a másik figyeli. Ha a figyelő hibát lát vagy nem érti a kódot, akkor azonnal szól. A két programozó folyamatosan megbeszéli, hogy hogyan érdemes megoldani az adott problémát.</a:t>
            </a:r>
          </a:p>
          <a:p>
            <a:endParaRPr lang="hu-HU" dirty="0"/>
          </a:p>
          <a:p>
            <a:r>
              <a:rPr lang="hu-HU" dirty="0"/>
              <a:t>A </a:t>
            </a:r>
            <a:r>
              <a:rPr lang="hu-HU" b="1" dirty="0"/>
              <a:t>kódszépítés (</a:t>
            </a:r>
            <a:r>
              <a:rPr lang="hu-HU" b="1" dirty="0" err="1"/>
              <a:t>refactoring</a:t>
            </a:r>
            <a:r>
              <a:rPr lang="hu-HU" b="1" dirty="0"/>
              <a:t>)</a:t>
            </a:r>
            <a:r>
              <a:rPr lang="hu-HU" dirty="0"/>
              <a:t> egy másik módja a felülvizsgálatnak. Ilyenkor a már letesztelt, működő kódot lehet szépíteni, ami esetleg lassú, rugalmatlan, vagy egyszerűen csak csúnya. A kódszépítés </a:t>
            </a:r>
            <a:r>
              <a:rPr lang="hu-HU" b="1" dirty="0"/>
              <a:t>előfeltétele, hogy legyen sok unit-teszt</a:t>
            </a:r>
            <a:r>
              <a:rPr lang="hu-HU" dirty="0"/>
              <a:t>. A szépítés során nem szabad megváltoztatni a kód funkcionalitását, de a szerkezet, pl. egy metódus törzse, szabadon változtatható. A szépítés után minden unit-tesztet le kell futtatni, nem csak a megváltozott kódhoz tartozókat, hogy lássuk, a változások okoztak-e hibát. A kódszépítést a szerző és egy tapasztalt programozó végzi közösen.</a:t>
            </a:r>
          </a:p>
        </p:txBody>
      </p:sp>
      <p:sp>
        <p:nvSpPr>
          <p:cNvPr id="4" name="Dia számának helye 3"/>
          <p:cNvSpPr>
            <a:spLocks noGrp="1"/>
          </p:cNvSpPr>
          <p:nvPr>
            <p:ph type="sldNum" sz="quarter" idx="5"/>
          </p:nvPr>
        </p:nvSpPr>
        <p:spPr/>
        <p:txBody>
          <a:bodyPr/>
          <a:lstStyle/>
          <a:p>
            <a:fld id="{3C80E40C-4AB5-4C85-8DEB-4AE9F4822E47}" type="slidenum">
              <a:rPr lang="hu-HU" smtClean="0"/>
              <a:t>8</a:t>
            </a:fld>
            <a:endParaRPr lang="hu-HU"/>
          </a:p>
        </p:txBody>
      </p:sp>
    </p:spTree>
    <p:extLst>
      <p:ext uri="{BB962C8B-B14F-4D97-AF65-F5344CB8AC3E}">
        <p14:creationId xmlns:p14="http://schemas.microsoft.com/office/powerpoint/2010/main" val="1577383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 már kicsit formálisabb módja a felülvizsgálatnak. Általában a módszertan előírja, hogy az elkészült kisebb-nagyobb modulokat ismertetni kell a csapat többi tagjával, a többi csapattal. Célja, hogy a mások is átlássák az általunk írt kódrészletet (ez csökkenti a kárt, amit egy programozó elvesztése okozhat, lásd kockázat menedzsment), kritikai megjegyzéseikkel segítsék a kód minőségének javítását. Aszerint, hogy hány embernek mutatjuk be az elkészült modult hét típust különböztetünk meg.</a:t>
            </a:r>
          </a:p>
          <a:p>
            <a:endParaRPr lang="hu-HU" dirty="0"/>
          </a:p>
          <a:p>
            <a:pPr marL="228600" indent="-228600">
              <a:buFont typeface="+mj-lt"/>
              <a:buAutoNum type="arabicPeriod"/>
            </a:pPr>
            <a:r>
              <a:rPr lang="hu-HU" b="1" dirty="0"/>
              <a:t>Váll feletti átnézés (over-</a:t>
            </a:r>
            <a:r>
              <a:rPr lang="hu-HU" b="1" dirty="0" err="1"/>
              <a:t>the</a:t>
            </a:r>
            <a:r>
              <a:rPr lang="hu-HU" b="1" dirty="0"/>
              <a:t>-</a:t>
            </a:r>
            <a:r>
              <a:rPr lang="hu-HU" b="1" dirty="0" err="1"/>
              <a:t>shoulder</a:t>
            </a:r>
            <a:r>
              <a:rPr lang="hu-HU" b="1" dirty="0"/>
              <a:t> </a:t>
            </a:r>
            <a:r>
              <a:rPr lang="hu-HU" b="1" dirty="0" err="1"/>
              <a:t>review</a:t>
            </a:r>
            <a:r>
              <a:rPr lang="hu-HU" b="1" dirty="0"/>
              <a:t>):</a:t>
            </a:r>
            <a:r>
              <a:rPr lang="hu-HU" dirty="0"/>
              <a:t> Az egyik programozó egy ideje nézi saját forráskódját, de nem találja a hibát. Valamelyik kollégáját megkéri, hogy segítsen. Mialatt elmagyarázza a problémát, általában rá is jön a megoldásra. Ha mégsem, akkor a kollégának lehet egy jó ötlete, hogy mi okozhatja a hibát. Általában ennyi elég is a hiba megtalálásához. Ha nem, jöhet a forráskód átnézés.</a:t>
            </a:r>
          </a:p>
          <a:p>
            <a:pPr marL="228600" indent="-228600">
              <a:buFont typeface="+mj-lt"/>
              <a:buAutoNum type="arabicPeriod"/>
            </a:pPr>
            <a:r>
              <a:rPr lang="hu-HU" b="1" dirty="0"/>
              <a:t>Forráskód átnézés (</a:t>
            </a:r>
            <a:r>
              <a:rPr lang="hu-HU" b="1" dirty="0" err="1"/>
              <a:t>code</a:t>
            </a:r>
            <a:r>
              <a:rPr lang="hu-HU" b="1" dirty="0"/>
              <a:t> </a:t>
            </a:r>
            <a:r>
              <a:rPr lang="hu-HU" b="1" dirty="0" err="1"/>
              <a:t>review</a:t>
            </a:r>
            <a:r>
              <a:rPr lang="hu-HU" b="1" dirty="0"/>
              <a:t>):</a:t>
            </a:r>
            <a:r>
              <a:rPr lang="hu-HU" dirty="0"/>
              <a:t> A kód írója megkér egy tapasztalt programozót, hogy segítsen megtalálni egy nehezen megtalálható hibát. Együtt </a:t>
            </a:r>
            <a:r>
              <a:rPr lang="hu-HU" dirty="0" err="1"/>
              <a:t>nyomkövetik</a:t>
            </a:r>
            <a:r>
              <a:rPr lang="hu-HU" dirty="0"/>
              <a:t> a programot, miközben a szerző magyarázza, mit miért csinált. Ellenőrzik, hogy a kód megfelel-e a specifikációnak. Ezt addig </a:t>
            </a:r>
            <a:r>
              <a:rPr lang="hu-HU" dirty="0" err="1"/>
              <a:t>fojtatják</a:t>
            </a:r>
            <a:r>
              <a:rPr lang="hu-HU" dirty="0"/>
              <a:t>, amíg meg nem találják a hibát. </a:t>
            </a:r>
          </a:p>
          <a:p>
            <a:pPr marL="228600" indent="-228600">
              <a:buFont typeface="+mj-lt"/>
              <a:buAutoNum type="arabicPeriod"/>
            </a:pPr>
            <a:r>
              <a:rPr lang="hu-HU" b="1" dirty="0"/>
              <a:t>Kód átvétel (</a:t>
            </a:r>
            <a:r>
              <a:rPr lang="hu-HU" b="1" dirty="0" err="1"/>
              <a:t>code</a:t>
            </a:r>
            <a:r>
              <a:rPr lang="hu-HU" b="1" dirty="0"/>
              <a:t> </a:t>
            </a:r>
            <a:r>
              <a:rPr lang="hu-HU" b="1" dirty="0" err="1"/>
              <a:t>acceptance</a:t>
            </a:r>
            <a:r>
              <a:rPr lang="hu-HU" b="1" dirty="0"/>
              <a:t> </a:t>
            </a:r>
            <a:r>
              <a:rPr lang="hu-HU" b="1" dirty="0" err="1"/>
              <a:t>review</a:t>
            </a:r>
            <a:r>
              <a:rPr lang="hu-HU" b="1" dirty="0"/>
              <a:t>):</a:t>
            </a:r>
            <a:r>
              <a:rPr lang="hu-HU" dirty="0"/>
              <a:t> Az elkészült nagyobb modulokat, pl. osztályokat, a vezető fejlesztő vagy egy tapasztalt programozó átnézi, hogy van-e benne hiba, nem érthető, nem dokumentált rész. A modul fejlesztői elmagyarázzák mit és miért csináltak. A vezető fejlesztő elmondja, hogyan lehet ezt jobban, szebben csinálni. Ha hibát talál (ez gyakran logikai hiba), akkor arra rámutat, vázolja a javítást.</a:t>
            </a:r>
            <a:endParaRPr lang="hu-HU" b="1" dirty="0"/>
          </a:p>
          <a:p>
            <a:pPr marL="228600" indent="-228600">
              <a:buFont typeface="+mj-lt"/>
              <a:buAutoNum type="arabicPeriod"/>
            </a:pPr>
            <a:r>
              <a:rPr lang="hu-HU" b="1" dirty="0"/>
              <a:t>Körbeküldés (</a:t>
            </a:r>
            <a:r>
              <a:rPr lang="hu-HU" b="1" dirty="0" err="1"/>
              <a:t>pass-around</a:t>
            </a:r>
            <a:r>
              <a:rPr lang="hu-HU" b="1" dirty="0"/>
              <a:t>):</a:t>
            </a:r>
            <a:r>
              <a:rPr lang="hu-HU" dirty="0"/>
              <a:t> A kód szerzője </a:t>
            </a:r>
            <a:r>
              <a:rPr lang="hu-HU" dirty="0" err="1"/>
              <a:t>körbeküldi</a:t>
            </a:r>
            <a:r>
              <a:rPr lang="hu-HU" dirty="0"/>
              <a:t> az általa írt kódrészletet, ami akár egy egész modul is lehet. A címzettek véleményezik a kódot, például megírják, melyik részét érdemes tesztelni. A körbeküldés általában megelőzi a kód felvételét a verziókövető rendszerbe. Általában csak akkor használják, ha egy kódrészlet kritikus fontosságú, pl. egy sokak által használt interfész. Az intenzív kommunikációt előíró módszertanokra (pl. </a:t>
            </a:r>
            <a:r>
              <a:rPr lang="hu-HU" dirty="0" err="1"/>
              <a:t>Scrum</a:t>
            </a:r>
            <a:r>
              <a:rPr lang="hu-HU" dirty="0"/>
              <a:t>) nem jellemző.</a:t>
            </a:r>
          </a:p>
          <a:p>
            <a:pPr marL="228600" indent="-228600">
              <a:buFont typeface="+mj-lt"/>
              <a:buAutoNum type="arabicPeriod"/>
            </a:pPr>
            <a:r>
              <a:rPr lang="hu-HU" b="1" dirty="0"/>
              <a:t>Csoportos átnézés (team </a:t>
            </a:r>
            <a:r>
              <a:rPr lang="hu-HU" b="1" dirty="0" err="1"/>
              <a:t>review</a:t>
            </a:r>
            <a:r>
              <a:rPr lang="hu-HU" b="1" dirty="0"/>
              <a:t>):</a:t>
            </a:r>
            <a:r>
              <a:rPr lang="hu-HU" dirty="0"/>
              <a:t> A csoportos átnézés a körbeküldést helyettesíti. Itt is egy érzékeny kódrészletet néznek át többen, de interaktívan. A kódot a szerző prezentálja, sorról sorra magyarázza. Általában elvárás, hogy ha valaki valamit nem ért, azonnal szóljon. A prezentáció végén a vezető programozó elmondja, szerinte mit lehetett volna jobban csinálni. Ehhez is gyakran hozzászólnak a többiek. Több módszertan (pl. extrém programozás) limitálja ezen alkalmak időhosszát fél vagy egy órában.</a:t>
            </a:r>
          </a:p>
          <a:p>
            <a:pPr marL="228600" indent="-228600">
              <a:buFont typeface="+mj-lt"/>
              <a:buAutoNum type="arabicPeriod"/>
            </a:pPr>
            <a:r>
              <a:rPr lang="hu-HU" b="1" dirty="0"/>
              <a:t>Felület átnézés (</a:t>
            </a:r>
            <a:r>
              <a:rPr lang="hu-HU" b="1" dirty="0" err="1"/>
              <a:t>interface</a:t>
            </a:r>
            <a:r>
              <a:rPr lang="hu-HU" b="1" dirty="0"/>
              <a:t> </a:t>
            </a:r>
            <a:r>
              <a:rPr lang="hu-HU" b="1" dirty="0" err="1"/>
              <a:t>review</a:t>
            </a:r>
            <a:r>
              <a:rPr lang="hu-HU" b="1" dirty="0"/>
              <a:t>):</a:t>
            </a:r>
            <a:r>
              <a:rPr lang="hu-HU" dirty="0"/>
              <a:t> Hasonló a csoportos átnézéshez, de itt általában több embernek mutatjuk be azt az interfészt, amelyen keresztül a csoportunk fejlesztése lesz elérhető. Ez azért fontos, hogy az egyes csoportok egyeztetni tudják elvárásaikat egymás felé. Ezeket rögzítik és az integrációs teszt során felhasználják.</a:t>
            </a:r>
          </a:p>
          <a:p>
            <a:pPr marL="228600" indent="-228600">
              <a:buFont typeface="+mj-lt"/>
              <a:buAutoNum type="arabicPeriod"/>
            </a:pPr>
            <a:r>
              <a:rPr lang="hu-HU" b="1" dirty="0"/>
              <a:t>Kód prezentálás (</a:t>
            </a:r>
            <a:r>
              <a:rPr lang="hu-HU" b="1" dirty="0" err="1"/>
              <a:t>code</a:t>
            </a:r>
            <a:r>
              <a:rPr lang="hu-HU" b="1" dirty="0"/>
              <a:t> </a:t>
            </a:r>
            <a:r>
              <a:rPr lang="hu-HU" b="1" dirty="0" err="1"/>
              <a:t>presentation</a:t>
            </a:r>
            <a:r>
              <a:rPr lang="hu-HU" b="1" dirty="0"/>
              <a:t>):</a:t>
            </a:r>
            <a:r>
              <a:rPr lang="hu-HU" dirty="0"/>
              <a:t> Hasonló a csoportos átnézéshez, de az érdekes kódot nem a csoporton belül, hanem a cégen belül mutatjuk be. Akkor gyakori, ha több telephelyen fejlesztik ugyanazt a szoftvert. Nem feltétlenül az egész cég vesz részt benne, lehet, hogy csak három ember, de könnyen előfordulhat, hogy ezek más-más kontinensen vannak. A kód prezentálás célja lehet egy hiba bemutatása, amit egy másik csapat talált és megkéri a kód tulajdonosát, hogy javítsa. Másik gyakori cél a csúcs fejlesztők összehozása, hogy a keretrendszer továbbfejlesztését megbeszéljék.</a:t>
            </a:r>
          </a:p>
        </p:txBody>
      </p:sp>
      <p:sp>
        <p:nvSpPr>
          <p:cNvPr id="4" name="Dia számának helye 3"/>
          <p:cNvSpPr>
            <a:spLocks noGrp="1"/>
          </p:cNvSpPr>
          <p:nvPr>
            <p:ph type="sldNum" sz="quarter" idx="5"/>
          </p:nvPr>
        </p:nvSpPr>
        <p:spPr/>
        <p:txBody>
          <a:bodyPr/>
          <a:lstStyle/>
          <a:p>
            <a:fld id="{3C80E40C-4AB5-4C85-8DEB-4AE9F4822E47}" type="slidenum">
              <a:rPr lang="hu-HU" smtClean="0"/>
              <a:t>9</a:t>
            </a:fld>
            <a:endParaRPr lang="hu-HU"/>
          </a:p>
        </p:txBody>
      </p:sp>
    </p:spTree>
    <p:extLst>
      <p:ext uri="{BB962C8B-B14F-4D97-AF65-F5344CB8AC3E}">
        <p14:creationId xmlns:p14="http://schemas.microsoft.com/office/powerpoint/2010/main" val="997751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Technikai felülvizsgálatra általában akkor kerül sor, ha a szoftver </a:t>
            </a:r>
            <a:r>
              <a:rPr lang="hu-HU" b="1" dirty="0"/>
              <a:t>teljesítményével nem vagyunk elégedettek</a:t>
            </a:r>
            <a:r>
              <a:rPr lang="hu-HU" dirty="0"/>
              <a:t>. Azt általában könnyű megtalálni a felhasználói visszajelzések és úgynevezett </a:t>
            </a:r>
            <a:r>
              <a:rPr lang="hu-HU" dirty="0" err="1"/>
              <a:t>profiler</a:t>
            </a:r>
            <a:r>
              <a:rPr lang="hu-HU" dirty="0"/>
              <a:t> programok segítségével, hogy mi az a </a:t>
            </a:r>
            <a:r>
              <a:rPr lang="hu-HU" b="1" dirty="0"/>
              <a:t>szűk keresztmetszet (angolul: </a:t>
            </a:r>
            <a:r>
              <a:rPr lang="hu-HU" b="1" dirty="0" err="1"/>
              <a:t>bottleneck</a:t>
            </a:r>
            <a:r>
              <a:rPr lang="hu-HU" b="1" dirty="0"/>
              <a:t>)</a:t>
            </a:r>
            <a:r>
              <a:rPr lang="hu-HU" dirty="0"/>
              <a:t>, ami a lassúságot okozza. Ugyanakkor az nagyon nehéz kérdés, hogyan oldjuk fel ezeket a szűk </a:t>
            </a:r>
            <a:r>
              <a:rPr lang="hu-HU" dirty="0" smtClean="0"/>
              <a:t>keresztmetszeteket.</a:t>
            </a:r>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smtClean="0"/>
              <a:t>Ha </a:t>
            </a:r>
            <a:r>
              <a:rPr lang="hu-HU" dirty="0"/>
              <a:t>lenne egyszerű megoldás, akkor a programozók eleve azt használták volna, tehát ez általában a szoftver cég alkalmazottainak tudását meghaladó probléma.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Ilyenkor külső szakértőket szoktak felkérni, hogy segítsenek. Leggyakrabban egy-egy lekérdezés bizonyul túl lassúnak. Ilyenkor egy index hozzáadás a táblához nagyságrendekkel gyorsítja a lekérdezést. A kérdés már csak az, mit indexeljünk és hogyan. A külsős szakértők átnézik a megoldásunkat és javaslatokat adnak.</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A technikai felülvizsgálat legfőbb jellemzői:</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a:buFont typeface="+mj-lt"/>
              <a:buAutoNum type="arabicPeriod"/>
            </a:pPr>
            <a:r>
              <a:rPr lang="hu-HU" sz="1200" b="1" dirty="0"/>
              <a:t>a szoftver cég kezdeményezi</a:t>
            </a:r>
            <a:r>
              <a:rPr lang="hu-HU" sz="1200" dirty="0"/>
              <a:t>, ha </a:t>
            </a:r>
            <a:r>
              <a:rPr lang="hu-HU" sz="1200" b="1" dirty="0"/>
              <a:t>külső szakértők</a:t>
            </a:r>
            <a:r>
              <a:rPr lang="hu-HU" sz="1200" dirty="0"/>
              <a:t> bevonására van szüksége,</a:t>
            </a:r>
          </a:p>
          <a:p>
            <a:pPr>
              <a:buFont typeface="+mj-lt"/>
              <a:buAutoNum type="arabicPeriod"/>
            </a:pPr>
            <a:r>
              <a:rPr lang="hu-HU" sz="1200" b="1" dirty="0"/>
              <a:t>moderátor vezeti</a:t>
            </a:r>
            <a:r>
              <a:rPr lang="hu-HU" sz="1200" dirty="0"/>
              <a:t> (nem a szerző), jegyzőkönyvet vezet,</a:t>
            </a:r>
          </a:p>
          <a:p>
            <a:pPr>
              <a:buFont typeface="+mj-lt"/>
              <a:buAutoNum type="arabicPeriod"/>
            </a:pPr>
            <a:r>
              <a:rPr lang="hu-HU" sz="1200" dirty="0"/>
              <a:t>inkább </a:t>
            </a:r>
            <a:r>
              <a:rPr lang="hu-HU" sz="1200" b="1" dirty="0"/>
              <a:t>formális</a:t>
            </a:r>
            <a:r>
              <a:rPr lang="hu-HU" sz="1200" dirty="0"/>
              <a:t>, mint informális,</a:t>
            </a:r>
          </a:p>
          <a:p>
            <a:pPr>
              <a:buFont typeface="+mj-lt"/>
              <a:buAutoNum type="arabicPeriod"/>
            </a:pPr>
            <a:r>
              <a:rPr lang="hu-HU" sz="1200" dirty="0"/>
              <a:t>a találkozó előtt a résztvevők felkészülnek,</a:t>
            </a:r>
          </a:p>
          <a:p>
            <a:pPr>
              <a:buFont typeface="+mj-lt"/>
              <a:buAutoNum type="arabicPeriod"/>
            </a:pPr>
            <a:r>
              <a:rPr lang="hu-HU" sz="1200" dirty="0"/>
              <a:t>opcionálisan ellenőrző lista használata, amit a felek előre elfogadnak,</a:t>
            </a:r>
          </a:p>
          <a:p>
            <a:pPr>
              <a:buFont typeface="+mj-lt"/>
              <a:buAutoNum type="arabicPeriod"/>
            </a:pPr>
            <a:r>
              <a:rPr lang="hu-HU" sz="1200" dirty="0"/>
              <a:t>célja a </a:t>
            </a:r>
            <a:r>
              <a:rPr lang="hu-HU" sz="1200" b="1" dirty="0"/>
              <a:t>megtalálhatatlan hibák felderítése</a:t>
            </a:r>
            <a:r>
              <a:rPr lang="hu-HU" sz="1200" dirty="0"/>
              <a:t>, vagy a szoftver lassúságát okozó </a:t>
            </a:r>
            <a:r>
              <a:rPr lang="hu-HU" sz="1200" b="1" dirty="0" smtClean="0"/>
              <a:t>szűk keresztmetszetek megszüntetése</a:t>
            </a:r>
            <a:r>
              <a:rPr lang="hu-HU" sz="1200" dirty="0" smtClean="0"/>
              <a:t>, </a:t>
            </a:r>
            <a:r>
              <a:rPr lang="hu-HU" sz="1200" dirty="0"/>
              <a:t>vagy szabványok ellenőrzése.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10</a:t>
            </a:fld>
            <a:endParaRPr lang="hu-HU"/>
          </a:p>
        </p:txBody>
      </p:sp>
    </p:spTree>
    <p:extLst>
      <p:ext uri="{BB962C8B-B14F-4D97-AF65-F5344CB8AC3E}">
        <p14:creationId xmlns:p14="http://schemas.microsoft.com/office/powerpoint/2010/main" val="2652679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 a </a:t>
            </a:r>
            <a:r>
              <a:rPr lang="hu-HU" b="1" dirty="0"/>
              <a:t>legformálisabb</a:t>
            </a:r>
            <a:r>
              <a:rPr lang="hu-HU" dirty="0"/>
              <a:t> felülvizsgálat.</a:t>
            </a:r>
          </a:p>
          <a:p>
            <a:r>
              <a:rPr lang="hu-HU" dirty="0"/>
              <a:t>Ezt is akkor használjuk, ha </a:t>
            </a:r>
            <a:r>
              <a:rPr lang="hu-HU" b="1" dirty="0"/>
              <a:t>külső szakértő bevonására</a:t>
            </a:r>
            <a:r>
              <a:rPr lang="hu-HU" dirty="0"/>
              <a:t> van szükségünk. A technikai felülvizsgálattól az különbözteti meg, hogy a szoftver cég és a szakértőt adó cég részletesebb </a:t>
            </a:r>
            <a:r>
              <a:rPr lang="hu-HU" b="1" dirty="0"/>
              <a:t>szerződést köt</a:t>
            </a:r>
            <a:r>
              <a:rPr lang="hu-HU" dirty="0"/>
              <a:t>, amely magában foglalja:</a:t>
            </a:r>
          </a:p>
          <a:p>
            <a:pPr>
              <a:buFont typeface="+mj-lt"/>
              <a:buAutoNum type="arabicPeriod"/>
            </a:pPr>
            <a:r>
              <a:rPr lang="hu-HU" dirty="0"/>
              <a:t>a megoldandó feladat leírását,</a:t>
            </a:r>
          </a:p>
          <a:p>
            <a:pPr>
              <a:buFont typeface="+mj-lt"/>
              <a:buAutoNum type="arabicPeriod"/>
            </a:pPr>
            <a:r>
              <a:rPr lang="hu-HU" dirty="0"/>
              <a:t>azt a célfeltételt, ami a probléma megoldásával el kell érni,</a:t>
            </a:r>
          </a:p>
          <a:p>
            <a:pPr>
              <a:buFont typeface="+mj-lt"/>
              <a:buAutoNum type="arabicPeriod"/>
            </a:pPr>
            <a:r>
              <a:rPr lang="hu-HU" dirty="0"/>
              <a:t>a célfeltételben használt metrikák leírását,</a:t>
            </a:r>
          </a:p>
          <a:p>
            <a:pPr>
              <a:buFont typeface="+mj-lt"/>
              <a:buAutoNum type="arabicPeriod"/>
            </a:pPr>
            <a:r>
              <a:rPr lang="hu-HU" dirty="0"/>
              <a:t>az inspekciós jelentés formáját.</a:t>
            </a:r>
          </a:p>
          <a:p>
            <a:endParaRPr lang="hu-HU" dirty="0"/>
          </a:p>
        </p:txBody>
      </p:sp>
      <p:sp>
        <p:nvSpPr>
          <p:cNvPr id="4" name="Dia számának helye 3"/>
          <p:cNvSpPr>
            <a:spLocks noGrp="1"/>
          </p:cNvSpPr>
          <p:nvPr>
            <p:ph type="sldNum" sz="quarter" idx="5"/>
          </p:nvPr>
        </p:nvSpPr>
        <p:spPr/>
        <p:txBody>
          <a:bodyPr/>
          <a:lstStyle/>
          <a:p>
            <a:fld id="{3C80E40C-4AB5-4C85-8DEB-4AE9F4822E47}" type="slidenum">
              <a:rPr lang="hu-HU" smtClean="0"/>
              <a:t>11</a:t>
            </a:fld>
            <a:endParaRPr lang="hu-HU"/>
          </a:p>
        </p:txBody>
      </p:sp>
    </p:spTree>
    <p:extLst>
      <p:ext uri="{BB962C8B-B14F-4D97-AF65-F5344CB8AC3E}">
        <p14:creationId xmlns:p14="http://schemas.microsoft.com/office/powerpoint/2010/main" val="1767170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E0D7FE-F453-4577-93CF-22A3E16E0655}"/>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288F7CD0-8C6A-4A79-98E8-E254897779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23137C68-E7F9-43B1-A251-6E3996365FCF}"/>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5" name="Élőláb helye 4">
            <a:extLst>
              <a:ext uri="{FF2B5EF4-FFF2-40B4-BE49-F238E27FC236}">
                <a16:creationId xmlns:a16="http://schemas.microsoft.com/office/drawing/2014/main" id="{290B05A7-D585-4315-9F7A-3739E8F6EB1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4823197F-E76E-4403-9461-6230F009E03E}"/>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124145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28A81DB-D6B1-42C9-9CC5-80593F0D28B1}"/>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63E4230D-D7CC-4FE5-A72D-62A3EA6A30CD}"/>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C26309F-8670-448A-9B50-41AA2A724816}"/>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5" name="Élőláb helye 4">
            <a:extLst>
              <a:ext uri="{FF2B5EF4-FFF2-40B4-BE49-F238E27FC236}">
                <a16:creationId xmlns:a16="http://schemas.microsoft.com/office/drawing/2014/main" id="{7771C2DE-7F96-445D-AFA8-7B16CC94873E}"/>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AFFF299-C35B-4DA5-A6EF-8E523703A436}"/>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74187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21BCFF96-B912-4108-BA46-FA171B657BD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B0E16C1-B5FC-4742-A9F9-6ACD7CD2DDFA}"/>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7D88247-3E14-462D-B74D-82DC76D925A7}"/>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5" name="Élőláb helye 4">
            <a:extLst>
              <a:ext uri="{FF2B5EF4-FFF2-40B4-BE49-F238E27FC236}">
                <a16:creationId xmlns:a16="http://schemas.microsoft.com/office/drawing/2014/main" id="{EABC9E33-178A-4DC2-BD52-38F31E874C4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A5C4E121-A270-4784-B67F-0A81539814F6}"/>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96255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21FB887-AE97-461F-9CB9-5DFF2FEF9C8C}"/>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FB3B1082-9120-456C-AD38-6D93F8FB433C}"/>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FBA4FE0-1C70-408A-8B32-346480BEA145}"/>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5" name="Élőláb helye 4">
            <a:extLst>
              <a:ext uri="{FF2B5EF4-FFF2-40B4-BE49-F238E27FC236}">
                <a16:creationId xmlns:a16="http://schemas.microsoft.com/office/drawing/2014/main" id="{39DCA8F4-DBF7-4097-88F4-F1C2F40F262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04BA3FEA-48DA-4027-8FBA-B567E15AA069}"/>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115547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FE088C1-BC07-46B2-8E51-2DE4B0A58803}"/>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F24C3F65-B8F9-4583-8F7E-AA71205BC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5AA736B2-A853-4A00-990F-D88FB7B84A46}"/>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5" name="Élőláb helye 4">
            <a:extLst>
              <a:ext uri="{FF2B5EF4-FFF2-40B4-BE49-F238E27FC236}">
                <a16:creationId xmlns:a16="http://schemas.microsoft.com/office/drawing/2014/main" id="{E849306A-7420-4A8C-8AFB-94BBDDD76AF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C2E7CA18-569A-4CE6-B235-D2CFAA4CA8DA}"/>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354333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2990305-3427-4BB3-97BE-EE32EB3403D0}"/>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9B3EC4B-1D78-45B0-951C-0DD0CEF8BD29}"/>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8DE22984-2918-47A3-8947-C272AF91A165}"/>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D66924F4-F748-4EFC-9D47-09AB69BAF97E}"/>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6" name="Élőláb helye 5">
            <a:extLst>
              <a:ext uri="{FF2B5EF4-FFF2-40B4-BE49-F238E27FC236}">
                <a16:creationId xmlns:a16="http://schemas.microsoft.com/office/drawing/2014/main" id="{2D4892D6-3BAE-4FA7-84FC-F7233468D5F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B72C4162-22B9-4332-9C2A-9A3F52BE18E8}"/>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282454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301A123-A3A7-4110-BE5A-8567401BD4BD}"/>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022C8DF0-8C28-4847-A263-9E9CD6878C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3DC6176A-5289-4EDA-A661-2F771C3A33FA}"/>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13E03BA9-C60A-4DA0-811E-3454EB405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A27F070C-08B2-4B0E-B97A-C1D8C63C3210}"/>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23F4FDA2-75D3-4F5D-94CA-019A908BD5D0}"/>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8" name="Élőláb helye 7">
            <a:extLst>
              <a:ext uri="{FF2B5EF4-FFF2-40B4-BE49-F238E27FC236}">
                <a16:creationId xmlns:a16="http://schemas.microsoft.com/office/drawing/2014/main" id="{CCC200C5-385D-4AAA-9FFA-39D99A97976A}"/>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134EED21-AD61-4887-82AE-D4B7E65F3643}"/>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2316244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81733D2-AADF-43D7-8F0F-60B5863B1885}"/>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AFC87C3-5A78-4CD8-87DF-69214EA64827}"/>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4" name="Élőláb helye 3">
            <a:extLst>
              <a:ext uri="{FF2B5EF4-FFF2-40B4-BE49-F238E27FC236}">
                <a16:creationId xmlns:a16="http://schemas.microsoft.com/office/drawing/2014/main" id="{CDD196C9-6AF0-49BE-9257-1008959223ED}"/>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D65979BC-C3C4-4DA7-AB93-8D5B5E68B3C4}"/>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31613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C4346469-DAA1-4590-B97A-6C9E0AE14414}"/>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3" name="Élőláb helye 2">
            <a:extLst>
              <a:ext uri="{FF2B5EF4-FFF2-40B4-BE49-F238E27FC236}">
                <a16:creationId xmlns:a16="http://schemas.microsoft.com/office/drawing/2014/main" id="{07958E55-0F15-4BCF-AE29-5EB1ED7E1BEC}"/>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982B4999-13AB-4323-B6B4-E1995FA38892}"/>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21854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4D6C66-1365-47F9-980A-57592EB5CA9E}"/>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07125974-BFAB-4EA5-BD25-C864B37152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A1DD4AD8-D43B-47CC-BBB8-CCEC6A77D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BBE00E34-4B4B-43D6-B51A-29916AAE7A51}"/>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6" name="Élőláb helye 5">
            <a:extLst>
              <a:ext uri="{FF2B5EF4-FFF2-40B4-BE49-F238E27FC236}">
                <a16:creationId xmlns:a16="http://schemas.microsoft.com/office/drawing/2014/main" id="{069A2598-634A-4BF0-888F-5487CD354824}"/>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592802A-2D69-48BD-A83C-BB9824D8C1AD}"/>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308452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0AC259-C622-4A40-9D9D-AB5EE9587D5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5686AB77-10E1-4018-BA81-C9B6E1CC3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5B2F308C-167A-4E7C-A440-6212D3E4A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AF6C30B-4E31-4B86-B4A9-1C299C8DD94F}"/>
              </a:ext>
            </a:extLst>
          </p:cNvPr>
          <p:cNvSpPr>
            <a:spLocks noGrp="1"/>
          </p:cNvSpPr>
          <p:nvPr>
            <p:ph type="dt" sz="half" idx="10"/>
          </p:nvPr>
        </p:nvSpPr>
        <p:spPr/>
        <p:txBody>
          <a:bodyPr/>
          <a:lstStyle/>
          <a:p>
            <a:fld id="{F3B79998-49F8-4655-88C4-465368A50F6C}" type="datetimeFigureOut">
              <a:rPr lang="hu-HU" smtClean="0"/>
              <a:t>2022. 02. 07.</a:t>
            </a:fld>
            <a:endParaRPr lang="hu-HU"/>
          </a:p>
        </p:txBody>
      </p:sp>
      <p:sp>
        <p:nvSpPr>
          <p:cNvPr id="6" name="Élőláb helye 5">
            <a:extLst>
              <a:ext uri="{FF2B5EF4-FFF2-40B4-BE49-F238E27FC236}">
                <a16:creationId xmlns:a16="http://schemas.microsoft.com/office/drawing/2014/main" id="{D481B3C9-3173-451F-9344-7663C5A3A7F6}"/>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19DF41DF-F198-412F-A643-0383A1EA96BD}"/>
              </a:ext>
            </a:extLst>
          </p:cNvPr>
          <p:cNvSpPr>
            <a:spLocks noGrp="1"/>
          </p:cNvSpPr>
          <p:nvPr>
            <p:ph type="sldNum" sz="quarter" idx="12"/>
          </p:nvPr>
        </p:nvSpPr>
        <p:spPr/>
        <p:txBody>
          <a:bodyPr/>
          <a:lstStyle/>
          <a:p>
            <a:fld id="{0CB1EB3F-D0B8-46DA-98A4-6ACE7CE07846}" type="slidenum">
              <a:rPr lang="hu-HU" smtClean="0"/>
              <a:t>‹#›</a:t>
            </a:fld>
            <a:endParaRPr lang="hu-HU"/>
          </a:p>
        </p:txBody>
      </p:sp>
    </p:spTree>
    <p:extLst>
      <p:ext uri="{BB962C8B-B14F-4D97-AF65-F5344CB8AC3E}">
        <p14:creationId xmlns:p14="http://schemas.microsoft.com/office/powerpoint/2010/main" val="4081397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22909551-C6E1-4967-820D-AFF35E1D5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816646B9-D26C-41FA-97EB-6D3A3CE60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E0C9233-2A39-41A0-A1AC-B34AC70000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79998-49F8-4655-88C4-465368A50F6C}" type="datetimeFigureOut">
              <a:rPr lang="hu-HU" smtClean="0"/>
              <a:t>2022. 02. 07.</a:t>
            </a:fld>
            <a:endParaRPr lang="hu-HU"/>
          </a:p>
        </p:txBody>
      </p:sp>
      <p:sp>
        <p:nvSpPr>
          <p:cNvPr id="5" name="Élőláb helye 4">
            <a:extLst>
              <a:ext uri="{FF2B5EF4-FFF2-40B4-BE49-F238E27FC236}">
                <a16:creationId xmlns:a16="http://schemas.microsoft.com/office/drawing/2014/main" id="{AED27E15-0C28-4D86-841F-21D27E0B8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EB871DB-EB06-49E1-962B-FA67CEE968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1EB3F-D0B8-46DA-98A4-6ACE7CE07846}" type="slidenum">
              <a:rPr lang="hu-HU" smtClean="0"/>
              <a:t>‹#›</a:t>
            </a:fld>
            <a:endParaRPr lang="hu-HU"/>
          </a:p>
        </p:txBody>
      </p:sp>
    </p:spTree>
    <p:extLst>
      <p:ext uri="{BB962C8B-B14F-4D97-AF65-F5344CB8AC3E}">
        <p14:creationId xmlns:p14="http://schemas.microsoft.com/office/powerpoint/2010/main" val="74929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ADFFF"/>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713334-1930-4227-8C17-69FFFE37225A}"/>
              </a:ext>
            </a:extLst>
          </p:cNvPr>
          <p:cNvSpPr>
            <a:spLocks noGrp="1"/>
          </p:cNvSpPr>
          <p:nvPr>
            <p:ph type="ctrTitle"/>
          </p:nvPr>
        </p:nvSpPr>
        <p:spPr>
          <a:xfrm>
            <a:off x="980501" y="2245809"/>
            <a:ext cx="9687499" cy="1564716"/>
          </a:xfrm>
        </p:spPr>
        <p:txBody>
          <a:bodyPr>
            <a:normAutofit/>
          </a:bodyPr>
          <a:lstStyle/>
          <a:p>
            <a:pPr algn="l"/>
            <a:r>
              <a:rPr lang="hu-HU" sz="5400" b="1" dirty="0">
                <a:solidFill>
                  <a:srgbClr val="595959"/>
                </a:solidFill>
              </a:rPr>
              <a:t>Szoftvertesztelés III.</a:t>
            </a:r>
          </a:p>
        </p:txBody>
      </p:sp>
      <p:sp>
        <p:nvSpPr>
          <p:cNvPr id="3" name="Alcím 2">
            <a:extLst>
              <a:ext uri="{FF2B5EF4-FFF2-40B4-BE49-F238E27FC236}">
                <a16:creationId xmlns:a16="http://schemas.microsoft.com/office/drawing/2014/main" id="{AA61F4BE-8F95-4818-9009-04826F462A0C}"/>
              </a:ext>
            </a:extLst>
          </p:cNvPr>
          <p:cNvSpPr>
            <a:spLocks noGrp="1"/>
          </p:cNvSpPr>
          <p:nvPr>
            <p:ph type="subTitle" idx="1"/>
          </p:nvPr>
        </p:nvSpPr>
        <p:spPr>
          <a:xfrm>
            <a:off x="980501" y="3947050"/>
            <a:ext cx="9687499" cy="572583"/>
          </a:xfrm>
        </p:spPr>
        <p:txBody>
          <a:bodyPr>
            <a:normAutofit/>
          </a:bodyPr>
          <a:lstStyle/>
          <a:p>
            <a:pPr algn="l"/>
            <a:r>
              <a:rPr lang="hu-HU" sz="2000" dirty="0">
                <a:solidFill>
                  <a:schemeClr val="accent1">
                    <a:lumMod val="60000"/>
                    <a:lumOff val="40000"/>
                  </a:schemeClr>
                </a:solidFill>
              </a:rPr>
              <a:t>Készítette: Nemes Tamás</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Kép 6">
            <a:extLst>
              <a:ext uri="{FF2B5EF4-FFF2-40B4-BE49-F238E27FC236}">
                <a16:creationId xmlns:a16="http://schemas.microsoft.com/office/drawing/2014/main" id="{FE2F6B25-968C-492F-9FBD-2E82197C8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063" y="128608"/>
            <a:ext cx="5238750" cy="4391025"/>
          </a:xfrm>
          <a:prstGeom prst="rect">
            <a:avLst/>
          </a:prstGeom>
        </p:spPr>
      </p:pic>
    </p:spTree>
    <p:extLst>
      <p:ext uri="{BB962C8B-B14F-4D97-AF65-F5344CB8AC3E}">
        <p14:creationId xmlns:p14="http://schemas.microsoft.com/office/powerpoint/2010/main" val="47428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EBF06A5-4173-45DE-87B1-0791E098A3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Kép 6" descr="A képen szöveg, nő látható&#10;&#10;Automatikusan generált leírás">
            <a:extLst>
              <a:ext uri="{FF2B5EF4-FFF2-40B4-BE49-F238E27FC236}">
                <a16:creationId xmlns:a16="http://schemas.microsoft.com/office/drawing/2014/main" id="{DBA8F370-95BD-4C02-8A4A-F399DFFD1D02}"/>
              </a:ext>
            </a:extLst>
          </p:cNvPr>
          <p:cNvPicPr>
            <a:picLocks noChangeAspect="1"/>
          </p:cNvPicPr>
          <p:nvPr/>
        </p:nvPicPr>
        <p:blipFill rotWithShape="1">
          <a:blip r:embed="rId3">
            <a:extLst>
              <a:ext uri="{28A0092B-C50C-407E-A947-70E740481C1C}">
                <a14:useLocalDpi xmlns:a14="http://schemas.microsoft.com/office/drawing/2010/main" val="0"/>
              </a:ext>
            </a:extLst>
          </a:blip>
          <a:srcRect l="5913" r="23731" b="1"/>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28" name="Freeform: Shape 27">
            <a:extLst>
              <a:ext uri="{FF2B5EF4-FFF2-40B4-BE49-F238E27FC236}">
                <a16:creationId xmlns:a16="http://schemas.microsoft.com/office/drawing/2014/main" id="{581DAA37-DAFB-47C9-9EE7-11C030BEC8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ím 1">
            <a:extLst>
              <a:ext uri="{FF2B5EF4-FFF2-40B4-BE49-F238E27FC236}">
                <a16:creationId xmlns:a16="http://schemas.microsoft.com/office/drawing/2014/main" id="{48B200AD-D094-425D-9785-39200C877A5E}"/>
              </a:ext>
            </a:extLst>
          </p:cNvPr>
          <p:cNvSpPr>
            <a:spLocks noGrp="1"/>
          </p:cNvSpPr>
          <p:nvPr>
            <p:ph type="title"/>
          </p:nvPr>
        </p:nvSpPr>
        <p:spPr>
          <a:xfrm>
            <a:off x="841248" y="365759"/>
            <a:ext cx="7769352" cy="1325880"/>
          </a:xfrm>
        </p:spPr>
        <p:txBody>
          <a:bodyPr anchor="ctr">
            <a:normAutofit/>
          </a:bodyPr>
          <a:lstStyle/>
          <a:p>
            <a:r>
              <a:rPr lang="hu-HU">
                <a:solidFill>
                  <a:schemeClr val="bg1"/>
                </a:solidFill>
              </a:rPr>
              <a:t>Technikai felülvizsgálat</a:t>
            </a:r>
          </a:p>
        </p:txBody>
      </p:sp>
      <p:sp>
        <p:nvSpPr>
          <p:cNvPr id="30" name="Freeform: Shape 29">
            <a:extLst>
              <a:ext uri="{FF2B5EF4-FFF2-40B4-BE49-F238E27FC236}">
                <a16:creationId xmlns:a16="http://schemas.microsoft.com/office/drawing/2014/main" id="{F4CBD955-7E14-485C-919F-EC1D1B9BC2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715DE0C7-6AC6-4725-B20C-F414BEB7CF4B}"/>
              </a:ext>
            </a:extLst>
          </p:cNvPr>
          <p:cNvSpPr>
            <a:spLocks noGrp="1"/>
          </p:cNvSpPr>
          <p:nvPr>
            <p:ph idx="1"/>
          </p:nvPr>
        </p:nvSpPr>
        <p:spPr>
          <a:xfrm>
            <a:off x="841248" y="2209800"/>
            <a:ext cx="5887479" cy="4010025"/>
          </a:xfrm>
        </p:spPr>
        <p:txBody>
          <a:bodyPr anchor="t">
            <a:normAutofit/>
          </a:bodyPr>
          <a:lstStyle/>
          <a:p>
            <a:r>
              <a:rPr lang="hu-HU" sz="3200" dirty="0"/>
              <a:t>a szoftver teljesítményével nem vagyunk elégedettek (lassú)</a:t>
            </a:r>
          </a:p>
          <a:p>
            <a:r>
              <a:rPr lang="hu-HU" sz="3200" dirty="0"/>
              <a:t>„</a:t>
            </a:r>
            <a:r>
              <a:rPr lang="hu-HU" sz="3200" dirty="0" err="1"/>
              <a:t>bottleneck</a:t>
            </a:r>
            <a:r>
              <a:rPr lang="hu-HU" sz="3200" dirty="0"/>
              <a:t>” keresése</a:t>
            </a:r>
          </a:p>
          <a:p>
            <a:r>
              <a:rPr lang="hu-HU" sz="3200" dirty="0"/>
              <a:t>külső cég alkalmazása</a:t>
            </a:r>
          </a:p>
          <a:p>
            <a:endParaRPr lang="hu-HU" dirty="0"/>
          </a:p>
        </p:txBody>
      </p:sp>
    </p:spTree>
    <p:extLst>
      <p:ext uri="{BB962C8B-B14F-4D97-AF65-F5344CB8AC3E}">
        <p14:creationId xmlns:p14="http://schemas.microsoft.com/office/powerpoint/2010/main" val="835727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EBF06A5-4173-45DE-87B1-0791E098A3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Kép 6">
            <a:extLst>
              <a:ext uri="{FF2B5EF4-FFF2-40B4-BE49-F238E27FC236}">
                <a16:creationId xmlns:a16="http://schemas.microsoft.com/office/drawing/2014/main" id="{0B8A20E5-BADE-4669-BC6D-115D893C77DF}"/>
              </a:ext>
            </a:extLst>
          </p:cNvPr>
          <p:cNvPicPr>
            <a:picLocks noChangeAspect="1"/>
          </p:cNvPicPr>
          <p:nvPr/>
        </p:nvPicPr>
        <p:blipFill rotWithShape="1">
          <a:blip r:embed="rId3">
            <a:extLst>
              <a:ext uri="{28A0092B-C50C-407E-A947-70E740481C1C}">
                <a14:useLocalDpi xmlns:a14="http://schemas.microsoft.com/office/drawing/2010/main" val="0"/>
              </a:ext>
            </a:extLst>
          </a:blip>
          <a:srcRect l="26470" r="32825"/>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9" name="Freeform: Shape 18">
            <a:extLst>
              <a:ext uri="{FF2B5EF4-FFF2-40B4-BE49-F238E27FC236}">
                <a16:creationId xmlns:a16="http://schemas.microsoft.com/office/drawing/2014/main" id="{581DAA37-DAFB-47C9-9EE7-11C030BEC8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ím 1">
            <a:extLst>
              <a:ext uri="{FF2B5EF4-FFF2-40B4-BE49-F238E27FC236}">
                <a16:creationId xmlns:a16="http://schemas.microsoft.com/office/drawing/2014/main" id="{8A9F6B32-838A-4B71-A370-8CDF800E9FDD}"/>
              </a:ext>
            </a:extLst>
          </p:cNvPr>
          <p:cNvSpPr>
            <a:spLocks noGrp="1"/>
          </p:cNvSpPr>
          <p:nvPr>
            <p:ph type="title"/>
          </p:nvPr>
        </p:nvSpPr>
        <p:spPr>
          <a:xfrm>
            <a:off x="841248" y="365759"/>
            <a:ext cx="7769352" cy="1325880"/>
          </a:xfrm>
        </p:spPr>
        <p:txBody>
          <a:bodyPr anchor="ctr">
            <a:normAutofit/>
          </a:bodyPr>
          <a:lstStyle/>
          <a:p>
            <a:r>
              <a:rPr lang="hu-HU">
                <a:solidFill>
                  <a:schemeClr val="bg1"/>
                </a:solidFill>
              </a:rPr>
              <a:t>Inspekció</a:t>
            </a:r>
          </a:p>
        </p:txBody>
      </p:sp>
      <p:sp>
        <p:nvSpPr>
          <p:cNvPr id="21" name="Freeform: Shape 20">
            <a:extLst>
              <a:ext uri="{FF2B5EF4-FFF2-40B4-BE49-F238E27FC236}">
                <a16:creationId xmlns:a16="http://schemas.microsoft.com/office/drawing/2014/main" id="{F4CBD955-7E14-485C-919F-EC1D1B9BC2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5736B331-1B52-46F4-800C-E8F546DD3912}"/>
              </a:ext>
            </a:extLst>
          </p:cNvPr>
          <p:cNvSpPr>
            <a:spLocks noGrp="1"/>
          </p:cNvSpPr>
          <p:nvPr>
            <p:ph idx="1"/>
          </p:nvPr>
        </p:nvSpPr>
        <p:spPr>
          <a:xfrm>
            <a:off x="841248" y="2209800"/>
            <a:ext cx="5887479" cy="4010025"/>
          </a:xfrm>
        </p:spPr>
        <p:txBody>
          <a:bodyPr anchor="t">
            <a:normAutofit/>
          </a:bodyPr>
          <a:lstStyle/>
          <a:p>
            <a:r>
              <a:rPr lang="hu-HU" dirty="0"/>
              <a:t>akkor használjuk, ha külső szakértő bevonására van szükségünk</a:t>
            </a:r>
          </a:p>
          <a:p>
            <a:r>
              <a:rPr lang="hu-HU" dirty="0"/>
              <a:t>technikai felülvizsgálattól az különbözteti meg, hogy a szoftver cég és a szakértőt adó cég részletesebb szerződést köt</a:t>
            </a:r>
          </a:p>
          <a:p>
            <a:endParaRPr lang="hu-HU" dirty="0">
              <a:solidFill>
                <a:srgbClr val="FFFFFF"/>
              </a:solidFill>
            </a:endParaRPr>
          </a:p>
        </p:txBody>
      </p:sp>
    </p:spTree>
    <p:extLst>
      <p:ext uri="{BB962C8B-B14F-4D97-AF65-F5344CB8AC3E}">
        <p14:creationId xmlns:p14="http://schemas.microsoft.com/office/powerpoint/2010/main" val="128551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38646ED-70D7-4E3E-A790-7CD13ED8B59F}"/>
              </a:ext>
            </a:extLst>
          </p:cNvPr>
          <p:cNvSpPr>
            <a:spLocks noGrp="1"/>
          </p:cNvSpPr>
          <p:nvPr>
            <p:ph type="ctrTitle"/>
          </p:nvPr>
        </p:nvSpPr>
        <p:spPr>
          <a:xfrm>
            <a:off x="1524000" y="2245809"/>
            <a:ext cx="9144000" cy="1564716"/>
          </a:xfrm>
        </p:spPr>
        <p:txBody>
          <a:bodyPr>
            <a:normAutofit/>
          </a:bodyPr>
          <a:lstStyle/>
          <a:p>
            <a:pPr algn="l"/>
            <a:r>
              <a:rPr lang="hu-HU" sz="4800" dirty="0"/>
              <a:t>Statikus elemzés</a:t>
            </a:r>
          </a:p>
        </p:txBody>
      </p:sp>
      <p:sp>
        <p:nvSpPr>
          <p:cNvPr id="5" name="Alcím 4">
            <a:extLst>
              <a:ext uri="{FF2B5EF4-FFF2-40B4-BE49-F238E27FC236}">
                <a16:creationId xmlns:a16="http://schemas.microsoft.com/office/drawing/2014/main" id="{605485FE-D723-4856-B642-357E32D56CF2}"/>
              </a:ext>
            </a:extLst>
          </p:cNvPr>
          <p:cNvSpPr>
            <a:spLocks noGrp="1"/>
          </p:cNvSpPr>
          <p:nvPr>
            <p:ph type="subTitle" idx="1"/>
          </p:nvPr>
        </p:nvSpPr>
        <p:spPr>
          <a:xfrm>
            <a:off x="1524000" y="2900452"/>
            <a:ext cx="9144000" cy="572583"/>
          </a:xfrm>
        </p:spPr>
        <p:txBody>
          <a:bodyPr>
            <a:normAutofit/>
          </a:bodyPr>
          <a:lstStyle/>
          <a:p>
            <a:pPr algn="l"/>
            <a:r>
              <a:rPr lang="hu-HU" sz="2000" dirty="0"/>
              <a:t>Statikus tesztelési technikák</a:t>
            </a:r>
          </a:p>
        </p:txBody>
      </p:sp>
      <p:sp>
        <p:nvSpPr>
          <p:cNvPr id="1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6"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243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65FB4B5-E57B-44F0-BDFA-C3F3F0C9DC30}"/>
              </a:ext>
            </a:extLst>
          </p:cNvPr>
          <p:cNvSpPr>
            <a:spLocks noGrp="1"/>
          </p:cNvSpPr>
          <p:nvPr>
            <p:ph type="title"/>
          </p:nvPr>
        </p:nvSpPr>
        <p:spPr>
          <a:xfrm>
            <a:off x="841249" y="365760"/>
            <a:ext cx="9912072" cy="1188404"/>
          </a:xfrm>
        </p:spPr>
        <p:txBody>
          <a:bodyPr>
            <a:normAutofit/>
          </a:bodyPr>
          <a:lstStyle/>
          <a:p>
            <a:r>
              <a:rPr lang="hu-HU" dirty="0"/>
              <a:t>Statikus elemzés</a:t>
            </a:r>
          </a:p>
        </p:txBody>
      </p:sp>
      <p:sp>
        <p:nvSpPr>
          <p:cNvPr id="17" name="Freeform: Shape 16">
            <a:extLst>
              <a:ext uri="{FF2B5EF4-FFF2-40B4-BE49-F238E27FC236}">
                <a16:creationId xmlns:a16="http://schemas.microsoft.com/office/drawing/2014/main" id="{F0BC1D9E-4401-4EC0-88FD-ED103CB570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6200B311-3585-4069-AAC6-CD443FA5B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B0AAF7C9-094E-400C-A428-F6C2262F6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BD86C522-7357-435F-BC63-F7E2F704A070}"/>
              </a:ext>
            </a:extLst>
          </p:cNvPr>
          <p:cNvSpPr>
            <a:spLocks noGrp="1"/>
          </p:cNvSpPr>
          <p:nvPr>
            <p:ph idx="1"/>
          </p:nvPr>
        </p:nvSpPr>
        <p:spPr>
          <a:xfrm>
            <a:off x="841248" y="2174358"/>
            <a:ext cx="7731642" cy="4045467"/>
          </a:xfrm>
        </p:spPr>
        <p:txBody>
          <a:bodyPr anchor="t">
            <a:normAutofit/>
          </a:bodyPr>
          <a:lstStyle/>
          <a:p>
            <a:r>
              <a:rPr lang="hu-HU" sz="2400" dirty="0">
                <a:solidFill>
                  <a:schemeClr val="bg1"/>
                </a:solidFill>
              </a:rPr>
              <a:t>Fehérdobozos</a:t>
            </a:r>
          </a:p>
          <a:p>
            <a:r>
              <a:rPr lang="hu-HU" sz="2400" dirty="0">
                <a:solidFill>
                  <a:schemeClr val="bg1"/>
                </a:solidFill>
              </a:rPr>
              <a:t>Tipikusan ezzel kereshető pl. </a:t>
            </a:r>
            <a:r>
              <a:rPr lang="hu-HU" sz="2400" dirty="0" err="1">
                <a:solidFill>
                  <a:schemeClr val="bg1"/>
                </a:solidFill>
              </a:rPr>
              <a:t>tömbtúlindexelés</a:t>
            </a:r>
            <a:endParaRPr lang="hu-HU" sz="2400" dirty="0">
              <a:solidFill>
                <a:schemeClr val="bg1"/>
              </a:solidFill>
            </a:endParaRPr>
          </a:p>
          <a:p>
            <a:r>
              <a:rPr lang="hu-HU" sz="2400" dirty="0">
                <a:solidFill>
                  <a:schemeClr val="bg1"/>
                </a:solidFill>
              </a:rPr>
              <a:t>Két fajtája van</a:t>
            </a:r>
          </a:p>
          <a:p>
            <a:pPr lvl="1"/>
            <a:r>
              <a:rPr lang="hu-HU" sz="2000" dirty="0">
                <a:solidFill>
                  <a:schemeClr val="bg1"/>
                </a:solidFill>
              </a:rPr>
              <a:t>csak a forráskód alapján</a:t>
            </a:r>
          </a:p>
          <a:p>
            <a:pPr lvl="1"/>
            <a:r>
              <a:rPr lang="hu-HU" sz="2000" dirty="0">
                <a:solidFill>
                  <a:schemeClr val="bg1"/>
                </a:solidFill>
              </a:rPr>
              <a:t>a forráskód és modell alapján</a:t>
            </a:r>
          </a:p>
        </p:txBody>
      </p:sp>
    </p:spTree>
    <p:extLst>
      <p:ext uri="{BB962C8B-B14F-4D97-AF65-F5344CB8AC3E}">
        <p14:creationId xmlns:p14="http://schemas.microsoft.com/office/powerpoint/2010/main" val="327818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38646ED-70D7-4E3E-A790-7CD13ED8B59F}"/>
              </a:ext>
            </a:extLst>
          </p:cNvPr>
          <p:cNvSpPr>
            <a:spLocks noGrp="1"/>
          </p:cNvSpPr>
          <p:nvPr>
            <p:ph type="ctrTitle"/>
          </p:nvPr>
        </p:nvSpPr>
        <p:spPr>
          <a:xfrm>
            <a:off x="1524000" y="2245809"/>
            <a:ext cx="9144000" cy="1564716"/>
          </a:xfrm>
        </p:spPr>
        <p:txBody>
          <a:bodyPr>
            <a:normAutofit/>
          </a:bodyPr>
          <a:lstStyle/>
          <a:p>
            <a:pPr algn="l"/>
            <a:r>
              <a:rPr lang="hu-HU" sz="4800" dirty="0"/>
              <a:t>Teszt tervezési technikák</a:t>
            </a: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833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10D1684D-8FB0-4638-9725-B14B97DFE1B0}"/>
              </a:ext>
            </a:extLst>
          </p:cNvPr>
          <p:cNvSpPr>
            <a:spLocks noGrp="1"/>
          </p:cNvSpPr>
          <p:nvPr>
            <p:ph idx="1"/>
          </p:nvPr>
        </p:nvSpPr>
        <p:spPr>
          <a:xfrm>
            <a:off x="1653363" y="2176272"/>
            <a:ext cx="9367204" cy="4041648"/>
          </a:xfrm>
        </p:spPr>
        <p:txBody>
          <a:bodyPr anchor="t">
            <a:normAutofit/>
          </a:bodyPr>
          <a:lstStyle/>
          <a:p>
            <a:pPr marL="0" indent="0">
              <a:buNone/>
            </a:pPr>
            <a:r>
              <a:rPr lang="hu-HU" sz="2400" dirty="0"/>
              <a:t>A dinamikus tesztek tervezése alapvetően az alábbi három lépésből áll:</a:t>
            </a:r>
          </a:p>
          <a:p>
            <a:pPr>
              <a:buFont typeface="+mj-lt"/>
              <a:buAutoNum type="arabicPeriod"/>
            </a:pPr>
            <a:r>
              <a:rPr lang="hu-HU" sz="2400" dirty="0"/>
              <a:t> A tesztelés alanyának, céljának meghatározása (test </a:t>
            </a:r>
            <a:r>
              <a:rPr lang="hu-HU" sz="2400" dirty="0" err="1"/>
              <a:t>condition</a:t>
            </a:r>
            <a:r>
              <a:rPr lang="hu-HU" sz="2400" dirty="0"/>
              <a:t>)</a:t>
            </a:r>
          </a:p>
          <a:p>
            <a:pPr>
              <a:buFont typeface="+mj-lt"/>
              <a:buAutoNum type="arabicPeriod"/>
            </a:pPr>
            <a:r>
              <a:rPr lang="hu-HU" sz="2400" dirty="0"/>
              <a:t> Tesztesetek (test </a:t>
            </a:r>
            <a:r>
              <a:rPr lang="hu-HU" sz="2400" dirty="0" err="1"/>
              <a:t>cases</a:t>
            </a:r>
            <a:r>
              <a:rPr lang="hu-HU" sz="2400" dirty="0"/>
              <a:t>) specifikálása</a:t>
            </a:r>
          </a:p>
          <a:p>
            <a:pPr>
              <a:buFont typeface="+mj-lt"/>
              <a:buAutoNum type="arabicPeriod"/>
            </a:pPr>
            <a:r>
              <a:rPr lang="hu-HU" sz="2400" dirty="0"/>
              <a:t> Teszt folyamat (test </a:t>
            </a:r>
            <a:r>
              <a:rPr lang="hu-HU" sz="2400" dirty="0" err="1"/>
              <a:t>procedure</a:t>
            </a:r>
            <a:r>
              <a:rPr lang="hu-HU" sz="2400" dirty="0"/>
              <a:t>) specifikálása</a:t>
            </a:r>
          </a:p>
          <a:p>
            <a:endParaRPr lang="hu-HU" sz="2400" dirty="0"/>
          </a:p>
        </p:txBody>
      </p:sp>
    </p:spTree>
    <p:extLst>
      <p:ext uri="{BB962C8B-B14F-4D97-AF65-F5344CB8AC3E}">
        <p14:creationId xmlns:p14="http://schemas.microsoft.com/office/powerpoint/2010/main" val="105959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artalom helye 2">
            <a:extLst>
              <a:ext uri="{FF2B5EF4-FFF2-40B4-BE49-F238E27FC236}">
                <a16:creationId xmlns:a16="http://schemas.microsoft.com/office/drawing/2014/main" id="{93BA7DB5-7C8F-46FA-91DC-9C9F78972C92}"/>
              </a:ext>
            </a:extLst>
          </p:cNvPr>
          <p:cNvSpPr>
            <a:spLocks noGrp="1"/>
          </p:cNvSpPr>
          <p:nvPr>
            <p:ph idx="1"/>
          </p:nvPr>
        </p:nvSpPr>
        <p:spPr>
          <a:xfrm>
            <a:off x="2147825" y="2496541"/>
            <a:ext cx="8074815" cy="2800395"/>
          </a:xfrm>
        </p:spPr>
        <p:txBody>
          <a:bodyPr anchor="t">
            <a:normAutofit/>
          </a:bodyPr>
          <a:lstStyle/>
          <a:p>
            <a:pPr marL="0" indent="0">
              <a:buNone/>
            </a:pPr>
            <a:r>
              <a:rPr lang="hu-HU" sz="2400" dirty="0">
                <a:effectLst/>
                <a:latin typeface="Arial" panose="020B0604020202020204" pitchFamily="34" charset="0"/>
              </a:rPr>
              <a:t>A tesztelendő program beolvas 3 egész szám paramétert, egy háromszög három oldalának hosszait. Válaszként kiírja, hogy a háromszög általános, egyenlőszárú vagy egyenlőoldalú.</a:t>
            </a:r>
            <a:endParaRPr lang="hu-HU" sz="2400" dirty="0"/>
          </a:p>
        </p:txBody>
      </p:sp>
    </p:spTree>
    <p:extLst>
      <p:ext uri="{BB962C8B-B14F-4D97-AF65-F5344CB8AC3E}">
        <p14:creationId xmlns:p14="http://schemas.microsoft.com/office/powerpoint/2010/main" val="245500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9FF5E7C-6622-418D-85D9-41ADC0DEAD70}"/>
              </a:ext>
            </a:extLst>
          </p:cNvPr>
          <p:cNvSpPr>
            <a:spLocks noGrp="1"/>
          </p:cNvSpPr>
          <p:nvPr>
            <p:ph type="title"/>
          </p:nvPr>
        </p:nvSpPr>
        <p:spPr>
          <a:xfrm>
            <a:off x="1653363" y="365760"/>
            <a:ext cx="9367203" cy="1188720"/>
          </a:xfrm>
        </p:spPr>
        <p:txBody>
          <a:bodyPr>
            <a:normAutofit/>
          </a:bodyPr>
          <a:lstStyle/>
          <a:p>
            <a:r>
              <a:rPr lang="hu-HU" dirty="0"/>
              <a:t>A teszt tervezési technikák fajtái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artalom helye 2">
            <a:extLst>
              <a:ext uri="{FF2B5EF4-FFF2-40B4-BE49-F238E27FC236}">
                <a16:creationId xmlns:a16="http://schemas.microsoft.com/office/drawing/2014/main" id="{8C3CE46C-BA9A-4B4E-A55C-DEB82D6EAE13}"/>
              </a:ext>
            </a:extLst>
          </p:cNvPr>
          <p:cNvSpPr>
            <a:spLocks noGrp="1"/>
          </p:cNvSpPr>
          <p:nvPr>
            <p:ph idx="1"/>
          </p:nvPr>
        </p:nvSpPr>
        <p:spPr>
          <a:xfrm>
            <a:off x="1653363" y="2176272"/>
            <a:ext cx="9367204" cy="4041648"/>
          </a:xfrm>
        </p:spPr>
        <p:txBody>
          <a:bodyPr anchor="t">
            <a:normAutofit/>
          </a:bodyPr>
          <a:lstStyle/>
          <a:p>
            <a:r>
              <a:rPr lang="hu-HU" sz="2400" dirty="0"/>
              <a:t>Specifikáció alapú technikák</a:t>
            </a:r>
          </a:p>
          <a:p>
            <a:r>
              <a:rPr lang="hu-HU" sz="2400" dirty="0"/>
              <a:t>Modell alapú technika</a:t>
            </a:r>
          </a:p>
          <a:p>
            <a:r>
              <a:rPr lang="hu-HU" sz="2400" dirty="0"/>
              <a:t>Struktúra alapú technikák</a:t>
            </a:r>
          </a:p>
          <a:p>
            <a:r>
              <a:rPr lang="hu-HU" sz="2400" dirty="0"/>
              <a:t>Gyakorlat alapú technikák</a:t>
            </a:r>
          </a:p>
        </p:txBody>
      </p:sp>
    </p:spTree>
    <p:extLst>
      <p:ext uri="{BB962C8B-B14F-4D97-AF65-F5344CB8AC3E}">
        <p14:creationId xmlns:p14="http://schemas.microsoft.com/office/powerpoint/2010/main" val="286915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5576670-AC50-4FA3-ABC1-6A551B4CD322}"/>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a:solidFill>
                  <a:schemeClr val="tx1"/>
                </a:solidFill>
                <a:effectLst/>
                <a:latin typeface="+mj-lt"/>
                <a:ea typeface="+mj-ea"/>
                <a:cs typeface="+mj-cs"/>
              </a:rPr>
              <a:t>Specifikáció alapú technikák</a:t>
            </a:r>
            <a:endParaRPr lang="en-US" sz="4800" kern="1200">
              <a:solidFill>
                <a:schemeClr val="tx1"/>
              </a:solidFill>
              <a:latin typeface="+mj-lt"/>
              <a:ea typeface="+mj-ea"/>
              <a:cs typeface="+mj-cs"/>
            </a:endParaRPr>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25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DB3B01-A295-4256-9882-D4216B8BF25B}"/>
              </a:ext>
            </a:extLst>
          </p:cNvPr>
          <p:cNvSpPr>
            <a:spLocks noGrp="1"/>
          </p:cNvSpPr>
          <p:nvPr>
            <p:ph type="title"/>
          </p:nvPr>
        </p:nvSpPr>
        <p:spPr>
          <a:xfrm>
            <a:off x="1653363" y="365760"/>
            <a:ext cx="9367203" cy="1188720"/>
          </a:xfrm>
        </p:spPr>
        <p:txBody>
          <a:bodyPr>
            <a:normAutofit/>
          </a:bodyPr>
          <a:lstStyle/>
          <a:p>
            <a:r>
              <a:rPr lang="hu-HU" sz="3700" dirty="0"/>
              <a:t> Ekvivalencia </a:t>
            </a:r>
            <a:r>
              <a:rPr lang="hu-HU" sz="3700" dirty="0" err="1"/>
              <a:t>particionálás</a:t>
            </a:r>
            <a:endParaRPr lang="hu-HU" sz="3700"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3FDDA7BB-86CC-499E-8DAC-55A76C3BB683}"/>
              </a:ext>
            </a:extLst>
          </p:cNvPr>
          <p:cNvSpPr>
            <a:spLocks noGrp="1"/>
          </p:cNvSpPr>
          <p:nvPr>
            <p:ph idx="1"/>
          </p:nvPr>
        </p:nvSpPr>
        <p:spPr>
          <a:xfrm>
            <a:off x="1653363" y="2176272"/>
            <a:ext cx="9367204" cy="4041648"/>
          </a:xfrm>
        </p:spPr>
        <p:txBody>
          <a:bodyPr anchor="t">
            <a:normAutofit/>
          </a:bodyPr>
          <a:lstStyle/>
          <a:p>
            <a:r>
              <a:rPr lang="hu-HU" sz="2400" dirty="0"/>
              <a:t>Vannak olyan különböző input értékek, amelyekre a programnak ugyanúgy kell viselkednie.  </a:t>
            </a:r>
            <a:r>
              <a:rPr lang="hu-HU" sz="2400" dirty="0">
                <a:sym typeface="Wingdings" panose="05000000000000000000" pitchFamily="2" charset="2"/>
              </a:rPr>
              <a:t> Ekvivalencia osztály</a:t>
            </a:r>
          </a:p>
          <a:p>
            <a:r>
              <a:rPr lang="hu-HU" sz="2400" dirty="0"/>
              <a:t>Kevesebb a tesztesetek száma</a:t>
            </a:r>
          </a:p>
          <a:p>
            <a:r>
              <a:rPr lang="hu-HU" sz="2400" dirty="0"/>
              <a:t>Példa ekvivalencia osztályokra:</a:t>
            </a:r>
          </a:p>
          <a:p>
            <a:pPr lvl="1"/>
            <a:r>
              <a:rPr lang="hu-HU" dirty="0"/>
              <a:t>Tartomány (1-100)</a:t>
            </a:r>
          </a:p>
          <a:p>
            <a:pPr lvl="2"/>
            <a:r>
              <a:rPr lang="hu-HU" sz="2400" dirty="0"/>
              <a:t>&lt; min, min – </a:t>
            </a:r>
            <a:r>
              <a:rPr lang="hu-HU" sz="2400" dirty="0" err="1"/>
              <a:t>max</a:t>
            </a:r>
            <a:r>
              <a:rPr lang="hu-HU" sz="2400" dirty="0"/>
              <a:t>, &gt; </a:t>
            </a:r>
            <a:r>
              <a:rPr lang="hu-HU" sz="2400" dirty="0" err="1"/>
              <a:t>max</a:t>
            </a:r>
            <a:endParaRPr lang="hu-HU" sz="2400" dirty="0"/>
          </a:p>
          <a:p>
            <a:pPr lvl="1"/>
            <a:r>
              <a:rPr lang="hu-HU" dirty="0"/>
              <a:t>Halmaz (A,B,C)</a:t>
            </a:r>
          </a:p>
          <a:p>
            <a:pPr lvl="2"/>
            <a:r>
              <a:rPr lang="hu-HU" sz="2400" dirty="0"/>
              <a:t>érvényes / érvénytelen elem</a:t>
            </a:r>
          </a:p>
          <a:p>
            <a:pPr lvl="1"/>
            <a:r>
              <a:rPr lang="hu-HU" dirty="0"/>
              <a:t>Egyéni eset</a:t>
            </a:r>
          </a:p>
          <a:p>
            <a:pPr lvl="2"/>
            <a:r>
              <a:rPr lang="hu-HU" sz="2400" dirty="0"/>
              <a:t>Pl. február</a:t>
            </a:r>
          </a:p>
        </p:txBody>
      </p:sp>
    </p:spTree>
    <p:extLst>
      <p:ext uri="{BB962C8B-B14F-4D97-AF65-F5344CB8AC3E}">
        <p14:creationId xmlns:p14="http://schemas.microsoft.com/office/powerpoint/2010/main" val="244231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767B243-1CAF-4721-B2A2-88C8030FA5D5}"/>
              </a:ext>
            </a:extLst>
          </p:cNvPr>
          <p:cNvSpPr>
            <a:spLocks noGrp="1"/>
          </p:cNvSpPr>
          <p:nvPr>
            <p:ph type="title"/>
          </p:nvPr>
        </p:nvSpPr>
        <p:spPr>
          <a:xfrm>
            <a:off x="841249" y="365760"/>
            <a:ext cx="9912072" cy="1188404"/>
          </a:xfrm>
        </p:spPr>
        <p:txBody>
          <a:bodyPr>
            <a:normAutofit/>
          </a:bodyPr>
          <a:lstStyle/>
          <a:p>
            <a:r>
              <a:rPr lang="hu-HU" dirty="0"/>
              <a:t>Az előző rész tartalmából…</a:t>
            </a:r>
          </a:p>
        </p:txBody>
      </p:sp>
      <p:sp>
        <p:nvSpPr>
          <p:cNvPr id="17" name="Freeform: Shape 16">
            <a:extLst>
              <a:ext uri="{FF2B5EF4-FFF2-40B4-BE49-F238E27FC236}">
                <a16:creationId xmlns:a16="http://schemas.microsoft.com/office/drawing/2014/main" id="{F0BC1D9E-4401-4EC0-88FD-ED103CB570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200B311-3585-4069-AAC6-CD443FA5B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B0AAF7C9-094E-400C-A428-F6C2262F6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églalap 3">
            <a:extLst>
              <a:ext uri="{FF2B5EF4-FFF2-40B4-BE49-F238E27FC236}">
                <a16:creationId xmlns:a16="http://schemas.microsoft.com/office/drawing/2014/main" id="{5AA52375-0860-4645-844C-B014EF25A231}"/>
              </a:ext>
            </a:extLst>
          </p:cNvPr>
          <p:cNvSpPr/>
          <p:nvPr/>
        </p:nvSpPr>
        <p:spPr>
          <a:xfrm>
            <a:off x="4341309" y="2065836"/>
            <a:ext cx="4695004" cy="769441"/>
          </a:xfrm>
          <a:prstGeom prst="rect">
            <a:avLst/>
          </a:prstGeom>
          <a:noFill/>
          <a:ln>
            <a:noFill/>
          </a:ln>
        </p:spPr>
        <p:txBody>
          <a:bodyPr wrap="none" lIns="91440" tIns="45720" rIns="91440" bIns="45720">
            <a:spAutoFit/>
          </a:bodyPr>
          <a:lstStyle/>
          <a:p>
            <a:pPr algn="ctr"/>
            <a:r>
              <a:rPr lang="hu-HU" sz="4400" dirty="0">
                <a:ln w="0">
                  <a:solidFill>
                    <a:schemeClr val="bg2"/>
                  </a:solidFill>
                </a:ln>
                <a:gradFill>
                  <a:gsLst>
                    <a:gs pos="21000">
                      <a:srgbClr val="53575C"/>
                    </a:gs>
                    <a:gs pos="88000">
                      <a:srgbClr val="C5C7CA"/>
                    </a:gs>
                  </a:gsLst>
                  <a:lin ang="5400000"/>
                </a:gradFill>
              </a:rPr>
              <a:t>Szoftver életciklusa</a:t>
            </a:r>
          </a:p>
        </p:txBody>
      </p:sp>
      <p:sp>
        <p:nvSpPr>
          <p:cNvPr id="8" name="Téglalap 7">
            <a:extLst>
              <a:ext uri="{FF2B5EF4-FFF2-40B4-BE49-F238E27FC236}">
                <a16:creationId xmlns:a16="http://schemas.microsoft.com/office/drawing/2014/main" id="{A6D2F639-662C-49FD-A0C8-CF2418AE6B03}"/>
              </a:ext>
            </a:extLst>
          </p:cNvPr>
          <p:cNvSpPr/>
          <p:nvPr/>
        </p:nvSpPr>
        <p:spPr>
          <a:xfrm>
            <a:off x="633353" y="5635674"/>
            <a:ext cx="2270173" cy="769441"/>
          </a:xfrm>
          <a:prstGeom prst="rect">
            <a:avLst/>
          </a:prstGeom>
          <a:noFill/>
          <a:ln>
            <a:noFill/>
          </a:ln>
        </p:spPr>
        <p:txBody>
          <a:bodyPr wrap="none" lIns="91440" tIns="45720" rIns="91440" bIns="45720">
            <a:spAutoFit/>
          </a:bodyPr>
          <a:lstStyle/>
          <a:p>
            <a:pPr algn="ctr"/>
            <a:r>
              <a:rPr lang="hu-HU" sz="4400" dirty="0">
                <a:ln w="0">
                  <a:solidFill>
                    <a:schemeClr val="bg2"/>
                  </a:solidFill>
                </a:ln>
                <a:gradFill>
                  <a:gsLst>
                    <a:gs pos="21000">
                      <a:srgbClr val="53575C"/>
                    </a:gs>
                    <a:gs pos="88000">
                      <a:srgbClr val="C5C7CA"/>
                    </a:gs>
                  </a:gsLst>
                  <a:lin ang="5400000"/>
                </a:gradFill>
              </a:rPr>
              <a:t>V modell</a:t>
            </a:r>
          </a:p>
        </p:txBody>
      </p:sp>
      <p:sp>
        <p:nvSpPr>
          <p:cNvPr id="5" name="Téglalap 4">
            <a:extLst>
              <a:ext uri="{FF2B5EF4-FFF2-40B4-BE49-F238E27FC236}">
                <a16:creationId xmlns:a16="http://schemas.microsoft.com/office/drawing/2014/main" id="{320245D6-D24A-4E73-8ACB-6FFF1D02E184}"/>
              </a:ext>
            </a:extLst>
          </p:cNvPr>
          <p:cNvSpPr/>
          <p:nvPr/>
        </p:nvSpPr>
        <p:spPr>
          <a:xfrm>
            <a:off x="3485477" y="5089326"/>
            <a:ext cx="4389791" cy="769441"/>
          </a:xfrm>
          <a:prstGeom prst="rect">
            <a:avLst/>
          </a:prstGeom>
          <a:noFill/>
          <a:ln>
            <a:noFill/>
          </a:ln>
        </p:spPr>
        <p:txBody>
          <a:bodyPr wrap="none" lIns="91440" tIns="45720" rIns="91440" bIns="45720">
            <a:spAutoFit/>
          </a:bodyPr>
          <a:lstStyle/>
          <a:p>
            <a:pPr marL="0" indent="0">
              <a:buNone/>
            </a:pPr>
            <a:r>
              <a:rPr lang="hu-HU" sz="4400" dirty="0">
                <a:ln w="0">
                  <a:solidFill>
                    <a:schemeClr val="bg2"/>
                  </a:solidFill>
                </a:ln>
                <a:gradFill>
                  <a:gsLst>
                    <a:gs pos="21000">
                      <a:srgbClr val="53575C"/>
                    </a:gs>
                    <a:gs pos="88000">
                      <a:srgbClr val="C5C7CA"/>
                    </a:gs>
                  </a:gsLst>
                  <a:lin ang="5400000"/>
                </a:gradFill>
              </a:rPr>
              <a:t>Prototípus modell</a:t>
            </a:r>
          </a:p>
        </p:txBody>
      </p:sp>
      <p:sp>
        <p:nvSpPr>
          <p:cNvPr id="6" name="Téglalap 5">
            <a:extLst>
              <a:ext uri="{FF2B5EF4-FFF2-40B4-BE49-F238E27FC236}">
                <a16:creationId xmlns:a16="http://schemas.microsoft.com/office/drawing/2014/main" id="{9993E69A-FDEA-43E2-9821-37D0613D9A15}"/>
              </a:ext>
            </a:extLst>
          </p:cNvPr>
          <p:cNvSpPr/>
          <p:nvPr/>
        </p:nvSpPr>
        <p:spPr>
          <a:xfrm>
            <a:off x="3485477" y="3057428"/>
            <a:ext cx="5148076" cy="769441"/>
          </a:xfrm>
          <a:prstGeom prst="rect">
            <a:avLst/>
          </a:prstGeom>
          <a:noFill/>
          <a:ln>
            <a:noFill/>
          </a:ln>
        </p:spPr>
        <p:txBody>
          <a:bodyPr wrap="none" lIns="91440" tIns="45720" rIns="91440" bIns="45720">
            <a:spAutoFit/>
          </a:bodyPr>
          <a:lstStyle/>
          <a:p>
            <a:pPr marL="0" indent="0">
              <a:buNone/>
            </a:pPr>
            <a:r>
              <a:rPr lang="hu-HU" sz="4400" dirty="0">
                <a:ln w="0">
                  <a:solidFill>
                    <a:schemeClr val="bg2"/>
                  </a:solidFill>
                </a:ln>
                <a:gradFill>
                  <a:gsLst>
                    <a:gs pos="21000">
                      <a:srgbClr val="53575C"/>
                    </a:gs>
                    <a:gs pos="88000">
                      <a:srgbClr val="C5C7CA"/>
                    </a:gs>
                  </a:gsLst>
                  <a:lin ang="5400000"/>
                </a:gradFill>
              </a:rPr>
              <a:t>Inkrementális modell</a:t>
            </a:r>
          </a:p>
        </p:txBody>
      </p:sp>
      <p:sp>
        <p:nvSpPr>
          <p:cNvPr id="7" name="Téglalap 6">
            <a:extLst>
              <a:ext uri="{FF2B5EF4-FFF2-40B4-BE49-F238E27FC236}">
                <a16:creationId xmlns:a16="http://schemas.microsoft.com/office/drawing/2014/main" id="{D95EA7DC-5102-4845-BEFD-A923258DB9DF}"/>
              </a:ext>
            </a:extLst>
          </p:cNvPr>
          <p:cNvSpPr/>
          <p:nvPr/>
        </p:nvSpPr>
        <p:spPr>
          <a:xfrm>
            <a:off x="1141200" y="3989338"/>
            <a:ext cx="5577361" cy="769441"/>
          </a:xfrm>
          <a:prstGeom prst="rect">
            <a:avLst/>
          </a:prstGeom>
          <a:noFill/>
          <a:ln>
            <a:noFill/>
          </a:ln>
        </p:spPr>
        <p:txBody>
          <a:bodyPr wrap="none" lIns="91440" tIns="45720" rIns="91440" bIns="45720">
            <a:spAutoFit/>
          </a:bodyPr>
          <a:lstStyle/>
          <a:p>
            <a:pPr marL="0" indent="0">
              <a:buNone/>
            </a:pPr>
            <a:r>
              <a:rPr lang="hu-HU" sz="4400" dirty="0">
                <a:ln w="0">
                  <a:solidFill>
                    <a:schemeClr val="bg2"/>
                  </a:solidFill>
                </a:ln>
                <a:gradFill>
                  <a:gsLst>
                    <a:gs pos="21000">
                      <a:srgbClr val="53575C"/>
                    </a:gs>
                    <a:gs pos="88000">
                      <a:srgbClr val="C5C7CA"/>
                    </a:gs>
                  </a:gsLst>
                  <a:lin ang="5400000"/>
                </a:gradFill>
              </a:rPr>
              <a:t>Agilis szoftverfejlesztés</a:t>
            </a:r>
          </a:p>
        </p:txBody>
      </p:sp>
      <p:sp>
        <p:nvSpPr>
          <p:cNvPr id="9" name="Téglalap 8">
            <a:extLst>
              <a:ext uri="{FF2B5EF4-FFF2-40B4-BE49-F238E27FC236}">
                <a16:creationId xmlns:a16="http://schemas.microsoft.com/office/drawing/2014/main" id="{BD917022-9A2B-4B10-89A1-30CF214B329B}"/>
              </a:ext>
            </a:extLst>
          </p:cNvPr>
          <p:cNvSpPr/>
          <p:nvPr/>
        </p:nvSpPr>
        <p:spPr>
          <a:xfrm>
            <a:off x="1189329" y="2505670"/>
            <a:ext cx="1648208" cy="769441"/>
          </a:xfrm>
          <a:prstGeom prst="rect">
            <a:avLst/>
          </a:prstGeom>
          <a:noFill/>
          <a:ln>
            <a:noFill/>
          </a:ln>
        </p:spPr>
        <p:txBody>
          <a:bodyPr wrap="none" lIns="91440" tIns="45720" rIns="91440" bIns="45720">
            <a:spAutoFit/>
          </a:bodyPr>
          <a:lstStyle/>
          <a:p>
            <a:pPr marL="0" indent="0">
              <a:buNone/>
            </a:pPr>
            <a:r>
              <a:rPr lang="hu-HU" sz="4400" dirty="0" err="1">
                <a:ln w="0">
                  <a:solidFill>
                    <a:schemeClr val="bg2"/>
                  </a:solidFill>
                </a:ln>
                <a:gradFill>
                  <a:gsLst>
                    <a:gs pos="21000">
                      <a:srgbClr val="53575C"/>
                    </a:gs>
                    <a:gs pos="88000">
                      <a:srgbClr val="C5C7CA"/>
                    </a:gs>
                  </a:gsLst>
                  <a:lin ang="5400000"/>
                </a:gradFill>
              </a:rPr>
              <a:t>Scrum</a:t>
            </a:r>
            <a:endParaRPr lang="hu-HU" sz="4400" dirty="0">
              <a:ln w="0">
                <a:solidFill>
                  <a:schemeClr val="bg2"/>
                </a:solidFill>
              </a:ln>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226078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wipe(down)">
                                      <p:cBhvr>
                                        <p:cTn id="25" dur="580">
                                          <p:stCondLst>
                                            <p:cond delay="0"/>
                                          </p:stCondLst>
                                        </p:cTn>
                                        <p:tgtEl>
                                          <p:spTgt spid="8">
                                            <p:txEl>
                                              <p:pRg st="0" end="0"/>
                                            </p:txEl>
                                          </p:spTgt>
                                        </p:tgtEl>
                                      </p:cBhvr>
                                    </p:animEffect>
                                    <p:anim calcmode="lin" valueType="num">
                                      <p:cBhvr>
                                        <p:cTn id="2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xEl>
                                              <p:pRg st="0" end="0"/>
                                            </p:txEl>
                                          </p:spTgt>
                                        </p:tgtEl>
                                      </p:cBhvr>
                                      <p:to x="100000" y="60000"/>
                                    </p:animScale>
                                    <p:animScale>
                                      <p:cBhvr>
                                        <p:cTn id="32" dur="166" decel="50000">
                                          <p:stCondLst>
                                            <p:cond delay="676"/>
                                          </p:stCondLst>
                                        </p:cTn>
                                        <p:tgtEl>
                                          <p:spTgt spid="8">
                                            <p:txEl>
                                              <p:pRg st="0" end="0"/>
                                            </p:txEl>
                                          </p:spTgt>
                                        </p:tgtEl>
                                      </p:cBhvr>
                                      <p:to x="100000" y="100000"/>
                                    </p:animScale>
                                    <p:animScale>
                                      <p:cBhvr>
                                        <p:cTn id="33" dur="26">
                                          <p:stCondLst>
                                            <p:cond delay="1312"/>
                                          </p:stCondLst>
                                        </p:cTn>
                                        <p:tgtEl>
                                          <p:spTgt spid="8">
                                            <p:txEl>
                                              <p:pRg st="0" end="0"/>
                                            </p:txEl>
                                          </p:spTgt>
                                        </p:tgtEl>
                                      </p:cBhvr>
                                      <p:to x="100000" y="80000"/>
                                    </p:animScale>
                                    <p:animScale>
                                      <p:cBhvr>
                                        <p:cTn id="34" dur="166" decel="50000">
                                          <p:stCondLst>
                                            <p:cond delay="1338"/>
                                          </p:stCondLst>
                                        </p:cTn>
                                        <p:tgtEl>
                                          <p:spTgt spid="8">
                                            <p:txEl>
                                              <p:pRg st="0" end="0"/>
                                            </p:txEl>
                                          </p:spTgt>
                                        </p:tgtEl>
                                      </p:cBhvr>
                                      <p:to x="100000" y="100000"/>
                                    </p:animScale>
                                    <p:animScale>
                                      <p:cBhvr>
                                        <p:cTn id="35" dur="26">
                                          <p:stCondLst>
                                            <p:cond delay="1642"/>
                                          </p:stCondLst>
                                        </p:cTn>
                                        <p:tgtEl>
                                          <p:spTgt spid="8">
                                            <p:txEl>
                                              <p:pRg st="0" end="0"/>
                                            </p:txEl>
                                          </p:spTgt>
                                        </p:tgtEl>
                                      </p:cBhvr>
                                      <p:to x="100000" y="90000"/>
                                    </p:animScale>
                                    <p:animScale>
                                      <p:cBhvr>
                                        <p:cTn id="36" dur="166" decel="50000">
                                          <p:stCondLst>
                                            <p:cond delay="1668"/>
                                          </p:stCondLst>
                                        </p:cTn>
                                        <p:tgtEl>
                                          <p:spTgt spid="8">
                                            <p:txEl>
                                              <p:pRg st="0" end="0"/>
                                            </p:txEl>
                                          </p:spTgt>
                                        </p:tgtEl>
                                      </p:cBhvr>
                                      <p:to x="100000" y="100000"/>
                                    </p:animScale>
                                    <p:animScale>
                                      <p:cBhvr>
                                        <p:cTn id="37" dur="26">
                                          <p:stCondLst>
                                            <p:cond delay="1808"/>
                                          </p:stCondLst>
                                        </p:cTn>
                                        <p:tgtEl>
                                          <p:spTgt spid="8">
                                            <p:txEl>
                                              <p:pRg st="0" end="0"/>
                                            </p:txEl>
                                          </p:spTgt>
                                        </p:tgtEl>
                                      </p:cBhvr>
                                      <p:to x="100000" y="95000"/>
                                    </p:animScale>
                                    <p:animScale>
                                      <p:cBhvr>
                                        <p:cTn id="38" dur="166" decel="50000">
                                          <p:stCondLst>
                                            <p:cond delay="1834"/>
                                          </p:stCondLst>
                                        </p:cTn>
                                        <p:tgtEl>
                                          <p:spTgt spid="8">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Effect transition="in" filter="wipe(down)">
                                      <p:cBhvr>
                                        <p:cTn id="43" dur="580">
                                          <p:stCondLst>
                                            <p:cond delay="0"/>
                                          </p:stCondLst>
                                        </p:cTn>
                                        <p:tgtEl>
                                          <p:spTgt spid="5">
                                            <p:txEl>
                                              <p:pRg st="0" end="0"/>
                                            </p:txEl>
                                          </p:spTgt>
                                        </p:tgtEl>
                                      </p:cBhvr>
                                    </p:animEffect>
                                    <p:anim calcmode="lin" valueType="num">
                                      <p:cBhvr>
                                        <p:cTn id="44"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xEl>
                                              <p:pRg st="0" end="0"/>
                                            </p:txEl>
                                          </p:spTgt>
                                        </p:tgtEl>
                                      </p:cBhvr>
                                      <p:to x="100000" y="60000"/>
                                    </p:animScale>
                                    <p:animScale>
                                      <p:cBhvr>
                                        <p:cTn id="50" dur="166" decel="50000">
                                          <p:stCondLst>
                                            <p:cond delay="676"/>
                                          </p:stCondLst>
                                        </p:cTn>
                                        <p:tgtEl>
                                          <p:spTgt spid="5">
                                            <p:txEl>
                                              <p:pRg st="0" end="0"/>
                                            </p:txEl>
                                          </p:spTgt>
                                        </p:tgtEl>
                                      </p:cBhvr>
                                      <p:to x="100000" y="100000"/>
                                    </p:animScale>
                                    <p:animScale>
                                      <p:cBhvr>
                                        <p:cTn id="51" dur="26">
                                          <p:stCondLst>
                                            <p:cond delay="1312"/>
                                          </p:stCondLst>
                                        </p:cTn>
                                        <p:tgtEl>
                                          <p:spTgt spid="5">
                                            <p:txEl>
                                              <p:pRg st="0" end="0"/>
                                            </p:txEl>
                                          </p:spTgt>
                                        </p:tgtEl>
                                      </p:cBhvr>
                                      <p:to x="100000" y="80000"/>
                                    </p:animScale>
                                    <p:animScale>
                                      <p:cBhvr>
                                        <p:cTn id="52" dur="166" decel="50000">
                                          <p:stCondLst>
                                            <p:cond delay="1338"/>
                                          </p:stCondLst>
                                        </p:cTn>
                                        <p:tgtEl>
                                          <p:spTgt spid="5">
                                            <p:txEl>
                                              <p:pRg st="0" end="0"/>
                                            </p:txEl>
                                          </p:spTgt>
                                        </p:tgtEl>
                                      </p:cBhvr>
                                      <p:to x="100000" y="100000"/>
                                    </p:animScale>
                                    <p:animScale>
                                      <p:cBhvr>
                                        <p:cTn id="53" dur="26">
                                          <p:stCondLst>
                                            <p:cond delay="1642"/>
                                          </p:stCondLst>
                                        </p:cTn>
                                        <p:tgtEl>
                                          <p:spTgt spid="5">
                                            <p:txEl>
                                              <p:pRg st="0" end="0"/>
                                            </p:txEl>
                                          </p:spTgt>
                                        </p:tgtEl>
                                      </p:cBhvr>
                                      <p:to x="100000" y="90000"/>
                                    </p:animScale>
                                    <p:animScale>
                                      <p:cBhvr>
                                        <p:cTn id="54" dur="166" decel="50000">
                                          <p:stCondLst>
                                            <p:cond delay="1668"/>
                                          </p:stCondLst>
                                        </p:cTn>
                                        <p:tgtEl>
                                          <p:spTgt spid="5">
                                            <p:txEl>
                                              <p:pRg st="0" end="0"/>
                                            </p:txEl>
                                          </p:spTgt>
                                        </p:tgtEl>
                                      </p:cBhvr>
                                      <p:to x="100000" y="100000"/>
                                    </p:animScale>
                                    <p:animScale>
                                      <p:cBhvr>
                                        <p:cTn id="55" dur="26">
                                          <p:stCondLst>
                                            <p:cond delay="1808"/>
                                          </p:stCondLst>
                                        </p:cTn>
                                        <p:tgtEl>
                                          <p:spTgt spid="5">
                                            <p:txEl>
                                              <p:pRg st="0" end="0"/>
                                            </p:txEl>
                                          </p:spTgt>
                                        </p:tgtEl>
                                      </p:cBhvr>
                                      <p:to x="100000" y="95000"/>
                                    </p:animScale>
                                    <p:animScale>
                                      <p:cBhvr>
                                        <p:cTn id="56" dur="166" decel="50000">
                                          <p:stCondLst>
                                            <p:cond delay="1834"/>
                                          </p:stCondLst>
                                        </p:cTn>
                                        <p:tgtEl>
                                          <p:spTgt spid="5">
                                            <p:txEl>
                                              <p:pRg st="0" end="0"/>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animEffect transition="in" filter="wipe(down)">
                                      <p:cBhvr>
                                        <p:cTn id="61" dur="580">
                                          <p:stCondLst>
                                            <p:cond delay="0"/>
                                          </p:stCondLst>
                                        </p:cTn>
                                        <p:tgtEl>
                                          <p:spTgt spid="7">
                                            <p:txEl>
                                              <p:pRg st="0" end="0"/>
                                            </p:txEl>
                                          </p:spTgt>
                                        </p:tgtEl>
                                      </p:cBhvr>
                                    </p:animEffect>
                                    <p:anim calcmode="lin" valueType="num">
                                      <p:cBhvr>
                                        <p:cTn id="62"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7">
                                            <p:txEl>
                                              <p:pRg st="0" end="0"/>
                                            </p:txEl>
                                          </p:spTgt>
                                        </p:tgtEl>
                                      </p:cBhvr>
                                      <p:to x="100000" y="60000"/>
                                    </p:animScale>
                                    <p:animScale>
                                      <p:cBhvr>
                                        <p:cTn id="68" dur="166" decel="50000">
                                          <p:stCondLst>
                                            <p:cond delay="676"/>
                                          </p:stCondLst>
                                        </p:cTn>
                                        <p:tgtEl>
                                          <p:spTgt spid="7">
                                            <p:txEl>
                                              <p:pRg st="0" end="0"/>
                                            </p:txEl>
                                          </p:spTgt>
                                        </p:tgtEl>
                                      </p:cBhvr>
                                      <p:to x="100000" y="100000"/>
                                    </p:animScale>
                                    <p:animScale>
                                      <p:cBhvr>
                                        <p:cTn id="69" dur="26">
                                          <p:stCondLst>
                                            <p:cond delay="1312"/>
                                          </p:stCondLst>
                                        </p:cTn>
                                        <p:tgtEl>
                                          <p:spTgt spid="7">
                                            <p:txEl>
                                              <p:pRg st="0" end="0"/>
                                            </p:txEl>
                                          </p:spTgt>
                                        </p:tgtEl>
                                      </p:cBhvr>
                                      <p:to x="100000" y="80000"/>
                                    </p:animScale>
                                    <p:animScale>
                                      <p:cBhvr>
                                        <p:cTn id="70" dur="166" decel="50000">
                                          <p:stCondLst>
                                            <p:cond delay="1338"/>
                                          </p:stCondLst>
                                        </p:cTn>
                                        <p:tgtEl>
                                          <p:spTgt spid="7">
                                            <p:txEl>
                                              <p:pRg st="0" end="0"/>
                                            </p:txEl>
                                          </p:spTgt>
                                        </p:tgtEl>
                                      </p:cBhvr>
                                      <p:to x="100000" y="100000"/>
                                    </p:animScale>
                                    <p:animScale>
                                      <p:cBhvr>
                                        <p:cTn id="71" dur="26">
                                          <p:stCondLst>
                                            <p:cond delay="1642"/>
                                          </p:stCondLst>
                                        </p:cTn>
                                        <p:tgtEl>
                                          <p:spTgt spid="7">
                                            <p:txEl>
                                              <p:pRg st="0" end="0"/>
                                            </p:txEl>
                                          </p:spTgt>
                                        </p:tgtEl>
                                      </p:cBhvr>
                                      <p:to x="100000" y="90000"/>
                                    </p:animScale>
                                    <p:animScale>
                                      <p:cBhvr>
                                        <p:cTn id="72" dur="166" decel="50000">
                                          <p:stCondLst>
                                            <p:cond delay="1668"/>
                                          </p:stCondLst>
                                        </p:cTn>
                                        <p:tgtEl>
                                          <p:spTgt spid="7">
                                            <p:txEl>
                                              <p:pRg st="0" end="0"/>
                                            </p:txEl>
                                          </p:spTgt>
                                        </p:tgtEl>
                                      </p:cBhvr>
                                      <p:to x="100000" y="100000"/>
                                    </p:animScale>
                                    <p:animScale>
                                      <p:cBhvr>
                                        <p:cTn id="73" dur="26">
                                          <p:stCondLst>
                                            <p:cond delay="1808"/>
                                          </p:stCondLst>
                                        </p:cTn>
                                        <p:tgtEl>
                                          <p:spTgt spid="7">
                                            <p:txEl>
                                              <p:pRg st="0" end="0"/>
                                            </p:txEl>
                                          </p:spTgt>
                                        </p:tgtEl>
                                      </p:cBhvr>
                                      <p:to x="100000" y="95000"/>
                                    </p:animScale>
                                    <p:animScale>
                                      <p:cBhvr>
                                        <p:cTn id="74" dur="166" decel="50000">
                                          <p:stCondLst>
                                            <p:cond delay="1834"/>
                                          </p:stCondLst>
                                        </p:cTn>
                                        <p:tgtEl>
                                          <p:spTgt spid="7">
                                            <p:txEl>
                                              <p:pRg st="0" end="0"/>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6">
                                            <p:txEl>
                                              <p:pRg st="0" end="0"/>
                                            </p:txEl>
                                          </p:spTgt>
                                        </p:tgtEl>
                                        <p:attrNameLst>
                                          <p:attrName>style.visibility</p:attrName>
                                        </p:attrNameLst>
                                      </p:cBhvr>
                                      <p:to>
                                        <p:strVal val="visible"/>
                                      </p:to>
                                    </p:set>
                                    <p:animEffect transition="in" filter="wipe(down)">
                                      <p:cBhvr>
                                        <p:cTn id="79" dur="580">
                                          <p:stCondLst>
                                            <p:cond delay="0"/>
                                          </p:stCondLst>
                                        </p:cTn>
                                        <p:tgtEl>
                                          <p:spTgt spid="6">
                                            <p:txEl>
                                              <p:pRg st="0" end="0"/>
                                            </p:txEl>
                                          </p:spTgt>
                                        </p:tgtEl>
                                      </p:cBhvr>
                                    </p:animEffect>
                                    <p:anim calcmode="lin" valueType="num">
                                      <p:cBhvr>
                                        <p:cTn id="8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6">
                                            <p:txEl>
                                              <p:pRg st="0" end="0"/>
                                            </p:txEl>
                                          </p:spTgt>
                                        </p:tgtEl>
                                      </p:cBhvr>
                                      <p:to x="100000" y="60000"/>
                                    </p:animScale>
                                    <p:animScale>
                                      <p:cBhvr>
                                        <p:cTn id="86" dur="166" decel="50000">
                                          <p:stCondLst>
                                            <p:cond delay="676"/>
                                          </p:stCondLst>
                                        </p:cTn>
                                        <p:tgtEl>
                                          <p:spTgt spid="6">
                                            <p:txEl>
                                              <p:pRg st="0" end="0"/>
                                            </p:txEl>
                                          </p:spTgt>
                                        </p:tgtEl>
                                      </p:cBhvr>
                                      <p:to x="100000" y="100000"/>
                                    </p:animScale>
                                    <p:animScale>
                                      <p:cBhvr>
                                        <p:cTn id="87" dur="26">
                                          <p:stCondLst>
                                            <p:cond delay="1312"/>
                                          </p:stCondLst>
                                        </p:cTn>
                                        <p:tgtEl>
                                          <p:spTgt spid="6">
                                            <p:txEl>
                                              <p:pRg st="0" end="0"/>
                                            </p:txEl>
                                          </p:spTgt>
                                        </p:tgtEl>
                                      </p:cBhvr>
                                      <p:to x="100000" y="80000"/>
                                    </p:animScale>
                                    <p:animScale>
                                      <p:cBhvr>
                                        <p:cTn id="88" dur="166" decel="50000">
                                          <p:stCondLst>
                                            <p:cond delay="1338"/>
                                          </p:stCondLst>
                                        </p:cTn>
                                        <p:tgtEl>
                                          <p:spTgt spid="6">
                                            <p:txEl>
                                              <p:pRg st="0" end="0"/>
                                            </p:txEl>
                                          </p:spTgt>
                                        </p:tgtEl>
                                      </p:cBhvr>
                                      <p:to x="100000" y="100000"/>
                                    </p:animScale>
                                    <p:animScale>
                                      <p:cBhvr>
                                        <p:cTn id="89" dur="26">
                                          <p:stCondLst>
                                            <p:cond delay="1642"/>
                                          </p:stCondLst>
                                        </p:cTn>
                                        <p:tgtEl>
                                          <p:spTgt spid="6">
                                            <p:txEl>
                                              <p:pRg st="0" end="0"/>
                                            </p:txEl>
                                          </p:spTgt>
                                        </p:tgtEl>
                                      </p:cBhvr>
                                      <p:to x="100000" y="90000"/>
                                    </p:animScale>
                                    <p:animScale>
                                      <p:cBhvr>
                                        <p:cTn id="90" dur="166" decel="50000">
                                          <p:stCondLst>
                                            <p:cond delay="1668"/>
                                          </p:stCondLst>
                                        </p:cTn>
                                        <p:tgtEl>
                                          <p:spTgt spid="6">
                                            <p:txEl>
                                              <p:pRg st="0" end="0"/>
                                            </p:txEl>
                                          </p:spTgt>
                                        </p:tgtEl>
                                      </p:cBhvr>
                                      <p:to x="100000" y="100000"/>
                                    </p:animScale>
                                    <p:animScale>
                                      <p:cBhvr>
                                        <p:cTn id="91" dur="26">
                                          <p:stCondLst>
                                            <p:cond delay="1808"/>
                                          </p:stCondLst>
                                        </p:cTn>
                                        <p:tgtEl>
                                          <p:spTgt spid="6">
                                            <p:txEl>
                                              <p:pRg st="0" end="0"/>
                                            </p:txEl>
                                          </p:spTgt>
                                        </p:tgtEl>
                                      </p:cBhvr>
                                      <p:to x="100000" y="95000"/>
                                    </p:animScale>
                                    <p:animScale>
                                      <p:cBhvr>
                                        <p:cTn id="92" dur="166" decel="50000">
                                          <p:stCondLst>
                                            <p:cond delay="1834"/>
                                          </p:stCondLst>
                                        </p:cTn>
                                        <p:tgtEl>
                                          <p:spTgt spid="6">
                                            <p:txEl>
                                              <p:pRg st="0" end="0"/>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9">
                                            <p:txEl>
                                              <p:pRg st="0" end="0"/>
                                            </p:txEl>
                                          </p:spTgt>
                                        </p:tgtEl>
                                        <p:attrNameLst>
                                          <p:attrName>style.visibility</p:attrName>
                                        </p:attrNameLst>
                                      </p:cBhvr>
                                      <p:to>
                                        <p:strVal val="visible"/>
                                      </p:to>
                                    </p:set>
                                    <p:animEffect transition="in" filter="wipe(down)">
                                      <p:cBhvr>
                                        <p:cTn id="97" dur="580">
                                          <p:stCondLst>
                                            <p:cond delay="0"/>
                                          </p:stCondLst>
                                        </p:cTn>
                                        <p:tgtEl>
                                          <p:spTgt spid="9">
                                            <p:txEl>
                                              <p:pRg st="0" end="0"/>
                                            </p:txEl>
                                          </p:spTgt>
                                        </p:tgtEl>
                                      </p:cBhvr>
                                    </p:animEffect>
                                    <p:anim calcmode="lin" valueType="num">
                                      <p:cBhvr>
                                        <p:cTn id="9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9">
                                            <p:txEl>
                                              <p:pRg st="0" end="0"/>
                                            </p:txEl>
                                          </p:spTgt>
                                        </p:tgtEl>
                                      </p:cBhvr>
                                      <p:to x="100000" y="60000"/>
                                    </p:animScale>
                                    <p:animScale>
                                      <p:cBhvr>
                                        <p:cTn id="104" dur="166" decel="50000">
                                          <p:stCondLst>
                                            <p:cond delay="676"/>
                                          </p:stCondLst>
                                        </p:cTn>
                                        <p:tgtEl>
                                          <p:spTgt spid="9">
                                            <p:txEl>
                                              <p:pRg st="0" end="0"/>
                                            </p:txEl>
                                          </p:spTgt>
                                        </p:tgtEl>
                                      </p:cBhvr>
                                      <p:to x="100000" y="100000"/>
                                    </p:animScale>
                                    <p:animScale>
                                      <p:cBhvr>
                                        <p:cTn id="105" dur="26">
                                          <p:stCondLst>
                                            <p:cond delay="1312"/>
                                          </p:stCondLst>
                                        </p:cTn>
                                        <p:tgtEl>
                                          <p:spTgt spid="9">
                                            <p:txEl>
                                              <p:pRg st="0" end="0"/>
                                            </p:txEl>
                                          </p:spTgt>
                                        </p:tgtEl>
                                      </p:cBhvr>
                                      <p:to x="100000" y="80000"/>
                                    </p:animScale>
                                    <p:animScale>
                                      <p:cBhvr>
                                        <p:cTn id="106" dur="166" decel="50000">
                                          <p:stCondLst>
                                            <p:cond delay="1338"/>
                                          </p:stCondLst>
                                        </p:cTn>
                                        <p:tgtEl>
                                          <p:spTgt spid="9">
                                            <p:txEl>
                                              <p:pRg st="0" end="0"/>
                                            </p:txEl>
                                          </p:spTgt>
                                        </p:tgtEl>
                                      </p:cBhvr>
                                      <p:to x="100000" y="100000"/>
                                    </p:animScale>
                                    <p:animScale>
                                      <p:cBhvr>
                                        <p:cTn id="107" dur="26">
                                          <p:stCondLst>
                                            <p:cond delay="1642"/>
                                          </p:stCondLst>
                                        </p:cTn>
                                        <p:tgtEl>
                                          <p:spTgt spid="9">
                                            <p:txEl>
                                              <p:pRg st="0" end="0"/>
                                            </p:txEl>
                                          </p:spTgt>
                                        </p:tgtEl>
                                      </p:cBhvr>
                                      <p:to x="100000" y="90000"/>
                                    </p:animScale>
                                    <p:animScale>
                                      <p:cBhvr>
                                        <p:cTn id="108" dur="166" decel="50000">
                                          <p:stCondLst>
                                            <p:cond delay="1668"/>
                                          </p:stCondLst>
                                        </p:cTn>
                                        <p:tgtEl>
                                          <p:spTgt spid="9">
                                            <p:txEl>
                                              <p:pRg st="0" end="0"/>
                                            </p:txEl>
                                          </p:spTgt>
                                        </p:tgtEl>
                                      </p:cBhvr>
                                      <p:to x="100000" y="100000"/>
                                    </p:animScale>
                                    <p:animScale>
                                      <p:cBhvr>
                                        <p:cTn id="109" dur="26">
                                          <p:stCondLst>
                                            <p:cond delay="1808"/>
                                          </p:stCondLst>
                                        </p:cTn>
                                        <p:tgtEl>
                                          <p:spTgt spid="9">
                                            <p:txEl>
                                              <p:pRg st="0" end="0"/>
                                            </p:txEl>
                                          </p:spTgt>
                                        </p:tgtEl>
                                      </p:cBhvr>
                                      <p:to x="100000" y="95000"/>
                                    </p:animScale>
                                    <p:animScale>
                                      <p:cBhvr>
                                        <p:cTn id="110" dur="166" decel="50000">
                                          <p:stCondLst>
                                            <p:cond delay="1834"/>
                                          </p:stCondLst>
                                        </p:cTn>
                                        <p:tgtEl>
                                          <p:spTgt spid="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P spid="5" grpId="0" build="p"/>
      <p:bldP spid="6" grpId="0" build="p"/>
      <p:bldP spid="7" grpId="0" build="p"/>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CE97FF-A9D5-4475-9E4D-72577E0E044B}"/>
              </a:ext>
            </a:extLst>
          </p:cNvPr>
          <p:cNvSpPr>
            <a:spLocks noGrp="1"/>
          </p:cNvSpPr>
          <p:nvPr>
            <p:ph type="title"/>
          </p:nvPr>
        </p:nvSpPr>
        <p:spPr>
          <a:xfrm>
            <a:off x="1653363" y="365760"/>
            <a:ext cx="9367203" cy="1188720"/>
          </a:xfrm>
        </p:spPr>
        <p:txBody>
          <a:bodyPr>
            <a:normAutofit/>
          </a:bodyPr>
          <a:lstStyle/>
          <a:p>
            <a:r>
              <a:rPr lang="hu-HU" dirty="0"/>
              <a:t>Határérték analízis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F0729C23-31DE-4CB4-B4E9-5AA41A4C65FC}"/>
              </a:ext>
            </a:extLst>
          </p:cNvPr>
          <p:cNvSpPr>
            <a:spLocks noGrp="1"/>
          </p:cNvSpPr>
          <p:nvPr>
            <p:ph idx="1"/>
          </p:nvPr>
        </p:nvSpPr>
        <p:spPr>
          <a:xfrm>
            <a:off x="1653363" y="2176272"/>
            <a:ext cx="9367204" cy="2805300"/>
          </a:xfrm>
        </p:spPr>
        <p:txBody>
          <a:bodyPr anchor="t">
            <a:normAutofit/>
          </a:bodyPr>
          <a:lstStyle/>
          <a:p>
            <a:r>
              <a:rPr lang="hu-HU" sz="2400" dirty="0"/>
              <a:t>A határértékek kezelésénél könnyebben követnek el hibát a programozók, mint az „általános” eseteknél.</a:t>
            </a:r>
          </a:p>
          <a:p>
            <a:r>
              <a:rPr lang="hu-HU" sz="2400" dirty="0"/>
              <a:t>Célszerű tehát az ekvivalencia osztályok határértékeit külön megvizsgálni.</a:t>
            </a:r>
          </a:p>
          <a:p>
            <a:r>
              <a:rPr lang="hu-HU" sz="2400" dirty="0"/>
              <a:t>Egy határérték megtalálása 3 tesztet, </a:t>
            </a:r>
          </a:p>
          <a:p>
            <a:r>
              <a:rPr lang="hu-HU" sz="2400" dirty="0"/>
              <a:t>.. egy tartományé pedig 5-7 tesztet jelent</a:t>
            </a:r>
          </a:p>
        </p:txBody>
      </p:sp>
      <p:cxnSp>
        <p:nvCxnSpPr>
          <p:cNvPr id="5" name="Egyenes összekötő 4">
            <a:extLst>
              <a:ext uri="{FF2B5EF4-FFF2-40B4-BE49-F238E27FC236}">
                <a16:creationId xmlns:a16="http://schemas.microsoft.com/office/drawing/2014/main" id="{0EA642B5-824A-440F-A4D1-2FA46171ECF3}"/>
              </a:ext>
            </a:extLst>
          </p:cNvPr>
          <p:cNvCxnSpPr/>
          <p:nvPr/>
        </p:nvCxnSpPr>
        <p:spPr>
          <a:xfrm>
            <a:off x="1653363" y="5796116"/>
            <a:ext cx="7859347" cy="0"/>
          </a:xfrm>
          <a:prstGeom prst="line">
            <a:avLst/>
          </a:prstGeom>
          <a:ln w="63500"/>
        </p:spPr>
        <p:style>
          <a:lnRef idx="1">
            <a:schemeClr val="dk1"/>
          </a:lnRef>
          <a:fillRef idx="0">
            <a:schemeClr val="dk1"/>
          </a:fillRef>
          <a:effectRef idx="0">
            <a:schemeClr val="dk1"/>
          </a:effectRef>
          <a:fontRef idx="minor">
            <a:schemeClr val="tx1"/>
          </a:fontRef>
        </p:style>
      </p:cxnSp>
      <p:grpSp>
        <p:nvGrpSpPr>
          <p:cNvPr id="11" name="Csoportba foglalás 10">
            <a:extLst>
              <a:ext uri="{FF2B5EF4-FFF2-40B4-BE49-F238E27FC236}">
                <a16:creationId xmlns:a16="http://schemas.microsoft.com/office/drawing/2014/main" id="{7B2B4319-48AD-45C2-BCF8-6A9D31785B67}"/>
              </a:ext>
            </a:extLst>
          </p:cNvPr>
          <p:cNvGrpSpPr/>
          <p:nvPr/>
        </p:nvGrpSpPr>
        <p:grpSpPr>
          <a:xfrm>
            <a:off x="4962937" y="4704695"/>
            <a:ext cx="4549773" cy="1315103"/>
            <a:chOff x="4962937" y="4704695"/>
            <a:chExt cx="4549773" cy="1315103"/>
          </a:xfrm>
        </p:grpSpPr>
        <p:sp>
          <p:nvSpPr>
            <p:cNvPr id="6" name="Téglalap 5">
              <a:extLst>
                <a:ext uri="{FF2B5EF4-FFF2-40B4-BE49-F238E27FC236}">
                  <a16:creationId xmlns:a16="http://schemas.microsoft.com/office/drawing/2014/main" id="{2FE10DC2-D5B1-4E95-8D71-C3A0941772AA}"/>
                </a:ext>
              </a:extLst>
            </p:cNvPr>
            <p:cNvSpPr/>
            <p:nvPr/>
          </p:nvSpPr>
          <p:spPr>
            <a:xfrm>
              <a:off x="5389881" y="5473700"/>
              <a:ext cx="45719" cy="546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7" name="Téglalap 6">
              <a:extLst>
                <a:ext uri="{FF2B5EF4-FFF2-40B4-BE49-F238E27FC236}">
                  <a16:creationId xmlns:a16="http://schemas.microsoft.com/office/drawing/2014/main" id="{7BE7B0A4-9BB2-4FFA-92F2-7F8E08F61544}"/>
                </a:ext>
              </a:extLst>
            </p:cNvPr>
            <p:cNvSpPr/>
            <p:nvPr/>
          </p:nvSpPr>
          <p:spPr>
            <a:xfrm>
              <a:off x="4962937" y="4704695"/>
              <a:ext cx="899605" cy="923330"/>
            </a:xfrm>
            <a:prstGeom prst="rect">
              <a:avLst/>
            </a:prstGeom>
            <a:noFill/>
          </p:spPr>
          <p:txBody>
            <a:bodyPr wrap="none" lIns="91440" tIns="45720" rIns="91440" bIns="45720">
              <a:spAutoFit/>
            </a:bodyPr>
            <a:lstStyle/>
            <a:p>
              <a:pPr algn="ctr"/>
              <a:r>
                <a:rPr lang="hu-HU" sz="5400" dirty="0">
                  <a:ln w="0"/>
                  <a:solidFill>
                    <a:schemeClr val="accent1"/>
                  </a:solidFill>
                  <a:effectLst>
                    <a:outerShdw blurRad="38100" dist="25400" dir="5400000" algn="ctr" rotWithShape="0">
                      <a:srgbClr val="6E747A">
                        <a:alpha val="43000"/>
                      </a:srgbClr>
                    </a:outerShdw>
                  </a:effectLst>
                </a:rPr>
                <a:t>h1</a:t>
              </a:r>
            </a:p>
          </p:txBody>
        </p:sp>
        <p:sp>
          <p:nvSpPr>
            <p:cNvPr id="9" name="Téglalap 8">
              <a:extLst>
                <a:ext uri="{FF2B5EF4-FFF2-40B4-BE49-F238E27FC236}">
                  <a16:creationId xmlns:a16="http://schemas.microsoft.com/office/drawing/2014/main" id="{9A641EF7-CB79-4F2B-8734-7379E726072D}"/>
                </a:ext>
              </a:extLst>
            </p:cNvPr>
            <p:cNvSpPr/>
            <p:nvPr/>
          </p:nvSpPr>
          <p:spPr>
            <a:xfrm>
              <a:off x="5435600" y="5628024"/>
              <a:ext cx="4077110" cy="3060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hu-HU">
                <a:ln w="0"/>
                <a:solidFill>
                  <a:schemeClr val="tx1"/>
                </a:solidFill>
                <a:effectLst>
                  <a:outerShdw blurRad="38100" dist="19050" dir="2700000" algn="tl" rotWithShape="0">
                    <a:schemeClr val="dk1">
                      <a:alpha val="40000"/>
                    </a:schemeClr>
                  </a:outerShdw>
                </a:effectLst>
              </a:endParaRPr>
            </a:p>
          </p:txBody>
        </p:sp>
      </p:grpSp>
      <p:sp>
        <p:nvSpPr>
          <p:cNvPr id="13" name="Nyíl: felfelé mutató 12">
            <a:extLst>
              <a:ext uri="{FF2B5EF4-FFF2-40B4-BE49-F238E27FC236}">
                <a16:creationId xmlns:a16="http://schemas.microsoft.com/office/drawing/2014/main" id="{A3A75476-A090-4EBB-83E6-14500486846D}"/>
              </a:ext>
            </a:extLst>
          </p:cNvPr>
          <p:cNvSpPr/>
          <p:nvPr/>
        </p:nvSpPr>
        <p:spPr>
          <a:xfrm>
            <a:off x="4534312" y="6066806"/>
            <a:ext cx="419100" cy="742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6" name="Nyíl: felfelé mutató 15">
            <a:extLst>
              <a:ext uri="{FF2B5EF4-FFF2-40B4-BE49-F238E27FC236}">
                <a16:creationId xmlns:a16="http://schemas.microsoft.com/office/drawing/2014/main" id="{4C83925F-0157-4703-AFAB-1728ED45A36C}"/>
              </a:ext>
            </a:extLst>
          </p:cNvPr>
          <p:cNvSpPr/>
          <p:nvPr/>
        </p:nvSpPr>
        <p:spPr>
          <a:xfrm>
            <a:off x="5203189" y="6066805"/>
            <a:ext cx="419100" cy="742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7" name="Nyíl: felfelé mutató 16">
            <a:extLst>
              <a:ext uri="{FF2B5EF4-FFF2-40B4-BE49-F238E27FC236}">
                <a16:creationId xmlns:a16="http://schemas.microsoft.com/office/drawing/2014/main" id="{19F8B351-1E70-4C45-BCE9-1B819BE64844}"/>
              </a:ext>
            </a:extLst>
          </p:cNvPr>
          <p:cNvSpPr/>
          <p:nvPr/>
        </p:nvSpPr>
        <p:spPr>
          <a:xfrm>
            <a:off x="5862542" y="6066805"/>
            <a:ext cx="419100" cy="742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77070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2" presetClass="exit" presetSubtype="4" fill="hold" grpId="1" nodeType="withEffect">
                                  <p:stCondLst>
                                    <p:cond delay="0"/>
                                  </p:stCondLst>
                                  <p:childTnLst>
                                    <p:anim calcmode="lin" valueType="num">
                                      <p:cBhvr additive="base">
                                        <p:cTn id="41" dur="500"/>
                                        <p:tgtEl>
                                          <p:spTgt spid="13"/>
                                        </p:tgtEl>
                                        <p:attrNameLst>
                                          <p:attrName>ppt_x</p:attrName>
                                        </p:attrNameLst>
                                      </p:cBhvr>
                                      <p:tavLst>
                                        <p:tav tm="0">
                                          <p:val>
                                            <p:strVal val="ppt_x"/>
                                          </p:val>
                                        </p:tav>
                                        <p:tav tm="100000">
                                          <p:val>
                                            <p:strVal val="ppt_x"/>
                                          </p:val>
                                        </p:tav>
                                      </p:tavLst>
                                    </p:anim>
                                    <p:anim calcmode="lin" valueType="num">
                                      <p:cBhvr additive="base">
                                        <p:cTn id="42" dur="500"/>
                                        <p:tgtEl>
                                          <p:spTgt spid="13"/>
                                        </p:tgtEl>
                                        <p:attrNameLst>
                                          <p:attrName>ppt_y</p:attrName>
                                        </p:attrNameLst>
                                      </p:cBhvr>
                                      <p:tavLst>
                                        <p:tav tm="0">
                                          <p:val>
                                            <p:strVal val="ppt_y"/>
                                          </p:val>
                                        </p:tav>
                                        <p:tav tm="100000">
                                          <p:val>
                                            <p:strVal val="1+ppt_h/2"/>
                                          </p:val>
                                        </p:tav>
                                      </p:tavLst>
                                    </p:anim>
                                    <p:set>
                                      <p:cBhvr>
                                        <p:cTn id="43" dur="1" fill="hold">
                                          <p:stCondLst>
                                            <p:cond delay="499"/>
                                          </p:stCondLst>
                                        </p:cTn>
                                        <p:tgtEl>
                                          <p:spTgt spid="13"/>
                                        </p:tgtEl>
                                        <p:attrNameLst>
                                          <p:attrName>style.visibility</p:attrName>
                                        </p:attrNameLst>
                                      </p:cBhvr>
                                      <p:to>
                                        <p:strVal val="hidden"/>
                                      </p:to>
                                    </p:set>
                                  </p:childTnLst>
                                </p:cTn>
                              </p:par>
                              <p:par>
                                <p:cTn id="44" presetID="2" presetClass="exit" presetSubtype="4" fill="hold" grpId="1" nodeType="withEffect">
                                  <p:stCondLst>
                                    <p:cond delay="0"/>
                                  </p:stCondLst>
                                  <p:childTnLst>
                                    <p:anim calcmode="lin" valueType="num">
                                      <p:cBhvr additive="base">
                                        <p:cTn id="45" dur="500"/>
                                        <p:tgtEl>
                                          <p:spTgt spid="16"/>
                                        </p:tgtEl>
                                        <p:attrNameLst>
                                          <p:attrName>ppt_x</p:attrName>
                                        </p:attrNameLst>
                                      </p:cBhvr>
                                      <p:tavLst>
                                        <p:tav tm="0">
                                          <p:val>
                                            <p:strVal val="ppt_x"/>
                                          </p:val>
                                        </p:tav>
                                        <p:tav tm="100000">
                                          <p:val>
                                            <p:strVal val="ppt_x"/>
                                          </p:val>
                                        </p:tav>
                                      </p:tavLst>
                                    </p:anim>
                                    <p:anim calcmode="lin" valueType="num">
                                      <p:cBhvr additive="base">
                                        <p:cTn id="46" dur="500"/>
                                        <p:tgtEl>
                                          <p:spTgt spid="16"/>
                                        </p:tgtEl>
                                        <p:attrNameLst>
                                          <p:attrName>ppt_y</p:attrName>
                                        </p:attrNameLst>
                                      </p:cBhvr>
                                      <p:tavLst>
                                        <p:tav tm="0">
                                          <p:val>
                                            <p:strVal val="ppt_y"/>
                                          </p:val>
                                        </p:tav>
                                        <p:tav tm="100000">
                                          <p:val>
                                            <p:strVal val="1+ppt_h/2"/>
                                          </p:val>
                                        </p:tav>
                                      </p:tavLst>
                                    </p:anim>
                                    <p:set>
                                      <p:cBhvr>
                                        <p:cTn id="47" dur="1" fill="hold">
                                          <p:stCondLst>
                                            <p:cond delay="499"/>
                                          </p:stCondLst>
                                        </p:cTn>
                                        <p:tgtEl>
                                          <p:spTgt spid="16"/>
                                        </p:tgtEl>
                                        <p:attrNameLst>
                                          <p:attrName>style.visibility</p:attrName>
                                        </p:attrNameLst>
                                      </p:cBhvr>
                                      <p:to>
                                        <p:strVal val="hidden"/>
                                      </p:to>
                                    </p:set>
                                  </p:childTnLst>
                                </p:cTn>
                              </p:par>
                              <p:par>
                                <p:cTn id="48" presetID="2" presetClass="exit" presetSubtype="4" fill="hold" grpId="1" nodeType="withEffect">
                                  <p:stCondLst>
                                    <p:cond delay="0"/>
                                  </p:stCondLst>
                                  <p:childTnLst>
                                    <p:anim calcmode="lin" valueType="num">
                                      <p:cBhvr additive="base">
                                        <p:cTn id="49" dur="500"/>
                                        <p:tgtEl>
                                          <p:spTgt spid="17"/>
                                        </p:tgtEl>
                                        <p:attrNameLst>
                                          <p:attrName>ppt_x</p:attrName>
                                        </p:attrNameLst>
                                      </p:cBhvr>
                                      <p:tavLst>
                                        <p:tav tm="0">
                                          <p:val>
                                            <p:strVal val="ppt_x"/>
                                          </p:val>
                                        </p:tav>
                                        <p:tav tm="100000">
                                          <p:val>
                                            <p:strVal val="ppt_x"/>
                                          </p:val>
                                        </p:tav>
                                      </p:tavLst>
                                    </p:anim>
                                    <p:anim calcmode="lin" valueType="num">
                                      <p:cBhvr additive="base">
                                        <p:cTn id="50" dur="500"/>
                                        <p:tgtEl>
                                          <p:spTgt spid="17"/>
                                        </p:tgtEl>
                                        <p:attrNameLst>
                                          <p:attrName>ppt_y</p:attrName>
                                        </p:attrNameLst>
                                      </p:cBhvr>
                                      <p:tavLst>
                                        <p:tav tm="0">
                                          <p:val>
                                            <p:strVal val="ppt_y"/>
                                          </p:val>
                                        </p:tav>
                                        <p:tav tm="100000">
                                          <p:val>
                                            <p:strVal val="1+ppt_h/2"/>
                                          </p:val>
                                        </p:tav>
                                      </p:tavLst>
                                    </p:anim>
                                    <p:set>
                                      <p:cBhvr>
                                        <p:cTn id="51" dur="1" fill="hold">
                                          <p:stCondLst>
                                            <p:cond delay="499"/>
                                          </p:stCondLst>
                                        </p:cTn>
                                        <p:tgtEl>
                                          <p:spTgt spid="1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fade">
                                      <p:cBhvr>
                                        <p:cTn id="5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3" grpId="1" animBg="1"/>
      <p:bldP spid="16" grpId="0" animBg="1"/>
      <p:bldP spid="16" grpId="1" animBg="1"/>
      <p:bldP spid="17" grpId="0" animBg="1"/>
      <p:bldP spid="1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CE97FF-A9D5-4475-9E4D-72577E0E044B}"/>
              </a:ext>
            </a:extLst>
          </p:cNvPr>
          <p:cNvSpPr>
            <a:spLocks noGrp="1"/>
          </p:cNvSpPr>
          <p:nvPr>
            <p:ph type="title"/>
          </p:nvPr>
        </p:nvSpPr>
        <p:spPr>
          <a:xfrm>
            <a:off x="1653363" y="365760"/>
            <a:ext cx="9367203" cy="1188720"/>
          </a:xfrm>
        </p:spPr>
        <p:txBody>
          <a:bodyPr>
            <a:normAutofit/>
          </a:bodyPr>
          <a:lstStyle/>
          <a:p>
            <a:r>
              <a:rPr lang="hu-HU" dirty="0"/>
              <a:t>Határérték analízis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F0729C23-31DE-4CB4-B4E9-5AA41A4C65FC}"/>
              </a:ext>
            </a:extLst>
          </p:cNvPr>
          <p:cNvSpPr>
            <a:spLocks noGrp="1"/>
          </p:cNvSpPr>
          <p:nvPr>
            <p:ph idx="1"/>
          </p:nvPr>
        </p:nvSpPr>
        <p:spPr>
          <a:xfrm>
            <a:off x="1653363" y="2176272"/>
            <a:ext cx="9367204" cy="4041648"/>
          </a:xfrm>
        </p:spPr>
        <p:txBody>
          <a:bodyPr anchor="t">
            <a:normAutofit/>
          </a:bodyPr>
          <a:lstStyle/>
          <a:p>
            <a:r>
              <a:rPr lang="hu-HU" sz="2400" dirty="0"/>
              <a:t>A határértékek kezelésénél könnyebben követnek el hibát a programozók, mint az „általános” eseteknél.</a:t>
            </a:r>
          </a:p>
          <a:p>
            <a:r>
              <a:rPr lang="hu-HU" sz="2400" dirty="0"/>
              <a:t>Célszerű tehát az ekvivalencia osztályok határértékeit külön megvizsgálni.</a:t>
            </a:r>
          </a:p>
          <a:p>
            <a:r>
              <a:rPr lang="hu-HU" sz="2400" dirty="0"/>
              <a:t>Egy határérték megtalálása 3 tesztet, </a:t>
            </a:r>
          </a:p>
          <a:p>
            <a:r>
              <a:rPr lang="hu-HU" sz="2400" dirty="0"/>
              <a:t>.. egy tartományé pedig 5-7 tesztet jelent</a:t>
            </a:r>
          </a:p>
        </p:txBody>
      </p:sp>
      <p:cxnSp>
        <p:nvCxnSpPr>
          <p:cNvPr id="15" name="Egyenes összekötő 14">
            <a:extLst>
              <a:ext uri="{FF2B5EF4-FFF2-40B4-BE49-F238E27FC236}">
                <a16:creationId xmlns:a16="http://schemas.microsoft.com/office/drawing/2014/main" id="{4B2B5C34-54B8-44A5-B7A9-0887614B3186}"/>
              </a:ext>
            </a:extLst>
          </p:cNvPr>
          <p:cNvCxnSpPr/>
          <p:nvPr/>
        </p:nvCxnSpPr>
        <p:spPr>
          <a:xfrm>
            <a:off x="1653363" y="5796116"/>
            <a:ext cx="7859347" cy="0"/>
          </a:xfrm>
          <a:prstGeom prst="line">
            <a:avLst/>
          </a:prstGeom>
          <a:ln w="63500"/>
        </p:spPr>
        <p:style>
          <a:lnRef idx="1">
            <a:schemeClr val="dk1"/>
          </a:lnRef>
          <a:fillRef idx="0">
            <a:schemeClr val="dk1"/>
          </a:fillRef>
          <a:effectRef idx="0">
            <a:schemeClr val="dk1"/>
          </a:effectRef>
          <a:fontRef idx="minor">
            <a:schemeClr val="tx1"/>
          </a:fontRef>
        </p:style>
      </p:cxnSp>
      <p:grpSp>
        <p:nvGrpSpPr>
          <p:cNvPr id="21" name="Csoportba foglalás 20">
            <a:extLst>
              <a:ext uri="{FF2B5EF4-FFF2-40B4-BE49-F238E27FC236}">
                <a16:creationId xmlns:a16="http://schemas.microsoft.com/office/drawing/2014/main" id="{3E0286CF-FEF8-4FBE-BD8C-9DD8B4C907FA}"/>
              </a:ext>
            </a:extLst>
          </p:cNvPr>
          <p:cNvGrpSpPr/>
          <p:nvPr/>
        </p:nvGrpSpPr>
        <p:grpSpPr>
          <a:xfrm>
            <a:off x="2229487" y="4606620"/>
            <a:ext cx="6773560" cy="1611299"/>
            <a:chOff x="2229487" y="4606620"/>
            <a:chExt cx="6773560" cy="1611299"/>
          </a:xfrm>
        </p:grpSpPr>
        <p:sp>
          <p:nvSpPr>
            <p:cNvPr id="4" name="Téglalap 3">
              <a:extLst>
                <a:ext uri="{FF2B5EF4-FFF2-40B4-BE49-F238E27FC236}">
                  <a16:creationId xmlns:a16="http://schemas.microsoft.com/office/drawing/2014/main" id="{E7CAFEA0-0400-4EE9-A57C-F06D282F5B7E}"/>
                </a:ext>
              </a:extLst>
            </p:cNvPr>
            <p:cNvSpPr/>
            <p:nvPr/>
          </p:nvSpPr>
          <p:spPr>
            <a:xfrm>
              <a:off x="2612571" y="5660571"/>
              <a:ext cx="5907315" cy="2612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hu-HU"/>
            </a:p>
          </p:txBody>
        </p:sp>
        <p:sp>
          <p:nvSpPr>
            <p:cNvPr id="14" name="Téglalap 13">
              <a:extLst>
                <a:ext uri="{FF2B5EF4-FFF2-40B4-BE49-F238E27FC236}">
                  <a16:creationId xmlns:a16="http://schemas.microsoft.com/office/drawing/2014/main" id="{9206C6EB-C02A-4FCB-B8E9-EC8EE5942186}"/>
                </a:ext>
              </a:extLst>
            </p:cNvPr>
            <p:cNvSpPr/>
            <p:nvPr/>
          </p:nvSpPr>
          <p:spPr>
            <a:xfrm>
              <a:off x="2612571" y="5413829"/>
              <a:ext cx="66719" cy="804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8" name="Téglalap 17">
              <a:extLst>
                <a:ext uri="{FF2B5EF4-FFF2-40B4-BE49-F238E27FC236}">
                  <a16:creationId xmlns:a16="http://schemas.microsoft.com/office/drawing/2014/main" id="{2B277853-8451-4BD4-95CE-04E8B4CF6D32}"/>
                </a:ext>
              </a:extLst>
            </p:cNvPr>
            <p:cNvSpPr/>
            <p:nvPr/>
          </p:nvSpPr>
          <p:spPr>
            <a:xfrm>
              <a:off x="8519886" y="5413829"/>
              <a:ext cx="66719" cy="804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9" name="Téglalap 18">
              <a:extLst>
                <a:ext uri="{FF2B5EF4-FFF2-40B4-BE49-F238E27FC236}">
                  <a16:creationId xmlns:a16="http://schemas.microsoft.com/office/drawing/2014/main" id="{6A9E1075-84BD-4B2A-845C-F07E003F94DD}"/>
                </a:ext>
              </a:extLst>
            </p:cNvPr>
            <p:cNvSpPr/>
            <p:nvPr/>
          </p:nvSpPr>
          <p:spPr>
            <a:xfrm>
              <a:off x="2229487" y="4611544"/>
              <a:ext cx="899605" cy="923330"/>
            </a:xfrm>
            <a:prstGeom prst="rect">
              <a:avLst/>
            </a:prstGeom>
            <a:noFill/>
          </p:spPr>
          <p:txBody>
            <a:bodyPr wrap="none" lIns="91440" tIns="45720" rIns="91440" bIns="45720">
              <a:spAutoFit/>
            </a:bodyPr>
            <a:lstStyle/>
            <a:p>
              <a:pPr algn="ctr"/>
              <a:r>
                <a:rPr lang="hu-HU" sz="5400" b="0" cap="none" spc="0" dirty="0">
                  <a:ln w="0"/>
                  <a:solidFill>
                    <a:schemeClr val="accent1"/>
                  </a:solidFill>
                  <a:effectLst>
                    <a:outerShdw blurRad="38100" dist="25400" dir="5400000" algn="ctr" rotWithShape="0">
                      <a:srgbClr val="6E747A">
                        <a:alpha val="43000"/>
                      </a:srgbClr>
                    </a:outerShdw>
                  </a:effectLst>
                </a:rPr>
                <a:t>h1</a:t>
              </a:r>
            </a:p>
          </p:txBody>
        </p:sp>
        <p:sp>
          <p:nvSpPr>
            <p:cNvPr id="20" name="Téglalap 19">
              <a:extLst>
                <a:ext uri="{FF2B5EF4-FFF2-40B4-BE49-F238E27FC236}">
                  <a16:creationId xmlns:a16="http://schemas.microsoft.com/office/drawing/2014/main" id="{B1CE8084-87D9-4902-B26B-6DA996350DFE}"/>
                </a:ext>
              </a:extLst>
            </p:cNvPr>
            <p:cNvSpPr/>
            <p:nvPr/>
          </p:nvSpPr>
          <p:spPr>
            <a:xfrm>
              <a:off x="8103442" y="4606620"/>
              <a:ext cx="899605" cy="923330"/>
            </a:xfrm>
            <a:prstGeom prst="rect">
              <a:avLst/>
            </a:prstGeom>
            <a:noFill/>
          </p:spPr>
          <p:txBody>
            <a:bodyPr wrap="none" lIns="91440" tIns="45720" rIns="91440" bIns="45720">
              <a:spAutoFit/>
            </a:bodyPr>
            <a:lstStyle/>
            <a:p>
              <a:pPr algn="ctr"/>
              <a:r>
                <a:rPr lang="hu-HU" sz="5400" b="0" cap="none" spc="0" dirty="0">
                  <a:ln w="0"/>
                  <a:solidFill>
                    <a:schemeClr val="accent1"/>
                  </a:solidFill>
                  <a:effectLst>
                    <a:outerShdw blurRad="38100" dist="25400" dir="5400000" algn="ctr" rotWithShape="0">
                      <a:srgbClr val="6E747A">
                        <a:alpha val="43000"/>
                      </a:srgbClr>
                    </a:outerShdw>
                  </a:effectLst>
                </a:rPr>
                <a:t>h2</a:t>
              </a:r>
            </a:p>
          </p:txBody>
        </p:sp>
      </p:grpSp>
      <p:sp>
        <p:nvSpPr>
          <p:cNvPr id="22" name="Nyíl: felfelé mutató 21">
            <a:extLst>
              <a:ext uri="{FF2B5EF4-FFF2-40B4-BE49-F238E27FC236}">
                <a16:creationId xmlns:a16="http://schemas.microsoft.com/office/drawing/2014/main" id="{D2058703-EC9C-4BAC-8BA8-216BABA05B1E}"/>
              </a:ext>
            </a:extLst>
          </p:cNvPr>
          <p:cNvSpPr/>
          <p:nvPr/>
        </p:nvSpPr>
        <p:spPr>
          <a:xfrm>
            <a:off x="2436380" y="6063620"/>
            <a:ext cx="419100" cy="742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Nyíl: felfelé mutató 22">
            <a:extLst>
              <a:ext uri="{FF2B5EF4-FFF2-40B4-BE49-F238E27FC236}">
                <a16:creationId xmlns:a16="http://schemas.microsoft.com/office/drawing/2014/main" id="{415B79D4-4D93-4710-940B-DC930F5A6958}"/>
              </a:ext>
            </a:extLst>
          </p:cNvPr>
          <p:cNvSpPr/>
          <p:nvPr/>
        </p:nvSpPr>
        <p:spPr>
          <a:xfrm>
            <a:off x="8343694" y="6063620"/>
            <a:ext cx="419100" cy="742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4" name="Nyíl: felfelé mutató 23">
            <a:extLst>
              <a:ext uri="{FF2B5EF4-FFF2-40B4-BE49-F238E27FC236}">
                <a16:creationId xmlns:a16="http://schemas.microsoft.com/office/drawing/2014/main" id="{22F6454E-6E3C-4FE7-A0FE-4E7F07F54170}"/>
              </a:ext>
            </a:extLst>
          </p:cNvPr>
          <p:cNvSpPr/>
          <p:nvPr/>
        </p:nvSpPr>
        <p:spPr>
          <a:xfrm>
            <a:off x="1885976" y="6063620"/>
            <a:ext cx="419100" cy="742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5" name="Nyíl: felfelé mutató 24">
            <a:extLst>
              <a:ext uri="{FF2B5EF4-FFF2-40B4-BE49-F238E27FC236}">
                <a16:creationId xmlns:a16="http://schemas.microsoft.com/office/drawing/2014/main" id="{9491401F-8D1F-4E30-9E0A-1F1F40A99C29}"/>
              </a:ext>
            </a:extLst>
          </p:cNvPr>
          <p:cNvSpPr/>
          <p:nvPr/>
        </p:nvSpPr>
        <p:spPr>
          <a:xfrm>
            <a:off x="8910053" y="6063620"/>
            <a:ext cx="419100" cy="742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6" name="Nyíl: felfelé mutató 25">
            <a:extLst>
              <a:ext uri="{FF2B5EF4-FFF2-40B4-BE49-F238E27FC236}">
                <a16:creationId xmlns:a16="http://schemas.microsoft.com/office/drawing/2014/main" id="{1341AD0F-996D-478B-8FB5-974B741A66AF}"/>
              </a:ext>
            </a:extLst>
          </p:cNvPr>
          <p:cNvSpPr/>
          <p:nvPr/>
        </p:nvSpPr>
        <p:spPr>
          <a:xfrm>
            <a:off x="3031671" y="6059937"/>
            <a:ext cx="419100" cy="742947"/>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hu-HU">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7" name="Nyíl: felfelé mutató 26">
            <a:extLst>
              <a:ext uri="{FF2B5EF4-FFF2-40B4-BE49-F238E27FC236}">
                <a16:creationId xmlns:a16="http://schemas.microsoft.com/office/drawing/2014/main" id="{A91D2D24-2023-4BF1-88A1-64EA919BAD9E}"/>
              </a:ext>
            </a:extLst>
          </p:cNvPr>
          <p:cNvSpPr/>
          <p:nvPr/>
        </p:nvSpPr>
        <p:spPr>
          <a:xfrm>
            <a:off x="7748403" y="6066296"/>
            <a:ext cx="419100" cy="742947"/>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hu-HU"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8" name="Nyíl: felfelé mutató 27">
            <a:extLst>
              <a:ext uri="{FF2B5EF4-FFF2-40B4-BE49-F238E27FC236}">
                <a16:creationId xmlns:a16="http://schemas.microsoft.com/office/drawing/2014/main" id="{5D18F0A6-2523-4F12-B33D-559B3647C5D0}"/>
              </a:ext>
            </a:extLst>
          </p:cNvPr>
          <p:cNvSpPr/>
          <p:nvPr/>
        </p:nvSpPr>
        <p:spPr>
          <a:xfrm>
            <a:off x="5501410" y="6059937"/>
            <a:ext cx="419100" cy="74294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46062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ppt_x"/>
                                          </p:val>
                                        </p:tav>
                                        <p:tav tm="100000">
                                          <p:val>
                                            <p:strVal val="#ppt_x"/>
                                          </p:val>
                                        </p:tav>
                                      </p:tavLst>
                                    </p:anim>
                                    <p:anim calcmode="lin" valueType="num">
                                      <p:cBhvr additive="base">
                                        <p:cTn id="11" dur="500" fill="hold"/>
                                        <p:tgtEl>
                                          <p:spTgt spid="2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ppt_x"/>
                                          </p:val>
                                        </p:tav>
                                        <p:tav tm="100000">
                                          <p:val>
                                            <p:strVal val="#ppt_x"/>
                                          </p:val>
                                        </p:tav>
                                      </p:tavLst>
                                    </p:anim>
                                    <p:anim calcmode="lin" valueType="num">
                                      <p:cBhvr additive="base">
                                        <p:cTn id="15" dur="500" fill="hold"/>
                                        <p:tgtEl>
                                          <p:spTgt spid="23"/>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fill="hold"/>
                                        <p:tgtEl>
                                          <p:spTgt spid="26"/>
                                        </p:tgtEl>
                                        <p:attrNameLst>
                                          <p:attrName>ppt_x</p:attrName>
                                        </p:attrNameLst>
                                      </p:cBhvr>
                                      <p:tavLst>
                                        <p:tav tm="0">
                                          <p:val>
                                            <p:strVal val="#ppt_x"/>
                                          </p:val>
                                        </p:tav>
                                        <p:tav tm="100000">
                                          <p:val>
                                            <p:strVal val="#ppt_x"/>
                                          </p:val>
                                        </p:tav>
                                      </p:tavLst>
                                    </p:anim>
                                    <p:anim calcmode="lin" valueType="num">
                                      <p:cBhvr additive="base">
                                        <p:cTn id="33" dur="500" fill="hold"/>
                                        <p:tgtEl>
                                          <p:spTgt spid="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ppt_x"/>
                                          </p:val>
                                        </p:tav>
                                        <p:tav tm="100000">
                                          <p:val>
                                            <p:strVal val="#ppt_x"/>
                                          </p:val>
                                        </p:tav>
                                      </p:tavLst>
                                    </p:anim>
                                    <p:anim calcmode="lin" valueType="num">
                                      <p:cBhvr additive="base">
                                        <p:cTn id="3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descr="A képen szöveg látható&#10;&#10;Automatikusan generált leírás">
            <a:extLst>
              <a:ext uri="{FF2B5EF4-FFF2-40B4-BE49-F238E27FC236}">
                <a16:creationId xmlns:a16="http://schemas.microsoft.com/office/drawing/2014/main" id="{CFDDF094-F3D7-4D2C-A69B-0054F0C986A9}"/>
              </a:ext>
            </a:extLst>
          </p:cNvPr>
          <p:cNvPicPr>
            <a:picLocks noChangeAspect="1"/>
          </p:cNvPicPr>
          <p:nvPr/>
        </p:nvPicPr>
        <p:blipFill rotWithShape="1">
          <a:blip r:embed="rId3">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215703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4B3E73-9DE1-41B6-AD9A-C7505033E1BF}"/>
              </a:ext>
            </a:extLst>
          </p:cNvPr>
          <p:cNvSpPr>
            <a:spLocks noGrp="1"/>
          </p:cNvSpPr>
          <p:nvPr>
            <p:ph type="title"/>
          </p:nvPr>
        </p:nvSpPr>
        <p:spPr>
          <a:xfrm>
            <a:off x="841249" y="365760"/>
            <a:ext cx="9912072" cy="1188404"/>
          </a:xfrm>
        </p:spPr>
        <p:txBody>
          <a:bodyPr>
            <a:normAutofit/>
          </a:bodyPr>
          <a:lstStyle/>
          <a:p>
            <a:r>
              <a:rPr lang="hu-HU" dirty="0"/>
              <a:t>A mai óra</a:t>
            </a:r>
          </a:p>
        </p:txBody>
      </p:sp>
      <p:sp>
        <p:nvSpPr>
          <p:cNvPr id="8" name="Freeform: Shape 7">
            <a:extLst>
              <a:ext uri="{FF2B5EF4-FFF2-40B4-BE49-F238E27FC236}">
                <a16:creationId xmlns:a16="http://schemas.microsoft.com/office/drawing/2014/main" id="{F0BC1D9E-4401-4EC0-88FD-ED103CB570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6200B311-3585-4069-AAC6-CD443FA5B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DF64207B-C981-46C0-B541-14F3CF965F38}"/>
              </a:ext>
            </a:extLst>
          </p:cNvPr>
          <p:cNvSpPr>
            <a:spLocks noGrp="1"/>
          </p:cNvSpPr>
          <p:nvPr>
            <p:ph idx="1"/>
          </p:nvPr>
        </p:nvSpPr>
        <p:spPr>
          <a:xfrm>
            <a:off x="841248" y="2962275"/>
            <a:ext cx="7731642" cy="3257550"/>
          </a:xfrm>
        </p:spPr>
        <p:txBody>
          <a:bodyPr anchor="t">
            <a:normAutofit/>
          </a:bodyPr>
          <a:lstStyle/>
          <a:p>
            <a:pPr marL="0" indent="0" algn="ctr">
              <a:buNone/>
            </a:pPr>
            <a:r>
              <a:rPr lang="hu-HU" sz="4400" dirty="0">
                <a:solidFill>
                  <a:schemeClr val="bg1"/>
                </a:solidFill>
              </a:rPr>
              <a:t>Statikus és Dinamikus</a:t>
            </a:r>
          </a:p>
          <a:p>
            <a:pPr marL="0" indent="0" algn="ctr">
              <a:buNone/>
            </a:pPr>
            <a:r>
              <a:rPr lang="hu-HU" sz="4400" dirty="0">
                <a:solidFill>
                  <a:schemeClr val="bg1"/>
                </a:solidFill>
              </a:rPr>
              <a:t>tesztelési technikák</a:t>
            </a:r>
          </a:p>
        </p:txBody>
      </p:sp>
    </p:spTree>
    <p:extLst>
      <p:ext uri="{BB962C8B-B14F-4D97-AF65-F5344CB8AC3E}">
        <p14:creationId xmlns:p14="http://schemas.microsoft.com/office/powerpoint/2010/main" val="426346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E0E99FF-205A-4048-B503-724D0AD96EA1}"/>
              </a:ext>
            </a:extLst>
          </p:cNvPr>
          <p:cNvSpPr>
            <a:spLocks noGrp="1"/>
          </p:cNvSpPr>
          <p:nvPr>
            <p:ph type="ctrTitle"/>
          </p:nvPr>
        </p:nvSpPr>
        <p:spPr>
          <a:xfrm>
            <a:off x="1524000" y="2363525"/>
            <a:ext cx="9144000" cy="2130950"/>
          </a:xfrm>
        </p:spPr>
        <p:txBody>
          <a:bodyPr>
            <a:noAutofit/>
          </a:bodyPr>
          <a:lstStyle/>
          <a:p>
            <a:pPr algn="l"/>
            <a:r>
              <a:rPr lang="hu-HU" sz="7200" dirty="0"/>
              <a:t>Statikus tesztelési </a:t>
            </a:r>
            <a:r>
              <a:rPr lang="hu-HU" sz="7200" dirty="0" err="1"/>
              <a:t>techikák</a:t>
            </a:r>
            <a:endParaRPr lang="hu-HU" sz="7200" dirty="0"/>
          </a:p>
        </p:txBody>
      </p:sp>
      <p:sp>
        <p:nvSpPr>
          <p:cNvPr id="7"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945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38646ED-70D7-4E3E-A790-7CD13ED8B59F}"/>
              </a:ext>
            </a:extLst>
          </p:cNvPr>
          <p:cNvSpPr>
            <a:spLocks noGrp="1"/>
          </p:cNvSpPr>
          <p:nvPr>
            <p:ph type="ctrTitle"/>
          </p:nvPr>
        </p:nvSpPr>
        <p:spPr>
          <a:xfrm>
            <a:off x="1524000" y="2245809"/>
            <a:ext cx="9144000" cy="1564716"/>
          </a:xfrm>
        </p:spPr>
        <p:txBody>
          <a:bodyPr>
            <a:normAutofit/>
          </a:bodyPr>
          <a:lstStyle/>
          <a:p>
            <a:pPr algn="l"/>
            <a:r>
              <a:rPr lang="hu-HU" sz="4800" dirty="0"/>
              <a:t>Felülvizsgálat</a:t>
            </a:r>
          </a:p>
        </p:txBody>
      </p:sp>
      <p:sp>
        <p:nvSpPr>
          <p:cNvPr id="5" name="Alcím 4">
            <a:extLst>
              <a:ext uri="{FF2B5EF4-FFF2-40B4-BE49-F238E27FC236}">
                <a16:creationId xmlns:a16="http://schemas.microsoft.com/office/drawing/2014/main" id="{605485FE-D723-4856-B642-357E32D56CF2}"/>
              </a:ext>
            </a:extLst>
          </p:cNvPr>
          <p:cNvSpPr>
            <a:spLocks noGrp="1"/>
          </p:cNvSpPr>
          <p:nvPr>
            <p:ph type="subTitle" idx="1"/>
          </p:nvPr>
        </p:nvSpPr>
        <p:spPr>
          <a:xfrm>
            <a:off x="1535017" y="2900446"/>
            <a:ext cx="9144000" cy="572583"/>
          </a:xfrm>
        </p:spPr>
        <p:txBody>
          <a:bodyPr>
            <a:normAutofit/>
          </a:bodyPr>
          <a:lstStyle/>
          <a:p>
            <a:pPr algn="l"/>
            <a:r>
              <a:rPr lang="hu-HU" sz="2000" dirty="0"/>
              <a:t>Statikus tesztelési technikák</a:t>
            </a:r>
          </a:p>
        </p:txBody>
      </p:sp>
      <p:sp>
        <p:nvSpPr>
          <p:cNvPr id="1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04DC2037-48A0-4F22-B9D4-8EAEBC780A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6"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290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1CB0993-7FD6-4741-B0D3-A7E57F82F485}"/>
              </a:ext>
            </a:extLst>
          </p:cNvPr>
          <p:cNvSpPr>
            <a:spLocks noGrp="1"/>
          </p:cNvSpPr>
          <p:nvPr>
            <p:ph type="title"/>
          </p:nvPr>
        </p:nvSpPr>
        <p:spPr>
          <a:xfrm>
            <a:off x="1653363" y="365760"/>
            <a:ext cx="9367203" cy="1188720"/>
          </a:xfrm>
        </p:spPr>
        <p:txBody>
          <a:bodyPr>
            <a:normAutofit/>
          </a:bodyPr>
          <a:lstStyle/>
          <a:p>
            <a:r>
              <a:rPr lang="hu-HU" dirty="0"/>
              <a:t>Felülvizsgálat</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B496B461-900B-4ECB-9320-5D40FFCB4CC0}"/>
              </a:ext>
            </a:extLst>
          </p:cNvPr>
          <p:cNvSpPr>
            <a:spLocks noGrp="1"/>
          </p:cNvSpPr>
          <p:nvPr>
            <p:ph idx="1"/>
          </p:nvPr>
        </p:nvSpPr>
        <p:spPr>
          <a:xfrm>
            <a:off x="1653363" y="2176272"/>
            <a:ext cx="9367204" cy="4041648"/>
          </a:xfrm>
        </p:spPr>
        <p:txBody>
          <a:bodyPr anchor="t">
            <a:normAutofit/>
          </a:bodyPr>
          <a:lstStyle/>
          <a:p>
            <a:pPr marL="0" indent="0">
              <a:buNone/>
            </a:pPr>
            <a:r>
              <a:rPr lang="hu-HU" dirty="0"/>
              <a:t>Ezeket a hibákat könnyebb felülvizsgálattal megtalálni, mint más technikákkal:</a:t>
            </a:r>
          </a:p>
          <a:p>
            <a:pPr marL="971550" lvl="1" indent="-514350">
              <a:buFont typeface="+mj-lt"/>
              <a:buAutoNum type="arabicPeriod"/>
            </a:pPr>
            <a:r>
              <a:rPr lang="hu-HU" dirty="0"/>
              <a:t>szabványoktól / kódolási szabályoktól való eltérések,</a:t>
            </a:r>
          </a:p>
          <a:p>
            <a:pPr marL="971550" lvl="1" indent="-514350">
              <a:buFont typeface="+mj-lt"/>
              <a:buAutoNum type="arabicPeriod"/>
            </a:pPr>
            <a:r>
              <a:rPr lang="hu-HU" dirty="0"/>
              <a:t>követelményekkel kapcsolatos hibák, pl. nincs minden funkcionális követelményhez funkció,</a:t>
            </a:r>
          </a:p>
          <a:p>
            <a:pPr marL="971550" lvl="1" indent="-514350">
              <a:buFont typeface="+mj-lt"/>
              <a:buAutoNum type="arabicPeriod"/>
            </a:pPr>
            <a:r>
              <a:rPr lang="hu-HU" dirty="0"/>
              <a:t>tervezési hibák, pl. az adatbázis nincs harmadik normál-formában,</a:t>
            </a:r>
          </a:p>
          <a:p>
            <a:pPr marL="971550" lvl="1" indent="-514350">
              <a:buFont typeface="+mj-lt"/>
              <a:buAutoNum type="arabicPeriod"/>
            </a:pPr>
            <a:r>
              <a:rPr lang="hu-HU" dirty="0"/>
              <a:t>karbantarthatóság hiánya, pl. nincs biztonsági mentés és visszaállítás funkció,</a:t>
            </a:r>
          </a:p>
          <a:p>
            <a:pPr marL="971550" lvl="1" indent="-514350">
              <a:buFont typeface="+mj-lt"/>
              <a:buAutoNum type="arabicPeriod"/>
            </a:pPr>
            <a:r>
              <a:rPr lang="hu-HU" dirty="0"/>
              <a:t>hibás interfész-specifikációk, pl. dokumentálatlan feltételezések.</a:t>
            </a:r>
          </a:p>
          <a:p>
            <a:endParaRPr lang="hu-HU" sz="2400" dirty="0"/>
          </a:p>
        </p:txBody>
      </p:sp>
    </p:spTree>
    <p:extLst>
      <p:ext uri="{BB962C8B-B14F-4D97-AF65-F5344CB8AC3E}">
        <p14:creationId xmlns:p14="http://schemas.microsoft.com/office/powerpoint/2010/main" val="25487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1CB0993-7FD6-4741-B0D3-A7E57F82F485}"/>
              </a:ext>
            </a:extLst>
          </p:cNvPr>
          <p:cNvSpPr>
            <a:spLocks noGrp="1"/>
          </p:cNvSpPr>
          <p:nvPr>
            <p:ph type="title"/>
          </p:nvPr>
        </p:nvSpPr>
        <p:spPr>
          <a:xfrm>
            <a:off x="1653363" y="365760"/>
            <a:ext cx="9367203" cy="1188720"/>
          </a:xfrm>
        </p:spPr>
        <p:txBody>
          <a:bodyPr>
            <a:normAutofit/>
          </a:bodyPr>
          <a:lstStyle/>
          <a:p>
            <a:r>
              <a:rPr lang="hu-HU" dirty="0"/>
              <a:t>A felülvizsgálat típusai</a:t>
            </a:r>
          </a:p>
        </p:txBody>
      </p:sp>
      <p:sp>
        <p:nvSpPr>
          <p:cNvPr id="23"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B496B461-900B-4ECB-9320-5D40FFCB4CC0}"/>
              </a:ext>
            </a:extLst>
          </p:cNvPr>
          <p:cNvSpPr>
            <a:spLocks noGrp="1"/>
          </p:cNvSpPr>
          <p:nvPr>
            <p:ph idx="1"/>
          </p:nvPr>
        </p:nvSpPr>
        <p:spPr>
          <a:xfrm>
            <a:off x="1653363" y="2176272"/>
            <a:ext cx="9367204" cy="4041648"/>
          </a:xfrm>
        </p:spPr>
        <p:txBody>
          <a:bodyPr anchor="t">
            <a:normAutofit/>
          </a:bodyPr>
          <a:lstStyle/>
          <a:p>
            <a:pPr>
              <a:buFont typeface="+mj-lt"/>
              <a:buAutoNum type="arabicPeriod"/>
            </a:pPr>
            <a:r>
              <a:rPr lang="hu-HU" sz="2400" dirty="0"/>
              <a:t> informális felülvizsgálat (csoporton belüli)</a:t>
            </a:r>
          </a:p>
          <a:p>
            <a:pPr>
              <a:buFont typeface="+mj-lt"/>
              <a:buAutoNum type="arabicPeriod"/>
            </a:pPr>
            <a:r>
              <a:rPr lang="hu-HU" sz="2400" dirty="0"/>
              <a:t> átvizsgálás (házon belüli)</a:t>
            </a:r>
          </a:p>
          <a:p>
            <a:pPr>
              <a:buFont typeface="+mj-lt"/>
              <a:buAutoNum type="arabicPeriod"/>
            </a:pPr>
            <a:r>
              <a:rPr lang="hu-HU" sz="2400" dirty="0"/>
              <a:t> technikai felülvizsgálat (külsős szakérő bevonásával rövid idejű)</a:t>
            </a:r>
          </a:p>
          <a:p>
            <a:pPr>
              <a:buFont typeface="+mj-lt"/>
              <a:buAutoNum type="arabicPeriod"/>
            </a:pPr>
            <a:r>
              <a:rPr lang="hu-HU" sz="2400" dirty="0"/>
              <a:t> inspekció (külsős szakérő bevonásával hosszú idejű)</a:t>
            </a:r>
          </a:p>
        </p:txBody>
      </p:sp>
    </p:spTree>
    <p:extLst>
      <p:ext uri="{BB962C8B-B14F-4D97-AF65-F5344CB8AC3E}">
        <p14:creationId xmlns:p14="http://schemas.microsoft.com/office/powerpoint/2010/main" val="50050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EBF06A5-4173-45DE-87B1-0791E098A3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ép 4">
            <a:extLst>
              <a:ext uri="{FF2B5EF4-FFF2-40B4-BE49-F238E27FC236}">
                <a16:creationId xmlns:a16="http://schemas.microsoft.com/office/drawing/2014/main" id="{A8156BB4-3E4B-4A1B-810B-CBC610568EFB}"/>
              </a:ext>
            </a:extLst>
          </p:cNvPr>
          <p:cNvPicPr>
            <a:picLocks noChangeAspect="1"/>
          </p:cNvPicPr>
          <p:nvPr/>
        </p:nvPicPr>
        <p:blipFill rotWithShape="1">
          <a:blip r:embed="rId3">
            <a:extLst>
              <a:ext uri="{28A0092B-C50C-407E-A947-70E740481C1C}">
                <a14:useLocalDpi xmlns:a14="http://schemas.microsoft.com/office/drawing/2010/main" val="0"/>
              </a:ext>
            </a:extLst>
          </a:blip>
          <a:srcRect l="21558" r="26899"/>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9" name="Freeform: Shape 18">
            <a:extLst>
              <a:ext uri="{FF2B5EF4-FFF2-40B4-BE49-F238E27FC236}">
                <a16:creationId xmlns:a16="http://schemas.microsoft.com/office/drawing/2014/main" id="{581DAA37-DAFB-47C9-9EE7-11C030BEC8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ím 1">
            <a:extLst>
              <a:ext uri="{FF2B5EF4-FFF2-40B4-BE49-F238E27FC236}">
                <a16:creationId xmlns:a16="http://schemas.microsoft.com/office/drawing/2014/main" id="{66315575-0BBA-415E-BF75-6246340916EE}"/>
              </a:ext>
            </a:extLst>
          </p:cNvPr>
          <p:cNvSpPr>
            <a:spLocks noGrp="1"/>
          </p:cNvSpPr>
          <p:nvPr>
            <p:ph type="title"/>
          </p:nvPr>
        </p:nvSpPr>
        <p:spPr>
          <a:xfrm>
            <a:off x="841248" y="365759"/>
            <a:ext cx="7769352" cy="1325880"/>
          </a:xfrm>
        </p:spPr>
        <p:txBody>
          <a:bodyPr anchor="ctr">
            <a:normAutofit/>
          </a:bodyPr>
          <a:lstStyle/>
          <a:p>
            <a:r>
              <a:rPr lang="hu-HU">
                <a:solidFill>
                  <a:schemeClr val="bg1"/>
                </a:solidFill>
              </a:rPr>
              <a:t>Az informális felülvizsgálat</a:t>
            </a:r>
          </a:p>
        </p:txBody>
      </p:sp>
      <p:sp>
        <p:nvSpPr>
          <p:cNvPr id="21" name="Freeform: Shape 20">
            <a:extLst>
              <a:ext uri="{FF2B5EF4-FFF2-40B4-BE49-F238E27FC236}">
                <a16:creationId xmlns:a16="http://schemas.microsoft.com/office/drawing/2014/main" id="{F4CBD955-7E14-485C-919F-EC1D1B9BC2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A248C609-5253-4056-9F8A-F574BD8DC34D}"/>
              </a:ext>
            </a:extLst>
          </p:cNvPr>
          <p:cNvSpPr>
            <a:spLocks noGrp="1"/>
          </p:cNvSpPr>
          <p:nvPr>
            <p:ph idx="1"/>
          </p:nvPr>
        </p:nvSpPr>
        <p:spPr>
          <a:xfrm>
            <a:off x="841248" y="2209800"/>
            <a:ext cx="5887479" cy="4010025"/>
          </a:xfrm>
        </p:spPr>
        <p:txBody>
          <a:bodyPr anchor="t">
            <a:normAutofit/>
          </a:bodyPr>
          <a:lstStyle/>
          <a:p>
            <a:r>
              <a:rPr lang="hu-HU" sz="2000" dirty="0">
                <a:solidFill>
                  <a:srgbClr val="FFFFFF"/>
                </a:solidFill>
              </a:rPr>
              <a:t>Tapasztalt programozó átnézi a kódot (</a:t>
            </a:r>
            <a:r>
              <a:rPr lang="hu-HU" sz="2000" dirty="0" err="1">
                <a:solidFill>
                  <a:srgbClr val="FFFFFF"/>
                </a:solidFill>
              </a:rPr>
              <a:t>review</a:t>
            </a:r>
            <a:r>
              <a:rPr lang="hu-HU" sz="2000" dirty="0">
                <a:solidFill>
                  <a:srgbClr val="FFFFFF"/>
                </a:solidFill>
              </a:rPr>
              <a:t>)</a:t>
            </a:r>
          </a:p>
          <a:p>
            <a:r>
              <a:rPr lang="hu-HU" sz="2000" dirty="0">
                <a:solidFill>
                  <a:srgbClr val="FFFFFF"/>
                </a:solidFill>
              </a:rPr>
              <a:t>Páros programozás (</a:t>
            </a:r>
            <a:r>
              <a:rPr lang="hu-HU" sz="2000" dirty="0" err="1">
                <a:solidFill>
                  <a:srgbClr val="FFFFFF"/>
                </a:solidFill>
              </a:rPr>
              <a:t>pair</a:t>
            </a:r>
            <a:r>
              <a:rPr lang="hu-HU" sz="2000" dirty="0">
                <a:solidFill>
                  <a:srgbClr val="FFFFFF"/>
                </a:solidFill>
              </a:rPr>
              <a:t> </a:t>
            </a:r>
            <a:r>
              <a:rPr lang="hu-HU" sz="2000" dirty="0" err="1">
                <a:solidFill>
                  <a:srgbClr val="FFFFFF"/>
                </a:solidFill>
              </a:rPr>
              <a:t>programming</a:t>
            </a:r>
            <a:r>
              <a:rPr lang="hu-HU" sz="2000" dirty="0">
                <a:solidFill>
                  <a:srgbClr val="FFFFFF"/>
                </a:solidFill>
              </a:rPr>
              <a:t>)</a:t>
            </a:r>
          </a:p>
          <a:p>
            <a:r>
              <a:rPr lang="hu-HU" sz="2000" dirty="0">
                <a:solidFill>
                  <a:srgbClr val="FFFFFF"/>
                </a:solidFill>
              </a:rPr>
              <a:t>Kódszépítés (</a:t>
            </a:r>
            <a:r>
              <a:rPr lang="hu-HU" sz="2000" dirty="0" err="1">
                <a:solidFill>
                  <a:srgbClr val="FFFFFF"/>
                </a:solidFill>
              </a:rPr>
              <a:t>refactoring</a:t>
            </a:r>
            <a:r>
              <a:rPr lang="hu-HU" sz="2000" dirty="0">
                <a:solidFill>
                  <a:srgbClr val="FFFFFF"/>
                </a:solidFill>
              </a:rPr>
              <a:t>)</a:t>
            </a:r>
          </a:p>
        </p:txBody>
      </p:sp>
    </p:spTree>
    <p:extLst>
      <p:ext uri="{BB962C8B-B14F-4D97-AF65-F5344CB8AC3E}">
        <p14:creationId xmlns:p14="http://schemas.microsoft.com/office/powerpoint/2010/main" val="3283568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6EBF06A5-4173-45DE-87B1-0791E098A3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Kép 6" descr="A képen személy, katonai egyenruha, csoport, személyek látható&#10;&#10;Automatikusan generált leírás">
            <a:extLst>
              <a:ext uri="{FF2B5EF4-FFF2-40B4-BE49-F238E27FC236}">
                <a16:creationId xmlns:a16="http://schemas.microsoft.com/office/drawing/2014/main" id="{3CA0E2B9-8053-403D-AAF4-5ADA07E415CC}"/>
              </a:ext>
            </a:extLst>
          </p:cNvPr>
          <p:cNvPicPr>
            <a:picLocks noChangeAspect="1"/>
          </p:cNvPicPr>
          <p:nvPr/>
        </p:nvPicPr>
        <p:blipFill rotWithShape="1">
          <a:blip r:embed="rId3">
            <a:extLst>
              <a:ext uri="{28A0092B-C50C-407E-A947-70E740481C1C}">
                <a14:useLocalDpi xmlns:a14="http://schemas.microsoft.com/office/drawing/2010/main" val="0"/>
              </a:ext>
            </a:extLst>
          </a:blip>
          <a:srcRect r="-1" b="3486"/>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42" name="Freeform: Shape 41">
            <a:extLst>
              <a:ext uri="{FF2B5EF4-FFF2-40B4-BE49-F238E27FC236}">
                <a16:creationId xmlns:a16="http://schemas.microsoft.com/office/drawing/2014/main" id="{581DAA37-DAFB-47C9-9EE7-11C030BEC8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ím 1">
            <a:extLst>
              <a:ext uri="{FF2B5EF4-FFF2-40B4-BE49-F238E27FC236}">
                <a16:creationId xmlns:a16="http://schemas.microsoft.com/office/drawing/2014/main" id="{9F1F99C2-2F7C-4F61-BFEE-A465D8BFB93E}"/>
              </a:ext>
            </a:extLst>
          </p:cNvPr>
          <p:cNvSpPr>
            <a:spLocks noGrp="1"/>
          </p:cNvSpPr>
          <p:nvPr>
            <p:ph type="title"/>
          </p:nvPr>
        </p:nvSpPr>
        <p:spPr>
          <a:xfrm>
            <a:off x="841248" y="365759"/>
            <a:ext cx="7769352" cy="1325880"/>
          </a:xfrm>
        </p:spPr>
        <p:txBody>
          <a:bodyPr anchor="ctr">
            <a:normAutofit/>
          </a:bodyPr>
          <a:lstStyle/>
          <a:p>
            <a:r>
              <a:rPr lang="hu-HU">
                <a:solidFill>
                  <a:schemeClr val="bg1"/>
                </a:solidFill>
              </a:rPr>
              <a:t>Átvizsgálás</a:t>
            </a:r>
          </a:p>
        </p:txBody>
      </p:sp>
      <p:sp>
        <p:nvSpPr>
          <p:cNvPr id="44" name="Freeform: Shape 43">
            <a:extLst>
              <a:ext uri="{FF2B5EF4-FFF2-40B4-BE49-F238E27FC236}">
                <a16:creationId xmlns:a16="http://schemas.microsoft.com/office/drawing/2014/main" id="{F4CBD955-7E14-485C-919F-EC1D1B9BC2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artalom helye 2">
            <a:extLst>
              <a:ext uri="{FF2B5EF4-FFF2-40B4-BE49-F238E27FC236}">
                <a16:creationId xmlns:a16="http://schemas.microsoft.com/office/drawing/2014/main" id="{C847340D-38F6-43D0-B431-7DC5887F52C3}"/>
              </a:ext>
            </a:extLst>
          </p:cNvPr>
          <p:cNvSpPr>
            <a:spLocks noGrp="1"/>
          </p:cNvSpPr>
          <p:nvPr>
            <p:ph idx="1"/>
          </p:nvPr>
        </p:nvSpPr>
        <p:spPr>
          <a:xfrm>
            <a:off x="841248" y="2209800"/>
            <a:ext cx="5887479" cy="4010025"/>
          </a:xfrm>
        </p:spPr>
        <p:txBody>
          <a:bodyPr anchor="t">
            <a:normAutofit/>
          </a:bodyPr>
          <a:lstStyle/>
          <a:p>
            <a:r>
              <a:rPr lang="hu-HU" sz="2000" dirty="0">
                <a:solidFill>
                  <a:srgbClr val="FFFFFF"/>
                </a:solidFill>
              </a:rPr>
              <a:t>váll feletti átnézés</a:t>
            </a:r>
          </a:p>
          <a:p>
            <a:r>
              <a:rPr lang="hu-HU" sz="2000" dirty="0">
                <a:solidFill>
                  <a:srgbClr val="FFFFFF"/>
                </a:solidFill>
              </a:rPr>
              <a:t>forráskód átnézés</a:t>
            </a:r>
          </a:p>
          <a:p>
            <a:r>
              <a:rPr lang="hu-HU" sz="2000" dirty="0">
                <a:solidFill>
                  <a:srgbClr val="FFFFFF"/>
                </a:solidFill>
              </a:rPr>
              <a:t>kód átvétel</a:t>
            </a:r>
          </a:p>
          <a:p>
            <a:r>
              <a:rPr lang="hu-HU" sz="2000" dirty="0">
                <a:solidFill>
                  <a:srgbClr val="FFFFFF"/>
                </a:solidFill>
              </a:rPr>
              <a:t>körbeküldés</a:t>
            </a:r>
          </a:p>
          <a:p>
            <a:r>
              <a:rPr lang="hu-HU" sz="2000" dirty="0">
                <a:solidFill>
                  <a:srgbClr val="FFFFFF"/>
                </a:solidFill>
              </a:rPr>
              <a:t>csoportos átnézés</a:t>
            </a:r>
          </a:p>
          <a:p>
            <a:r>
              <a:rPr lang="hu-HU" sz="2000" dirty="0">
                <a:solidFill>
                  <a:srgbClr val="FFFFFF"/>
                </a:solidFill>
              </a:rPr>
              <a:t>felület átnézés</a:t>
            </a:r>
          </a:p>
          <a:p>
            <a:r>
              <a:rPr lang="hu-HU" sz="2000" dirty="0">
                <a:solidFill>
                  <a:srgbClr val="FFFFFF"/>
                </a:solidFill>
              </a:rPr>
              <a:t>kód prezentálás</a:t>
            </a:r>
          </a:p>
        </p:txBody>
      </p:sp>
    </p:spTree>
    <p:extLst>
      <p:ext uri="{BB962C8B-B14F-4D97-AF65-F5344CB8AC3E}">
        <p14:creationId xmlns:p14="http://schemas.microsoft.com/office/powerpoint/2010/main" val="3603397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2673</Words>
  <Application>Microsoft Office PowerPoint</Application>
  <PresentationFormat>Szélesvásznú</PresentationFormat>
  <Paragraphs>219</Paragraphs>
  <Slides>22</Slides>
  <Notes>19</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22</vt:i4>
      </vt:variant>
    </vt:vector>
  </HeadingPairs>
  <TitlesOfParts>
    <vt:vector size="27" baseType="lpstr">
      <vt:lpstr>Arial</vt:lpstr>
      <vt:lpstr>Calibri</vt:lpstr>
      <vt:lpstr>Calibri Light</vt:lpstr>
      <vt:lpstr>Wingdings</vt:lpstr>
      <vt:lpstr>Office-téma</vt:lpstr>
      <vt:lpstr>Szoftvertesztelés III.</vt:lpstr>
      <vt:lpstr>Az előző rész tartalmából…</vt:lpstr>
      <vt:lpstr>A mai óra</vt:lpstr>
      <vt:lpstr>Statikus tesztelési techikák</vt:lpstr>
      <vt:lpstr>Felülvizsgálat</vt:lpstr>
      <vt:lpstr>Felülvizsgálat</vt:lpstr>
      <vt:lpstr>A felülvizsgálat típusai</vt:lpstr>
      <vt:lpstr>Az informális felülvizsgálat</vt:lpstr>
      <vt:lpstr>Átvizsgálás</vt:lpstr>
      <vt:lpstr>Technikai felülvizsgálat</vt:lpstr>
      <vt:lpstr>Inspekció</vt:lpstr>
      <vt:lpstr>Statikus elemzés</vt:lpstr>
      <vt:lpstr>Statikus elemzés</vt:lpstr>
      <vt:lpstr>Teszt tervezési technikák</vt:lpstr>
      <vt:lpstr>PowerPoint-bemutató</vt:lpstr>
      <vt:lpstr>PowerPoint-bemutató</vt:lpstr>
      <vt:lpstr>A teszt tervezési technikák fajtái</vt:lpstr>
      <vt:lpstr>Specifikáció alapú technikák</vt:lpstr>
      <vt:lpstr> Ekvivalencia particionálás</vt:lpstr>
      <vt:lpstr>Határérték analízis</vt:lpstr>
      <vt:lpstr>Határérték analízis</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Szoftvertesztelés III.</dc:title>
  <dc:creator>Nemes Tamás</dc:creator>
  <cp:lastModifiedBy>Admin</cp:lastModifiedBy>
  <cp:revision>74</cp:revision>
  <dcterms:created xsi:type="dcterms:W3CDTF">2021-02-13T07:55:44Z</dcterms:created>
  <dcterms:modified xsi:type="dcterms:W3CDTF">2022-02-07T13:51:00Z</dcterms:modified>
</cp:coreProperties>
</file>