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25" d="100"/>
          <a:sy n="125" d="100"/>
        </p:scale>
        <p:origin x="1157" y="-3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404C07A-2019-43A9-BCEC-A71D8482654F}" type="datetimeFigureOut">
              <a:rPr lang="fr-FR" smtClean="0"/>
              <a:t>02/06/2024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3344BAD-7BC7-47C5-BEFD-79E47ECA07F9}" type="slidenum">
              <a:rPr lang="fr-FR" smtClean="0"/>
              <a:t>‹N°›</a:t>
            </a:fld>
            <a:endParaRPr lang="fr-FR"/>
          </a:p>
        </p:txBody>
      </p:sp>
    </p:spTree>
    <p:extLst>
      <p:ext uri="{BB962C8B-B14F-4D97-AF65-F5344CB8AC3E}">
        <p14:creationId xmlns:p14="http://schemas.microsoft.com/office/powerpoint/2010/main" val="420419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404C07A-2019-43A9-BCEC-A71D8482654F}" type="datetimeFigureOut">
              <a:rPr lang="fr-FR" smtClean="0"/>
              <a:t>02/06/2024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3344BAD-7BC7-47C5-BEFD-79E47ECA07F9}" type="slidenum">
              <a:rPr lang="fr-FR" smtClean="0"/>
              <a:t>‹N°›</a:t>
            </a:fld>
            <a:endParaRPr lang="fr-FR"/>
          </a:p>
        </p:txBody>
      </p:sp>
    </p:spTree>
    <p:extLst>
      <p:ext uri="{BB962C8B-B14F-4D97-AF65-F5344CB8AC3E}">
        <p14:creationId xmlns:p14="http://schemas.microsoft.com/office/powerpoint/2010/main" val="243141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404C07A-2019-43A9-BCEC-A71D8482654F}" type="datetimeFigureOut">
              <a:rPr lang="fr-FR" smtClean="0"/>
              <a:t>02/06/2024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3344BAD-7BC7-47C5-BEFD-79E47ECA07F9}" type="slidenum">
              <a:rPr lang="fr-FR" smtClean="0"/>
              <a:t>‹N°›</a:t>
            </a:fld>
            <a:endParaRPr lang="fr-FR"/>
          </a:p>
        </p:txBody>
      </p:sp>
    </p:spTree>
    <p:extLst>
      <p:ext uri="{BB962C8B-B14F-4D97-AF65-F5344CB8AC3E}">
        <p14:creationId xmlns:p14="http://schemas.microsoft.com/office/powerpoint/2010/main" val="141874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404C07A-2019-43A9-BCEC-A71D8482654F}" type="datetimeFigureOut">
              <a:rPr lang="fr-FR" smtClean="0"/>
              <a:t>02/06/2024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3344BAD-7BC7-47C5-BEFD-79E47ECA07F9}" type="slidenum">
              <a:rPr lang="fr-FR" smtClean="0"/>
              <a:t>‹N°›</a:t>
            </a:fld>
            <a:endParaRPr lang="fr-FR"/>
          </a:p>
        </p:txBody>
      </p:sp>
    </p:spTree>
    <p:extLst>
      <p:ext uri="{BB962C8B-B14F-4D97-AF65-F5344CB8AC3E}">
        <p14:creationId xmlns:p14="http://schemas.microsoft.com/office/powerpoint/2010/main" val="191168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404C07A-2019-43A9-BCEC-A71D8482654F}" type="datetimeFigureOut">
              <a:rPr lang="fr-FR" smtClean="0"/>
              <a:t>02/06/2024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3344BAD-7BC7-47C5-BEFD-79E47ECA07F9}" type="slidenum">
              <a:rPr lang="fr-FR" smtClean="0"/>
              <a:t>‹N°›</a:t>
            </a:fld>
            <a:endParaRPr lang="fr-FR"/>
          </a:p>
        </p:txBody>
      </p:sp>
    </p:spTree>
    <p:extLst>
      <p:ext uri="{BB962C8B-B14F-4D97-AF65-F5344CB8AC3E}">
        <p14:creationId xmlns:p14="http://schemas.microsoft.com/office/powerpoint/2010/main" val="697976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404C07A-2019-43A9-BCEC-A71D8482654F}" type="datetimeFigureOut">
              <a:rPr lang="fr-FR" smtClean="0"/>
              <a:t>02/06/2024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3344BAD-7BC7-47C5-BEFD-79E47ECA07F9}" type="slidenum">
              <a:rPr lang="fr-FR" smtClean="0"/>
              <a:t>‹N°›</a:t>
            </a:fld>
            <a:endParaRPr lang="fr-FR"/>
          </a:p>
        </p:txBody>
      </p:sp>
    </p:spTree>
    <p:extLst>
      <p:ext uri="{BB962C8B-B14F-4D97-AF65-F5344CB8AC3E}">
        <p14:creationId xmlns:p14="http://schemas.microsoft.com/office/powerpoint/2010/main" val="1677945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340100"/>
            <a:ext cx="2901255" cy="491278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340100"/>
            <a:ext cx="2915543" cy="491278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404C07A-2019-43A9-BCEC-A71D8482654F}" type="datetimeFigureOut">
              <a:rPr lang="fr-FR" smtClean="0"/>
              <a:t>02/06/2024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3344BAD-7BC7-47C5-BEFD-79E47ECA07F9}" type="slidenum">
              <a:rPr lang="fr-FR" smtClean="0"/>
              <a:t>‹N°›</a:t>
            </a:fld>
            <a:endParaRPr lang="fr-FR"/>
          </a:p>
        </p:txBody>
      </p:sp>
    </p:spTree>
    <p:extLst>
      <p:ext uri="{BB962C8B-B14F-4D97-AF65-F5344CB8AC3E}">
        <p14:creationId xmlns:p14="http://schemas.microsoft.com/office/powerpoint/2010/main" val="2033691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404C07A-2019-43A9-BCEC-A71D8482654F}" type="datetimeFigureOut">
              <a:rPr lang="fr-FR" smtClean="0"/>
              <a:t>02/06/2024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3344BAD-7BC7-47C5-BEFD-79E47ECA07F9}" type="slidenum">
              <a:rPr lang="fr-FR" smtClean="0"/>
              <a:t>‹N°›</a:t>
            </a:fld>
            <a:endParaRPr lang="fr-FR"/>
          </a:p>
        </p:txBody>
      </p:sp>
    </p:spTree>
    <p:extLst>
      <p:ext uri="{BB962C8B-B14F-4D97-AF65-F5344CB8AC3E}">
        <p14:creationId xmlns:p14="http://schemas.microsoft.com/office/powerpoint/2010/main" val="414567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4C07A-2019-43A9-BCEC-A71D8482654F}" type="datetimeFigureOut">
              <a:rPr lang="fr-FR" smtClean="0"/>
              <a:t>02/06/2024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3344BAD-7BC7-47C5-BEFD-79E47ECA07F9}" type="slidenum">
              <a:rPr lang="fr-FR" smtClean="0"/>
              <a:t>‹N°›</a:t>
            </a:fld>
            <a:endParaRPr lang="fr-FR"/>
          </a:p>
        </p:txBody>
      </p:sp>
    </p:spTree>
    <p:extLst>
      <p:ext uri="{BB962C8B-B14F-4D97-AF65-F5344CB8AC3E}">
        <p14:creationId xmlns:p14="http://schemas.microsoft.com/office/powerpoint/2010/main" val="170225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404C07A-2019-43A9-BCEC-A71D8482654F}" type="datetimeFigureOut">
              <a:rPr lang="fr-FR" smtClean="0"/>
              <a:t>02/06/2024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3344BAD-7BC7-47C5-BEFD-79E47ECA07F9}" type="slidenum">
              <a:rPr lang="fr-FR" smtClean="0"/>
              <a:t>‹N°›</a:t>
            </a:fld>
            <a:endParaRPr lang="fr-FR"/>
          </a:p>
        </p:txBody>
      </p:sp>
    </p:spTree>
    <p:extLst>
      <p:ext uri="{BB962C8B-B14F-4D97-AF65-F5344CB8AC3E}">
        <p14:creationId xmlns:p14="http://schemas.microsoft.com/office/powerpoint/2010/main" val="4060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404C07A-2019-43A9-BCEC-A71D8482654F}" type="datetimeFigureOut">
              <a:rPr lang="fr-FR" smtClean="0"/>
              <a:t>02/06/2024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3344BAD-7BC7-47C5-BEFD-79E47ECA07F9}" type="slidenum">
              <a:rPr lang="fr-FR" smtClean="0"/>
              <a:t>‹N°›</a:t>
            </a:fld>
            <a:endParaRPr lang="fr-FR"/>
          </a:p>
        </p:txBody>
      </p:sp>
    </p:spTree>
    <p:extLst>
      <p:ext uri="{BB962C8B-B14F-4D97-AF65-F5344CB8AC3E}">
        <p14:creationId xmlns:p14="http://schemas.microsoft.com/office/powerpoint/2010/main" val="169642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82000"/>
                  </a:schemeClr>
                </a:solidFill>
              </a:defRPr>
            </a:lvl1pPr>
          </a:lstStyle>
          <a:p>
            <a:fld id="{1404C07A-2019-43A9-BCEC-A71D8482654F}" type="datetimeFigureOut">
              <a:rPr lang="fr-FR" smtClean="0"/>
              <a:t>02/06/2024</a:t>
            </a:fld>
            <a:endParaRPr lang="fr-F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82000"/>
                  </a:schemeClr>
                </a:solidFill>
              </a:defRPr>
            </a:lvl1pPr>
          </a:lstStyle>
          <a:p>
            <a:fld id="{A3344BAD-7BC7-47C5-BEFD-79E47ECA07F9}" type="slidenum">
              <a:rPr lang="fr-FR" smtClean="0"/>
              <a:t>‹N°›</a:t>
            </a:fld>
            <a:endParaRPr lang="fr-FR"/>
          </a:p>
        </p:txBody>
      </p:sp>
    </p:spTree>
    <p:extLst>
      <p:ext uri="{BB962C8B-B14F-4D97-AF65-F5344CB8AC3E}">
        <p14:creationId xmlns:p14="http://schemas.microsoft.com/office/powerpoint/2010/main" val="1597211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C1BCFE-F54B-B67C-D8B5-958A6FEC95D9}"/>
              </a:ext>
            </a:extLst>
          </p:cNvPr>
          <p:cNvSpPr>
            <a:spLocks noGrp="1"/>
          </p:cNvSpPr>
          <p:nvPr>
            <p:ph type="ctrTitle"/>
          </p:nvPr>
        </p:nvSpPr>
        <p:spPr>
          <a:xfrm>
            <a:off x="115824" y="219456"/>
            <a:ext cx="6626352" cy="3486912"/>
          </a:xfrm>
          <a:solidFill>
            <a:schemeClr val="accent4">
              <a:lumMod val="20000"/>
              <a:lumOff val="80000"/>
            </a:schemeClr>
          </a:solidFill>
        </p:spPr>
        <p:txBody>
          <a:bodyPr>
            <a:normAutofit fontScale="90000"/>
          </a:bodyPr>
          <a:lstStyle/>
          <a:p>
            <a:r>
              <a:rPr lang="fr-FR" sz="3000" b="1" dirty="0"/>
              <a:t>Utilisation d’un OCR pour automatiser le traitement de factures</a:t>
            </a:r>
            <a:br>
              <a:rPr lang="fr-FR" sz="3000" b="1" dirty="0"/>
            </a:br>
            <a:br>
              <a:rPr lang="fr-FR" sz="3000" b="1" dirty="0"/>
            </a:br>
            <a:br>
              <a:rPr lang="fr-FR" sz="3300" b="1" dirty="0"/>
            </a:br>
            <a:br>
              <a:rPr lang="fr-FR" sz="3300" b="1" dirty="0"/>
            </a:br>
            <a:r>
              <a:rPr lang="fr-FR" sz="2000" b="1" dirty="0"/>
              <a:t>C.CRUSSON, J.DEGORCE-DUMAS, M.VALAT</a:t>
            </a:r>
            <a:br>
              <a:rPr lang="fr-FR" sz="2000" b="1" dirty="0"/>
            </a:br>
            <a:r>
              <a:rPr lang="fr-FR" sz="2000" dirty="0"/>
              <a:t>Encadrant : </a:t>
            </a:r>
            <a:r>
              <a:rPr lang="fr-FR" sz="2000" b="1" dirty="0"/>
              <a:t>W.MESKINI</a:t>
            </a:r>
            <a:br>
              <a:rPr lang="fr-FR" sz="2000" dirty="0"/>
            </a:br>
            <a:r>
              <a:rPr lang="fr-FR" sz="2000" b="1" dirty="0"/>
              <a:t>ESME PARIS</a:t>
            </a:r>
            <a:br>
              <a:rPr lang="fr-FR" sz="2000" dirty="0"/>
            </a:br>
            <a:r>
              <a:rPr lang="fr-FR" sz="2000" dirty="0"/>
              <a:t>France</a:t>
            </a:r>
            <a:br>
              <a:rPr lang="fr-FR" sz="2000" dirty="0"/>
            </a:br>
            <a:r>
              <a:rPr lang="fr-FR" sz="2000" dirty="0"/>
              <a:t>wajd.meskini@gmail.com</a:t>
            </a:r>
            <a:endParaRPr lang="fr-FR" sz="1600" dirty="0"/>
          </a:p>
        </p:txBody>
      </p:sp>
      <p:sp>
        <p:nvSpPr>
          <p:cNvPr id="5" name="ZoneTexte 4">
            <a:extLst>
              <a:ext uri="{FF2B5EF4-FFF2-40B4-BE49-F238E27FC236}">
                <a16:creationId xmlns:a16="http://schemas.microsoft.com/office/drawing/2014/main" id="{04B0B763-2928-6797-8632-7D548D71D7E1}"/>
              </a:ext>
            </a:extLst>
          </p:cNvPr>
          <p:cNvSpPr txBox="1"/>
          <p:nvPr/>
        </p:nvSpPr>
        <p:spPr>
          <a:xfrm>
            <a:off x="2488311" y="3706368"/>
            <a:ext cx="1881378" cy="369332"/>
          </a:xfrm>
          <a:prstGeom prst="rect">
            <a:avLst/>
          </a:prstGeom>
          <a:noFill/>
        </p:spPr>
        <p:txBody>
          <a:bodyPr wrap="square">
            <a:spAutoFit/>
          </a:bodyPr>
          <a:lstStyle/>
          <a:p>
            <a:pPr algn="ctr"/>
            <a:r>
              <a:rPr lang="fr-FR" sz="1800" b="1" dirty="0"/>
              <a:t>INTRODUCTION</a:t>
            </a:r>
            <a:endParaRPr lang="fr-FR" dirty="0"/>
          </a:p>
        </p:txBody>
      </p:sp>
      <p:sp>
        <p:nvSpPr>
          <p:cNvPr id="8" name="Titre 1">
            <a:extLst>
              <a:ext uri="{FF2B5EF4-FFF2-40B4-BE49-F238E27FC236}">
                <a16:creationId xmlns:a16="http://schemas.microsoft.com/office/drawing/2014/main" id="{04FA17A3-5148-59E5-3427-7CF79567F21C}"/>
              </a:ext>
            </a:extLst>
          </p:cNvPr>
          <p:cNvSpPr txBox="1">
            <a:spLocks/>
          </p:cNvSpPr>
          <p:nvPr/>
        </p:nvSpPr>
        <p:spPr>
          <a:xfrm>
            <a:off x="115824" y="4075700"/>
            <a:ext cx="6626352" cy="1069324"/>
          </a:xfrm>
          <a:prstGeom prst="rect">
            <a:avLst/>
          </a:prstGeom>
          <a:solidFill>
            <a:schemeClr val="accent4">
              <a:lumMod val="20000"/>
              <a:lumOff val="80000"/>
            </a:schemeClr>
          </a:solidFill>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fr-FR" sz="1400" dirty="0"/>
              <a:t>Dans le contexte actuel de protection des données, notre entreprise de conseil cherche à diversifier ses services en proposant une solution d'</a:t>
            </a:r>
            <a:r>
              <a:rPr lang="fr-FR" sz="1400" b="1" dirty="0"/>
              <a:t>extraction des totaux à partir de factures, directement à partir d'images</a:t>
            </a:r>
            <a:r>
              <a:rPr lang="fr-FR" sz="1400" dirty="0"/>
              <a:t>. </a:t>
            </a:r>
            <a:r>
              <a:rPr lang="fr-FR" sz="1400" b="1" dirty="0"/>
              <a:t>L’OBJECTIF</a:t>
            </a:r>
            <a:r>
              <a:rPr lang="fr-FR" sz="1400" dirty="0"/>
              <a:t> est de créer un système capable de répondre aux exigences réglementaires des clients qui ne peuvent partager leurs données de facturation.</a:t>
            </a:r>
          </a:p>
        </p:txBody>
      </p:sp>
      <p:pic>
        <p:nvPicPr>
          <p:cNvPr id="12" name="Image 11">
            <a:extLst>
              <a:ext uri="{FF2B5EF4-FFF2-40B4-BE49-F238E27FC236}">
                <a16:creationId xmlns:a16="http://schemas.microsoft.com/office/drawing/2014/main" id="{E6659287-ED17-6CF7-D37D-88AE6C09F470}"/>
              </a:ext>
            </a:extLst>
          </p:cNvPr>
          <p:cNvPicPr>
            <a:picLocks noChangeAspect="1"/>
          </p:cNvPicPr>
          <p:nvPr/>
        </p:nvPicPr>
        <p:blipFill>
          <a:blip r:embed="rId2"/>
          <a:stretch>
            <a:fillRect/>
          </a:stretch>
        </p:blipFill>
        <p:spPr>
          <a:xfrm>
            <a:off x="2807043" y="1231392"/>
            <a:ext cx="1243914" cy="1112710"/>
          </a:xfrm>
          <a:prstGeom prst="rect">
            <a:avLst/>
          </a:prstGeom>
        </p:spPr>
      </p:pic>
      <p:sp>
        <p:nvSpPr>
          <p:cNvPr id="13" name="ZoneTexte 12">
            <a:extLst>
              <a:ext uri="{FF2B5EF4-FFF2-40B4-BE49-F238E27FC236}">
                <a16:creationId xmlns:a16="http://schemas.microsoft.com/office/drawing/2014/main" id="{C9B25E3C-71A2-AA2A-25A8-885BAA9ACB8E}"/>
              </a:ext>
            </a:extLst>
          </p:cNvPr>
          <p:cNvSpPr txBox="1"/>
          <p:nvPr/>
        </p:nvSpPr>
        <p:spPr>
          <a:xfrm>
            <a:off x="2488311" y="5145024"/>
            <a:ext cx="1881378" cy="369332"/>
          </a:xfrm>
          <a:prstGeom prst="rect">
            <a:avLst/>
          </a:prstGeom>
          <a:noFill/>
        </p:spPr>
        <p:txBody>
          <a:bodyPr wrap="square">
            <a:spAutoFit/>
          </a:bodyPr>
          <a:lstStyle/>
          <a:p>
            <a:pPr algn="ctr"/>
            <a:r>
              <a:rPr lang="fr-FR" sz="1800" b="1" dirty="0"/>
              <a:t>METHODES</a:t>
            </a:r>
            <a:endParaRPr lang="fr-FR" dirty="0"/>
          </a:p>
        </p:txBody>
      </p:sp>
      <p:sp>
        <p:nvSpPr>
          <p:cNvPr id="14" name="Titre 1">
            <a:extLst>
              <a:ext uri="{FF2B5EF4-FFF2-40B4-BE49-F238E27FC236}">
                <a16:creationId xmlns:a16="http://schemas.microsoft.com/office/drawing/2014/main" id="{B8E58E38-05FB-E673-860D-9E5CE6ED585E}"/>
              </a:ext>
            </a:extLst>
          </p:cNvPr>
          <p:cNvSpPr txBox="1">
            <a:spLocks/>
          </p:cNvSpPr>
          <p:nvPr/>
        </p:nvSpPr>
        <p:spPr>
          <a:xfrm>
            <a:off x="115824" y="5517928"/>
            <a:ext cx="6626352" cy="2528792"/>
          </a:xfrm>
          <a:prstGeom prst="rect">
            <a:avLst/>
          </a:prstGeom>
          <a:solidFill>
            <a:schemeClr val="accent4">
              <a:lumMod val="20000"/>
              <a:lumOff val="80000"/>
            </a:schemeClr>
          </a:solidFill>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fr-FR" sz="1400" b="1" dirty="0"/>
              <a:t>   1) Nettoyage	     2) Détection du texte          3) Extraction du Total         4)Affichage</a:t>
            </a:r>
          </a:p>
        </p:txBody>
      </p:sp>
      <p:pic>
        <p:nvPicPr>
          <p:cNvPr id="18" name="Image 17">
            <a:extLst>
              <a:ext uri="{FF2B5EF4-FFF2-40B4-BE49-F238E27FC236}">
                <a16:creationId xmlns:a16="http://schemas.microsoft.com/office/drawing/2014/main" id="{8B1E1CFF-6221-458B-061C-DA736646A18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0969" y="5787392"/>
            <a:ext cx="1466349" cy="1855752"/>
          </a:xfrm>
          <a:prstGeom prst="rect">
            <a:avLst/>
          </a:prstGeom>
        </p:spPr>
      </p:pic>
      <p:pic>
        <p:nvPicPr>
          <p:cNvPr id="20" name="Image 19">
            <a:extLst>
              <a:ext uri="{FF2B5EF4-FFF2-40B4-BE49-F238E27FC236}">
                <a16:creationId xmlns:a16="http://schemas.microsoft.com/office/drawing/2014/main" id="{E497A79E-2EBE-2D66-557B-152EF4F65E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073868" y="5783791"/>
            <a:ext cx="1466349" cy="1862954"/>
          </a:xfrm>
          <a:prstGeom prst="rect">
            <a:avLst/>
          </a:prstGeom>
        </p:spPr>
      </p:pic>
      <p:pic>
        <p:nvPicPr>
          <p:cNvPr id="22" name="Image 21">
            <a:extLst>
              <a:ext uri="{FF2B5EF4-FFF2-40B4-BE49-F238E27FC236}">
                <a16:creationId xmlns:a16="http://schemas.microsoft.com/office/drawing/2014/main" id="{6959D5AA-FF8C-64AB-6E3E-339D24FACB8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836767" y="5783791"/>
            <a:ext cx="1466349" cy="1862954"/>
          </a:xfrm>
          <a:prstGeom prst="rect">
            <a:avLst/>
          </a:prstGeom>
        </p:spPr>
      </p:pic>
      <p:pic>
        <p:nvPicPr>
          <p:cNvPr id="26" name="Image 25">
            <a:extLst>
              <a:ext uri="{FF2B5EF4-FFF2-40B4-BE49-F238E27FC236}">
                <a16:creationId xmlns:a16="http://schemas.microsoft.com/office/drawing/2014/main" id="{17BD61EE-E14E-6FA7-AB68-0F450B6E29C5}"/>
              </a:ext>
            </a:extLst>
          </p:cNvPr>
          <p:cNvPicPr>
            <a:picLocks noChangeAspect="1"/>
          </p:cNvPicPr>
          <p:nvPr/>
        </p:nvPicPr>
        <p:blipFill rotWithShape="1">
          <a:blip r:embed="rId6">
            <a:extLst>
              <a:ext uri="{28A0092B-C50C-407E-A947-70E740481C1C}">
                <a14:useLocalDpi xmlns:a14="http://schemas.microsoft.com/office/drawing/2010/main" val="0"/>
              </a:ext>
            </a:extLst>
          </a:blip>
          <a:srcRect t="17172" b="17172"/>
          <a:stretch/>
        </p:blipFill>
        <p:spPr>
          <a:xfrm>
            <a:off x="5595261" y="6713220"/>
            <a:ext cx="951770" cy="140970"/>
          </a:xfrm>
          <a:prstGeom prst="rect">
            <a:avLst/>
          </a:prstGeom>
        </p:spPr>
      </p:pic>
      <p:sp>
        <p:nvSpPr>
          <p:cNvPr id="27" name="Flèche : droite 26">
            <a:extLst>
              <a:ext uri="{FF2B5EF4-FFF2-40B4-BE49-F238E27FC236}">
                <a16:creationId xmlns:a16="http://schemas.microsoft.com/office/drawing/2014/main" id="{30F5E872-559A-FB61-C109-F92DF4C1152E}"/>
              </a:ext>
            </a:extLst>
          </p:cNvPr>
          <p:cNvSpPr/>
          <p:nvPr/>
        </p:nvSpPr>
        <p:spPr>
          <a:xfrm>
            <a:off x="1795142" y="6680050"/>
            <a:ext cx="256497" cy="20955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lèche : droite 27">
            <a:extLst>
              <a:ext uri="{FF2B5EF4-FFF2-40B4-BE49-F238E27FC236}">
                <a16:creationId xmlns:a16="http://schemas.microsoft.com/office/drawing/2014/main" id="{669E6E67-35B7-5531-6201-8B03DAA7656D}"/>
              </a:ext>
            </a:extLst>
          </p:cNvPr>
          <p:cNvSpPr/>
          <p:nvPr/>
        </p:nvSpPr>
        <p:spPr>
          <a:xfrm>
            <a:off x="3558041" y="6677549"/>
            <a:ext cx="256497" cy="20955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Flèche : droite 28">
            <a:extLst>
              <a:ext uri="{FF2B5EF4-FFF2-40B4-BE49-F238E27FC236}">
                <a16:creationId xmlns:a16="http://schemas.microsoft.com/office/drawing/2014/main" id="{573E2013-EA17-8FCD-834E-5E961B2295F7}"/>
              </a:ext>
            </a:extLst>
          </p:cNvPr>
          <p:cNvSpPr/>
          <p:nvPr/>
        </p:nvSpPr>
        <p:spPr>
          <a:xfrm>
            <a:off x="5320940" y="6677549"/>
            <a:ext cx="256497" cy="20955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a:extLst>
              <a:ext uri="{FF2B5EF4-FFF2-40B4-BE49-F238E27FC236}">
                <a16:creationId xmlns:a16="http://schemas.microsoft.com/office/drawing/2014/main" id="{A185504E-E9CF-2FC7-612B-067997CB36C0}"/>
              </a:ext>
            </a:extLst>
          </p:cNvPr>
          <p:cNvSpPr txBox="1"/>
          <p:nvPr/>
        </p:nvSpPr>
        <p:spPr>
          <a:xfrm>
            <a:off x="2488311" y="8046720"/>
            <a:ext cx="1881378" cy="369332"/>
          </a:xfrm>
          <a:prstGeom prst="rect">
            <a:avLst/>
          </a:prstGeom>
          <a:noFill/>
        </p:spPr>
        <p:txBody>
          <a:bodyPr wrap="square">
            <a:spAutoFit/>
          </a:bodyPr>
          <a:lstStyle/>
          <a:p>
            <a:pPr algn="ctr"/>
            <a:r>
              <a:rPr lang="fr-FR" sz="1800" b="1" dirty="0"/>
              <a:t>CONCLUSION</a:t>
            </a:r>
            <a:endParaRPr lang="fr-FR" dirty="0"/>
          </a:p>
        </p:txBody>
      </p:sp>
      <p:sp>
        <p:nvSpPr>
          <p:cNvPr id="31" name="Titre 1">
            <a:extLst>
              <a:ext uri="{FF2B5EF4-FFF2-40B4-BE49-F238E27FC236}">
                <a16:creationId xmlns:a16="http://schemas.microsoft.com/office/drawing/2014/main" id="{E08C86BC-82EA-6864-9E79-901EA6012CEE}"/>
              </a:ext>
            </a:extLst>
          </p:cNvPr>
          <p:cNvSpPr txBox="1">
            <a:spLocks/>
          </p:cNvSpPr>
          <p:nvPr/>
        </p:nvSpPr>
        <p:spPr>
          <a:xfrm>
            <a:off x="115824" y="8416052"/>
            <a:ext cx="6626352" cy="626348"/>
          </a:xfrm>
          <a:prstGeom prst="rect">
            <a:avLst/>
          </a:prstGeom>
          <a:solidFill>
            <a:schemeClr val="accent4">
              <a:lumMod val="20000"/>
              <a:lumOff val="80000"/>
            </a:schemeClr>
          </a:solidFill>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fr-FR" sz="1400" dirty="0"/>
              <a:t>Le système développé permet aux clients de bénéficier d'une extraction précise des totaux de factures, sans compromettre la sécurité ou la confidentialité des informations. Notre solution offre divers avantages, renforçant ainsi notre offre de services.</a:t>
            </a:r>
          </a:p>
        </p:txBody>
      </p:sp>
    </p:spTree>
    <p:extLst>
      <p:ext uri="{BB962C8B-B14F-4D97-AF65-F5344CB8AC3E}">
        <p14:creationId xmlns:p14="http://schemas.microsoft.com/office/powerpoint/2010/main" val="79761723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60</TotalTime>
  <Words>162</Words>
  <Application>Microsoft Office PowerPoint</Application>
  <PresentationFormat>Affichage à l'écran (4:3)</PresentationFormat>
  <Paragraphs>7</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Aptos</vt:lpstr>
      <vt:lpstr>Aptos Display</vt:lpstr>
      <vt:lpstr>Arial</vt:lpstr>
      <vt:lpstr>Thème Office</vt:lpstr>
      <vt:lpstr>Utilisation d’un OCR pour automatiser le traitement de factures    C.CRUSSON, J.DEGORCE-DUMAS, M.VALAT Encadrant : W.MESKINI ESME PARIS France wajd.meskini@gmail.com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Utilisation d’un OCR pour automatiser le traitement de factures  Etudiants : C.CRUSSON, J.DEGORCE-DUMAS, M.VALAT Encadrant : W.MESKINI ESME PARIS France wajd.meskini@gmail.com    </dc:title>
  <dc:creator>Cyrian Crusson</dc:creator>
  <cp:lastModifiedBy>Cyrian Crusson</cp:lastModifiedBy>
  <cp:revision>5</cp:revision>
  <dcterms:created xsi:type="dcterms:W3CDTF">2024-06-02T00:36:58Z</dcterms:created>
  <dcterms:modified xsi:type="dcterms:W3CDTF">2024-06-02T14:03:59Z</dcterms:modified>
</cp:coreProperties>
</file>