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re et sous-ti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g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14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5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0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 photo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égende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2" name="Saisissez une citation ici."/>
          <p:cNvSpPr txBox="1"/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23" name="Gilles Allain"/>
          <p:cNvSpPr txBox="1"/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Allain</a:t>
            </a:r>
          </a:p>
        </p:txBody>
      </p:sp>
      <p:sp>
        <p:nvSpPr>
          <p:cNvPr id="124" name="Texte"/>
          <p:cNvSpPr txBox="1"/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1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 citation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aisissez une citation ici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Saisissez une citation ici.</a:t>
            </a:r>
          </a:p>
        </p:txBody>
      </p:sp>
      <p:sp>
        <p:nvSpPr>
          <p:cNvPr id="133" name="Image"/>
          <p:cNvSpPr/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Gilles Allain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Gilles Allain</a:t>
            </a:r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erge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g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25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utres 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g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exte du titre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35" name="Texte niveau 1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6" name="Numéro de diapositive"/>
          <p:cNvSpPr txBox="1"/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re - Centré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e du titre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44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g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exte du titre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Texte du titre</a:t>
            </a:r>
          </a:p>
        </p:txBody>
      </p:sp>
      <p:sp>
        <p:nvSpPr>
          <p:cNvPr id="54" name="Texte niveau 1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5" name="Numéro de diapositive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63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7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7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 - A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82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83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e"/>
          <p:cNvSpPr txBox="1"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Texte</a:t>
            </a:r>
          </a:p>
        </p:txBody>
      </p:sp>
      <p:sp>
        <p:nvSpPr>
          <p:cNvPr id="92" name="Image"/>
          <p:cNvSpPr/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exte du titre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94" name="Texte niveau 1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Texte niveau 1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" name="Numéro de diapositive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b="0" baseline="0" cap="none" i="0" spc="0" strike="noStrike" sz="34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lgorithme génétique appliqué a la musiqu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Algorithme génétique appliqué a la musique</a:t>
            </a:r>
          </a:p>
        </p:txBody>
      </p:sp>
      <p:pic>
        <p:nvPicPr>
          <p:cNvPr id="167" name="1200px-Université_d'Angers_(logo).svg.png" descr="1200px-Université_d'Angers_(logo).s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12857" y="7769579"/>
            <a:ext cx="1846486" cy="18034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Lepinette Cyril - Grelier Cyril"/>
          <p:cNvSpPr txBox="1"/>
          <p:nvPr/>
        </p:nvSpPr>
        <p:spPr>
          <a:xfrm>
            <a:off x="3978465" y="8876655"/>
            <a:ext cx="504787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/>
            <a:r>
              <a:t>Lepinette Cyril - Grelier Cyril</a:t>
            </a:r>
          </a:p>
        </p:txBody>
      </p:sp>
      <p:sp>
        <p:nvSpPr>
          <p:cNvPr id="169" name="2020"/>
          <p:cNvSpPr txBox="1"/>
          <p:nvPr/>
        </p:nvSpPr>
        <p:spPr>
          <a:xfrm>
            <a:off x="151348" y="8876655"/>
            <a:ext cx="102108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000000"/>
                </a:solidFill>
              </a:defRPr>
            </a:lvl1pPr>
          </a:lstStyle>
          <a:p>
            <a:pPr/>
            <a:r>
              <a:t>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pproche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Approches </a:t>
            </a:r>
          </a:p>
        </p:txBody>
      </p:sp>
      <p:sp>
        <p:nvSpPr>
          <p:cNvPr id="211" name="3 approch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3 approches</a:t>
            </a:r>
          </a:p>
        </p:txBody>
      </p:sp>
      <p:sp>
        <p:nvSpPr>
          <p:cNvPr id="212" name="Evaluation d’éléments rythmiques car classification…"/>
          <p:cNvSpPr txBox="1"/>
          <p:nvPr>
            <p:ph type="body" sz="half" idx="1"/>
          </p:nvPr>
        </p:nvSpPr>
        <p:spPr>
          <a:xfrm>
            <a:off x="406400" y="2452420"/>
            <a:ext cx="12192000" cy="2780193"/>
          </a:xfrm>
          <a:prstGeom prst="rect">
            <a:avLst/>
          </a:prstGeom>
        </p:spPr>
        <p:txBody>
          <a:bodyPr/>
          <a:lstStyle/>
          <a:p>
            <a:pPr/>
            <a:r>
              <a:t>Evaluation d’éléments rythmiques car classification</a:t>
            </a:r>
          </a:p>
          <a:p>
            <a:pPr/>
            <a:r>
              <a:t>Correction d’éléments rythmiques par similarité </a:t>
            </a:r>
          </a:p>
          <a:p>
            <a:pPr/>
            <a:r>
              <a:t>Générations de mélodie par Reinforcement Learning</a:t>
            </a:r>
          </a:p>
        </p:txBody>
      </p:sp>
      <p:sp>
        <p:nvSpPr>
          <p:cNvPr id="213" name="Chaque approche est indépendante"/>
          <p:cNvSpPr txBox="1"/>
          <p:nvPr/>
        </p:nvSpPr>
        <p:spPr>
          <a:xfrm>
            <a:off x="356893" y="5671423"/>
            <a:ext cx="687354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Chaque approche est indépendante</a:t>
            </a:r>
          </a:p>
        </p:txBody>
      </p:sp>
      <p:sp>
        <p:nvSpPr>
          <p:cNvPr id="214" name="Jeu de données…"/>
          <p:cNvSpPr txBox="1"/>
          <p:nvPr/>
        </p:nvSpPr>
        <p:spPr>
          <a:xfrm>
            <a:off x="406399" y="6678910"/>
            <a:ext cx="12192001" cy="2780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Jeu de données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Mutations de l’algorithme génétique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pPr>
            <a:r>
              <a:t>Type de musique généré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pproche 1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Approche 1 </a:t>
            </a:r>
          </a:p>
        </p:txBody>
      </p:sp>
      <p:sp>
        <p:nvSpPr>
          <p:cNvPr id="217" name="Évaluation d’éléments rythmiques par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Évaluation d’éléments rythmiques par classification</a:t>
            </a:r>
          </a:p>
        </p:txBody>
      </p:sp>
      <p:sp>
        <p:nvSpPr>
          <p:cNvPr id="218" name="Blabla"/>
          <p:cNvSpPr txBox="1"/>
          <p:nvPr>
            <p:ph type="body" sz="half" idx="1"/>
          </p:nvPr>
        </p:nvSpPr>
        <p:spPr>
          <a:xfrm>
            <a:off x="406400" y="2882899"/>
            <a:ext cx="12192000" cy="2780193"/>
          </a:xfrm>
          <a:prstGeom prst="rect">
            <a:avLst/>
          </a:prstGeom>
        </p:spPr>
        <p:txBody>
          <a:bodyPr/>
          <a:lstStyle/>
          <a:p>
            <a:pPr/>
            <a:r>
              <a:t>Blabla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pproche 2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Approche 2 </a:t>
            </a:r>
          </a:p>
        </p:txBody>
      </p:sp>
      <p:sp>
        <p:nvSpPr>
          <p:cNvPr id="221" name="Correction d’éléments rythmiques par similarité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Correction d’éléments rythmiques par similarité</a:t>
            </a:r>
          </a:p>
        </p:txBody>
      </p:sp>
      <p:sp>
        <p:nvSpPr>
          <p:cNvPr id="222" name="Blablabala"/>
          <p:cNvSpPr txBox="1"/>
          <p:nvPr>
            <p:ph type="body" sz="half" idx="1"/>
          </p:nvPr>
        </p:nvSpPr>
        <p:spPr>
          <a:xfrm>
            <a:off x="406400" y="2882900"/>
            <a:ext cx="12192000" cy="2780192"/>
          </a:xfrm>
          <a:prstGeom prst="rect">
            <a:avLst/>
          </a:prstGeom>
        </p:spPr>
        <p:txBody>
          <a:bodyPr/>
          <a:lstStyle/>
          <a:p>
            <a:pPr/>
            <a:r>
              <a:t>Blablabala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Approche 3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Approche 3 </a:t>
            </a:r>
          </a:p>
        </p:txBody>
      </p:sp>
      <p:sp>
        <p:nvSpPr>
          <p:cNvPr id="225" name="Génération de mélodies par Reinforcement Lear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Génération de mélodies par Reinforcement Learning</a:t>
            </a:r>
          </a:p>
        </p:txBody>
      </p:sp>
      <p:sp>
        <p:nvSpPr>
          <p:cNvPr id="226" name="Sds"/>
          <p:cNvSpPr txBox="1"/>
          <p:nvPr>
            <p:ph type="body" sz="half" idx="1"/>
          </p:nvPr>
        </p:nvSpPr>
        <p:spPr>
          <a:xfrm>
            <a:off x="406400" y="2882900"/>
            <a:ext cx="12192000" cy="2780192"/>
          </a:xfrm>
          <a:prstGeom prst="rect">
            <a:avLst/>
          </a:prstGeom>
        </p:spPr>
        <p:txBody>
          <a:bodyPr/>
          <a:lstStyle/>
          <a:p>
            <a:pPr/>
            <a:r>
              <a:t>Sds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0"/>
          <p:cNvSpPr/>
          <p:nvPr/>
        </p:nvSpPr>
        <p:spPr>
          <a:xfrm>
            <a:off x="1720850" y="3384549"/>
            <a:ext cx="1270001" cy="1270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29" name="8"/>
          <p:cNvSpPr/>
          <p:nvPr/>
        </p:nvSpPr>
        <p:spPr>
          <a:xfrm>
            <a:off x="3794125" y="3384549"/>
            <a:ext cx="1270001" cy="1270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0" name="16"/>
          <p:cNvSpPr/>
          <p:nvPr/>
        </p:nvSpPr>
        <p:spPr>
          <a:xfrm>
            <a:off x="5867400" y="3384549"/>
            <a:ext cx="1270001" cy="1270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31" name="24"/>
          <p:cNvSpPr/>
          <p:nvPr/>
        </p:nvSpPr>
        <p:spPr>
          <a:xfrm>
            <a:off x="7940675" y="3384549"/>
            <a:ext cx="1270001" cy="1270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24</a:t>
            </a:r>
          </a:p>
        </p:txBody>
      </p:sp>
      <p:cxnSp>
        <p:nvCxnSpPr>
          <p:cNvPr id="232" name="Ligne de connexion"/>
          <p:cNvCxnSpPr>
            <a:stCxn id="228" idx="0"/>
            <a:endCxn id="229" idx="0"/>
          </p:cNvCxnSpPr>
          <p:nvPr/>
        </p:nvCxnSpPr>
        <p:spPr>
          <a:xfrm>
            <a:off x="2355850" y="4019549"/>
            <a:ext cx="2073276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33" name="Ligne de connexion"/>
          <p:cNvCxnSpPr>
            <a:stCxn id="229" idx="0"/>
            <a:endCxn id="230" idx="0"/>
          </p:cNvCxnSpPr>
          <p:nvPr/>
        </p:nvCxnSpPr>
        <p:spPr>
          <a:xfrm>
            <a:off x="4429125" y="4019549"/>
            <a:ext cx="2073276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34" name="Ligne de connexion"/>
          <p:cNvCxnSpPr>
            <a:stCxn id="230" idx="0"/>
            <a:endCxn id="231" idx="0"/>
          </p:cNvCxnSpPr>
          <p:nvPr/>
        </p:nvCxnSpPr>
        <p:spPr>
          <a:xfrm>
            <a:off x="6502400" y="4019549"/>
            <a:ext cx="2073276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35" name="Ligne de connexion"/>
          <p:cNvCxnSpPr>
            <a:stCxn id="230" idx="0"/>
            <a:endCxn id="228" idx="0"/>
          </p:cNvCxnSpPr>
          <p:nvPr/>
        </p:nvCxnSpPr>
        <p:spPr>
          <a:xfrm flipH="1">
            <a:off x="2355850" y="4019549"/>
            <a:ext cx="4146551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cxnSp>
        <p:nvCxnSpPr>
          <p:cNvPr id="236" name="Ligne de connexion"/>
          <p:cNvCxnSpPr>
            <a:stCxn id="229" idx="0"/>
            <a:endCxn id="231" idx="0"/>
          </p:cNvCxnSpPr>
          <p:nvPr/>
        </p:nvCxnSpPr>
        <p:spPr>
          <a:xfrm>
            <a:off x="4429125" y="4019549"/>
            <a:ext cx="4146551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37" name="Ligne de connexion"/>
          <p:cNvCxnSpPr>
            <a:stCxn id="228" idx="0"/>
            <a:endCxn id="231" idx="0"/>
          </p:cNvCxnSpPr>
          <p:nvPr/>
        </p:nvCxnSpPr>
        <p:spPr>
          <a:xfrm>
            <a:off x="2355850" y="4019549"/>
            <a:ext cx="6219826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38" name="8"/>
          <p:cNvSpPr txBox="1"/>
          <p:nvPr/>
        </p:nvSpPr>
        <p:spPr>
          <a:xfrm>
            <a:off x="5333047" y="3797300"/>
            <a:ext cx="2654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39" name="8"/>
          <p:cNvSpPr txBox="1"/>
          <p:nvPr/>
        </p:nvSpPr>
        <p:spPr>
          <a:xfrm>
            <a:off x="3259772" y="3797300"/>
            <a:ext cx="2654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40" name="8"/>
          <p:cNvSpPr txBox="1"/>
          <p:nvPr/>
        </p:nvSpPr>
        <p:spPr>
          <a:xfrm>
            <a:off x="7406322" y="3797300"/>
            <a:ext cx="2654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241" name="32"/>
          <p:cNvSpPr/>
          <p:nvPr/>
        </p:nvSpPr>
        <p:spPr>
          <a:xfrm>
            <a:off x="10013950" y="3384549"/>
            <a:ext cx="1270001" cy="1270001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32</a:t>
            </a:r>
          </a:p>
        </p:txBody>
      </p:sp>
      <p:sp>
        <p:nvSpPr>
          <p:cNvPr id="242" name="8"/>
          <p:cNvSpPr txBox="1"/>
          <p:nvPr/>
        </p:nvSpPr>
        <p:spPr>
          <a:xfrm>
            <a:off x="9479597" y="3797300"/>
            <a:ext cx="26543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8</a:t>
            </a:r>
          </a:p>
        </p:txBody>
      </p:sp>
      <p:cxnSp>
        <p:nvCxnSpPr>
          <p:cNvPr id="243" name="Ligne de connexion"/>
          <p:cNvCxnSpPr>
            <a:stCxn id="231" idx="0"/>
            <a:endCxn id="241" idx="0"/>
          </p:cNvCxnSpPr>
          <p:nvPr/>
        </p:nvCxnSpPr>
        <p:spPr>
          <a:xfrm>
            <a:off x="8575675" y="4019549"/>
            <a:ext cx="2073276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cxnSp>
        <p:nvCxnSpPr>
          <p:cNvPr id="244" name="Ligne de connexion"/>
          <p:cNvCxnSpPr>
            <a:stCxn id="241" idx="0"/>
            <a:endCxn id="230" idx="0"/>
          </p:cNvCxnSpPr>
          <p:nvPr/>
        </p:nvCxnSpPr>
        <p:spPr>
          <a:xfrm flipH="1">
            <a:off x="6502400" y="4019549"/>
            <a:ext cx="4146551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</p:cxnSp>
      <p:sp>
        <p:nvSpPr>
          <p:cNvPr id="245" name="16"/>
          <p:cNvSpPr txBox="1"/>
          <p:nvPr/>
        </p:nvSpPr>
        <p:spPr>
          <a:xfrm>
            <a:off x="4174172" y="5575300"/>
            <a:ext cx="4165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46" name="16"/>
          <p:cNvSpPr txBox="1"/>
          <p:nvPr/>
        </p:nvSpPr>
        <p:spPr>
          <a:xfrm>
            <a:off x="6294119" y="5575300"/>
            <a:ext cx="4165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47" name="16"/>
          <p:cNvSpPr txBox="1"/>
          <p:nvPr/>
        </p:nvSpPr>
        <p:spPr>
          <a:xfrm>
            <a:off x="8414067" y="5575300"/>
            <a:ext cx="4165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16</a:t>
            </a:r>
          </a:p>
        </p:txBody>
      </p:sp>
      <p:sp>
        <p:nvSpPr>
          <p:cNvPr id="248" name="24"/>
          <p:cNvSpPr txBox="1"/>
          <p:nvPr/>
        </p:nvSpPr>
        <p:spPr>
          <a:xfrm>
            <a:off x="5257482" y="1905000"/>
            <a:ext cx="4165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24</a:t>
            </a:r>
          </a:p>
        </p:txBody>
      </p:sp>
      <p:cxnSp>
        <p:nvCxnSpPr>
          <p:cNvPr id="249" name="Ligne de connexion"/>
          <p:cNvCxnSpPr>
            <a:stCxn id="228" idx="0"/>
            <a:endCxn id="241" idx="0"/>
          </p:cNvCxnSpPr>
          <p:nvPr/>
        </p:nvCxnSpPr>
        <p:spPr>
          <a:xfrm>
            <a:off x="2355850" y="4019549"/>
            <a:ext cx="8293101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50" name="32"/>
          <p:cNvSpPr txBox="1"/>
          <p:nvPr/>
        </p:nvSpPr>
        <p:spPr>
          <a:xfrm>
            <a:off x="6294119" y="7404100"/>
            <a:ext cx="4165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32</a:t>
            </a:r>
          </a:p>
        </p:txBody>
      </p:sp>
      <p:cxnSp>
        <p:nvCxnSpPr>
          <p:cNvPr id="251" name="Ligne de connexion"/>
          <p:cNvCxnSpPr>
            <a:stCxn id="229" idx="0"/>
            <a:endCxn id="241" idx="0"/>
          </p:cNvCxnSpPr>
          <p:nvPr/>
        </p:nvCxnSpPr>
        <p:spPr>
          <a:xfrm>
            <a:off x="4429125" y="4019549"/>
            <a:ext cx="6219826" cy="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</p:cxnSp>
      <p:sp>
        <p:nvSpPr>
          <p:cNvPr id="252" name="24"/>
          <p:cNvSpPr txBox="1"/>
          <p:nvPr/>
        </p:nvSpPr>
        <p:spPr>
          <a:xfrm>
            <a:off x="7330757" y="1905000"/>
            <a:ext cx="41656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util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Outils</a:t>
            </a:r>
          </a:p>
        </p:txBody>
      </p:sp>
      <p:sp>
        <p:nvSpPr>
          <p:cNvPr id="172" name="Langage et bibliothèq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Langage et bibliothèque</a:t>
            </a:r>
          </a:p>
        </p:txBody>
      </p:sp>
      <p:sp>
        <p:nvSpPr>
          <p:cNvPr id="173" name="Pyth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/>
            <a:r>
              <a:t>MidiUtils, Music21, PrettyMidi</a:t>
            </a:r>
          </a:p>
          <a:p>
            <a:pPr/>
            <a:r>
              <a:t>Keras, Tensorflow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util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Outils</a:t>
            </a:r>
          </a:p>
        </p:txBody>
      </p:sp>
      <p:sp>
        <p:nvSpPr>
          <p:cNvPr id="176" name="Algorithme Génétiqu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Algorithme Génétique</a:t>
            </a:r>
          </a:p>
        </p:txBody>
      </p:sp>
      <p:pic>
        <p:nvPicPr>
          <p:cNvPr id="177" name="genetic_algo.png" descr="genetic_al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8695" y="2791177"/>
            <a:ext cx="8047410" cy="4532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util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Outils</a:t>
            </a:r>
          </a:p>
        </p:txBody>
      </p:sp>
      <p:sp>
        <p:nvSpPr>
          <p:cNvPr id="180" name="Reseaux de neur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Reseaux de neurones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Outils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Outils</a:t>
            </a:r>
          </a:p>
        </p:txBody>
      </p:sp>
      <p:sp>
        <p:nvSpPr>
          <p:cNvPr id="183" name="Auto encodeurs variationn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Auto encodeurs variationnels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délis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Modélisation</a:t>
            </a:r>
          </a:p>
        </p:txBody>
      </p:sp>
      <p:sp>
        <p:nvSpPr>
          <p:cNvPr id="186" name="Mid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Midi</a:t>
            </a:r>
          </a:p>
        </p:txBody>
      </p:sp>
      <p:sp>
        <p:nvSpPr>
          <p:cNvPr id="187" name="Protocole de communication entre instrume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Protocole de communication entre instruments</a:t>
            </a:r>
          </a:p>
          <a:p>
            <a:pPr/>
            <a:r>
              <a:t>Conteneur de messages : type, position, durée</a:t>
            </a:r>
          </a:p>
          <a:p>
            <a:pPr/>
            <a:r>
              <a:t>Note : (Do, mesure 1, 3 temps)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Modélis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Modélisation</a:t>
            </a:r>
          </a:p>
        </p:txBody>
      </p:sp>
      <p:sp>
        <p:nvSpPr>
          <p:cNvPr id="190" name="Mid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Midi</a:t>
            </a:r>
          </a:p>
        </p:txBody>
      </p:sp>
      <p:pic>
        <p:nvPicPr>
          <p:cNvPr id="191" name="Accords.png" descr="Accord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25793"/>
          <a:stretch>
            <a:fillRect/>
          </a:stretch>
        </p:blipFill>
        <p:spPr>
          <a:xfrm>
            <a:off x="6796704" y="2655890"/>
            <a:ext cx="5065981" cy="3328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Batterie.png" descr="Batteri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6994"/>
          <a:stretch>
            <a:fillRect/>
          </a:stretch>
        </p:blipFill>
        <p:spPr>
          <a:xfrm>
            <a:off x="3624262" y="6379403"/>
            <a:ext cx="4740114" cy="3095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Melodie.png" descr="Melod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0681" y="2655919"/>
            <a:ext cx="4258620" cy="3328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odélis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Modélisation</a:t>
            </a:r>
          </a:p>
        </p:txBody>
      </p:sp>
      <p:sp>
        <p:nvSpPr>
          <p:cNvPr id="196" name="Représentation des donné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Représentation des données</a:t>
            </a:r>
          </a:p>
        </p:txBody>
      </p:sp>
      <p:sp>
        <p:nvSpPr>
          <p:cNvPr id="197" name="Liste de Notes - (Do, mesure 1, 3 temps)"/>
          <p:cNvSpPr txBox="1"/>
          <p:nvPr>
            <p:ph type="body" sz="quarter" idx="1"/>
          </p:nvPr>
        </p:nvSpPr>
        <p:spPr>
          <a:xfrm>
            <a:off x="406400" y="3334456"/>
            <a:ext cx="12192000" cy="723901"/>
          </a:xfrm>
          <a:prstGeom prst="rect">
            <a:avLst/>
          </a:prstGeom>
        </p:spPr>
        <p:txBody>
          <a:bodyPr/>
          <a:lstStyle/>
          <a:p>
            <a:pPr/>
            <a:r>
              <a:t>Liste de </a:t>
            </a:r>
            <a:r>
              <a:rPr i="1">
                <a:latin typeface="Avenir Next"/>
                <a:ea typeface="Avenir Next"/>
                <a:cs typeface="Avenir Next"/>
                <a:sym typeface="Avenir Next"/>
              </a:rPr>
              <a:t>Notes - (Do, mesure 1, 3 temps)</a:t>
            </a:r>
          </a:p>
        </p:txBody>
      </p:sp>
      <p:sp>
        <p:nvSpPr>
          <p:cNvPr id="198" name="Algorithme Génétique"/>
          <p:cNvSpPr txBox="1"/>
          <p:nvPr/>
        </p:nvSpPr>
        <p:spPr>
          <a:xfrm>
            <a:off x="371556" y="2560277"/>
            <a:ext cx="431607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Algorithme Génétique</a:t>
            </a:r>
          </a:p>
        </p:txBody>
      </p:sp>
      <p:sp>
        <p:nvSpPr>
          <p:cNvPr id="199" name="Réseaux de neurones"/>
          <p:cNvSpPr txBox="1"/>
          <p:nvPr/>
        </p:nvSpPr>
        <p:spPr>
          <a:xfrm>
            <a:off x="397689" y="4527014"/>
            <a:ext cx="4104742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Réseaux de neurones</a:t>
            </a:r>
          </a:p>
        </p:txBody>
      </p:sp>
      <p:pic>
        <p:nvPicPr>
          <p:cNvPr id="200" name="Capture d’écran 2020-02-16 à 16.58.10.png" descr="Capture d’écran 2020-02-16 à 16.58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7449" y="6386691"/>
            <a:ext cx="9321801" cy="3073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Tableau de booléens"/>
          <p:cNvSpPr txBox="1"/>
          <p:nvPr/>
        </p:nvSpPr>
        <p:spPr>
          <a:xfrm>
            <a:off x="415110" y="5194133"/>
            <a:ext cx="1219200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/>
            </a:lvl1pPr>
          </a:lstStyle>
          <a:p>
            <a:pPr/>
            <a:r>
              <a:t>Tableau de booléens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Evalu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 </a:t>
            </a:r>
          </a:p>
        </p:txBody>
      </p:sp>
      <p:sp>
        <p:nvSpPr>
          <p:cNvPr id="204" name="Comment évaluer une musique 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467359">
              <a:spcBef>
                <a:spcPts val="2200"/>
              </a:spcBef>
              <a:defRPr sz="4800"/>
            </a:lvl1pPr>
          </a:lstStyle>
          <a:p>
            <a:pPr/>
            <a:r>
              <a:t>Comment évaluer une musique ?</a:t>
            </a:r>
          </a:p>
        </p:txBody>
      </p:sp>
      <p:sp>
        <p:nvSpPr>
          <p:cNvPr id="205" name="Audience…"/>
          <p:cNvSpPr txBox="1"/>
          <p:nvPr>
            <p:ph type="body" sz="quarter" idx="1"/>
          </p:nvPr>
        </p:nvSpPr>
        <p:spPr>
          <a:xfrm>
            <a:off x="413645" y="4298080"/>
            <a:ext cx="6121574" cy="3579800"/>
          </a:xfrm>
          <a:prstGeom prst="rect">
            <a:avLst/>
          </a:prstGeom>
        </p:spPr>
        <p:txBody>
          <a:bodyPr/>
          <a:lstStyle/>
          <a:p>
            <a:pPr/>
            <a:r>
              <a:t>Audience </a:t>
            </a:r>
          </a:p>
          <a:p>
            <a:pPr/>
            <a:r>
              <a:t>Règles </a:t>
            </a:r>
          </a:p>
          <a:p>
            <a:pPr/>
            <a:r>
              <a:t>Apprentissage</a:t>
            </a:r>
          </a:p>
        </p:txBody>
      </p:sp>
      <p:sp>
        <p:nvSpPr>
          <p:cNvPr id="206" name="irréalisable…"/>
          <p:cNvSpPr txBox="1"/>
          <p:nvPr/>
        </p:nvSpPr>
        <p:spPr>
          <a:xfrm>
            <a:off x="6469581" y="4298080"/>
            <a:ext cx="6121574" cy="299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spcBef>
                <a:spcPts val="2800"/>
              </a:spcBef>
              <a:defRPr sz="3400"/>
            </a:pPr>
            <a:r>
              <a:t>irréalisable </a:t>
            </a:r>
          </a:p>
          <a:p>
            <a:pPr>
              <a:spcBef>
                <a:spcPts val="2800"/>
              </a:spcBef>
              <a:defRPr sz="3400"/>
            </a:pPr>
            <a:r>
              <a:t>ne favorise pas la diversité</a:t>
            </a:r>
          </a:p>
          <a:p>
            <a:pPr>
              <a:spcBef>
                <a:spcPts val="2800"/>
              </a:spcBef>
              <a:defRPr sz="3400"/>
            </a:pPr>
            <a:r>
              <a:t>données d’entrées</a:t>
            </a:r>
          </a:p>
        </p:txBody>
      </p:sp>
      <p:sp>
        <p:nvSpPr>
          <p:cNvPr id="207" name="Méthode"/>
          <p:cNvSpPr txBox="1"/>
          <p:nvPr/>
        </p:nvSpPr>
        <p:spPr>
          <a:xfrm>
            <a:off x="465570" y="3124429"/>
            <a:ext cx="1824025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Méthode</a:t>
            </a:r>
          </a:p>
        </p:txBody>
      </p:sp>
      <p:sp>
        <p:nvSpPr>
          <p:cNvPr id="208" name="Problème"/>
          <p:cNvSpPr txBox="1"/>
          <p:nvPr/>
        </p:nvSpPr>
        <p:spPr>
          <a:xfrm>
            <a:off x="6506842" y="3124429"/>
            <a:ext cx="1915466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/>
            <a:r>
              <a:t>Problème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