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ifW3XZWphrRwGPGxlKBCk7RnCX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s://github.com/Cyril1708/TNSDC-Generative-AI"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3195575" y="2067300"/>
            <a:ext cx="6323400" cy="20484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t/>
            </a:r>
            <a:endParaRPr sz="1800"/>
          </a:p>
          <a:p>
            <a:pPr indent="0" lvl="0" marL="3213735" rtl="0" algn="l">
              <a:lnSpc>
                <a:spcPct val="100000"/>
              </a:lnSpc>
              <a:spcBef>
                <a:spcPts val="0"/>
              </a:spcBef>
              <a:spcAft>
                <a:spcPts val="0"/>
              </a:spcAft>
              <a:buSzPts val="1400"/>
              <a:buNone/>
            </a:pPr>
            <a:r>
              <a:rPr lang="en-US" sz="2400"/>
              <a:t>CYRILSIGMOND.A</a:t>
            </a:r>
            <a:endParaRPr sz="2400"/>
          </a:p>
          <a:p>
            <a:pPr indent="0" lvl="0" marL="3213735" rtl="0" algn="l">
              <a:lnSpc>
                <a:spcPct val="100000"/>
              </a:lnSpc>
              <a:spcBef>
                <a:spcPts val="0"/>
              </a:spcBef>
              <a:spcAft>
                <a:spcPts val="0"/>
              </a:spcAft>
              <a:buSzPts val="1400"/>
              <a:buNone/>
            </a:pPr>
            <a:r>
              <a:rPr lang="en-US" sz="2400"/>
              <a:t>REGNO:813821205008</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3213735" rtl="0" algn="l">
              <a:lnSpc>
                <a:spcPct val="100000"/>
              </a:lnSpc>
              <a:spcBef>
                <a:spcPts val="0"/>
              </a:spcBef>
              <a:spcAft>
                <a:spcPts val="0"/>
              </a:spcAft>
              <a:buSzPts val="1400"/>
              <a:buNone/>
            </a:pPr>
            <a:r>
              <a:t/>
            </a:r>
            <a:endParaRPr sz="1800"/>
          </a:p>
        </p:txBody>
      </p:sp>
      <p:sp>
        <p:nvSpPr>
          <p:cNvPr id="59" name="Google Shape;59;p1"/>
          <p:cNvSpPr txBox="1"/>
          <p:nvPr/>
        </p:nvSpPr>
        <p:spPr>
          <a:xfrm>
            <a:off x="6395970" y="35015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03" name="Google Shape;203;p10"/>
          <p:cNvSpPr txBox="1"/>
          <p:nvPr/>
        </p:nvSpPr>
        <p:spPr>
          <a:xfrm>
            <a:off x="683231" y="6111875"/>
            <a:ext cx="9568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4"/>
              </a:rPr>
              <a:t>https://github.com/Cyril1708/TNSDC-Generative-AI</a:t>
            </a:r>
            <a:endParaRPr b="0" i="0" sz="2000" u="none" cap="none" strike="noStrike">
              <a:solidFill>
                <a:srgbClr val="000000"/>
              </a:solidFill>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D0D0D"/>
                </a:solidFill>
                <a:highlight>
                  <a:srgbClr val="FFFFFF"/>
                </a:highlight>
                <a:latin typeface="Trebuchet MS"/>
                <a:ea typeface="Trebuchet MS"/>
                <a:cs typeface="Trebuchet MS"/>
                <a:sym typeface="Trebuchet MS"/>
              </a:rPr>
              <a:t>1</a:t>
            </a:r>
            <a:r>
              <a:rPr b="0" i="0" lang="en-US" sz="1200" u="none" cap="none" strike="noStrike">
                <a:solidFill>
                  <a:srgbClr val="0D0D0D"/>
                </a:solidFill>
                <a:highlight>
                  <a:srgbClr val="FFFFFF"/>
                </a:highlight>
                <a:latin typeface="Trebuchet MS"/>
                <a:ea typeface="Trebuchet MS"/>
                <a:cs typeface="Trebuchet MS"/>
                <a:sym typeface="Trebuchet MS"/>
              </a:rPr>
              <a:t>.</a:t>
            </a:r>
            <a:r>
              <a:rPr b="1" i="0" lang="en-US" sz="1400" u="none" cap="none" strike="noStrike">
                <a:solidFill>
                  <a:srgbClr val="0D0D0D"/>
                </a:solidFill>
                <a:highlight>
                  <a:srgbClr val="FFFFFF"/>
                </a:highlight>
                <a:latin typeface="Trebuchet MS"/>
                <a:ea typeface="Trebuchet MS"/>
                <a:cs typeface="Trebuchet MS"/>
                <a:sym typeface="Trebuchet MS"/>
              </a:rPr>
              <a:t>test_horses.take(5)</a:t>
            </a:r>
            <a:r>
              <a:rPr b="0" i="0" lang="en-US" sz="1400" u="none" cap="none" strike="noStrik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rgbClr val="0D0D0D"/>
                </a:solidFill>
                <a:highlight>
                  <a:srgbClr val="FFFFFF"/>
                </a:highlight>
                <a:latin typeface="Trebuchet MS"/>
                <a:ea typeface="Trebuchet MS"/>
                <a:cs typeface="Trebuchet MS"/>
                <a:sym typeface="Trebuchet MS"/>
              </a:rPr>
              <a:t>2.</a:t>
            </a:r>
            <a:r>
              <a:rPr b="1" i="0" lang="en-US" sz="1400" u="none" cap="none" strike="noStrike">
                <a:solidFill>
                  <a:srgbClr val="0D0D0D"/>
                </a:solidFill>
                <a:highlight>
                  <a:srgbClr val="FFFFFF"/>
                </a:highlight>
                <a:latin typeface="Trebuchet MS"/>
                <a:ea typeface="Trebuchet MS"/>
                <a:cs typeface="Trebuchet MS"/>
                <a:sym typeface="Trebuchet MS"/>
              </a:rPr>
              <a:t>generate_images(generator_g, inp)</a:t>
            </a:r>
            <a:r>
              <a:rPr b="0" i="0" lang="en-US" sz="1400" u="none" cap="none" strike="noStrik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b="0" i="0" lang="en-US" sz="1400" u="none" cap="none" strike="noStrike">
                <a:solidFill>
                  <a:srgbClr val="0D0D0D"/>
                </a:solidFill>
                <a:highlight>
                  <a:srgbClr val="FFFFFF"/>
                </a:highlight>
                <a:latin typeface="Roboto"/>
                <a:ea typeface="Roboto"/>
                <a:cs typeface="Roboto"/>
                <a:sym typeface="Roboto"/>
              </a:rPr>
              <a:t>.</a:t>
            </a:r>
            <a:endParaRPr b="0" i="0" sz="14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HERE IS AN EXAMPLE IMAGE GENERATED BY MY CODE</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205" name="Google Shape;205;p10"/>
          <p:cNvPicPr preferRelativeResize="0"/>
          <p:nvPr/>
        </p:nvPicPr>
        <p:blipFill rotWithShape="1">
          <a:blip r:embed="rId5">
            <a:alphaModFix/>
          </a:blip>
          <a:srcRect b="0" l="0" r="0" t="0"/>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Addressing Ambiguity and Uncertainty in Image-to-Image          </a:t>
            </a:r>
            <a:endParaRPr b="0" i="0" sz="24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Translation using Generative Adversarial Networks (GANs)</a:t>
            </a:r>
            <a:endParaRPr b="0" i="0" sz="2400" u="none" cap="none" strike="noStrik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1.PROBLEM STATEMENT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2.PROJECT OVERVIEW</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3.WHO ARE THE END USERS?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4.YOUR VALUE AND ITS VALUE PROPOSITION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5.THE WOW IN THE SOLUTION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6.MODELLING</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Objectives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Methodology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a:t>
            </a:r>
            <a:r>
              <a:rPr b="1" i="0" lang="en-US" sz="1200" u="none" cap="none" strike="noStrike">
                <a:solidFill>
                  <a:srgbClr val="0D0D0D"/>
                </a:solidFill>
                <a:highlight>
                  <a:srgbClr val="FFFFFF"/>
                </a:highlight>
                <a:latin typeface="Roboto"/>
                <a:ea typeface="Roboto"/>
                <a:cs typeface="Roboto"/>
                <a:sym typeface="Roboto"/>
              </a:rPr>
              <a:t>Problem Identification</a:t>
            </a:r>
            <a:r>
              <a:rPr b="0" i="0" lang="en-US" sz="1200" u="none" cap="none" strike="noStrik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a:t>
            </a:r>
            <a:r>
              <a:rPr b="1" i="0" lang="en-US" sz="1200" u="none" cap="none" strike="noStrike">
                <a:solidFill>
                  <a:srgbClr val="0D0D0D"/>
                </a:solidFill>
                <a:highlight>
                  <a:srgbClr val="FFFFFF"/>
                </a:highlight>
                <a:latin typeface="Roboto"/>
                <a:ea typeface="Roboto"/>
                <a:cs typeface="Roboto"/>
                <a:sym typeface="Roboto"/>
              </a:rPr>
              <a:t>Model Development</a:t>
            </a:r>
            <a:r>
              <a:rPr b="0" i="0" lang="en-US" sz="1200" u="none" cap="none" strike="noStrik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a:t>
            </a:r>
            <a:r>
              <a:rPr b="1" i="0" lang="en-US" sz="1200" u="none" cap="none" strike="noStrike">
                <a:solidFill>
                  <a:srgbClr val="0D0D0D"/>
                </a:solidFill>
                <a:highlight>
                  <a:srgbClr val="FFFFFF"/>
                </a:highlight>
                <a:latin typeface="Roboto"/>
                <a:ea typeface="Roboto"/>
                <a:cs typeface="Roboto"/>
                <a:sym typeface="Roboto"/>
              </a:rPr>
              <a:t>Experimentation</a:t>
            </a:r>
            <a:r>
              <a:rPr b="0" i="0" lang="en-US" sz="1200" u="none" cap="none" strike="noStrik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a:t>
            </a:r>
            <a:r>
              <a:rPr b="1" i="0" lang="en-US" sz="1200" u="none" cap="none" strike="noStrike">
                <a:solidFill>
                  <a:srgbClr val="0D0D0D"/>
                </a:solidFill>
                <a:highlight>
                  <a:srgbClr val="FFFFFF"/>
                </a:highlight>
                <a:latin typeface="Roboto"/>
                <a:ea typeface="Roboto"/>
                <a:cs typeface="Roboto"/>
                <a:sym typeface="Roboto"/>
              </a:rPr>
              <a:t>Evaluation</a:t>
            </a:r>
            <a:r>
              <a:rPr b="0" i="0" lang="en-US" sz="1200" u="none" cap="none" strike="noStrik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Computer Vision Researchers</a:t>
            </a:r>
            <a:r>
              <a:rPr b="0" i="0" lang="en-US" sz="1800" u="none" cap="none" strike="noStrik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Artists and Designers</a:t>
            </a:r>
            <a:r>
              <a:rPr b="0" i="0" lang="en-US" sz="1800" u="none" cap="none" strike="noStrik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Medical Imaging Professionals</a:t>
            </a:r>
            <a:r>
              <a:rPr b="0" i="0" lang="en-US" sz="1800" u="none" cap="none" strike="noStrik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4.</a:t>
            </a:r>
            <a:r>
              <a:rPr b="1" i="0" lang="en-US" sz="1800" u="none" cap="none" strike="noStrike">
                <a:solidFill>
                  <a:srgbClr val="0D0D0D"/>
                </a:solidFill>
                <a:highlight>
                  <a:srgbClr val="FFFFFF"/>
                </a:highlight>
                <a:latin typeface="Trebuchet MS"/>
                <a:ea typeface="Trebuchet MS"/>
                <a:cs typeface="Trebuchet MS"/>
                <a:sym typeface="Trebuchet MS"/>
              </a:rPr>
              <a:t>Automotive and Autonomous Systems</a:t>
            </a:r>
            <a:r>
              <a:rPr b="0" i="0" lang="en-US" sz="1800" u="none" cap="none" strike="noStrik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b="0" i="0" sz="18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Adversarial Training</a:t>
            </a:r>
            <a:r>
              <a:rPr b="0" i="0" lang="en-US" sz="1400" u="none" cap="none" strike="noStrik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Value Proposition:</a:t>
            </a:r>
            <a:endParaRPr b="1"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400"/>
              </a:spcBef>
              <a:spcAft>
                <a:spcPts val="0"/>
              </a:spcAft>
              <a:buClr>
                <a:srgbClr val="0D0D0D"/>
              </a:buClr>
              <a:buSzPts val="1400"/>
              <a:buFont typeface="Trebuchet MS"/>
              <a:buNone/>
            </a:pPr>
            <a:r>
              <a:rPr b="1" i="0" lang="en-US" sz="1400" u="none" cap="none" strike="noStrike">
                <a:solidFill>
                  <a:srgbClr val="0D0D0D"/>
                </a:solidFill>
                <a:highlight>
                  <a:srgbClr val="FFFFFF"/>
                </a:highlight>
                <a:latin typeface="Trebuchet MS"/>
                <a:ea typeface="Trebuchet MS"/>
                <a:cs typeface="Trebuchet MS"/>
                <a:sym typeface="Trebuchet MS"/>
              </a:rPr>
              <a:t>No Paired Data Required:</a:t>
            </a:r>
            <a:endParaRPr b="1"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Preservation of Semantic Content</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Flexibility and Adaptability</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b="0" i="0" sz="14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WE HAVE IMPLEMENTED:</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Comparison with Baselines</a:t>
            </a:r>
            <a:r>
              <a:rPr b="0" i="0" lang="en-US" sz="1800" u="none" cap="none" strike="noStrik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Multi-Domain Translation</a:t>
            </a:r>
            <a:r>
              <a:rPr b="0" i="0" lang="en-US" sz="1800" u="none" cap="none" strike="noStrik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Interactive Interface</a:t>
            </a:r>
            <a:r>
              <a:rPr b="0" i="0" lang="en-US" sz="1800" u="none" cap="none" strike="noStrik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b="0" i="0" lang="en-US" sz="1200" u="none" cap="none" strike="noStrike">
                <a:solidFill>
                  <a:srgbClr val="0D0D0D"/>
                </a:solidFill>
                <a:highlight>
                  <a:srgbClr val="FFFFFF"/>
                </a:highlight>
                <a:latin typeface="Roboto"/>
                <a:ea typeface="Roboto"/>
                <a:cs typeface="Roboto"/>
                <a:sym typeface="Roboto"/>
              </a:rPr>
              <a:t>.</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 </a:t>
            </a:r>
            <a:endParaRPr b="0" i="0" sz="1800" u="none" cap="none" strike="noStrik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