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686" r:id="rId2"/>
  </p:sldMasterIdLst>
  <p:sldIdLst>
    <p:sldId id="256" r:id="rId3"/>
    <p:sldId id="259" r:id="rId4"/>
    <p:sldId id="257" r:id="rId5"/>
    <p:sldId id="258" r:id="rId6"/>
    <p:sldId id="260"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652D-4483-42C3-9CE0-49AD2E7EA80D}" v="476" dt="2022-07-25T18:11:42.244"/>
    <p1510:client id="{819CED66-B4BD-4346-8DFC-95BF31DC0947}" v="705" dt="2022-08-04T16:16:36.825"/>
    <p1510:client id="{AA85B46A-2184-490C-97B4-2876E2FFCD0B}" v="40" dt="2022-07-25T17:47:29.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8/4/2022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569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96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625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6845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26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251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8532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961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41203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5728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815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8/4/2022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041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33069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4946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0223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2224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27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302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99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91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88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593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8/4/2022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27506076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7041139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4" r:id="rId6"/>
    <p:sldLayoutId id="2147483679"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048178" y="1902516"/>
            <a:ext cx="5823391" cy="3004145"/>
          </a:xfrm>
        </p:spPr>
        <p:txBody>
          <a:bodyPr>
            <a:normAutofit/>
          </a:bodyPr>
          <a:lstStyle/>
          <a:p>
            <a:r>
              <a:rPr lang="en-GB" dirty="0"/>
              <a:t>Fundamentals and Benefits of CICD</a:t>
            </a:r>
            <a:endParaRPr lang="en-US" dirty="0"/>
          </a:p>
          <a:p>
            <a:endParaRPr lang="en-GB">
              <a:cs typeface="Calibri Light"/>
            </a:endParaRPr>
          </a:p>
        </p:txBody>
      </p:sp>
      <p:sp>
        <p:nvSpPr>
          <p:cNvPr id="36" name="Freeform: Shape 3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Picture 3" descr="Hand holding flower">
            <a:extLst>
              <a:ext uri="{FF2B5EF4-FFF2-40B4-BE49-F238E27FC236}">
                <a16:creationId xmlns:a16="http://schemas.microsoft.com/office/drawing/2014/main" id="{5C944BFD-0A0C-E637-77C0-5ED40C482E50}"/>
              </a:ext>
            </a:extLst>
          </p:cNvPr>
          <p:cNvPicPr>
            <a:picLocks noChangeAspect="1"/>
          </p:cNvPicPr>
          <p:nvPr/>
        </p:nvPicPr>
        <p:blipFill rotWithShape="1">
          <a:blip r:embed="rId2"/>
          <a:srcRect l="16622" r="16627"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6" name="Freeform: Shape 4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EAC6-12DE-E15A-DB9B-E0CE8BCAF3BD}"/>
              </a:ext>
            </a:extLst>
          </p:cNvPr>
          <p:cNvSpPr>
            <a:spLocks noGrp="1"/>
          </p:cNvSpPr>
          <p:nvPr>
            <p:ph type="title"/>
          </p:nvPr>
        </p:nvSpPr>
        <p:spPr/>
        <p:txBody>
          <a:bodyPr/>
          <a:lstStyle/>
          <a:p>
            <a:r>
              <a:rPr lang="en-GB" dirty="0">
                <a:ea typeface="+mj-lt"/>
                <a:cs typeface="+mj-lt"/>
              </a:rPr>
              <a:t>Cloud based Services</a:t>
            </a:r>
            <a:endParaRPr lang="en-US" dirty="0"/>
          </a:p>
        </p:txBody>
      </p:sp>
      <p:sp>
        <p:nvSpPr>
          <p:cNvPr id="3" name="Content Placeholder 2">
            <a:extLst>
              <a:ext uri="{FF2B5EF4-FFF2-40B4-BE49-F238E27FC236}">
                <a16:creationId xmlns:a16="http://schemas.microsoft.com/office/drawing/2014/main" id="{D04ACA62-82E1-DBBF-73F7-F70E384B86DA}"/>
              </a:ext>
            </a:extLst>
          </p:cNvPr>
          <p:cNvSpPr>
            <a:spLocks noGrp="1"/>
          </p:cNvSpPr>
          <p:nvPr>
            <p:ph idx="1"/>
          </p:nvPr>
        </p:nvSpPr>
        <p:spPr/>
        <p:txBody>
          <a:bodyPr vert="horz" lIns="91440" tIns="45720" rIns="91440" bIns="45720" rtlCol="0" anchor="t">
            <a:normAutofit fontScale="77500" lnSpcReduction="20000"/>
          </a:bodyPr>
          <a:lstStyle/>
          <a:p>
            <a:r>
              <a:rPr lang="en-GB" dirty="0">
                <a:ea typeface="+mn-lt"/>
                <a:cs typeface="+mn-lt"/>
              </a:rPr>
              <a:t>Cloud services are IT resources that are provided over the internet.</a:t>
            </a:r>
          </a:p>
          <a:p>
            <a:endParaRPr lang="en-GB" dirty="0"/>
          </a:p>
          <a:p>
            <a:r>
              <a:rPr lang="en-GB" dirty="0">
                <a:ea typeface="+mn-lt"/>
                <a:cs typeface="+mn-lt"/>
              </a:rPr>
              <a:t>Infrastructure as a Service (IaaS) refers to the fundamental building blocks of computing that can be rented: physical or virtual servers, storage and networking. Ie, AWS</a:t>
            </a:r>
          </a:p>
          <a:p>
            <a:endParaRPr lang="en-GB" dirty="0"/>
          </a:p>
          <a:p>
            <a:r>
              <a:rPr lang="en-GB" dirty="0">
                <a:ea typeface="+mn-lt"/>
                <a:cs typeface="+mn-lt"/>
              </a:rPr>
              <a:t>Platform as a service (PaaS) refer to a third-party provider delivers hardware and software tools to users over the internet. Ie Heroku</a:t>
            </a:r>
          </a:p>
          <a:p>
            <a:endParaRPr lang="en-GB" dirty="0"/>
          </a:p>
          <a:p>
            <a:r>
              <a:rPr lang="en-GB" dirty="0">
                <a:ea typeface="+mn-lt"/>
                <a:cs typeface="+mn-lt"/>
              </a:rPr>
              <a:t>Software as a Service (SaaS) is the delivery of applications as a service, probably the version of cloud computing that most people are used to on a day-to-day basis. Ie. Gmail.</a:t>
            </a:r>
            <a:endParaRPr lang="en-GB" dirty="0"/>
          </a:p>
        </p:txBody>
      </p:sp>
    </p:spTree>
    <p:extLst>
      <p:ext uri="{BB962C8B-B14F-4D97-AF65-F5344CB8AC3E}">
        <p14:creationId xmlns:p14="http://schemas.microsoft.com/office/powerpoint/2010/main" val="268618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34C61B-690C-935E-1032-54FA1C4EEBBF}"/>
              </a:ext>
            </a:extLst>
          </p:cNvPr>
          <p:cNvSpPr>
            <a:spLocks noGrp="1"/>
          </p:cNvSpPr>
          <p:nvPr>
            <p:ph type="title"/>
          </p:nvPr>
        </p:nvSpPr>
        <p:spPr>
          <a:xfrm>
            <a:off x="838200" y="365125"/>
            <a:ext cx="5558489" cy="1325563"/>
          </a:xfrm>
        </p:spPr>
        <p:txBody>
          <a:bodyPr>
            <a:normAutofit/>
          </a:bodyPr>
          <a:lstStyle/>
          <a:p>
            <a:r>
              <a:rPr lang="en-GB" dirty="0"/>
              <a:t>Key Terms and </a:t>
            </a:r>
            <a:r>
              <a:rPr lang="en-GB" dirty="0" err="1"/>
              <a:t>Explaination</a:t>
            </a:r>
          </a:p>
        </p:txBody>
      </p:sp>
      <p:sp>
        <p:nvSpPr>
          <p:cNvPr id="36"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51B6637-7A75-1940-42AB-2B8FD15B7A7F}"/>
              </a:ext>
            </a:extLst>
          </p:cNvPr>
          <p:cNvSpPr>
            <a:spLocks noGrp="1"/>
          </p:cNvSpPr>
          <p:nvPr>
            <p:ph idx="1"/>
          </p:nvPr>
        </p:nvSpPr>
        <p:spPr>
          <a:xfrm>
            <a:off x="838200" y="1825625"/>
            <a:ext cx="5558489" cy="4351338"/>
          </a:xfrm>
        </p:spPr>
        <p:txBody>
          <a:bodyPr vert="horz" lIns="91440" tIns="45720" rIns="91440" bIns="45720" rtlCol="0" anchor="t">
            <a:normAutofit fontScale="92500"/>
          </a:bodyPr>
          <a:lstStyle/>
          <a:p>
            <a:r>
              <a:rPr lang="en-GB" dirty="0"/>
              <a:t>CI – Continuous Integration merges changes to an already existing code base making it less error prone</a:t>
            </a:r>
          </a:p>
          <a:p>
            <a:r>
              <a:rPr lang="en-GB" dirty="0"/>
              <a:t>CD – Continuous Delivery allow the release of </a:t>
            </a:r>
            <a:r>
              <a:rPr lang="en-GB" dirty="0" err="1"/>
              <a:t>increamental</a:t>
            </a:r>
            <a:r>
              <a:rPr lang="en-GB" dirty="0"/>
              <a:t> or small batches of software.</a:t>
            </a:r>
          </a:p>
          <a:p>
            <a:r>
              <a:rPr lang="en-GB" dirty="0"/>
              <a:t>CD – </a:t>
            </a:r>
            <a:r>
              <a:rPr lang="en-GB" dirty="0">
                <a:ea typeface="+mn-lt"/>
                <a:cs typeface="+mn-lt"/>
              </a:rPr>
              <a:t>Continuous Deployment allow every change that passes all stages of the pipeline stage to be released to your customers</a:t>
            </a:r>
            <a:endParaRPr lang="en-GB" dirty="0"/>
          </a:p>
        </p:txBody>
      </p:sp>
      <p:sp>
        <p:nvSpPr>
          <p:cNvPr id="37"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0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5D1566-B949-C18E-64AF-8984BFD81F2B}"/>
              </a:ext>
            </a:extLst>
          </p:cNvPr>
          <p:cNvSpPr>
            <a:spLocks noGrp="1"/>
          </p:cNvSpPr>
          <p:nvPr>
            <p:ph type="title"/>
          </p:nvPr>
        </p:nvSpPr>
        <p:spPr>
          <a:xfrm>
            <a:off x="838200" y="365125"/>
            <a:ext cx="5558489" cy="1325563"/>
          </a:xfrm>
        </p:spPr>
        <p:txBody>
          <a:bodyPr>
            <a:normAutofit/>
          </a:bodyPr>
          <a:lstStyle/>
          <a:p>
            <a:r>
              <a:rPr lang="en-GB" dirty="0"/>
              <a:t>Why should we adopt CICD?</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4F475CA-9BC7-4949-AD0C-33365361252D}"/>
              </a:ext>
            </a:extLst>
          </p:cNvPr>
          <p:cNvSpPr>
            <a:spLocks noGrp="1"/>
          </p:cNvSpPr>
          <p:nvPr>
            <p:ph idx="1"/>
          </p:nvPr>
        </p:nvSpPr>
        <p:spPr>
          <a:xfrm>
            <a:off x="838200" y="1825625"/>
            <a:ext cx="5558489" cy="4351338"/>
          </a:xfrm>
        </p:spPr>
        <p:txBody>
          <a:bodyPr vert="horz" lIns="91440" tIns="45720" rIns="91440" bIns="45720" rtlCol="0" anchor="t">
            <a:normAutofit fontScale="55000" lnSpcReduction="20000"/>
          </a:bodyPr>
          <a:lstStyle/>
          <a:p>
            <a:r>
              <a:rPr lang="en-GB" dirty="0">
                <a:ea typeface="+mn-lt"/>
                <a:cs typeface="+mn-lt"/>
              </a:rPr>
              <a:t>Testing costs are reduced drastically: Business profits significantly due to CICD phase where unit tests are supposed to pass before being pushed and delivered reducing cost spent on testing ensuring quality is delivery boosting sales and revenues</a:t>
            </a:r>
            <a:endParaRPr lang="en-GB" dirty="0"/>
          </a:p>
          <a:p>
            <a:endParaRPr lang="en-GB" dirty="0">
              <a:ea typeface="+mn-lt"/>
              <a:cs typeface="+mn-lt"/>
            </a:endParaRPr>
          </a:p>
          <a:p>
            <a:r>
              <a:rPr lang="en-GB" dirty="0"/>
              <a:t>Faster to market: This create the advantage to become</a:t>
            </a:r>
            <a:r>
              <a:rPr lang="en-GB" dirty="0">
                <a:ea typeface="+mn-lt"/>
                <a:cs typeface="+mn-lt"/>
              </a:rPr>
              <a:t> more familiar and react faster to market trends to gain more opportunities which could increase revenue due to quick </a:t>
            </a:r>
            <a:r>
              <a:rPr lang="en-GB" dirty="0" err="1">
                <a:ea typeface="+mn-lt"/>
                <a:cs typeface="+mn-lt"/>
              </a:rPr>
              <a:t>adoptation</a:t>
            </a:r>
            <a:r>
              <a:rPr lang="en-GB" dirty="0">
                <a:ea typeface="+mn-lt"/>
                <a:cs typeface="+mn-lt"/>
              </a:rPr>
              <a:t> and delivery strategies.</a:t>
            </a:r>
            <a:endParaRPr lang="en-GB" dirty="0"/>
          </a:p>
          <a:p>
            <a:endParaRPr lang="en-GB" dirty="0"/>
          </a:p>
          <a:p>
            <a:r>
              <a:rPr lang="en-GB" dirty="0"/>
              <a:t>Improve efficiency: This ensures that good utilization of </a:t>
            </a:r>
            <a:r>
              <a:rPr lang="en-GB" dirty="0" err="1"/>
              <a:t>labor</a:t>
            </a:r>
            <a:r>
              <a:rPr lang="en-GB" dirty="0"/>
              <a:t> and resources are used to the maximum to boost revenue growth and reduce cost at its best.</a:t>
            </a:r>
          </a:p>
          <a:p>
            <a:endParaRPr lang="en-GB" dirty="0"/>
          </a:p>
          <a:p>
            <a:r>
              <a:rPr lang="en-GB" dirty="0"/>
              <a:t>Reduce repetitive tasks: CICD handles repetitive task properly which reduces costs, allowing business to save and invest money were need be.</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599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1A671DE-D529-4A2A-A35D-E97400239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1D66C9-6A4A-0667-5695-8034ACC5BC81}"/>
              </a:ext>
            </a:extLst>
          </p:cNvPr>
          <p:cNvSpPr>
            <a:spLocks noGrp="1"/>
          </p:cNvSpPr>
          <p:nvPr>
            <p:ph type="title"/>
          </p:nvPr>
        </p:nvSpPr>
        <p:spPr>
          <a:xfrm>
            <a:off x="6406055" y="780057"/>
            <a:ext cx="4947745" cy="2828462"/>
          </a:xfrm>
        </p:spPr>
        <p:txBody>
          <a:bodyPr vert="horz" lIns="91440" tIns="45720" rIns="91440" bIns="45720" rtlCol="0" anchor="b">
            <a:normAutofit/>
          </a:bodyPr>
          <a:lstStyle/>
          <a:p>
            <a:r>
              <a:rPr lang="en-US" sz="6000" kern="1200">
                <a:solidFill>
                  <a:schemeClr val="tx1"/>
                </a:solidFill>
                <a:latin typeface="+mj-lt"/>
                <a:ea typeface="+mj-ea"/>
                <a:cs typeface="+mj-cs"/>
              </a:rPr>
              <a:t>Thank you</a:t>
            </a:r>
          </a:p>
        </p:txBody>
      </p:sp>
      <p:sp>
        <p:nvSpPr>
          <p:cNvPr id="13" name="Freeform: Shape 1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259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3649" y="127376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Block Arc 1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1431" y="1382395"/>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31329"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20126" y="2345836"/>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03228"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7948" flipH="1">
            <a:off x="230949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374326"/>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ShapesVTI</vt:lpstr>
      <vt:lpstr>BrushVTI</vt:lpstr>
      <vt:lpstr>Fundamentals and Benefits of CICD </vt:lpstr>
      <vt:lpstr>Cloud based Services</vt:lpstr>
      <vt:lpstr>Key Terms and Explaination</vt:lpstr>
      <vt:lpstr>Why should we adopt CICD?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207</cp:revision>
  <dcterms:created xsi:type="dcterms:W3CDTF">2022-07-25T17:45:47Z</dcterms:created>
  <dcterms:modified xsi:type="dcterms:W3CDTF">2022-08-04T16:16:45Z</dcterms:modified>
</cp:coreProperties>
</file>