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351" r:id="rId5"/>
    <p:sldId id="352" r:id="rId6"/>
    <p:sldId id="353" r:id="rId7"/>
    <p:sldId id="354" r:id="rId8"/>
    <p:sldId id="35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DADADA"/>
    <a:srgbClr val="00A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757C0B4-9235-41E2-8FC0-2D9FA0FD0E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888147-ECB6-4994-8E84-50353D6881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84A71-F3AA-43CD-A7D2-12827E6946E2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4553F7-4B09-43BB-86D1-3EFBDAA9A6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80CCF0-9FCC-4BD4-AFF9-2EB3046346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B1E30-A444-4254-9897-A90F72E168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44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B090A-6E64-4396-BC39-F7F91FB910AA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FAE03-D5B7-4F55-832C-1BCC2C8C43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786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1004D-CC30-4BB1-8B77-E24250EA4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84FA3-CAB2-4FC8-80D1-A4D4D379E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B31EC-8C71-4603-A079-F3B235E2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E033-DDF6-441F-9B34-9D06DE03B4EA}" type="datetime1">
              <a:rPr lang="en-US" smtClean="0"/>
              <a:t>12/8/2018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935D6E-DAC9-4AC2-ACD8-EB4FDDE4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50A239-71A0-46F2-BF84-55AB1602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216F-95A3-47FB-B93D-58F5C6B445DA}" type="slidenum">
              <a:rPr lang="en-US" smtClean="0"/>
              <a:pPr/>
              <a:t>‹N°›</a:t>
            </a:fld>
            <a:r>
              <a:rPr lang="en-US"/>
              <a:t>/44</a:t>
            </a:r>
          </a:p>
        </p:txBody>
      </p:sp>
    </p:spTree>
    <p:extLst>
      <p:ext uri="{BB962C8B-B14F-4D97-AF65-F5344CB8AC3E}">
        <p14:creationId xmlns:p14="http://schemas.microsoft.com/office/powerpoint/2010/main" val="61917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83C0D-E76A-493A-97D9-E5CE20E3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C4B9D7-3853-4BEF-85DD-2A6B1AAEE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CA7957-4697-4345-BE58-EED8853E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30DD-7F04-4C03-A17C-A3D4194A2BA9}" type="datetime1">
              <a:rPr lang="en-US" smtClean="0"/>
              <a:t>12/8/2018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199905-5C7D-41BE-A9F6-ED05A86A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B06416-4EEE-47E9-ABD9-DE3EE4BF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216F-95A3-47FB-B93D-58F5C6B445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7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C80B2AA-806B-45AB-A2F9-293A2DBB2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84F3CC-AB40-4509-B7E4-CA9D01014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C1A6E1-4358-4D02-B6CD-1AAE77DE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9DD2-8BC6-4DAD-99C7-E6D05CE92A00}" type="datetime1">
              <a:rPr lang="en-US" smtClean="0"/>
              <a:t>12/8/2018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7712C2-0FB3-4A78-9518-392CECFC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D26068-F603-43CE-A02F-B20FE7E8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216F-95A3-47FB-B93D-58F5C6B445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12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9AC56-9851-4133-A5E3-B61F08740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F35B1F-DC2F-4B54-9D88-C1C26EFDF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00DFFB-AAE0-44F1-A79F-95D11298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43CE-1CC2-4785-9D14-B60D3938D5EB}" type="datetime1">
              <a:rPr lang="en-US" smtClean="0"/>
              <a:t>12/8/2018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883C2E-B5F7-4502-B0BC-003206D9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7BE1F3-A4AC-4125-A5E5-F0AAF097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28AD-45B1-4B51-9B8F-042FC451C3B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1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7D1A0E-FB21-47AD-A933-3D5747C7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97DEC2-8B4B-4A9D-BBA8-243B63771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6E34F-F2C9-4499-BF71-52DC5110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9B36-6DEC-459A-BE86-334E61924CEF}" type="datetime1">
              <a:rPr lang="en-US" smtClean="0"/>
              <a:t>12/8/2018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18CCD6-82A7-49E7-A6B4-8BFBCDC6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C4DE02-7F27-46E6-901C-B2538010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28AD-45B1-4B51-9B8F-042FC451C3B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93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D9A3F-0154-47CF-B592-6D5ED93A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9122A5-5167-4D34-B571-E2533FE2E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B4138-0A20-4F71-86DC-BF24A8F2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623A-436D-422B-B940-F0AA71174D4B}" type="datetime1">
              <a:rPr lang="en-US" smtClean="0"/>
              <a:t>12/8/2018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6691F8-20DA-49F0-86DE-9205CC6C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D5FE8F-0ADC-41AC-9B42-6540660F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28AD-45B1-4B51-9B8F-042FC451C3B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21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D94A92-DCFF-4AAE-817D-6CEB0FB8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1CF471-7024-4B3C-97C9-224C75528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E9F317-9C5A-468E-BC8D-4D69FD1EA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69D219-BD7E-41A0-B764-30587C25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5EB6-3621-45CA-8011-865942D150BD}" type="datetime1">
              <a:rPr lang="en-US" smtClean="0"/>
              <a:t>12/8/2018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507796-ED3C-4E7C-B677-6563AE27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6DAE0C-FD2A-490B-8BA1-81C3DEDE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28AD-45B1-4B51-9B8F-042FC451C3B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56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7DDDE0-6621-48FC-8441-7E5714B7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9491F1-3041-417F-8322-48FBBFD6F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B7A462-BEA4-4099-AF79-0341AB502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08C55F6-A915-43FE-921E-2A2ACF69E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6988A44-F0B1-4D8C-8DE5-67A45F63B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666FC9-57E8-40D9-8C74-B85FA8B5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7C35-B12C-41FE-B185-834769DFF80F}" type="datetime1">
              <a:rPr lang="en-US" smtClean="0"/>
              <a:t>12/8/2018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62994D-3FB3-4C81-B910-4B5EC907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B8C551-225E-4B2F-97D6-01D8F5D7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28AD-45B1-4B51-9B8F-042FC451C3B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94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7AB87-6979-4F73-B70B-AF64A3BD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A09D52-DBF6-43D1-9892-B770C911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1A201-988D-43BC-8A7D-572CC7440B83}" type="datetime1">
              <a:rPr lang="en-US" smtClean="0"/>
              <a:t>12/8/2018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DB8364-4EFF-4B4B-90B9-9D3C1855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E50A01-0A68-4269-9944-DAF9F757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28AD-45B1-4B51-9B8F-042FC451C3B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93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7BC0A4F-B798-4B70-8F18-7FAC3107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8866-EDF0-450C-82ED-BC2514A8B96B}" type="datetime1">
              <a:rPr lang="en-US" smtClean="0"/>
              <a:t>12/8/2018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8AA952-F1D5-4BE8-A97C-BFDC20B8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56908E-AE6F-43E9-B6AE-9C248147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28AD-45B1-4B51-9B8F-042FC451C3B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54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BFFDF4-C368-488C-BF2F-5B1C7BD27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FF0508-0C50-4CA4-A1AB-771A63C0D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AB2FD5-9D04-4425-AE57-FF6FFD975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2A5FDF-2E4F-49AB-B679-3C7C88E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6ABD-6BD3-464C-A096-67F6FB68761A}" type="datetime1">
              <a:rPr lang="en-US" smtClean="0"/>
              <a:t>12/8/2018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6CED6A-1ADD-4618-A34E-5A678653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DF107D-1533-4BD5-ADBF-DB247C70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28AD-45B1-4B51-9B8F-042FC451C3B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7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3356E-ECF8-47B7-BA86-A5286981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A252CE-8085-471A-B41F-9EA8CA082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E5B825-9C79-43AD-993D-29980D831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9934-FDB6-46D0-A10F-8C097D7F9969}" type="datetime1">
              <a:rPr lang="en-US" smtClean="0"/>
              <a:t>12/8/2018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C225A1-74C4-4C2D-AEF7-0E1ACD01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A677D8-4A30-416A-8E3A-3C4AC89F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216F-95A3-47FB-B93D-58F5C6B445DA}" type="slidenum">
              <a:rPr lang="en-US" smtClean="0"/>
              <a:pPr/>
              <a:t>‹N°›</a:t>
            </a:fld>
            <a:r>
              <a:rPr lang="en-US"/>
              <a:t>/44</a:t>
            </a:r>
          </a:p>
        </p:txBody>
      </p:sp>
    </p:spTree>
    <p:extLst>
      <p:ext uri="{BB962C8B-B14F-4D97-AF65-F5344CB8AC3E}">
        <p14:creationId xmlns:p14="http://schemas.microsoft.com/office/powerpoint/2010/main" val="35247255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4F895-C7E0-4463-B71B-ADCBF057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8D39334-9517-48A5-8DEF-00AB7C217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C8CE06-36B8-4C3E-92FB-6835EDA15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F00FCA-517D-42D1-8E71-08BCD645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8EC5-598F-4972-A3DA-FF21564721FB}" type="datetime1">
              <a:rPr lang="en-US" smtClean="0"/>
              <a:t>12/8/2018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B0EDA0-3ABA-4A2F-BA81-6696A733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99BA14-4FDE-43F1-A04C-0B314219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28AD-45B1-4B51-9B8F-042FC451C3B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1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401AE-8A1E-4D23-A44C-0FD0297E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468DAF-163B-4549-86C5-7F0041A9F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A09AA4-4871-4EA7-A298-AEDAA5B9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351A-BE5F-4C52-8E50-6AE12AE3922B}" type="datetime1">
              <a:rPr lang="en-US" smtClean="0"/>
              <a:t>12/8/2018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2612EC-49F4-48F4-9155-0E3E18D3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029A11-C5B1-4565-8853-BE44672F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28AD-45B1-4B51-9B8F-042FC451C3B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76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96E7F49-7AD0-4046-B41B-11C00363F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797612-3FA6-4F58-A958-D4ED33383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B05D43-6FA5-46A2-BAD9-185DD06B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6FC2-AEEF-483B-8E8A-6D3B984F8808}" type="datetime1">
              <a:rPr lang="en-US" smtClean="0"/>
              <a:t>12/8/2018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5403E1-661E-48B0-8E48-8D3410A3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CAFB30-DFBB-4D56-BF43-50848654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28AD-45B1-4B51-9B8F-042FC451C3B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1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A65DE-6575-44E3-84A4-79857CF7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8DF1D6-254E-4B19-8AD2-31E8CDD3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098C41-26CA-440E-9E50-F524EE93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0A51-FDD1-4B95-B017-0ACA55AFE96A}" type="datetime1">
              <a:rPr lang="en-US" smtClean="0"/>
              <a:t>12/8/2018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89991E-73AC-4BB3-8076-106507D1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9C30A3-6E9E-42C6-A1D3-EF6B4BC2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216F-95A3-47FB-B93D-58F5C6B445DA}" type="slidenum">
              <a:rPr lang="en-US" smtClean="0"/>
              <a:pPr/>
              <a:t>‹N°›</a:t>
            </a:fld>
            <a:r>
              <a:rPr lang="en-US"/>
              <a:t>/44</a:t>
            </a:r>
          </a:p>
        </p:txBody>
      </p:sp>
    </p:spTree>
    <p:extLst>
      <p:ext uri="{BB962C8B-B14F-4D97-AF65-F5344CB8AC3E}">
        <p14:creationId xmlns:p14="http://schemas.microsoft.com/office/powerpoint/2010/main" val="206000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19CFD-92D8-43C1-B9C8-A7E4DEBB9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A374DF-A40B-4463-936C-0B2B815F3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34F914-68EC-42E3-AC33-11E98C5B4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430D56-56BE-4CE5-BFC3-FC593F06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CD7E-DB10-4F99-8A60-8203813F08EC}" type="datetime1">
              <a:rPr lang="en-US" smtClean="0"/>
              <a:t>12/8/2018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60BF04-8F4B-43AC-BEFE-CBF20F86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B1BBC5-A8AC-471E-8480-331D5511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216F-95A3-47FB-B93D-58F5C6B445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4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C8D8D4-C878-4E68-B5F6-24599146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A1EA41-F2D9-48C5-8455-640958CC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98C167-FF29-42C7-AAD1-B9187ACBE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8338AE-A45D-4FB6-B462-5045E675B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7B7F3A2-2BEB-4547-AA3B-3112972FA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8239E39-6035-4367-ACF4-EA6F2E57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831C-EA03-4DDA-8E11-D3814DE572F2}" type="datetime1">
              <a:rPr lang="en-US" smtClean="0"/>
              <a:t>12/8/2018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C692BA4-B518-48DA-83DB-138870CB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58C0C3-C4A5-4E8F-824E-5CFD3865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216F-95A3-47FB-B93D-58F5C6B445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1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ABBA52-16D4-4776-AA7F-9CF68263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4DF131-A1C6-421E-9B30-D9804BBB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8B17-9795-4693-9434-52EFEDD0F51F}" type="datetime1">
              <a:rPr lang="en-US" smtClean="0"/>
              <a:t>12/8/2018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48F4DE-02FA-4D23-9D51-FBD147D4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3E3485-A9E3-426F-B315-709F64F5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216F-95A3-47FB-B93D-58F5C6B445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1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E6E7F1C-78BB-4C09-92C6-AE1B16A0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7DE3-20D4-46B4-BC6E-A8CD58FF6C71}" type="datetime1">
              <a:rPr lang="en-US" smtClean="0"/>
              <a:t>12/8/2018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DB433D-6898-45B2-A7B6-ADB00F4B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9168BE-D2D2-42BA-AB73-7EE6A8FE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216F-95A3-47FB-B93D-58F5C6B445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7DE20-068A-49D2-8AC4-ADBC4ECB0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942309-1BD3-4D30-81C6-5550A2D00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4EC29A-0E36-4ACE-9DE0-4566D7F91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6E0D2F-04EA-4715-A3F0-96285D86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6F59-5300-4F54-A495-5EEDB0BC0C49}" type="datetime1">
              <a:rPr lang="en-US" smtClean="0"/>
              <a:t>12/8/2018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B89CCD-930A-4F21-977B-84E1B0AA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06C29B-D0DF-44C1-8A86-4A54662B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216F-95A3-47FB-B93D-58F5C6B445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8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AEE526-B103-4C3E-ACD8-D13348506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A36D4E6-8CEF-4982-8C8D-2C31DCF4A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D6B886-3116-4DC8-AEF4-B44D5A8FF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2D1C83-7207-45ED-954C-E21963F3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45F6-39BB-4219-B53B-7792E84E4BC0}" type="datetime1">
              <a:rPr lang="en-US" smtClean="0"/>
              <a:t>12/8/2018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D2D097-413C-41F9-B070-FC37054F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BC96FE-6C0D-4FF3-B936-B3A126AC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216F-95A3-47FB-B93D-58F5C6B445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6291E2A-DAF3-4901-A46B-2CA194B2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2723EA-6779-4BED-841B-8A63A6EBB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8ECE47-AA0A-455E-9AF4-5EDB11C7D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D7F8D-27E1-45A9-805D-E54E54977CCE}" type="datetime1">
              <a:rPr lang="en-US" smtClean="0"/>
              <a:t>12/8/2018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74172F-A7CB-4155-B15F-6BC9F5791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F299C5-2121-4762-A107-599281A3A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B216F-95A3-47FB-B93D-58F5C6B445DA}" type="slidenum">
              <a:rPr lang="en-US" smtClean="0"/>
              <a:pPr/>
              <a:t>‹N°›</a:t>
            </a:fld>
            <a:r>
              <a:rPr lang="en-US"/>
              <a:t>/44</a:t>
            </a:r>
          </a:p>
        </p:txBody>
      </p:sp>
    </p:spTree>
    <p:extLst>
      <p:ext uri="{BB962C8B-B14F-4D97-AF65-F5344CB8AC3E}">
        <p14:creationId xmlns:p14="http://schemas.microsoft.com/office/powerpoint/2010/main" val="167331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670FC79-1E60-47F4-B994-8D9C1498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67C4DB-A5E1-4DAE-B438-82898777B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05CCDB-84A6-4224-A2AF-E0C863D15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7EC0B-366F-42C1-BD6B-1FD660BDA232}" type="datetime1">
              <a:rPr lang="en-US" smtClean="0"/>
              <a:t>12/8/2018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796DF2-68C1-4EF7-AC5D-7E3A5F4E3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E39468-6831-49B8-9FB0-E10954E1C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728AD-45B1-4B51-9B8F-042FC451C3B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9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5A0BBF-7537-4CF6-8538-937EEAC43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020286"/>
          </a:xfrm>
        </p:spPr>
        <p:txBody>
          <a:bodyPr/>
          <a:lstStyle/>
          <a:p>
            <a:r>
              <a:rPr lang="fr-FR"/>
              <a:t>Real time pitch shifting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3B8507-2D33-4BC1-B398-08E78F52F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2463"/>
            <a:ext cx="9144000" cy="1655762"/>
          </a:xfrm>
        </p:spPr>
        <p:txBody>
          <a:bodyPr>
            <a:normAutofit fontScale="77500" lnSpcReduction="20000"/>
          </a:bodyPr>
          <a:lstStyle/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Lkham Nyambuu – Alexis Mermet – Cyril Cadoux</a:t>
            </a: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DA1654-839F-4DEE-B15F-C4EABEE9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216F-95A3-47FB-B93D-58F5C6B445DA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RÃ©sultat de recherche d'images pour &quot;dark vador emoji&quot;">
            <a:extLst>
              <a:ext uri="{FF2B5EF4-FFF2-40B4-BE49-F238E27FC236}">
                <a16:creationId xmlns:a16="http://schemas.microsoft.com/office/drawing/2014/main" id="{B415885B-7B70-4FAA-B3E5-C822946BC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481" y="36576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c3po emoji&quot;">
            <a:extLst>
              <a:ext uri="{FF2B5EF4-FFF2-40B4-BE49-F238E27FC236}">
                <a16:creationId xmlns:a16="http://schemas.microsoft.com/office/drawing/2014/main" id="{1452CEEA-C7F8-45A8-BC76-6F519A417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521" y="36576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20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336A81-BE3C-42D8-8B8B-307BA2256EA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fr-FR">
                <a:solidFill>
                  <a:srgbClr val="0070C0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82724C-697A-4964-9313-14248F0AC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Transform speech audio files into higher- or lower-pitched voices</a:t>
            </a:r>
          </a:p>
          <a:p>
            <a:endParaRPr lang="fr-FR"/>
          </a:p>
          <a:p>
            <a:r>
              <a:rPr lang="fr-FR"/>
              <a:t>Satisfy the real time </a:t>
            </a:r>
            <a:r>
              <a:rPr lang="fr-FR">
                <a:solidFill>
                  <a:srgbClr val="C00000"/>
                </a:solidFill>
              </a:rPr>
              <a:t>constraints</a:t>
            </a:r>
          </a:p>
          <a:p>
            <a:pPr lvl="1"/>
            <a:r>
              <a:rPr lang="fr-FR"/>
              <a:t>Only partial information is available (1 chunk of small size)</a:t>
            </a:r>
          </a:p>
          <a:p>
            <a:pPr lvl="1"/>
            <a:r>
              <a:rPr lang="fr-FR"/>
              <a:t>Computations must be very fast</a:t>
            </a:r>
          </a:p>
          <a:p>
            <a:pPr lvl="1"/>
            <a:endParaRPr lang="fr-FR"/>
          </a:p>
          <a:p>
            <a:r>
              <a:rPr lang="fr-FR">
                <a:solidFill>
                  <a:srgbClr val="008000"/>
                </a:solidFill>
              </a:rPr>
              <a:t>Solutions</a:t>
            </a:r>
            <a:r>
              <a:rPr lang="fr-FR"/>
              <a:t> :</a:t>
            </a:r>
          </a:p>
          <a:p>
            <a:pPr lvl="1"/>
            <a:r>
              <a:rPr lang="fr-FR"/>
              <a:t>Use look up tables</a:t>
            </a:r>
          </a:p>
          <a:p>
            <a:pPr lvl="1"/>
            <a:r>
              <a:rPr lang="fr-FR"/>
              <a:t>Use integers variables as often as possible</a:t>
            </a:r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D713A2-0A86-4204-B9B8-9F808A1E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216F-95A3-47FB-B93D-58F5C6B445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86FC02-1017-458B-8FE1-620EA2E9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First method : Robot Voice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48642B1-0F57-48DA-B807-8474311A85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/>
                  <a:t>Motivation : It is the </a:t>
                </a:r>
                <a:r>
                  <a:rPr lang="fr-FR">
                    <a:solidFill>
                      <a:srgbClr val="008000"/>
                    </a:solidFill>
                  </a:rPr>
                  <a:t>simplest</a:t>
                </a:r>
                <a:r>
                  <a:rPr lang="fr-FR"/>
                  <a:t> method possible </a:t>
                </a:r>
              </a:p>
              <a:p>
                <a:endParaRPr lang="fr-FR"/>
              </a:p>
              <a:p>
                <a:r>
                  <a:rPr lang="fr-FR"/>
                  <a:t>How it works :</a:t>
                </a:r>
              </a:p>
              <a:p>
                <a:pPr lvl="1"/>
                <a:r>
                  <a:rPr lang="fr-FR"/>
                  <a:t>A LUT (the same length than a chunk) stores SINE values at a given frequency</a:t>
                </a:r>
              </a:p>
              <a:p>
                <a:pPr lvl="1"/>
                <a:r>
                  <a:rPr lang="fr-FR"/>
                  <a:t>Multiply each chunk by the corresponding value in the LUT (</a:t>
                </a:r>
                <a:r>
                  <a:rPr lang="fr-FR" b="1"/>
                  <a:t>modulation</a:t>
                </a:r>
                <a:r>
                  <a:rPr lang="fr-FR"/>
                  <a:t>)</a:t>
                </a:r>
              </a:p>
              <a:p>
                <a:pPr lvl="1"/>
                <a:endParaRPr lang="fr-FR"/>
              </a:p>
              <a:p>
                <a:r>
                  <a:rPr lang="fr-FR"/>
                  <a:t>Small detail : We must remove the direct component</a:t>
                </a:r>
              </a:p>
              <a:p>
                <a:pPr lvl="1"/>
                <a:r>
                  <a:rPr lang="fr-FR"/>
                  <a:t>Use the simplest high-pass filter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fr-FR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48642B1-0F57-48DA-B807-8474311A85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8CA456-BAAC-4534-9FE9-CEA8E2A2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216F-95A3-47FB-B93D-58F5C6B445DA}" type="slidenum">
              <a:rPr lang="en-US" smtClean="0"/>
              <a:pPr/>
              <a:t>3</a:t>
            </a:fld>
            <a:r>
              <a:rPr lang="en-US"/>
              <a:t>/44</a:t>
            </a:r>
          </a:p>
        </p:txBody>
      </p:sp>
    </p:spTree>
    <p:extLst>
      <p:ext uri="{BB962C8B-B14F-4D97-AF65-F5344CB8AC3E}">
        <p14:creationId xmlns:p14="http://schemas.microsoft.com/office/powerpoint/2010/main" val="373721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7BBE8-2F2C-42A3-89E0-DAF8B37D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Second Method : Granular Synthesis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EA54E-F162-478D-A84A-BA31B1613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667250"/>
          </a:xfrm>
        </p:spPr>
        <p:txBody>
          <a:bodyPr>
            <a:normAutofit lnSpcReduction="10000"/>
          </a:bodyPr>
          <a:lstStyle/>
          <a:p>
            <a:r>
              <a:rPr lang="fr-FR"/>
              <a:t>Motivation :</a:t>
            </a:r>
          </a:p>
          <a:p>
            <a:pPr lvl="1"/>
            <a:r>
              <a:rPr lang="fr-FR"/>
              <a:t>The ‘aliasing effect’ is what makes the robot voice so special</a:t>
            </a:r>
          </a:p>
          <a:p>
            <a:pPr lvl="1"/>
            <a:r>
              <a:rPr lang="fr-FR"/>
              <a:t>But if the shifting frequency is too high, the </a:t>
            </a:r>
            <a:r>
              <a:rPr lang="fr-FR">
                <a:solidFill>
                  <a:srgbClr val="C00000"/>
                </a:solidFill>
              </a:rPr>
              <a:t>intelligibility becomes too poor</a:t>
            </a:r>
          </a:p>
          <a:p>
            <a:pPr lvl="1"/>
            <a:r>
              <a:rPr lang="fr-FR"/>
              <a:t>Find a method that uses no ‘explicit’ modulation</a:t>
            </a:r>
          </a:p>
          <a:p>
            <a:pPr lvl="1"/>
            <a:endParaRPr lang="fr-FR"/>
          </a:p>
          <a:p>
            <a:r>
              <a:rPr lang="fr-FR"/>
              <a:t>How it works :</a:t>
            </a:r>
          </a:p>
          <a:p>
            <a:pPr lvl="1"/>
            <a:r>
              <a:rPr lang="fr-FR"/>
              <a:t>Use interpolation to create new samples at a higher rate (ie </a:t>
            </a:r>
            <a:r>
              <a:rPr lang="fr-FR" i="1"/>
              <a:t>resampling</a:t>
            </a:r>
            <a:r>
              <a:rPr lang="fr-FR"/>
              <a:t>)</a:t>
            </a:r>
          </a:p>
          <a:p>
            <a:pPr lvl="1"/>
            <a:r>
              <a:rPr lang="fr-FR"/>
              <a:t>Playing those samples at the </a:t>
            </a:r>
            <a:r>
              <a:rPr lang="fr-FR" i="1"/>
              <a:t>input-</a:t>
            </a:r>
            <a:r>
              <a:rPr lang="fr-FR"/>
              <a:t>rate will stretch the audio and make it deeper</a:t>
            </a:r>
          </a:p>
          <a:p>
            <a:pPr lvl="1"/>
            <a:endParaRPr lang="fr-FR"/>
          </a:p>
          <a:p>
            <a:pPr lvl="1"/>
            <a:r>
              <a:rPr lang="fr-FR"/>
              <a:t>A few raw samples are used </a:t>
            </a:r>
            <a:r>
              <a:rPr lang="fr-FR" b="1"/>
              <a:t>twice</a:t>
            </a:r>
            <a:r>
              <a:rPr lang="fr-FR"/>
              <a:t>, in two different </a:t>
            </a:r>
            <a:r>
              <a:rPr lang="fr-FR" b="1" i="1"/>
              <a:t>grains</a:t>
            </a:r>
          </a:p>
          <a:p>
            <a:pPr lvl="1"/>
            <a:r>
              <a:rPr lang="fr-FR"/>
              <a:t>Use a </a:t>
            </a:r>
            <a:r>
              <a:rPr lang="fr-FR" i="1"/>
              <a:t>tapered window</a:t>
            </a:r>
            <a:r>
              <a:rPr lang="fr-FR"/>
              <a:t> to merge the overlapping resampled values of consecutive grains</a:t>
            </a:r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C933E5-E114-4D8B-A3CF-6AE63268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216F-95A3-47FB-B93D-58F5C6B445DA}" type="slidenum">
              <a:rPr lang="en-US" smtClean="0"/>
              <a:pPr/>
              <a:t>4</a:t>
            </a:fld>
            <a:r>
              <a:rPr lang="en-US"/>
              <a:t>/44</a:t>
            </a:r>
          </a:p>
        </p:txBody>
      </p:sp>
    </p:spTree>
    <p:extLst>
      <p:ext uri="{BB962C8B-B14F-4D97-AF65-F5344CB8AC3E}">
        <p14:creationId xmlns:p14="http://schemas.microsoft.com/office/powerpoint/2010/main" val="315997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95FB4-0539-4922-A635-90E6BE50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Example</a:t>
            </a:r>
            <a:endParaRPr lang="en-US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A1BC61F-DCF1-4164-B873-61ED7AEF0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1664"/>
            <a:ext cx="10515600" cy="399926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E54B97-EE78-431A-9FBF-12C92A42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216F-95A3-47FB-B93D-58F5C6B445DA}" type="slidenum">
              <a:rPr lang="en-US" smtClean="0"/>
              <a:pPr/>
              <a:t>5</a:t>
            </a:fld>
            <a:r>
              <a:rPr lang="en-US"/>
              <a:t>/44</a:t>
            </a:r>
          </a:p>
        </p:txBody>
      </p:sp>
    </p:spTree>
    <p:extLst>
      <p:ext uri="{BB962C8B-B14F-4D97-AF65-F5344CB8AC3E}">
        <p14:creationId xmlns:p14="http://schemas.microsoft.com/office/powerpoint/2010/main" val="43056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54172-0620-4538-AEC7-F6561B70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Examples</a:t>
            </a:r>
            <a:endParaRPr lang="en-US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5F2ADDD-F7CB-4294-AF50-F45EE7538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0616"/>
            <a:ext cx="10515600" cy="4001356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A1D470-C56C-458E-B92A-97FE7D50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216F-95A3-47FB-B93D-58F5C6B445DA}" type="slidenum">
              <a:rPr lang="en-US" smtClean="0"/>
              <a:pPr/>
              <a:t>6</a:t>
            </a:fld>
            <a:r>
              <a:rPr lang="en-US"/>
              <a:t>/44</a:t>
            </a:r>
          </a:p>
        </p:txBody>
      </p:sp>
    </p:spTree>
    <p:extLst>
      <p:ext uri="{BB962C8B-B14F-4D97-AF65-F5344CB8AC3E}">
        <p14:creationId xmlns:p14="http://schemas.microsoft.com/office/powerpoint/2010/main" val="357746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82C50E-9F4F-4034-8AA0-4E4A496C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Third Method : Add LPC coefficients to GS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D73EF45-9197-4E62-B770-303010FE8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80188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fr-FR"/>
                  <a:t>Motivation : </a:t>
                </a:r>
              </a:p>
              <a:p>
                <a:pPr lvl="1"/>
                <a:r>
                  <a:rPr lang="fr-FR"/>
                  <a:t>Granular Synthesis works well, but the resulting speech sounds un-natural</a:t>
                </a:r>
              </a:p>
              <a:p>
                <a:pPr lvl="1"/>
                <a:r>
                  <a:rPr lang="fr-FR"/>
                  <a:t>Find a way to preserve the energy envelope during the transformation</a:t>
                </a:r>
              </a:p>
              <a:p>
                <a:pPr lvl="1"/>
                <a:endParaRPr lang="fr-FR"/>
              </a:p>
              <a:p>
                <a:r>
                  <a:rPr lang="fr-FR"/>
                  <a:t>Good model 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/>
                  <a:t> with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/>
                  <a:t> the excitation and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/>
                  <a:t> the resonator</a:t>
                </a:r>
              </a:p>
              <a:p>
                <a:pPr marL="0" indent="0">
                  <a:buNone/>
                </a:pPr>
                <a:endParaRPr lang="fr-FR"/>
              </a:p>
              <a:p>
                <a:r>
                  <a:rPr lang="fr-FR"/>
                  <a:t>How it works:</a:t>
                </a:r>
              </a:p>
              <a:p>
                <a:pPr lvl="1"/>
                <a:r>
                  <a:rPr lang="fr-FR"/>
                  <a:t>Obtain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/>
                  <a:t> coefficients from input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/>
                  <a:t> and deduce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fr-FR"/>
              </a:p>
              <a:p>
                <a:pPr lvl="1"/>
                <a:r>
                  <a:rPr lang="fr-FR"/>
                  <a:t>Apply granular synthesis on those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/>
                  <a:t> samples</a:t>
                </a:r>
              </a:p>
              <a:p>
                <a:pPr lvl="1"/>
                <a:r>
                  <a:rPr lang="fr-FR"/>
                  <a:t>Compute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/>
                  <a:t> with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/>
                  <a:t> and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𝑟𝑒𝑠𝑎𝑚𝑝𝑙𝑒𝑑</m:t>
                        </m:r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fr-FR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D73EF45-9197-4E62-B770-303010FE8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80188" cy="4351338"/>
              </a:xfrm>
              <a:blipFill>
                <a:blip r:embed="rId2"/>
                <a:stretch>
                  <a:fillRect l="-897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320F78-4317-425D-8219-C8404CCE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216F-95A3-47FB-B93D-58F5C6B445DA}" type="slidenum">
              <a:rPr lang="en-US" smtClean="0"/>
              <a:pPr/>
              <a:t>7</a:t>
            </a:fld>
            <a:r>
              <a:rPr lang="en-US"/>
              <a:t>/44</a:t>
            </a:r>
          </a:p>
        </p:txBody>
      </p:sp>
    </p:spTree>
    <p:extLst>
      <p:ext uri="{BB962C8B-B14F-4D97-AF65-F5344CB8AC3E}">
        <p14:creationId xmlns:p14="http://schemas.microsoft.com/office/powerpoint/2010/main" val="35805964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341</Words>
  <Application>Microsoft Office PowerPoint</Application>
  <PresentationFormat>Grand écran</PresentationFormat>
  <Paragraphs>57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Thème Office</vt:lpstr>
      <vt:lpstr>Conception personnalisée</vt:lpstr>
      <vt:lpstr>Real time pitch shifting</vt:lpstr>
      <vt:lpstr>Introduction</vt:lpstr>
      <vt:lpstr>First method : Robot Voice</vt:lpstr>
      <vt:lpstr>Second Method : Granular Synthesis</vt:lpstr>
      <vt:lpstr>Example</vt:lpstr>
      <vt:lpstr>Examples</vt:lpstr>
      <vt:lpstr>Third Method : Add LPC coefficients to 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pitch shifting</dc:title>
  <dc:creator>Cyril</dc:creator>
  <cp:lastModifiedBy>Cyril</cp:lastModifiedBy>
  <cp:revision>256</cp:revision>
  <dcterms:created xsi:type="dcterms:W3CDTF">2018-04-15T09:11:47Z</dcterms:created>
  <dcterms:modified xsi:type="dcterms:W3CDTF">2018-12-08T14:54:04Z</dcterms:modified>
</cp:coreProperties>
</file>