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1f176c70-2352-11e9-8953-6dccefe67b4a: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1f176c70-2352-11e9-8953-6dccefe67b4a: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title: Modules and Libraries type: lesson duration: "00:45"</a:t>
            </a:r>
            <a:endParaRPr/>
          </a:p>
          <a:p>
            <a:pPr indent="0" lvl="0" marL="0" rtl="0" algn="l">
              <a:spcBef>
                <a:spcPts val="0"/>
              </a:spcBef>
              <a:spcAft>
                <a:spcPts val="0"/>
              </a:spcAft>
              <a:buNone/>
            </a:pPr>
            <a:r>
              <a:rPr b="1" lang="en"/>
              <a:t>Overview</a:t>
            </a:r>
            <a:r>
              <a:rPr lang="en"/>
              <a:t>This lesson walks through the idea of application programming interfaces (APIs), starting with their definition. It touches on JSON versus XML, followed by a series of exercises that introduce keys and parameters.</a:t>
            </a:r>
            <a:endParaRPr/>
          </a:p>
          <a:p>
            <a:pPr indent="0" lvl="0" marL="0" rtl="0" algn="l">
              <a:spcBef>
                <a:spcPts val="0"/>
              </a:spcBef>
              <a:spcAft>
                <a:spcPts val="0"/>
              </a:spcAft>
              <a:buNone/>
            </a:pPr>
            <a:r>
              <a:rPr b="1" lang="en"/>
              <a:t>Learning Objectives</a:t>
            </a:r>
            <a:r>
              <a:rPr lang="en"/>
              <a:t>In this lesson, students will:</a:t>
            </a:r>
            <a:endParaRPr/>
          </a:p>
          <a:p>
            <a:pPr indent="-298450" lvl="0" marL="457200" rtl="0" algn="l">
              <a:spcBef>
                <a:spcPts val="0"/>
              </a:spcBef>
              <a:spcAft>
                <a:spcPts val="0"/>
              </a:spcAft>
              <a:buSzPts val="1100"/>
              <a:buChar char="●"/>
            </a:pPr>
            <a:r>
              <a:rPr lang="en"/>
              <a:t>Describe what an application programming interface (API) is and why we might use one.</a:t>
            </a:r>
            <a:endParaRPr/>
          </a:p>
          <a:p>
            <a:pPr indent="-298450" lvl="0" marL="457200" rtl="0" algn="l">
              <a:spcBef>
                <a:spcPts val="0"/>
              </a:spcBef>
              <a:spcAft>
                <a:spcPts val="0"/>
              </a:spcAft>
              <a:buSzPts val="1100"/>
              <a:buChar char="●"/>
            </a:pPr>
            <a:r>
              <a:rPr lang="en"/>
              <a:t>Identify common APIs on the web.</a:t>
            </a:r>
            <a:endParaRPr/>
          </a:p>
          <a:p>
            <a:pPr indent="-298450" lvl="0" marL="457200" rtl="0" algn="l">
              <a:spcBef>
                <a:spcPts val="0"/>
              </a:spcBef>
              <a:spcAft>
                <a:spcPts val="0"/>
              </a:spcAft>
              <a:buSzPts val="1100"/>
              <a:buChar char="●"/>
            </a:pPr>
            <a:r>
              <a:rPr lang="en"/>
              <a:t>Call an API.</a:t>
            </a:r>
            <a:endParaRPr/>
          </a:p>
          <a:p>
            <a:pPr indent="0" lvl="0" marL="0" rtl="0" algn="l">
              <a:spcBef>
                <a:spcPts val="0"/>
              </a:spcBef>
              <a:spcAft>
                <a:spcPts val="0"/>
              </a:spcAft>
              <a:buNone/>
            </a:pPr>
            <a:r>
              <a:rPr b="1" lang="en"/>
              <a:t>Duration</a:t>
            </a:r>
            <a:r>
              <a:rPr lang="en"/>
              <a:t>45 minutes</a:t>
            </a:r>
            <a:endParaRPr/>
          </a:p>
          <a:p>
            <a:pPr indent="0" lvl="0" marL="0" rtl="0" algn="l">
              <a:spcBef>
                <a:spcPts val="0"/>
              </a:spcBef>
              <a:spcAft>
                <a:spcPts val="0"/>
              </a:spcAft>
              <a:buNone/>
            </a:pPr>
            <a:r>
              <a:rPr b="1" lang="en"/>
              <a:t>Timing Notes:</a:t>
            </a:r>
            <a:r>
              <a:rPr lang="en"/>
              <a:t>This is the last lesson of the last unit of core Python material; after this is the unit lab. The slides as laid out here are quite short, designed to allow a lot of flex time for you to add exercises on any topics the students have struggled with (of note, </a:t>
            </a:r>
            <a:r>
              <a:rPr lang="en">
                <a:latin typeface="Courier New"/>
                <a:ea typeface="Courier New"/>
                <a:cs typeface="Courier New"/>
                <a:sym typeface="Courier New"/>
              </a:rPr>
              <a:t>hw-10wk-9</a:t>
            </a:r>
            <a:r>
              <a:rPr lang="en"/>
              <a:t> has much more API practice).</a:t>
            </a:r>
            <a:endParaRPr/>
          </a:p>
          <a:p>
            <a:pPr indent="0" lvl="0" marL="0" rtl="0" algn="l">
              <a:spcBef>
                <a:spcPts val="0"/>
              </a:spcBef>
              <a:spcAft>
                <a:spcPts val="0"/>
              </a:spcAft>
              <a:buNone/>
            </a:pPr>
            <a:r>
              <a:rPr lang="en"/>
              <a:t>Address any remaining questions in the parking lot here.</a:t>
            </a:r>
            <a:endParaRPr/>
          </a:p>
          <a:p>
            <a:pPr indent="-298450" lvl="0" marL="457200" rtl="0" algn="l">
              <a:spcBef>
                <a:spcPts val="0"/>
              </a:spcBef>
              <a:spcAft>
                <a:spcPts val="0"/>
              </a:spcAft>
              <a:buSzPts val="1100"/>
              <a:buChar char="●"/>
            </a:pPr>
            <a:r>
              <a:rPr b="1" lang="en"/>
              <a:t>Suggested Agenda</a:t>
            </a:r>
            <a:r>
              <a:rPr lang="en"/>
              <a:t>TimeActivity0:00 - 0:03Welcome0:03 - 0:10API Overview0:11 - 0:42Calling APIs0:42 - 0:45Summary</a:t>
            </a:r>
            <a:r>
              <a:rPr b="1" lang="en"/>
              <a:t>Differentiation and Extensions</a:t>
            </a:r>
            <a:r>
              <a:rPr lang="en"/>
              <a:t>For more advanced students, have them call other APIs (refer back to the early slide with the list) and print out the information for that legibly.</a:t>
            </a:r>
            <a:endParaRPr/>
          </a:p>
          <a:p>
            <a:pPr indent="-298450" lvl="0" marL="457200" rtl="0" algn="l">
              <a:spcBef>
                <a:spcPts val="0"/>
              </a:spcBef>
              <a:spcAft>
                <a:spcPts val="0"/>
              </a:spcAft>
              <a:buSzPts val="1100"/>
              <a:buChar char="●"/>
            </a:pPr>
            <a:r>
              <a:rPr lang="en"/>
              <a:t>Have them look through the jsonplaceholder API and print out even more information.</a:t>
            </a:r>
            <a:endParaRPr/>
          </a:p>
          <a:p>
            <a:pPr indent="-298450" lvl="0" marL="457200" rtl="0" algn="l">
              <a:spcBef>
                <a:spcPts val="0"/>
              </a:spcBef>
              <a:spcAft>
                <a:spcPts val="0"/>
              </a:spcAft>
              <a:buSzPts val="1100"/>
              <a:buChar char="●"/>
            </a:pPr>
            <a:r>
              <a:rPr lang="en"/>
              <a:t>Fill extra time by chaining together exercises on everything they've learned.</a:t>
            </a:r>
            <a:endParaRPr/>
          </a:p>
          <a:p>
            <a:pPr indent="-298450" lvl="0" marL="457200" rtl="0" algn="l">
              <a:spcBef>
                <a:spcPts val="0"/>
              </a:spcBef>
              <a:spcAft>
                <a:spcPts val="0"/>
              </a:spcAft>
              <a:buSzPts val="1100"/>
              <a:buChar char="●"/>
            </a:pPr>
            <a:r>
              <a:rPr b="1" lang="en"/>
              <a:t>In Class: Materials</a:t>
            </a:r>
            <a:r>
              <a:rPr lang="en"/>
              <a:t>Projector</a:t>
            </a:r>
            <a:endParaRPr/>
          </a:p>
          <a:p>
            <a:pPr indent="-298450" lvl="0" marL="457200" rtl="0" algn="l">
              <a:spcBef>
                <a:spcPts val="0"/>
              </a:spcBef>
              <a:spcAft>
                <a:spcPts val="0"/>
              </a:spcAft>
              <a:buSzPts val="1100"/>
              <a:buChar char="●"/>
            </a:pPr>
            <a:r>
              <a:rPr lang="en"/>
              <a:t>Internet connection</a:t>
            </a:r>
            <a:endParaRPr/>
          </a:p>
          <a:p>
            <a:pPr indent="-298450" lvl="0" marL="457200" rtl="0" algn="l">
              <a:spcBef>
                <a:spcPts val="0"/>
              </a:spcBef>
              <a:spcAft>
                <a:spcPts val="0"/>
              </a:spcAft>
              <a:buSzPts val="1100"/>
              <a:buChar char="●"/>
            </a:pPr>
            <a:r>
              <a:rPr lang="en"/>
              <a:t>Python 3</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de4c5099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de4c5099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1f1bb230-2352-11e9-8953-6dccefe67b4a: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1f1bb230-2352-11e9-8953-6dccefe67b4a: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298450" lvl="0" marL="457200" rtl="0" algn="l">
              <a:spcBef>
                <a:spcPts val="0"/>
              </a:spcBef>
              <a:spcAft>
                <a:spcPts val="0"/>
              </a:spcAft>
              <a:buSzPts val="1100"/>
              <a:buChar char="●"/>
            </a:pPr>
            <a:r>
              <a:rPr lang="en"/>
              <a:t>The number of astronauts and names currently aboard the International Space Station (ISS).</a:t>
            </a:r>
            <a:endParaRPr/>
          </a:p>
          <a:p>
            <a:pPr indent="-298450" lvl="0" marL="457200" rtl="0" algn="l">
              <a:spcBef>
                <a:spcPts val="0"/>
              </a:spcBef>
              <a:spcAft>
                <a:spcPts val="0"/>
              </a:spcAft>
              <a:buSzPts val="1100"/>
              <a:buChar char="●"/>
            </a:pPr>
            <a:r>
              <a:rPr lang="en"/>
              <a:t>Go to the website in the browser so that students can see what it returns.</a:t>
            </a:r>
            <a:endParaRPr/>
          </a:p>
          <a:p>
            <a:pPr indent="-298450" lvl="0" marL="457200" rtl="0" algn="l">
              <a:spcBef>
                <a:spcPts val="0"/>
              </a:spcBef>
              <a:spcAft>
                <a:spcPts val="0"/>
              </a:spcAft>
              <a:buSzPts val="1100"/>
              <a:buChar char="●"/>
            </a:pPr>
            <a:r>
              <a:rPr lang="en"/>
              <a:t>Ask if it's JSON or XML to check their memory.</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1f1c2760-2352-11e9-8953-6dccefe67b4a: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1f1c2760-2352-11e9-8953-6dccefe67b4a: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298450" lvl="0" marL="457200" rtl="0" algn="l">
              <a:spcBef>
                <a:spcPts val="0"/>
              </a:spcBef>
              <a:spcAft>
                <a:spcPts val="0"/>
              </a:spcAft>
              <a:buSzPts val="1100"/>
              <a:buChar char="●"/>
            </a:pPr>
            <a:r>
              <a:rPr lang="en"/>
              <a:t>Go down this code line by line. Why do we import these modules? What does each line do? Where do </a:t>
            </a:r>
            <a:r>
              <a:rPr lang="en">
                <a:latin typeface="Courier New"/>
                <a:ea typeface="Courier New"/>
                <a:cs typeface="Courier New"/>
                <a:sym typeface="Courier New"/>
              </a:rPr>
              <a:t>.read</a:t>
            </a:r>
            <a:r>
              <a:rPr lang="en"/>
              <a:t> and </a:t>
            </a:r>
            <a:r>
              <a:rPr lang="en">
                <a:latin typeface="Courier New"/>
                <a:ea typeface="Courier New"/>
                <a:cs typeface="Courier New"/>
                <a:sym typeface="Courier New"/>
              </a:rPr>
              <a:t>.loads</a:t>
            </a:r>
            <a:r>
              <a:rPr lang="en"/>
              <a:t> come from?</a:t>
            </a:r>
            <a:endParaRPr/>
          </a:p>
          <a:p>
            <a:pPr indent="-298450" lvl="0" marL="457200" rtl="0" algn="l">
              <a:spcBef>
                <a:spcPts val="0"/>
              </a:spcBef>
              <a:spcAft>
                <a:spcPts val="0"/>
              </a:spcAft>
              <a:buSzPts val="1100"/>
              <a:buChar char="●"/>
            </a:pPr>
            <a:r>
              <a:rPr lang="en"/>
              <a:t>Terminology: parse.</a:t>
            </a:r>
            <a:endParaRPr/>
          </a:p>
          <a:p>
            <a:pPr indent="0" lvl="0" marL="0" rtl="0" algn="l">
              <a:spcBef>
                <a:spcPts val="0"/>
              </a:spcBef>
              <a:spcAft>
                <a:spcPts val="0"/>
              </a:spcAft>
              <a:buNone/>
            </a:pPr>
            <a:r>
              <a:rPr b="1" lang="en"/>
              <a:t>Repl.it note:</a:t>
            </a:r>
            <a:endParaRPr b="1"/>
          </a:p>
          <a:p>
            <a:pPr indent="0" lvl="0" marL="0" rtl="0" algn="l">
              <a:spcBef>
                <a:spcPts val="0"/>
              </a:spcBef>
              <a:spcAft>
                <a:spcPts val="0"/>
              </a:spcAft>
              <a:buNone/>
            </a:pPr>
            <a:r>
              <a:rPr lang="en">
                <a:solidFill>
                  <a:srgbClr val="888888"/>
                </a:solidFill>
                <a:latin typeface="Courier New"/>
                <a:ea typeface="Courier New"/>
                <a:cs typeface="Courier New"/>
                <a:sym typeface="Courier New"/>
              </a:rPr>
              <a:t># Call the API by opening the URL and reading the data.</a:t>
            </a:r>
            <a:br>
              <a:rPr lang="en">
                <a:latin typeface="Courier New"/>
                <a:ea typeface="Courier New"/>
                <a:cs typeface="Courier New"/>
                <a:sym typeface="Courier New"/>
              </a:rPr>
            </a:br>
            <a:r>
              <a:rPr lang="en">
                <a:latin typeface="Courier New"/>
                <a:ea typeface="Courier New"/>
                <a:cs typeface="Courier New"/>
                <a:sym typeface="Courier New"/>
              </a:rPr>
              <a:t>response = requests.get(</a:t>
            </a:r>
            <a:r>
              <a:rPr lang="en">
                <a:solidFill>
                  <a:srgbClr val="880000"/>
                </a:solidFill>
                <a:latin typeface="Courier New"/>
                <a:ea typeface="Courier New"/>
                <a:cs typeface="Courier New"/>
                <a:sym typeface="Courier New"/>
              </a:rPr>
              <a:t>"http://api.open-notify.org/astros.json"</a:t>
            </a:r>
            <a:r>
              <a:rPr lang="en">
                <a:latin typeface="Courier New"/>
                <a:ea typeface="Courier New"/>
                <a:cs typeface="Courier New"/>
                <a:sym typeface="Courier New"/>
              </a:rPr>
              <a:t>)</a:t>
            </a:r>
            <a:br>
              <a:rPr lang="en">
                <a:latin typeface="Courier New"/>
                <a:ea typeface="Courier New"/>
                <a:cs typeface="Courier New"/>
                <a:sym typeface="Courier New"/>
              </a:rPr>
            </a:b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Decode the raw JSON data.</a:t>
            </a:r>
            <a:br>
              <a:rPr lang="en">
                <a:latin typeface="Courier New"/>
                <a:ea typeface="Courier New"/>
                <a:cs typeface="Courier New"/>
                <a:sym typeface="Courier New"/>
              </a:rPr>
            </a:br>
            <a:r>
              <a:rPr lang="en">
                <a:latin typeface="Courier New"/>
                <a:ea typeface="Courier New"/>
                <a:cs typeface="Courier New"/>
                <a:sym typeface="Courier New"/>
              </a:rPr>
              <a:t>response_data = response.json()</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print(response_data)</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1f1c7580-2352-11e9-8953-6dccefe67b4a: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1f1c7580-2352-11e9-8953-6dccefe67b4a: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298450" lvl="0" marL="457200" rtl="0" algn="l">
              <a:spcBef>
                <a:spcPts val="0"/>
              </a:spcBef>
              <a:spcAft>
                <a:spcPts val="0"/>
              </a:spcAft>
              <a:buSzPts val="1100"/>
              <a:buChar char="●"/>
            </a:pPr>
            <a:r>
              <a:rPr lang="en"/>
              <a:t>It's the same code to get them used to typing it with an expected output. Discourage copying anything but the URL.</a:t>
            </a:r>
            <a:endParaRPr/>
          </a:p>
          <a:p>
            <a:pPr indent="-298450" lvl="0" marL="457200" rtl="0" algn="l">
              <a:spcBef>
                <a:spcPts val="0"/>
              </a:spcBef>
              <a:spcAft>
                <a:spcPts val="0"/>
              </a:spcAft>
              <a:buSzPts val="1100"/>
              <a:buChar char="●"/>
            </a:pPr>
            <a:r>
              <a:rPr lang="en"/>
              <a:t>Walk around to be sure everyone can do it.</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1f1dae00-2352-11e9-8953-6dccefe67b4a: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1f1dae00-2352-11e9-8953-6dccefe67b4a: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MINUTES</a:t>
            </a:r>
            <a:endParaRPr/>
          </a:p>
          <a:p>
            <a:pPr indent="0" lvl="0" marL="0" rtl="0" algn="l">
              <a:spcBef>
                <a:spcPts val="0"/>
              </a:spcBef>
              <a:spcAft>
                <a:spcPts val="0"/>
              </a:spcAft>
              <a:buNone/>
            </a:pPr>
            <a:r>
              <a:rPr b="1" lang="en"/>
              <a:t>Teaching Tip:</a:t>
            </a:r>
            <a:endParaRPr b="1"/>
          </a:p>
          <a:p>
            <a:pPr indent="-298450" lvl="0" marL="457200" rtl="0" algn="l">
              <a:spcBef>
                <a:spcPts val="0"/>
              </a:spcBef>
              <a:spcAft>
                <a:spcPts val="0"/>
              </a:spcAft>
              <a:buSzPts val="1100"/>
              <a:buChar char="●"/>
            </a:pPr>
            <a:r>
              <a:rPr lang="en"/>
              <a:t>Walk through printing the original output again, but give students a few minutes to try to print only the names before showing the answer on the next slide.</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1f1dd510-2352-11e9-8953-6dccefe67b4a: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1f1dd510-2352-11e9-8953-6dccefe67b4a: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298450" lvl="0" marL="457200" rtl="0" algn="l">
              <a:spcBef>
                <a:spcPts val="0"/>
              </a:spcBef>
              <a:spcAft>
                <a:spcPts val="0"/>
              </a:spcAft>
              <a:buSzPts val="1100"/>
              <a:buChar char="●"/>
            </a:pPr>
            <a:r>
              <a:rPr lang="en"/>
              <a:t>Walk through this with the students.</a:t>
            </a:r>
            <a:endParaRPr/>
          </a:p>
          <a:p>
            <a:pPr indent="-298450" lvl="0" marL="457200" rtl="0" algn="l">
              <a:spcBef>
                <a:spcPts val="0"/>
              </a:spcBef>
              <a:spcAft>
                <a:spcPts val="0"/>
              </a:spcAft>
              <a:buSzPts val="1100"/>
              <a:buChar char="●"/>
            </a:pPr>
            <a:r>
              <a:rPr lang="en"/>
              <a:t>Show the code!</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1f1e4a40-2352-11e9-8953-6dccefe67b4a: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1f1e4a40-2352-11e9-8953-6dccefe67b4a: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a:t>
            </a:r>
            <a:endParaRPr b="1"/>
          </a:p>
          <a:p>
            <a:pPr indent="-298450" lvl="0" marL="457200" rtl="0" algn="l">
              <a:spcBef>
                <a:spcPts val="0"/>
              </a:spcBef>
              <a:spcAft>
                <a:spcPts val="0"/>
              </a:spcAft>
              <a:buSzPts val="1100"/>
              <a:buChar char="●"/>
            </a:pPr>
            <a:r>
              <a:rPr lang="en"/>
              <a:t>Do a quick check for understanding.</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de4c5099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de4c5099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1f1f5bb0-2352-11e9-8953-6dccefe67b4a: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1f1f5bb0-2352-11e9-8953-6dccefe67b4a: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5-10 MINUTES</a:t>
            </a:r>
            <a:endParaRPr/>
          </a:p>
          <a:p>
            <a:pPr indent="0" lvl="0" marL="0" rtl="0" algn="l">
              <a:spcBef>
                <a:spcPts val="0"/>
              </a:spcBef>
              <a:spcAft>
                <a:spcPts val="0"/>
              </a:spcAft>
              <a:buNone/>
            </a:pPr>
            <a:r>
              <a:rPr b="1" lang="en"/>
              <a:t>Teaching Tips:</a:t>
            </a:r>
            <a:endParaRPr b="1"/>
          </a:p>
          <a:p>
            <a:pPr indent="-298450" lvl="0" marL="457200" rtl="0" algn="l">
              <a:spcBef>
                <a:spcPts val="0"/>
              </a:spcBef>
              <a:spcAft>
                <a:spcPts val="0"/>
              </a:spcAft>
              <a:buSzPts val="1100"/>
              <a:buChar char="●"/>
            </a:pPr>
            <a:r>
              <a:rPr lang="en"/>
              <a:t>Give students five or 10 minutes — encourage them to look through the API result. If students look lost, run this as a We Do and open the API call  with them. It's not a quiz — it's just to get their brains thinking.</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e6a47a42f25302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e6a47a42f25302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1f187de0-2352-11e9-8953-6dccefe67b4a: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1f187de0-2352-11e9-8953-6dccefe67b4a: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e8bb1e06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e8bb1e06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e8bb1e06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e8bb1e06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e8c5458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e8c5458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1f1f82c0-2352-11e9-8953-6dccefe67b4a: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1f1f82c0-2352-11e9-8953-6dccefe67b4a: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e8c54583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e8c54583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e8c54583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e8c54583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298450" lvl="0" marL="457200" rtl="0" algn="l">
              <a:spcBef>
                <a:spcPts val="0"/>
              </a:spcBef>
              <a:spcAft>
                <a:spcPts val="0"/>
              </a:spcAft>
              <a:buSzPts val="1100"/>
              <a:buChar char="●"/>
            </a:pPr>
            <a:r>
              <a:rPr lang="en"/>
              <a:t>Syntax is called out here for the first time. Continue calling it out throughout the rest of the lesson. Stress that every API has different parameters — read the docs!</a:t>
            </a:r>
            <a:endParaRPr/>
          </a:p>
          <a:p>
            <a:pPr indent="-298450" lvl="0" marL="457200" rtl="0" algn="l">
              <a:spcBef>
                <a:spcPts val="0"/>
              </a:spcBef>
              <a:spcAft>
                <a:spcPts val="0"/>
              </a:spcAft>
              <a:buSzPts val="1100"/>
              <a:buChar char="●"/>
            </a:pPr>
            <a:r>
              <a:rPr lang="en"/>
              <a:t>Show this in a browser.</a:t>
            </a:r>
            <a:endParaRPr/>
          </a:p>
          <a:p>
            <a:pPr indent="0" lvl="0" marL="0" rtl="0" algn="l">
              <a:spcBef>
                <a:spcPts val="0"/>
              </a:spcBef>
              <a:spcAft>
                <a:spcPts val="0"/>
              </a:spcAft>
              <a:buNone/>
            </a:pPr>
            <a:r>
              <a:rPr b="1" lang="en"/>
              <a:t>Talking Points:</a:t>
            </a:r>
            <a:endParaRPr b="1"/>
          </a:p>
          <a:p>
            <a:pPr indent="-298450" lvl="0" marL="457200" rtl="0" algn="l">
              <a:spcBef>
                <a:spcPts val="0"/>
              </a:spcBef>
              <a:spcAft>
                <a:spcPts val="0"/>
              </a:spcAft>
              <a:buSzPts val="1100"/>
              <a:buChar char="●"/>
            </a:pPr>
            <a:r>
              <a:rPr lang="en"/>
              <a:t>While the majority of APIs are free to use, many of them require an API "key" that identifies the developer requesting data access.</a:t>
            </a:r>
            <a:endParaRPr/>
          </a:p>
          <a:p>
            <a:pPr indent="-298450" lvl="0" marL="457200" rtl="0" algn="l">
              <a:spcBef>
                <a:spcPts val="0"/>
              </a:spcBef>
              <a:spcAft>
                <a:spcPts val="0"/>
              </a:spcAft>
              <a:buSzPts val="1100"/>
              <a:buChar char="●"/>
            </a:pPr>
            <a:r>
              <a:rPr lang="en"/>
              <a:t>This is done to regulate usage and prevent abuse. Some APIs also rate-limit developers, meaning they have caps on the free data allowed during a given time period.</a:t>
            </a:r>
            <a:endParaRPr/>
          </a:p>
          <a:p>
            <a:pPr indent="-298450" lvl="0" marL="457200" rtl="0" algn="l">
              <a:spcBef>
                <a:spcPts val="0"/>
              </a:spcBef>
              <a:spcAft>
                <a:spcPts val="0"/>
              </a:spcAft>
              <a:buSzPts val="1100"/>
              <a:buChar char="●"/>
            </a:pPr>
            <a:r>
              <a:rPr lang="en"/>
              <a:t>Some APIs, such as Spotify's music catalog, might seem like they should be available for anyone to access, but imagine if PayPal had an API from which shops could request your money. Now, imagine Etsy calls PayPal when you buy something. You'd want Etsy to have to prove it was actually Etsy, right? You don't want anyone to be able to pretend to be Etsy, go to PayPal, and charge you $500. Instead, you'd want Etsy to somehow authenticate to PayPal.</a:t>
            </a:r>
            <a:endParaRPr/>
          </a:p>
          <a:p>
            <a:pPr indent="-298450" lvl="0" marL="457200" rtl="0" algn="l">
              <a:spcBef>
                <a:spcPts val="0"/>
              </a:spcBef>
              <a:spcAft>
                <a:spcPts val="0"/>
              </a:spcAft>
              <a:buSzPts val="1100"/>
              <a:buChar char="●"/>
            </a:pPr>
            <a:r>
              <a:rPr lang="en"/>
              <a:t>This is accomplished by giving Etsy a private key to use at PayPal that only Etsy knows. Every time Etsy makes a request to PayPal, Etsy can say, "Hey, I'm requesting this. Here is my proof that I'm allowed to do so."</a:t>
            </a:r>
            <a:endParaRPr/>
          </a:p>
          <a:p>
            <a:pPr indent="-298450" lvl="0" marL="457200" rtl="0" algn="l">
              <a:spcBef>
                <a:spcPts val="0"/>
              </a:spcBef>
              <a:spcAft>
                <a:spcPts val="0"/>
              </a:spcAft>
              <a:buSzPts val="1100"/>
              <a:buChar char="●"/>
            </a:pPr>
            <a:r>
              <a:rPr lang="en"/>
              <a:t>When you are calling APIs that require a key, it's up to you to store those keys somewhere private. They are the only proof that you are you and you are allowed to call that API, after all.</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1f1fa9d0-2352-11e9-8953-6dccefe67b4a: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1f1fa9d0-2352-11e9-8953-6dccefe67b4a: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1f187de1-2352-11e9-8953-6dccefe67b4a: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1f187de1-2352-11e9-8953-6dccefe67b4a: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a:t>
            </a:r>
            <a:endParaRPr b="1"/>
          </a:p>
          <a:p>
            <a:pPr indent="-298450" lvl="0" marL="457200" rtl="0" algn="l">
              <a:spcBef>
                <a:spcPts val="0"/>
              </a:spcBef>
              <a:spcAft>
                <a:spcPts val="0"/>
              </a:spcAft>
              <a:buSzPts val="1100"/>
              <a:buChar char="●"/>
            </a:pPr>
            <a:r>
              <a:rPr lang="en"/>
              <a:t>Give examples here, like…</a:t>
            </a:r>
            <a:endParaRPr/>
          </a:p>
          <a:p>
            <a:pPr indent="-298450" lvl="0" marL="457200" rtl="0" algn="l">
              <a:spcBef>
                <a:spcPts val="0"/>
              </a:spcBef>
              <a:spcAft>
                <a:spcPts val="0"/>
              </a:spcAft>
              <a:buSzPts val="1100"/>
              <a:buChar char="●"/>
            </a:pPr>
            <a:r>
              <a:rPr lang="en"/>
              <a:t>Have you seen a website that had a Google Map on it like Yelp? Yelp's developers </a:t>
            </a:r>
            <a:r>
              <a:rPr i="1" lang="en"/>
              <a:t>didn't</a:t>
            </a:r>
            <a:r>
              <a:rPr lang="en"/>
              <a:t> build that map themselves, as it was created by Google. What if you want a Google Map embedded in your web app to show people where they can visit you? You aren't going to make that map yourself, so somehow you have to call Google. Well, Google has a way you can get that map information — all you have to do is send a request to the URL that Google provides, and it gives you back a map you can use.</a:t>
            </a:r>
            <a:endParaRPr/>
          </a:p>
          <a:p>
            <a:pPr indent="0" lvl="0" marL="0" rtl="0" algn="l">
              <a:spcBef>
                <a:spcPts val="0"/>
              </a:spcBef>
              <a:spcAft>
                <a:spcPts val="0"/>
              </a:spcAft>
              <a:buNone/>
            </a:pPr>
            <a:r>
              <a:rPr b="1" lang="en"/>
              <a:t>Teaching Tips:</a:t>
            </a:r>
            <a:endParaRPr b="1"/>
          </a:p>
          <a:p>
            <a:pPr indent="-298450" lvl="0" marL="457200" rtl="0" algn="l">
              <a:spcBef>
                <a:spcPts val="0"/>
              </a:spcBef>
              <a:spcAft>
                <a:spcPts val="0"/>
              </a:spcAft>
              <a:buSzPts val="1100"/>
              <a:buChar char="●"/>
            </a:pPr>
            <a:r>
              <a:rPr lang="en"/>
              <a:t>Get students discussing.</a:t>
            </a:r>
            <a:endParaRPr/>
          </a:p>
          <a:p>
            <a:pPr indent="-298450" lvl="0" marL="457200" rtl="0" algn="l">
              <a:spcBef>
                <a:spcPts val="0"/>
              </a:spcBef>
              <a:spcAft>
                <a:spcPts val="0"/>
              </a:spcAft>
              <a:buSzPts val="1100"/>
              <a:buChar char="●"/>
            </a:pPr>
            <a:r>
              <a:rPr lang="en"/>
              <a:t>Terminology note: Google Maps is </a:t>
            </a:r>
            <a:r>
              <a:rPr i="1" lang="en"/>
              <a:t>embedded</a:t>
            </a:r>
            <a:r>
              <a:rPr lang="en"/>
              <a:t> on the page.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1f18a4f0-2352-11e9-8953-6dccefe67b4a: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1f18a4f0-2352-11e9-8953-6dccefe67b4a: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Open each of these URLs in a new window so students can see what happens when you call an API.</a:t>
            </a:r>
            <a:endParaRPr/>
          </a:p>
          <a:p>
            <a:pPr indent="-298450" lvl="0" marL="457200" rtl="0" algn="l">
              <a:spcBef>
                <a:spcPts val="0"/>
              </a:spcBef>
              <a:spcAft>
                <a:spcPts val="0"/>
              </a:spcAft>
              <a:buSzPts val="1100"/>
              <a:buChar char="●"/>
            </a:pPr>
            <a:r>
              <a:rPr lang="en"/>
              <a:t>Encourage a discussion if students can think of other APIs.</a:t>
            </a:r>
            <a:endParaRPr/>
          </a:p>
          <a:p>
            <a:pPr indent="0" lvl="0" marL="0" rtl="0" algn="l">
              <a:spcBef>
                <a:spcPts val="0"/>
              </a:spcBef>
              <a:spcAft>
                <a:spcPts val="0"/>
              </a:spcAft>
              <a:buNone/>
            </a:pPr>
            <a:r>
              <a:rPr b="1" lang="en"/>
              <a:t>Talking Points:</a:t>
            </a:r>
            <a:endParaRPr b="1"/>
          </a:p>
          <a:p>
            <a:pPr indent="-298450" lvl="0" marL="457200" rtl="0" algn="l">
              <a:spcBef>
                <a:spcPts val="0"/>
              </a:spcBef>
              <a:spcAft>
                <a:spcPts val="0"/>
              </a:spcAft>
              <a:buSzPts val="1100"/>
              <a:buChar char="●"/>
            </a:pPr>
            <a:r>
              <a:rPr lang="en"/>
              <a:t>Basically, an API is a service that provides raw data for public use. As third-party software developers, we can access an organization's API and use its data within our own applications. The term now commonly refers to web URLs that can be accessed for raw data.</a:t>
            </a:r>
            <a:endParaRPr/>
          </a:p>
          <a:p>
            <a:pPr indent="-298450" lvl="0" marL="457200" rtl="0" algn="l">
              <a:spcBef>
                <a:spcPts val="0"/>
              </a:spcBef>
              <a:spcAft>
                <a:spcPts val="0"/>
              </a:spcAft>
              <a:buSzPts val="1100"/>
              <a:buChar char="●"/>
            </a:pPr>
            <a:r>
              <a:rPr lang="en"/>
              <a:t>Why recreate data when we don't have to? Think about past projects or ideas that would be easier if you could pull in data already gathered elsewhere.</a:t>
            </a:r>
            <a:endParaRPr/>
          </a:p>
          <a:p>
            <a:pPr indent="-298450" lvl="0" marL="457200" rtl="0" algn="l">
              <a:spcBef>
                <a:spcPts val="0"/>
              </a:spcBef>
              <a:spcAft>
                <a:spcPts val="0"/>
              </a:spcAft>
              <a:buSzPts val="1100"/>
              <a:buChar char="●"/>
            </a:pPr>
            <a:r>
              <a:rPr lang="en"/>
              <a:t>APIs can provide us with data that we would otherwise not be able to create ourselves.</a:t>
            </a:r>
            <a:endParaRPr/>
          </a:p>
          <a:p>
            <a:pPr indent="-298450" lvl="0" marL="457200" rtl="0" algn="l">
              <a:spcBef>
                <a:spcPts val="0"/>
              </a:spcBef>
              <a:spcAft>
                <a:spcPts val="0"/>
              </a:spcAft>
              <a:buSzPts val="1100"/>
              <a:buChar char="●"/>
            </a:pPr>
            <a:r>
              <a:rPr lang="en"/>
              <a:t>There are a variety of APIs available on the internet. To call an API, send a request to a URL and that API will return data to your program. You can pull data from anywhere that offers an API.</a:t>
            </a:r>
            <a:endParaRPr/>
          </a:p>
          <a:p>
            <a:pPr indent="-298450" lvl="0" marL="457200" rtl="0" algn="l">
              <a:spcBef>
                <a:spcPts val="0"/>
              </a:spcBef>
              <a:spcAft>
                <a:spcPts val="0"/>
              </a:spcAft>
              <a:buSzPts val="1100"/>
              <a:buChar char="●"/>
            </a:pPr>
            <a:r>
              <a:rPr lang="en"/>
              <a:t>You can make this request as specific as you'd like — each web app out there offers different options for its API. You just have to find out what you can request!</a:t>
            </a:r>
            <a:endParaRPr/>
          </a:p>
          <a:p>
            <a:pPr indent="-298450" lvl="0" marL="457200" rtl="0" algn="l">
              <a:spcBef>
                <a:spcPts val="0"/>
              </a:spcBef>
              <a:spcAft>
                <a:spcPts val="0"/>
              </a:spcAft>
              <a:buSzPts val="1100"/>
              <a:buChar char="●"/>
            </a:pPr>
            <a:r>
              <a:rPr lang="en"/>
              <a:t>Here are just a few examples of APIs you can use. Check it out — the left column is the common name you might know. The right column is the URL to which you, in your program, would send a request. You can click those URLs to see what each call would return.</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1f18f310-2352-11e9-8953-6dccefe67b4a: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1f18f310-2352-11e9-8953-6dccefe67b4a: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a:t>
            </a:r>
            <a:endParaRPr b="1"/>
          </a:p>
          <a:p>
            <a:pPr indent="-298450" lvl="0" marL="457200" rtl="0" algn="l">
              <a:spcBef>
                <a:spcPts val="0"/>
              </a:spcBef>
              <a:spcAft>
                <a:spcPts val="0"/>
              </a:spcAft>
              <a:buSzPts val="1100"/>
              <a:buChar char="●"/>
            </a:pPr>
            <a:r>
              <a:rPr lang="en"/>
              <a:t>Go down the code here — be sure students understand the idea.</a:t>
            </a:r>
            <a:endParaRPr/>
          </a:p>
          <a:p>
            <a:pPr indent="0" lvl="0" marL="0" rtl="0" algn="l">
              <a:spcBef>
                <a:spcPts val="0"/>
              </a:spcBef>
              <a:spcAft>
                <a:spcPts val="0"/>
              </a:spcAft>
              <a:buNone/>
            </a:pPr>
            <a:r>
              <a:rPr b="1" lang="en"/>
              <a:t>Talking Point:</a:t>
            </a:r>
            <a:endParaRPr b="1"/>
          </a:p>
          <a:p>
            <a:pPr indent="-298450" lvl="0" marL="457200" rtl="0" algn="l">
              <a:spcBef>
                <a:spcPts val="0"/>
              </a:spcBef>
              <a:spcAft>
                <a:spcPts val="0"/>
              </a:spcAft>
              <a:buSzPts val="1100"/>
              <a:buChar char="●"/>
            </a:pPr>
            <a:r>
              <a:rPr lang="en"/>
              <a:t>We're going to demo this and write this code soon! But first, we need to see what the API might give us back.</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1f1a2b90-2352-11e9-8953-6dccefe67b4a: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1f1a2b90-2352-11e9-8953-6dccefe67b4a: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298450" lvl="0" marL="457200" rtl="0" algn="l">
              <a:spcBef>
                <a:spcPts val="0"/>
              </a:spcBef>
              <a:spcAft>
                <a:spcPts val="0"/>
              </a:spcAft>
              <a:buSzPts val="1100"/>
              <a:buChar char="●"/>
            </a:pPr>
            <a:r>
              <a:rPr lang="en"/>
              <a:t>Go down the code here — be sure students understand the idea.</a:t>
            </a:r>
            <a:endParaRPr/>
          </a:p>
          <a:p>
            <a:pPr indent="0" lvl="0" marL="0" rtl="0" algn="l">
              <a:spcBef>
                <a:spcPts val="0"/>
              </a:spcBef>
              <a:spcAft>
                <a:spcPts val="0"/>
              </a:spcAft>
              <a:buNone/>
            </a:pPr>
            <a:r>
              <a:rPr b="1" lang="en"/>
              <a:t>Talking Point:</a:t>
            </a:r>
            <a:endParaRPr b="1"/>
          </a:p>
          <a:p>
            <a:pPr indent="-298450" lvl="0" marL="457200" rtl="0" algn="l">
              <a:spcBef>
                <a:spcPts val="0"/>
              </a:spcBef>
              <a:spcAft>
                <a:spcPts val="0"/>
              </a:spcAft>
              <a:buSzPts val="1100"/>
              <a:buChar char="●"/>
            </a:pPr>
            <a:r>
              <a:rPr lang="en"/>
              <a:t>We're going to demo this and write this code soon! But first, we need to see what the API might give us back.</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1f1a79b0-2352-11e9-8953-6dccefe67b4a: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1f1a79b0-2352-11e9-8953-6dccefe67b4a: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a:t>
            </a:r>
            <a:endParaRPr b="1"/>
          </a:p>
          <a:p>
            <a:pPr indent="-298450" lvl="0" marL="457200" rtl="0" algn="l">
              <a:spcBef>
                <a:spcPts val="0"/>
              </a:spcBef>
              <a:spcAft>
                <a:spcPts val="0"/>
              </a:spcAft>
              <a:buSzPts val="1100"/>
              <a:buChar char="●"/>
            </a:pPr>
            <a:r>
              <a:rPr lang="en"/>
              <a:t>So, APIs are great… What does it look like?</a:t>
            </a:r>
            <a:endParaRPr/>
          </a:p>
          <a:p>
            <a:pPr indent="-298450" lvl="0" marL="457200" rtl="0" algn="l">
              <a:spcBef>
                <a:spcPts val="0"/>
              </a:spcBef>
              <a:spcAft>
                <a:spcPts val="0"/>
              </a:spcAft>
              <a:buSzPts val="1100"/>
              <a:buChar char="●"/>
            </a:pPr>
            <a:r>
              <a:rPr b="1" lang="en"/>
              <a:t>JSON</a:t>
            </a:r>
            <a:r>
              <a:rPr lang="en"/>
              <a:t> stands for "JavaScript Object Notation" and has become a universal standard for serializing native data structures for transmission. It is lightweight, easy to read, and quick to parse. JSON looks like this — it's easily readable and information is separated with braces (</a:t>
            </a:r>
            <a:r>
              <a:rPr lang="en">
                <a:latin typeface="Courier New"/>
                <a:ea typeface="Courier New"/>
                <a:cs typeface="Courier New"/>
                <a:sym typeface="Courier New"/>
              </a:rPr>
              <a:t>{}</a:t>
            </a:r>
            <a:r>
              <a:rPr lang="en"/>
              <a:t>) and commas.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1f1aeee0-2352-11e9-8953-6dccefe67b4a: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1f1aeee0-2352-11e9-8953-6dccefe67b4a: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a:t>
            </a:r>
            <a:endParaRPr b="1"/>
          </a:p>
          <a:p>
            <a:pPr indent="-298450" lvl="0" marL="457200" rtl="0" algn="l">
              <a:spcBef>
                <a:spcPts val="0"/>
              </a:spcBef>
              <a:spcAft>
                <a:spcPts val="0"/>
              </a:spcAft>
              <a:buSzPts val="1100"/>
              <a:buChar char="●"/>
            </a:pPr>
            <a:r>
              <a:rPr b="1" lang="en"/>
              <a:t>XML</a:t>
            </a:r>
            <a:r>
              <a:rPr lang="en"/>
              <a:t>, which stands for "Extensible Markup Language," is one of the first serialized data formats (itself based on HTML). XML is messy and cumbersome to parse, but remains a major format because of its legacy usage across the web.</a:t>
            </a:r>
            <a:endParaRPr/>
          </a:p>
          <a:p>
            <a:pPr indent="-298450" lvl="0" marL="457200" rtl="0" algn="l">
              <a:spcBef>
                <a:spcPts val="0"/>
              </a:spcBef>
              <a:spcAft>
                <a:spcPts val="0"/>
              </a:spcAft>
              <a:buSzPts val="1100"/>
              <a:buChar char="●"/>
            </a:pPr>
            <a:r>
              <a:rPr lang="en"/>
              <a:t>Conveniently, many APIs publish data in multiple formats and let you specify which you'd like. For example, </a:t>
            </a:r>
            <a:r>
              <a:rPr lang="en">
                <a:latin typeface="Courier New"/>
                <a:ea typeface="Courier New"/>
                <a:cs typeface="Courier New"/>
                <a:sym typeface="Courier New"/>
              </a:rPr>
              <a:t>https:///api/index.php?output=json</a:t>
            </a:r>
            <a:r>
              <a:rPr lang="en"/>
              <a:t> or </a:t>
            </a:r>
            <a:r>
              <a:rPr lang="en">
                <a:latin typeface="Courier New"/>
                <a:ea typeface="Courier New"/>
                <a:cs typeface="Courier New"/>
                <a:sym typeface="Courier New"/>
              </a:rPr>
              <a:t>https:///api/index.php?output=xml</a:t>
            </a:r>
            <a:r>
              <a:rPr lang="en"/>
              <a:t>.</a:t>
            </a:r>
            <a:endParaRPr/>
          </a:p>
          <a:p>
            <a:pPr indent="-298450" lvl="0" marL="457200" rtl="0" algn="l">
              <a:spcBef>
                <a:spcPts val="0"/>
              </a:spcBef>
              <a:spcAft>
                <a:spcPts val="0"/>
              </a:spcAft>
              <a:buSzPts val="1100"/>
              <a:buChar char="●"/>
            </a:pPr>
            <a:r>
              <a:rPr lang="en"/>
              <a:t>We'll be using JSON.</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e6a47a42f25302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e6a47a42f25302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ython.readthedocs.io/en/stable/library/xml.etree.elementtree.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https://iextrading.com/developer/docs/#batch-requests"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s://www.mbta.com/developers/v3-api" TargetMode="External"/><Relationship Id="rId4" Type="http://schemas.openxmlformats.org/officeDocument/2006/relationships/hyperlink" Target="https://api-v3.mbta.com/docs/swagger/index.html#/" TargetMode="External"/><Relationship Id="rId5" Type="http://schemas.openxmlformats.org/officeDocument/2006/relationships/hyperlink" Target="https://api-v3.mbta.com/" TargetMode="External"/><Relationship Id="rId6"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hyperlink" Target="https://cloud.google.com/vision/docs/reference/rest/v1/images/annotate?apix_params=%7B%22resource%22%3A%7B%22requests%22%3A%5B%7B%22image%22%3A%7B%22source%22%3A%7B%22imageUri%22%3A%22http%3A%2F%2Fres.cloudinary.com%2Fsimpleview%2Fimage%2Fupload%2Fv1466799831%2Fclients%2Fboston%2Fc07044da_9483_4fd5_8e37_5b75513dcc80_6b058b6f-7bdc-4f11-b217-4561c07901f3.jpg%22%7D%7D%2C%22features%22%3A%5B%7B%22maxResults%22%3A0%2C%22model%22%3A%22%22%2C%22type%22%3A%22LABEL_DETECTION%22%7D%5D%7D%5D%7D%7D#ImageSourc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ptavern.com/ryan-hellyers-aws-nightmare-leaked-access-keys-result-in-a-6000-bill-overnight" TargetMode="External"/><Relationship Id="rId4" Type="http://schemas.openxmlformats.org/officeDocument/2006/relationships/hyperlink" Target="http://www.programmableweb.com/apis/directory" TargetMode="External"/><Relationship Id="rId5" Type="http://schemas.openxmlformats.org/officeDocument/2006/relationships/hyperlink" Target="https://python.readthedocs.io/en/stable/library/xml.etree.elementtre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chrome.google.com/webstore/detail/jsonview/chklaanhfefbnpoihckbnefhakgolnmc?hl=e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ocs.python-requests.org/en/master/user/quickstart/#json-response-conten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w3schools.com/xml/schema_howto.as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0000"/>
        </a:solid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rgbClr val="FFFFFF"/>
                </a:solidFill>
              </a:rPr>
              <a:t>Introduction to APIs</a:t>
            </a:r>
            <a:endParaRPr sz="60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JSON is certainly easier to read!</a:t>
            </a:r>
            <a:endParaRPr/>
          </a:p>
          <a:p>
            <a:pPr indent="-342900" lvl="0" marL="457200" rtl="0" algn="l">
              <a:spcBef>
                <a:spcPts val="1600"/>
              </a:spcBef>
              <a:spcAft>
                <a:spcPts val="0"/>
              </a:spcAft>
              <a:buSzPts val="1800"/>
              <a:buChar char="●"/>
            </a:pPr>
            <a:r>
              <a:rPr lang="en"/>
              <a:t>We'll stick with JSON whenever we can.</a:t>
            </a:r>
            <a:endParaRPr/>
          </a:p>
          <a:p>
            <a:pPr indent="0" lvl="0" marL="0" rtl="0" algn="l">
              <a:spcBef>
                <a:spcPts val="1600"/>
              </a:spcBef>
              <a:spcAft>
                <a:spcPts val="0"/>
              </a:spcAft>
              <a:buClr>
                <a:schemeClr val="dk1"/>
              </a:buClr>
              <a:buSzPts val="1100"/>
              <a:buFont typeface="Arial"/>
              <a:buNone/>
            </a:pPr>
            <a:r>
              <a:rPr b="1" i="1" lang="en"/>
              <a:t>Pro tip:</a:t>
            </a:r>
            <a:r>
              <a:rPr i="1" lang="en"/>
              <a:t> Most of you don't need to know about XML, but if you're working with legacy code or an older API, you may have to use it. In that case, look up </a:t>
            </a:r>
            <a:r>
              <a:rPr i="1" lang="en" u="sng">
                <a:solidFill>
                  <a:schemeClr val="accent5"/>
                </a:solidFill>
                <a:hlinkClick r:id="rId3"/>
              </a:rPr>
              <a:t>Element Tree XML</a:t>
            </a:r>
            <a:r>
              <a:rPr i="1" lang="en"/>
              <a:t>.</a:t>
            </a:r>
            <a:endParaRPr i="1"/>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Choose an API</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To recap:</a:t>
            </a:r>
            <a:r>
              <a:rPr lang="en" sz="1200"/>
              <a:t> APIs give us data we can use in either XML or JSON.</a:t>
            </a:r>
            <a:endParaRPr sz="1200"/>
          </a:p>
          <a:p>
            <a:pPr indent="0" lvl="0" marL="0" rtl="0" algn="l">
              <a:spcBef>
                <a:spcPts val="1600"/>
              </a:spcBef>
              <a:spcAft>
                <a:spcPts val="0"/>
              </a:spcAft>
              <a:buNone/>
            </a:pPr>
            <a:r>
              <a:rPr lang="en" sz="1200"/>
              <a:t>Let's call one!</a:t>
            </a:r>
            <a:endParaRPr sz="1200"/>
          </a:p>
          <a:p>
            <a:pPr indent="0" lvl="0" marL="0" rtl="0" algn="l">
              <a:spcBef>
                <a:spcPts val="1600"/>
              </a:spcBef>
              <a:spcAft>
                <a:spcPts val="0"/>
              </a:spcAft>
              <a:buNone/>
            </a:pPr>
            <a:r>
              <a:rPr lang="en" sz="1200"/>
              <a:t>http://api.open-notify.org/astros.json  tells us the people currently aboard the International Space Station (ISS).</a:t>
            </a:r>
            <a:endParaRPr sz="1200"/>
          </a:p>
          <a:p>
            <a:pPr indent="0" lvl="0" marL="0" rtl="0" algn="l">
              <a:spcBef>
                <a:spcPts val="1600"/>
              </a:spcBef>
              <a:spcAft>
                <a:spcPts val="0"/>
              </a:spcAft>
              <a:buNone/>
            </a:pPr>
            <a:r>
              <a:rPr lang="en" sz="1200">
                <a:latin typeface="Courier New"/>
                <a:ea typeface="Courier New"/>
                <a:cs typeface="Courier New"/>
                <a:sym typeface="Courier New"/>
              </a:rPr>
              <a:t>{</a:t>
            </a:r>
            <a:br>
              <a:rPr lang="en" sz="1200">
                <a:latin typeface="Courier New"/>
                <a:ea typeface="Courier New"/>
                <a:cs typeface="Courier New"/>
                <a:sym typeface="Courier New"/>
              </a:rPr>
            </a:br>
            <a:r>
              <a:rPr lang="en" sz="1200">
                <a:latin typeface="Courier New"/>
                <a:ea typeface="Courier New"/>
                <a:cs typeface="Courier New"/>
                <a:sym typeface="Courier New"/>
              </a:rPr>
              <a:t>	"number": </a:t>
            </a:r>
            <a:r>
              <a:rPr lang="en" sz="1200">
                <a:solidFill>
                  <a:srgbClr val="880000"/>
                </a:solidFill>
                <a:latin typeface="Courier New"/>
                <a:ea typeface="Courier New"/>
                <a:cs typeface="Courier New"/>
                <a:sym typeface="Courier New"/>
              </a:rPr>
              <a:t>5</a:t>
            </a:r>
            <a:r>
              <a:rPr lang="en" sz="1200">
                <a:latin typeface="Courier New"/>
                <a:ea typeface="Courier New"/>
                <a:cs typeface="Courier New"/>
                <a:sym typeface="Courier New"/>
              </a:rPr>
              <a:t>,</a:t>
            </a:r>
            <a:br>
              <a:rPr lang="en" sz="1200">
                <a:latin typeface="Courier New"/>
                <a:ea typeface="Courier New"/>
                <a:cs typeface="Courier New"/>
                <a:sym typeface="Courier New"/>
              </a:rPr>
            </a:br>
            <a:r>
              <a:rPr lang="en" sz="1200">
                <a:latin typeface="Courier New"/>
                <a:ea typeface="Courier New"/>
                <a:cs typeface="Courier New"/>
                <a:sym typeface="Courier New"/>
              </a:rPr>
              <a:t>	"people": [</a:t>
            </a:r>
            <a:br>
              <a:rPr lang="en" sz="1200">
                <a:latin typeface="Courier New"/>
                <a:ea typeface="Courier New"/>
                <a:cs typeface="Courier New"/>
                <a:sym typeface="Courier New"/>
              </a:rPr>
            </a:br>
            <a:r>
              <a:rPr lang="en" sz="1200">
                <a:latin typeface="Courier New"/>
                <a:ea typeface="Courier New"/>
                <a:cs typeface="Courier New"/>
                <a:sym typeface="Courier New"/>
              </a:rPr>
              <a:t>		{"craft": </a:t>
            </a:r>
            <a:r>
              <a:rPr lang="en" sz="1200">
                <a:solidFill>
                  <a:srgbClr val="880000"/>
                </a:solidFill>
                <a:latin typeface="Courier New"/>
                <a:ea typeface="Courier New"/>
                <a:cs typeface="Courier New"/>
                <a:sym typeface="Courier New"/>
              </a:rPr>
              <a:t>"ISS"</a:t>
            </a:r>
            <a:r>
              <a:rPr lang="en" sz="1200">
                <a:latin typeface="Courier New"/>
                <a:ea typeface="Courier New"/>
                <a:cs typeface="Courier New"/>
                <a:sym typeface="Courier New"/>
              </a:rPr>
              <a:t>, "name": </a:t>
            </a:r>
            <a:r>
              <a:rPr lang="en" sz="1200">
                <a:solidFill>
                  <a:srgbClr val="880000"/>
                </a:solidFill>
                <a:latin typeface="Courier New"/>
                <a:ea typeface="Courier New"/>
                <a:cs typeface="Courier New"/>
                <a:sym typeface="Courier New"/>
              </a:rPr>
              <a:t>"Oleg Novitskiy"</a:t>
            </a:r>
            <a:r>
              <a:rPr lang="en" sz="1200">
                <a:latin typeface="Courier New"/>
                <a:ea typeface="Courier New"/>
                <a:cs typeface="Courier New"/>
                <a:sym typeface="Courier New"/>
              </a:rPr>
              <a:t>},</a:t>
            </a:r>
            <a:br>
              <a:rPr lang="en" sz="1200">
                <a:latin typeface="Courier New"/>
                <a:ea typeface="Courier New"/>
                <a:cs typeface="Courier New"/>
                <a:sym typeface="Courier New"/>
              </a:rPr>
            </a:br>
            <a:r>
              <a:rPr lang="en" sz="1200">
                <a:latin typeface="Courier New"/>
                <a:ea typeface="Courier New"/>
                <a:cs typeface="Courier New"/>
                <a:sym typeface="Courier New"/>
              </a:rPr>
              <a:t>		{"craft": </a:t>
            </a:r>
            <a:r>
              <a:rPr lang="en" sz="1200">
                <a:solidFill>
                  <a:srgbClr val="880000"/>
                </a:solidFill>
                <a:latin typeface="Courier New"/>
                <a:ea typeface="Courier New"/>
                <a:cs typeface="Courier New"/>
                <a:sym typeface="Courier New"/>
              </a:rPr>
              <a:t>"ISS"</a:t>
            </a:r>
            <a:r>
              <a:rPr lang="en" sz="1200">
                <a:latin typeface="Courier New"/>
                <a:ea typeface="Courier New"/>
                <a:cs typeface="Courier New"/>
                <a:sym typeface="Courier New"/>
              </a:rPr>
              <a:t>, "name": </a:t>
            </a:r>
            <a:r>
              <a:rPr lang="en" sz="1200">
                <a:solidFill>
                  <a:srgbClr val="880000"/>
                </a:solidFill>
                <a:latin typeface="Courier New"/>
                <a:ea typeface="Courier New"/>
                <a:cs typeface="Courier New"/>
                <a:sym typeface="Courier New"/>
              </a:rPr>
              <a:t>"Thomas Pesquet"</a:t>
            </a:r>
            <a:r>
              <a:rPr lang="en" sz="1200">
                <a:latin typeface="Courier New"/>
                <a:ea typeface="Courier New"/>
                <a:cs typeface="Courier New"/>
                <a:sym typeface="Courier New"/>
              </a:rPr>
              <a:t>},</a:t>
            </a:r>
            <a:br>
              <a:rPr lang="en" sz="1200">
                <a:latin typeface="Courier New"/>
                <a:ea typeface="Courier New"/>
                <a:cs typeface="Courier New"/>
                <a:sym typeface="Courier New"/>
              </a:rPr>
            </a:br>
            <a:r>
              <a:rPr lang="en" sz="1200">
                <a:latin typeface="Courier New"/>
                <a:ea typeface="Courier New"/>
                <a:cs typeface="Courier New"/>
                <a:sym typeface="Courier New"/>
              </a:rPr>
              <a:t>		{"craft": </a:t>
            </a:r>
            <a:r>
              <a:rPr lang="en" sz="1200">
                <a:solidFill>
                  <a:srgbClr val="880000"/>
                </a:solidFill>
                <a:latin typeface="Courier New"/>
                <a:ea typeface="Courier New"/>
                <a:cs typeface="Courier New"/>
                <a:sym typeface="Courier New"/>
              </a:rPr>
              <a:t>"ISS"</a:t>
            </a:r>
            <a:r>
              <a:rPr lang="en" sz="1200">
                <a:latin typeface="Courier New"/>
                <a:ea typeface="Courier New"/>
                <a:cs typeface="Courier New"/>
                <a:sym typeface="Courier New"/>
              </a:rPr>
              <a:t>, "name": </a:t>
            </a:r>
            <a:r>
              <a:rPr lang="en" sz="1200">
                <a:solidFill>
                  <a:srgbClr val="880000"/>
                </a:solidFill>
                <a:latin typeface="Courier New"/>
                <a:ea typeface="Courier New"/>
                <a:cs typeface="Courier New"/>
                <a:sym typeface="Courier New"/>
              </a:rPr>
              <a:t>"Peggy Whitson"</a:t>
            </a:r>
            <a:r>
              <a:rPr lang="en" sz="1200">
                <a:latin typeface="Courier New"/>
                <a:ea typeface="Courier New"/>
                <a:cs typeface="Courier New"/>
                <a:sym typeface="Courier New"/>
              </a:rPr>
              <a:t>},</a:t>
            </a:r>
            <a:br>
              <a:rPr lang="en" sz="1200">
                <a:latin typeface="Courier New"/>
                <a:ea typeface="Courier New"/>
                <a:cs typeface="Courier New"/>
                <a:sym typeface="Courier New"/>
              </a:rPr>
            </a:br>
            <a:r>
              <a:rPr lang="en" sz="1200">
                <a:latin typeface="Courier New"/>
                <a:ea typeface="Courier New"/>
                <a:cs typeface="Courier New"/>
                <a:sym typeface="Courier New"/>
              </a:rPr>
              <a:t>		{"craft": </a:t>
            </a:r>
            <a:r>
              <a:rPr lang="en" sz="1200">
                <a:solidFill>
                  <a:srgbClr val="880000"/>
                </a:solidFill>
                <a:latin typeface="Courier New"/>
                <a:ea typeface="Courier New"/>
                <a:cs typeface="Courier New"/>
                <a:sym typeface="Courier New"/>
              </a:rPr>
              <a:t>"ISS"</a:t>
            </a:r>
            <a:r>
              <a:rPr lang="en" sz="1200">
                <a:latin typeface="Courier New"/>
                <a:ea typeface="Courier New"/>
                <a:cs typeface="Courier New"/>
                <a:sym typeface="Courier New"/>
              </a:rPr>
              <a:t>, "name": </a:t>
            </a:r>
            <a:r>
              <a:rPr lang="en" sz="1200">
                <a:solidFill>
                  <a:srgbClr val="880000"/>
                </a:solidFill>
                <a:latin typeface="Courier New"/>
                <a:ea typeface="Courier New"/>
                <a:cs typeface="Courier New"/>
                <a:sym typeface="Courier New"/>
              </a:rPr>
              <a:t>"Fyodor Yurchikhin"</a:t>
            </a:r>
            <a:r>
              <a:rPr lang="en" sz="1200">
                <a:latin typeface="Courier New"/>
                <a:ea typeface="Courier New"/>
                <a:cs typeface="Courier New"/>
                <a:sym typeface="Courier New"/>
              </a:rPr>
              <a:t>},</a:t>
            </a:r>
            <a:br>
              <a:rPr lang="en" sz="1200">
                <a:latin typeface="Courier New"/>
                <a:ea typeface="Courier New"/>
                <a:cs typeface="Courier New"/>
                <a:sym typeface="Courier New"/>
              </a:rPr>
            </a:br>
            <a:r>
              <a:rPr lang="en" sz="1200">
                <a:latin typeface="Courier New"/>
                <a:ea typeface="Courier New"/>
                <a:cs typeface="Courier New"/>
                <a:sym typeface="Courier New"/>
              </a:rPr>
              <a:t>		{"craft": </a:t>
            </a:r>
            <a:r>
              <a:rPr lang="en" sz="1200">
                <a:solidFill>
                  <a:srgbClr val="880000"/>
                </a:solidFill>
                <a:latin typeface="Courier New"/>
                <a:ea typeface="Courier New"/>
                <a:cs typeface="Courier New"/>
                <a:sym typeface="Courier New"/>
              </a:rPr>
              <a:t>"ISS"</a:t>
            </a:r>
            <a:r>
              <a:rPr lang="en" sz="1200">
                <a:latin typeface="Courier New"/>
                <a:ea typeface="Courier New"/>
                <a:cs typeface="Courier New"/>
                <a:sym typeface="Courier New"/>
              </a:rPr>
              <a:t>, "name": </a:t>
            </a:r>
            <a:r>
              <a:rPr lang="en" sz="1200">
                <a:solidFill>
                  <a:srgbClr val="880000"/>
                </a:solidFill>
                <a:latin typeface="Courier New"/>
                <a:ea typeface="Courier New"/>
                <a:cs typeface="Courier New"/>
                <a:sym typeface="Courier New"/>
              </a:rPr>
              <a:t>"Jack Fischer"</a:t>
            </a:r>
            <a:r>
              <a:rPr lang="en" sz="1200">
                <a:latin typeface="Courier New"/>
                <a:ea typeface="Courier New"/>
                <a:cs typeface="Courier New"/>
                <a:sym typeface="Courier New"/>
              </a:rPr>
              <a:t>}</a:t>
            </a:r>
            <a:br>
              <a:rPr lang="en" sz="1200">
                <a:latin typeface="Courier New"/>
                <a:ea typeface="Courier New"/>
                <a:cs typeface="Courier New"/>
                <a:sym typeface="Courier New"/>
              </a:rPr>
            </a:br>
            <a:r>
              <a:rPr lang="en" sz="1200">
                <a:latin typeface="Courier New"/>
                <a:ea typeface="Courier New"/>
                <a:cs typeface="Courier New"/>
                <a:sym typeface="Courier New"/>
              </a:rPr>
              <a:t>		],</a:t>
            </a:r>
            <a:br>
              <a:rPr lang="en" sz="1200">
                <a:latin typeface="Courier New"/>
                <a:ea typeface="Courier New"/>
                <a:cs typeface="Courier New"/>
                <a:sym typeface="Courier New"/>
              </a:rPr>
            </a:br>
            <a:r>
              <a:rPr lang="en" sz="1200">
                <a:latin typeface="Courier New"/>
                <a:ea typeface="Courier New"/>
                <a:cs typeface="Courier New"/>
                <a:sym typeface="Courier New"/>
              </a:rPr>
              <a:t>		"message": </a:t>
            </a:r>
            <a:r>
              <a:rPr lang="en" sz="1200">
                <a:solidFill>
                  <a:srgbClr val="880000"/>
                </a:solidFill>
                <a:latin typeface="Courier New"/>
                <a:ea typeface="Courier New"/>
                <a:cs typeface="Courier New"/>
                <a:sym typeface="Courier New"/>
              </a:rPr>
              <a:t>"success"</a:t>
            </a:r>
            <a:br>
              <a:rPr lang="en" sz="1200">
                <a:latin typeface="Courier New"/>
                <a:ea typeface="Courier New"/>
                <a:cs typeface="Courier New"/>
                <a:sym typeface="Courier New"/>
              </a:rPr>
            </a:br>
            <a:r>
              <a:rPr lang="en" sz="1200">
                <a:latin typeface="Courier New"/>
                <a:ea typeface="Courier New"/>
                <a:cs typeface="Courier New"/>
                <a:sym typeface="Courier New"/>
              </a:rPr>
              <a:t>}</a:t>
            </a:r>
            <a:br>
              <a:rPr lang="en" sz="1200">
                <a:latin typeface="Courier New"/>
                <a:ea typeface="Courier New"/>
                <a:cs typeface="Courier New"/>
                <a:sym typeface="Courier New"/>
              </a:rPr>
            </a:br>
            <a:endParaRPr sz="1200">
              <a:latin typeface="Courier New"/>
              <a:ea typeface="Courier New"/>
              <a:cs typeface="Courier New"/>
              <a:sym typeface="Courier New"/>
            </a:endParaRPr>
          </a:p>
          <a:p>
            <a:pPr indent="0" lvl="0" marL="0" rtl="0" algn="l">
              <a:spcBef>
                <a:spcPts val="1600"/>
              </a:spcBef>
              <a:spcAft>
                <a:spcPts val="1600"/>
              </a:spcAft>
              <a:buNone/>
            </a:pPr>
            <a:r>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Calling an API</a:t>
            </a:r>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Import the </a:t>
            </a:r>
            <a:r>
              <a:rPr lang="en">
                <a:latin typeface="Courier New"/>
                <a:ea typeface="Courier New"/>
                <a:cs typeface="Courier New"/>
                <a:sym typeface="Courier New"/>
              </a:rPr>
              <a:t>request</a:t>
            </a:r>
            <a:r>
              <a:rPr lang="en"/>
              <a:t> module.</a:t>
            </a:r>
            <a:endParaRPr/>
          </a:p>
          <a:p>
            <a:pPr indent="-342900" lvl="0" marL="457200" rtl="0" algn="l">
              <a:spcBef>
                <a:spcPts val="0"/>
              </a:spcBef>
              <a:spcAft>
                <a:spcPts val="0"/>
              </a:spcAft>
              <a:buSzPts val="1800"/>
              <a:buChar char="●"/>
            </a:pPr>
            <a:r>
              <a:rPr lang="en"/>
              <a:t>Call the API (</a:t>
            </a:r>
            <a:r>
              <a:rPr lang="en">
                <a:latin typeface="Courier New"/>
                <a:ea typeface="Courier New"/>
                <a:cs typeface="Courier New"/>
                <a:sym typeface="Courier New"/>
              </a:rPr>
              <a:t>requests.get()</a:t>
            </a:r>
            <a:r>
              <a:rPr lang="en"/>
              <a:t>).</a:t>
            </a:r>
            <a:endParaRPr/>
          </a:p>
          <a:p>
            <a:pPr indent="-342900" lvl="0" marL="457200" rtl="0" algn="l">
              <a:spcBef>
                <a:spcPts val="0"/>
              </a:spcBef>
              <a:spcAft>
                <a:spcPts val="0"/>
              </a:spcAft>
              <a:buSzPts val="1800"/>
              <a:buChar char="●"/>
            </a:pPr>
            <a:r>
              <a:rPr lang="en"/>
              <a:t>Parse the response with </a:t>
            </a:r>
            <a:r>
              <a:rPr lang="en">
                <a:latin typeface="Courier New"/>
                <a:ea typeface="Courier New"/>
                <a:cs typeface="Courier New"/>
                <a:sym typeface="Courier New"/>
              </a:rPr>
              <a:t>response.json()</a:t>
            </a:r>
            <a:r>
              <a:rPr lang="en"/>
              <a:t>.</a:t>
            </a:r>
            <a:endParaRPr/>
          </a:p>
          <a:p>
            <a:pPr indent="0" lvl="0" marL="0" rtl="0" algn="l">
              <a:spcBef>
                <a:spcPts val="1600"/>
              </a:spcBef>
              <a:spcAft>
                <a:spcPts val="0"/>
              </a:spcAft>
              <a:buNone/>
            </a:pPr>
            <a:r>
              <a:rPr lang="en"/>
              <a:t>https://repl.it/@GAcoding/python-programming-apis-iss?lite=true</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Do: Calling an API</a:t>
            </a:r>
            <a:endParaRPr/>
          </a:p>
        </p:txBody>
      </p:sp>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a new file, </a:t>
            </a:r>
            <a:r>
              <a:rPr lang="en">
                <a:latin typeface="Courier New"/>
                <a:ea typeface="Courier New"/>
                <a:cs typeface="Courier New"/>
                <a:sym typeface="Courier New"/>
              </a:rPr>
              <a:t>my_api.py</a:t>
            </a:r>
            <a:r>
              <a:rPr lang="en"/>
              <a:t>. Type and run the code:</a:t>
            </a:r>
            <a:endParaRPr/>
          </a:p>
          <a:p>
            <a:pPr indent="0" lvl="0" marL="0" rtl="0" algn="l">
              <a:spcBef>
                <a:spcPts val="1600"/>
              </a:spcBef>
              <a:spcAft>
                <a:spcPts val="0"/>
              </a:spcAft>
              <a:buNone/>
            </a:pPr>
            <a:r>
              <a:rPr lang="en">
                <a:latin typeface="Courier New"/>
                <a:ea typeface="Courier New"/>
                <a:cs typeface="Courier New"/>
                <a:sym typeface="Courier New"/>
              </a:rPr>
              <a:t>import requests</a:t>
            </a:r>
            <a:br>
              <a:rPr lang="en">
                <a:latin typeface="Courier New"/>
                <a:ea typeface="Courier New"/>
                <a:cs typeface="Courier New"/>
                <a:sym typeface="Courier New"/>
              </a:rPr>
            </a:b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Call the API by opening the URL and reading the data.</a:t>
            </a:r>
            <a:br>
              <a:rPr lang="en">
                <a:latin typeface="Courier New"/>
                <a:ea typeface="Courier New"/>
                <a:cs typeface="Courier New"/>
                <a:sym typeface="Courier New"/>
              </a:rPr>
            </a:br>
            <a:r>
              <a:rPr lang="en">
                <a:latin typeface="Courier New"/>
                <a:ea typeface="Courier New"/>
                <a:cs typeface="Courier New"/>
                <a:sym typeface="Courier New"/>
              </a:rPr>
              <a:t>response = requests.get(</a:t>
            </a:r>
            <a:r>
              <a:rPr lang="en">
                <a:solidFill>
                  <a:srgbClr val="880000"/>
                </a:solidFill>
                <a:latin typeface="Courier New"/>
                <a:ea typeface="Courier New"/>
                <a:cs typeface="Courier New"/>
                <a:sym typeface="Courier New"/>
              </a:rPr>
              <a:t>"http://api.open-notify.org/astros.json"</a:t>
            </a:r>
            <a:r>
              <a:rPr lang="en">
                <a:latin typeface="Courier New"/>
                <a:ea typeface="Courier New"/>
                <a:cs typeface="Courier New"/>
                <a:sym typeface="Courier New"/>
              </a:rPr>
              <a:t>)</a:t>
            </a:r>
            <a:br>
              <a:rPr lang="en">
                <a:latin typeface="Courier New"/>
                <a:ea typeface="Courier New"/>
                <a:cs typeface="Courier New"/>
                <a:sym typeface="Courier New"/>
              </a:rPr>
            </a:b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Decode the raw JSON data.</a:t>
            </a:r>
            <a:br>
              <a:rPr lang="en">
                <a:latin typeface="Courier New"/>
                <a:ea typeface="Courier New"/>
                <a:cs typeface="Courier New"/>
                <a:sym typeface="Courier New"/>
              </a:rPr>
            </a:br>
            <a:r>
              <a:rPr lang="en">
                <a:latin typeface="Courier New"/>
                <a:ea typeface="Courier New"/>
                <a:cs typeface="Courier New"/>
                <a:sym typeface="Courier New"/>
              </a:rPr>
              <a:t>response_data = response.json()</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print(response_data)</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Do: Back to JSON</a:t>
            </a:r>
            <a:endParaRPr/>
          </a:p>
        </p:txBody>
      </p:sp>
      <p:sp>
        <p:nvSpPr>
          <p:cNvPr id="132" name="Google Shape;13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 in your file, change the API call back to </a:t>
            </a:r>
            <a:r>
              <a:rPr lang="en">
                <a:latin typeface="Courier New"/>
                <a:ea typeface="Courier New"/>
                <a:cs typeface="Courier New"/>
                <a:sym typeface="Courier New"/>
              </a:rPr>
              <a:t>http://api.open-notify.org/astros.json</a:t>
            </a:r>
            <a:r>
              <a:rPr lang="en"/>
              <a:t>.</a:t>
            </a:r>
            <a:endParaRPr/>
          </a:p>
          <a:p>
            <a:pPr indent="0" lvl="0" marL="0" rtl="0" algn="l">
              <a:spcBef>
                <a:spcPts val="1600"/>
              </a:spcBef>
              <a:spcAft>
                <a:spcPts val="0"/>
              </a:spcAft>
              <a:buNone/>
            </a:pPr>
            <a:r>
              <a:rPr lang="en"/>
              <a:t>Once it's decoded, it's a dictionary!</a:t>
            </a:r>
            <a:endParaRPr/>
          </a:p>
          <a:p>
            <a:pPr indent="0" lvl="0" marL="0" rtl="0" algn="l">
              <a:spcBef>
                <a:spcPts val="1600"/>
              </a:spcBef>
              <a:spcAft>
                <a:spcPts val="0"/>
              </a:spcAft>
              <a:buNone/>
            </a:pPr>
            <a:r>
              <a:rPr lang="en"/>
              <a:t>Replace your </a:t>
            </a:r>
            <a:r>
              <a:rPr lang="en">
                <a:latin typeface="Courier New"/>
                <a:ea typeface="Courier New"/>
                <a:cs typeface="Courier New"/>
                <a:sym typeface="Courier New"/>
              </a:rPr>
              <a:t>print</a:t>
            </a:r>
            <a:r>
              <a:rPr lang="en"/>
              <a:t> statement:</a:t>
            </a:r>
            <a:endParaRPr/>
          </a:p>
          <a:p>
            <a:pPr indent="0" lvl="0" marL="0" rtl="0" algn="l">
              <a:spcBef>
                <a:spcPts val="1600"/>
              </a:spcBef>
              <a:spcAft>
                <a:spcPts val="0"/>
              </a:spcAft>
              <a:buNone/>
            </a:pPr>
            <a:r>
              <a:rPr lang="en">
                <a:latin typeface="Courier New"/>
                <a:ea typeface="Courier New"/>
                <a:cs typeface="Courier New"/>
                <a:sym typeface="Courier New"/>
              </a:rPr>
              <a:t>for key, ratings in response_data_decoded.items():</a:t>
            </a:r>
            <a:br>
              <a:rPr lang="en">
                <a:latin typeface="Courier New"/>
                <a:ea typeface="Courier New"/>
                <a:cs typeface="Courier New"/>
                <a:sym typeface="Courier New"/>
              </a:rPr>
            </a:br>
            <a:r>
              <a:rPr lang="en">
                <a:latin typeface="Courier New"/>
                <a:ea typeface="Courier New"/>
                <a:cs typeface="Courier New"/>
                <a:sym typeface="Courier New"/>
              </a:rPr>
              <a:t>    print(</a:t>
            </a:r>
            <a:r>
              <a:rPr lang="en">
                <a:solidFill>
                  <a:srgbClr val="880000"/>
                </a:solidFill>
                <a:latin typeface="Courier New"/>
                <a:ea typeface="Courier New"/>
                <a:cs typeface="Courier New"/>
                <a:sym typeface="Courier New"/>
              </a:rPr>
              <a:t>"Key:"</a:t>
            </a:r>
            <a:r>
              <a:rPr lang="en">
                <a:latin typeface="Courier New"/>
                <a:ea typeface="Courier New"/>
                <a:cs typeface="Courier New"/>
                <a:sym typeface="Courier New"/>
              </a:rPr>
              <a:t>, key, </a:t>
            </a:r>
            <a:r>
              <a:rPr lang="en">
                <a:solidFill>
                  <a:srgbClr val="880000"/>
                </a:solidFill>
                <a:latin typeface="Courier New"/>
                <a:ea typeface="Courier New"/>
                <a:cs typeface="Courier New"/>
                <a:sym typeface="Courier New"/>
              </a:rPr>
              <a:t>"Value:"</a:t>
            </a:r>
            <a:r>
              <a:rPr lang="en">
                <a:latin typeface="Courier New"/>
                <a:ea typeface="Courier New"/>
                <a:cs typeface="Courier New"/>
                <a:sym typeface="Courier New"/>
              </a:rPr>
              <a:t>, ratings, </a:t>
            </a:r>
            <a:r>
              <a:rPr lang="en">
                <a:solidFill>
                  <a:srgbClr val="880000"/>
                </a:solidFill>
                <a:latin typeface="Courier New"/>
                <a:ea typeface="Courier New"/>
                <a:cs typeface="Courier New"/>
                <a:sym typeface="Courier New"/>
              </a:rPr>
              <a:t>"\n"</a:t>
            </a:r>
            <a:r>
              <a:rPr lang="en">
                <a:latin typeface="Courier New"/>
                <a:ea typeface="Courier New"/>
                <a:cs typeface="Courier New"/>
                <a:sym typeface="Courier New"/>
              </a:rPr>
              <a:t>)</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1600"/>
              </a:spcBef>
              <a:spcAft>
                <a:spcPts val="0"/>
              </a:spcAft>
              <a:buNone/>
            </a:pPr>
            <a:r>
              <a:rPr lang="en"/>
              <a:t>Can we go further? Try to only print the </a:t>
            </a:r>
            <a:r>
              <a:rPr lang="en">
                <a:latin typeface="Courier New"/>
                <a:ea typeface="Courier New"/>
                <a:cs typeface="Courier New"/>
                <a:sym typeface="Courier New"/>
              </a:rPr>
              <a:t>name</a:t>
            </a:r>
            <a:r>
              <a:rPr lang="en"/>
              <a:t>s of the astronauts.</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 Printing: Solution</a:t>
            </a:r>
            <a:endParaRPr/>
          </a:p>
        </p:txBody>
      </p:sp>
      <p:sp>
        <p:nvSpPr>
          <p:cNvPr id="138" name="Google Shape;13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Working backward, we have a:</a:t>
            </a:r>
            <a:endParaRPr sz="1200"/>
          </a:p>
          <a:p>
            <a:pPr indent="-304800" lvl="0" marL="457200" rtl="0" algn="l">
              <a:spcBef>
                <a:spcPts val="1600"/>
              </a:spcBef>
              <a:spcAft>
                <a:spcPts val="0"/>
              </a:spcAft>
              <a:buSzPts val="1200"/>
              <a:buChar char="●"/>
            </a:pPr>
            <a:r>
              <a:rPr lang="en" sz="1200"/>
              <a:t>Dictionary (key: </a:t>
            </a:r>
            <a:r>
              <a:rPr lang="en" sz="1200">
                <a:latin typeface="Courier New"/>
                <a:ea typeface="Courier New"/>
                <a:cs typeface="Courier New"/>
                <a:sym typeface="Courier New"/>
              </a:rPr>
              <a:t>name</a:t>
            </a:r>
            <a:r>
              <a:rPr lang="en" sz="1200"/>
              <a:t>).</a:t>
            </a:r>
            <a:endParaRPr sz="1200"/>
          </a:p>
          <a:p>
            <a:pPr indent="-304800" lvl="0" marL="457200" rtl="0" algn="l">
              <a:spcBef>
                <a:spcPts val="0"/>
              </a:spcBef>
              <a:spcAft>
                <a:spcPts val="0"/>
              </a:spcAft>
              <a:buSzPts val="1200"/>
              <a:buChar char="●"/>
            </a:pPr>
            <a:r>
              <a:rPr lang="en" sz="1200"/>
              <a:t>Which is inside a list (the value of </a:t>
            </a:r>
            <a:r>
              <a:rPr lang="en" sz="1200">
                <a:latin typeface="Courier New"/>
                <a:ea typeface="Courier New"/>
                <a:cs typeface="Courier New"/>
                <a:sym typeface="Courier New"/>
              </a:rPr>
              <a:t>people</a:t>
            </a:r>
            <a:r>
              <a:rPr lang="en" sz="1200"/>
              <a:t>).</a:t>
            </a:r>
            <a:endParaRPr sz="1200"/>
          </a:p>
          <a:p>
            <a:pPr indent="-304800" lvl="0" marL="457200" rtl="0" algn="l">
              <a:spcBef>
                <a:spcPts val="0"/>
              </a:spcBef>
              <a:spcAft>
                <a:spcPts val="0"/>
              </a:spcAft>
              <a:buSzPts val="1200"/>
              <a:buChar char="●"/>
            </a:pPr>
            <a:r>
              <a:rPr lang="en" sz="1200"/>
              <a:t>Which is inside a dictionary (key: </a:t>
            </a:r>
            <a:r>
              <a:rPr lang="en" sz="1200">
                <a:latin typeface="Courier New"/>
                <a:ea typeface="Courier New"/>
                <a:cs typeface="Courier New"/>
                <a:sym typeface="Courier New"/>
              </a:rPr>
              <a:t>people</a:t>
            </a:r>
            <a:r>
              <a:rPr lang="en" sz="1200"/>
              <a:t>).</a:t>
            </a:r>
            <a:endParaRPr sz="1200"/>
          </a:p>
          <a:p>
            <a:pPr indent="0" lvl="0" marL="0" rtl="0" algn="l">
              <a:spcBef>
                <a:spcPts val="1600"/>
              </a:spcBef>
              <a:spcAft>
                <a:spcPts val="0"/>
              </a:spcAft>
              <a:buNone/>
            </a:pPr>
            <a:r>
              <a:rPr lang="en" sz="1200">
                <a:latin typeface="Courier New"/>
                <a:ea typeface="Courier New"/>
                <a:cs typeface="Courier New"/>
                <a:sym typeface="Courier New"/>
              </a:rPr>
              <a:t>For message the value is success.</a:t>
            </a:r>
            <a:br>
              <a:rPr lang="en" sz="1200">
                <a:latin typeface="Courier New"/>
                <a:ea typeface="Courier New"/>
                <a:cs typeface="Courier New"/>
                <a:sym typeface="Courier New"/>
              </a:rPr>
            </a:br>
            <a:br>
              <a:rPr lang="en" sz="1200">
                <a:latin typeface="Courier New"/>
                <a:ea typeface="Courier New"/>
                <a:cs typeface="Courier New"/>
                <a:sym typeface="Courier New"/>
              </a:rPr>
            </a:br>
            <a:r>
              <a:rPr lang="en" sz="1200">
                <a:latin typeface="Courier New"/>
                <a:ea typeface="Courier New"/>
                <a:cs typeface="Courier New"/>
                <a:sym typeface="Courier New"/>
              </a:rPr>
              <a:t>For people the value is [{'craft': 'ISS', 'name': 'Oleg Artemyev'}, {'craft': 'ISS', 'name': 'Andrew Feustel'}, .....].</a:t>
            </a:r>
            <a:br>
              <a:rPr lang="en" sz="1200">
                <a:latin typeface="Courier New"/>
                <a:ea typeface="Courier New"/>
                <a:cs typeface="Courier New"/>
                <a:sym typeface="Courier New"/>
              </a:rPr>
            </a:br>
            <a:br>
              <a:rPr lang="en" sz="1200">
                <a:latin typeface="Courier New"/>
                <a:ea typeface="Courier New"/>
                <a:cs typeface="Courier New"/>
                <a:sym typeface="Courier New"/>
              </a:rPr>
            </a:br>
            <a:r>
              <a:rPr lang="en" sz="1200">
                <a:latin typeface="Courier New"/>
                <a:ea typeface="Courier New"/>
                <a:cs typeface="Courier New"/>
                <a:sym typeface="Courier New"/>
              </a:rPr>
              <a:t>For number the value is 6.</a:t>
            </a:r>
            <a:br>
              <a:rPr lang="en" sz="1200">
                <a:latin typeface="Courier New"/>
                <a:ea typeface="Courier New"/>
                <a:cs typeface="Courier New"/>
                <a:sym typeface="Courier New"/>
              </a:rPr>
            </a:br>
            <a:endParaRPr sz="1200">
              <a:latin typeface="Courier New"/>
              <a:ea typeface="Courier New"/>
              <a:cs typeface="Courier New"/>
              <a:sym typeface="Courier New"/>
            </a:endParaRPr>
          </a:p>
          <a:p>
            <a:pPr indent="0" lvl="0" marL="0" rtl="0" algn="l">
              <a:spcBef>
                <a:spcPts val="1600"/>
              </a:spcBef>
              <a:spcAft>
                <a:spcPts val="0"/>
              </a:spcAft>
              <a:buNone/>
            </a:pPr>
            <a:r>
              <a:rPr lang="en" sz="1200">
                <a:latin typeface="Courier New"/>
                <a:ea typeface="Courier New"/>
                <a:cs typeface="Courier New"/>
                <a:sym typeface="Courier New"/>
              </a:rPr>
              <a:t>for item in response_data_decoded[</a:t>
            </a:r>
            <a:r>
              <a:rPr lang="en" sz="1200">
                <a:solidFill>
                  <a:srgbClr val="880000"/>
                </a:solidFill>
                <a:latin typeface="Courier New"/>
                <a:ea typeface="Courier New"/>
                <a:cs typeface="Courier New"/>
                <a:sym typeface="Courier New"/>
              </a:rPr>
              <a:t>"people"</a:t>
            </a:r>
            <a:r>
              <a:rPr lang="en" sz="1200">
                <a:latin typeface="Courier New"/>
                <a:ea typeface="Courier New"/>
                <a:cs typeface="Courier New"/>
                <a:sym typeface="Courier New"/>
              </a:rPr>
              <a:t>]:</a:t>
            </a:r>
            <a:br>
              <a:rPr lang="en" sz="1200">
                <a:latin typeface="Courier New"/>
                <a:ea typeface="Courier New"/>
                <a:cs typeface="Courier New"/>
                <a:sym typeface="Courier New"/>
              </a:rPr>
            </a:br>
            <a:r>
              <a:rPr lang="en" sz="1200">
                <a:latin typeface="Courier New"/>
                <a:ea typeface="Courier New"/>
                <a:cs typeface="Courier New"/>
                <a:sym typeface="Courier New"/>
              </a:rPr>
              <a:t>    print(item[</a:t>
            </a:r>
            <a:r>
              <a:rPr lang="en" sz="1200">
                <a:solidFill>
                  <a:srgbClr val="880000"/>
                </a:solidFill>
                <a:latin typeface="Courier New"/>
                <a:ea typeface="Courier New"/>
                <a:cs typeface="Courier New"/>
                <a:sym typeface="Courier New"/>
              </a:rPr>
              <a:t>"name"</a:t>
            </a:r>
            <a:r>
              <a:rPr lang="en" sz="1200">
                <a:latin typeface="Courier New"/>
                <a:ea typeface="Courier New"/>
                <a:cs typeface="Courier New"/>
                <a:sym typeface="Courier New"/>
              </a:rPr>
              <a:t>])</a:t>
            </a:r>
            <a:br>
              <a:rPr lang="en" sz="1200">
                <a:latin typeface="Courier New"/>
                <a:ea typeface="Courier New"/>
                <a:cs typeface="Courier New"/>
                <a:sym typeface="Courier New"/>
              </a:rPr>
            </a:br>
            <a:endParaRPr sz="1200">
              <a:latin typeface="Courier New"/>
              <a:ea typeface="Courier New"/>
              <a:cs typeface="Courier New"/>
              <a:sym typeface="Courier New"/>
            </a:endParaRPr>
          </a:p>
          <a:p>
            <a:pPr indent="0" lvl="0" marL="0" rtl="0" algn="l">
              <a:spcBef>
                <a:spcPts val="1600"/>
              </a:spcBef>
              <a:spcAft>
                <a:spcPts val="1600"/>
              </a:spcAft>
              <a:buNone/>
            </a:pPr>
            <a:r>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Review</a:t>
            </a:r>
            <a:endParaRPr/>
          </a:p>
        </p:txBody>
      </p:sp>
      <p:sp>
        <p:nvSpPr>
          <p:cNvPr id="144" name="Google Shape;14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convert JSON, it keeps the same format, only in a Python structure.</a:t>
            </a:r>
            <a:endParaRPr/>
          </a:p>
          <a:p>
            <a:pPr indent="0" lvl="0" marL="0" rtl="0" algn="l">
              <a:spcBef>
                <a:spcPts val="1600"/>
              </a:spcBef>
              <a:spcAft>
                <a:spcPts val="0"/>
              </a:spcAft>
              <a:buNone/>
            </a:pPr>
            <a:r>
              <a:rPr lang="en"/>
              <a:t>When parsing an API's return, look through the JSON to find the exact structure you need. Is it the string value from the </a:t>
            </a:r>
            <a:r>
              <a:rPr lang="en">
                <a:latin typeface="Courier New"/>
                <a:ea typeface="Courier New"/>
                <a:cs typeface="Courier New"/>
                <a:sym typeface="Courier New"/>
              </a:rPr>
              <a:t>poem</a:t>
            </a:r>
            <a:r>
              <a:rPr lang="en"/>
              <a:t> key? Or the value from each </a:t>
            </a:r>
            <a:r>
              <a:rPr lang="en">
                <a:latin typeface="Courier New"/>
                <a:ea typeface="Courier New"/>
                <a:cs typeface="Courier New"/>
                <a:sym typeface="Courier New"/>
              </a:rPr>
              <a:t>name</a:t>
            </a:r>
            <a:r>
              <a:rPr lang="en"/>
              <a:t> key in a list of dictionaries, which is the value of the </a:t>
            </a:r>
            <a:r>
              <a:rPr lang="en">
                <a:latin typeface="Courier New"/>
                <a:ea typeface="Courier New"/>
                <a:cs typeface="Courier New"/>
                <a:sym typeface="Courier New"/>
              </a:rPr>
              <a:t>people</a:t>
            </a:r>
            <a:r>
              <a:rPr lang="en"/>
              <a:t> key?</a:t>
            </a:r>
            <a:endParaRPr/>
          </a:p>
          <a:p>
            <a:pPr indent="0" lvl="0" marL="0" rtl="0" algn="l">
              <a:spcBef>
                <a:spcPts val="1600"/>
              </a:spcBef>
              <a:spcAft>
                <a:spcPts val="0"/>
              </a:spcAft>
              <a:buNone/>
            </a:pPr>
            <a:r>
              <a:rPr lang="en"/>
              <a:t>Think it through before writing your code.</a:t>
            </a:r>
            <a:endParaRPr/>
          </a:p>
          <a:p>
            <a:pPr indent="0" lvl="0" marL="0" rtl="0" algn="l">
              <a:spcBef>
                <a:spcPts val="1600"/>
              </a:spcBef>
              <a:spcAft>
                <a:spcPts val="0"/>
              </a:spcAft>
              <a:buNone/>
            </a:pPr>
            <a:r>
              <a:rPr lang="en">
                <a:latin typeface="Courier New"/>
                <a:ea typeface="Courier New"/>
                <a:cs typeface="Courier New"/>
                <a:sym typeface="Courier New"/>
              </a:rPr>
              <a:t>(next slide) </a:t>
            </a:r>
            <a:endParaRPr>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9"/>
          <p:cNvSpPr txBox="1"/>
          <p:nvPr>
            <p:ph idx="1" type="body"/>
          </p:nvPr>
        </p:nvSpPr>
        <p:spPr>
          <a:xfrm>
            <a:off x="311700" y="510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1100">
                <a:solidFill>
                  <a:srgbClr val="888888"/>
                </a:solidFill>
                <a:latin typeface="Courier New"/>
                <a:ea typeface="Courier New"/>
                <a:cs typeface="Courier New"/>
                <a:sym typeface="Courier New"/>
              </a:rPr>
              <a:t># From the ISS API:</a:t>
            </a:r>
            <a:br>
              <a:rPr lang="en" sz="1100">
                <a:latin typeface="Courier New"/>
                <a:ea typeface="Courier New"/>
                <a:cs typeface="Courier New"/>
                <a:sym typeface="Courier New"/>
              </a:rPr>
            </a:br>
            <a:r>
              <a:rPr lang="en" sz="1100">
                <a:latin typeface="Courier New"/>
                <a:ea typeface="Courier New"/>
                <a:cs typeface="Courier New"/>
                <a:sym typeface="Courier New"/>
              </a:rPr>
              <a:t>{  </a:t>
            </a:r>
            <a:r>
              <a:rPr lang="en" sz="1100">
                <a:solidFill>
                  <a:srgbClr val="888888"/>
                </a:solidFill>
                <a:latin typeface="Courier New"/>
                <a:ea typeface="Courier New"/>
                <a:cs typeface="Courier New"/>
                <a:sym typeface="Courier New"/>
              </a:rPr>
              <a:t># The outer dictionary</a:t>
            </a:r>
            <a:br>
              <a:rPr lang="en" sz="1100">
                <a:latin typeface="Courier New"/>
                <a:ea typeface="Courier New"/>
                <a:cs typeface="Courier New"/>
                <a:sym typeface="Courier New"/>
              </a:rPr>
            </a:b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"number"</a:t>
            </a: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5</a:t>
            </a:r>
            <a:r>
              <a:rPr lang="en" sz="1100">
                <a:latin typeface="Courier New"/>
                <a:ea typeface="Courier New"/>
                <a:cs typeface="Courier New"/>
                <a:sym typeface="Courier New"/>
              </a:rPr>
              <a:t>,  </a:t>
            </a:r>
            <a:r>
              <a:rPr lang="en" sz="1100">
                <a:solidFill>
                  <a:srgbClr val="888888"/>
                </a:solidFill>
                <a:latin typeface="Courier New"/>
                <a:ea typeface="Courier New"/>
                <a:cs typeface="Courier New"/>
                <a:sym typeface="Courier New"/>
              </a:rPr>
              <a:t># Key: value</a:t>
            </a:r>
            <a:br>
              <a:rPr lang="en" sz="1100">
                <a:latin typeface="Courier New"/>
                <a:ea typeface="Courier New"/>
                <a:cs typeface="Courier New"/>
                <a:sym typeface="Courier New"/>
              </a:rPr>
            </a:b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"people"</a:t>
            </a:r>
            <a:r>
              <a:rPr lang="en" sz="1100">
                <a:latin typeface="Courier New"/>
                <a:ea typeface="Courier New"/>
                <a:cs typeface="Courier New"/>
                <a:sym typeface="Courier New"/>
              </a:rPr>
              <a:t>: [  </a:t>
            </a:r>
            <a:r>
              <a:rPr lang="en" sz="1100">
                <a:solidFill>
                  <a:srgbClr val="888888"/>
                </a:solidFill>
                <a:latin typeface="Courier New"/>
                <a:ea typeface="Courier New"/>
                <a:cs typeface="Courier New"/>
                <a:sym typeface="Courier New"/>
              </a:rPr>
              <a:t># Key and value, again. Here, the value is a list of dictionaries.</a:t>
            </a:r>
            <a:br>
              <a:rPr lang="en" sz="1100">
                <a:latin typeface="Courier New"/>
                <a:ea typeface="Courier New"/>
                <a:cs typeface="Courier New"/>
                <a:sym typeface="Courier New"/>
              </a:rPr>
            </a:b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"craft"</a:t>
            </a: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"ISS"</a:t>
            </a: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"name"</a:t>
            </a: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"Oleg Novitskiy"</a:t>
            </a:r>
            <a:r>
              <a:rPr lang="en" sz="1100">
                <a:latin typeface="Courier New"/>
                <a:ea typeface="Courier New"/>
                <a:cs typeface="Courier New"/>
                <a:sym typeface="Courier New"/>
              </a:rPr>
              <a:t>},</a:t>
            </a:r>
            <a:br>
              <a:rPr lang="en" sz="1100">
                <a:latin typeface="Courier New"/>
                <a:ea typeface="Courier New"/>
                <a:cs typeface="Courier New"/>
                <a:sym typeface="Courier New"/>
              </a:rPr>
            </a:b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"craft"</a:t>
            </a: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"ISS"</a:t>
            </a: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"name"</a:t>
            </a: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"Thomas Pesquet"</a:t>
            </a:r>
            <a:r>
              <a:rPr lang="en" sz="1100">
                <a:latin typeface="Courier New"/>
                <a:ea typeface="Courier New"/>
                <a:cs typeface="Courier New"/>
                <a:sym typeface="Courier New"/>
              </a:rPr>
              <a:t>},</a:t>
            </a:r>
            <a:br>
              <a:rPr lang="en" sz="1100">
                <a:latin typeface="Courier New"/>
                <a:ea typeface="Courier New"/>
                <a:cs typeface="Courier New"/>
                <a:sym typeface="Courier New"/>
              </a:rPr>
            </a:b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"craft"</a:t>
            </a: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"ISS"</a:t>
            </a: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"name"</a:t>
            </a: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"Peggy Whitson"</a:t>
            </a:r>
            <a:r>
              <a:rPr lang="en" sz="1100">
                <a:latin typeface="Courier New"/>
                <a:ea typeface="Courier New"/>
                <a:cs typeface="Courier New"/>
                <a:sym typeface="Courier New"/>
              </a:rPr>
              <a:t>},</a:t>
            </a:r>
            <a:br>
              <a:rPr lang="en" sz="1100">
                <a:latin typeface="Courier New"/>
                <a:ea typeface="Courier New"/>
                <a:cs typeface="Courier New"/>
                <a:sym typeface="Courier New"/>
              </a:rPr>
            </a:b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"craft"</a:t>
            </a: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"ISS"</a:t>
            </a: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"name"</a:t>
            </a: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"Fyodor Yurchikhin"</a:t>
            </a:r>
            <a:r>
              <a:rPr lang="en" sz="1100">
                <a:latin typeface="Courier New"/>
                <a:ea typeface="Courier New"/>
                <a:cs typeface="Courier New"/>
                <a:sym typeface="Courier New"/>
              </a:rPr>
              <a:t>},</a:t>
            </a:r>
            <a:br>
              <a:rPr lang="en" sz="1100">
                <a:latin typeface="Courier New"/>
                <a:ea typeface="Courier New"/>
                <a:cs typeface="Courier New"/>
                <a:sym typeface="Courier New"/>
              </a:rPr>
            </a:b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"craft"</a:t>
            </a: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"ISS"</a:t>
            </a: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"name"</a:t>
            </a: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"Jack Fischer"</a:t>
            </a:r>
            <a:r>
              <a:rPr lang="en" sz="1100">
                <a:latin typeface="Courier New"/>
                <a:ea typeface="Courier New"/>
                <a:cs typeface="Courier New"/>
                <a:sym typeface="Courier New"/>
              </a:rPr>
              <a:t>}</a:t>
            </a:r>
            <a:br>
              <a:rPr lang="en" sz="1100">
                <a:latin typeface="Courier New"/>
                <a:ea typeface="Courier New"/>
                <a:cs typeface="Courier New"/>
                <a:sym typeface="Courier New"/>
              </a:rPr>
            </a:br>
            <a:r>
              <a:rPr lang="en" sz="1100">
                <a:latin typeface="Courier New"/>
                <a:ea typeface="Courier New"/>
                <a:cs typeface="Courier New"/>
                <a:sym typeface="Courier New"/>
              </a:rPr>
              <a:t>		],</a:t>
            </a:r>
            <a:br>
              <a:rPr lang="en" sz="1100">
                <a:latin typeface="Courier New"/>
                <a:ea typeface="Courier New"/>
                <a:cs typeface="Courier New"/>
                <a:sym typeface="Courier New"/>
              </a:rPr>
            </a:b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"message"</a:t>
            </a: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"success"</a:t>
            </a:r>
            <a:r>
              <a:rPr lang="en" sz="1100">
                <a:latin typeface="Courier New"/>
                <a:ea typeface="Courier New"/>
                <a:cs typeface="Courier New"/>
                <a:sym typeface="Courier New"/>
              </a:rPr>
              <a:t>   </a:t>
            </a:r>
            <a:r>
              <a:rPr lang="en" sz="1100">
                <a:solidFill>
                  <a:srgbClr val="888888"/>
                </a:solidFill>
                <a:latin typeface="Courier New"/>
                <a:ea typeface="Courier New"/>
                <a:cs typeface="Courier New"/>
                <a:sym typeface="Courier New"/>
              </a:rPr>
              <a:t># Key and value.</a:t>
            </a:r>
            <a:br>
              <a:rPr lang="en" sz="1100">
                <a:latin typeface="Courier New"/>
                <a:ea typeface="Courier New"/>
                <a:cs typeface="Courier New"/>
                <a:sym typeface="Courier New"/>
              </a:rPr>
            </a:br>
            <a:r>
              <a:rPr lang="en" sz="1100">
                <a:latin typeface="Courier New"/>
                <a:ea typeface="Courier New"/>
                <a:cs typeface="Courier New"/>
                <a:sym typeface="Courier New"/>
              </a:rPr>
              <a:t>}</a:t>
            </a:r>
            <a:br>
              <a:rPr lang="en" sz="1100">
                <a:latin typeface="Courier New"/>
                <a:ea typeface="Courier New"/>
                <a:cs typeface="Courier New"/>
                <a:sym typeface="Courier New"/>
              </a:rPr>
            </a:br>
            <a:br>
              <a:rPr lang="en" sz="1100">
                <a:latin typeface="Courier New"/>
                <a:ea typeface="Courier New"/>
                <a:cs typeface="Courier New"/>
                <a:sym typeface="Courier New"/>
              </a:rPr>
            </a:br>
            <a:r>
              <a:rPr lang="en" sz="1100">
                <a:solidFill>
                  <a:srgbClr val="888888"/>
                </a:solidFill>
                <a:latin typeface="Courier New"/>
                <a:ea typeface="Courier New"/>
                <a:cs typeface="Courier New"/>
                <a:sym typeface="Courier New"/>
              </a:rPr>
              <a:t># From the Shakespeare API</a:t>
            </a:r>
            <a:br>
              <a:rPr lang="en" sz="1100">
                <a:latin typeface="Courier New"/>
                <a:ea typeface="Courier New"/>
                <a:cs typeface="Courier New"/>
                <a:sym typeface="Courier New"/>
              </a:rPr>
            </a:br>
            <a:br>
              <a:rPr lang="en" sz="1100">
                <a:latin typeface="Courier New"/>
                <a:ea typeface="Courier New"/>
                <a:cs typeface="Courier New"/>
                <a:sym typeface="Courier New"/>
              </a:rPr>
            </a:br>
            <a:r>
              <a:rPr lang="en" sz="1100">
                <a:latin typeface="Courier New"/>
                <a:ea typeface="Courier New"/>
                <a:cs typeface="Courier New"/>
                <a:sym typeface="Courier New"/>
              </a:rPr>
              <a:t>{ </a:t>
            </a:r>
            <a:r>
              <a:rPr lang="en" sz="1100">
                <a:solidFill>
                  <a:srgbClr val="888888"/>
                </a:solidFill>
                <a:latin typeface="Courier New"/>
                <a:ea typeface="Courier New"/>
                <a:cs typeface="Courier New"/>
                <a:sym typeface="Courier New"/>
              </a:rPr>
              <a:t># The outer dictionary.</a:t>
            </a:r>
            <a:br>
              <a:rPr lang="en" sz="1100">
                <a:latin typeface="Courier New"/>
                <a:ea typeface="Courier New"/>
                <a:cs typeface="Courier New"/>
                <a:sym typeface="Courier New"/>
              </a:rPr>
            </a:br>
            <a:r>
              <a:rPr lang="en" sz="1100">
                <a:latin typeface="Courier New"/>
                <a:ea typeface="Courier New"/>
                <a:cs typeface="Courier New"/>
                <a:sym typeface="Courier New"/>
              </a:rPr>
              <a:t>  </a:t>
            </a:r>
            <a:r>
              <a:rPr lang="en" sz="1100">
                <a:solidFill>
                  <a:srgbClr val="888888"/>
                </a:solidFill>
                <a:latin typeface="Courier New"/>
                <a:ea typeface="Courier New"/>
                <a:cs typeface="Courier New"/>
                <a:sym typeface="Courier New"/>
              </a:rPr>
              <a:t># The first key: value is the poem.</a:t>
            </a:r>
            <a:br>
              <a:rPr lang="en" sz="1100">
                <a:latin typeface="Courier New"/>
                <a:ea typeface="Courier New"/>
                <a:cs typeface="Courier New"/>
                <a:sym typeface="Courier New"/>
              </a:rPr>
            </a:b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'poem'</a:t>
            </a: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'Pardoned!\nNurs.\nBepaint my cheek?'</a:t>
            </a:r>
            <a:r>
              <a:rPr lang="en" sz="1100">
                <a:latin typeface="Courier New"/>
                <a:ea typeface="Courier New"/>
                <a:cs typeface="Courier New"/>
                <a:sym typeface="Courier New"/>
              </a:rPr>
              <a:t>,</a:t>
            </a:r>
            <a:br>
              <a:rPr lang="en" sz="1100">
                <a:latin typeface="Courier New"/>
                <a:ea typeface="Courier New"/>
                <a:cs typeface="Courier New"/>
                <a:sym typeface="Courier New"/>
              </a:rPr>
            </a:b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'markov'</a:t>
            </a: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2</a:t>
            </a:r>
            <a:r>
              <a:rPr lang="en" sz="1100">
                <a:latin typeface="Courier New"/>
                <a:ea typeface="Courier New"/>
                <a:cs typeface="Courier New"/>
                <a:sym typeface="Courier New"/>
              </a:rPr>
              <a:t>,  </a:t>
            </a:r>
            <a:r>
              <a:rPr lang="en" sz="1100">
                <a:solidFill>
                  <a:srgbClr val="888888"/>
                </a:solidFill>
                <a:latin typeface="Courier New"/>
                <a:ea typeface="Courier New"/>
                <a:cs typeface="Courier New"/>
                <a:sym typeface="Courier New"/>
              </a:rPr>
              <a:t># The second key: value pair.</a:t>
            </a:r>
            <a:br>
              <a:rPr lang="en" sz="1100">
                <a:latin typeface="Courier New"/>
                <a:ea typeface="Courier New"/>
                <a:cs typeface="Courier New"/>
                <a:sym typeface="Courier New"/>
              </a:rPr>
            </a:b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'lines'</a:t>
            </a:r>
            <a:r>
              <a:rPr lang="en" sz="1100">
                <a:latin typeface="Courier New"/>
                <a:ea typeface="Courier New"/>
                <a:cs typeface="Courier New"/>
                <a:sym typeface="Courier New"/>
              </a:rPr>
              <a:t>: </a:t>
            </a:r>
            <a:r>
              <a:rPr lang="en" sz="1100">
                <a:solidFill>
                  <a:srgbClr val="880000"/>
                </a:solidFill>
                <a:latin typeface="Courier New"/>
                <a:ea typeface="Courier New"/>
                <a:cs typeface="Courier New"/>
                <a:sym typeface="Courier New"/>
              </a:rPr>
              <a:t>3</a:t>
            </a:r>
            <a:r>
              <a:rPr lang="en" sz="1100">
                <a:latin typeface="Courier New"/>
                <a:ea typeface="Courier New"/>
                <a:cs typeface="Courier New"/>
                <a:sym typeface="Courier New"/>
              </a:rPr>
              <a:t>  </a:t>
            </a:r>
            <a:r>
              <a:rPr lang="en" sz="1100">
                <a:solidFill>
                  <a:srgbClr val="888888"/>
                </a:solidFill>
                <a:latin typeface="Courier New"/>
                <a:ea typeface="Courier New"/>
                <a:cs typeface="Courier New"/>
                <a:sym typeface="Courier New"/>
              </a:rPr>
              <a:t># The third key: value pair. This is the number of lines in the poem.</a:t>
            </a:r>
            <a:br>
              <a:rPr lang="en" sz="1100">
                <a:latin typeface="Courier New"/>
                <a:ea typeface="Courier New"/>
                <a:cs typeface="Courier New"/>
                <a:sym typeface="Courier New"/>
              </a:rPr>
            </a:br>
            <a:r>
              <a:rPr lang="en" sz="1100">
                <a:latin typeface="Courier New"/>
                <a:ea typeface="Courier New"/>
                <a:cs typeface="Courier New"/>
                <a:sym typeface="Courier New"/>
              </a:rPr>
              <a:t>}</a:t>
            </a:r>
            <a:br>
              <a:rPr lang="en" sz="1100">
                <a:latin typeface="Courier New"/>
                <a:ea typeface="Courier New"/>
                <a:cs typeface="Courier New"/>
                <a:sym typeface="Courier New"/>
              </a:rPr>
            </a:b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FYI:</a:t>
            </a:r>
            <a:r>
              <a:rPr lang="en"/>
              <a:t> JSONPlaceholder API</a:t>
            </a:r>
            <a:endParaRPr/>
          </a:p>
        </p:txBody>
      </p:sp>
      <p:sp>
        <p:nvSpPr>
          <p:cNvPr id="155" name="Google Shape;15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about the API https://jsonplaceholder.typicode.com/ here.</a:t>
            </a:r>
            <a:endParaRPr/>
          </a:p>
          <a:p>
            <a:pPr indent="0" lvl="0" marL="0" rtl="0" algn="l">
              <a:spcBef>
                <a:spcPts val="1600"/>
              </a:spcBef>
              <a:spcAft>
                <a:spcPts val="0"/>
              </a:spcAft>
              <a:buNone/>
            </a:pPr>
            <a:r>
              <a:rPr lang="en"/>
              <a:t>Call this URL: https://jsonplaceholder.typicode.com/users/1 .</a:t>
            </a:r>
            <a:endParaRPr/>
          </a:p>
          <a:p>
            <a:pPr indent="-342900" lvl="0" marL="457200" rtl="0" algn="l">
              <a:spcBef>
                <a:spcPts val="1600"/>
              </a:spcBef>
              <a:spcAft>
                <a:spcPts val="0"/>
              </a:spcAft>
              <a:buSzPts val="1800"/>
              <a:buChar char="●"/>
            </a:pPr>
            <a:r>
              <a:rPr lang="en"/>
              <a:t>Display the name, username, email and phone that came back from the API.</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1"/>
          <p:cNvSpPr txBox="1"/>
          <p:nvPr/>
        </p:nvSpPr>
        <p:spPr>
          <a:xfrm>
            <a:off x="311700" y="4472450"/>
            <a:ext cx="85206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accent5"/>
                </a:solidFill>
                <a:hlinkClick r:id="rId3"/>
              </a:rPr>
              <a:t>https://iextrading.com/developer/docs/#batch-requests</a:t>
            </a:r>
            <a:r>
              <a:rPr lang="en">
                <a:solidFill>
                  <a:schemeClr val="dk1"/>
                </a:solidFill>
              </a:rPr>
              <a:t> </a:t>
            </a:r>
            <a:endParaRPr/>
          </a:p>
        </p:txBody>
      </p:sp>
      <p:sp>
        <p:nvSpPr>
          <p:cNvPr id="161" name="Google Shape;16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Equity Market API</a:t>
            </a:r>
            <a:endParaRPr/>
          </a:p>
        </p:txBody>
      </p:sp>
      <p:pic>
        <p:nvPicPr>
          <p:cNvPr id="162" name="Google Shape;162;p31"/>
          <p:cNvPicPr preferRelativeResize="0"/>
          <p:nvPr/>
        </p:nvPicPr>
        <p:blipFill>
          <a:blip r:embed="rId4">
            <a:alphaModFix/>
          </a:blip>
          <a:stretch>
            <a:fillRect/>
          </a:stretch>
        </p:blipFill>
        <p:spPr>
          <a:xfrm>
            <a:off x="2509063" y="1250716"/>
            <a:ext cx="4125875" cy="3049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 Objectives</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After this lesson, you will be able to…</a:t>
            </a:r>
            <a:endParaRPr i="1"/>
          </a:p>
          <a:p>
            <a:pPr indent="-342900" lvl="0" marL="457200" rtl="0" algn="l">
              <a:spcBef>
                <a:spcPts val="1600"/>
              </a:spcBef>
              <a:spcAft>
                <a:spcPts val="0"/>
              </a:spcAft>
              <a:buSzPts val="1800"/>
              <a:buChar char="●"/>
            </a:pPr>
            <a:r>
              <a:rPr lang="en"/>
              <a:t>Describe what an application programming interface (API) is and why we might use one.</a:t>
            </a:r>
            <a:endParaRPr/>
          </a:p>
          <a:p>
            <a:pPr indent="-342900" lvl="0" marL="457200" rtl="0" algn="l">
              <a:spcBef>
                <a:spcPts val="0"/>
              </a:spcBef>
              <a:spcAft>
                <a:spcPts val="0"/>
              </a:spcAft>
              <a:buSzPts val="1800"/>
              <a:buChar char="●"/>
            </a:pPr>
            <a:r>
              <a:rPr lang="en"/>
              <a:t>Identify common APIs on the web.</a:t>
            </a:r>
            <a:endParaRPr/>
          </a:p>
          <a:p>
            <a:pPr indent="-342900" lvl="0" marL="457200" rtl="0" algn="l">
              <a:spcBef>
                <a:spcPts val="0"/>
              </a:spcBef>
              <a:spcAft>
                <a:spcPts val="0"/>
              </a:spcAft>
              <a:buSzPts val="1800"/>
              <a:buChar char="●"/>
            </a:pPr>
            <a:r>
              <a:rPr lang="en"/>
              <a:t>Call an API.</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MBTA API</a:t>
            </a:r>
            <a:endParaRPr/>
          </a:p>
        </p:txBody>
      </p:sp>
      <p:sp>
        <p:nvSpPr>
          <p:cNvPr id="168" name="Google Shape;168;p32"/>
          <p:cNvSpPr txBox="1"/>
          <p:nvPr/>
        </p:nvSpPr>
        <p:spPr>
          <a:xfrm>
            <a:off x="1778700" y="4096375"/>
            <a:ext cx="5586600" cy="8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https://www.mbta.com/developers/v3-api</a:t>
            </a:r>
            <a:r>
              <a:rPr lang="en"/>
              <a:t> (Homepage) </a:t>
            </a:r>
            <a:endParaRPr/>
          </a:p>
          <a:p>
            <a:pPr indent="0" lvl="0" marL="0" rtl="0" algn="l">
              <a:spcBef>
                <a:spcPts val="0"/>
              </a:spcBef>
              <a:spcAft>
                <a:spcPts val="0"/>
              </a:spcAft>
              <a:buNone/>
            </a:pPr>
            <a:r>
              <a:rPr lang="en" u="sng">
                <a:solidFill>
                  <a:schemeClr val="hlink"/>
                </a:solidFill>
                <a:hlinkClick r:id="rId4"/>
              </a:rPr>
              <a:t>https://api-v3.mbta.com/docs/swagger/index.html#/</a:t>
            </a:r>
            <a:r>
              <a:rPr lang="en"/>
              <a:t> (Documentation)</a:t>
            </a:r>
            <a:endParaRPr/>
          </a:p>
          <a:p>
            <a:pPr indent="0" lvl="0" marL="0" rtl="0" algn="l">
              <a:spcBef>
                <a:spcPts val="0"/>
              </a:spcBef>
              <a:spcAft>
                <a:spcPts val="0"/>
              </a:spcAft>
              <a:buNone/>
            </a:pPr>
            <a:r>
              <a:rPr lang="en" sz="1350" u="sng">
                <a:solidFill>
                  <a:srgbClr val="0B2F4C"/>
                </a:solidFill>
                <a:highlight>
                  <a:srgbClr val="FFFFFF"/>
                </a:highlight>
                <a:hlinkClick r:id="rId5"/>
              </a:rPr>
              <a:t>api-v3.mbta.com</a:t>
            </a:r>
            <a:r>
              <a:rPr lang="en"/>
              <a:t> (actual API) </a:t>
            </a:r>
            <a:endParaRPr/>
          </a:p>
        </p:txBody>
      </p:sp>
      <p:pic>
        <p:nvPicPr>
          <p:cNvPr id="169" name="Google Shape;169;p32"/>
          <p:cNvPicPr preferRelativeResize="0"/>
          <p:nvPr/>
        </p:nvPicPr>
        <p:blipFill>
          <a:blip r:embed="rId6">
            <a:alphaModFix/>
          </a:blip>
          <a:stretch>
            <a:fillRect/>
          </a:stretch>
        </p:blipFill>
        <p:spPr>
          <a:xfrm>
            <a:off x="2450775" y="864725"/>
            <a:ext cx="4242448" cy="305502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a:t>
            </a:r>
            <a:endParaRPr/>
          </a:p>
        </p:txBody>
      </p:sp>
      <p:pic>
        <p:nvPicPr>
          <p:cNvPr id="175" name="Google Shape;175;p33"/>
          <p:cNvPicPr preferRelativeResize="0"/>
          <p:nvPr/>
        </p:nvPicPr>
        <p:blipFill>
          <a:blip r:embed="rId3">
            <a:alphaModFix/>
          </a:blip>
          <a:stretch>
            <a:fillRect/>
          </a:stretch>
        </p:blipFill>
        <p:spPr>
          <a:xfrm>
            <a:off x="2604950" y="928025"/>
            <a:ext cx="3972421" cy="2979325"/>
          </a:xfrm>
          <a:prstGeom prst="rect">
            <a:avLst/>
          </a:prstGeom>
          <a:noFill/>
          <a:ln>
            <a:noFill/>
          </a:ln>
        </p:spPr>
      </p:pic>
      <p:sp>
        <p:nvSpPr>
          <p:cNvPr id="176" name="Google Shape;176;p33"/>
          <p:cNvSpPr txBox="1"/>
          <p:nvPr/>
        </p:nvSpPr>
        <p:spPr>
          <a:xfrm>
            <a:off x="2384850" y="4059475"/>
            <a:ext cx="4407300" cy="7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Machine Vision</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Code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Twilio API</a:t>
            </a:r>
            <a:endParaRPr/>
          </a:p>
        </p:txBody>
      </p:sp>
      <p:pic>
        <p:nvPicPr>
          <p:cNvPr id="182" name="Google Shape;182;p34"/>
          <p:cNvPicPr preferRelativeResize="0"/>
          <p:nvPr/>
        </p:nvPicPr>
        <p:blipFill>
          <a:blip r:embed="rId3">
            <a:alphaModFix/>
          </a:blip>
          <a:stretch>
            <a:fillRect/>
          </a:stretch>
        </p:blipFill>
        <p:spPr>
          <a:xfrm>
            <a:off x="3089674" y="1317399"/>
            <a:ext cx="2964649" cy="29646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188" name="Google Shape;188;p3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https://repl.it/@GAcoding/unit-5-apis-placeholder-solution?lite=true</a:t>
            </a:r>
            <a:endParaRPr/>
          </a:p>
        </p:txBody>
      </p:sp>
      <p:sp>
        <p:nvSpPr>
          <p:cNvPr id="189" name="Google Shape;189;p3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APIs:</a:t>
            </a:r>
            <a:endParaRPr/>
          </a:p>
          <a:p>
            <a:pPr indent="-342900" lvl="0" marL="457200" rtl="0" algn="l">
              <a:spcBef>
                <a:spcPts val="1600"/>
              </a:spcBef>
              <a:spcAft>
                <a:spcPts val="0"/>
              </a:spcAft>
              <a:buSzPts val="1800"/>
              <a:buChar char="●"/>
            </a:pPr>
            <a:r>
              <a:rPr lang="en"/>
              <a:t>Handy URLs from which we can get information.</a:t>
            </a:r>
            <a:endParaRPr/>
          </a:p>
          <a:p>
            <a:pPr indent="-342900" lvl="0" marL="457200" rtl="0" algn="l">
              <a:spcBef>
                <a:spcPts val="0"/>
              </a:spcBef>
              <a:spcAft>
                <a:spcPts val="0"/>
              </a:spcAft>
              <a:buSzPts val="1800"/>
              <a:buChar char="●"/>
            </a:pPr>
            <a:r>
              <a:rPr lang="en"/>
              <a:t>Sometimes require keys.</a:t>
            </a:r>
            <a:endParaRPr/>
          </a:p>
          <a:p>
            <a:pPr indent="-342900" lvl="0" marL="457200" rtl="0" algn="l">
              <a:spcBef>
                <a:spcPts val="0"/>
              </a:spcBef>
              <a:spcAft>
                <a:spcPts val="0"/>
              </a:spcAft>
              <a:buSzPts val="1800"/>
              <a:buChar char="●"/>
            </a:pPr>
            <a:r>
              <a:rPr lang="en"/>
              <a:t>Usually free.</a:t>
            </a:r>
            <a:endParaRPr/>
          </a:p>
          <a:p>
            <a:pPr indent="-342900" lvl="0" marL="457200" rtl="0" algn="l">
              <a:spcBef>
                <a:spcPts val="0"/>
              </a:spcBef>
              <a:spcAft>
                <a:spcPts val="0"/>
              </a:spcAft>
              <a:buSzPts val="1800"/>
              <a:buChar char="●"/>
            </a:pPr>
            <a:r>
              <a:rPr lang="en"/>
              <a:t>Call with the </a:t>
            </a:r>
            <a:r>
              <a:rPr lang="en">
                <a:latin typeface="Courier New"/>
                <a:ea typeface="Courier New"/>
                <a:cs typeface="Courier New"/>
                <a:sym typeface="Courier New"/>
              </a:rPr>
              <a:t>requests()</a:t>
            </a:r>
            <a:r>
              <a:rPr lang="en"/>
              <a:t> module.</a:t>
            </a:r>
            <a:endParaRPr/>
          </a:p>
          <a:p>
            <a:pPr indent="0" lvl="0" marL="0" rtl="0" algn="l">
              <a:spcBef>
                <a:spcPts val="1600"/>
              </a:spcBef>
              <a:spcAft>
                <a:spcPts val="0"/>
              </a:spcAft>
              <a:buNone/>
            </a:pPr>
            <a:r>
              <a:rPr lang="en"/>
              <a:t>XML and JSON:</a:t>
            </a:r>
            <a:endParaRPr/>
          </a:p>
          <a:p>
            <a:pPr indent="-342900" lvl="0" marL="457200" rtl="0" algn="l">
              <a:spcBef>
                <a:spcPts val="1600"/>
              </a:spcBef>
              <a:spcAft>
                <a:spcPts val="0"/>
              </a:spcAft>
              <a:buSzPts val="1800"/>
              <a:buChar char="●"/>
            </a:pPr>
            <a:r>
              <a:rPr lang="en"/>
              <a:t>Two formats in which APIs might return information to us.</a:t>
            </a:r>
            <a:endParaRPr/>
          </a:p>
          <a:p>
            <a:pPr indent="-342900" lvl="0" marL="457200" rtl="0" algn="l">
              <a:spcBef>
                <a:spcPts val="0"/>
              </a:spcBef>
              <a:spcAft>
                <a:spcPts val="0"/>
              </a:spcAft>
              <a:buSzPts val="1800"/>
              <a:buChar char="●"/>
            </a:pPr>
            <a:r>
              <a:rPr lang="en"/>
              <a:t>XML is legacy.</a:t>
            </a:r>
            <a:endParaRPr/>
          </a:p>
          <a:p>
            <a:pPr indent="-342900" lvl="0" marL="457200" rtl="0" algn="l">
              <a:spcBef>
                <a:spcPts val="0"/>
              </a:spcBef>
              <a:spcAft>
                <a:spcPts val="0"/>
              </a:spcAft>
              <a:buSzPts val="1800"/>
              <a:buChar char="●"/>
            </a:pPr>
            <a:r>
              <a:rPr lang="en"/>
              <a:t>JSON looks like a dictionary.</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Do: API Authentication</a:t>
            </a:r>
            <a:endParaRPr/>
          </a:p>
        </p:txBody>
      </p:sp>
      <p:sp>
        <p:nvSpPr>
          <p:cNvPr id="195" name="Google Shape;19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APIs are free but require a </a:t>
            </a:r>
            <a:r>
              <a:rPr b="1" lang="en"/>
              <a:t>key</a:t>
            </a:r>
            <a:r>
              <a:rPr lang="en"/>
              <a:t>. This identifies the developer requesting access.</a:t>
            </a:r>
            <a:endParaRPr/>
          </a:p>
          <a:p>
            <a:pPr indent="0" lvl="0" marL="0" rtl="0" algn="l">
              <a:spcBef>
                <a:spcPts val="1600"/>
              </a:spcBef>
              <a:spcAft>
                <a:spcPts val="0"/>
              </a:spcAft>
              <a:buNone/>
            </a:pPr>
            <a:r>
              <a:rPr lang="en"/>
              <a:t>If we call the Giphy API:</a:t>
            </a:r>
            <a:endParaRPr/>
          </a:p>
          <a:p>
            <a:pPr indent="-342900" lvl="0" marL="457200" rtl="0" algn="l">
              <a:spcBef>
                <a:spcPts val="1600"/>
              </a:spcBef>
              <a:spcAft>
                <a:spcPts val="0"/>
              </a:spcAft>
              <a:buSzPts val="1800"/>
              <a:buChar char="●"/>
            </a:pPr>
            <a:r>
              <a:rPr lang="en"/>
              <a:t>With no key, </a:t>
            </a:r>
            <a:r>
              <a:rPr lang="en">
                <a:latin typeface="Courier New"/>
                <a:ea typeface="Courier New"/>
                <a:cs typeface="Courier New"/>
                <a:sym typeface="Courier New"/>
              </a:rPr>
              <a:t>http://api.giphy.com/v1/gifs/search?q=funny+cat</a:t>
            </a:r>
            <a:r>
              <a:rPr lang="en"/>
              <a:t>, we get </a:t>
            </a:r>
            <a:r>
              <a:rPr lang="en">
                <a:latin typeface="Courier New"/>
                <a:ea typeface="Courier New"/>
                <a:cs typeface="Courier New"/>
                <a:sym typeface="Courier New"/>
              </a:rPr>
              <a:t>Error - Unauthorized</a:t>
            </a:r>
            <a:r>
              <a:rPr lang="en"/>
              <a:t>!</a:t>
            </a:r>
            <a:endParaRPr/>
          </a:p>
          <a:p>
            <a:pPr indent="-342900" lvl="0" marL="457200" rtl="0" algn="l">
              <a:spcBef>
                <a:spcPts val="0"/>
              </a:spcBef>
              <a:spcAft>
                <a:spcPts val="0"/>
              </a:spcAft>
              <a:buSzPts val="1800"/>
              <a:buChar char="●"/>
            </a:pPr>
            <a:r>
              <a:rPr lang="en"/>
              <a:t>With a key, </a:t>
            </a:r>
            <a:r>
              <a:rPr lang="en">
                <a:latin typeface="Courier New"/>
                <a:ea typeface="Courier New"/>
                <a:cs typeface="Courier New"/>
                <a:sym typeface="Courier New"/>
              </a:rPr>
              <a:t>http://api.giphy.com/v1/gifs/search?q=funny+cat&amp;api_key=dc6zaTOxFJmzC</a:t>
            </a:r>
            <a:r>
              <a:rPr lang="en"/>
              <a:t>, it works!</a:t>
            </a: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Do: API Authentication</a:t>
            </a:r>
            <a:endParaRPr/>
          </a:p>
        </p:txBody>
      </p:sp>
      <p:sp>
        <p:nvSpPr>
          <p:cNvPr id="201" name="Google Shape;20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Syntax Notes:</a:t>
            </a:r>
            <a:endParaRPr sz="1400"/>
          </a:p>
          <a:p>
            <a:pPr indent="-317500" lvl="0" marL="457200" rtl="0" algn="l">
              <a:spcBef>
                <a:spcPts val="1600"/>
              </a:spcBef>
              <a:spcAft>
                <a:spcPts val="0"/>
              </a:spcAft>
              <a:buSzPts val="1400"/>
              <a:buChar char="●"/>
            </a:pPr>
            <a:r>
              <a:rPr lang="en" sz="1400"/>
              <a:t>The main API URL is </a:t>
            </a:r>
            <a:r>
              <a:rPr lang="en" sz="1400">
                <a:latin typeface="Courier New"/>
                <a:ea typeface="Courier New"/>
                <a:cs typeface="Courier New"/>
                <a:sym typeface="Courier New"/>
              </a:rPr>
              <a:t>http://api.giphy.com/v1/gifs/search</a:t>
            </a:r>
            <a:r>
              <a:rPr lang="en" sz="1400"/>
              <a:t>.</a:t>
            </a:r>
            <a:endParaRPr sz="1400"/>
          </a:p>
          <a:p>
            <a:pPr indent="-317500" lvl="0" marL="457200" rtl="0" algn="l">
              <a:spcBef>
                <a:spcPts val="0"/>
              </a:spcBef>
              <a:spcAft>
                <a:spcPts val="0"/>
              </a:spcAft>
              <a:buSzPts val="1400"/>
              <a:buChar char="●"/>
            </a:pPr>
            <a:r>
              <a:rPr lang="en" sz="1400">
                <a:latin typeface="Courier New"/>
                <a:ea typeface="Courier New"/>
                <a:cs typeface="Courier New"/>
                <a:sym typeface="Courier New"/>
              </a:rPr>
              <a:t>?</a:t>
            </a:r>
            <a:r>
              <a:rPr lang="en" sz="1400"/>
              <a:t> always delineates a URL and its parameters.</a:t>
            </a:r>
            <a:endParaRPr sz="1400"/>
          </a:p>
          <a:p>
            <a:pPr indent="-317500" lvl="1" marL="914400" rtl="0" algn="l">
              <a:spcBef>
                <a:spcPts val="0"/>
              </a:spcBef>
              <a:spcAft>
                <a:spcPts val="0"/>
              </a:spcAft>
              <a:buSzPts val="1400"/>
              <a:buChar char="○"/>
            </a:pPr>
            <a:r>
              <a:rPr lang="en"/>
              <a:t>(The </a:t>
            </a:r>
            <a:r>
              <a:rPr lang="en">
                <a:latin typeface="Courier New"/>
                <a:ea typeface="Courier New"/>
                <a:cs typeface="Courier New"/>
                <a:sym typeface="Courier New"/>
              </a:rPr>
              <a:t>?</a:t>
            </a:r>
            <a:r>
              <a:rPr lang="en"/>
              <a:t> is a standard for every URL! Searching Google for "banana," with </a:t>
            </a:r>
            <a:r>
              <a:rPr lang="en">
                <a:latin typeface="Courier New"/>
                <a:ea typeface="Courier New"/>
                <a:cs typeface="Courier New"/>
                <a:sym typeface="Courier New"/>
              </a:rPr>
              <a:t>q</a:t>
            </a:r>
            <a:r>
              <a:rPr lang="en"/>
              <a:t> short for "query:" </a:t>
            </a:r>
            <a:r>
              <a:rPr lang="en">
                <a:latin typeface="Courier New"/>
                <a:ea typeface="Courier New"/>
                <a:cs typeface="Courier New"/>
                <a:sym typeface="Courier New"/>
              </a:rPr>
              <a:t>https://www.google.com/search?q=banana</a:t>
            </a:r>
            <a:r>
              <a:rPr lang="en"/>
              <a:t>).</a:t>
            </a:r>
            <a:endParaRPr/>
          </a:p>
          <a:p>
            <a:pPr indent="-317500" lvl="1" marL="914400" rtl="0" algn="l">
              <a:spcBef>
                <a:spcPts val="0"/>
              </a:spcBef>
              <a:spcAft>
                <a:spcPts val="0"/>
              </a:spcAft>
              <a:buSzPts val="1400"/>
              <a:buChar char="○"/>
            </a:pPr>
            <a:r>
              <a:rPr lang="en"/>
              <a:t>(Here's another one! Searching Amazon for "banana:" </a:t>
            </a:r>
            <a:r>
              <a:rPr lang="en">
                <a:latin typeface="Courier New"/>
                <a:ea typeface="Courier New"/>
                <a:cs typeface="Courier New"/>
                <a:sym typeface="Courier New"/>
              </a:rPr>
              <a:t>https://www.amazon.com/s?field-keywords=banana</a:t>
            </a:r>
            <a:r>
              <a:rPr lang="en"/>
              <a:t>.)</a:t>
            </a:r>
            <a:endParaRPr/>
          </a:p>
          <a:p>
            <a:pPr indent="0" lvl="0" marL="0" rtl="0" algn="l">
              <a:spcBef>
                <a:spcPts val="1600"/>
              </a:spcBef>
              <a:spcAft>
                <a:spcPts val="0"/>
              </a:spcAft>
              <a:buNone/>
            </a:pPr>
            <a:r>
              <a:rPr b="1" lang="en" sz="1400"/>
              <a:t>Most importantly</a:t>
            </a:r>
            <a:r>
              <a:rPr lang="en" sz="1400"/>
              <a:t>, never publish your key for a backend service, including on GitHub! (This is an example.) There are other ways to provide your key to a server in order to keep that key safe. However, if your code is using JavaScript, that's ok as that provides only read access in general (assuming you have your permissions properly configured.) This is a sticking point for developers coming to Python from a front-end perspective.</a:t>
            </a:r>
            <a:endParaRPr sz="1400"/>
          </a:p>
          <a:p>
            <a:pPr indent="0" lvl="0" marL="0" rtl="0" algn="l">
              <a:spcBef>
                <a:spcPts val="1600"/>
              </a:spcBef>
              <a:spcAft>
                <a:spcPts val="1600"/>
              </a:spcAft>
              <a:buNone/>
            </a:pPr>
            <a:r>
              <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Resources</a:t>
            </a:r>
            <a:endParaRPr/>
          </a:p>
        </p:txBody>
      </p:sp>
      <p:sp>
        <p:nvSpPr>
          <p:cNvPr id="207" name="Google Shape;207;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Here's an example of a </a:t>
            </a:r>
            <a:r>
              <a:rPr lang="en" u="sng">
                <a:solidFill>
                  <a:schemeClr val="hlink"/>
                </a:solidFill>
                <a:hlinkClick r:id="rId3"/>
              </a:rPr>
              <a:t>stolen key horror story</a:t>
            </a:r>
            <a:r>
              <a:rPr lang="en"/>
              <a:t>.</a:t>
            </a:r>
            <a:endParaRPr/>
          </a:p>
          <a:p>
            <a:pPr indent="-342900" lvl="0" marL="457200" rtl="0" algn="l">
              <a:spcBef>
                <a:spcPts val="0"/>
              </a:spcBef>
              <a:spcAft>
                <a:spcPts val="0"/>
              </a:spcAft>
              <a:buSzPts val="1800"/>
              <a:buChar char="●"/>
            </a:pPr>
            <a:r>
              <a:rPr lang="en"/>
              <a:t>The </a:t>
            </a:r>
            <a:r>
              <a:rPr lang="en" u="sng">
                <a:solidFill>
                  <a:schemeClr val="hlink"/>
                </a:solidFill>
                <a:hlinkClick r:id="rId4"/>
              </a:rPr>
              <a:t>Programmable Web API Directory</a:t>
            </a:r>
            <a:endParaRPr/>
          </a:p>
          <a:p>
            <a:pPr indent="-342900" lvl="0" marL="457200" rtl="0" algn="l">
              <a:spcBef>
                <a:spcPts val="0"/>
              </a:spcBef>
              <a:spcAft>
                <a:spcPts val="0"/>
              </a:spcAft>
              <a:buSzPts val="1800"/>
              <a:buChar char="●"/>
            </a:pPr>
            <a:r>
              <a:rPr lang="en" u="sng">
                <a:solidFill>
                  <a:schemeClr val="hlink"/>
                </a:solidFill>
                <a:hlinkClick r:id="rId5"/>
              </a:rPr>
              <a:t>Element Tree XML</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Web Magic</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Have you seen…</a:t>
            </a:r>
            <a:endParaRPr/>
          </a:p>
          <a:p>
            <a:pPr indent="-342900" lvl="0" marL="457200" rtl="0" algn="l">
              <a:spcBef>
                <a:spcPts val="1600"/>
              </a:spcBef>
              <a:spcAft>
                <a:spcPts val="0"/>
              </a:spcAft>
              <a:buSzPts val="1800"/>
              <a:buChar char="●"/>
            </a:pPr>
            <a:r>
              <a:rPr lang="en"/>
              <a:t>A website with Google Maps on the page (like Yelp)?</a:t>
            </a:r>
            <a:endParaRPr/>
          </a:p>
          <a:p>
            <a:pPr indent="-342900" lvl="0" marL="457200" rtl="0" algn="l">
              <a:spcBef>
                <a:spcPts val="0"/>
              </a:spcBef>
              <a:spcAft>
                <a:spcPts val="0"/>
              </a:spcAft>
              <a:buSzPts val="1800"/>
              <a:buChar char="●"/>
            </a:pPr>
            <a:r>
              <a:rPr lang="en"/>
              <a:t>A program that had live stock market info?</a:t>
            </a:r>
            <a:endParaRPr/>
          </a:p>
          <a:p>
            <a:pPr indent="-342900" lvl="0" marL="457200" rtl="0" algn="l">
              <a:spcBef>
                <a:spcPts val="0"/>
              </a:spcBef>
              <a:spcAft>
                <a:spcPts val="0"/>
              </a:spcAft>
              <a:buSzPts val="1800"/>
              <a:buChar char="●"/>
            </a:pPr>
            <a:r>
              <a:rPr lang="en"/>
              <a:t>A website that isn't Twitter but shows a live Twitter feed?</a:t>
            </a:r>
            <a:endParaRPr/>
          </a:p>
          <a:p>
            <a:pPr indent="-342900" lvl="0" marL="457200" rtl="0" algn="l">
              <a:spcBef>
                <a:spcPts val="0"/>
              </a:spcBef>
              <a:spcAft>
                <a:spcPts val="0"/>
              </a:spcAft>
              <a:buSzPts val="1800"/>
              <a:buChar char="●"/>
            </a:pPr>
            <a:r>
              <a:rPr lang="en"/>
              <a:t>Any app that pulls info from somewhere else?</a:t>
            </a:r>
            <a:endParaRPr/>
          </a:p>
          <a:p>
            <a:pPr indent="0" lvl="0" marL="0" rtl="0" algn="l">
              <a:spcBef>
                <a:spcPts val="1600"/>
              </a:spcBef>
              <a:spcAft>
                <a:spcPts val="0"/>
              </a:spcAft>
              <a:buNone/>
            </a:pPr>
            <a:r>
              <a:rPr lang="en"/>
              <a:t>How did they do this?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67" name="Google Shape;67;p15"/>
          <p:cNvPicPr preferRelativeResize="0"/>
          <p:nvPr/>
        </p:nvPicPr>
        <p:blipFill>
          <a:blip r:embed="rId3">
            <a:alphaModFix/>
          </a:blip>
          <a:stretch>
            <a:fillRect/>
          </a:stretch>
        </p:blipFill>
        <p:spPr>
          <a:xfrm>
            <a:off x="6586375" y="2778675"/>
            <a:ext cx="2328174" cy="19771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APIs (Application Program Interfaces)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API is a service that provides raw data for public use.</a:t>
            </a:r>
            <a:endParaRPr/>
          </a:p>
          <a:p>
            <a:pPr indent="0" lvl="0" marL="0" rtl="0" algn="l">
              <a:spcBef>
                <a:spcPts val="1600"/>
              </a:spcBef>
              <a:spcAft>
                <a:spcPts val="0"/>
              </a:spcAft>
              <a:buNone/>
            </a:pPr>
            <a:r>
              <a:rPr lang="en"/>
              <a:t>APIs give us data, maps, anything!</a:t>
            </a:r>
            <a:endParaRPr/>
          </a:p>
          <a:p>
            <a:pPr indent="0" lvl="0" marL="0" rtl="0" algn="l">
              <a:spcBef>
                <a:spcPts val="1600"/>
              </a:spcBef>
              <a:spcAft>
                <a:spcPts val="0"/>
              </a:spcAft>
              <a:buNone/>
            </a:pPr>
            <a:r>
              <a:rPr lang="en"/>
              <a:t>Do you think you've been on websites that call an API?</a:t>
            </a:r>
            <a:endParaRPr/>
          </a:p>
          <a:p>
            <a:pPr indent="0" lvl="0" marL="0" rtl="0" algn="l">
              <a:spcBef>
                <a:spcPts val="1600"/>
              </a:spcBef>
              <a:spcAft>
                <a:spcPts val="0"/>
              </a:spcAft>
              <a:buNone/>
            </a:pPr>
            <a:r>
              <a:rPr i="1" lang="en"/>
              <a:t>Does the JSON look unreadable in the browser? If you're using Chrome, install the </a:t>
            </a:r>
            <a:r>
              <a:rPr i="1" lang="en" u="sng">
                <a:solidFill>
                  <a:schemeClr val="hlink"/>
                </a:solidFill>
                <a:hlinkClick r:id="rId3"/>
              </a:rPr>
              <a:t>JSONView plugin</a:t>
            </a:r>
            <a:r>
              <a:rPr i="1" lang="en"/>
              <a:t>.</a:t>
            </a:r>
            <a:endParaRPr i="1"/>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Use an API?</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We'll use the </a:t>
            </a:r>
            <a:r>
              <a:rPr lang="en" sz="1400">
                <a:latin typeface="Courier New"/>
                <a:ea typeface="Courier New"/>
                <a:cs typeface="Courier New"/>
                <a:sym typeface="Courier New"/>
              </a:rPr>
              <a:t>requests</a:t>
            </a:r>
            <a:r>
              <a:rPr lang="en" sz="1400"/>
              <a:t> module.</a:t>
            </a:r>
            <a:endParaRPr sz="1400"/>
          </a:p>
          <a:p>
            <a:pPr indent="0" lvl="0" marL="0" rtl="0" algn="l">
              <a:spcBef>
                <a:spcPts val="1600"/>
              </a:spcBef>
              <a:spcAft>
                <a:spcPts val="0"/>
              </a:spcAft>
              <a:buNone/>
            </a:pPr>
            <a:r>
              <a:rPr lang="en" sz="1400">
                <a:latin typeface="Courier New"/>
                <a:ea typeface="Courier New"/>
                <a:cs typeface="Courier New"/>
                <a:sym typeface="Courier New"/>
              </a:rPr>
              <a:t>import requests</a:t>
            </a:r>
            <a:br>
              <a:rPr lang="en" sz="1400">
                <a:latin typeface="Courier New"/>
                <a:ea typeface="Courier New"/>
                <a:cs typeface="Courier New"/>
                <a:sym typeface="Courier New"/>
              </a:rPr>
            </a:br>
            <a:br>
              <a:rPr lang="en" sz="1400">
                <a:latin typeface="Courier New"/>
                <a:ea typeface="Courier New"/>
                <a:cs typeface="Courier New"/>
                <a:sym typeface="Courier New"/>
              </a:rPr>
            </a:br>
            <a:r>
              <a:rPr lang="en" sz="1400">
                <a:solidFill>
                  <a:srgbClr val="888888"/>
                </a:solidFill>
                <a:latin typeface="Courier New"/>
                <a:ea typeface="Courier New"/>
                <a:cs typeface="Courier New"/>
                <a:sym typeface="Courier New"/>
              </a:rPr>
              <a:t># Call the API by opening the URL and reading the data.</a:t>
            </a:r>
            <a:br>
              <a:rPr lang="en" sz="1400">
                <a:latin typeface="Courier New"/>
                <a:ea typeface="Courier New"/>
                <a:cs typeface="Courier New"/>
                <a:sym typeface="Courier New"/>
              </a:rPr>
            </a:br>
            <a:r>
              <a:rPr lang="en" sz="1400">
                <a:solidFill>
                  <a:srgbClr val="888888"/>
                </a:solidFill>
                <a:latin typeface="Courier New"/>
                <a:ea typeface="Courier New"/>
                <a:cs typeface="Courier New"/>
                <a:sym typeface="Courier New"/>
              </a:rPr>
              <a:t># We use the `get()` function in `requests`.</a:t>
            </a:r>
            <a:br>
              <a:rPr lang="en" sz="1400">
                <a:latin typeface="Courier New"/>
                <a:ea typeface="Courier New"/>
                <a:cs typeface="Courier New"/>
                <a:sym typeface="Courier New"/>
              </a:rPr>
            </a:br>
            <a:r>
              <a:rPr lang="en" sz="1400">
                <a:latin typeface="Courier New"/>
                <a:ea typeface="Courier New"/>
                <a:cs typeface="Courier New"/>
                <a:sym typeface="Courier New"/>
              </a:rPr>
              <a:t>response = requests.get(</a:t>
            </a:r>
            <a:r>
              <a:rPr lang="en" sz="1400">
                <a:solidFill>
                  <a:srgbClr val="880000"/>
                </a:solidFill>
                <a:latin typeface="Courier New"/>
                <a:ea typeface="Courier New"/>
                <a:cs typeface="Courier New"/>
                <a:sym typeface="Courier New"/>
              </a:rPr>
              <a:t>"&lt;API URL HERE&gt;"</a:t>
            </a:r>
            <a:r>
              <a:rPr lang="en" sz="1400">
                <a:latin typeface="Courier New"/>
                <a:ea typeface="Courier New"/>
                <a:cs typeface="Courier New"/>
                <a:sym typeface="Courier New"/>
              </a:rPr>
              <a:t>)</a:t>
            </a:r>
            <a:br>
              <a:rPr lang="en" sz="1400">
                <a:latin typeface="Courier New"/>
                <a:ea typeface="Courier New"/>
                <a:cs typeface="Courier New"/>
                <a:sym typeface="Courier New"/>
              </a:rPr>
            </a:br>
            <a:br>
              <a:rPr lang="en" sz="1400">
                <a:latin typeface="Courier New"/>
                <a:ea typeface="Courier New"/>
                <a:cs typeface="Courier New"/>
                <a:sym typeface="Courier New"/>
              </a:rPr>
            </a:br>
            <a:r>
              <a:rPr lang="en" sz="1400">
                <a:latin typeface="Courier New"/>
                <a:ea typeface="Courier New"/>
                <a:cs typeface="Courier New"/>
                <a:sym typeface="Courier New"/>
              </a:rPr>
              <a:t>print(response)</a:t>
            </a:r>
            <a:br>
              <a:rPr lang="en" sz="1400">
                <a:latin typeface="Courier New"/>
                <a:ea typeface="Courier New"/>
                <a:cs typeface="Courier New"/>
                <a:sym typeface="Courier New"/>
              </a:rPr>
            </a:br>
            <a:r>
              <a:rPr lang="en" sz="1400">
                <a:solidFill>
                  <a:srgbClr val="888888"/>
                </a:solidFill>
                <a:latin typeface="Courier New"/>
                <a:ea typeface="Courier New"/>
                <a:cs typeface="Courier New"/>
                <a:sym typeface="Courier New"/>
              </a:rPr>
              <a:t># Prints out the requested information!</a:t>
            </a:r>
            <a:br>
              <a:rPr lang="en" sz="1400">
                <a:latin typeface="Courier New"/>
                <a:ea typeface="Courier New"/>
                <a:cs typeface="Courier New"/>
                <a:sym typeface="Courier New"/>
              </a:rPr>
            </a:br>
            <a:endParaRPr sz="1400">
              <a:latin typeface="Courier New"/>
              <a:ea typeface="Courier New"/>
              <a:cs typeface="Courier New"/>
              <a:sym typeface="Courier New"/>
            </a:endParaRPr>
          </a:p>
          <a:p>
            <a:pPr indent="0" lvl="0" marL="0" rtl="0" algn="l">
              <a:spcBef>
                <a:spcPts val="1600"/>
              </a:spcBef>
              <a:spcAft>
                <a:spcPts val="0"/>
              </a:spcAft>
              <a:buNone/>
            </a:pPr>
            <a:r>
              <a:rPr lang="en" sz="1400"/>
              <a:t>This works, but there's one very helpful line missing!</a:t>
            </a:r>
            <a:endParaRPr sz="1400"/>
          </a:p>
          <a:p>
            <a:pPr indent="0" lvl="0" marL="0" rtl="0" algn="l">
              <a:spcBef>
                <a:spcPts val="1600"/>
              </a:spcBef>
              <a:spcAft>
                <a:spcPts val="0"/>
              </a:spcAft>
              <a:buNone/>
            </a:pPr>
            <a:r>
              <a:rPr lang="en" sz="1400"/>
              <a:t>Before we see this in action, let's look at what the API might return.</a:t>
            </a:r>
            <a:endParaRPr sz="1400"/>
          </a:p>
          <a:p>
            <a:pPr indent="0" lvl="0" marL="0" rtl="0" algn="l">
              <a:spcBef>
                <a:spcPts val="1600"/>
              </a:spcBef>
              <a:spcAft>
                <a:spcPts val="16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JSON vs. XML</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Imagine: You write code for a list.</a:t>
            </a:r>
            <a:endParaRPr sz="1400"/>
          </a:p>
          <a:p>
            <a:pPr indent="0" lvl="0" marL="0" rtl="0" algn="l">
              <a:spcBef>
                <a:spcPts val="1600"/>
              </a:spcBef>
              <a:spcAft>
                <a:spcPts val="0"/>
              </a:spcAft>
              <a:buNone/>
            </a:pPr>
            <a:r>
              <a:rPr lang="en" sz="1400">
                <a:latin typeface="Courier New"/>
                <a:ea typeface="Courier New"/>
                <a:cs typeface="Courier New"/>
                <a:sym typeface="Courier New"/>
              </a:rPr>
              <a:t>my_list = [</a:t>
            </a:r>
            <a:r>
              <a:rPr lang="en" sz="1400">
                <a:solidFill>
                  <a:srgbClr val="880000"/>
                </a:solidFill>
                <a:latin typeface="Courier New"/>
                <a:ea typeface="Courier New"/>
                <a:cs typeface="Courier New"/>
                <a:sym typeface="Courier New"/>
              </a:rPr>
              <a:t>1</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4</a:t>
            </a:r>
            <a:r>
              <a:rPr lang="en" sz="1400">
                <a:latin typeface="Courier New"/>
                <a:ea typeface="Courier New"/>
                <a:cs typeface="Courier New"/>
                <a:sym typeface="Courier New"/>
              </a:rPr>
              <a:t>, </a:t>
            </a:r>
            <a:r>
              <a:rPr lang="en" sz="1400">
                <a:solidFill>
                  <a:srgbClr val="880000"/>
                </a:solidFill>
                <a:latin typeface="Courier New"/>
                <a:ea typeface="Courier New"/>
                <a:cs typeface="Courier New"/>
                <a:sym typeface="Courier New"/>
              </a:rPr>
              <a:t>2</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my_list.append(len(my_list))</a:t>
            </a:r>
            <a:br>
              <a:rPr lang="en" sz="1400">
                <a:latin typeface="Courier New"/>
                <a:ea typeface="Courier New"/>
                <a:cs typeface="Courier New"/>
                <a:sym typeface="Courier New"/>
              </a:rPr>
            </a:br>
            <a:r>
              <a:rPr lang="en" sz="1400">
                <a:latin typeface="Courier New"/>
                <a:ea typeface="Courier New"/>
                <a:cs typeface="Courier New"/>
                <a:sym typeface="Courier New"/>
              </a:rPr>
              <a:t>my_list[</a:t>
            </a:r>
            <a:r>
              <a:rPr lang="en" sz="1400">
                <a:solidFill>
                  <a:srgbClr val="880000"/>
                </a:solidFill>
                <a:latin typeface="Courier New"/>
                <a:ea typeface="Courier New"/>
                <a:cs typeface="Courier New"/>
                <a:sym typeface="Courier New"/>
              </a:rPr>
              <a:t>1</a:t>
            </a:r>
            <a:r>
              <a:rPr lang="en" sz="1400">
                <a:latin typeface="Courier New"/>
                <a:ea typeface="Courier New"/>
                <a:cs typeface="Courier New"/>
                <a:sym typeface="Courier New"/>
              </a:rPr>
              <a:t>] = </a:t>
            </a:r>
            <a:r>
              <a:rPr lang="en" sz="1400">
                <a:solidFill>
                  <a:srgbClr val="880000"/>
                </a:solidFill>
                <a:latin typeface="Courier New"/>
                <a:ea typeface="Courier New"/>
                <a:cs typeface="Courier New"/>
                <a:sym typeface="Courier New"/>
              </a:rPr>
              <a:t>"new element!"</a:t>
            </a:r>
            <a:br>
              <a:rPr lang="en" sz="1400">
                <a:latin typeface="Courier New"/>
                <a:ea typeface="Courier New"/>
                <a:cs typeface="Courier New"/>
                <a:sym typeface="Courier New"/>
              </a:rPr>
            </a:br>
            <a:br>
              <a:rPr lang="en" sz="1400">
                <a:latin typeface="Courier New"/>
                <a:ea typeface="Courier New"/>
                <a:cs typeface="Courier New"/>
                <a:sym typeface="Courier New"/>
              </a:rPr>
            </a:br>
            <a:r>
              <a:rPr lang="en" sz="1400">
                <a:latin typeface="Courier New"/>
                <a:ea typeface="Courier New"/>
                <a:cs typeface="Courier New"/>
                <a:sym typeface="Courier New"/>
              </a:rPr>
              <a:t>for item in my_list:</a:t>
            </a:r>
            <a:br>
              <a:rPr lang="en" sz="1400">
                <a:latin typeface="Courier New"/>
                <a:ea typeface="Courier New"/>
                <a:cs typeface="Courier New"/>
                <a:sym typeface="Courier New"/>
              </a:rPr>
            </a:br>
            <a:r>
              <a:rPr lang="en" sz="1400">
                <a:latin typeface="Courier New"/>
                <a:ea typeface="Courier New"/>
                <a:cs typeface="Courier New"/>
                <a:sym typeface="Courier New"/>
              </a:rPr>
              <a:t>  print item</a:t>
            </a:r>
            <a:br>
              <a:rPr lang="en" sz="1400">
                <a:latin typeface="Courier New"/>
                <a:ea typeface="Courier New"/>
                <a:cs typeface="Courier New"/>
                <a:sym typeface="Courier New"/>
              </a:rPr>
            </a:br>
            <a:endParaRPr sz="1400">
              <a:latin typeface="Courier New"/>
              <a:ea typeface="Courier New"/>
              <a:cs typeface="Courier New"/>
              <a:sym typeface="Courier New"/>
            </a:endParaRPr>
          </a:p>
          <a:p>
            <a:pPr indent="0" lvl="0" marL="0" rtl="0" algn="l">
              <a:spcBef>
                <a:spcPts val="1600"/>
              </a:spcBef>
              <a:spcAft>
                <a:spcPts val="0"/>
              </a:spcAft>
              <a:buNone/>
            </a:pPr>
            <a:r>
              <a:rPr lang="en" sz="1400"/>
              <a:t>But then, </a:t>
            </a:r>
            <a:r>
              <a:rPr lang="en" sz="1400">
                <a:latin typeface="Courier New"/>
                <a:ea typeface="Courier New"/>
                <a:cs typeface="Courier New"/>
                <a:sym typeface="Courier New"/>
              </a:rPr>
              <a:t>my_list</a:t>
            </a:r>
            <a:r>
              <a:rPr lang="en" sz="1400"/>
              <a:t> is unexpectedly a dictionary, or an int, or even a class! The code we wrote won't work.</a:t>
            </a:r>
            <a:endParaRPr sz="1400"/>
          </a:p>
          <a:p>
            <a:pPr indent="0" lvl="0" marL="0" rtl="0" algn="l">
              <a:spcBef>
                <a:spcPts val="1600"/>
              </a:spcBef>
              <a:spcAft>
                <a:spcPts val="0"/>
              </a:spcAft>
              <a:buNone/>
            </a:pPr>
            <a:r>
              <a:rPr lang="en" sz="1400"/>
              <a:t>APIs can give data back in two ways: JSON or XML. Depending on what the API does, we need to write our program a different way.</a:t>
            </a:r>
            <a:endParaRPr sz="1400"/>
          </a:p>
          <a:p>
            <a:pPr indent="0" lvl="0" marL="0" rtl="0" algn="l">
              <a:spcBef>
                <a:spcPts val="1600"/>
              </a:spcBef>
              <a:spcAft>
                <a:spcPts val="16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288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APIs Give Us Info? Option 1: JSON</a:t>
            </a:r>
            <a:endParaRPr/>
          </a:p>
        </p:txBody>
      </p:sp>
      <p:sp>
        <p:nvSpPr>
          <p:cNvPr id="91" name="Google Shape;91;p19"/>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Here's a potential return from an API:</a:t>
            </a:r>
            <a:endParaRPr sz="1400"/>
          </a:p>
          <a:p>
            <a:pPr indent="0" lvl="0" marL="0" rtl="0" algn="l">
              <a:spcBef>
                <a:spcPts val="1600"/>
              </a:spcBef>
              <a:spcAft>
                <a:spcPts val="0"/>
              </a:spcAft>
              <a:buNone/>
            </a:pP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"users": [</a:t>
            </a:r>
            <a:br>
              <a:rPr lang="en" sz="1400">
                <a:latin typeface="Courier New"/>
                <a:ea typeface="Courier New"/>
                <a:cs typeface="Courier New"/>
                <a:sym typeface="Courier New"/>
              </a:rPr>
            </a:br>
            <a:r>
              <a:rPr lang="en" sz="1400">
                <a:latin typeface="Courier New"/>
                <a:ea typeface="Courier New"/>
                <a:cs typeface="Courier New"/>
                <a:sym typeface="Courier New"/>
              </a:rPr>
              <a:t>    {"name": </a:t>
            </a:r>
            <a:r>
              <a:rPr lang="en" sz="1400">
                <a:solidFill>
                  <a:srgbClr val="880000"/>
                </a:solidFill>
                <a:latin typeface="Courier New"/>
                <a:ea typeface="Courier New"/>
                <a:cs typeface="Courier New"/>
                <a:sym typeface="Courier New"/>
              </a:rPr>
              <a:t>"Wonder Woman"</a:t>
            </a:r>
            <a:r>
              <a:rPr lang="en" sz="1400">
                <a:latin typeface="Courier New"/>
                <a:ea typeface="Courier New"/>
                <a:cs typeface="Courier New"/>
                <a:sym typeface="Courier New"/>
              </a:rPr>
              <a:t>, "id": </a:t>
            </a:r>
            <a:r>
              <a:rPr lang="en" sz="1400">
                <a:solidFill>
                  <a:srgbClr val="880000"/>
                </a:solidFill>
                <a:latin typeface="Courier New"/>
                <a:ea typeface="Courier New"/>
                <a:cs typeface="Courier New"/>
                <a:sym typeface="Courier New"/>
              </a:rPr>
              <a:t>0</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{"name": </a:t>
            </a:r>
            <a:r>
              <a:rPr lang="en" sz="1400">
                <a:solidFill>
                  <a:srgbClr val="880000"/>
                </a:solidFill>
                <a:latin typeface="Courier New"/>
                <a:ea typeface="Courier New"/>
                <a:cs typeface="Courier New"/>
                <a:sym typeface="Courier New"/>
              </a:rPr>
              <a:t>"Black Panther"</a:t>
            </a:r>
            <a:r>
              <a:rPr lang="en" sz="1400">
                <a:latin typeface="Courier New"/>
                <a:ea typeface="Courier New"/>
                <a:cs typeface="Courier New"/>
                <a:sym typeface="Courier New"/>
              </a:rPr>
              <a:t>, "id": </a:t>
            </a:r>
            <a:r>
              <a:rPr lang="en" sz="1400">
                <a:solidFill>
                  <a:srgbClr val="880000"/>
                </a:solidFill>
                <a:latin typeface="Courier New"/>
                <a:ea typeface="Courier New"/>
                <a:cs typeface="Courier New"/>
                <a:sym typeface="Courier New"/>
              </a:rPr>
              <a:t>1</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{"name": </a:t>
            </a:r>
            <a:r>
              <a:rPr lang="en" sz="1400">
                <a:solidFill>
                  <a:srgbClr val="880000"/>
                </a:solidFill>
                <a:latin typeface="Courier New"/>
                <a:ea typeface="Courier New"/>
                <a:cs typeface="Courier New"/>
                <a:sym typeface="Courier New"/>
              </a:rPr>
              <a:t>"Batgirl"</a:t>
            </a:r>
            <a:r>
              <a:rPr lang="en" sz="1400">
                <a:latin typeface="Courier New"/>
                <a:ea typeface="Courier New"/>
                <a:cs typeface="Courier New"/>
                <a:sym typeface="Courier New"/>
              </a:rPr>
              <a:t>, "id": </a:t>
            </a:r>
            <a:r>
              <a:rPr lang="en" sz="1400">
                <a:solidFill>
                  <a:srgbClr val="880000"/>
                </a:solidFill>
                <a:latin typeface="Courier New"/>
                <a:ea typeface="Courier New"/>
                <a:cs typeface="Courier New"/>
                <a:sym typeface="Courier New"/>
              </a:rPr>
              <a:t>2</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a:t>
            </a:r>
            <a:br>
              <a:rPr lang="en" sz="1400">
                <a:latin typeface="Courier New"/>
                <a:ea typeface="Courier New"/>
                <a:cs typeface="Courier New"/>
                <a:sym typeface="Courier New"/>
              </a:rPr>
            </a:br>
            <a:r>
              <a:rPr lang="en" sz="1400">
                <a:latin typeface="Courier New"/>
                <a:ea typeface="Courier New"/>
                <a:cs typeface="Courier New"/>
                <a:sym typeface="Courier New"/>
              </a:rPr>
              <a:t>}</a:t>
            </a:r>
            <a:br>
              <a:rPr lang="en" sz="1400">
                <a:latin typeface="Courier New"/>
                <a:ea typeface="Courier New"/>
                <a:cs typeface="Courier New"/>
                <a:sym typeface="Courier New"/>
              </a:rPr>
            </a:br>
            <a:endParaRPr sz="1400">
              <a:latin typeface="Courier New"/>
              <a:ea typeface="Courier New"/>
              <a:cs typeface="Courier New"/>
              <a:sym typeface="Courier New"/>
            </a:endParaRPr>
          </a:p>
          <a:p>
            <a:pPr indent="0" lvl="0" marL="0" rtl="0" algn="l">
              <a:spcBef>
                <a:spcPts val="1600"/>
              </a:spcBef>
              <a:spcAft>
                <a:spcPts val="0"/>
              </a:spcAft>
              <a:buNone/>
            </a:pPr>
            <a:r>
              <a:rPr lang="en" sz="1400"/>
              <a:t>Looks like a dictionary with a list of dictionaries inside it, right?</a:t>
            </a:r>
            <a:endParaRPr sz="1400"/>
          </a:p>
          <a:p>
            <a:pPr indent="0" lvl="0" marL="0" rtl="0" algn="l">
              <a:spcBef>
                <a:spcPts val="1600"/>
              </a:spcBef>
              <a:spcAft>
                <a:spcPts val="0"/>
              </a:spcAft>
              <a:buNone/>
            </a:pPr>
            <a:r>
              <a:rPr lang="en" sz="1400"/>
              <a:t>But it's not a dictionary! It's </a:t>
            </a:r>
            <a:r>
              <a:rPr b="1" lang="en" sz="1400"/>
              <a:t>JSON</a:t>
            </a:r>
            <a:r>
              <a:rPr lang="en" sz="1400"/>
              <a:t> (JavaScript Object Notation).</a:t>
            </a:r>
            <a:endParaRPr sz="1400"/>
          </a:p>
          <a:p>
            <a:pPr indent="0" lvl="0" marL="0" rtl="0" algn="l">
              <a:spcBef>
                <a:spcPts val="1600"/>
              </a:spcBef>
              <a:spcAft>
                <a:spcPts val="0"/>
              </a:spcAft>
              <a:buNone/>
            </a:pPr>
            <a:r>
              <a:rPr lang="en" sz="1400"/>
              <a:t>The </a:t>
            </a:r>
            <a:r>
              <a:rPr lang="en" sz="1400">
                <a:latin typeface="Courier New"/>
                <a:ea typeface="Courier New"/>
                <a:cs typeface="Courier New"/>
                <a:sym typeface="Courier New"/>
              </a:rPr>
              <a:t>requests</a:t>
            </a:r>
            <a:r>
              <a:rPr lang="en" sz="1400"/>
              <a:t> module has a </a:t>
            </a:r>
            <a:r>
              <a:rPr lang="en" sz="1400" u="sng">
                <a:solidFill>
                  <a:schemeClr val="hlink"/>
                </a:solidFill>
                <a:hlinkClick r:id="rId3"/>
              </a:rPr>
              <a:t>built-in JSON decoder</a:t>
            </a:r>
            <a:r>
              <a:rPr lang="en" sz="1400"/>
              <a:t> to turn JSON into a Python dictionary.</a:t>
            </a:r>
            <a:endParaRPr sz="1400"/>
          </a:p>
          <a:p>
            <a:pPr indent="0" lvl="0" marL="0" rtl="0" algn="l">
              <a:spcBef>
                <a:spcPts val="1600"/>
              </a:spcBef>
              <a:spcAft>
                <a:spcPts val="0"/>
              </a:spcAft>
              <a:buNone/>
            </a:pPr>
            <a:r>
              <a:rPr lang="en" sz="1400"/>
              <a:t>We can </a:t>
            </a:r>
            <a:r>
              <a:rPr b="1" lang="en" sz="1400"/>
              <a:t>decode</a:t>
            </a:r>
            <a:r>
              <a:rPr lang="en" sz="1400"/>
              <a:t> JSON with </a:t>
            </a:r>
            <a:r>
              <a:rPr lang="en" sz="1400">
                <a:latin typeface="Courier New"/>
                <a:ea typeface="Courier New"/>
                <a:cs typeface="Courier New"/>
                <a:sym typeface="Courier New"/>
              </a:rPr>
              <a:t>decoded_data = response_from_request.json()</a:t>
            </a:r>
            <a:r>
              <a:rPr lang="en" sz="1400"/>
              <a:t>.</a:t>
            </a:r>
            <a:endParaRPr sz="1400"/>
          </a:p>
          <a:p>
            <a:pPr indent="0" lvl="0" marL="0" rtl="0" algn="l">
              <a:spcBef>
                <a:spcPts val="1600"/>
              </a:spcBef>
              <a:spcAft>
                <a:spcPts val="16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APIs Give Us Info? Option 2: XML</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Instead of JSON, we might get XML:</a:t>
            </a:r>
            <a:endParaRPr/>
          </a:p>
          <a:p>
            <a:pPr indent="0" lvl="0" marL="0" rtl="0" algn="l">
              <a:spcBef>
                <a:spcPts val="1600"/>
              </a:spcBef>
              <a:spcAft>
                <a:spcPts val="0"/>
              </a:spcAft>
              <a:buNone/>
            </a:pPr>
            <a:r>
              <a:rPr lang="en">
                <a:latin typeface="Courier New"/>
                <a:ea typeface="Courier New"/>
                <a:cs typeface="Courier New"/>
                <a:sym typeface="Courier New"/>
              </a:rPr>
              <a:t>&lt;users&gt;</a:t>
            </a:r>
            <a:br>
              <a:rPr lang="en">
                <a:latin typeface="Courier New"/>
                <a:ea typeface="Courier New"/>
                <a:cs typeface="Courier New"/>
                <a:sym typeface="Courier New"/>
              </a:rPr>
            </a:br>
            <a:r>
              <a:rPr lang="en">
                <a:latin typeface="Courier New"/>
                <a:ea typeface="Courier New"/>
                <a:cs typeface="Courier New"/>
                <a:sym typeface="Courier New"/>
              </a:rPr>
              <a:t>  &lt;user id=</a:t>
            </a:r>
            <a:r>
              <a:rPr lang="en">
                <a:solidFill>
                  <a:srgbClr val="880000"/>
                </a:solidFill>
                <a:latin typeface="Courier New"/>
                <a:ea typeface="Courier New"/>
                <a:cs typeface="Courier New"/>
                <a:sym typeface="Courier New"/>
              </a:rPr>
              <a:t>"0"</a:t>
            </a:r>
            <a:r>
              <a:rPr lang="en">
                <a:latin typeface="Courier New"/>
                <a:ea typeface="Courier New"/>
                <a:cs typeface="Courier New"/>
                <a:sym typeface="Courier New"/>
              </a:rPr>
              <a:t>&gt;</a:t>
            </a:r>
            <a:br>
              <a:rPr lang="en">
                <a:latin typeface="Courier New"/>
                <a:ea typeface="Courier New"/>
                <a:cs typeface="Courier New"/>
                <a:sym typeface="Courier New"/>
              </a:rPr>
            </a:br>
            <a:r>
              <a:rPr lang="en">
                <a:latin typeface="Courier New"/>
                <a:ea typeface="Courier New"/>
                <a:cs typeface="Courier New"/>
                <a:sym typeface="Courier New"/>
              </a:rPr>
              <a:t>    &lt;name&gt;Wonder Woman&lt;/name&gt;</a:t>
            </a:r>
            <a:br>
              <a:rPr lang="en">
                <a:latin typeface="Courier New"/>
                <a:ea typeface="Courier New"/>
                <a:cs typeface="Courier New"/>
                <a:sym typeface="Courier New"/>
              </a:rPr>
            </a:br>
            <a:r>
              <a:rPr lang="en">
                <a:latin typeface="Courier New"/>
                <a:ea typeface="Courier New"/>
                <a:cs typeface="Courier New"/>
                <a:sym typeface="Courier New"/>
              </a:rPr>
              <a:t>  &lt;/user&gt;</a:t>
            </a:r>
            <a:br>
              <a:rPr lang="en">
                <a:latin typeface="Courier New"/>
                <a:ea typeface="Courier New"/>
                <a:cs typeface="Courier New"/>
                <a:sym typeface="Courier New"/>
              </a:rPr>
            </a:br>
            <a:r>
              <a:rPr lang="en">
                <a:latin typeface="Courier New"/>
                <a:ea typeface="Courier New"/>
                <a:cs typeface="Courier New"/>
                <a:sym typeface="Courier New"/>
              </a:rPr>
              <a:t>  &lt;user id=</a:t>
            </a:r>
            <a:r>
              <a:rPr lang="en">
                <a:solidFill>
                  <a:srgbClr val="880000"/>
                </a:solidFill>
                <a:latin typeface="Courier New"/>
                <a:ea typeface="Courier New"/>
                <a:cs typeface="Courier New"/>
                <a:sym typeface="Courier New"/>
              </a:rPr>
              <a:t>"1"</a:t>
            </a:r>
            <a:r>
              <a:rPr lang="en">
                <a:latin typeface="Courier New"/>
                <a:ea typeface="Courier New"/>
                <a:cs typeface="Courier New"/>
                <a:sym typeface="Courier New"/>
              </a:rPr>
              <a:t>&gt;</a:t>
            </a:r>
            <a:br>
              <a:rPr lang="en">
                <a:latin typeface="Courier New"/>
                <a:ea typeface="Courier New"/>
                <a:cs typeface="Courier New"/>
                <a:sym typeface="Courier New"/>
              </a:rPr>
            </a:br>
            <a:r>
              <a:rPr lang="en">
                <a:latin typeface="Courier New"/>
                <a:ea typeface="Courier New"/>
                <a:cs typeface="Courier New"/>
                <a:sym typeface="Courier New"/>
              </a:rPr>
              <a:t>    &lt;name&gt;Black Panther&lt;/name&gt;</a:t>
            </a:r>
            <a:br>
              <a:rPr lang="en">
                <a:latin typeface="Courier New"/>
                <a:ea typeface="Courier New"/>
                <a:cs typeface="Courier New"/>
                <a:sym typeface="Courier New"/>
              </a:rPr>
            </a:br>
            <a:r>
              <a:rPr lang="en">
                <a:latin typeface="Courier New"/>
                <a:ea typeface="Courier New"/>
                <a:cs typeface="Courier New"/>
                <a:sym typeface="Courier New"/>
              </a:rPr>
              <a:t>  &lt;/user&gt;</a:t>
            </a:r>
            <a:br>
              <a:rPr lang="en">
                <a:latin typeface="Courier New"/>
                <a:ea typeface="Courier New"/>
                <a:cs typeface="Courier New"/>
                <a:sym typeface="Courier New"/>
              </a:rPr>
            </a:br>
            <a:r>
              <a:rPr lang="en">
                <a:latin typeface="Courier New"/>
                <a:ea typeface="Courier New"/>
                <a:cs typeface="Courier New"/>
                <a:sym typeface="Courier New"/>
              </a:rPr>
              <a:t>  &lt;user id=</a:t>
            </a:r>
            <a:r>
              <a:rPr lang="en">
                <a:solidFill>
                  <a:srgbClr val="880000"/>
                </a:solidFill>
                <a:latin typeface="Courier New"/>
                <a:ea typeface="Courier New"/>
                <a:cs typeface="Courier New"/>
                <a:sym typeface="Courier New"/>
              </a:rPr>
              <a:t>"2"</a:t>
            </a:r>
            <a:r>
              <a:rPr lang="en">
                <a:latin typeface="Courier New"/>
                <a:ea typeface="Courier New"/>
                <a:cs typeface="Courier New"/>
                <a:sym typeface="Courier New"/>
              </a:rPr>
              <a:t>&gt;</a:t>
            </a:r>
            <a:br>
              <a:rPr lang="en">
                <a:latin typeface="Courier New"/>
                <a:ea typeface="Courier New"/>
                <a:cs typeface="Courier New"/>
                <a:sym typeface="Courier New"/>
              </a:rPr>
            </a:br>
            <a:r>
              <a:rPr lang="en">
                <a:latin typeface="Courier New"/>
                <a:ea typeface="Courier New"/>
                <a:cs typeface="Courier New"/>
                <a:sym typeface="Courier New"/>
              </a:rPr>
              <a:t>    &lt;name&gt;Batgirl&lt;/name&gt;</a:t>
            </a:r>
            <a:br>
              <a:rPr lang="en">
                <a:latin typeface="Courier New"/>
                <a:ea typeface="Courier New"/>
                <a:cs typeface="Courier New"/>
                <a:sym typeface="Courier New"/>
              </a:rPr>
            </a:br>
            <a:r>
              <a:rPr lang="en">
                <a:latin typeface="Courier New"/>
                <a:ea typeface="Courier New"/>
                <a:cs typeface="Courier New"/>
                <a:sym typeface="Courier New"/>
              </a:rPr>
              <a:t>  &lt;/user&gt;</a:t>
            </a:r>
            <a:br>
              <a:rPr lang="en">
                <a:latin typeface="Courier New"/>
                <a:ea typeface="Courier New"/>
                <a:cs typeface="Courier New"/>
                <a:sym typeface="Courier New"/>
              </a:rPr>
            </a:br>
            <a:r>
              <a:rPr lang="en">
                <a:latin typeface="Courier New"/>
                <a:ea typeface="Courier New"/>
                <a:cs typeface="Courier New"/>
                <a:sym typeface="Courier New"/>
              </a:rPr>
              <a:t>&lt;/users&gt;</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Benefit of XML</a:t>
            </a:r>
            <a:endParaRPr/>
          </a:p>
        </p:txBody>
      </p:sp>
      <p:sp>
        <p:nvSpPr>
          <p:cNvPr id="103" name="Google Shape;103;p21"/>
          <p:cNvSpPr txBox="1"/>
          <p:nvPr>
            <p:ph idx="1" type="body"/>
          </p:nvPr>
        </p:nvSpPr>
        <p:spPr>
          <a:xfrm>
            <a:off x="379871"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Schema validation for quality control.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u="sng">
                <a:solidFill>
                  <a:schemeClr val="hlink"/>
                </a:solidFill>
                <a:hlinkClick r:id="rId3"/>
              </a:rPr>
              <a:t>https://www.w3schools.com/xml/schema_howto.asp</a:t>
            </a: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