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37B84E-87C9-4CB0-8919-75B73C12EEBB}">
  <a:tblStyle styleId="{7837B84E-87C9-4CB0-8919-75B73C12EE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c867ae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c867ae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Python Programming: Functions type: lesson duration: "01:00" creator: Susi Remondi</a:t>
            </a:r>
            <a:endParaRPr/>
          </a:p>
          <a:p>
            <a:pPr indent="0" lvl="0" marL="0" rtl="0" algn="l">
              <a:spcBef>
                <a:spcPts val="0"/>
              </a:spcBef>
              <a:spcAft>
                <a:spcPts val="0"/>
              </a:spcAft>
              <a:buNone/>
            </a:pPr>
            <a:r>
              <a:rPr b="1" lang="en"/>
              <a:t>Overview</a:t>
            </a:r>
            <a:r>
              <a:rPr lang="en"/>
              <a:t>This lesson introduces students to the concept of functions, beginning with regular functions, then parameters, then multiple parameters. It continues with returning values from functions. It ends with a series of You Do exercises.</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Identify when to use a function.</a:t>
            </a:r>
            <a:endParaRPr/>
          </a:p>
          <a:p>
            <a:pPr indent="-298450" lvl="0" marL="457200" rtl="0" algn="l">
              <a:spcBef>
                <a:spcPts val="0"/>
              </a:spcBef>
              <a:spcAft>
                <a:spcPts val="0"/>
              </a:spcAft>
              <a:buSzPts val="1100"/>
              <a:buChar char="●"/>
            </a:pPr>
            <a:r>
              <a:rPr lang="en"/>
              <a:t>Create and call a function with arguments.</a:t>
            </a:r>
            <a:endParaRPr/>
          </a:p>
          <a:p>
            <a:pPr indent="-298450" lvl="0" marL="457200" rtl="0" algn="l">
              <a:spcBef>
                <a:spcPts val="0"/>
              </a:spcBef>
              <a:spcAft>
                <a:spcPts val="0"/>
              </a:spcAft>
              <a:buSzPts val="1100"/>
              <a:buChar char="●"/>
            </a:pPr>
            <a:r>
              <a:rPr lang="en"/>
              <a:t>Return a value from a function.</a:t>
            </a:r>
            <a:endParaRPr/>
          </a:p>
          <a:p>
            <a:pPr indent="0" lvl="0" marL="0" rtl="0" algn="l">
              <a:spcBef>
                <a:spcPts val="0"/>
              </a:spcBef>
              <a:spcAft>
                <a:spcPts val="0"/>
              </a:spcAft>
              <a:buNone/>
            </a:pPr>
            <a:r>
              <a:rPr b="1" lang="en"/>
              <a:t>Duration</a:t>
            </a:r>
            <a:r>
              <a:rPr lang="en"/>
              <a:t>90 minutes</a:t>
            </a:r>
            <a:endParaRPr/>
          </a:p>
          <a:p>
            <a:pPr indent="0" lvl="0" marL="0" rtl="0" algn="l">
              <a:spcBef>
                <a:spcPts val="0"/>
              </a:spcBef>
              <a:spcAft>
                <a:spcPts val="0"/>
              </a:spcAft>
              <a:buNone/>
            </a:pPr>
            <a:r>
              <a:rPr b="1" lang="en"/>
              <a:t>Note on timing:</a:t>
            </a:r>
            <a:r>
              <a:rPr lang="en"/>
              <a:t>This functions lesson is designed to roll into the next one; it ends at a logical break to account for the class timing, but they go together.</a:t>
            </a:r>
            <a:endParaRPr/>
          </a:p>
          <a:p>
            <a:pPr indent="0" lvl="0" marL="0" rtl="0" algn="l">
              <a:spcBef>
                <a:spcPts val="0"/>
              </a:spcBef>
              <a:spcAft>
                <a:spcPts val="0"/>
              </a:spcAft>
              <a:buNone/>
            </a:pPr>
            <a:r>
              <a:rPr lang="en"/>
              <a:t>In the 5 day class, this means that the overall function lessons are designed to roll and continue in the next class. The homework doesn't have parameters, so if you don't get there, that's fine. Go as far as you can until the day is over, then pick up where you left off the next class. This lesson ends with a series of You Do exercises. </a:t>
            </a:r>
            <a:r>
              <a:rPr b="1" lang="en"/>
              <a:t>Student understanding is more important than staying within the timeframe</a:t>
            </a:r>
            <a:r>
              <a:rPr lang="en"/>
              <a:t> - the next lesson is flexible with many exercises that can be dropped.</a:t>
            </a:r>
            <a:endParaRPr/>
          </a:p>
          <a:p>
            <a:pPr indent="-298450" lvl="0" marL="457200" rtl="0" algn="l">
              <a:spcBef>
                <a:spcPts val="0"/>
              </a:spcBef>
              <a:spcAft>
                <a:spcPts val="0"/>
              </a:spcAft>
              <a:buSzPts val="1100"/>
              <a:buChar char="●"/>
            </a:pPr>
            <a:r>
              <a:rPr b="1" lang="en"/>
              <a:t>Suggested Agenda</a:t>
            </a:r>
            <a:r>
              <a:rPr lang="en"/>
              <a:t>TimeActivity0:00 - 0:03Welcome0:03 - 0:18Basic Functions0:20 - 0:35Parameters0:35 - 0:57Returns and Exercises0:57 - 0:60Summary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19bc8af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19bc8af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Give them just a couple minutes to do this, then show the answer.</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"Let's take a minute or two to correct our midpoint code from earlier"</a:t>
            </a:r>
            <a:endParaRPr/>
          </a:p>
          <a:p>
            <a:pPr indent="0" lvl="0" marL="0" rtl="0" algn="l">
              <a:spcBef>
                <a:spcPts val="0"/>
              </a:spcBef>
              <a:spcAft>
                <a:spcPts val="0"/>
              </a:spcAft>
              <a:buNone/>
            </a:pPr>
            <a:r>
              <a:rPr b="1" lang="en"/>
              <a:t>Repl.it Note:</a:t>
            </a:r>
            <a:r>
              <a:rPr lang="en"/>
              <a:t> This replit has:</a:t>
            </a:r>
            <a:endParaRPr/>
          </a:p>
          <a:p>
            <a:pPr indent="0" lvl="0" marL="0" rtl="0" algn="l">
              <a:spcBef>
                <a:spcPts val="0"/>
              </a:spcBef>
              <a:spcAft>
                <a:spcPts val="0"/>
              </a:spcAft>
              <a:buNone/>
            </a:pPr>
            <a:r>
              <a:rPr lang="en">
                <a:solidFill>
                  <a:srgbClr val="888888"/>
                </a:solidFill>
                <a:latin typeface="Courier New"/>
                <a:ea typeface="Courier New"/>
                <a:cs typeface="Courier New"/>
                <a:sym typeface="Courier New"/>
              </a:rPr>
              <a:t># Your job: Add multiplication (product) and division (quotient)</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 the addition and subtraction that have already been done.</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Observe: What is the result's type for each operation?</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Start with two integers</a:t>
            </a:r>
            <a:br>
              <a:rPr lang="en">
                <a:latin typeface="Courier New"/>
                <a:ea typeface="Courier New"/>
                <a:cs typeface="Courier New"/>
                <a:sym typeface="Courier New"/>
              </a:rPr>
            </a:br>
            <a:r>
              <a:rPr lang="en">
                <a:latin typeface="Courier New"/>
                <a:ea typeface="Courier New"/>
                <a:cs typeface="Courier New"/>
                <a:sym typeface="Courier New"/>
              </a:rPr>
              <a:t>x = </a:t>
            </a:r>
            <a:r>
              <a:rPr lang="en">
                <a:solidFill>
                  <a:srgbClr val="880000"/>
                </a:solidFill>
                <a:latin typeface="Courier New"/>
                <a:ea typeface="Courier New"/>
                <a:cs typeface="Courier New"/>
                <a:sym typeface="Courier New"/>
              </a:rPr>
              <a:t>6</a:t>
            </a:r>
            <a:br>
              <a:rPr lang="en">
                <a:latin typeface="Courier New"/>
                <a:ea typeface="Courier New"/>
                <a:cs typeface="Courier New"/>
                <a:sym typeface="Courier New"/>
              </a:rPr>
            </a:br>
            <a:r>
              <a:rPr lang="en">
                <a:latin typeface="Courier New"/>
                <a:ea typeface="Courier New"/>
                <a:cs typeface="Courier New"/>
                <a:sym typeface="Courier New"/>
              </a:rPr>
              <a:t>y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Calculate the sum, difference, product, and quotient</a:t>
            </a:r>
            <a:br>
              <a:rPr lang="en">
                <a:latin typeface="Courier New"/>
                <a:ea typeface="Courier New"/>
                <a:cs typeface="Courier New"/>
                <a:sym typeface="Courier New"/>
              </a:rPr>
            </a:br>
            <a:r>
              <a:rPr lang="en">
                <a:latin typeface="Courier New"/>
                <a:ea typeface="Courier New"/>
                <a:cs typeface="Courier New"/>
                <a:sym typeface="Courier New"/>
              </a:rPr>
              <a:t>result_sum = x + y</a:t>
            </a:r>
            <a:br>
              <a:rPr lang="en">
                <a:latin typeface="Courier New"/>
                <a:ea typeface="Courier New"/>
                <a:cs typeface="Courier New"/>
                <a:sym typeface="Courier New"/>
              </a:rPr>
            </a:br>
            <a:r>
              <a:rPr lang="en">
                <a:latin typeface="Courier New"/>
                <a:ea typeface="Courier New"/>
                <a:cs typeface="Courier New"/>
                <a:sym typeface="Courier New"/>
              </a:rPr>
              <a:t>result_difference = x - y</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Multiplication of x and y</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Division of x and y</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Print out all results</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"result sum"</a:t>
            </a:r>
            <a:r>
              <a:rPr lang="en">
                <a:latin typeface="Courier New"/>
                <a:ea typeface="Courier New"/>
                <a:cs typeface="Courier New"/>
                <a:sym typeface="Courier New"/>
              </a:rPr>
              <a:t>, result_sum)</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"result difference"</a:t>
            </a:r>
            <a:r>
              <a:rPr lang="en">
                <a:latin typeface="Courier New"/>
                <a:ea typeface="Courier New"/>
                <a:cs typeface="Courier New"/>
                <a:sym typeface="Courier New"/>
              </a:rPr>
              <a:t>, result_difference)</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Print result product</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Print result quotient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19bd002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19bd002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19bd273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19bd273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If they think they can just type a  new line in with the enter key, challenge them to try it.</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"We've talked a bit about numbers, but we haven't even yet touched on more advanced things to do with strings yet!"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19bd4e4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19bd4e4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Talk about how they all use the backslash  -  the backslash escapes.</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"You can't always print everything you want to inside of a string. For example, what if you want to print a quote? How can you distinguish it from the quotes that delineate the string value in Python?"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c867aef1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c867aef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19bdc37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19bdc37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Note the syntax -</a:t>
            </a:r>
            <a:endParaRPr/>
          </a:p>
          <a:p>
            <a:pPr indent="-298450" lvl="0" marL="457200" rtl="0" algn="l">
              <a:spcBef>
                <a:spcPts val="0"/>
              </a:spcBef>
              <a:spcAft>
                <a:spcPts val="0"/>
              </a:spcAft>
              <a:buSzPts val="1100"/>
              <a:buChar char="●"/>
            </a:pPr>
            <a:r>
              <a:rPr lang="en"/>
              <a:t>Talk about why you'd do this versus print("man", "bear", "pig")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19be119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19be119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This isn't an  exercise - it's a demo to show and gain students' understanding.</a:t>
            </a:r>
            <a:endParaRPr/>
          </a:p>
          <a:p>
            <a:pPr indent="-298450" lvl="0" marL="457200" rtl="0" algn="l">
              <a:spcBef>
                <a:spcPts val="0"/>
              </a:spcBef>
              <a:spcAft>
                <a:spcPts val="0"/>
              </a:spcAft>
              <a:buSzPts val="1100"/>
              <a:buChar char="●"/>
            </a:pPr>
            <a:r>
              <a:rPr lang="en"/>
              <a:t>Show several variants of poking around with this code! Maybe demonstrate some more escape characters.</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"Let's put the concepts of escaping characters with backslash and format to make a shortened version of some Beatles lyrics"</a:t>
            </a:r>
            <a:endParaRPr/>
          </a:p>
          <a:p>
            <a:pPr indent="0" lvl="0" marL="0" rtl="0" algn="l">
              <a:spcBef>
                <a:spcPts val="0"/>
              </a:spcBef>
              <a:spcAft>
                <a:spcPts val="0"/>
              </a:spcAft>
              <a:buNone/>
            </a:pPr>
            <a:r>
              <a:rPr b="1" lang="en"/>
              <a:t>Repl.it  Note</a:t>
            </a:r>
            <a:r>
              <a:rPr lang="en"/>
              <a:t>: This replit has</a:t>
            </a:r>
            <a:endParaRPr/>
          </a:p>
          <a:p>
            <a:pPr indent="0" lvl="0" marL="0" rtl="0" algn="l">
              <a:spcBef>
                <a:spcPts val="0"/>
              </a:spcBef>
              <a:spcAft>
                <a:spcPts val="0"/>
              </a:spcAft>
              <a:buNone/>
            </a:pPr>
            <a:r>
              <a:rPr lang="en">
                <a:solidFill>
                  <a:srgbClr val="888888"/>
                </a:solidFill>
                <a:latin typeface="Courier New"/>
                <a:ea typeface="Courier New"/>
                <a:cs typeface="Courier New"/>
                <a:sym typeface="Courier New"/>
              </a:rPr>
              <a:t># Two ways to print the same thing</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First way</a:t>
            </a:r>
            <a:br>
              <a:rPr lang="en">
                <a:latin typeface="Courier New"/>
                <a:ea typeface="Courier New"/>
                <a:cs typeface="Courier New"/>
                <a:sym typeface="Courier New"/>
              </a:rPr>
            </a:br>
            <a:r>
              <a:rPr lang="en">
                <a:latin typeface="Courier New"/>
                <a:ea typeface="Courier New"/>
                <a:cs typeface="Courier New"/>
                <a:sym typeface="Courier New"/>
              </a:rPr>
              <a:t>lyrics = </a:t>
            </a:r>
            <a:r>
              <a:rPr lang="en">
                <a:solidFill>
                  <a:srgbClr val="880000"/>
                </a:solidFill>
                <a:latin typeface="Courier New"/>
                <a:ea typeface="Courier New"/>
                <a:cs typeface="Courier New"/>
                <a:sym typeface="Courier New"/>
              </a:rPr>
              <a:t>"let it be, let it be, let it be, let it be\nwhisper words of wisdom\nlet it be\n"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print(lyrics)</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Second way, with format</a:t>
            </a:r>
            <a:br>
              <a:rPr lang="en">
                <a:latin typeface="Courier New"/>
                <a:ea typeface="Courier New"/>
                <a:cs typeface="Courier New"/>
                <a:sym typeface="Courier New"/>
              </a:rPr>
            </a:br>
            <a:r>
              <a:rPr lang="en">
                <a:latin typeface="Courier New"/>
                <a:ea typeface="Courier New"/>
                <a:cs typeface="Courier New"/>
                <a:sym typeface="Courier New"/>
              </a:rPr>
              <a:t>let_it_be = </a:t>
            </a:r>
            <a:r>
              <a:rPr lang="en">
                <a:solidFill>
                  <a:srgbClr val="880000"/>
                </a:solidFill>
                <a:latin typeface="Courier New"/>
                <a:ea typeface="Courier New"/>
                <a:cs typeface="Courier New"/>
                <a:sym typeface="Courier New"/>
              </a:rPr>
              <a:t>"let it be"</a:t>
            </a:r>
            <a:br>
              <a:rPr lang="en">
                <a:latin typeface="Courier New"/>
                <a:ea typeface="Courier New"/>
                <a:cs typeface="Courier New"/>
                <a:sym typeface="Courier New"/>
              </a:rPr>
            </a:br>
            <a:r>
              <a:rPr lang="en">
                <a:latin typeface="Courier New"/>
                <a:ea typeface="Courier New"/>
                <a:cs typeface="Courier New"/>
                <a:sym typeface="Courier New"/>
              </a:rPr>
              <a:t>whisper = </a:t>
            </a:r>
            <a:r>
              <a:rPr lang="en">
                <a:solidFill>
                  <a:srgbClr val="880000"/>
                </a:solidFill>
                <a:latin typeface="Courier New"/>
                <a:ea typeface="Courier New"/>
                <a:cs typeface="Courier New"/>
                <a:sym typeface="Courier New"/>
              </a:rPr>
              <a:t>"whisper words of wisdom"</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"{0}, {0}, {0}, {0}\n{1}\n{0}"</a:t>
            </a:r>
            <a:r>
              <a:rPr lang="en">
                <a:latin typeface="Courier New"/>
                <a:ea typeface="Courier New"/>
                <a:cs typeface="Courier New"/>
                <a:sym typeface="Courier New"/>
              </a:rPr>
              <a:t>.format(let_it_be, whisper))</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19be5fb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19be5fb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19beadd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19beadd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Break down the syntax. What does </a:t>
            </a:r>
            <a:r>
              <a:rPr lang="en">
                <a:latin typeface="Courier New"/>
                <a:ea typeface="Courier New"/>
                <a:cs typeface="Courier New"/>
                <a:sym typeface="Courier New"/>
              </a:rPr>
              <a:t>.2f</a:t>
            </a:r>
            <a:r>
              <a:rPr lang="en"/>
              <a:t> mean? What does </a:t>
            </a:r>
            <a:r>
              <a:rPr lang="en">
                <a:latin typeface="Courier New"/>
                <a:ea typeface="Courier New"/>
                <a:cs typeface="Courier New"/>
                <a:sym typeface="Courier New"/>
              </a:rPr>
              <a:t>,d</a:t>
            </a:r>
            <a:r>
              <a:rPr lang="en"/>
              <a:t> mean?</a:t>
            </a:r>
            <a:endParaRPr/>
          </a:p>
          <a:p>
            <a:pPr indent="-298450" lvl="0" marL="457200" rtl="0" algn="l">
              <a:spcBef>
                <a:spcPts val="0"/>
              </a:spcBef>
              <a:spcAft>
                <a:spcPts val="0"/>
              </a:spcAft>
              <a:buSzPts val="1100"/>
              <a:buChar char="●"/>
            </a:pPr>
            <a:r>
              <a:rPr lang="en"/>
              <a:t>Give many examples for formatting. </a:t>
            </a:r>
            <a:r>
              <a:rPr lang="en">
                <a:latin typeface="Courier New"/>
                <a:ea typeface="Courier New"/>
                <a:cs typeface="Courier New"/>
                <a:sym typeface="Courier New"/>
              </a:rPr>
              <a:t>.5f</a:t>
            </a:r>
            <a:r>
              <a:rPr lang="en"/>
              <a:t>; things besides </a:t>
            </a:r>
            <a:r>
              <a:rPr lang="en">
                <a:latin typeface="Courier New"/>
                <a:ea typeface="Courier New"/>
                <a:cs typeface="Courier New"/>
                <a:sym typeface="Courier New"/>
              </a:rPr>
              <a:t>,d</a:t>
            </a:r>
            <a:r>
              <a:rPr lang="en"/>
              <a:t>. Ask them to come up with something they'd like to do, and research with them (if you don't know) the syntax to do it.</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"We can also use the format function with numbers. Beware: the result is a string!"</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19bed4e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19bed4e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a:t>
            </a:r>
            <a:endParaRPr/>
          </a:p>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Give students a few minutes to do this; walk around the room. When the majority are done, go over the answer.</a:t>
            </a:r>
            <a:endParaRPr/>
          </a:p>
          <a:p>
            <a:pPr indent="-298450" lvl="0" marL="457200" rtl="0" algn="l">
              <a:spcBef>
                <a:spcPts val="0"/>
              </a:spcBef>
              <a:spcAft>
                <a:spcPts val="0"/>
              </a:spcAft>
              <a:buSzPts val="1100"/>
              <a:buChar char="●"/>
            </a:pPr>
            <a:r>
              <a:rPr lang="en"/>
              <a:t>The floor division portion is listed as a bonus, but </a:t>
            </a:r>
            <a:r>
              <a:rPr i="1" lang="en"/>
              <a:t>please</a:t>
            </a:r>
            <a:r>
              <a:rPr lang="en"/>
              <a:t> do go over this when you review the answer to the problem!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19b9a4c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19b9a4c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19befbf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19befbf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Make sure the students are comfortable with the material. Prod them for questions and remind them that programming is hard and that there aren't bad questions.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19bf4a1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19bf4a1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19b9cbd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19b9cbd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Point out that adding anything to a float makes a float.</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"Float is short for floating point real value, which in layman's terms is simply a number with a decimal point."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19bb045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19bb045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Throughout this and each following slide, allow time for discussion. It's easy to breeze through this, but it's a lot to cover.</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"I started with two integers, how did I get a float? Well, if you think about it, it does make sense. You aren't guaranteed that a quotient will be a whole number, even if you start out with two whole numbers. For example, 5 divided by 2 is 2.5, which is a float!"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19bb2b6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19bb2b6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"Explicit type conversion is basically like saying directly to Python, </a:t>
            </a:r>
            <a:r>
              <a:rPr lang="en">
                <a:latin typeface="Courier New"/>
                <a:ea typeface="Courier New"/>
                <a:cs typeface="Courier New"/>
                <a:sym typeface="Courier New"/>
              </a:rPr>
              <a:t>I want this float to be an integer!</a:t>
            </a:r>
            <a:r>
              <a:rPr lang="en"/>
              <a:t>"</a:t>
            </a:r>
            <a:endParaRPr/>
          </a:p>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This is a repl.it so it's  easy to demo to students how this works. This isn't  an exercise - don't spend long on the slide. After running through what's there, add at the bottom converting strings.</a:t>
            </a:r>
            <a:endParaRPr/>
          </a:p>
          <a:p>
            <a:pPr indent="0" lvl="0" marL="0" rtl="0" algn="l">
              <a:spcBef>
                <a:spcPts val="0"/>
              </a:spcBef>
              <a:spcAft>
                <a:spcPts val="0"/>
              </a:spcAft>
              <a:buNone/>
            </a:pPr>
            <a:r>
              <a:rPr b="1" lang="en"/>
              <a:t>Repl.it Note</a:t>
            </a:r>
            <a:r>
              <a:rPr lang="en"/>
              <a:t>: The replit has</a:t>
            </a:r>
            <a:endParaRPr/>
          </a:p>
          <a:p>
            <a:pPr indent="0" lvl="0" marL="0" rtl="0" algn="l">
              <a:spcBef>
                <a:spcPts val="0"/>
              </a:spcBef>
              <a:spcAft>
                <a:spcPts val="0"/>
              </a:spcAft>
              <a:buNone/>
            </a:pPr>
            <a:r>
              <a:rPr lang="en">
                <a:latin typeface="Courier New"/>
                <a:ea typeface="Courier New"/>
                <a:cs typeface="Courier New"/>
                <a:sym typeface="Courier New"/>
              </a:rPr>
              <a:t>x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r>
              <a:rPr lang="en">
                <a:latin typeface="Courier New"/>
                <a:ea typeface="Courier New"/>
                <a:cs typeface="Courier New"/>
                <a:sym typeface="Courier New"/>
              </a:rPr>
              <a:t>y = </a:t>
            </a:r>
            <a:r>
              <a:rPr lang="en">
                <a:solidFill>
                  <a:srgbClr val="880000"/>
                </a:solidFill>
                <a:latin typeface="Courier New"/>
                <a:ea typeface="Courier New"/>
                <a:cs typeface="Courier New"/>
                <a:sym typeface="Courier New"/>
              </a:rPr>
              <a:t>3.5</a:t>
            </a:r>
            <a:br>
              <a:rPr lang="en">
                <a:latin typeface="Courier New"/>
                <a:ea typeface="Courier New"/>
                <a:cs typeface="Courier New"/>
                <a:sym typeface="Courier New"/>
              </a:rPr>
            </a:br>
            <a:r>
              <a:rPr lang="en">
                <a:latin typeface="Courier New"/>
                <a:ea typeface="Courier New"/>
                <a:cs typeface="Courier New"/>
                <a:sym typeface="Courier New"/>
              </a:rPr>
              <a:t>z = </a:t>
            </a:r>
            <a:r>
              <a:rPr lang="en">
                <a:solidFill>
                  <a:srgbClr val="880000"/>
                </a:solidFill>
                <a:latin typeface="Courier New"/>
                <a:ea typeface="Courier New"/>
                <a:cs typeface="Courier New"/>
                <a:sym typeface="Courier New"/>
              </a:rPr>
              <a:t>"10"</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"Converting to integers"</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print(x,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int(x))</a:t>
            </a:r>
            <a:br>
              <a:rPr lang="en">
                <a:latin typeface="Courier New"/>
                <a:ea typeface="Courier New"/>
                <a:cs typeface="Courier New"/>
                <a:sym typeface="Courier New"/>
              </a:rPr>
            </a:br>
            <a:r>
              <a:rPr lang="en">
                <a:latin typeface="Courier New"/>
                <a:ea typeface="Courier New"/>
                <a:cs typeface="Courier New"/>
                <a:sym typeface="Courier New"/>
              </a:rPr>
              <a:t>print(y,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int(y))</a:t>
            </a:r>
            <a:br>
              <a:rPr lang="en">
                <a:latin typeface="Courier New"/>
                <a:ea typeface="Courier New"/>
                <a:cs typeface="Courier New"/>
                <a:sym typeface="Courier New"/>
              </a:rPr>
            </a:br>
            <a:r>
              <a:rPr lang="en">
                <a:latin typeface="Courier New"/>
                <a:ea typeface="Courier New"/>
                <a:cs typeface="Courier New"/>
                <a:sym typeface="Courier New"/>
              </a:rPr>
              <a:t>print(z,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int(z))</a:t>
            </a:r>
            <a:br>
              <a:rPr lang="en">
                <a:latin typeface="Courier New"/>
                <a:ea typeface="Courier New"/>
                <a:cs typeface="Courier New"/>
                <a:sym typeface="Courier New"/>
              </a:rPr>
            </a:br>
            <a:r>
              <a:rPr lang="en">
                <a:latin typeface="Courier New"/>
                <a:ea typeface="Courier New"/>
                <a:cs typeface="Courier New"/>
                <a:sym typeface="Courier New"/>
              </a:rPr>
              <a:t>print()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"Converting to floats"</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print(x,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float(x))</a:t>
            </a:r>
            <a:br>
              <a:rPr lang="en">
                <a:latin typeface="Courier New"/>
                <a:ea typeface="Courier New"/>
                <a:cs typeface="Courier New"/>
                <a:sym typeface="Courier New"/>
              </a:rPr>
            </a:br>
            <a:r>
              <a:rPr lang="en">
                <a:latin typeface="Courier New"/>
                <a:ea typeface="Courier New"/>
                <a:cs typeface="Courier New"/>
                <a:sym typeface="Courier New"/>
              </a:rPr>
              <a:t>print(y,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float(y))</a:t>
            </a:r>
            <a:br>
              <a:rPr lang="en">
                <a:latin typeface="Courier New"/>
                <a:ea typeface="Courier New"/>
                <a:cs typeface="Courier New"/>
                <a:sym typeface="Courier New"/>
              </a:rPr>
            </a:br>
            <a:r>
              <a:rPr lang="en">
                <a:latin typeface="Courier New"/>
                <a:ea typeface="Courier New"/>
                <a:cs typeface="Courier New"/>
                <a:sym typeface="Courier New"/>
              </a:rPr>
              <a:t>print(z,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float(z))</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19bba09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19bba09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We can run through each operator pretty quickly here, as this is expected behavior.</a:t>
            </a:r>
            <a:endParaRPr/>
          </a:p>
          <a:p>
            <a:pPr indent="-298450" lvl="0" marL="457200" rtl="0" algn="l">
              <a:spcBef>
                <a:spcPts val="0"/>
              </a:spcBef>
              <a:spcAft>
                <a:spcPts val="0"/>
              </a:spcAft>
              <a:buSzPts val="1100"/>
              <a:buChar char="●"/>
            </a:pPr>
            <a:r>
              <a:rPr lang="en"/>
              <a:t>Walk through the exercise with them to make sure everyone has noticed that division produces a float out of two integers and can do the type conversion.</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"Luckily most of the time, floats behave the way you'd expect."</a:t>
            </a:r>
            <a:endParaRPr/>
          </a:p>
          <a:p>
            <a:pPr indent="-298450" lvl="0" marL="457200" rtl="0" algn="l">
              <a:spcBef>
                <a:spcPts val="0"/>
              </a:spcBef>
              <a:spcAft>
                <a:spcPts val="0"/>
              </a:spcAft>
              <a:buSzPts val="1100"/>
              <a:buChar char="●"/>
            </a:pPr>
            <a:r>
              <a:rPr lang="en"/>
              <a:t>Afterward "You can combine floats and ints with mathematical operators, and the resulting type will be a float as well."</a:t>
            </a:r>
            <a:endParaRPr/>
          </a:p>
          <a:p>
            <a:pPr indent="0" lvl="0" marL="0" rtl="0" algn="l">
              <a:spcBef>
                <a:spcPts val="0"/>
              </a:spcBef>
              <a:spcAft>
                <a:spcPts val="0"/>
              </a:spcAft>
              <a:buNone/>
            </a:pPr>
            <a:r>
              <a:rPr b="1" lang="en"/>
              <a:t>Repl.it Note:</a:t>
            </a:r>
            <a:endParaRPr b="1"/>
          </a:p>
          <a:p>
            <a:pPr indent="-298450" lvl="0" marL="457200" rtl="0" algn="l">
              <a:spcBef>
                <a:spcPts val="0"/>
              </a:spcBef>
              <a:spcAft>
                <a:spcPts val="0"/>
              </a:spcAft>
              <a:buSzPts val="1100"/>
              <a:buChar char="●"/>
            </a:pPr>
            <a:r>
              <a:rPr lang="en"/>
              <a:t>It's empty.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19bbc7a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19bbc7a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19bc15c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19bc15c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298450" lvl="0" marL="457200" rtl="0" algn="l">
              <a:spcBef>
                <a:spcPts val="0"/>
              </a:spcBef>
              <a:spcAft>
                <a:spcPts val="0"/>
              </a:spcAft>
              <a:buSzPts val="1100"/>
              <a:buChar char="●"/>
            </a:pPr>
            <a:r>
              <a:rPr lang="en"/>
              <a:t>Stress that this has nothing to do with floats. The lesson presentation is on a whole slew of intermediate variables. Now that we understand floats, we're moving on to the next sub-topic.</a:t>
            </a:r>
            <a:endParaRPr/>
          </a:p>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"Sometimes we want to divide and get the nearest whole number. A common scenario for this is when you want to get the middle of a list. You can access the list with an index which must be an integer."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19bc3cd0-19e6-11e9-a40d-dd1b33a223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19bc3cd0-19e6-11e9-a40d-dd1b33a223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r>
              <a:rPr lang="en"/>
              <a:t>:</a:t>
            </a:r>
            <a:endParaRPr/>
          </a:p>
          <a:p>
            <a:pPr indent="-298450" lvl="0" marL="457200" rtl="0" algn="l">
              <a:spcBef>
                <a:spcPts val="0"/>
              </a:spcBef>
              <a:spcAft>
                <a:spcPts val="0"/>
              </a:spcAft>
              <a:buSzPts val="1100"/>
              <a:buChar char="●"/>
            </a:pPr>
            <a:r>
              <a:rPr lang="en"/>
              <a:t>"You may hear the terms </a:t>
            </a:r>
            <a:r>
              <a:rPr lang="en">
                <a:latin typeface="Courier New"/>
                <a:ea typeface="Courier New"/>
                <a:cs typeface="Courier New"/>
                <a:sym typeface="Courier New"/>
              </a:rPr>
              <a:t>integer division</a:t>
            </a:r>
            <a:r>
              <a:rPr lang="en"/>
              <a:t> and </a:t>
            </a:r>
            <a:r>
              <a:rPr lang="en">
                <a:latin typeface="Courier New"/>
                <a:ea typeface="Courier New"/>
                <a:cs typeface="Courier New"/>
                <a:sym typeface="Courier New"/>
              </a:rPr>
              <a:t>floor division</a:t>
            </a:r>
            <a:r>
              <a:rPr lang="en"/>
              <a:t> used interchangeably"</a:t>
            </a:r>
            <a:endParaRPr/>
          </a:p>
          <a:p>
            <a:pPr indent="-298450" lvl="0" marL="457200" rtl="0" algn="l">
              <a:spcBef>
                <a:spcPts val="0"/>
              </a:spcBef>
              <a:spcAft>
                <a:spcPts val="0"/>
              </a:spcAft>
              <a:buSzPts val="1100"/>
              <a:buChar char="●"/>
            </a:pPr>
            <a:r>
              <a:rPr lang="en"/>
              <a:t>"If you recall the terms floor and ceiling from math class, you'll understand that floor just means that the decimal is removed. Floor division is NOT the same as rounding to the nearest whole number! It literally just cuts off the decimal point!"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python.org/3/tutorial/floatingpoint.html" TargetMode="External"/><Relationship Id="rId4" Type="http://schemas.openxmlformats.org/officeDocument/2006/relationships/hyperlink" Target="https://docs.python.org/3/library/decimal.html" TargetMode="External"/><Relationship Id="rId9" Type="http://schemas.openxmlformats.org/officeDocument/2006/relationships/hyperlink" Target="https://en.wikipedia.org/wiki/List_of_Unicode_characters" TargetMode="External"/><Relationship Id="rId5" Type="http://schemas.openxmlformats.org/officeDocument/2006/relationships/hyperlink" Target="http://python-reference.readthedocs.io/en/latest/docs/operators/floor_division.html" TargetMode="External"/><Relationship Id="rId6" Type="http://schemas.openxmlformats.org/officeDocument/2006/relationships/hyperlink" Target="https://linuxconfig.org/list-of-python-escape-sequence-characters-with-examples" TargetMode="External"/><Relationship Id="rId7" Type="http://schemas.openxmlformats.org/officeDocument/2006/relationships/hyperlink" Target="https://en.wikipedia.org/wiki/List_of_Unicode_characters" TargetMode="External"/><Relationship Id="rId8" Type="http://schemas.openxmlformats.org/officeDocument/2006/relationships/hyperlink" Target="http://jrgraphix.net/r/Uni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0000"/>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4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solidFill>
                  <a:srgbClr val="FFFFFF"/>
                </a:solidFill>
              </a:rPr>
              <a:t>Python Programming: Intermediate Variables</a:t>
            </a:r>
            <a:endParaRPr sz="6500">
              <a:solidFill>
                <a:srgbClr val="FFFFFF"/>
              </a:solidFill>
            </a:endParaRPr>
          </a:p>
        </p:txBody>
      </p:sp>
      <p:pic>
        <p:nvPicPr>
          <p:cNvPr id="55" name="Google Shape;55;p13"/>
          <p:cNvPicPr preferRelativeResize="0"/>
          <p:nvPr/>
        </p:nvPicPr>
        <p:blipFill>
          <a:blip r:embed="rId3">
            <a:alphaModFix/>
          </a:blip>
          <a:stretch>
            <a:fillRect/>
          </a:stretch>
        </p:blipFill>
        <p:spPr>
          <a:xfrm>
            <a:off x="7957801" y="4066975"/>
            <a:ext cx="874500" cy="83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the code by using floor division:</a:t>
            </a:r>
            <a:endParaRPr/>
          </a:p>
          <a:p>
            <a:pPr indent="0" lvl="0" marL="0" rtl="0" algn="l">
              <a:spcBef>
                <a:spcPts val="1600"/>
              </a:spcBef>
              <a:spcAft>
                <a:spcPts val="0"/>
              </a:spcAft>
              <a:buNone/>
            </a:pPr>
            <a:r>
              <a:rPr lang="en"/>
              <a:t>https://repl.it/@GAcoding/python-programming-floor-division?lite=true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281925" y="333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 division:</a:t>
            </a:r>
            <a:endParaRPr/>
          </a:p>
          <a:p>
            <a:pPr indent="-342900" lvl="0" marL="457200" rtl="0" algn="l">
              <a:spcBef>
                <a:spcPts val="1600"/>
              </a:spcBef>
              <a:spcAft>
                <a:spcPts val="0"/>
              </a:spcAft>
              <a:buSzPts val="1800"/>
              <a:buChar char="●"/>
            </a:pPr>
            <a:r>
              <a:rPr lang="en"/>
              <a:t>Drops the decimal point - always rounds down.</a:t>
            </a:r>
            <a:endParaRPr/>
          </a:p>
          <a:p>
            <a:pPr indent="-342900" lvl="0" marL="457200" rtl="0" algn="l">
              <a:spcBef>
                <a:spcPts val="0"/>
              </a:spcBef>
              <a:spcAft>
                <a:spcPts val="0"/>
              </a:spcAft>
              <a:buSzPts val="1800"/>
              <a:buChar char="●"/>
            </a:pPr>
            <a:r>
              <a:rPr lang="en"/>
              <a:t>Performed using </a:t>
            </a:r>
            <a:r>
              <a:rPr lang="en">
                <a:latin typeface="Courier New"/>
                <a:ea typeface="Courier New"/>
                <a:cs typeface="Courier New"/>
                <a:sym typeface="Courier New"/>
              </a:rPr>
              <a:t>//</a:t>
            </a:r>
            <a:r>
              <a:rPr lang="en"/>
              <a:t> instead of just </a:t>
            </a:r>
            <a:r>
              <a:rPr lang="en">
                <a:latin typeface="Courier New"/>
                <a:ea typeface="Courier New"/>
                <a:cs typeface="Courier New"/>
                <a:sym typeface="Courier New"/>
              </a:rPr>
              <a:t>/</a:t>
            </a:r>
            <a:r>
              <a:rPr lang="en"/>
              <a:t>.</a:t>
            </a:r>
            <a:endParaRPr/>
          </a:p>
          <a:p>
            <a:pPr indent="-342900" lvl="0" marL="457200" rtl="0" algn="l">
              <a:spcBef>
                <a:spcPts val="0"/>
              </a:spcBef>
              <a:spcAft>
                <a:spcPts val="0"/>
              </a:spcAft>
              <a:buSzPts val="1800"/>
              <a:buChar char="●"/>
            </a:pPr>
            <a:r>
              <a:rPr lang="en"/>
              <a:t>Returns an int instead of a float.</a:t>
            </a:r>
            <a:endParaRPr/>
          </a:p>
          <a:p>
            <a:pPr indent="0" lvl="0" marL="0" rtl="0" algn="l">
              <a:spcBef>
                <a:spcPts val="1600"/>
              </a:spcBef>
              <a:spcAft>
                <a:spcPts val="0"/>
              </a:spcAft>
              <a:buNone/>
            </a:pPr>
            <a:r>
              <a:rPr lang="en">
                <a:solidFill>
                  <a:srgbClr val="888888"/>
                </a:solidFill>
                <a:latin typeface="Courier New"/>
                <a:ea typeface="Courier New"/>
                <a:cs typeface="Courier New"/>
                <a:sym typeface="Courier New"/>
              </a:rPr>
              <a:t># Gives 2.5</a:t>
            </a:r>
            <a:br>
              <a:rPr lang="en">
                <a:latin typeface="Courier New"/>
                <a:ea typeface="Courier New"/>
                <a:cs typeface="Courier New"/>
                <a:sym typeface="Courier New"/>
              </a:rPr>
            </a:br>
            <a:r>
              <a:rPr lang="en">
                <a:latin typeface="Courier New"/>
                <a:ea typeface="Courier New"/>
                <a:cs typeface="Courier New"/>
                <a:sym typeface="Courier New"/>
              </a:rPr>
              <a:t>regular_division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Gives 2!</a:t>
            </a:r>
            <a:br>
              <a:rPr lang="en">
                <a:latin typeface="Courier New"/>
                <a:ea typeface="Courier New"/>
                <a:cs typeface="Courier New"/>
                <a:sym typeface="Courier New"/>
              </a:rPr>
            </a:br>
            <a:r>
              <a:rPr lang="en">
                <a:latin typeface="Courier New"/>
                <a:ea typeface="Courier New"/>
                <a:cs typeface="Courier New"/>
                <a:sym typeface="Courier New"/>
              </a:rPr>
              <a:t>floor_divison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b="1" lang="en"/>
              <a:t>Next up:</a:t>
            </a:r>
            <a:r>
              <a:rPr lang="en"/>
              <a:t> Specialty Strings!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311350"/>
            <a:ext cx="8520600" cy="47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intermediate variables checklist:</a:t>
            </a:r>
            <a:endParaRPr/>
          </a:p>
          <a:p>
            <a:pPr indent="-342900" lvl="0" marL="457200" rtl="0" algn="l">
              <a:spcBef>
                <a:spcPts val="1600"/>
              </a:spcBef>
              <a:spcAft>
                <a:spcPts val="0"/>
              </a:spcAft>
              <a:buSzPts val="1800"/>
              <a:buChar char="●"/>
            </a:pPr>
            <a:r>
              <a:rPr lang="en"/>
              <a:t>Floats</a:t>
            </a:r>
            <a:endParaRPr/>
          </a:p>
          <a:p>
            <a:pPr indent="-342900" lvl="0" marL="457200" rtl="0" algn="l">
              <a:spcBef>
                <a:spcPts val="0"/>
              </a:spcBef>
              <a:spcAft>
                <a:spcPts val="0"/>
              </a:spcAft>
              <a:buSzPts val="1800"/>
              <a:buChar char="●"/>
            </a:pPr>
            <a:r>
              <a:rPr lang="en"/>
              <a:t>Floor division</a:t>
            </a:r>
            <a:endParaRPr/>
          </a:p>
          <a:p>
            <a:pPr indent="0" lvl="0" marL="0" rtl="0" algn="l">
              <a:spcBef>
                <a:spcPts val="1600"/>
              </a:spcBef>
              <a:spcAft>
                <a:spcPts val="0"/>
              </a:spcAft>
              <a:buNone/>
            </a:pPr>
            <a:r>
              <a:rPr lang="en"/>
              <a:t>What about strings? We might want:</a:t>
            </a:r>
            <a:endParaRPr/>
          </a:p>
          <a:p>
            <a:pPr indent="-342900" lvl="0" marL="457200" rtl="0" algn="l">
              <a:spcBef>
                <a:spcPts val="1600"/>
              </a:spcBef>
              <a:spcAft>
                <a:spcPts val="0"/>
              </a:spcAft>
              <a:buSzPts val="1800"/>
              <a:buChar char="●"/>
            </a:pPr>
            <a:r>
              <a:rPr lang="en"/>
              <a:t>Printing special characters: A newline, a tab, or a quote inside of a string.</a:t>
            </a:r>
            <a:endParaRPr/>
          </a:p>
          <a:p>
            <a:pPr indent="-342900" lvl="0" marL="457200" rtl="0" algn="l">
              <a:spcBef>
                <a:spcPts val="0"/>
              </a:spcBef>
              <a:spcAft>
                <a:spcPts val="0"/>
              </a:spcAft>
              <a:buSzPts val="1800"/>
              <a:buChar char="●"/>
            </a:pPr>
            <a:r>
              <a:rPr lang="en"/>
              <a:t>Formatting</a:t>
            </a:r>
            <a:endParaRPr/>
          </a:p>
          <a:p>
            <a:pPr indent="-317500" lvl="1" marL="914400" rtl="0" algn="l">
              <a:spcBef>
                <a:spcPts val="0"/>
              </a:spcBef>
              <a:spcAft>
                <a:spcPts val="0"/>
              </a:spcAft>
              <a:buSzPts val="1400"/>
              <a:buChar char="○"/>
            </a:pPr>
            <a:r>
              <a:rPr lang="en"/>
              <a:t>A string.</a:t>
            </a:r>
            <a:endParaRPr/>
          </a:p>
          <a:p>
            <a:pPr indent="-317500" lvl="1" marL="914400" rtl="0" algn="l">
              <a:spcBef>
                <a:spcPts val="0"/>
              </a:spcBef>
              <a:spcAft>
                <a:spcPts val="0"/>
              </a:spcAft>
              <a:buSzPts val="1400"/>
              <a:buChar char="○"/>
            </a:pPr>
            <a:r>
              <a:rPr lang="en"/>
              <a:t>The way an integer or float prints out.</a:t>
            </a:r>
            <a:endParaRPr/>
          </a:p>
          <a:p>
            <a:pPr indent="0" lvl="0" marL="0" rtl="0" algn="l">
              <a:spcBef>
                <a:spcPts val="1600"/>
              </a:spcBef>
              <a:spcAft>
                <a:spcPts val="0"/>
              </a:spcAft>
              <a:buNone/>
            </a:pPr>
            <a:r>
              <a:rPr b="1" lang="en"/>
              <a:t>Discussion</a:t>
            </a:r>
            <a:r>
              <a:rPr lang="en"/>
              <a:t>: How would you go about printing a new line between strings, like below?</a:t>
            </a:r>
            <a:endParaRPr/>
          </a:p>
          <a:p>
            <a:pPr indent="0" lvl="0" marL="0" rtl="0" algn="l">
              <a:spcBef>
                <a:spcPts val="1600"/>
              </a:spcBef>
              <a:spcAft>
                <a:spcPts val="0"/>
              </a:spcAft>
              <a:buNone/>
            </a:pPr>
            <a:r>
              <a:rPr lang="en">
                <a:latin typeface="Courier New"/>
                <a:ea typeface="Courier New"/>
                <a:cs typeface="Courier New"/>
                <a:sym typeface="Courier New"/>
              </a:rPr>
              <a:t>Hello!</a:t>
            </a:r>
            <a:br>
              <a:rPr lang="en">
                <a:latin typeface="Courier New"/>
                <a:ea typeface="Courier New"/>
                <a:cs typeface="Courier New"/>
                <a:sym typeface="Courier New"/>
              </a:rPr>
            </a:br>
            <a:r>
              <a:rPr lang="en">
                <a:latin typeface="Courier New"/>
                <a:ea typeface="Courier New"/>
                <a:cs typeface="Courier New"/>
                <a:sym typeface="Courier New"/>
              </a:rPr>
              <a:t>This is a line later.</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graphicFrame>
        <p:nvGraphicFramePr>
          <p:cNvPr id="116" name="Google Shape;116;p25"/>
          <p:cNvGraphicFramePr/>
          <p:nvPr/>
        </p:nvGraphicFramePr>
        <p:xfrm>
          <a:off x="952500" y="1619250"/>
          <a:ext cx="3000000" cy="3000000"/>
        </p:xfrm>
        <a:graphic>
          <a:graphicData uri="http://schemas.openxmlformats.org/drawingml/2006/table">
            <a:tbl>
              <a:tblPr>
                <a:noFill/>
                <a:tableStyleId>{7837B84E-87C9-4CB0-8919-75B73C12EEBB}</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a:solidFill>
                            <a:schemeClr val="tx1"/>
                          </a:solidFill>
                        </a:rPr>
                        <a:t>Name</a:t>
                      </a:r>
                      <a:endParaRPr b="1">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b="1" lang="en">
                          <a:solidFill>
                            <a:schemeClr val="tx1"/>
                          </a:solidFill>
                        </a:rPr>
                        <a:t>Escape Character</a:t>
                      </a:r>
                      <a:endParaRPr b="1">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b="1" lang="en">
                          <a:solidFill>
                            <a:schemeClr val="tx1"/>
                          </a:solidFill>
                        </a:rPr>
                        <a:t>Notes</a:t>
                      </a:r>
                      <a:endParaRPr b="1">
                        <a:solidFill>
                          <a:schemeClr val="tx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tx1"/>
                          </a:solidFill>
                        </a:rPr>
                        <a:t>Newline</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\n</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Whitespace: Inserts another line</a:t>
                      </a:r>
                      <a:endParaRPr>
                        <a:solidFill>
                          <a:schemeClr val="tx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tx1"/>
                          </a:solidFill>
                        </a:rPr>
                        <a:t>Tab</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\t</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Whitespace: Inserts a tab</a:t>
                      </a:r>
                      <a:endParaRPr>
                        <a:solidFill>
                          <a:schemeClr val="tx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tx1"/>
                          </a:solidFill>
                        </a:rPr>
                        <a:t>Quote</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Print a double quote, don't end the string</a:t>
                      </a:r>
                      <a:endParaRPr>
                        <a:solidFill>
                          <a:schemeClr val="tx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tx1"/>
                          </a:solidFill>
                        </a:rPr>
                        <a:t>Backslash</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a:t>
                      </a:r>
                      <a:endParaRPr>
                        <a:solidFill>
                          <a:schemeClr val="tx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tx1"/>
                          </a:solidFill>
                        </a:rPr>
                        <a:t>Prints \</a:t>
                      </a:r>
                      <a:endParaRPr>
                        <a:solidFill>
                          <a:schemeClr val="tx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6"/>
          <p:cNvSpPr txBox="1"/>
          <p:nvPr>
            <p:ph idx="1" type="body"/>
          </p:nvPr>
        </p:nvSpPr>
        <p:spPr>
          <a:xfrm>
            <a:off x="311700" y="802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quote = </a:t>
            </a:r>
            <a:r>
              <a:rPr lang="en">
                <a:solidFill>
                  <a:srgbClr val="880000"/>
                </a:solidFill>
                <a:latin typeface="Courier New"/>
                <a:ea typeface="Courier New"/>
                <a:cs typeface="Courier New"/>
                <a:sym typeface="Courier New"/>
              </a:rPr>
              <a:t>"\"These are not the droids you're looking for.\"\n\n\t-Obi-Wan Kenobi\n"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print(quote)</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This prints, </a:t>
            </a:r>
            <a:r>
              <a:rPr i="1" lang="en"/>
              <a:t>including</a:t>
            </a:r>
            <a:r>
              <a:rPr lang="en"/>
              <a:t> the quotation marks:</a:t>
            </a:r>
            <a:endParaRPr/>
          </a:p>
          <a:p>
            <a:pPr indent="0" lvl="0" marL="0" rtl="0" algn="l">
              <a:spcBef>
                <a:spcPts val="1600"/>
              </a:spcBef>
              <a:spcAft>
                <a:spcPts val="0"/>
              </a:spcAft>
              <a:buNone/>
            </a:pPr>
            <a:r>
              <a:rPr lang="en">
                <a:latin typeface="Courier New"/>
                <a:ea typeface="Courier New"/>
                <a:cs typeface="Courier New"/>
                <a:sym typeface="Courier New"/>
              </a:rPr>
              <a:t>"These are not the droids you're looking for."</a:t>
            </a:r>
            <a:br>
              <a:rPr lang="en">
                <a:latin typeface="Courier New"/>
                <a:ea typeface="Courier New"/>
                <a:cs typeface="Courier New"/>
                <a:sym typeface="Courier New"/>
              </a:rPr>
            </a:b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    - Obi-Wan Kenobi</a:t>
            </a:r>
            <a:br>
              <a:rPr lang="en">
                <a:latin typeface="Courier New"/>
                <a:ea typeface="Courier New"/>
                <a:cs typeface="Courier New"/>
                <a:sym typeface="Courier New"/>
              </a:rPr>
            </a:br>
            <a:br>
              <a:rPr lang="en">
                <a:latin typeface="Courier New"/>
                <a:ea typeface="Courier New"/>
                <a:cs typeface="Courier New"/>
                <a:sym typeface="Courier New"/>
              </a:rPr>
            </a:b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idx="1" type="body"/>
          </p:nvPr>
        </p:nvSpPr>
        <p:spPr>
          <a:xfrm>
            <a:off x="311700" y="34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else with strings?</a:t>
            </a:r>
            <a:endParaRPr sz="1400"/>
          </a:p>
          <a:p>
            <a:pPr indent="0" lvl="0" marL="0" rtl="0" algn="l">
              <a:spcBef>
                <a:spcPts val="1600"/>
              </a:spcBef>
              <a:spcAft>
                <a:spcPts val="0"/>
              </a:spcAft>
              <a:buNone/>
            </a:pPr>
            <a:r>
              <a:rPr lang="en" sz="1400"/>
              <a:t>String formatting uses index numbers, in </a:t>
            </a:r>
            <a:r>
              <a:rPr lang="en" sz="1400">
                <a:latin typeface="Courier New"/>
                <a:ea typeface="Courier New"/>
                <a:cs typeface="Courier New"/>
                <a:sym typeface="Courier New"/>
              </a:rPr>
              <a:t>{}</a:t>
            </a:r>
            <a:r>
              <a:rPr lang="en" sz="1400"/>
              <a:t>, as placeholders for strings we later specify in </a:t>
            </a:r>
            <a:r>
              <a:rPr lang="en" sz="1400">
                <a:latin typeface="Courier New"/>
                <a:ea typeface="Courier New"/>
                <a:cs typeface="Courier New"/>
                <a:sym typeface="Courier New"/>
              </a:rPr>
              <a:t>format</a:t>
            </a:r>
            <a:r>
              <a:rPr lang="en" sz="1400"/>
              <a:t>.</a:t>
            </a:r>
            <a:endParaRPr sz="1400"/>
          </a:p>
          <a:p>
            <a:pPr indent="0" lvl="0" marL="0" rtl="0" algn="l">
              <a:spcBef>
                <a:spcPts val="1600"/>
              </a:spcBef>
              <a:spcAft>
                <a:spcPts val="0"/>
              </a:spcAft>
              <a:buNone/>
            </a:pPr>
            <a:r>
              <a:rPr lang="en" sz="1400"/>
              <a:t>Indexes inside the braces refer to the arguments, in order!</a:t>
            </a:r>
            <a:endParaRPr sz="1400"/>
          </a:p>
          <a:p>
            <a:pPr indent="0" lvl="0" marL="0" rtl="0" algn="l">
              <a:spcBef>
                <a:spcPts val="1600"/>
              </a:spcBef>
              <a:spcAft>
                <a:spcPts val="0"/>
              </a:spcAft>
              <a:buNone/>
            </a:pPr>
            <a:r>
              <a:rPr lang="en" sz="1400">
                <a:solidFill>
                  <a:srgbClr val="888888"/>
                </a:solidFill>
                <a:latin typeface="Courier New"/>
                <a:ea typeface="Courier New"/>
                <a:cs typeface="Courier New"/>
                <a:sym typeface="Courier New"/>
              </a:rPr>
              <a:t>## Indexes count from 0.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"man, bear,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They don't need to be  in order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"{1}, {0},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"bear, man,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We can repeat!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{0} {1} {0}"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 World Hello World Hello"</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it out:</a:t>
            </a:r>
            <a:endParaRPr/>
          </a:p>
          <a:p>
            <a:pPr indent="0" lvl="0" marL="0" rtl="0" algn="l">
              <a:spcBef>
                <a:spcPts val="1600"/>
              </a:spcBef>
              <a:spcAft>
                <a:spcPts val="0"/>
              </a:spcAft>
              <a:buNone/>
            </a:pPr>
            <a:r>
              <a:rPr lang="en"/>
              <a:t>https://repl.it/@GAcoding/python-programming-string-formatting?lite=true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281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Special strings:</a:t>
            </a:r>
            <a:endParaRPr sz="1400"/>
          </a:p>
          <a:p>
            <a:pPr indent="-317500" lvl="0" marL="457200" rtl="0" algn="l">
              <a:spcBef>
                <a:spcPts val="1600"/>
              </a:spcBef>
              <a:spcAft>
                <a:spcPts val="0"/>
              </a:spcAft>
              <a:buSzPts val="1400"/>
              <a:buChar char="●"/>
            </a:pPr>
            <a:r>
              <a:rPr lang="en" sz="1400"/>
              <a:t>A backslash </a:t>
            </a:r>
            <a:r>
              <a:rPr lang="en" sz="1400">
                <a:latin typeface="Courier New"/>
                <a:ea typeface="Courier New"/>
                <a:cs typeface="Courier New"/>
                <a:sym typeface="Courier New"/>
              </a:rPr>
              <a:t>\</a:t>
            </a:r>
            <a:r>
              <a:rPr lang="en" sz="1400"/>
              <a:t> escapes special characters: </a:t>
            </a:r>
            <a:r>
              <a:rPr lang="en" sz="1400">
                <a:latin typeface="Courier New"/>
                <a:ea typeface="Courier New"/>
                <a:cs typeface="Courier New"/>
                <a:sym typeface="Courier New"/>
              </a:rPr>
              <a:t>\"</a:t>
            </a:r>
            <a:r>
              <a:rPr lang="en" sz="1400"/>
              <a:t> will print a quote and </a:t>
            </a:r>
            <a:r>
              <a:rPr lang="en" sz="1400">
                <a:latin typeface="Courier New"/>
                <a:ea typeface="Courier New"/>
                <a:cs typeface="Courier New"/>
                <a:sym typeface="Courier New"/>
              </a:rPr>
              <a:t>\\</a:t>
            </a:r>
            <a:r>
              <a:rPr lang="en" sz="1400"/>
              <a:t> prints a </a:t>
            </a:r>
            <a:r>
              <a:rPr lang="en" sz="1400">
                <a:latin typeface="Courier New"/>
                <a:ea typeface="Courier New"/>
                <a:cs typeface="Courier New"/>
                <a:sym typeface="Courier New"/>
              </a:rPr>
              <a:t>\</a:t>
            </a:r>
            <a:r>
              <a:rPr lang="en" sz="1400"/>
              <a:t>.</a:t>
            </a:r>
            <a:endParaRPr sz="1400"/>
          </a:p>
          <a:p>
            <a:pPr indent="-317500" lvl="0" marL="457200" rtl="0" algn="l">
              <a:spcBef>
                <a:spcPts val="0"/>
              </a:spcBef>
              <a:spcAft>
                <a:spcPts val="0"/>
              </a:spcAft>
              <a:buSzPts val="1400"/>
              <a:buChar char="●"/>
            </a:pPr>
            <a:r>
              <a:rPr lang="en" sz="1400">
                <a:latin typeface="Courier New"/>
                <a:ea typeface="Courier New"/>
                <a:cs typeface="Courier New"/>
                <a:sym typeface="Courier New"/>
              </a:rPr>
              <a:t>\n</a:t>
            </a:r>
            <a:r>
              <a:rPr lang="en" sz="1400"/>
              <a:t> creates a New line; </a:t>
            </a:r>
            <a:r>
              <a:rPr lang="en" sz="1400">
                <a:latin typeface="Courier New"/>
                <a:ea typeface="Courier New"/>
                <a:cs typeface="Courier New"/>
                <a:sym typeface="Courier New"/>
              </a:rPr>
              <a:t>\t</a:t>
            </a:r>
            <a:r>
              <a:rPr lang="en" sz="1400"/>
              <a:t> creates a Tab.</a:t>
            </a:r>
            <a:endParaRPr sz="1400"/>
          </a:p>
          <a:p>
            <a:pPr indent="0" lvl="0" marL="0" rtl="0" algn="l">
              <a:spcBef>
                <a:spcPts val="1600"/>
              </a:spcBef>
              <a:spcAft>
                <a:spcPts val="0"/>
              </a:spcAft>
              <a:buNone/>
            </a:pPr>
            <a:r>
              <a:rPr lang="en" sz="1400"/>
              <a:t>String formatting:</a:t>
            </a:r>
            <a:endParaRPr sz="1400"/>
          </a:p>
          <a:p>
            <a:pPr indent="-317500" lvl="0" marL="457200" rtl="0" algn="l">
              <a:spcBef>
                <a:spcPts val="1600"/>
              </a:spcBef>
              <a:spcAft>
                <a:spcPts val="0"/>
              </a:spcAft>
              <a:buSzPts val="1400"/>
              <a:buChar char="●"/>
            </a:pPr>
            <a:r>
              <a:rPr lang="en" sz="1400"/>
              <a:t>Can be used when printing or creating new strings.</a:t>
            </a:r>
            <a:endParaRPr sz="1400"/>
          </a:p>
          <a:p>
            <a:pPr indent="-317500" lvl="0" marL="457200" rtl="0" algn="l">
              <a:spcBef>
                <a:spcPts val="0"/>
              </a:spcBef>
              <a:spcAft>
                <a:spcPts val="0"/>
              </a:spcAft>
              <a:buSzPts val="1400"/>
              <a:buChar char="●"/>
            </a:pPr>
            <a:r>
              <a:rPr lang="en" sz="1400"/>
              <a:t>Use </a:t>
            </a:r>
            <a:r>
              <a:rPr lang="en" sz="1400">
                <a:latin typeface="Courier New"/>
                <a:ea typeface="Courier New"/>
                <a:cs typeface="Courier New"/>
                <a:sym typeface="Courier New"/>
              </a:rPr>
              <a:t>{x}</a:t>
            </a:r>
            <a:r>
              <a:rPr lang="en" sz="1400"/>
              <a:t>; </a:t>
            </a:r>
            <a:r>
              <a:rPr lang="en" sz="1400">
                <a:latin typeface="Courier New"/>
                <a:ea typeface="Courier New"/>
                <a:cs typeface="Courier New"/>
                <a:sym typeface="Courier New"/>
              </a:rPr>
              <a:t>x</a:t>
            </a:r>
            <a:r>
              <a:rPr lang="en" sz="1400"/>
              <a:t> corresponds to  the number of the  argument.</a:t>
            </a:r>
            <a:endParaRPr sz="1400"/>
          </a:p>
          <a:p>
            <a:pPr indent="0" lvl="0" marL="0" rtl="0" algn="l">
              <a:spcBef>
                <a:spcPts val="1600"/>
              </a:spcBef>
              <a:spcAft>
                <a:spcPts val="0"/>
              </a:spcAft>
              <a:buNone/>
            </a:pP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"man, bear,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"{1}, {0},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"bear, man,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{0} {1} {0}"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 World Hello World Hello"</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idx="1" type="body"/>
          </p:nvPr>
        </p:nvSpPr>
        <p:spPr>
          <a:xfrm>
            <a:off x="311700" y="326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about number formatting?</a:t>
            </a:r>
            <a:endParaRPr sz="1400"/>
          </a:p>
          <a:p>
            <a:pPr indent="-317500" lvl="0" marL="457200" rtl="0" algn="l">
              <a:spcBef>
                <a:spcPts val="1600"/>
              </a:spcBef>
              <a:spcAft>
                <a:spcPts val="0"/>
              </a:spcAft>
              <a:buSzPts val="1400"/>
              <a:buChar char="●"/>
            </a:pPr>
            <a:r>
              <a:rPr lang="en" sz="1400"/>
              <a:t>Specify a float's precision (how many decimal points are shown).</a:t>
            </a:r>
            <a:endParaRPr sz="1400"/>
          </a:p>
          <a:p>
            <a:pPr indent="-317500" lvl="0" marL="457200" rtl="0" algn="l">
              <a:spcBef>
                <a:spcPts val="0"/>
              </a:spcBef>
              <a:spcAft>
                <a:spcPts val="0"/>
              </a:spcAft>
              <a:buSzPts val="1400"/>
              <a:buChar char="●"/>
            </a:pPr>
            <a:r>
              <a:rPr lang="en" sz="1400"/>
              <a:t>Add commas to an integer (so it's more readable!).</a:t>
            </a:r>
            <a:endParaRPr sz="1400"/>
          </a:p>
          <a:p>
            <a:pPr indent="0" lvl="0" marL="0" rtl="0" algn="l">
              <a:spcBef>
                <a:spcPts val="1600"/>
              </a:spcBef>
              <a:spcAft>
                <a:spcPts val="0"/>
              </a:spcAft>
              <a:buNone/>
            </a:pP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'.2f'</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Technically, 1/3 is .333333333333. This prints "0.33"</a:t>
            </a:r>
            <a:br>
              <a:rPr lang="en" sz="1400">
                <a:latin typeface="Courier New"/>
                <a:ea typeface="Courier New"/>
                <a:cs typeface="Courier New"/>
                <a:sym typeface="Courier New"/>
              </a:rPr>
            </a:b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2.0024292</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'.3f'</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This prints "2.002"</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5200</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"5,200"</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b="1" lang="en" sz="1400"/>
              <a:t>Note: Number formatting creates strings!</a:t>
            </a:r>
            <a:endParaRPr b="1" sz="1400"/>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11700" y="3188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a new file and name it "solution.py".</a:t>
            </a:r>
            <a:endParaRPr/>
          </a:p>
          <a:p>
            <a:pPr indent="-342900" lvl="0" marL="457200" rtl="0" algn="l">
              <a:spcBef>
                <a:spcPts val="0"/>
              </a:spcBef>
              <a:spcAft>
                <a:spcPts val="0"/>
              </a:spcAft>
              <a:buSzPts val="1800"/>
              <a:buChar char="●"/>
            </a:pPr>
            <a:r>
              <a:rPr lang="en"/>
              <a:t>Make a dictionary called "sports" with at least  4 key / value pairs.</a:t>
            </a:r>
            <a:endParaRPr/>
          </a:p>
          <a:p>
            <a:pPr indent="-317500" lvl="1" marL="914400" rtl="0" algn="l">
              <a:spcBef>
                <a:spcPts val="0"/>
              </a:spcBef>
              <a:spcAft>
                <a:spcPts val="0"/>
              </a:spcAft>
              <a:buSzPts val="1400"/>
              <a:buChar char="○"/>
            </a:pPr>
            <a:r>
              <a:rPr lang="en"/>
              <a:t>Keys are the names (e.g., tennis, soccer, volleyball).</a:t>
            </a:r>
            <a:endParaRPr/>
          </a:p>
          <a:p>
            <a:pPr indent="-317500" lvl="1" marL="914400" rtl="0" algn="l">
              <a:spcBef>
                <a:spcPts val="0"/>
              </a:spcBef>
              <a:spcAft>
                <a:spcPts val="0"/>
              </a:spcAft>
              <a:buSzPts val="1400"/>
              <a:buChar char="○"/>
            </a:pPr>
            <a:r>
              <a:rPr lang="en"/>
              <a:t>Values are the the number of people that play in a game.</a:t>
            </a:r>
            <a:endParaRPr/>
          </a:p>
          <a:p>
            <a:pPr indent="-342900" lvl="0" marL="457200" rtl="0" algn="l">
              <a:spcBef>
                <a:spcPts val="0"/>
              </a:spcBef>
              <a:spcAft>
                <a:spcPts val="0"/>
              </a:spcAft>
              <a:buSzPts val="1800"/>
              <a:buChar char="●"/>
            </a:pPr>
            <a:r>
              <a:rPr lang="en"/>
              <a:t>Use a loop to print out all the keys and values.</a:t>
            </a:r>
            <a:endParaRPr/>
          </a:p>
          <a:p>
            <a:pPr indent="-317500" lvl="1" marL="914400" rtl="0" algn="l">
              <a:spcBef>
                <a:spcPts val="0"/>
              </a:spcBef>
              <a:spcAft>
                <a:spcPts val="0"/>
              </a:spcAft>
              <a:buSzPts val="1400"/>
              <a:buChar char="○"/>
            </a:pPr>
            <a:r>
              <a:rPr lang="en"/>
              <a:t>Output:</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 like "tennis".</a:t>
            </a:r>
            <a:br>
              <a:rPr lang="en">
                <a:latin typeface="Courier New"/>
                <a:ea typeface="Courier New"/>
                <a:cs typeface="Courier New"/>
                <a:sym typeface="Courier New"/>
              </a:rPr>
            </a:br>
            <a:r>
              <a:rPr lang="en">
                <a:latin typeface="Courier New"/>
                <a:ea typeface="Courier New"/>
                <a:cs typeface="Courier New"/>
                <a:sym typeface="Courier New"/>
              </a:rPr>
              <a:t>There are usually 2 players in tennis.</a:t>
            </a:r>
            <a:br>
              <a:rPr lang="en">
                <a:latin typeface="Courier New"/>
                <a:ea typeface="Courier New"/>
                <a:cs typeface="Courier New"/>
                <a:sym typeface="Courier New"/>
              </a:rPr>
            </a:b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Note the new line and quotes,  and use </a:t>
            </a:r>
            <a:r>
              <a:rPr lang="en">
                <a:latin typeface="Courier New"/>
                <a:ea typeface="Courier New"/>
                <a:cs typeface="Courier New"/>
                <a:sym typeface="Courier New"/>
              </a:rPr>
              <a:t>format</a:t>
            </a:r>
            <a:r>
              <a:rPr lang="en"/>
              <a:t> to print out your string!</a:t>
            </a:r>
            <a:endParaRPr/>
          </a:p>
          <a:p>
            <a:pPr indent="-342900" lvl="0" marL="457200" rtl="0" algn="l">
              <a:spcBef>
                <a:spcPts val="0"/>
              </a:spcBef>
              <a:spcAft>
                <a:spcPts val="0"/>
              </a:spcAft>
              <a:buSzPts val="1800"/>
              <a:buChar char="●"/>
            </a:pPr>
            <a:r>
              <a:rPr lang="en"/>
              <a:t>BONUS: Every other sport, indent by another tab.</a:t>
            </a:r>
            <a:endParaRPr/>
          </a:p>
          <a:p>
            <a:pPr indent="-317500" lvl="1" marL="914400" rtl="0" algn="l">
              <a:spcBef>
                <a:spcPts val="0"/>
              </a:spcBef>
              <a:spcAft>
                <a:spcPts val="0"/>
              </a:spcAft>
              <a:buSzPts val="1400"/>
              <a:buChar char="○"/>
            </a:pPr>
            <a:r>
              <a:rPr lang="en"/>
              <a:t>0 tabs: Tennis.</a:t>
            </a:r>
            <a:endParaRPr/>
          </a:p>
          <a:p>
            <a:pPr indent="-317500" lvl="1" marL="914400" rtl="0" algn="l">
              <a:spcBef>
                <a:spcPts val="0"/>
              </a:spcBef>
              <a:spcAft>
                <a:spcPts val="0"/>
              </a:spcAft>
              <a:buSzPts val="1400"/>
              <a:buChar char="○"/>
            </a:pPr>
            <a:r>
              <a:rPr lang="en"/>
              <a:t>1 tab level: Soccer.</a:t>
            </a:r>
            <a:endParaRPr/>
          </a:p>
          <a:p>
            <a:pPr indent="-317500" lvl="1" marL="914400" rtl="0" algn="l">
              <a:spcBef>
                <a:spcPts val="0"/>
              </a:spcBef>
              <a:spcAft>
                <a:spcPts val="0"/>
              </a:spcAft>
              <a:buSzPts val="1400"/>
              <a:buChar char="○"/>
            </a:pPr>
            <a:r>
              <a:rPr lang="en"/>
              <a:t>2 tab levels: Volleyball.</a:t>
            </a:r>
            <a:endParaRPr/>
          </a:p>
          <a:p>
            <a:pPr indent="0" lvl="0" marL="0" rtl="0" algn="l">
              <a:spcBef>
                <a:spcPts val="1600"/>
              </a:spcBef>
              <a:spcAft>
                <a:spcPts val="0"/>
              </a:spcAft>
              <a:buNone/>
            </a:pPr>
            <a:r>
              <a:rPr b="1" lang="en"/>
              <a:t>HINT</a:t>
            </a:r>
            <a:r>
              <a:rPr lang="en"/>
              <a:t>: Use floor division for the bonus! </a:t>
            </a:r>
            <a:r>
              <a:rPr lang="en">
                <a:latin typeface="Courier New"/>
                <a:ea typeface="Courier New"/>
                <a:cs typeface="Courier New"/>
                <a:sym typeface="Courier New"/>
              </a:rPr>
              <a:t>number_of_tabs = loop_counter // 2</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After this lesson, you will be able to...</a:t>
            </a:r>
            <a:endParaRPr i="1"/>
          </a:p>
          <a:p>
            <a:pPr indent="-342900" lvl="0" marL="457200" rtl="0" algn="l">
              <a:spcBef>
                <a:spcPts val="1600"/>
              </a:spcBef>
              <a:spcAft>
                <a:spcPts val="0"/>
              </a:spcAft>
              <a:buSzPts val="1800"/>
              <a:buChar char="●"/>
            </a:pPr>
            <a:r>
              <a:rPr lang="en"/>
              <a:t>Create and floor floats.</a:t>
            </a:r>
            <a:endParaRPr/>
          </a:p>
          <a:p>
            <a:pPr indent="-342900" lvl="0" marL="457200" rtl="0" algn="l">
              <a:spcBef>
                <a:spcPts val="0"/>
              </a:spcBef>
              <a:spcAft>
                <a:spcPts val="0"/>
              </a:spcAft>
              <a:buSzPts val="1800"/>
              <a:buChar char="●"/>
            </a:pPr>
            <a:r>
              <a:rPr lang="en"/>
              <a:t>Use special string characters.</a:t>
            </a:r>
            <a:endParaRPr/>
          </a:p>
          <a:p>
            <a:pPr indent="-342900" lvl="0" marL="457200" rtl="0" algn="l">
              <a:spcBef>
                <a:spcPts val="0"/>
              </a:spcBef>
              <a:spcAft>
                <a:spcPts val="0"/>
              </a:spcAft>
              <a:buSzPts val="1800"/>
              <a:buChar char="●"/>
            </a:pPr>
            <a:r>
              <a:rPr lang="en"/>
              <a:t>Format strings.</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4006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Floats (</a:t>
            </a:r>
            <a:r>
              <a:rPr lang="en" sz="1400">
                <a:latin typeface="Courier New"/>
                <a:ea typeface="Courier New"/>
                <a:cs typeface="Courier New"/>
                <a:sym typeface="Courier New"/>
              </a:rPr>
              <a:t>2.52</a:t>
            </a:r>
            <a:r>
              <a:rPr lang="en" sz="1400"/>
              <a:t>)</a:t>
            </a:r>
            <a:endParaRPr sz="1400"/>
          </a:p>
          <a:p>
            <a:pPr indent="-317500" lvl="0" marL="457200" rtl="0" algn="l">
              <a:spcBef>
                <a:spcPts val="0"/>
              </a:spcBef>
              <a:spcAft>
                <a:spcPts val="0"/>
              </a:spcAft>
              <a:buSzPts val="1400"/>
              <a:buChar char="●"/>
            </a:pPr>
            <a:r>
              <a:rPr lang="en" sz="1400"/>
              <a:t>Floor (</a:t>
            </a:r>
            <a:r>
              <a:rPr lang="en" sz="1400">
                <a:latin typeface="Courier New"/>
                <a:ea typeface="Courier New"/>
                <a:cs typeface="Courier New"/>
                <a:sym typeface="Courier New"/>
              </a:rPr>
              <a:t>int_index = 5 // 2</a:t>
            </a:r>
            <a:r>
              <a:rPr lang="en" sz="1400"/>
              <a:t>) - creates an int.</a:t>
            </a:r>
            <a:endParaRPr sz="1400"/>
          </a:p>
          <a:p>
            <a:pPr indent="-317500" lvl="0" marL="457200" rtl="0" algn="l">
              <a:spcBef>
                <a:spcPts val="0"/>
              </a:spcBef>
              <a:spcAft>
                <a:spcPts val="0"/>
              </a:spcAft>
              <a:buSzPts val="1400"/>
              <a:buChar char="●"/>
            </a:pPr>
            <a:r>
              <a:rPr lang="en" sz="1400"/>
              <a:t>Escape characters (</a:t>
            </a:r>
            <a:r>
              <a:rPr lang="en" sz="1400">
                <a:latin typeface="Courier New"/>
                <a:ea typeface="Courier New"/>
                <a:cs typeface="Courier New"/>
                <a:sym typeface="Courier New"/>
              </a:rPr>
              <a:t>\\</a:t>
            </a:r>
            <a:r>
              <a:rPr lang="en" sz="1400"/>
              <a:t>, </a:t>
            </a:r>
            <a:r>
              <a:rPr lang="en" sz="1400">
                <a:latin typeface="Courier New"/>
                <a:ea typeface="Courier New"/>
                <a:cs typeface="Courier New"/>
                <a:sym typeface="Courier New"/>
              </a:rPr>
              <a:t>\n</a:t>
            </a:r>
            <a:r>
              <a:rPr lang="en" sz="1400"/>
              <a:t>, </a:t>
            </a:r>
            <a:r>
              <a:rPr lang="en" sz="1400">
                <a:latin typeface="Courier New"/>
                <a:ea typeface="Courier New"/>
                <a:cs typeface="Courier New"/>
                <a:sym typeface="Courier New"/>
              </a:rPr>
              <a:t>\r</a:t>
            </a:r>
            <a:r>
              <a:rPr lang="en" sz="1400"/>
              <a:t>, </a:t>
            </a:r>
            <a:r>
              <a:rPr lang="en" sz="1400">
                <a:latin typeface="Courier New"/>
                <a:ea typeface="Courier New"/>
                <a:cs typeface="Courier New"/>
                <a:sym typeface="Courier New"/>
              </a:rPr>
              <a:t>\t</a:t>
            </a:r>
            <a:r>
              <a:rPr lang="en" sz="1400"/>
              <a:t>, </a:t>
            </a:r>
            <a:r>
              <a:rPr lang="en" sz="1400">
                <a:latin typeface="Courier New"/>
                <a:ea typeface="Courier New"/>
                <a:cs typeface="Courier New"/>
                <a:sym typeface="Courier New"/>
              </a:rPr>
              <a:t>\"</a:t>
            </a:r>
            <a:r>
              <a:rPr lang="en" sz="1400"/>
              <a:t>)</a:t>
            </a:r>
            <a:endParaRPr sz="1400"/>
          </a:p>
          <a:p>
            <a:pPr indent="-317500" lvl="0" marL="457200" rtl="0" algn="l">
              <a:spcBef>
                <a:spcPts val="0"/>
              </a:spcBef>
              <a:spcAft>
                <a:spcPts val="0"/>
              </a:spcAft>
              <a:buSzPts val="1400"/>
              <a:buChar char="●"/>
            </a:pPr>
            <a:r>
              <a:rPr lang="en" sz="1400"/>
              <a:t>Formatting:</a:t>
            </a:r>
            <a:endParaRPr sz="1400"/>
          </a:p>
          <a:p>
            <a:pPr indent="0" lvl="0" marL="0" rtl="0" algn="l">
              <a:spcBef>
                <a:spcPts val="1600"/>
              </a:spcBef>
              <a:spcAft>
                <a:spcPts val="0"/>
              </a:spcAft>
              <a:buNone/>
            </a:pP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"{0}{1}{0}"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"HelloWorldHello"</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5200</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',d'</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"5,200" -&gt; A string!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'.2f'</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0.33</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317500" lvl="0" marL="457200" rtl="0" algn="l">
              <a:spcBef>
                <a:spcPts val="1600"/>
              </a:spcBef>
              <a:spcAft>
                <a:spcPts val="0"/>
              </a:spcAft>
              <a:buSzPts val="1400"/>
              <a:buChar char="●"/>
            </a:pPr>
            <a:r>
              <a:rPr lang="en" sz="1400"/>
              <a:t>Type conversion:</a:t>
            </a:r>
            <a:endParaRPr sz="1400"/>
          </a:p>
          <a:p>
            <a:pPr indent="-317500" lvl="1" marL="914400" rtl="0" algn="l">
              <a:spcBef>
                <a:spcPts val="0"/>
              </a:spcBef>
              <a:spcAft>
                <a:spcPts val="0"/>
              </a:spcAft>
              <a:buSzPts val="1400"/>
              <a:buChar char="○"/>
            </a:pPr>
            <a:r>
              <a:rPr lang="en">
                <a:latin typeface="Courier New"/>
                <a:ea typeface="Courier New"/>
                <a:cs typeface="Courier New"/>
                <a:sym typeface="Courier New"/>
              </a:rPr>
              <a:t>int()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latin typeface="Courier New"/>
                <a:ea typeface="Courier New"/>
                <a:cs typeface="Courier New"/>
                <a:sym typeface="Courier New"/>
              </a:rPr>
              <a:t>float()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latin typeface="Courier New"/>
                <a:ea typeface="Courier New"/>
                <a:cs typeface="Courier New"/>
                <a:sym typeface="Courier New"/>
              </a:rPr>
              <a:t>str()</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Floating Point (Docs)</a:t>
            </a:r>
            <a:endParaRPr/>
          </a:p>
          <a:p>
            <a:pPr indent="-342900" lvl="0" marL="457200" rtl="0" algn="l">
              <a:spcBef>
                <a:spcPts val="0"/>
              </a:spcBef>
              <a:spcAft>
                <a:spcPts val="0"/>
              </a:spcAft>
              <a:buSzPts val="1800"/>
              <a:buChar char="●"/>
            </a:pPr>
            <a:r>
              <a:rPr lang="en" u="sng">
                <a:solidFill>
                  <a:schemeClr val="hlink"/>
                </a:solidFill>
                <a:hlinkClick r:id="rId4"/>
              </a:rPr>
              <a:t>Decimal Module</a:t>
            </a:r>
            <a:endParaRPr/>
          </a:p>
          <a:p>
            <a:pPr indent="-342900" lvl="0" marL="457200" rtl="0" algn="l">
              <a:spcBef>
                <a:spcPts val="0"/>
              </a:spcBef>
              <a:spcAft>
                <a:spcPts val="0"/>
              </a:spcAft>
              <a:buSzPts val="1800"/>
              <a:buChar char="●"/>
            </a:pPr>
            <a:r>
              <a:rPr lang="en" u="sng">
                <a:solidFill>
                  <a:schemeClr val="hlink"/>
                </a:solidFill>
                <a:hlinkClick r:id="rId5"/>
              </a:rPr>
              <a:t>Floor Division</a:t>
            </a:r>
            <a:endParaRPr/>
          </a:p>
          <a:p>
            <a:pPr indent="-342900" lvl="0" marL="457200" rtl="0" algn="l">
              <a:spcBef>
                <a:spcPts val="0"/>
              </a:spcBef>
              <a:spcAft>
                <a:spcPts val="0"/>
              </a:spcAft>
              <a:buSzPts val="1800"/>
              <a:buChar char="●"/>
            </a:pPr>
            <a:r>
              <a:rPr lang="en" u="sng">
                <a:solidFill>
                  <a:schemeClr val="hlink"/>
                </a:solidFill>
                <a:hlinkClick r:id="rId6"/>
              </a:rPr>
              <a:t>List of Escape Characters</a:t>
            </a:r>
            <a:endParaRPr/>
          </a:p>
          <a:p>
            <a:pPr indent="-342900" lvl="0" marL="457200" rtl="0" algn="l">
              <a:spcBef>
                <a:spcPts val="0"/>
              </a:spcBef>
              <a:spcAft>
                <a:spcPts val="0"/>
              </a:spcAft>
              <a:buSzPts val="1800"/>
              <a:buChar char="●"/>
            </a:pPr>
            <a:r>
              <a:rPr lang="en" u="sng">
                <a:solidFill>
                  <a:schemeClr val="hlink"/>
                </a:solidFill>
                <a:hlinkClick r:id="rId7"/>
              </a:rPr>
              <a:t>List of Unicode Characters</a:t>
            </a:r>
            <a:endParaRPr/>
          </a:p>
          <a:p>
            <a:pPr indent="-342900" lvl="0" marL="457200" rtl="0" algn="l">
              <a:spcBef>
                <a:spcPts val="0"/>
              </a:spcBef>
              <a:spcAft>
                <a:spcPts val="0"/>
              </a:spcAft>
              <a:buSzPts val="1800"/>
              <a:buChar char="●"/>
            </a:pPr>
            <a:r>
              <a:rPr lang="en" u="sng">
                <a:solidFill>
                  <a:schemeClr val="hlink"/>
                </a:solidFill>
                <a:hlinkClick r:id="rId8"/>
              </a:rPr>
              <a:t>Obscure Unicode Characters</a:t>
            </a:r>
            <a:endParaRPr/>
          </a:p>
          <a:p>
            <a:pPr indent="-342900" lvl="0" marL="457200" rtl="0" algn="l">
              <a:spcBef>
                <a:spcPts val="0"/>
              </a:spcBef>
              <a:spcAft>
                <a:spcPts val="0"/>
              </a:spcAft>
              <a:buSzPts val="1800"/>
              <a:buChar char="●"/>
            </a:pPr>
            <a:r>
              <a:rPr lang="en" u="sng">
                <a:solidFill>
                  <a:schemeClr val="hlink"/>
                </a:solidFill>
                <a:hlinkClick r:id="rId9"/>
              </a:rPr>
              <a:t>Unicode Database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74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Did you notice that until now, we've only used whole numbers? Whole numbers are integers or, in programming terms, </a:t>
            </a:r>
            <a:r>
              <a:rPr lang="en" sz="1400">
                <a:latin typeface="Courier New"/>
                <a:ea typeface="Courier New"/>
                <a:cs typeface="Courier New"/>
                <a:sym typeface="Courier New"/>
              </a:rPr>
              <a:t>int</a:t>
            </a:r>
            <a:r>
              <a:rPr lang="en" sz="1400"/>
              <a:t>.</a:t>
            </a:r>
            <a:endParaRPr sz="1400"/>
          </a:p>
          <a:p>
            <a:pPr indent="0" lvl="0" marL="0" rtl="0" algn="l">
              <a:spcBef>
                <a:spcPts val="1600"/>
              </a:spcBef>
              <a:spcAft>
                <a:spcPts val="0"/>
              </a:spcAft>
              <a:buNone/>
            </a:pPr>
            <a:r>
              <a:rPr lang="en" sz="1400"/>
              <a:t>Where are all the decimal points?</a:t>
            </a:r>
            <a:endParaRPr sz="1400"/>
          </a:p>
          <a:p>
            <a:pPr indent="0" lvl="0" marL="0" rtl="0" algn="l">
              <a:spcBef>
                <a:spcPts val="1600"/>
              </a:spcBef>
              <a:spcAft>
                <a:spcPts val="0"/>
              </a:spcAft>
              <a:buNone/>
            </a:pPr>
            <a:r>
              <a:rPr lang="en" sz="1400"/>
              <a:t>3.3, 1.1, and 2.2 are all </a:t>
            </a:r>
            <a:r>
              <a:rPr b="1" lang="en" sz="1400"/>
              <a:t>floats</a:t>
            </a:r>
            <a:r>
              <a:rPr lang="en" sz="1400"/>
              <a:t>.</a:t>
            </a:r>
            <a:endParaRPr sz="1400"/>
          </a:p>
          <a:p>
            <a:pPr indent="-317500" lvl="0" marL="457200" rtl="0" algn="l">
              <a:spcBef>
                <a:spcPts val="1600"/>
              </a:spcBef>
              <a:spcAft>
                <a:spcPts val="0"/>
              </a:spcAft>
              <a:buSzPts val="1400"/>
              <a:buChar char="●"/>
            </a:pPr>
            <a:r>
              <a:rPr lang="en" sz="1400"/>
              <a:t>Short for "floating point value"</a:t>
            </a:r>
            <a:endParaRPr sz="1400"/>
          </a:p>
          <a:p>
            <a:pPr indent="-317500" lvl="0" marL="457200" rtl="0" algn="l">
              <a:spcBef>
                <a:spcPts val="0"/>
              </a:spcBef>
              <a:spcAft>
                <a:spcPts val="0"/>
              </a:spcAft>
              <a:buSzPts val="1400"/>
              <a:buChar char="●"/>
            </a:pPr>
            <a:r>
              <a:rPr lang="en" sz="1400"/>
              <a:t>A number with a decimal point. Even 2.0 is a float - it has the decimal!</a:t>
            </a:r>
            <a:endParaRPr sz="1400"/>
          </a:p>
          <a:p>
            <a:pPr indent="-317500" lvl="0" marL="457200" rtl="0" algn="l">
              <a:spcBef>
                <a:spcPts val="0"/>
              </a:spcBef>
              <a:spcAft>
                <a:spcPts val="0"/>
              </a:spcAft>
              <a:buSzPts val="1400"/>
              <a:buChar char="●"/>
            </a:pPr>
            <a:r>
              <a:rPr lang="en" sz="1400"/>
              <a:t>Just another numerical variable!</a:t>
            </a:r>
            <a:endParaRPr sz="1400"/>
          </a:p>
          <a:p>
            <a:pPr indent="0" lvl="0" marL="0" rtl="0" algn="l">
              <a:spcBef>
                <a:spcPts val="1600"/>
              </a:spcBef>
              <a:spcAft>
                <a:spcPts val="0"/>
              </a:spcAft>
              <a:buNone/>
            </a:pPr>
            <a:r>
              <a:rPr lang="en" sz="1400">
                <a:latin typeface="Courier New"/>
                <a:ea typeface="Courier New"/>
                <a:cs typeface="Courier New"/>
                <a:sym typeface="Courier New"/>
              </a:rPr>
              <a:t>an_int = </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Int!</a:t>
            </a:r>
            <a:br>
              <a:rPr lang="en" sz="1400">
                <a:latin typeface="Courier New"/>
                <a:ea typeface="Courier New"/>
                <a:cs typeface="Courier New"/>
                <a:sym typeface="Courier New"/>
              </a:rPr>
            </a:br>
            <a:r>
              <a:rPr lang="en" sz="1400">
                <a:latin typeface="Courier New"/>
                <a:ea typeface="Courier New"/>
                <a:cs typeface="Courier New"/>
                <a:sym typeface="Courier New"/>
              </a:rPr>
              <a:t>a_float = </a:t>
            </a:r>
            <a:r>
              <a:rPr lang="en" sz="1400">
                <a:solidFill>
                  <a:srgbClr val="880000"/>
                </a:solidFill>
                <a:latin typeface="Courier New"/>
                <a:ea typeface="Courier New"/>
                <a:cs typeface="Courier New"/>
                <a:sym typeface="Courier New"/>
              </a:rPr>
              <a:t>3.0</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Float!</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2.5</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Float!</a:t>
            </a:r>
            <a:br>
              <a:rPr lang="en" sz="1400">
                <a:latin typeface="Courier New"/>
                <a:ea typeface="Courier New"/>
                <a:cs typeface="Courier New"/>
                <a:sym typeface="Courier New"/>
              </a:rPr>
            </a:br>
            <a:r>
              <a:rPr lang="en" sz="1400">
                <a:latin typeface="Courier New"/>
                <a:ea typeface="Courier New"/>
                <a:cs typeface="Courier New"/>
                <a:sym typeface="Courier New"/>
              </a:rPr>
              <a:t>z = </a:t>
            </a:r>
            <a:r>
              <a:rPr lang="en" sz="1400">
                <a:solidFill>
                  <a:srgbClr val="880000"/>
                </a:solidFill>
                <a:latin typeface="Courier New"/>
                <a:ea typeface="Courier New"/>
                <a:cs typeface="Courier New"/>
                <a:sym typeface="Courier New"/>
              </a:rPr>
              <a:t>3.5</a:t>
            </a:r>
            <a:r>
              <a:rPr lang="en" sz="1400">
                <a:latin typeface="Courier New"/>
                <a:ea typeface="Courier New"/>
                <a:cs typeface="Courier New"/>
                <a:sym typeface="Courier New"/>
              </a:rPr>
              <a:t> + </a:t>
            </a:r>
            <a:r>
              <a:rPr lang="en" sz="1400">
                <a:solidFill>
                  <a:srgbClr val="880000"/>
                </a:solidFill>
                <a:latin typeface="Courier New"/>
                <a:ea typeface="Courier New"/>
                <a:cs typeface="Courier New"/>
                <a:sym typeface="Courier New"/>
              </a:rPr>
              <a:t>2.5</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Adding floats - normal math.</a:t>
            </a:r>
            <a:br>
              <a:rPr lang="en" sz="1400">
                <a:latin typeface="Courier New"/>
                <a:ea typeface="Courier New"/>
                <a:cs typeface="Courier New"/>
                <a:sym typeface="Courier New"/>
              </a:rPr>
            </a:br>
            <a:r>
              <a:rPr lang="en" sz="1400">
                <a:latin typeface="Courier New"/>
                <a:ea typeface="Courier New"/>
                <a:cs typeface="Courier New"/>
                <a:sym typeface="Courier New"/>
              </a:rPr>
              <a:t>y = x + z</a:t>
            </a:r>
            <a:br>
              <a:rPr lang="en" sz="1400">
                <a:latin typeface="Courier New"/>
                <a:ea typeface="Courier New"/>
                <a:cs typeface="Courier New"/>
                <a:sym typeface="Courier New"/>
              </a:rPr>
            </a:br>
            <a:r>
              <a:rPr lang="en" sz="1400">
                <a:latin typeface="Courier New"/>
                <a:ea typeface="Courier New"/>
                <a:cs typeface="Courier New"/>
                <a:sym typeface="Courier New"/>
              </a:rPr>
              <a:t>print(y) </a:t>
            </a:r>
            <a:r>
              <a:rPr lang="en" sz="1400">
                <a:solidFill>
                  <a:srgbClr val="888888"/>
                </a:solidFill>
                <a:latin typeface="Courier New"/>
                <a:ea typeface="Courier New"/>
                <a:cs typeface="Courier New"/>
                <a:sym typeface="Courier New"/>
              </a:rPr>
              <a:t># Prints 8.5.</a:t>
            </a:r>
            <a:br>
              <a:rPr lang="en" sz="1400">
                <a:latin typeface="Courier New"/>
                <a:ea typeface="Courier New"/>
                <a:cs typeface="Courier New"/>
                <a:sym typeface="Courier New"/>
              </a:rPr>
            </a:br>
            <a:r>
              <a:rPr lang="en" sz="1400">
                <a:latin typeface="Courier New"/>
                <a:ea typeface="Courier New"/>
                <a:cs typeface="Courier New"/>
                <a:sym typeface="Courier New"/>
              </a:rPr>
              <a:t>sum = an_int + a_float </a:t>
            </a:r>
            <a:r>
              <a:rPr lang="en" sz="1400">
                <a:solidFill>
                  <a:srgbClr val="888888"/>
                </a:solidFill>
                <a:latin typeface="Courier New"/>
                <a:ea typeface="Courier New"/>
                <a:cs typeface="Courier New"/>
                <a:sym typeface="Courier New"/>
              </a:rPr>
              <a:t># What if we add an int and a float?</a:t>
            </a:r>
            <a:br>
              <a:rPr lang="en" sz="1400">
                <a:latin typeface="Courier New"/>
                <a:ea typeface="Courier New"/>
                <a:cs typeface="Courier New"/>
                <a:sym typeface="Courier New"/>
              </a:rPr>
            </a:br>
            <a:r>
              <a:rPr lang="en" sz="1400">
                <a:latin typeface="Courier New"/>
                <a:ea typeface="Courier New"/>
                <a:cs typeface="Courier New"/>
                <a:sym typeface="Courier New"/>
              </a:rPr>
              <a:t>print(sum) </a:t>
            </a:r>
            <a:r>
              <a:rPr lang="en" sz="1400">
                <a:solidFill>
                  <a:srgbClr val="888888"/>
                </a:solidFill>
                <a:latin typeface="Courier New"/>
                <a:ea typeface="Courier New"/>
                <a:cs typeface="Courier New"/>
                <a:sym typeface="Courier New"/>
              </a:rPr>
              <a:t># Prints 6.0. Adding an int to a float will still make a float!</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59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quotient is not necessarily a whole number!</a:t>
            </a:r>
            <a:endParaRPr/>
          </a:p>
          <a:p>
            <a:pPr indent="-342900" lvl="0" marL="457200" rtl="0" algn="l">
              <a:spcBef>
                <a:spcPts val="1600"/>
              </a:spcBef>
              <a:spcAft>
                <a:spcPts val="0"/>
              </a:spcAft>
              <a:buSzPts val="1800"/>
              <a:buFont typeface="Courier New"/>
              <a:buChar char="●"/>
            </a:pPr>
            <a:r>
              <a:rPr lang="en">
                <a:latin typeface="Courier New"/>
                <a:ea typeface="Courier New"/>
                <a:cs typeface="Courier New"/>
                <a:sym typeface="Courier New"/>
              </a:rPr>
              <a:t>5 / 2 == 2.5</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1 / 3 == 1.333...</a:t>
            </a:r>
            <a:endParaRPr>
              <a:latin typeface="Courier New"/>
              <a:ea typeface="Courier New"/>
              <a:cs typeface="Courier New"/>
              <a:sym typeface="Courier New"/>
            </a:endParaRPr>
          </a:p>
          <a:p>
            <a:pPr indent="0" lvl="0" marL="0" rtl="0" algn="l">
              <a:spcBef>
                <a:spcPts val="1600"/>
              </a:spcBef>
              <a:spcAft>
                <a:spcPts val="0"/>
              </a:spcAft>
              <a:buNone/>
            </a:pPr>
            <a:r>
              <a:rPr lang="en"/>
              <a:t>Therefore, quotients are always floats - even when they look like ints. Python doesn't distinguish!</a:t>
            </a:r>
            <a:endParaRPr/>
          </a:p>
          <a:p>
            <a:pPr indent="-342900" lvl="0" marL="457200" rtl="0" algn="l">
              <a:spcBef>
                <a:spcPts val="1600"/>
              </a:spcBef>
              <a:spcAft>
                <a:spcPts val="0"/>
              </a:spcAft>
              <a:buSzPts val="1800"/>
              <a:buFont typeface="Courier New"/>
              <a:buChar char="●"/>
            </a:pPr>
            <a:r>
              <a:rPr lang="en">
                <a:latin typeface="Courier New"/>
                <a:ea typeface="Courier New"/>
                <a:cs typeface="Courier New"/>
                <a:sym typeface="Courier New"/>
              </a:rPr>
              <a:t>6 / 2 == 3.0</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8 / 4 == 2.0</a:t>
            </a:r>
            <a:endParaRPr>
              <a:latin typeface="Courier New"/>
              <a:ea typeface="Courier New"/>
              <a:cs typeface="Courier New"/>
              <a:sym typeface="Courier New"/>
            </a:endParaRPr>
          </a:p>
          <a:p>
            <a:pPr indent="0" lvl="0" marL="0" rtl="0" algn="l">
              <a:spcBef>
                <a:spcPts val="1600"/>
              </a:spcBef>
              <a:spcAft>
                <a:spcPts val="0"/>
              </a:spcAft>
              <a:buNone/>
            </a:pPr>
            <a:r>
              <a:rPr b="1" lang="en"/>
              <a:t>Protip:</a:t>
            </a:r>
            <a:r>
              <a:rPr lang="en"/>
              <a:t> This is called </a:t>
            </a:r>
            <a:r>
              <a:rPr b="1" lang="en"/>
              <a:t>implicit type conversion</a:t>
            </a:r>
            <a:r>
              <a:rPr lang="en"/>
              <a:t> - Python changed our numbers from ints to floats automatically.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6 / 2 == 3.0</a:t>
            </a:r>
            <a:r>
              <a:rPr lang="en"/>
              <a:t>: A float. What if you just want the int </a:t>
            </a:r>
            <a:r>
              <a:rPr lang="en">
                <a:latin typeface="Courier New"/>
                <a:ea typeface="Courier New"/>
                <a:cs typeface="Courier New"/>
                <a:sym typeface="Courier New"/>
              </a:rPr>
              <a:t>3</a:t>
            </a:r>
            <a:r>
              <a:rPr lang="en"/>
              <a:t>? (Pretty soon, having the right type will be important!). We need </a:t>
            </a:r>
            <a:r>
              <a:rPr b="1" lang="en"/>
              <a:t>explicit type conversion.</a:t>
            </a:r>
            <a:endParaRPr b="1"/>
          </a:p>
          <a:p>
            <a:pPr indent="-342900" lvl="0" marL="457200" rtl="0" algn="l">
              <a:spcBef>
                <a:spcPts val="1600"/>
              </a:spcBef>
              <a:spcAft>
                <a:spcPts val="0"/>
              </a:spcAft>
              <a:buSzPts val="1800"/>
              <a:buChar char="●"/>
            </a:pPr>
            <a:r>
              <a:rPr lang="en">
                <a:latin typeface="Courier New"/>
                <a:ea typeface="Courier New"/>
                <a:cs typeface="Courier New"/>
                <a:sym typeface="Courier New"/>
              </a:rPr>
              <a:t>int()</a:t>
            </a:r>
            <a:r>
              <a:rPr lang="en"/>
              <a:t> converts something to an integer.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float()</a:t>
            </a:r>
            <a:r>
              <a:rPr lang="en"/>
              <a:t> converts to a float.</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str()</a:t>
            </a:r>
            <a:r>
              <a:rPr lang="en"/>
              <a:t> converts to a string</a:t>
            </a:r>
            <a:endParaRPr/>
          </a:p>
          <a:p>
            <a:pPr indent="0" lvl="0" marL="0" rtl="0" algn="l">
              <a:spcBef>
                <a:spcPts val="1600"/>
              </a:spcBef>
              <a:spcAft>
                <a:spcPts val="0"/>
              </a:spcAft>
              <a:buNone/>
            </a:pPr>
            <a:r>
              <a:rPr lang="en"/>
              <a:t>https://repl.it/@GAcoding/python-programming-type-conversion?lite=true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a:t>
            </a:r>
            <a:endParaRPr/>
          </a:p>
          <a:p>
            <a:pPr indent="-342900" lvl="0" marL="457200" rtl="0" algn="l">
              <a:spcBef>
                <a:spcPts val="1600"/>
              </a:spcBef>
              <a:spcAft>
                <a:spcPts val="0"/>
              </a:spcAft>
              <a:buSzPts val="1800"/>
              <a:buChar char="●"/>
            </a:pPr>
            <a:r>
              <a:rPr lang="en"/>
              <a:t>Declare two variables, </a:t>
            </a:r>
            <a:r>
              <a:rPr lang="en">
                <a:latin typeface="Courier New"/>
                <a:ea typeface="Courier New"/>
                <a:cs typeface="Courier New"/>
                <a:sym typeface="Courier New"/>
              </a:rPr>
              <a:t>x</a:t>
            </a:r>
            <a:r>
              <a:rPr lang="en"/>
              <a:t>  and </a:t>
            </a:r>
            <a:r>
              <a:rPr lang="en">
                <a:latin typeface="Courier New"/>
                <a:ea typeface="Courier New"/>
                <a:cs typeface="Courier New"/>
                <a:sym typeface="Courier New"/>
              </a:rPr>
              <a:t>y</a:t>
            </a:r>
            <a:r>
              <a:rPr lang="en"/>
              <a:t>, and assign each an </a:t>
            </a:r>
            <a:r>
              <a:rPr lang="en">
                <a:latin typeface="Courier New"/>
                <a:ea typeface="Courier New"/>
                <a:cs typeface="Courier New"/>
                <a:sym typeface="Courier New"/>
              </a:rPr>
              <a:t>int</a:t>
            </a:r>
            <a:r>
              <a:rPr lang="en"/>
              <a:t> value.</a:t>
            </a:r>
            <a:endParaRPr/>
          </a:p>
          <a:p>
            <a:pPr indent="-342900" lvl="0" marL="457200" rtl="0" algn="l">
              <a:spcBef>
                <a:spcPts val="0"/>
              </a:spcBef>
              <a:spcAft>
                <a:spcPts val="0"/>
              </a:spcAft>
              <a:buSzPts val="1800"/>
              <a:buChar char="●"/>
            </a:pPr>
            <a:r>
              <a:rPr lang="en"/>
              <a:t>Declare a variable </a:t>
            </a:r>
            <a:r>
              <a:rPr lang="en">
                <a:latin typeface="Courier New"/>
                <a:ea typeface="Courier New"/>
                <a:cs typeface="Courier New"/>
                <a:sym typeface="Courier New"/>
              </a:rPr>
              <a:t>z</a:t>
            </a:r>
            <a:r>
              <a:rPr lang="en"/>
              <a:t> and assign a </a:t>
            </a:r>
            <a:r>
              <a:rPr lang="en">
                <a:latin typeface="Courier New"/>
                <a:ea typeface="Courier New"/>
                <a:cs typeface="Courier New"/>
                <a:sym typeface="Courier New"/>
              </a:rPr>
              <a:t>float</a:t>
            </a:r>
            <a:r>
              <a:rPr lang="en"/>
              <a:t> value.</a:t>
            </a:r>
            <a:endParaRPr/>
          </a:p>
          <a:p>
            <a:pPr indent="-342900" lvl="0" marL="457200" rtl="0" algn="l">
              <a:spcBef>
                <a:spcPts val="0"/>
              </a:spcBef>
              <a:spcAft>
                <a:spcPts val="0"/>
              </a:spcAft>
              <a:buSzPts val="1800"/>
              <a:buChar char="●"/>
            </a:pPr>
            <a:r>
              <a:rPr lang="en"/>
              <a:t>Declare a variable </a:t>
            </a:r>
            <a:r>
              <a:rPr lang="en">
                <a:latin typeface="Courier New"/>
                <a:ea typeface="Courier New"/>
                <a:cs typeface="Courier New"/>
                <a:sym typeface="Courier New"/>
              </a:rPr>
              <a:t>result</a:t>
            </a:r>
            <a:r>
              <a:rPr lang="en"/>
              <a:t>, which stores </a:t>
            </a:r>
            <a:r>
              <a:rPr lang="en">
                <a:latin typeface="Courier New"/>
                <a:ea typeface="Courier New"/>
                <a:cs typeface="Courier New"/>
                <a:sym typeface="Courier New"/>
              </a:rPr>
              <a:t>x + y</a:t>
            </a:r>
            <a:r>
              <a:rPr lang="en"/>
              <a:t>. What type is </a:t>
            </a:r>
            <a:r>
              <a:rPr lang="en">
                <a:latin typeface="Courier New"/>
                <a:ea typeface="Courier New"/>
                <a:cs typeface="Courier New"/>
                <a:sym typeface="Courier New"/>
              </a:rPr>
              <a:t>result</a:t>
            </a:r>
            <a:r>
              <a:rPr lang="en"/>
              <a:t>? Let's convert it to other types.</a:t>
            </a:r>
            <a:endParaRPr/>
          </a:p>
          <a:p>
            <a:pPr indent="-342900" lvl="0" marL="457200" rtl="0" algn="l">
              <a:spcBef>
                <a:spcPts val="0"/>
              </a:spcBef>
              <a:spcAft>
                <a:spcPts val="0"/>
              </a:spcAft>
              <a:buSzPts val="1800"/>
              <a:buChar char="●"/>
            </a:pPr>
            <a:r>
              <a:rPr lang="en"/>
              <a:t>Is this behavior the same for other operators </a:t>
            </a:r>
            <a:r>
              <a:rPr lang="en">
                <a:latin typeface="Courier New"/>
                <a:ea typeface="Courier New"/>
                <a:cs typeface="Courier New"/>
                <a:sym typeface="Courier New"/>
              </a:rPr>
              <a:t>-</a:t>
            </a:r>
            <a:r>
              <a:rPr lang="en"/>
              <a:t>, </a:t>
            </a:r>
            <a:r>
              <a:rPr lang="en">
                <a:latin typeface="Courier New"/>
                <a:ea typeface="Courier New"/>
                <a:cs typeface="Courier New"/>
                <a:sym typeface="Courier New"/>
              </a:rPr>
              <a:t>*</a:t>
            </a:r>
            <a:r>
              <a:rPr lang="en"/>
              <a: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a:t>
            </a:r>
            <a:r>
              <a:rPr lang="en"/>
              <a:t>? What about using </a:t>
            </a:r>
            <a:r>
              <a:rPr lang="en">
                <a:latin typeface="Courier New"/>
                <a:ea typeface="Courier New"/>
                <a:cs typeface="Courier New"/>
                <a:sym typeface="Courier New"/>
              </a:rPr>
              <a:t>x</a:t>
            </a:r>
            <a:r>
              <a:rPr lang="en"/>
              <a:t>  and </a:t>
            </a:r>
            <a:r>
              <a:rPr lang="en">
                <a:latin typeface="Courier New"/>
                <a:ea typeface="Courier New"/>
                <a:cs typeface="Courier New"/>
                <a:sym typeface="Courier New"/>
              </a:rPr>
              <a:t>z</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46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programming:</a:t>
            </a:r>
            <a:endParaRPr/>
          </a:p>
          <a:p>
            <a:pPr indent="-342900" lvl="0" marL="457200" rtl="0" algn="l">
              <a:spcBef>
                <a:spcPts val="1600"/>
              </a:spcBef>
              <a:spcAft>
                <a:spcPts val="0"/>
              </a:spcAft>
              <a:buSzPts val="1800"/>
              <a:buChar char="●"/>
            </a:pPr>
            <a:r>
              <a:rPr lang="en"/>
              <a:t>An </a:t>
            </a:r>
            <a:r>
              <a:rPr i="1" lang="en"/>
              <a:t>int</a:t>
            </a:r>
            <a:r>
              <a:rPr lang="en"/>
              <a:t> is a whole number: </a:t>
            </a:r>
            <a:r>
              <a:rPr lang="en">
                <a:latin typeface="Courier New"/>
                <a:ea typeface="Courier New"/>
                <a:cs typeface="Courier New"/>
                <a:sym typeface="Courier New"/>
              </a:rPr>
              <a:t>1</a:t>
            </a:r>
            <a:r>
              <a:rPr lang="en"/>
              <a:t>, </a:t>
            </a:r>
            <a:r>
              <a:rPr lang="en">
                <a:latin typeface="Courier New"/>
                <a:ea typeface="Courier New"/>
                <a:cs typeface="Courier New"/>
                <a:sym typeface="Courier New"/>
              </a:rPr>
              <a:t>0</a:t>
            </a:r>
            <a:r>
              <a:rPr lang="en"/>
              <a:t>, </a:t>
            </a:r>
            <a:r>
              <a:rPr lang="en">
                <a:latin typeface="Courier New"/>
                <a:ea typeface="Courier New"/>
                <a:cs typeface="Courier New"/>
                <a:sym typeface="Courier New"/>
              </a:rPr>
              <a:t>-5</a:t>
            </a:r>
            <a:r>
              <a:rPr lang="en"/>
              <a:t>.</a:t>
            </a:r>
            <a:endParaRPr/>
          </a:p>
          <a:p>
            <a:pPr indent="-342900" lvl="0" marL="457200" rtl="0" algn="l">
              <a:spcBef>
                <a:spcPts val="0"/>
              </a:spcBef>
              <a:spcAft>
                <a:spcPts val="0"/>
              </a:spcAft>
              <a:buSzPts val="1800"/>
              <a:buChar char="●"/>
            </a:pPr>
            <a:r>
              <a:rPr lang="en"/>
              <a:t>A </a:t>
            </a:r>
            <a:r>
              <a:rPr i="1" lang="en"/>
              <a:t>float</a:t>
            </a:r>
            <a:r>
              <a:rPr lang="en"/>
              <a:t> is a number with a decimal point: </a:t>
            </a:r>
            <a:r>
              <a:rPr lang="en">
                <a:latin typeface="Courier New"/>
                <a:ea typeface="Courier New"/>
                <a:cs typeface="Courier New"/>
                <a:sym typeface="Courier New"/>
              </a:rPr>
              <a:t>1.6</a:t>
            </a:r>
            <a:r>
              <a:rPr lang="en"/>
              <a:t>, </a:t>
            </a:r>
            <a:r>
              <a:rPr lang="en">
                <a:latin typeface="Courier New"/>
                <a:ea typeface="Courier New"/>
                <a:cs typeface="Courier New"/>
                <a:sym typeface="Courier New"/>
              </a:rPr>
              <a:t>-28.2</a:t>
            </a:r>
            <a:r>
              <a:rPr lang="en"/>
              <a:t>, </a:t>
            </a:r>
            <a:r>
              <a:rPr lang="en">
                <a:latin typeface="Courier New"/>
                <a:ea typeface="Courier New"/>
                <a:cs typeface="Courier New"/>
                <a:sym typeface="Courier New"/>
              </a:rPr>
              <a:t>0.0</a:t>
            </a:r>
            <a:r>
              <a:rPr lang="en"/>
              <a:t>.</a:t>
            </a:r>
            <a:endParaRPr/>
          </a:p>
          <a:p>
            <a:pPr indent="-342900" lvl="0" marL="457200" rtl="0" algn="l">
              <a:spcBef>
                <a:spcPts val="0"/>
              </a:spcBef>
              <a:spcAft>
                <a:spcPts val="0"/>
              </a:spcAft>
              <a:buSzPts val="1800"/>
              <a:buChar char="●"/>
            </a:pPr>
            <a:r>
              <a:rPr lang="en"/>
              <a:t>Doing any math with a float results in a float: </a:t>
            </a:r>
            <a:r>
              <a:rPr lang="en">
                <a:latin typeface="Courier New"/>
                <a:ea typeface="Courier New"/>
                <a:cs typeface="Courier New"/>
                <a:sym typeface="Courier New"/>
              </a:rPr>
              <a:t>6 + 3.0 = 9.0</a:t>
            </a:r>
            <a:r>
              <a:rPr lang="en"/>
              <a:t>.</a:t>
            </a:r>
            <a:endParaRPr/>
          </a:p>
          <a:p>
            <a:pPr indent="-342900" lvl="0" marL="457200" rtl="0" algn="l">
              <a:spcBef>
                <a:spcPts val="0"/>
              </a:spcBef>
              <a:spcAft>
                <a:spcPts val="0"/>
              </a:spcAft>
              <a:buSzPts val="1800"/>
              <a:buChar char="●"/>
            </a:pPr>
            <a:r>
              <a:rPr lang="en"/>
              <a:t>Dividing integers results in a float: </a:t>
            </a:r>
            <a:r>
              <a:rPr lang="en">
                <a:latin typeface="Courier New"/>
                <a:ea typeface="Courier New"/>
                <a:cs typeface="Courier New"/>
                <a:sym typeface="Courier New"/>
              </a:rPr>
              <a:t>4 / 2 = 2.0</a:t>
            </a:r>
            <a:endParaRPr>
              <a:latin typeface="Courier New"/>
              <a:ea typeface="Courier New"/>
              <a:cs typeface="Courier New"/>
              <a:sym typeface="Courier New"/>
            </a:endParaRPr>
          </a:p>
          <a:p>
            <a:pPr indent="0" lvl="0" marL="0" rtl="0" algn="l">
              <a:spcBef>
                <a:spcPts val="1600"/>
              </a:spcBef>
              <a:spcAft>
                <a:spcPts val="0"/>
              </a:spcAft>
              <a:buNone/>
            </a:pPr>
            <a:r>
              <a:rPr lang="en"/>
              <a:t>You can use </a:t>
            </a:r>
            <a:r>
              <a:rPr i="1" lang="en"/>
              <a:t>explicit type conversion</a:t>
            </a:r>
            <a:r>
              <a:rPr lang="en"/>
              <a:t> to turn one variable type into another:</a:t>
            </a:r>
            <a:endParaRPr/>
          </a:p>
          <a:p>
            <a:pPr indent="-342900" lvl="0" marL="457200" rtl="0" algn="l">
              <a:spcBef>
                <a:spcPts val="1600"/>
              </a:spcBef>
              <a:spcAft>
                <a:spcPts val="0"/>
              </a:spcAft>
              <a:buSzPts val="1800"/>
              <a:buChar char="●"/>
            </a:pPr>
            <a:r>
              <a:rPr lang="en">
                <a:latin typeface="Courier New"/>
                <a:ea typeface="Courier New"/>
                <a:cs typeface="Courier New"/>
                <a:sym typeface="Courier New"/>
              </a:rPr>
              <a:t>int()</a:t>
            </a:r>
            <a:r>
              <a:rPr lang="en"/>
              <a:t> converts to an integer: </a:t>
            </a:r>
            <a:r>
              <a:rPr lang="en">
                <a:latin typeface="Courier New"/>
                <a:ea typeface="Courier New"/>
                <a:cs typeface="Courier New"/>
                <a:sym typeface="Courier New"/>
              </a:rPr>
              <a:t>int(6.0) # 6</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float()</a:t>
            </a:r>
            <a:r>
              <a:rPr lang="en"/>
              <a:t> converts to a float: </a:t>
            </a:r>
            <a:r>
              <a:rPr lang="en">
                <a:latin typeface="Courier New"/>
                <a:ea typeface="Courier New"/>
                <a:cs typeface="Courier New"/>
                <a:sym typeface="Courier New"/>
              </a:rPr>
              <a:t>float(6) # 6.0</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str()</a:t>
            </a:r>
            <a:r>
              <a:rPr lang="en"/>
              <a:t> converts to a string: </a:t>
            </a:r>
            <a:r>
              <a:rPr lang="en">
                <a:latin typeface="Courier New"/>
                <a:ea typeface="Courier New"/>
                <a:cs typeface="Courier New"/>
                <a:sym typeface="Courier New"/>
              </a:rPr>
              <a:t>str(6) # "6"</a:t>
            </a:r>
            <a:endParaRPr>
              <a:latin typeface="Courier New"/>
              <a:ea typeface="Courier New"/>
              <a:cs typeface="Courier New"/>
              <a:sym typeface="Courier New"/>
            </a:endParaRPr>
          </a:p>
          <a:p>
            <a:pPr indent="0" lvl="0" marL="0" rtl="0" algn="l">
              <a:spcBef>
                <a:spcPts val="1600"/>
              </a:spcBef>
              <a:spcAft>
                <a:spcPts val="0"/>
              </a:spcAft>
              <a:buNone/>
            </a:pPr>
            <a:r>
              <a:rPr b="1" lang="en"/>
              <a:t>Up next:</a:t>
            </a:r>
            <a:r>
              <a:rPr lang="en"/>
              <a:t> Floor Division.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326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intermediate variable down! Let's move on past floats.</a:t>
            </a:r>
            <a:endParaRPr/>
          </a:p>
          <a:p>
            <a:pPr indent="0" lvl="0" marL="0" rtl="0" algn="l">
              <a:spcBef>
                <a:spcPts val="1600"/>
              </a:spcBef>
              <a:spcAft>
                <a:spcPts val="0"/>
              </a:spcAft>
              <a:buNone/>
            </a:pPr>
            <a:r>
              <a:rPr lang="en"/>
              <a:t>What if we want to find the middle index of a list?</a:t>
            </a:r>
            <a:endParaRPr/>
          </a:p>
          <a:p>
            <a:pPr indent="0" lvl="0" marL="0" rtl="0" algn="l">
              <a:spcBef>
                <a:spcPts val="1600"/>
              </a:spcBef>
              <a:spcAft>
                <a:spcPts val="0"/>
              </a:spcAft>
              <a:buNone/>
            </a:pPr>
            <a:r>
              <a:rPr lang="en">
                <a:solidFill>
                  <a:srgbClr val="888888"/>
                </a:solidFill>
                <a:latin typeface="Courier New"/>
                <a:ea typeface="Courier New"/>
                <a:cs typeface="Courier New"/>
                <a:sym typeface="Courier New"/>
              </a:rPr>
              <a:t># An odd numbered list (length of 5)</a:t>
            </a:r>
            <a:br>
              <a:rPr lang="en">
                <a:latin typeface="Courier New"/>
                <a:ea typeface="Courier New"/>
                <a:cs typeface="Courier New"/>
                <a:sym typeface="Courier New"/>
              </a:rPr>
            </a:br>
            <a:r>
              <a:rPr lang="en">
                <a:latin typeface="Courier New"/>
                <a:ea typeface="Courier New"/>
                <a:cs typeface="Courier New"/>
                <a:sym typeface="Courier New"/>
              </a:rPr>
              <a:t>characters = [</a:t>
            </a:r>
            <a:r>
              <a:rPr lang="en">
                <a:solidFill>
                  <a:srgbClr val="880000"/>
                </a:solidFill>
                <a:latin typeface="Courier New"/>
                <a:ea typeface="Courier New"/>
                <a:cs typeface="Courier New"/>
                <a:sym typeface="Courier New"/>
              </a:rPr>
              <a:t>"Green Arrow"</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"Super Girl"</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"The Flash"</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"Wonder Woman"</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"Batman"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index = len(characters) /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8888"/>
                </a:solidFill>
                <a:latin typeface="Courier New"/>
                <a:ea typeface="Courier New"/>
                <a:cs typeface="Courier New"/>
                <a:sym typeface="Courier New"/>
              </a:rPr>
              <a:t># Index is 2.5</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print(characters[index]) </a:t>
            </a:r>
            <a:r>
              <a:rPr lang="en">
                <a:solidFill>
                  <a:srgbClr val="888888"/>
                </a:solidFill>
                <a:latin typeface="Courier New"/>
                <a:ea typeface="Courier New"/>
                <a:cs typeface="Courier New"/>
                <a:sym typeface="Courier New"/>
              </a:rPr>
              <a:t># There's no element 2.5!</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We want </a:t>
            </a:r>
            <a:r>
              <a:rPr lang="en">
                <a:latin typeface="Courier New"/>
                <a:ea typeface="Courier New"/>
                <a:cs typeface="Courier New"/>
                <a:sym typeface="Courier New"/>
              </a:rPr>
              <a:t>2</a:t>
            </a:r>
            <a:r>
              <a:rPr lang="en"/>
              <a:t>. Any ideas? This is a very common use case - there must be a way!</a:t>
            </a:r>
            <a:endParaRPr/>
          </a:p>
          <a:p>
            <a:pPr indent="0" lvl="0" marL="0" rtl="0" algn="l">
              <a:spcBef>
                <a:spcPts val="1600"/>
              </a:spcBef>
              <a:spcAft>
                <a:spcPts val="0"/>
              </a:spcAft>
              <a:buNone/>
            </a:pPr>
            <a:r>
              <a:rPr b="1" lang="en"/>
              <a:t>Protip:</a:t>
            </a:r>
            <a:r>
              <a:rPr lang="en"/>
              <a:t> Remember, indexes start at 0!</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229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a shortcut.</a:t>
            </a:r>
            <a:endParaRPr/>
          </a:p>
          <a:p>
            <a:pPr indent="0" lvl="0" marL="0" rtl="0" algn="l">
              <a:spcBef>
                <a:spcPts val="1600"/>
              </a:spcBef>
              <a:spcAft>
                <a:spcPts val="0"/>
              </a:spcAft>
              <a:buNone/>
            </a:pPr>
            <a:r>
              <a:rPr b="1" lang="en"/>
              <a:t>Floor division</a:t>
            </a:r>
            <a:r>
              <a:rPr lang="en"/>
              <a:t> (a.k.a. integer division):</a:t>
            </a:r>
            <a:endParaRPr/>
          </a:p>
          <a:p>
            <a:pPr indent="-342900" lvl="0" marL="457200" rtl="0" algn="l">
              <a:spcBef>
                <a:spcPts val="1600"/>
              </a:spcBef>
              <a:spcAft>
                <a:spcPts val="0"/>
              </a:spcAft>
              <a:buSzPts val="1800"/>
              <a:buChar char="●"/>
            </a:pPr>
            <a:r>
              <a:rPr lang="en"/>
              <a:t>We use </a:t>
            </a:r>
            <a:r>
              <a:rPr lang="en">
                <a:latin typeface="Courier New"/>
                <a:ea typeface="Courier New"/>
                <a:cs typeface="Courier New"/>
                <a:sym typeface="Courier New"/>
              </a:rPr>
              <a:t>//</a:t>
            </a:r>
            <a:r>
              <a:rPr lang="en"/>
              <a:t> instead of just </a:t>
            </a:r>
            <a:r>
              <a:rPr lang="en">
                <a:latin typeface="Courier New"/>
                <a:ea typeface="Courier New"/>
                <a:cs typeface="Courier New"/>
                <a:sym typeface="Courier New"/>
              </a:rPr>
              <a:t>/</a:t>
            </a:r>
            <a:r>
              <a:rPr lang="en"/>
              <a:t>.</a:t>
            </a:r>
            <a:endParaRPr/>
          </a:p>
          <a:p>
            <a:pPr indent="-342900" lvl="0" marL="457200" rtl="0" algn="l">
              <a:spcBef>
                <a:spcPts val="0"/>
              </a:spcBef>
              <a:spcAft>
                <a:spcPts val="0"/>
              </a:spcAft>
              <a:buSzPts val="1800"/>
              <a:buChar char="●"/>
            </a:pPr>
            <a:r>
              <a:rPr lang="en"/>
              <a:t>Does normal division, then drops the decimal and returns an int.</a:t>
            </a:r>
            <a:endParaRPr/>
          </a:p>
          <a:p>
            <a:pPr indent="-342900" lvl="0" marL="457200" rtl="0" algn="l">
              <a:spcBef>
                <a:spcPts val="0"/>
              </a:spcBef>
              <a:spcAft>
                <a:spcPts val="0"/>
              </a:spcAft>
              <a:buSzPts val="1800"/>
              <a:buChar char="●"/>
            </a:pPr>
            <a:r>
              <a:rPr lang="en"/>
              <a:t>Think of the floor - it's beneath you. We floor by rounding </a:t>
            </a:r>
            <a:r>
              <a:rPr b="1" lang="en"/>
              <a:t>down</a:t>
            </a:r>
            <a:r>
              <a:rPr lang="en"/>
              <a:t>. The decimal is chopped! </a:t>
            </a:r>
            <a:r>
              <a:rPr lang="en">
                <a:latin typeface="Courier New"/>
                <a:ea typeface="Courier New"/>
                <a:cs typeface="Courier New"/>
                <a:sym typeface="Courier New"/>
              </a:rPr>
              <a:t>2.8</a:t>
            </a:r>
            <a:r>
              <a:rPr lang="en"/>
              <a:t> will become </a:t>
            </a:r>
            <a:r>
              <a:rPr lang="en">
                <a:latin typeface="Courier New"/>
                <a:ea typeface="Courier New"/>
                <a:cs typeface="Courier New"/>
                <a:sym typeface="Courier New"/>
              </a:rPr>
              <a:t>2</a:t>
            </a:r>
            <a:r>
              <a:rPr lang="en"/>
              <a:t>, not </a:t>
            </a:r>
            <a:r>
              <a:rPr lang="en">
                <a:latin typeface="Courier New"/>
                <a:ea typeface="Courier New"/>
                <a:cs typeface="Courier New"/>
                <a:sym typeface="Courier New"/>
              </a:rPr>
              <a:t>3</a:t>
            </a:r>
            <a:r>
              <a:rPr lang="en"/>
              <a:t>.</a:t>
            </a:r>
            <a:endParaRPr/>
          </a:p>
          <a:p>
            <a:pPr indent="0" lvl="0" marL="0" rtl="0" algn="l">
              <a:spcBef>
                <a:spcPts val="1600"/>
              </a:spcBef>
              <a:spcAft>
                <a:spcPts val="0"/>
              </a:spcAft>
              <a:buNone/>
            </a:pPr>
            <a:r>
              <a:rPr lang="en">
                <a:solidFill>
                  <a:srgbClr val="888888"/>
                </a:solidFill>
                <a:latin typeface="Courier New"/>
                <a:ea typeface="Courier New"/>
                <a:cs typeface="Courier New"/>
                <a:sym typeface="Courier New"/>
              </a:rPr>
              <a:t># Gives 2.5</a:t>
            </a:r>
            <a:br>
              <a:rPr lang="en">
                <a:latin typeface="Courier New"/>
                <a:ea typeface="Courier New"/>
                <a:cs typeface="Courier New"/>
                <a:sym typeface="Courier New"/>
              </a:rPr>
            </a:br>
            <a:r>
              <a:rPr lang="en">
                <a:latin typeface="Courier New"/>
                <a:ea typeface="Courier New"/>
                <a:cs typeface="Courier New"/>
                <a:sym typeface="Courier New"/>
              </a:rPr>
              <a:t>float_index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Gives 2!</a:t>
            </a:r>
            <a:br>
              <a:rPr lang="en">
                <a:latin typeface="Courier New"/>
                <a:ea typeface="Courier New"/>
                <a:cs typeface="Courier New"/>
                <a:sym typeface="Courier New"/>
              </a:rPr>
            </a:br>
            <a:r>
              <a:rPr lang="en">
                <a:latin typeface="Courier New"/>
                <a:ea typeface="Courier New"/>
                <a:cs typeface="Courier New"/>
                <a:sym typeface="Courier New"/>
              </a:rPr>
              <a:t>int_index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