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c87639e0-1f65-11e9-90f9-cfba743c7a5b: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c87639e0-1f65-11e9-90f9-cfba743c7a5b: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Overview</a:t>
            </a:r>
            <a:r>
              <a:rPr lang="en"/>
              <a:t>This lesson starts with </a:t>
            </a:r>
            <a:r>
              <a:rPr lang="en">
                <a:latin typeface="Courier New"/>
                <a:ea typeface="Courier New"/>
                <a:cs typeface="Courier New"/>
                <a:sym typeface="Courier New"/>
              </a:rPr>
              <a:t>itertools</a:t>
            </a:r>
            <a:r>
              <a:rPr lang="en"/>
              <a:t>, walking through </a:t>
            </a:r>
            <a:r>
              <a:rPr lang="en">
                <a:latin typeface="Courier New"/>
                <a:ea typeface="Courier New"/>
                <a:cs typeface="Courier New"/>
                <a:sym typeface="Courier New"/>
              </a:rPr>
              <a:t>groupby()</a:t>
            </a:r>
            <a:r>
              <a:rPr lang="en"/>
              <a:t>, </a:t>
            </a:r>
            <a:r>
              <a:rPr lang="en">
                <a:latin typeface="Courier New"/>
                <a:ea typeface="Courier New"/>
                <a:cs typeface="Courier New"/>
                <a:sym typeface="Courier New"/>
              </a:rPr>
              <a:t>chain()</a:t>
            </a:r>
            <a:r>
              <a:rPr lang="en"/>
              <a:t>, and then </a:t>
            </a:r>
            <a:r>
              <a:rPr lang="en">
                <a:latin typeface="Courier New"/>
                <a:ea typeface="Courier New"/>
                <a:cs typeface="Courier New"/>
                <a:sym typeface="Courier New"/>
              </a:rPr>
              <a:t>accumulate()</a:t>
            </a:r>
            <a:r>
              <a:rPr lang="en"/>
              <a:t>. It then goes into list comprehensions.</a:t>
            </a:r>
            <a:endParaRPr/>
          </a:p>
          <a:p>
            <a:pPr indent="-298450" lvl="0" marL="457200" rtl="0" algn="l">
              <a:spcBef>
                <a:spcPts val="0"/>
              </a:spcBef>
              <a:spcAft>
                <a:spcPts val="0"/>
              </a:spcAft>
              <a:buSzPts val="1100"/>
              <a:buChar char="●"/>
            </a:pPr>
            <a:r>
              <a:rPr b="1" lang="en"/>
              <a:t>Important Notes:</a:t>
            </a:r>
            <a:r>
              <a:rPr lang="en"/>
              <a:t>Students aren't learning about modules until the next lesson — just refer to </a:t>
            </a:r>
            <a:r>
              <a:rPr lang="en">
                <a:latin typeface="Courier New"/>
                <a:ea typeface="Courier New"/>
                <a:cs typeface="Courier New"/>
                <a:sym typeface="Courier New"/>
              </a:rPr>
              <a:t>itertools</a:t>
            </a:r>
            <a:r>
              <a:rPr lang="en"/>
              <a:t> as a collection of code Python has built that we're using.</a:t>
            </a:r>
            <a:endParaRPr/>
          </a:p>
          <a:p>
            <a:pPr indent="-298450" lvl="0" marL="457200" rtl="0" algn="l">
              <a:spcBef>
                <a:spcPts val="0"/>
              </a:spcBef>
              <a:spcAft>
                <a:spcPts val="0"/>
              </a:spcAft>
              <a:buSzPts val="1100"/>
              <a:buChar char="●"/>
            </a:pPr>
            <a:r>
              <a:rPr b="1" lang="en"/>
              <a:t>Differentiation and Extensions</a:t>
            </a:r>
            <a:r>
              <a:rPr lang="en"/>
              <a:t>If students are getting the concepts easily, encourage them to explore other uses for the functions — for example, exponents with </a:t>
            </a:r>
            <a:r>
              <a:rPr lang="en">
                <a:latin typeface="Courier New"/>
                <a:ea typeface="Courier New"/>
                <a:cs typeface="Courier New"/>
                <a:sym typeface="Courier New"/>
              </a:rPr>
              <a:t>accumulate()</a:t>
            </a:r>
            <a:r>
              <a:rPr lang="en"/>
              <a:t>.</a:t>
            </a:r>
            <a:endParaRPr/>
          </a:p>
          <a:p>
            <a:pPr indent="0" lvl="0" marL="0" rtl="0" algn="l">
              <a:spcBef>
                <a:spcPts val="0"/>
              </a:spcBef>
              <a:spcAft>
                <a:spcPts val="0"/>
              </a:spcAft>
              <a:buNone/>
            </a:pPr>
            <a:r>
              <a:rPr b="1" lang="en"/>
              <a:t>Learning Objectives</a:t>
            </a:r>
            <a:r>
              <a:rPr lang="en"/>
              <a:t>In this lesson, students will:</a:t>
            </a:r>
            <a:endParaRPr/>
          </a:p>
          <a:p>
            <a:pPr indent="-298450" lvl="0" marL="457200" rtl="0" algn="l">
              <a:spcBef>
                <a:spcPts val="0"/>
              </a:spcBef>
              <a:spcAft>
                <a:spcPts val="0"/>
              </a:spcAft>
              <a:buSzPts val="1100"/>
              <a:buChar char="●"/>
            </a:pPr>
            <a:r>
              <a:rPr lang="en"/>
              <a:t>Use </a:t>
            </a:r>
            <a:r>
              <a:rPr lang="en">
                <a:latin typeface="Courier New"/>
                <a:ea typeface="Courier New"/>
                <a:cs typeface="Courier New"/>
                <a:sym typeface="Courier New"/>
              </a:rPr>
              <a:t>itertools</a:t>
            </a:r>
            <a:r>
              <a:rPr lang="en"/>
              <a:t> to implement efficient looping.</a:t>
            </a:r>
            <a:endParaRPr/>
          </a:p>
          <a:p>
            <a:pPr indent="-298450" lvl="0" marL="457200" rtl="0" algn="l">
              <a:spcBef>
                <a:spcPts val="0"/>
              </a:spcBef>
              <a:spcAft>
                <a:spcPts val="0"/>
              </a:spcAft>
              <a:buSzPts val="1100"/>
              <a:buChar char="●"/>
            </a:pPr>
            <a:r>
              <a:rPr lang="en"/>
              <a:t>Use list comprehensions to concisely create lists.</a:t>
            </a:r>
            <a:endParaRPr/>
          </a:p>
          <a:p>
            <a:pPr indent="0" lvl="0" marL="0" rtl="0" algn="l">
              <a:spcBef>
                <a:spcPts val="0"/>
              </a:spcBef>
              <a:spcAft>
                <a:spcPts val="0"/>
              </a:spcAft>
              <a:buNone/>
            </a:pPr>
            <a:r>
              <a:rPr b="1" lang="en"/>
              <a:t>Duration</a:t>
            </a:r>
            <a:r>
              <a:rPr lang="en"/>
              <a:t>60 minutes</a:t>
            </a:r>
            <a:endParaRPr/>
          </a:p>
          <a:p>
            <a:pPr indent="0" lvl="0" marL="0" rtl="0" algn="l">
              <a:spcBef>
                <a:spcPts val="0"/>
              </a:spcBef>
              <a:spcAft>
                <a:spcPts val="0"/>
              </a:spcAft>
              <a:buNone/>
            </a:pPr>
            <a:r>
              <a:rPr b="1" lang="en"/>
              <a:t>Notes on Timing</a:t>
            </a:r>
            <a:r>
              <a:rPr lang="en"/>
              <a:t>An hour is allotted for this lesson, but it really only needs 45 minutes. So, spend several minutes on each slide — change the lists and examples and run it with many variations to be sure students understand exactly what's happened. The advantage of code embedded in the slide is that you can get into a lot of practice on just one slide!</a:t>
            </a:r>
            <a:endParaRPr/>
          </a:p>
          <a:p>
            <a:pPr indent="-298450" lvl="0" marL="457200" rtl="0" algn="l">
              <a:spcBef>
                <a:spcPts val="0"/>
              </a:spcBef>
              <a:spcAft>
                <a:spcPts val="0"/>
              </a:spcAft>
              <a:buSzPts val="1100"/>
              <a:buChar char="●"/>
            </a:pPr>
            <a:r>
              <a:rPr b="1" lang="en"/>
              <a:t>Suggested Agenda</a:t>
            </a:r>
            <a:r>
              <a:rPr lang="en"/>
              <a:t>TimeActivity0:00 - 0:03Welcome0:04 - 0:08Introducing Code Abstraction0:08 - 0:38</a:t>
            </a:r>
            <a:r>
              <a:rPr lang="en">
                <a:latin typeface="Courier New"/>
                <a:ea typeface="Courier New"/>
                <a:cs typeface="Courier New"/>
                <a:sym typeface="Courier New"/>
              </a:rPr>
              <a:t>itertools</a:t>
            </a:r>
            <a:r>
              <a:rPr lang="en"/>
              <a:t>0:38 - 0:58List Comprehensions0:58 - 0:60Summary</a:t>
            </a:r>
            <a:r>
              <a:rPr b="1" lang="en"/>
              <a:t>In Class: Materials</a:t>
            </a:r>
            <a:r>
              <a:rPr lang="en"/>
              <a:t>Projector</a:t>
            </a:r>
            <a:endParaRPr/>
          </a:p>
          <a:p>
            <a:pPr indent="-298450" lvl="0" marL="457200" rtl="0" algn="l">
              <a:spcBef>
                <a:spcPts val="0"/>
              </a:spcBef>
              <a:spcAft>
                <a:spcPts val="0"/>
              </a:spcAft>
              <a:buSzPts val="1100"/>
              <a:buChar char="●"/>
            </a:pPr>
            <a:r>
              <a:rPr lang="en"/>
              <a:t>Internet connection</a:t>
            </a:r>
            <a:endParaRPr/>
          </a:p>
          <a:p>
            <a:pPr indent="-298450" lvl="0" marL="457200" rtl="0" algn="l">
              <a:spcBef>
                <a:spcPts val="0"/>
              </a:spcBef>
              <a:spcAft>
                <a:spcPts val="0"/>
              </a:spcAft>
              <a:buSzPts val="1100"/>
              <a:buChar char="●"/>
            </a:pPr>
            <a:r>
              <a:rPr lang="en"/>
              <a:t>Python 3</a:t>
            </a:r>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c879bc51-1f65-11e9-90f9-cfba743c7a5b: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c879bc51-1f65-11e9-90f9-cfba743c7a5b: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Teaching Tips</a:t>
            </a:r>
            <a:r>
              <a:rPr lang="en"/>
              <a:t>:</a:t>
            </a:r>
            <a:endParaRPr/>
          </a:p>
          <a:p>
            <a:pPr indent="-298450" lvl="0" marL="457200" rtl="0" algn="l">
              <a:spcBef>
                <a:spcPts val="0"/>
              </a:spcBef>
              <a:spcAft>
                <a:spcPts val="0"/>
              </a:spcAft>
              <a:buSzPts val="1100"/>
              <a:buChar char="●"/>
            </a:pPr>
            <a:r>
              <a:rPr lang="en"/>
              <a:t>This is meant to show students the code; it's not an exercise. Run it and walk through it with them.</a:t>
            </a:r>
            <a:endParaRPr/>
          </a:p>
          <a:p>
            <a:pPr indent="0" lvl="0" marL="0" rtl="0" algn="l">
              <a:spcBef>
                <a:spcPts val="0"/>
              </a:spcBef>
              <a:spcAft>
                <a:spcPts val="0"/>
              </a:spcAft>
              <a:buNone/>
            </a:pPr>
            <a:r>
              <a:rPr b="1" lang="en"/>
              <a:t>Talking Points:</a:t>
            </a:r>
            <a:endParaRPr b="1"/>
          </a:p>
          <a:p>
            <a:pPr indent="-298450" lvl="0" marL="457200" rtl="0" algn="l">
              <a:spcBef>
                <a:spcPts val="0"/>
              </a:spcBef>
              <a:spcAft>
                <a:spcPts val="0"/>
              </a:spcAft>
              <a:buSzPts val="1100"/>
              <a:buChar char="●"/>
            </a:pPr>
            <a:r>
              <a:rPr lang="en"/>
              <a:t>Sometimes, our lists contain repeated items that work better for us if they are all grouped together. The </a:t>
            </a:r>
            <a:r>
              <a:rPr lang="en">
                <a:latin typeface="Courier New"/>
                <a:ea typeface="Courier New"/>
                <a:cs typeface="Courier New"/>
                <a:sym typeface="Courier New"/>
              </a:rPr>
              <a:t>itertools</a:t>
            </a:r>
            <a:r>
              <a:rPr lang="en"/>
              <a:t> modules gives us the </a:t>
            </a:r>
            <a:r>
              <a:rPr lang="en">
                <a:latin typeface="Courier New"/>
                <a:ea typeface="Courier New"/>
                <a:cs typeface="Courier New"/>
                <a:sym typeface="Courier New"/>
              </a:rPr>
              <a:t>groupby()</a:t>
            </a:r>
            <a:r>
              <a:rPr lang="en"/>
              <a:t> function that does exactly this.</a:t>
            </a:r>
            <a:endParaRPr/>
          </a:p>
          <a:p>
            <a:pPr indent="-298450" lvl="0" marL="457200" rtl="0" algn="l">
              <a:spcBef>
                <a:spcPts val="0"/>
              </a:spcBef>
              <a:spcAft>
                <a:spcPts val="0"/>
              </a:spcAft>
              <a:buSzPts val="1100"/>
              <a:buChar char="●"/>
            </a:pPr>
            <a:r>
              <a:rPr lang="en"/>
              <a:t>We have an import at the top — we'll discuss that in the next lesson. Just know that it's how we can use </a:t>
            </a:r>
            <a:r>
              <a:rPr lang="en">
                <a:latin typeface="Courier New"/>
                <a:ea typeface="Courier New"/>
                <a:cs typeface="Courier New"/>
                <a:sym typeface="Courier New"/>
              </a:rPr>
              <a:t>itertools</a:t>
            </a:r>
            <a:r>
              <a:rPr lang="en"/>
              <a:t>. Notice when we call a function from </a:t>
            </a:r>
            <a:r>
              <a:rPr lang="en">
                <a:latin typeface="Courier New"/>
                <a:ea typeface="Courier New"/>
                <a:cs typeface="Courier New"/>
                <a:sym typeface="Courier New"/>
              </a:rPr>
              <a:t>itertools</a:t>
            </a:r>
            <a:r>
              <a:rPr lang="en"/>
              <a:t>, we need to preface it with the </a:t>
            </a:r>
            <a:r>
              <a:rPr lang="en">
                <a:latin typeface="Courier New"/>
                <a:ea typeface="Courier New"/>
                <a:cs typeface="Courier New"/>
                <a:sym typeface="Courier New"/>
              </a:rPr>
              <a:t>itertools</a:t>
            </a:r>
            <a:r>
              <a:rPr lang="en"/>
              <a:t> keyword so Python knows where to find it. </a:t>
            </a:r>
            <a:r>
              <a:rPr i="1" lang="en"/>
              <a:t>Then run the code.</a:t>
            </a:r>
            <a:endParaRPr i="1"/>
          </a:p>
          <a:p>
            <a:pPr indent="-298450" lvl="0" marL="457200" rtl="0" algn="l">
              <a:spcBef>
                <a:spcPts val="0"/>
              </a:spcBef>
              <a:spcAft>
                <a:spcPts val="0"/>
              </a:spcAft>
              <a:buSzPts val="1100"/>
              <a:buChar char="●"/>
            </a:pPr>
            <a:r>
              <a:rPr lang="en"/>
              <a:t>The memory addresses just tell us, "There is a new object, and I stored it here." We'll get to it on the next slide — just know that it created something.</a:t>
            </a:r>
            <a:endParaRPr/>
          </a:p>
          <a:p>
            <a:pPr indent="-298450" lvl="0" marL="457200" rtl="0" algn="l">
              <a:spcBef>
                <a:spcPts val="0"/>
              </a:spcBef>
              <a:spcAft>
                <a:spcPts val="0"/>
              </a:spcAft>
              <a:buSzPts val="1100"/>
              <a:buChar char="●"/>
            </a:pPr>
            <a:r>
              <a:rPr lang="en"/>
              <a:t>Line 1: This imports the </a:t>
            </a:r>
            <a:r>
              <a:rPr lang="en">
                <a:latin typeface="Courier New"/>
                <a:ea typeface="Courier New"/>
                <a:cs typeface="Courier New"/>
                <a:sym typeface="Courier New"/>
              </a:rPr>
              <a:t>itertools</a:t>
            </a:r>
            <a:r>
              <a:rPr lang="en"/>
              <a:t> code so we can use the functions in it.</a:t>
            </a:r>
            <a:endParaRPr/>
          </a:p>
          <a:p>
            <a:pPr indent="-298450" lvl="0" marL="457200" rtl="0" algn="l">
              <a:spcBef>
                <a:spcPts val="0"/>
              </a:spcBef>
              <a:spcAft>
                <a:spcPts val="0"/>
              </a:spcAft>
              <a:buSzPts val="1100"/>
              <a:buChar char="●"/>
            </a:pPr>
            <a:r>
              <a:rPr lang="en"/>
              <a:t>Line 2: This sets up a list with animals in it.</a:t>
            </a:r>
            <a:endParaRPr/>
          </a:p>
          <a:p>
            <a:pPr indent="-298450" lvl="0" marL="457200" rtl="0" algn="l">
              <a:spcBef>
                <a:spcPts val="0"/>
              </a:spcBef>
              <a:spcAft>
                <a:spcPts val="0"/>
              </a:spcAft>
              <a:buSzPts val="1100"/>
              <a:buChar char="●"/>
            </a:pPr>
            <a:r>
              <a:rPr lang="en"/>
              <a:t>Line 3: This is where the magic happens:</a:t>
            </a:r>
            <a:endParaRPr/>
          </a:p>
          <a:p>
            <a:pPr indent="-298450" lvl="1" marL="914400" rtl="0" algn="l">
              <a:spcBef>
                <a:spcPts val="0"/>
              </a:spcBef>
              <a:spcAft>
                <a:spcPts val="0"/>
              </a:spcAft>
              <a:buSzPts val="1100"/>
              <a:buChar char="○"/>
            </a:pPr>
            <a:r>
              <a:rPr lang="en"/>
              <a:t>We call </a:t>
            </a:r>
            <a:r>
              <a:rPr lang="en">
                <a:latin typeface="Courier New"/>
                <a:ea typeface="Courier New"/>
                <a:cs typeface="Courier New"/>
                <a:sym typeface="Courier New"/>
              </a:rPr>
              <a:t>itertools.groupby()</a:t>
            </a:r>
            <a:r>
              <a:rPr lang="en"/>
              <a:t> and pass in our list that we want grouped.</a:t>
            </a:r>
            <a:endParaRPr/>
          </a:p>
          <a:p>
            <a:pPr indent="-298450" lvl="1" marL="914400" rtl="0" algn="l">
              <a:spcBef>
                <a:spcPts val="0"/>
              </a:spcBef>
              <a:spcAft>
                <a:spcPts val="0"/>
              </a:spcAft>
              <a:buSzPts val="1100"/>
              <a:buChar char="○"/>
            </a:pPr>
            <a:r>
              <a:rPr lang="en">
                <a:latin typeface="Courier New"/>
                <a:ea typeface="Courier New"/>
                <a:cs typeface="Courier New"/>
                <a:sym typeface="Courier New"/>
              </a:rPr>
              <a:t>groupby()</a:t>
            </a:r>
            <a:r>
              <a:rPr lang="en"/>
              <a:t> returns both the </a:t>
            </a:r>
            <a:r>
              <a:rPr b="1" lang="en"/>
              <a:t>key</a:t>
            </a:r>
            <a:r>
              <a:rPr lang="en"/>
              <a:t>, which is like the name of our group, and the </a:t>
            </a:r>
            <a:r>
              <a:rPr b="1" lang="en"/>
              <a:t>group</a:t>
            </a:r>
            <a:r>
              <a:rPr lang="en"/>
              <a:t>, which is all the things in that group.</a:t>
            </a:r>
            <a:endParaRPr/>
          </a:p>
          <a:p>
            <a:pPr indent="-298450" lvl="1" marL="914400" rtl="0" algn="l">
              <a:spcBef>
                <a:spcPts val="0"/>
              </a:spcBef>
              <a:spcAft>
                <a:spcPts val="0"/>
              </a:spcAft>
              <a:buSzPts val="1100"/>
              <a:buChar char="○"/>
            </a:pPr>
            <a:r>
              <a:rPr lang="en"/>
              <a:t>Inside the </a:t>
            </a:r>
            <a:r>
              <a:rPr lang="en">
                <a:latin typeface="Courier New"/>
                <a:ea typeface="Courier New"/>
                <a:cs typeface="Courier New"/>
                <a:sym typeface="Courier New"/>
              </a:rPr>
              <a:t>groupby()</a:t>
            </a:r>
            <a:r>
              <a:rPr lang="en"/>
              <a:t> loop, we simply print those values for each key-group pair.</a:t>
            </a:r>
            <a:endParaRPr/>
          </a:p>
          <a:p>
            <a:pPr indent="0" lvl="0" marL="0" rtl="0" algn="l">
              <a:spcBef>
                <a:spcPts val="0"/>
              </a:spcBef>
              <a:spcAft>
                <a:spcPts val="0"/>
              </a:spcAft>
              <a:buNone/>
            </a:pPr>
            <a:r>
              <a:rPr b="1" lang="en"/>
              <a:t>Repl.it note:</a:t>
            </a:r>
            <a:endParaRPr b="1"/>
          </a:p>
          <a:p>
            <a:pPr indent="0" lvl="0" marL="0" rtl="0" algn="l">
              <a:spcBef>
                <a:spcPts val="0"/>
              </a:spcBef>
              <a:spcAft>
                <a:spcPts val="0"/>
              </a:spcAft>
              <a:buNone/>
            </a:pPr>
            <a:r>
              <a:rPr lang="en">
                <a:solidFill>
                  <a:srgbClr val="888888"/>
                </a:solidFill>
                <a:latin typeface="Courier New"/>
                <a:ea typeface="Courier New"/>
                <a:cs typeface="Courier New"/>
                <a:sym typeface="Courier New"/>
              </a:rPr>
              <a:t># Tell Python we're using itertools.</a:t>
            </a:r>
            <a:br>
              <a:rPr lang="en">
                <a:latin typeface="Courier New"/>
                <a:ea typeface="Courier New"/>
                <a:cs typeface="Courier New"/>
                <a:sym typeface="Courier New"/>
              </a:rPr>
            </a:br>
            <a:r>
              <a:rPr lang="en">
                <a:latin typeface="Courier New"/>
                <a:ea typeface="Courier New"/>
                <a:cs typeface="Courier New"/>
                <a:sym typeface="Courier New"/>
              </a:rPr>
              <a:t>import itertools</a:t>
            </a:r>
            <a:br>
              <a:rPr lang="en">
                <a:latin typeface="Courier New"/>
                <a:ea typeface="Courier New"/>
                <a:cs typeface="Courier New"/>
                <a:sym typeface="Courier New"/>
              </a:rPr>
            </a:br>
            <a:br>
              <a:rPr lang="en">
                <a:latin typeface="Courier New"/>
                <a:ea typeface="Courier New"/>
                <a:cs typeface="Courier New"/>
                <a:sym typeface="Courier New"/>
              </a:rPr>
            </a:br>
            <a:r>
              <a:rPr lang="en">
                <a:solidFill>
                  <a:srgbClr val="888888"/>
                </a:solidFill>
                <a:latin typeface="Courier New"/>
                <a:ea typeface="Courier New"/>
                <a:cs typeface="Courier New"/>
                <a:sym typeface="Courier New"/>
              </a:rPr>
              <a:t># Make our list.</a:t>
            </a:r>
            <a:br>
              <a:rPr lang="en">
                <a:latin typeface="Courier New"/>
                <a:ea typeface="Courier New"/>
                <a:cs typeface="Courier New"/>
                <a:sym typeface="Courier New"/>
              </a:rPr>
            </a:br>
            <a:r>
              <a:rPr lang="en">
                <a:latin typeface="Courier New"/>
                <a:ea typeface="Courier New"/>
                <a:cs typeface="Courier New"/>
                <a:sym typeface="Courier New"/>
              </a:rPr>
              <a:t>animals = [</a:t>
            </a:r>
            <a:r>
              <a:rPr lang="en">
                <a:solidFill>
                  <a:srgbClr val="880000"/>
                </a:solidFill>
                <a:latin typeface="Courier New"/>
                <a:ea typeface="Courier New"/>
                <a:cs typeface="Courier New"/>
                <a:sym typeface="Courier New"/>
              </a:rPr>
              <a:t>'dog'</a:t>
            </a:r>
            <a:r>
              <a:rPr lang="en">
                <a:latin typeface="Courier New"/>
                <a:ea typeface="Courier New"/>
                <a:cs typeface="Courier New"/>
                <a:sym typeface="Courier New"/>
              </a:rPr>
              <a:t>, </a:t>
            </a:r>
            <a:r>
              <a:rPr lang="en">
                <a:solidFill>
                  <a:srgbClr val="880000"/>
                </a:solidFill>
                <a:latin typeface="Courier New"/>
                <a:ea typeface="Courier New"/>
                <a:cs typeface="Courier New"/>
                <a:sym typeface="Courier New"/>
              </a:rPr>
              <a:t>'dog'</a:t>
            </a:r>
            <a:r>
              <a:rPr lang="en">
                <a:latin typeface="Courier New"/>
                <a:ea typeface="Courier New"/>
                <a:cs typeface="Courier New"/>
                <a:sym typeface="Courier New"/>
              </a:rPr>
              <a:t>, </a:t>
            </a:r>
            <a:r>
              <a:rPr lang="en">
                <a:solidFill>
                  <a:srgbClr val="880000"/>
                </a:solidFill>
                <a:latin typeface="Courier New"/>
                <a:ea typeface="Courier New"/>
                <a:cs typeface="Courier New"/>
                <a:sym typeface="Courier New"/>
              </a:rPr>
              <a:t>'horse'</a:t>
            </a:r>
            <a:r>
              <a:rPr lang="en">
                <a:latin typeface="Courier New"/>
                <a:ea typeface="Courier New"/>
                <a:cs typeface="Courier New"/>
                <a:sym typeface="Courier New"/>
              </a:rPr>
              <a:t>, </a:t>
            </a:r>
            <a:r>
              <a:rPr lang="en">
                <a:solidFill>
                  <a:srgbClr val="880000"/>
                </a:solidFill>
                <a:latin typeface="Courier New"/>
                <a:ea typeface="Courier New"/>
                <a:cs typeface="Courier New"/>
                <a:sym typeface="Courier New"/>
              </a:rPr>
              <a:t>'horse'</a:t>
            </a:r>
            <a:r>
              <a:rPr lang="en">
                <a:latin typeface="Courier New"/>
                <a:ea typeface="Courier New"/>
                <a:cs typeface="Courier New"/>
                <a:sym typeface="Courier New"/>
              </a:rPr>
              <a:t>, </a:t>
            </a:r>
            <a:r>
              <a:rPr lang="en">
                <a:solidFill>
                  <a:srgbClr val="880000"/>
                </a:solidFill>
                <a:latin typeface="Courier New"/>
                <a:ea typeface="Courier New"/>
                <a:cs typeface="Courier New"/>
                <a:sym typeface="Courier New"/>
              </a:rPr>
              <a:t>'horse'</a:t>
            </a:r>
            <a:r>
              <a:rPr lang="en">
                <a:latin typeface="Courier New"/>
                <a:ea typeface="Courier New"/>
                <a:cs typeface="Courier New"/>
                <a:sym typeface="Courier New"/>
              </a:rPr>
              <a:t>, </a:t>
            </a:r>
            <a:r>
              <a:rPr lang="en">
                <a:solidFill>
                  <a:srgbClr val="880000"/>
                </a:solidFill>
                <a:latin typeface="Courier New"/>
                <a:ea typeface="Courier New"/>
                <a:cs typeface="Courier New"/>
                <a:sym typeface="Courier New"/>
              </a:rPr>
              <a:t>'dog'</a:t>
            </a:r>
            <a:r>
              <a:rPr lang="en">
                <a:latin typeface="Courier New"/>
                <a:ea typeface="Courier New"/>
                <a:cs typeface="Courier New"/>
                <a:sym typeface="Courier New"/>
              </a:rPr>
              <a:t>]</a:t>
            </a:r>
            <a:br>
              <a:rPr lang="en">
                <a:latin typeface="Courier New"/>
                <a:ea typeface="Courier New"/>
                <a:cs typeface="Courier New"/>
                <a:sym typeface="Courier New"/>
              </a:rPr>
            </a:br>
            <a:br>
              <a:rPr lang="en">
                <a:latin typeface="Courier New"/>
                <a:ea typeface="Courier New"/>
                <a:cs typeface="Courier New"/>
                <a:sym typeface="Courier New"/>
              </a:rPr>
            </a:br>
            <a:r>
              <a:rPr lang="en">
                <a:solidFill>
                  <a:srgbClr val="888888"/>
                </a:solidFill>
                <a:latin typeface="Courier New"/>
                <a:ea typeface="Courier New"/>
                <a:cs typeface="Courier New"/>
                <a:sym typeface="Courier New"/>
              </a:rPr>
              <a:t># We are using groupby(), but have to tell Python it came from itertools.</a:t>
            </a:r>
            <a:br>
              <a:rPr lang="en">
                <a:latin typeface="Courier New"/>
                <a:ea typeface="Courier New"/>
                <a:cs typeface="Courier New"/>
                <a:sym typeface="Courier New"/>
              </a:rPr>
            </a:br>
            <a:r>
              <a:rPr lang="en">
                <a:latin typeface="Courier New"/>
                <a:ea typeface="Courier New"/>
                <a:cs typeface="Courier New"/>
                <a:sym typeface="Courier New"/>
              </a:rPr>
              <a:t>for key, group in itertools.groupby(animals):</a:t>
            </a:r>
            <a:br>
              <a:rPr lang="en">
                <a:latin typeface="Courier New"/>
                <a:ea typeface="Courier New"/>
                <a:cs typeface="Courier New"/>
                <a:sym typeface="Courier New"/>
              </a:rPr>
            </a:br>
            <a:r>
              <a:rPr lang="en">
                <a:latin typeface="Courier New"/>
                <a:ea typeface="Courier New"/>
                <a:cs typeface="Courier New"/>
                <a:sym typeface="Courier New"/>
              </a:rPr>
              <a:t>  </a:t>
            </a:r>
            <a:r>
              <a:rPr lang="en">
                <a:solidFill>
                  <a:srgbClr val="888888"/>
                </a:solidFill>
                <a:latin typeface="Courier New"/>
                <a:ea typeface="Courier New"/>
                <a:cs typeface="Courier New"/>
                <a:sym typeface="Courier New"/>
              </a:rPr>
              <a:t># Key: The name of the group. Group: The items in it.</a:t>
            </a:r>
            <a:br>
              <a:rPr lang="en">
                <a:latin typeface="Courier New"/>
                <a:ea typeface="Courier New"/>
                <a:cs typeface="Courier New"/>
                <a:sym typeface="Courier New"/>
              </a:rPr>
            </a:br>
            <a:r>
              <a:rPr lang="en">
                <a:latin typeface="Courier New"/>
                <a:ea typeface="Courier New"/>
                <a:cs typeface="Courier New"/>
                <a:sym typeface="Courier New"/>
              </a:rPr>
              <a:t>  print(key, group)</a:t>
            </a:r>
            <a:br>
              <a:rPr lang="en">
                <a:latin typeface="Courier New"/>
                <a:ea typeface="Courier New"/>
                <a:cs typeface="Courier New"/>
                <a:sym typeface="Courier New"/>
              </a:rPr>
            </a:br>
            <a:endParaRPr>
              <a:latin typeface="Courier New"/>
              <a:ea typeface="Courier New"/>
              <a:cs typeface="Courier New"/>
              <a:sym typeface="Courier New"/>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c87a5890-1f65-11e9-90f9-cfba743c7a5b: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c87a5890-1f65-11e9-90f9-cfba743c7a5b: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Teaching Tip:</a:t>
            </a:r>
            <a:endParaRPr b="1"/>
          </a:p>
          <a:p>
            <a:pPr indent="-298450" lvl="0" marL="457200" rtl="0" algn="l">
              <a:spcBef>
                <a:spcPts val="0"/>
              </a:spcBef>
              <a:spcAft>
                <a:spcPts val="0"/>
              </a:spcAft>
              <a:buSzPts val="1100"/>
              <a:buChar char="●"/>
            </a:pPr>
            <a:r>
              <a:rPr lang="en"/>
              <a:t>This is a demo slide, not an exercise! Use it as a teaching aid.</a:t>
            </a:r>
            <a:endParaRPr/>
          </a:p>
          <a:p>
            <a:pPr indent="0" lvl="0" marL="0" rtl="0" algn="l">
              <a:spcBef>
                <a:spcPts val="0"/>
              </a:spcBef>
              <a:spcAft>
                <a:spcPts val="0"/>
              </a:spcAft>
              <a:buNone/>
            </a:pPr>
            <a:r>
              <a:rPr b="1" lang="en"/>
              <a:t>Talking Points:</a:t>
            </a:r>
            <a:endParaRPr b="1"/>
          </a:p>
          <a:p>
            <a:pPr indent="-298450" lvl="0" marL="457200" rtl="0" algn="l">
              <a:spcBef>
                <a:spcPts val="0"/>
              </a:spcBef>
              <a:spcAft>
                <a:spcPts val="0"/>
              </a:spcAft>
              <a:buSzPts val="1100"/>
              <a:buChar char="●"/>
            </a:pPr>
            <a:r>
              <a:rPr lang="en"/>
              <a:t>If you put a piece of paper in a filing cabinet, you'll need to know exactly where it is among all the other papers when you want that paper back. You can think of a computer's memory as a filing cabinet.</a:t>
            </a:r>
            <a:endParaRPr/>
          </a:p>
          <a:p>
            <a:pPr indent="-298450" lvl="0" marL="457200" rtl="0" algn="l">
              <a:spcBef>
                <a:spcPts val="0"/>
              </a:spcBef>
              <a:spcAft>
                <a:spcPts val="0"/>
              </a:spcAft>
              <a:buSzPts val="1100"/>
              <a:buChar char="●"/>
            </a:pPr>
            <a:r>
              <a:rPr lang="en"/>
              <a:t>So, we sorted the animals list into a new list called </a:t>
            </a:r>
            <a:r>
              <a:rPr lang="en">
                <a:latin typeface="Courier New"/>
                <a:ea typeface="Courier New"/>
                <a:cs typeface="Courier New"/>
                <a:sym typeface="Courier New"/>
              </a:rPr>
              <a:t>sorted_animals</a:t>
            </a:r>
            <a:r>
              <a:rPr lang="en"/>
              <a:t>, and we then converted the </a:t>
            </a:r>
            <a:r>
              <a:rPr lang="en">
                <a:latin typeface="Courier New"/>
                <a:ea typeface="Courier New"/>
                <a:cs typeface="Courier New"/>
                <a:sym typeface="Courier New"/>
              </a:rPr>
              <a:t>group</a:t>
            </a:r>
            <a:r>
              <a:rPr lang="en"/>
              <a:t> returned by the function from an "iterable grouper object" memory address into a list with the </a:t>
            </a:r>
            <a:r>
              <a:rPr lang="en">
                <a:latin typeface="Courier New"/>
                <a:ea typeface="Courier New"/>
                <a:cs typeface="Courier New"/>
                <a:sym typeface="Courier New"/>
              </a:rPr>
              <a:t>list()</a:t>
            </a:r>
            <a:r>
              <a:rPr lang="en"/>
              <a:t> function.</a:t>
            </a:r>
            <a:endParaRPr/>
          </a:p>
          <a:p>
            <a:pPr indent="-298450" lvl="0" marL="457200" rtl="0" algn="l">
              <a:spcBef>
                <a:spcPts val="0"/>
              </a:spcBef>
              <a:spcAft>
                <a:spcPts val="0"/>
              </a:spcAft>
              <a:buSzPts val="1100"/>
              <a:buChar char="●"/>
            </a:pPr>
            <a:r>
              <a:rPr lang="en"/>
              <a:t>You don't need to memorize the idea of memory addresses — but if you see something weird like this in your program, that's probably what you're seeing.</a:t>
            </a:r>
            <a:endParaRPr/>
          </a:p>
          <a:p>
            <a:pPr indent="0" lvl="0" marL="0" rtl="0" algn="l">
              <a:spcBef>
                <a:spcPts val="0"/>
              </a:spcBef>
              <a:spcAft>
                <a:spcPts val="0"/>
              </a:spcAft>
              <a:buNone/>
            </a:pPr>
            <a:r>
              <a:rPr b="1" lang="en"/>
              <a:t>Repl.it note:</a:t>
            </a:r>
            <a:r>
              <a:rPr lang="en"/>
              <a:t> This code has:</a:t>
            </a:r>
            <a:endParaRPr/>
          </a:p>
          <a:p>
            <a:pPr indent="0" lvl="0" marL="0" rtl="0" algn="l">
              <a:spcBef>
                <a:spcPts val="0"/>
              </a:spcBef>
              <a:spcAft>
                <a:spcPts val="0"/>
              </a:spcAft>
              <a:buNone/>
            </a:pPr>
            <a:r>
              <a:rPr lang="en">
                <a:latin typeface="Courier New"/>
                <a:ea typeface="Courier New"/>
                <a:cs typeface="Courier New"/>
                <a:sym typeface="Courier New"/>
              </a:rPr>
              <a:t>import itertools</a:t>
            </a:r>
            <a:br>
              <a:rPr lang="en">
                <a:latin typeface="Courier New"/>
                <a:ea typeface="Courier New"/>
                <a:cs typeface="Courier New"/>
                <a:sym typeface="Courier New"/>
              </a:rPr>
            </a:br>
            <a:br>
              <a:rPr lang="en">
                <a:latin typeface="Courier New"/>
                <a:ea typeface="Courier New"/>
                <a:cs typeface="Courier New"/>
                <a:sym typeface="Courier New"/>
              </a:rPr>
            </a:br>
            <a:r>
              <a:rPr lang="en">
                <a:latin typeface="Courier New"/>
                <a:ea typeface="Courier New"/>
                <a:cs typeface="Courier New"/>
                <a:sym typeface="Courier New"/>
              </a:rPr>
              <a:t>animals = [</a:t>
            </a:r>
            <a:r>
              <a:rPr lang="en">
                <a:solidFill>
                  <a:srgbClr val="880000"/>
                </a:solidFill>
                <a:latin typeface="Courier New"/>
                <a:ea typeface="Courier New"/>
                <a:cs typeface="Courier New"/>
                <a:sym typeface="Courier New"/>
              </a:rPr>
              <a:t>'dog'</a:t>
            </a:r>
            <a:r>
              <a:rPr lang="en">
                <a:latin typeface="Courier New"/>
                <a:ea typeface="Courier New"/>
                <a:cs typeface="Courier New"/>
                <a:sym typeface="Courier New"/>
              </a:rPr>
              <a:t>, </a:t>
            </a:r>
            <a:r>
              <a:rPr lang="en">
                <a:solidFill>
                  <a:srgbClr val="880000"/>
                </a:solidFill>
                <a:latin typeface="Courier New"/>
                <a:ea typeface="Courier New"/>
                <a:cs typeface="Courier New"/>
                <a:sym typeface="Courier New"/>
              </a:rPr>
              <a:t>'dog'</a:t>
            </a:r>
            <a:r>
              <a:rPr lang="en">
                <a:latin typeface="Courier New"/>
                <a:ea typeface="Courier New"/>
                <a:cs typeface="Courier New"/>
                <a:sym typeface="Courier New"/>
              </a:rPr>
              <a:t>, </a:t>
            </a:r>
            <a:r>
              <a:rPr lang="en">
                <a:solidFill>
                  <a:srgbClr val="880000"/>
                </a:solidFill>
                <a:latin typeface="Courier New"/>
                <a:ea typeface="Courier New"/>
                <a:cs typeface="Courier New"/>
                <a:sym typeface="Courier New"/>
              </a:rPr>
              <a:t>'horse'</a:t>
            </a:r>
            <a:r>
              <a:rPr lang="en">
                <a:latin typeface="Courier New"/>
                <a:ea typeface="Courier New"/>
                <a:cs typeface="Courier New"/>
                <a:sym typeface="Courier New"/>
              </a:rPr>
              <a:t>, </a:t>
            </a:r>
            <a:r>
              <a:rPr lang="en">
                <a:solidFill>
                  <a:srgbClr val="880000"/>
                </a:solidFill>
                <a:latin typeface="Courier New"/>
                <a:ea typeface="Courier New"/>
                <a:cs typeface="Courier New"/>
                <a:sym typeface="Courier New"/>
              </a:rPr>
              <a:t>'horse'</a:t>
            </a:r>
            <a:r>
              <a:rPr lang="en">
                <a:latin typeface="Courier New"/>
                <a:ea typeface="Courier New"/>
                <a:cs typeface="Courier New"/>
                <a:sym typeface="Courier New"/>
              </a:rPr>
              <a:t>, </a:t>
            </a:r>
            <a:r>
              <a:rPr lang="en">
                <a:solidFill>
                  <a:srgbClr val="880000"/>
                </a:solidFill>
                <a:latin typeface="Courier New"/>
                <a:ea typeface="Courier New"/>
                <a:cs typeface="Courier New"/>
                <a:sym typeface="Courier New"/>
              </a:rPr>
              <a:t>'horse'</a:t>
            </a:r>
            <a:r>
              <a:rPr lang="en">
                <a:latin typeface="Courier New"/>
                <a:ea typeface="Courier New"/>
                <a:cs typeface="Courier New"/>
                <a:sym typeface="Courier New"/>
              </a:rPr>
              <a:t>, </a:t>
            </a:r>
            <a:r>
              <a:rPr lang="en">
                <a:solidFill>
                  <a:srgbClr val="880000"/>
                </a:solidFill>
                <a:latin typeface="Courier New"/>
                <a:ea typeface="Courier New"/>
                <a:cs typeface="Courier New"/>
                <a:sym typeface="Courier New"/>
              </a:rPr>
              <a:t>'dog'</a:t>
            </a:r>
            <a:r>
              <a:rPr lang="en">
                <a:latin typeface="Courier New"/>
                <a:ea typeface="Courier New"/>
                <a:cs typeface="Courier New"/>
                <a:sym typeface="Courier New"/>
              </a:rPr>
              <a:t>]</a:t>
            </a:r>
            <a:br>
              <a:rPr lang="en">
                <a:latin typeface="Courier New"/>
                <a:ea typeface="Courier New"/>
                <a:cs typeface="Courier New"/>
                <a:sym typeface="Courier New"/>
              </a:rPr>
            </a:br>
            <a:br>
              <a:rPr lang="en">
                <a:latin typeface="Courier New"/>
                <a:ea typeface="Courier New"/>
                <a:cs typeface="Courier New"/>
                <a:sym typeface="Courier New"/>
              </a:rPr>
            </a:br>
            <a:r>
              <a:rPr lang="en">
                <a:latin typeface="Courier New"/>
                <a:ea typeface="Courier New"/>
                <a:cs typeface="Courier New"/>
                <a:sym typeface="Courier New"/>
              </a:rPr>
              <a:t>for key, group in itertools.groupby(animals):</a:t>
            </a:r>
            <a:br>
              <a:rPr lang="en">
                <a:latin typeface="Courier New"/>
                <a:ea typeface="Courier New"/>
                <a:cs typeface="Courier New"/>
                <a:sym typeface="Courier New"/>
              </a:rPr>
            </a:br>
            <a:r>
              <a:rPr lang="en">
                <a:solidFill>
                  <a:srgbClr val="888888"/>
                </a:solidFill>
                <a:latin typeface="Courier New"/>
                <a:ea typeface="Courier New"/>
                <a:cs typeface="Courier New"/>
                <a:sym typeface="Courier New"/>
              </a:rPr>
              <a:t># Call list on the group to get the list at the memory address.</a:t>
            </a:r>
            <a:br>
              <a:rPr lang="en">
                <a:latin typeface="Courier New"/>
                <a:ea typeface="Courier New"/>
                <a:cs typeface="Courier New"/>
                <a:sym typeface="Courier New"/>
              </a:rPr>
            </a:br>
            <a:r>
              <a:rPr lang="en">
                <a:latin typeface="Courier New"/>
                <a:ea typeface="Courier New"/>
                <a:cs typeface="Courier New"/>
                <a:sym typeface="Courier New"/>
              </a:rPr>
              <a:t>print(key, list(group))</a:t>
            </a:r>
            <a:br>
              <a:rPr lang="en">
                <a:latin typeface="Courier New"/>
                <a:ea typeface="Courier New"/>
                <a:cs typeface="Courier New"/>
                <a:sym typeface="Courier New"/>
              </a:rPr>
            </a:br>
            <a:endParaRPr>
              <a:latin typeface="Courier New"/>
              <a:ea typeface="Courier New"/>
              <a:cs typeface="Courier New"/>
              <a:sym typeface="Courier New"/>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c87aa6b0-1f65-11e9-90f9-cfba743c7a5b: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c87aa6b0-1f65-11e9-90f9-cfba743c7a5b: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Teaching Tips:</a:t>
            </a:r>
            <a:endParaRPr b="1"/>
          </a:p>
          <a:p>
            <a:pPr indent="-298450" lvl="0" marL="457200" rtl="0" algn="l">
              <a:spcBef>
                <a:spcPts val="0"/>
              </a:spcBef>
              <a:spcAft>
                <a:spcPts val="0"/>
              </a:spcAft>
              <a:buSzPts val="1100"/>
              <a:buChar char="●"/>
            </a:pPr>
            <a:r>
              <a:rPr lang="en"/>
              <a:t>Encourage students to guess here. It will break up a dense topic, as well as get them thinking.</a:t>
            </a:r>
            <a:endParaRPr/>
          </a:p>
          <a:p>
            <a:pPr indent="-298450" lvl="0" marL="457200" rtl="0" algn="l">
              <a:spcBef>
                <a:spcPts val="0"/>
              </a:spcBef>
              <a:spcAft>
                <a:spcPts val="0"/>
              </a:spcAft>
              <a:buSzPts val="1100"/>
              <a:buChar char="●"/>
            </a:pPr>
            <a:r>
              <a:rPr lang="en"/>
              <a:t>Try to lead them in the right direction.</a:t>
            </a:r>
            <a:endParaRPr/>
          </a:p>
          <a:p>
            <a:pPr indent="-298450" lvl="0" marL="457200" rtl="0" algn="l">
              <a:spcBef>
                <a:spcPts val="0"/>
              </a:spcBef>
              <a:spcAft>
                <a:spcPts val="0"/>
              </a:spcAft>
              <a:buSzPts val="1100"/>
              <a:buChar char="●"/>
            </a:pPr>
            <a:r>
              <a:rPr lang="en"/>
              <a:t>The answer is that all the </a:t>
            </a:r>
            <a:r>
              <a:rPr lang="en">
                <a:latin typeface="Courier New"/>
                <a:ea typeface="Courier New"/>
                <a:cs typeface="Courier New"/>
                <a:sym typeface="Courier New"/>
              </a:rPr>
              <a:t>dog</a:t>
            </a:r>
            <a:r>
              <a:rPr lang="en"/>
              <a:t>s aren't listed together — </a:t>
            </a:r>
            <a:r>
              <a:rPr lang="en">
                <a:latin typeface="Courier New"/>
                <a:ea typeface="Courier New"/>
                <a:cs typeface="Courier New"/>
                <a:sym typeface="Courier New"/>
              </a:rPr>
              <a:t>groupby()</a:t>
            </a:r>
            <a:r>
              <a:rPr lang="en"/>
              <a:t> only groups consecutive things.</a:t>
            </a:r>
            <a:endParaRPr/>
          </a:p>
          <a:p>
            <a:pPr indent="-298450" lvl="0" marL="457200" rtl="0" algn="l">
              <a:spcBef>
                <a:spcPts val="0"/>
              </a:spcBef>
              <a:spcAft>
                <a:spcPts val="0"/>
              </a:spcAft>
              <a:buSzPts val="1100"/>
              <a:buChar char="●"/>
            </a:pPr>
            <a:r>
              <a:rPr lang="en"/>
              <a:t>Give them the answer if they don't get it after two minutes.</a:t>
            </a:r>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c87acdc0-1f65-11e9-90f9-cfba743c7a5b: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c87acdc0-1f65-11e9-90f9-cfba743c7a5b: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Teaching Tips:</a:t>
            </a:r>
            <a:endParaRPr b="1"/>
          </a:p>
          <a:p>
            <a:pPr indent="-298450" lvl="0" marL="457200" rtl="0" algn="l">
              <a:spcBef>
                <a:spcPts val="0"/>
              </a:spcBef>
              <a:spcAft>
                <a:spcPts val="0"/>
              </a:spcAft>
              <a:buSzPts val="1100"/>
              <a:buChar char="●"/>
            </a:pPr>
            <a:r>
              <a:rPr lang="en"/>
              <a:t>This is a demo slide, not an exercise! Use it as a teaching aid.</a:t>
            </a:r>
            <a:endParaRPr/>
          </a:p>
          <a:p>
            <a:pPr indent="-298450" lvl="0" marL="457200" rtl="0" algn="l">
              <a:spcBef>
                <a:spcPts val="0"/>
              </a:spcBef>
              <a:spcAft>
                <a:spcPts val="0"/>
              </a:spcAft>
              <a:buSzPts val="1100"/>
              <a:buChar char="●"/>
            </a:pPr>
            <a:r>
              <a:rPr lang="en"/>
              <a:t>Do a few variations of this to be sure students understand sorting.</a:t>
            </a:r>
            <a:endParaRPr/>
          </a:p>
          <a:p>
            <a:pPr indent="0" lvl="0" marL="0" rtl="0" algn="l">
              <a:spcBef>
                <a:spcPts val="0"/>
              </a:spcBef>
              <a:spcAft>
                <a:spcPts val="0"/>
              </a:spcAft>
              <a:buNone/>
            </a:pPr>
            <a:r>
              <a:rPr b="1" lang="en"/>
              <a:t>Replit note:</a:t>
            </a:r>
            <a:endParaRPr b="1"/>
          </a:p>
          <a:p>
            <a:pPr indent="0" lvl="0" marL="0" rtl="0" algn="l">
              <a:spcBef>
                <a:spcPts val="0"/>
              </a:spcBef>
              <a:spcAft>
                <a:spcPts val="0"/>
              </a:spcAft>
              <a:buNone/>
            </a:pPr>
            <a:r>
              <a:rPr lang="en">
                <a:latin typeface="Courier New"/>
                <a:ea typeface="Courier New"/>
                <a:cs typeface="Courier New"/>
                <a:sym typeface="Courier New"/>
              </a:rPr>
              <a:t>import itertools</a:t>
            </a:r>
            <a:br>
              <a:rPr lang="en">
                <a:latin typeface="Courier New"/>
                <a:ea typeface="Courier New"/>
                <a:cs typeface="Courier New"/>
                <a:sym typeface="Courier New"/>
              </a:rPr>
            </a:br>
            <a:br>
              <a:rPr lang="en">
                <a:latin typeface="Courier New"/>
                <a:ea typeface="Courier New"/>
                <a:cs typeface="Courier New"/>
                <a:sym typeface="Courier New"/>
              </a:rPr>
            </a:br>
            <a:r>
              <a:rPr lang="en">
                <a:latin typeface="Courier New"/>
                <a:ea typeface="Courier New"/>
                <a:cs typeface="Courier New"/>
                <a:sym typeface="Courier New"/>
              </a:rPr>
              <a:t>animals = [</a:t>
            </a:r>
            <a:r>
              <a:rPr lang="en">
                <a:solidFill>
                  <a:srgbClr val="880000"/>
                </a:solidFill>
                <a:latin typeface="Courier New"/>
                <a:ea typeface="Courier New"/>
                <a:cs typeface="Courier New"/>
                <a:sym typeface="Courier New"/>
              </a:rPr>
              <a:t>'dog'</a:t>
            </a:r>
            <a:r>
              <a:rPr lang="en">
                <a:latin typeface="Courier New"/>
                <a:ea typeface="Courier New"/>
                <a:cs typeface="Courier New"/>
                <a:sym typeface="Courier New"/>
              </a:rPr>
              <a:t>, </a:t>
            </a:r>
            <a:r>
              <a:rPr lang="en">
                <a:solidFill>
                  <a:srgbClr val="880000"/>
                </a:solidFill>
                <a:latin typeface="Courier New"/>
                <a:ea typeface="Courier New"/>
                <a:cs typeface="Courier New"/>
                <a:sym typeface="Courier New"/>
              </a:rPr>
              <a:t>'dog'</a:t>
            </a:r>
            <a:r>
              <a:rPr lang="en">
                <a:latin typeface="Courier New"/>
                <a:ea typeface="Courier New"/>
                <a:cs typeface="Courier New"/>
                <a:sym typeface="Courier New"/>
              </a:rPr>
              <a:t>, </a:t>
            </a:r>
            <a:r>
              <a:rPr lang="en">
                <a:solidFill>
                  <a:srgbClr val="880000"/>
                </a:solidFill>
                <a:latin typeface="Courier New"/>
                <a:ea typeface="Courier New"/>
                <a:cs typeface="Courier New"/>
                <a:sym typeface="Courier New"/>
              </a:rPr>
              <a:t>'horse'</a:t>
            </a:r>
            <a:r>
              <a:rPr lang="en">
                <a:latin typeface="Courier New"/>
                <a:ea typeface="Courier New"/>
                <a:cs typeface="Courier New"/>
                <a:sym typeface="Courier New"/>
              </a:rPr>
              <a:t>, </a:t>
            </a:r>
            <a:r>
              <a:rPr lang="en">
                <a:solidFill>
                  <a:srgbClr val="880000"/>
                </a:solidFill>
                <a:latin typeface="Courier New"/>
                <a:ea typeface="Courier New"/>
                <a:cs typeface="Courier New"/>
                <a:sym typeface="Courier New"/>
              </a:rPr>
              <a:t>'horse'</a:t>
            </a:r>
            <a:r>
              <a:rPr lang="en">
                <a:latin typeface="Courier New"/>
                <a:ea typeface="Courier New"/>
                <a:cs typeface="Courier New"/>
                <a:sym typeface="Courier New"/>
              </a:rPr>
              <a:t>, </a:t>
            </a:r>
            <a:r>
              <a:rPr lang="en">
                <a:solidFill>
                  <a:srgbClr val="880000"/>
                </a:solidFill>
                <a:latin typeface="Courier New"/>
                <a:ea typeface="Courier New"/>
                <a:cs typeface="Courier New"/>
                <a:sym typeface="Courier New"/>
              </a:rPr>
              <a:t>'horse'</a:t>
            </a:r>
            <a:r>
              <a:rPr lang="en">
                <a:latin typeface="Courier New"/>
                <a:ea typeface="Courier New"/>
                <a:cs typeface="Courier New"/>
                <a:sym typeface="Courier New"/>
              </a:rPr>
              <a:t>, </a:t>
            </a:r>
            <a:r>
              <a:rPr lang="en">
                <a:solidFill>
                  <a:srgbClr val="880000"/>
                </a:solidFill>
                <a:latin typeface="Courier New"/>
                <a:ea typeface="Courier New"/>
                <a:cs typeface="Courier New"/>
                <a:sym typeface="Courier New"/>
              </a:rPr>
              <a:t>'dog'</a:t>
            </a:r>
            <a:r>
              <a:rPr lang="en">
                <a:latin typeface="Courier New"/>
                <a:ea typeface="Courier New"/>
                <a:cs typeface="Courier New"/>
                <a:sym typeface="Courier New"/>
              </a:rPr>
              <a:t>]</a:t>
            </a:r>
            <a:br>
              <a:rPr lang="en">
                <a:latin typeface="Courier New"/>
                <a:ea typeface="Courier New"/>
                <a:cs typeface="Courier New"/>
                <a:sym typeface="Courier New"/>
              </a:rPr>
            </a:br>
            <a:r>
              <a:rPr lang="en">
                <a:latin typeface="Courier New"/>
                <a:ea typeface="Courier New"/>
                <a:cs typeface="Courier New"/>
                <a:sym typeface="Courier New"/>
              </a:rPr>
              <a:t>sorted_animals = sorted(animals)</a:t>
            </a:r>
            <a:br>
              <a:rPr lang="en">
                <a:latin typeface="Courier New"/>
                <a:ea typeface="Courier New"/>
                <a:cs typeface="Courier New"/>
                <a:sym typeface="Courier New"/>
              </a:rPr>
            </a:br>
            <a:r>
              <a:rPr lang="en">
                <a:latin typeface="Courier New"/>
                <a:ea typeface="Courier New"/>
                <a:cs typeface="Courier New"/>
                <a:sym typeface="Courier New"/>
              </a:rPr>
              <a:t>print(</a:t>
            </a:r>
            <a:r>
              <a:rPr lang="en">
                <a:solidFill>
                  <a:srgbClr val="880000"/>
                </a:solidFill>
                <a:latin typeface="Courier New"/>
                <a:ea typeface="Courier New"/>
                <a:cs typeface="Courier New"/>
                <a:sym typeface="Courier New"/>
              </a:rPr>
              <a:t>"Now sorted, the list is:"</a:t>
            </a:r>
            <a:r>
              <a:rPr lang="en">
                <a:latin typeface="Courier New"/>
                <a:ea typeface="Courier New"/>
                <a:cs typeface="Courier New"/>
                <a:sym typeface="Courier New"/>
              </a:rPr>
              <a:t>, sorted_animals, </a:t>
            </a:r>
            <a:r>
              <a:rPr lang="en">
                <a:solidFill>
                  <a:srgbClr val="880000"/>
                </a:solidFill>
                <a:latin typeface="Courier New"/>
                <a:ea typeface="Courier New"/>
                <a:cs typeface="Courier New"/>
                <a:sym typeface="Courier New"/>
              </a:rPr>
              <a:t>"\n"</a:t>
            </a:r>
            <a:r>
              <a:rPr lang="en">
                <a:latin typeface="Courier New"/>
                <a:ea typeface="Courier New"/>
                <a:cs typeface="Courier New"/>
                <a:sym typeface="Courier New"/>
              </a:rPr>
              <a:t>)</a:t>
            </a:r>
            <a:br>
              <a:rPr lang="en">
                <a:latin typeface="Courier New"/>
                <a:ea typeface="Courier New"/>
                <a:cs typeface="Courier New"/>
                <a:sym typeface="Courier New"/>
              </a:rPr>
            </a:br>
            <a:br>
              <a:rPr lang="en">
                <a:latin typeface="Courier New"/>
                <a:ea typeface="Courier New"/>
                <a:cs typeface="Courier New"/>
                <a:sym typeface="Courier New"/>
              </a:rPr>
            </a:br>
            <a:r>
              <a:rPr lang="en">
                <a:latin typeface="Courier New"/>
                <a:ea typeface="Courier New"/>
                <a:cs typeface="Courier New"/>
                <a:sym typeface="Courier New"/>
              </a:rPr>
              <a:t>for key, group in itertools.groupby(sorted_animals):</a:t>
            </a:r>
            <a:br>
              <a:rPr lang="en">
                <a:latin typeface="Courier New"/>
                <a:ea typeface="Courier New"/>
                <a:cs typeface="Courier New"/>
                <a:sym typeface="Courier New"/>
              </a:rPr>
            </a:br>
            <a:r>
              <a:rPr lang="en">
                <a:latin typeface="Courier New"/>
                <a:ea typeface="Courier New"/>
                <a:cs typeface="Courier New"/>
                <a:sym typeface="Courier New"/>
              </a:rPr>
              <a:t>  print(key, list(group))</a:t>
            </a:r>
            <a:br>
              <a:rPr lang="en">
                <a:latin typeface="Courier New"/>
                <a:ea typeface="Courier New"/>
                <a:cs typeface="Courier New"/>
                <a:sym typeface="Courier New"/>
              </a:rPr>
            </a:br>
            <a:endParaRPr>
              <a:latin typeface="Courier New"/>
              <a:ea typeface="Courier New"/>
              <a:cs typeface="Courier New"/>
              <a:sym typeface="Courier New"/>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c87b1be0-1f65-11e9-90f9-cfba743c7a5b: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c87b1be0-1f65-11e9-90f9-cfba743c7a5b: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Talking Points:</a:t>
            </a:r>
            <a:endParaRPr b="1"/>
          </a:p>
          <a:p>
            <a:pPr indent="-298450" lvl="0" marL="457200" rtl="0" algn="l">
              <a:spcBef>
                <a:spcPts val="0"/>
              </a:spcBef>
              <a:spcAft>
                <a:spcPts val="0"/>
              </a:spcAft>
              <a:buSzPts val="1100"/>
              <a:buChar char="●"/>
            </a:pPr>
            <a:r>
              <a:rPr b="1" lang="en"/>
              <a:t>Question</a:t>
            </a:r>
            <a:r>
              <a:rPr lang="en"/>
              <a:t>: "You might be asking yourself why this is useful."</a:t>
            </a:r>
            <a:endParaRPr/>
          </a:p>
          <a:p>
            <a:pPr indent="-298450" lvl="0" marL="457200" rtl="0" algn="l">
              <a:spcBef>
                <a:spcPts val="0"/>
              </a:spcBef>
              <a:spcAft>
                <a:spcPts val="0"/>
              </a:spcAft>
              <a:buSzPts val="1100"/>
              <a:buChar char="●"/>
            </a:pPr>
            <a:r>
              <a:rPr b="1" lang="en"/>
              <a:t>Answer</a:t>
            </a:r>
            <a:r>
              <a:rPr lang="en"/>
              <a:t>: "It isn't, yet! But wait… there's more!"</a:t>
            </a:r>
            <a:endParaRPr/>
          </a:p>
          <a:p>
            <a:pPr indent="-298450" lvl="0" marL="457200" rtl="0" algn="l">
              <a:spcBef>
                <a:spcPts val="0"/>
              </a:spcBef>
              <a:spcAft>
                <a:spcPts val="0"/>
              </a:spcAft>
              <a:buSzPts val="1100"/>
              <a:buChar char="●"/>
            </a:pPr>
            <a:r>
              <a:rPr lang="en"/>
              <a:t>Here is a more complicated, but more useful, example of </a:t>
            </a:r>
            <a:r>
              <a:rPr lang="en">
                <a:latin typeface="Courier New"/>
                <a:ea typeface="Courier New"/>
                <a:cs typeface="Courier New"/>
                <a:sym typeface="Courier New"/>
              </a:rPr>
              <a:t>groupby()</a:t>
            </a:r>
            <a:r>
              <a:rPr lang="en"/>
              <a:t>.</a:t>
            </a:r>
            <a:endParaRPr/>
          </a:p>
          <a:p>
            <a:pPr indent="-298450" lvl="0" marL="457200" rtl="0" algn="l">
              <a:spcBef>
                <a:spcPts val="0"/>
              </a:spcBef>
              <a:spcAft>
                <a:spcPts val="0"/>
              </a:spcAft>
              <a:buSzPts val="1100"/>
              <a:buChar char="●"/>
            </a:pPr>
            <a:r>
              <a:rPr lang="en"/>
              <a:t>We're categorizing different things in a list of tuples.</a:t>
            </a:r>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c87b6a00-1f65-11e9-90f9-cfba743c7a5b: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c87b6a00-1f65-11e9-90f9-cfba743c7a5b: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c87b6a01-1f65-11e9-90f9-cfba743c7a5b: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c87b6a01-1f65-11e9-90f9-cfba743c7a5b: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Teaching Tip:</a:t>
            </a:r>
            <a:endParaRPr b="1"/>
          </a:p>
          <a:p>
            <a:pPr indent="-298450" lvl="0" marL="457200" rtl="0" algn="l">
              <a:spcBef>
                <a:spcPts val="0"/>
              </a:spcBef>
              <a:spcAft>
                <a:spcPts val="0"/>
              </a:spcAft>
              <a:buSzPts val="1100"/>
              <a:buChar char="●"/>
            </a:pPr>
            <a:r>
              <a:rPr lang="en"/>
              <a:t>Do a quick check for understanding.</a:t>
            </a:r>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c87bb820-1f65-11e9-90f9-cfba743c7a5b: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c87bb820-1f65-11e9-90f9-cfba743c7a5b: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Teaching Tips:</a:t>
            </a:r>
            <a:endParaRPr b="1"/>
          </a:p>
          <a:p>
            <a:pPr indent="-298450" lvl="0" marL="457200" rtl="0" algn="l">
              <a:spcBef>
                <a:spcPts val="0"/>
              </a:spcBef>
              <a:spcAft>
                <a:spcPts val="0"/>
              </a:spcAft>
              <a:buSzPts val="1100"/>
              <a:buChar char="●"/>
            </a:pPr>
            <a:r>
              <a:rPr lang="en"/>
              <a:t>This is a demo, not an exercise.</a:t>
            </a:r>
            <a:endParaRPr/>
          </a:p>
          <a:p>
            <a:pPr indent="-298450" lvl="0" marL="457200" rtl="0" algn="l">
              <a:spcBef>
                <a:spcPts val="0"/>
              </a:spcBef>
              <a:spcAft>
                <a:spcPts val="0"/>
              </a:spcAft>
              <a:buSzPts val="1100"/>
              <a:buChar char="●"/>
            </a:pPr>
            <a:r>
              <a:rPr lang="en"/>
              <a:t>Change the number of lists passed in.</a:t>
            </a:r>
            <a:endParaRPr/>
          </a:p>
          <a:p>
            <a:pPr indent="0" lvl="0" marL="0" rtl="0" algn="l">
              <a:spcBef>
                <a:spcPts val="0"/>
              </a:spcBef>
              <a:spcAft>
                <a:spcPts val="0"/>
              </a:spcAft>
              <a:buNone/>
            </a:pPr>
            <a:r>
              <a:rPr b="1" lang="en"/>
              <a:t>Talking Points:</a:t>
            </a:r>
            <a:endParaRPr b="1"/>
          </a:p>
          <a:p>
            <a:pPr indent="-298450" lvl="0" marL="457200" rtl="0" algn="l">
              <a:spcBef>
                <a:spcPts val="0"/>
              </a:spcBef>
              <a:spcAft>
                <a:spcPts val="0"/>
              </a:spcAft>
              <a:buSzPts val="1100"/>
              <a:buChar char="●"/>
            </a:pPr>
            <a:r>
              <a:rPr lang="en"/>
              <a:t>Lists are powerful because they are large collections of items that can be processed as a single item.</a:t>
            </a:r>
            <a:endParaRPr/>
          </a:p>
          <a:p>
            <a:pPr indent="-298450" lvl="0" marL="457200" rtl="0" algn="l">
              <a:spcBef>
                <a:spcPts val="0"/>
              </a:spcBef>
              <a:spcAft>
                <a:spcPts val="0"/>
              </a:spcAft>
              <a:buSzPts val="1100"/>
              <a:buChar char="●"/>
            </a:pPr>
            <a:r>
              <a:rPr lang="en"/>
              <a:t>In many cases, we can further combine lists into one long list.</a:t>
            </a:r>
            <a:endParaRPr/>
          </a:p>
          <a:p>
            <a:pPr indent="-298450" lvl="0" marL="457200" rtl="0" algn="l">
              <a:spcBef>
                <a:spcPts val="0"/>
              </a:spcBef>
              <a:spcAft>
                <a:spcPts val="0"/>
              </a:spcAft>
              <a:buSzPts val="1100"/>
              <a:buChar char="●"/>
            </a:pPr>
            <a:r>
              <a:rPr lang="en"/>
              <a:t>Processing a single list is always more efficient than processing multiple lists in sequence.</a:t>
            </a:r>
            <a:endParaRPr/>
          </a:p>
          <a:p>
            <a:pPr indent="-298450" lvl="0" marL="457200" rtl="0" algn="l">
              <a:spcBef>
                <a:spcPts val="0"/>
              </a:spcBef>
              <a:spcAft>
                <a:spcPts val="0"/>
              </a:spcAft>
              <a:buSzPts val="1100"/>
              <a:buChar char="●"/>
            </a:pPr>
            <a:r>
              <a:rPr lang="en"/>
              <a:t>The </a:t>
            </a:r>
            <a:r>
              <a:rPr lang="en">
                <a:latin typeface="Courier New"/>
                <a:ea typeface="Courier New"/>
                <a:cs typeface="Courier New"/>
                <a:sym typeface="Courier New"/>
              </a:rPr>
              <a:t>itertools</a:t>
            </a:r>
            <a:r>
              <a:rPr lang="en"/>
              <a:t> code provides a function called </a:t>
            </a:r>
            <a:r>
              <a:rPr lang="en">
                <a:latin typeface="Courier New"/>
                <a:ea typeface="Courier New"/>
                <a:cs typeface="Courier New"/>
                <a:sym typeface="Courier New"/>
              </a:rPr>
              <a:t>chain()</a:t>
            </a:r>
            <a:r>
              <a:rPr lang="en"/>
              <a:t> that does this.</a:t>
            </a:r>
            <a:endParaRPr/>
          </a:p>
          <a:p>
            <a:pPr indent="-298450" lvl="0" marL="457200" rtl="0" algn="l">
              <a:spcBef>
                <a:spcPts val="0"/>
              </a:spcBef>
              <a:spcAft>
                <a:spcPts val="0"/>
              </a:spcAft>
              <a:buSzPts val="1100"/>
              <a:buChar char="●"/>
            </a:pPr>
            <a:r>
              <a:rPr lang="en"/>
              <a:t>The </a:t>
            </a:r>
            <a:r>
              <a:rPr lang="en">
                <a:latin typeface="Courier New"/>
                <a:ea typeface="Courier New"/>
                <a:cs typeface="Courier New"/>
                <a:sym typeface="Courier New"/>
              </a:rPr>
              <a:t>chain()</a:t>
            </a:r>
            <a:r>
              <a:rPr lang="en"/>
              <a:t> function takes any number of lists or sequences as parameters.</a:t>
            </a:r>
            <a:endParaRPr/>
          </a:p>
          <a:p>
            <a:pPr indent="-298450" lvl="1" marL="914400" rtl="0" algn="l">
              <a:spcBef>
                <a:spcPts val="0"/>
              </a:spcBef>
              <a:spcAft>
                <a:spcPts val="0"/>
              </a:spcAft>
              <a:buSzPts val="1100"/>
              <a:buChar char="○"/>
            </a:pPr>
            <a:r>
              <a:rPr lang="en"/>
              <a:t>Remember </a:t>
            </a:r>
            <a:r>
              <a:rPr lang="en">
                <a:latin typeface="Courier New"/>
                <a:ea typeface="Courier New"/>
                <a:cs typeface="Courier New"/>
                <a:sym typeface="Courier New"/>
              </a:rPr>
              <a:t>*args</a:t>
            </a:r>
            <a:r>
              <a:rPr lang="en"/>
              <a:t>?</a:t>
            </a:r>
            <a:endParaRPr/>
          </a:p>
          <a:p>
            <a:pPr indent="-298450" lvl="0" marL="457200" rtl="0" algn="l">
              <a:spcBef>
                <a:spcPts val="0"/>
              </a:spcBef>
              <a:spcAft>
                <a:spcPts val="0"/>
              </a:spcAft>
              <a:buSzPts val="1100"/>
              <a:buChar char="●"/>
            </a:pPr>
            <a:r>
              <a:rPr lang="en"/>
              <a:t>It returns a new iterable object (which we convert with </a:t>
            </a:r>
            <a:r>
              <a:rPr lang="en">
                <a:latin typeface="Courier New"/>
                <a:ea typeface="Courier New"/>
                <a:cs typeface="Courier New"/>
                <a:sym typeface="Courier New"/>
              </a:rPr>
              <a:t>list()</a:t>
            </a:r>
            <a:r>
              <a:rPr lang="en"/>
              <a:t>).</a:t>
            </a:r>
            <a:endParaRPr/>
          </a:p>
          <a:p>
            <a:pPr indent="-298450" lvl="0" marL="457200" rtl="0" algn="l">
              <a:spcBef>
                <a:spcPts val="0"/>
              </a:spcBef>
              <a:spcAft>
                <a:spcPts val="0"/>
              </a:spcAft>
              <a:buSzPts val="1100"/>
              <a:buChar char="●"/>
            </a:pPr>
            <a:r>
              <a:rPr lang="en"/>
              <a:t>Knowing this, you should be able to write a script to link the lists provided into one.</a:t>
            </a:r>
            <a:endParaRPr/>
          </a:p>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c87c0640-1f65-11e9-90f9-cfba743c7a5b: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c87c0640-1f65-11e9-90f9-cfba743c7a5b: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c87c2d50-1f65-11e9-90f9-cfba743c7a5b: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c87c2d50-1f65-11e9-90f9-cfba743c7a5b: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Teaching Tip:</a:t>
            </a:r>
            <a:endParaRPr b="1"/>
          </a:p>
          <a:p>
            <a:pPr indent="-298450" lvl="0" marL="457200" rtl="0" algn="l">
              <a:spcBef>
                <a:spcPts val="0"/>
              </a:spcBef>
              <a:spcAft>
                <a:spcPts val="0"/>
              </a:spcAft>
              <a:buSzPts val="1100"/>
              <a:buChar char="●"/>
            </a:pPr>
            <a:r>
              <a:rPr lang="en"/>
              <a:t>"Why not just use the </a:t>
            </a:r>
            <a:r>
              <a:rPr lang="en">
                <a:latin typeface="Courier New"/>
                <a:ea typeface="Courier New"/>
                <a:cs typeface="Courier New"/>
                <a:sym typeface="Courier New"/>
              </a:rPr>
              <a:t>+</a:t>
            </a:r>
            <a:r>
              <a:rPr lang="en"/>
              <a:t> operator?" is a fair question. Try to answer as best you can without more complex topics! Try not to go down a rabbit hole of efficiency/big O/etc., unless students seem advanced.</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4de576cae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4de576cae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Overview</a:t>
            </a:r>
            <a:r>
              <a:rPr lang="en"/>
              <a:t>This lesson starts with </a:t>
            </a:r>
            <a:r>
              <a:rPr lang="en">
                <a:latin typeface="Courier New"/>
                <a:ea typeface="Courier New"/>
                <a:cs typeface="Courier New"/>
                <a:sym typeface="Courier New"/>
              </a:rPr>
              <a:t>itertools</a:t>
            </a:r>
            <a:r>
              <a:rPr lang="en"/>
              <a:t>, walking through </a:t>
            </a:r>
            <a:r>
              <a:rPr lang="en">
                <a:latin typeface="Courier New"/>
                <a:ea typeface="Courier New"/>
                <a:cs typeface="Courier New"/>
                <a:sym typeface="Courier New"/>
              </a:rPr>
              <a:t>groupby()</a:t>
            </a:r>
            <a:r>
              <a:rPr lang="en"/>
              <a:t>, </a:t>
            </a:r>
            <a:r>
              <a:rPr lang="en">
                <a:latin typeface="Courier New"/>
                <a:ea typeface="Courier New"/>
                <a:cs typeface="Courier New"/>
                <a:sym typeface="Courier New"/>
              </a:rPr>
              <a:t>chain()</a:t>
            </a:r>
            <a:r>
              <a:rPr lang="en"/>
              <a:t>, and then </a:t>
            </a:r>
            <a:r>
              <a:rPr lang="en">
                <a:latin typeface="Courier New"/>
                <a:ea typeface="Courier New"/>
                <a:cs typeface="Courier New"/>
                <a:sym typeface="Courier New"/>
              </a:rPr>
              <a:t>accumulate()</a:t>
            </a:r>
            <a:r>
              <a:rPr lang="en"/>
              <a:t>. It then goes into list comprehensions.</a:t>
            </a:r>
            <a:endParaRPr/>
          </a:p>
          <a:p>
            <a:pPr indent="-298450" lvl="0" marL="457200" rtl="0" algn="l">
              <a:spcBef>
                <a:spcPts val="0"/>
              </a:spcBef>
              <a:spcAft>
                <a:spcPts val="0"/>
              </a:spcAft>
              <a:buSzPts val="1100"/>
              <a:buChar char="●"/>
            </a:pPr>
            <a:r>
              <a:rPr b="1" lang="en"/>
              <a:t>Important Notes:</a:t>
            </a:r>
            <a:r>
              <a:rPr lang="en"/>
              <a:t>Students aren't learning about modules until the next lesson — just refer to </a:t>
            </a:r>
            <a:r>
              <a:rPr lang="en">
                <a:latin typeface="Courier New"/>
                <a:ea typeface="Courier New"/>
                <a:cs typeface="Courier New"/>
                <a:sym typeface="Courier New"/>
              </a:rPr>
              <a:t>itertools</a:t>
            </a:r>
            <a:r>
              <a:rPr lang="en"/>
              <a:t> as a collection of code Python has built that we're using.</a:t>
            </a:r>
            <a:endParaRPr/>
          </a:p>
          <a:p>
            <a:pPr indent="-298450" lvl="0" marL="457200" rtl="0" algn="l">
              <a:spcBef>
                <a:spcPts val="0"/>
              </a:spcBef>
              <a:spcAft>
                <a:spcPts val="0"/>
              </a:spcAft>
              <a:buSzPts val="1100"/>
              <a:buChar char="●"/>
            </a:pPr>
            <a:r>
              <a:rPr b="1" lang="en"/>
              <a:t>Differentiation and Extensions</a:t>
            </a:r>
            <a:r>
              <a:rPr lang="en"/>
              <a:t>If students are getting the concepts easily, encourage them to explore other uses for the functions — for example, exponents with </a:t>
            </a:r>
            <a:r>
              <a:rPr lang="en">
                <a:latin typeface="Courier New"/>
                <a:ea typeface="Courier New"/>
                <a:cs typeface="Courier New"/>
                <a:sym typeface="Courier New"/>
              </a:rPr>
              <a:t>accumulate()</a:t>
            </a:r>
            <a:r>
              <a:rPr lang="en"/>
              <a:t>.</a:t>
            </a:r>
            <a:endParaRPr/>
          </a:p>
          <a:p>
            <a:pPr indent="0" lvl="0" marL="0" rtl="0" algn="l">
              <a:spcBef>
                <a:spcPts val="0"/>
              </a:spcBef>
              <a:spcAft>
                <a:spcPts val="0"/>
              </a:spcAft>
              <a:buNone/>
            </a:pPr>
            <a:r>
              <a:rPr b="1" lang="en"/>
              <a:t>Learning Objectives</a:t>
            </a:r>
            <a:r>
              <a:rPr lang="en"/>
              <a:t>In this lesson, students will:</a:t>
            </a:r>
            <a:endParaRPr/>
          </a:p>
          <a:p>
            <a:pPr indent="-298450" lvl="0" marL="457200" rtl="0" algn="l">
              <a:spcBef>
                <a:spcPts val="0"/>
              </a:spcBef>
              <a:spcAft>
                <a:spcPts val="0"/>
              </a:spcAft>
              <a:buSzPts val="1100"/>
              <a:buChar char="●"/>
            </a:pPr>
            <a:r>
              <a:rPr lang="en"/>
              <a:t>Use </a:t>
            </a:r>
            <a:r>
              <a:rPr lang="en">
                <a:latin typeface="Courier New"/>
                <a:ea typeface="Courier New"/>
                <a:cs typeface="Courier New"/>
                <a:sym typeface="Courier New"/>
              </a:rPr>
              <a:t>itertools</a:t>
            </a:r>
            <a:r>
              <a:rPr lang="en"/>
              <a:t> to implement efficient looping.</a:t>
            </a:r>
            <a:endParaRPr/>
          </a:p>
          <a:p>
            <a:pPr indent="-298450" lvl="0" marL="457200" rtl="0" algn="l">
              <a:spcBef>
                <a:spcPts val="0"/>
              </a:spcBef>
              <a:spcAft>
                <a:spcPts val="0"/>
              </a:spcAft>
              <a:buSzPts val="1100"/>
              <a:buChar char="●"/>
            </a:pPr>
            <a:r>
              <a:rPr lang="en"/>
              <a:t>Use list comprehensions to concisely create lists.</a:t>
            </a:r>
            <a:endParaRPr/>
          </a:p>
          <a:p>
            <a:pPr indent="0" lvl="0" marL="0" rtl="0" algn="l">
              <a:spcBef>
                <a:spcPts val="0"/>
              </a:spcBef>
              <a:spcAft>
                <a:spcPts val="0"/>
              </a:spcAft>
              <a:buNone/>
            </a:pPr>
            <a:r>
              <a:rPr b="1" lang="en"/>
              <a:t>Duration</a:t>
            </a:r>
            <a:r>
              <a:rPr lang="en"/>
              <a:t>60 minutes</a:t>
            </a:r>
            <a:endParaRPr/>
          </a:p>
          <a:p>
            <a:pPr indent="0" lvl="0" marL="0" rtl="0" algn="l">
              <a:spcBef>
                <a:spcPts val="0"/>
              </a:spcBef>
              <a:spcAft>
                <a:spcPts val="0"/>
              </a:spcAft>
              <a:buNone/>
            </a:pPr>
            <a:r>
              <a:rPr b="1" lang="en"/>
              <a:t>Notes on Timing</a:t>
            </a:r>
            <a:r>
              <a:rPr lang="en"/>
              <a:t>An hour is allotted for this lesson, but it really only needs 45 minutes. So, spend several minutes on each slide — change the lists and examples and run it with many variations to be sure students understand exactly what's happened. The advantage of code embedded in the slide is that you can get into a lot of practice on just one slide!</a:t>
            </a:r>
            <a:endParaRPr/>
          </a:p>
          <a:p>
            <a:pPr indent="-298450" lvl="0" marL="457200" rtl="0" algn="l">
              <a:spcBef>
                <a:spcPts val="0"/>
              </a:spcBef>
              <a:spcAft>
                <a:spcPts val="0"/>
              </a:spcAft>
              <a:buSzPts val="1100"/>
              <a:buChar char="●"/>
            </a:pPr>
            <a:r>
              <a:rPr b="1" lang="en"/>
              <a:t>Suggested Agenda</a:t>
            </a:r>
            <a:r>
              <a:rPr lang="en"/>
              <a:t>TimeActivity0:00 - 0:03Welcome0:04 - 0:08Introducing Code Abstraction0:08 - 0:38</a:t>
            </a:r>
            <a:r>
              <a:rPr lang="en">
                <a:latin typeface="Courier New"/>
                <a:ea typeface="Courier New"/>
                <a:cs typeface="Courier New"/>
                <a:sym typeface="Courier New"/>
              </a:rPr>
              <a:t>itertools</a:t>
            </a:r>
            <a:r>
              <a:rPr lang="en"/>
              <a:t>0:38 - 0:58List Comprehensions0:58 - 0:60Summary</a:t>
            </a:r>
            <a:r>
              <a:rPr b="1" lang="en"/>
              <a:t>In Class: Materials</a:t>
            </a:r>
            <a:r>
              <a:rPr lang="en"/>
              <a:t>Projector</a:t>
            </a:r>
            <a:endParaRPr/>
          </a:p>
          <a:p>
            <a:pPr indent="-298450" lvl="0" marL="457200" rtl="0" algn="l">
              <a:spcBef>
                <a:spcPts val="0"/>
              </a:spcBef>
              <a:spcAft>
                <a:spcPts val="0"/>
              </a:spcAft>
              <a:buSzPts val="1100"/>
              <a:buChar char="●"/>
            </a:pPr>
            <a:r>
              <a:rPr lang="en"/>
              <a:t>Internet connection</a:t>
            </a:r>
            <a:endParaRPr/>
          </a:p>
          <a:p>
            <a:pPr indent="-298450" lvl="0" marL="457200" rtl="0" algn="l">
              <a:spcBef>
                <a:spcPts val="0"/>
              </a:spcBef>
              <a:spcAft>
                <a:spcPts val="0"/>
              </a:spcAft>
              <a:buSzPts val="1100"/>
              <a:buChar char="●"/>
            </a:pPr>
            <a:r>
              <a:rPr lang="en"/>
              <a:t>Python 3</a:t>
            </a:r>
            <a:endParaRPr/>
          </a:p>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c87c7b70-1f65-11e9-90f9-cfba743c7a5b: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c87c7b70-1f65-11e9-90f9-cfba743c7a5b: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 MINUTES</a:t>
            </a:r>
            <a:endParaRPr/>
          </a:p>
          <a:p>
            <a:pPr indent="0" lvl="0" marL="0" rtl="0" algn="l">
              <a:spcBef>
                <a:spcPts val="0"/>
              </a:spcBef>
              <a:spcAft>
                <a:spcPts val="0"/>
              </a:spcAft>
              <a:buNone/>
            </a:pPr>
            <a:r>
              <a:rPr b="1" lang="en"/>
              <a:t>Teaching Tips:</a:t>
            </a:r>
            <a:endParaRPr b="1"/>
          </a:p>
          <a:p>
            <a:pPr indent="-298450" lvl="0" marL="457200" rtl="0" algn="l">
              <a:spcBef>
                <a:spcPts val="0"/>
              </a:spcBef>
              <a:spcAft>
                <a:spcPts val="0"/>
              </a:spcAft>
              <a:buSzPts val="1100"/>
              <a:buChar char="●"/>
            </a:pPr>
            <a:r>
              <a:rPr lang="en"/>
              <a:t>Walk around to answer questions.</a:t>
            </a:r>
            <a:endParaRPr/>
          </a:p>
          <a:p>
            <a:pPr indent="-298450" lvl="0" marL="457200" rtl="0" algn="l">
              <a:spcBef>
                <a:spcPts val="0"/>
              </a:spcBef>
              <a:spcAft>
                <a:spcPts val="0"/>
              </a:spcAft>
              <a:buSzPts val="1100"/>
              <a:buChar char="●"/>
            </a:pPr>
            <a:r>
              <a:rPr lang="en"/>
              <a:t>After students give it a shot, go over the answer on the screen.</a:t>
            </a:r>
            <a:endParaRPr/>
          </a:p>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c87c7b71-1f65-11e9-90f9-cfba743c7a5b: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c87c7b71-1f65-11e9-90f9-cfba743c7a5b: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c87cc990-1f65-11e9-90f9-cfba743c7a5b: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c87cc990-1f65-11e9-90f9-cfba743c7a5b: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Teaching Tip:</a:t>
            </a:r>
            <a:endParaRPr b="1"/>
          </a:p>
          <a:p>
            <a:pPr indent="-298450" lvl="0" marL="457200" rtl="0" algn="l">
              <a:spcBef>
                <a:spcPts val="0"/>
              </a:spcBef>
              <a:spcAft>
                <a:spcPts val="0"/>
              </a:spcAft>
              <a:buSzPts val="1100"/>
              <a:buChar char="●"/>
            </a:pPr>
            <a:r>
              <a:rPr lang="en"/>
              <a:t>Walk through how the math works.</a:t>
            </a:r>
            <a:endParaRPr/>
          </a:p>
          <a:p>
            <a:pPr indent="0" lvl="0" marL="0" rtl="0" algn="l">
              <a:spcBef>
                <a:spcPts val="0"/>
              </a:spcBef>
              <a:spcAft>
                <a:spcPts val="0"/>
              </a:spcAft>
              <a:buNone/>
            </a:pPr>
            <a:r>
              <a:rPr b="1" lang="en"/>
              <a:t>Talking Points:</a:t>
            </a:r>
            <a:endParaRPr b="1"/>
          </a:p>
          <a:p>
            <a:pPr indent="-298450" lvl="0" marL="457200" rtl="0" algn="l">
              <a:spcBef>
                <a:spcPts val="0"/>
              </a:spcBef>
              <a:spcAft>
                <a:spcPts val="0"/>
              </a:spcAft>
              <a:buSzPts val="1100"/>
              <a:buChar char="●"/>
            </a:pPr>
            <a:r>
              <a:rPr lang="en"/>
              <a:t>Sometimes our lists hold items that need to be added up or multiplied into a single result.</a:t>
            </a:r>
            <a:endParaRPr/>
          </a:p>
          <a:p>
            <a:pPr indent="-298450" lvl="0" marL="457200" rtl="0" algn="l">
              <a:spcBef>
                <a:spcPts val="0"/>
              </a:spcBef>
              <a:spcAft>
                <a:spcPts val="0"/>
              </a:spcAft>
              <a:buSzPts val="1100"/>
              <a:buChar char="●"/>
            </a:pPr>
            <a:r>
              <a:rPr lang="en"/>
              <a:t>We can iterate through the entire list and store an ongoing result…</a:t>
            </a:r>
            <a:endParaRPr/>
          </a:p>
          <a:p>
            <a:pPr indent="-298450" lvl="0" marL="457200" rtl="0" algn="l">
              <a:spcBef>
                <a:spcPts val="0"/>
              </a:spcBef>
              <a:spcAft>
                <a:spcPts val="0"/>
              </a:spcAft>
              <a:buSzPts val="1100"/>
              <a:buChar char="●"/>
            </a:pPr>
            <a:r>
              <a:rPr lang="en"/>
              <a:t>… Or, we can import </a:t>
            </a:r>
            <a:r>
              <a:rPr lang="en">
                <a:latin typeface="Courier New"/>
                <a:ea typeface="Courier New"/>
                <a:cs typeface="Courier New"/>
                <a:sym typeface="Courier New"/>
              </a:rPr>
              <a:t>itertools</a:t>
            </a:r>
            <a:r>
              <a:rPr lang="en"/>
              <a:t> and use the built-in </a:t>
            </a:r>
            <a:r>
              <a:rPr lang="en">
                <a:latin typeface="Courier New"/>
                <a:ea typeface="Courier New"/>
                <a:cs typeface="Courier New"/>
                <a:sym typeface="Courier New"/>
              </a:rPr>
              <a:t>accumulate()</a:t>
            </a:r>
            <a:r>
              <a:rPr lang="en"/>
              <a:t> function.</a:t>
            </a:r>
            <a:endParaRPr/>
          </a:p>
          <a:p>
            <a:pPr indent="-298450" lvl="0" marL="457200" rtl="0" algn="l">
              <a:spcBef>
                <a:spcPts val="0"/>
              </a:spcBef>
              <a:spcAft>
                <a:spcPts val="0"/>
              </a:spcAft>
              <a:buSzPts val="1100"/>
              <a:buChar char="●"/>
            </a:pPr>
            <a:r>
              <a:rPr lang="en"/>
              <a:t>By default, </a:t>
            </a:r>
            <a:r>
              <a:rPr lang="en">
                <a:latin typeface="Courier New"/>
                <a:ea typeface="Courier New"/>
                <a:cs typeface="Courier New"/>
                <a:sym typeface="Courier New"/>
              </a:rPr>
              <a:t>accumulate()</a:t>
            </a:r>
            <a:r>
              <a:rPr lang="en"/>
              <a:t> will successively add each element in the list.</a:t>
            </a:r>
            <a:endParaRPr/>
          </a:p>
          <a:p>
            <a:pPr indent="-298450" lvl="0" marL="457200" rtl="0" algn="l">
              <a:spcBef>
                <a:spcPts val="0"/>
              </a:spcBef>
              <a:spcAft>
                <a:spcPts val="0"/>
              </a:spcAft>
              <a:buSzPts val="1100"/>
              <a:buChar char="●"/>
            </a:pPr>
            <a:r>
              <a:rPr lang="en"/>
              <a:t>It returns a list that contains each result of adding each item to the previous sum.</a:t>
            </a:r>
            <a:endParaRPr/>
          </a:p>
          <a:p>
            <a:pPr indent="-298450" lvl="0" marL="457200" rtl="0" algn="l">
              <a:spcBef>
                <a:spcPts val="0"/>
              </a:spcBef>
              <a:spcAft>
                <a:spcPts val="0"/>
              </a:spcAft>
              <a:buSzPts val="1100"/>
              <a:buChar char="●"/>
            </a:pPr>
            <a:r>
              <a:rPr lang="en"/>
              <a:t>Having each result up to the final sum is helpful in machine learning applications.</a:t>
            </a:r>
            <a:endParaRPr/>
          </a:p>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c87d17b0-1f65-11e9-90f9-cfba743c7a5b: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c87d17b0-1f65-11e9-90f9-cfba743c7a5b: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Teaching Tip:</a:t>
            </a:r>
            <a:endParaRPr b="1"/>
          </a:p>
          <a:p>
            <a:pPr indent="-298450" lvl="0" marL="457200" rtl="0" algn="l">
              <a:spcBef>
                <a:spcPts val="0"/>
              </a:spcBef>
              <a:spcAft>
                <a:spcPts val="0"/>
              </a:spcAft>
              <a:buSzPts val="1100"/>
              <a:buChar char="●"/>
            </a:pPr>
            <a:r>
              <a:rPr lang="en"/>
              <a:t>Take this time to show the class how </a:t>
            </a:r>
            <a:r>
              <a:rPr lang="en">
                <a:latin typeface="Courier New"/>
                <a:ea typeface="Courier New"/>
                <a:cs typeface="Courier New"/>
                <a:sym typeface="Courier New"/>
              </a:rPr>
              <a:t>accumulate()</a:t>
            </a:r>
            <a:r>
              <a:rPr lang="en"/>
              <a:t> works. Change up the numbers.</a:t>
            </a:r>
            <a:endParaRPr/>
          </a:p>
          <a:p>
            <a:pPr indent="0" lvl="0" marL="0" rtl="0" algn="l">
              <a:spcBef>
                <a:spcPts val="0"/>
              </a:spcBef>
              <a:spcAft>
                <a:spcPts val="0"/>
              </a:spcAft>
              <a:buNone/>
            </a:pPr>
            <a:r>
              <a:rPr b="1" lang="en"/>
              <a:t>Talking Points:</a:t>
            </a:r>
            <a:endParaRPr b="1"/>
          </a:p>
          <a:p>
            <a:pPr indent="-298450" lvl="0" marL="457200" rtl="0" algn="l">
              <a:spcBef>
                <a:spcPts val="0"/>
              </a:spcBef>
              <a:spcAft>
                <a:spcPts val="0"/>
              </a:spcAft>
              <a:buSzPts val="1100"/>
              <a:buChar char="●"/>
            </a:pPr>
            <a:r>
              <a:rPr lang="en"/>
              <a:t>We import </a:t>
            </a:r>
            <a:r>
              <a:rPr lang="en">
                <a:latin typeface="Courier New"/>
                <a:ea typeface="Courier New"/>
                <a:cs typeface="Courier New"/>
                <a:sym typeface="Courier New"/>
              </a:rPr>
              <a:t>itertools</a:t>
            </a:r>
            <a:r>
              <a:rPr lang="en"/>
              <a:t> and set up a list of prime numbers to sum.</a:t>
            </a:r>
            <a:endParaRPr/>
          </a:p>
          <a:p>
            <a:pPr indent="-298450" lvl="0" marL="457200" rtl="0" algn="l">
              <a:spcBef>
                <a:spcPts val="0"/>
              </a:spcBef>
              <a:spcAft>
                <a:spcPts val="0"/>
              </a:spcAft>
              <a:buSzPts val="1100"/>
              <a:buChar char="●"/>
            </a:pPr>
            <a:r>
              <a:rPr lang="en"/>
              <a:t>Then, we call </a:t>
            </a:r>
            <a:r>
              <a:rPr lang="en">
                <a:latin typeface="Courier New"/>
                <a:ea typeface="Courier New"/>
                <a:cs typeface="Courier New"/>
                <a:sym typeface="Courier New"/>
              </a:rPr>
              <a:t>itertools.accumulate()</a:t>
            </a:r>
            <a:r>
              <a:rPr lang="en"/>
              <a:t> and we pass in the primes list.</a:t>
            </a:r>
            <a:endParaRPr/>
          </a:p>
          <a:p>
            <a:pPr indent="-298450" lvl="0" marL="457200" rtl="0" algn="l">
              <a:spcBef>
                <a:spcPts val="0"/>
              </a:spcBef>
              <a:spcAft>
                <a:spcPts val="0"/>
              </a:spcAft>
              <a:buSzPts val="1100"/>
              <a:buChar char="●"/>
            </a:pPr>
            <a:r>
              <a:rPr lang="en"/>
              <a:t>Lastly, we use the </a:t>
            </a:r>
            <a:r>
              <a:rPr lang="en">
                <a:latin typeface="Courier New"/>
                <a:ea typeface="Courier New"/>
                <a:cs typeface="Courier New"/>
                <a:sym typeface="Courier New"/>
              </a:rPr>
              <a:t>list()</a:t>
            </a:r>
            <a:r>
              <a:rPr lang="en"/>
              <a:t> function to convert to a list and store in the </a:t>
            </a:r>
            <a:r>
              <a:rPr lang="en">
                <a:latin typeface="Courier New"/>
                <a:ea typeface="Courier New"/>
                <a:cs typeface="Courier New"/>
                <a:sym typeface="Courier New"/>
              </a:rPr>
              <a:t>results</a:t>
            </a:r>
            <a:r>
              <a:rPr lang="en"/>
              <a:t> variable.</a:t>
            </a:r>
            <a:endParaRPr/>
          </a:p>
          <a:p>
            <a:pPr indent="-298450" lvl="0" marL="457200" rtl="0" algn="l">
              <a:spcBef>
                <a:spcPts val="0"/>
              </a:spcBef>
              <a:spcAft>
                <a:spcPts val="0"/>
              </a:spcAft>
              <a:buSzPts val="1100"/>
              <a:buChar char="●"/>
            </a:pPr>
            <a:r>
              <a:rPr lang="en"/>
              <a:t>The accumulator starts at </a:t>
            </a:r>
            <a:r>
              <a:rPr lang="en">
                <a:latin typeface="Courier New"/>
                <a:ea typeface="Courier New"/>
                <a:cs typeface="Courier New"/>
                <a:sym typeface="Courier New"/>
              </a:rPr>
              <a:t>0</a:t>
            </a:r>
            <a:r>
              <a:rPr lang="en"/>
              <a:t>, then adds each index as it goes.</a:t>
            </a:r>
            <a:endParaRPr/>
          </a:p>
          <a:p>
            <a:pPr indent="-298450" lvl="0" marL="457200" rtl="0" algn="l">
              <a:spcBef>
                <a:spcPts val="0"/>
              </a:spcBef>
              <a:spcAft>
                <a:spcPts val="0"/>
              </a:spcAft>
              <a:buSzPts val="1100"/>
              <a:buChar char="●"/>
            </a:pPr>
            <a:r>
              <a:rPr lang="en"/>
              <a:t>The final result is this list.</a:t>
            </a:r>
            <a:endParaRPr/>
          </a:p>
          <a:p>
            <a:pPr indent="0" lvl="0" marL="0" rtl="0" algn="l">
              <a:spcBef>
                <a:spcPts val="0"/>
              </a:spcBef>
              <a:spcAft>
                <a:spcPts val="0"/>
              </a:spcAft>
              <a:buNone/>
            </a:pPr>
            <a:r>
              <a:rPr b="1" lang="en"/>
              <a:t>Repl.it note:</a:t>
            </a:r>
            <a:endParaRPr b="1"/>
          </a:p>
          <a:p>
            <a:pPr indent="0" lvl="0" marL="0" rtl="0" algn="l">
              <a:spcBef>
                <a:spcPts val="0"/>
              </a:spcBef>
              <a:spcAft>
                <a:spcPts val="0"/>
              </a:spcAft>
              <a:buNone/>
            </a:pPr>
            <a:r>
              <a:rPr lang="en">
                <a:latin typeface="Courier New"/>
                <a:ea typeface="Courier New"/>
                <a:cs typeface="Courier New"/>
                <a:sym typeface="Courier New"/>
              </a:rPr>
              <a:t>import itertools</a:t>
            </a:r>
            <a:br>
              <a:rPr lang="en">
                <a:latin typeface="Courier New"/>
                <a:ea typeface="Courier New"/>
                <a:cs typeface="Courier New"/>
                <a:sym typeface="Courier New"/>
              </a:rPr>
            </a:br>
            <a:br>
              <a:rPr lang="en">
                <a:latin typeface="Courier New"/>
                <a:ea typeface="Courier New"/>
                <a:cs typeface="Courier New"/>
                <a:sym typeface="Courier New"/>
              </a:rPr>
            </a:br>
            <a:r>
              <a:rPr lang="en">
                <a:solidFill>
                  <a:srgbClr val="888888"/>
                </a:solidFill>
                <a:latin typeface="Courier New"/>
                <a:ea typeface="Courier New"/>
                <a:cs typeface="Courier New"/>
                <a:sym typeface="Courier New"/>
              </a:rPr>
              <a:t># Start with a numerical list.</a:t>
            </a:r>
            <a:br>
              <a:rPr lang="en">
                <a:latin typeface="Courier New"/>
                <a:ea typeface="Courier New"/>
                <a:cs typeface="Courier New"/>
                <a:sym typeface="Courier New"/>
              </a:rPr>
            </a:br>
            <a:r>
              <a:rPr lang="en">
                <a:latin typeface="Courier New"/>
                <a:ea typeface="Courier New"/>
                <a:cs typeface="Courier New"/>
                <a:sym typeface="Courier New"/>
              </a:rPr>
              <a:t>primes = [</a:t>
            </a:r>
            <a:r>
              <a:rPr lang="en">
                <a:solidFill>
                  <a:srgbClr val="880000"/>
                </a:solidFill>
                <a:latin typeface="Courier New"/>
                <a:ea typeface="Courier New"/>
                <a:cs typeface="Courier New"/>
                <a:sym typeface="Courier New"/>
              </a:rPr>
              <a:t>2</a:t>
            </a:r>
            <a:r>
              <a:rPr lang="en">
                <a:latin typeface="Courier New"/>
                <a:ea typeface="Courier New"/>
                <a:cs typeface="Courier New"/>
                <a:sym typeface="Courier New"/>
              </a:rPr>
              <a:t>, </a:t>
            </a:r>
            <a:r>
              <a:rPr lang="en">
                <a:solidFill>
                  <a:srgbClr val="880000"/>
                </a:solidFill>
                <a:latin typeface="Courier New"/>
                <a:ea typeface="Courier New"/>
                <a:cs typeface="Courier New"/>
                <a:sym typeface="Courier New"/>
              </a:rPr>
              <a:t>3</a:t>
            </a:r>
            <a:r>
              <a:rPr lang="en">
                <a:latin typeface="Courier New"/>
                <a:ea typeface="Courier New"/>
                <a:cs typeface="Courier New"/>
                <a:sym typeface="Courier New"/>
              </a:rPr>
              <a:t>, </a:t>
            </a:r>
            <a:r>
              <a:rPr lang="en">
                <a:solidFill>
                  <a:srgbClr val="880000"/>
                </a:solidFill>
                <a:latin typeface="Courier New"/>
                <a:ea typeface="Courier New"/>
                <a:cs typeface="Courier New"/>
                <a:sym typeface="Courier New"/>
              </a:rPr>
              <a:t>5</a:t>
            </a:r>
            <a:r>
              <a:rPr lang="en">
                <a:latin typeface="Courier New"/>
                <a:ea typeface="Courier New"/>
                <a:cs typeface="Courier New"/>
                <a:sym typeface="Courier New"/>
              </a:rPr>
              <a:t>, </a:t>
            </a:r>
            <a:r>
              <a:rPr lang="en">
                <a:solidFill>
                  <a:srgbClr val="880000"/>
                </a:solidFill>
                <a:latin typeface="Courier New"/>
                <a:ea typeface="Courier New"/>
                <a:cs typeface="Courier New"/>
                <a:sym typeface="Courier New"/>
              </a:rPr>
              <a:t>7</a:t>
            </a:r>
            <a:r>
              <a:rPr lang="en">
                <a:latin typeface="Courier New"/>
                <a:ea typeface="Courier New"/>
                <a:cs typeface="Courier New"/>
                <a:sym typeface="Courier New"/>
              </a:rPr>
              <a:t>, </a:t>
            </a:r>
            <a:r>
              <a:rPr lang="en">
                <a:solidFill>
                  <a:srgbClr val="880000"/>
                </a:solidFill>
                <a:latin typeface="Courier New"/>
                <a:ea typeface="Courier New"/>
                <a:cs typeface="Courier New"/>
                <a:sym typeface="Courier New"/>
              </a:rPr>
              <a:t>11</a:t>
            </a:r>
            <a:r>
              <a:rPr lang="en">
                <a:latin typeface="Courier New"/>
                <a:ea typeface="Courier New"/>
                <a:cs typeface="Courier New"/>
                <a:sym typeface="Courier New"/>
              </a:rPr>
              <a:t>, </a:t>
            </a:r>
            <a:r>
              <a:rPr lang="en">
                <a:solidFill>
                  <a:srgbClr val="880000"/>
                </a:solidFill>
                <a:latin typeface="Courier New"/>
                <a:ea typeface="Courier New"/>
                <a:cs typeface="Courier New"/>
                <a:sym typeface="Courier New"/>
              </a:rPr>
              <a:t>13</a:t>
            </a:r>
            <a:r>
              <a:rPr lang="en">
                <a:latin typeface="Courier New"/>
                <a:ea typeface="Courier New"/>
                <a:cs typeface="Courier New"/>
                <a:sym typeface="Courier New"/>
              </a:rPr>
              <a:t>]</a:t>
            </a:r>
            <a:br>
              <a:rPr lang="en">
                <a:latin typeface="Courier New"/>
                <a:ea typeface="Courier New"/>
                <a:cs typeface="Courier New"/>
                <a:sym typeface="Courier New"/>
              </a:rPr>
            </a:br>
            <a:br>
              <a:rPr lang="en">
                <a:latin typeface="Courier New"/>
                <a:ea typeface="Courier New"/>
                <a:cs typeface="Courier New"/>
                <a:sym typeface="Courier New"/>
              </a:rPr>
            </a:br>
            <a:r>
              <a:rPr lang="en">
                <a:solidFill>
                  <a:srgbClr val="888888"/>
                </a:solidFill>
                <a:latin typeface="Courier New"/>
                <a:ea typeface="Courier New"/>
                <a:cs typeface="Courier New"/>
                <a:sym typeface="Courier New"/>
              </a:rPr>
              <a:t># Pass it to:</a:t>
            </a:r>
            <a:br>
              <a:rPr lang="en">
                <a:latin typeface="Courier New"/>
                <a:ea typeface="Courier New"/>
                <a:cs typeface="Courier New"/>
                <a:sym typeface="Courier New"/>
              </a:rPr>
            </a:br>
            <a:r>
              <a:rPr lang="en">
                <a:latin typeface="Courier New"/>
                <a:ea typeface="Courier New"/>
                <a:cs typeface="Courier New"/>
                <a:sym typeface="Courier New"/>
              </a:rPr>
              <a:t>results = list(itertools.accumulate(primes))</a:t>
            </a:r>
            <a:br>
              <a:rPr lang="en">
                <a:latin typeface="Courier New"/>
                <a:ea typeface="Courier New"/>
                <a:cs typeface="Courier New"/>
                <a:sym typeface="Courier New"/>
              </a:rPr>
            </a:br>
            <a:r>
              <a:rPr lang="en">
                <a:latin typeface="Courier New"/>
                <a:ea typeface="Courier New"/>
                <a:cs typeface="Courier New"/>
                <a:sym typeface="Courier New"/>
              </a:rPr>
              <a:t>print(results)</a:t>
            </a:r>
            <a:br>
              <a:rPr lang="en">
                <a:latin typeface="Courier New"/>
                <a:ea typeface="Courier New"/>
                <a:cs typeface="Courier New"/>
                <a:sym typeface="Courier New"/>
              </a:rPr>
            </a:b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a:t>
            </a:r>
            <a:r>
              <a:rPr lang="en">
                <a:solidFill>
                  <a:srgbClr val="880000"/>
                </a:solidFill>
                <a:latin typeface="Courier New"/>
                <a:ea typeface="Courier New"/>
                <a:cs typeface="Courier New"/>
                <a:sym typeface="Courier New"/>
              </a:rPr>
              <a:t>0</a:t>
            </a:r>
            <a:r>
              <a:rPr lang="en">
                <a:latin typeface="Courier New"/>
                <a:ea typeface="Courier New"/>
                <a:cs typeface="Courier New"/>
                <a:sym typeface="Courier New"/>
              </a:rPr>
              <a:t>+</a:t>
            </a:r>
            <a:r>
              <a:rPr lang="en">
                <a:solidFill>
                  <a:srgbClr val="880000"/>
                </a:solidFill>
                <a:latin typeface="Courier New"/>
                <a:ea typeface="Courier New"/>
                <a:cs typeface="Courier New"/>
                <a:sym typeface="Courier New"/>
              </a:rPr>
              <a:t>2</a:t>
            </a:r>
            <a:r>
              <a:rPr lang="en">
                <a:latin typeface="Courier New"/>
                <a:ea typeface="Courier New"/>
                <a:cs typeface="Courier New"/>
                <a:sym typeface="Courier New"/>
              </a:rPr>
              <a:t>=</a:t>
            </a:r>
            <a:r>
              <a:rPr lang="en">
                <a:solidFill>
                  <a:srgbClr val="880000"/>
                </a:solidFill>
                <a:latin typeface="Courier New"/>
                <a:ea typeface="Courier New"/>
                <a:cs typeface="Courier New"/>
                <a:sym typeface="Courier New"/>
              </a:rPr>
              <a:t>2</a:t>
            </a:r>
            <a:r>
              <a:rPr lang="en">
                <a:latin typeface="Courier New"/>
                <a:ea typeface="Courier New"/>
                <a:cs typeface="Courier New"/>
                <a:sym typeface="Courier New"/>
              </a:rPr>
              <a:t>), (</a:t>
            </a:r>
            <a:r>
              <a:rPr lang="en">
                <a:solidFill>
                  <a:srgbClr val="880000"/>
                </a:solidFill>
                <a:latin typeface="Courier New"/>
                <a:ea typeface="Courier New"/>
                <a:cs typeface="Courier New"/>
                <a:sym typeface="Courier New"/>
              </a:rPr>
              <a:t>2</a:t>
            </a:r>
            <a:r>
              <a:rPr lang="en">
                <a:latin typeface="Courier New"/>
                <a:ea typeface="Courier New"/>
                <a:cs typeface="Courier New"/>
                <a:sym typeface="Courier New"/>
              </a:rPr>
              <a:t>+</a:t>
            </a:r>
            <a:r>
              <a:rPr lang="en">
                <a:solidFill>
                  <a:srgbClr val="880000"/>
                </a:solidFill>
                <a:latin typeface="Courier New"/>
                <a:ea typeface="Courier New"/>
                <a:cs typeface="Courier New"/>
                <a:sym typeface="Courier New"/>
              </a:rPr>
              <a:t>3</a:t>
            </a:r>
            <a:r>
              <a:rPr lang="en">
                <a:latin typeface="Courier New"/>
                <a:ea typeface="Courier New"/>
                <a:cs typeface="Courier New"/>
                <a:sym typeface="Courier New"/>
              </a:rPr>
              <a:t>=</a:t>
            </a:r>
            <a:r>
              <a:rPr lang="en">
                <a:solidFill>
                  <a:srgbClr val="880000"/>
                </a:solidFill>
                <a:latin typeface="Courier New"/>
                <a:ea typeface="Courier New"/>
                <a:cs typeface="Courier New"/>
                <a:sym typeface="Courier New"/>
              </a:rPr>
              <a:t>5</a:t>
            </a:r>
            <a:r>
              <a:rPr lang="en">
                <a:latin typeface="Courier New"/>
                <a:ea typeface="Courier New"/>
                <a:cs typeface="Courier New"/>
                <a:sym typeface="Courier New"/>
              </a:rPr>
              <a:t>), (</a:t>
            </a:r>
            <a:r>
              <a:rPr lang="en">
                <a:solidFill>
                  <a:srgbClr val="880000"/>
                </a:solidFill>
                <a:latin typeface="Courier New"/>
                <a:ea typeface="Courier New"/>
                <a:cs typeface="Courier New"/>
                <a:sym typeface="Courier New"/>
              </a:rPr>
              <a:t>5</a:t>
            </a:r>
            <a:r>
              <a:rPr lang="en">
                <a:latin typeface="Courier New"/>
                <a:ea typeface="Courier New"/>
                <a:cs typeface="Courier New"/>
                <a:sym typeface="Courier New"/>
              </a:rPr>
              <a:t>+</a:t>
            </a:r>
            <a:r>
              <a:rPr lang="en">
                <a:solidFill>
                  <a:srgbClr val="880000"/>
                </a:solidFill>
                <a:latin typeface="Courier New"/>
                <a:ea typeface="Courier New"/>
                <a:cs typeface="Courier New"/>
                <a:sym typeface="Courier New"/>
              </a:rPr>
              <a:t>5</a:t>
            </a:r>
            <a:r>
              <a:rPr lang="en">
                <a:latin typeface="Courier New"/>
                <a:ea typeface="Courier New"/>
                <a:cs typeface="Courier New"/>
                <a:sym typeface="Courier New"/>
              </a:rPr>
              <a:t>=</a:t>
            </a:r>
            <a:r>
              <a:rPr lang="en">
                <a:solidFill>
                  <a:srgbClr val="880000"/>
                </a:solidFill>
                <a:latin typeface="Courier New"/>
                <a:ea typeface="Courier New"/>
                <a:cs typeface="Courier New"/>
                <a:sym typeface="Courier New"/>
              </a:rPr>
              <a:t>10</a:t>
            </a:r>
            <a:r>
              <a:rPr lang="en">
                <a:latin typeface="Courier New"/>
                <a:ea typeface="Courier New"/>
                <a:cs typeface="Courier New"/>
                <a:sym typeface="Courier New"/>
              </a:rPr>
              <a:t>), (</a:t>
            </a:r>
            <a:r>
              <a:rPr lang="en">
                <a:solidFill>
                  <a:srgbClr val="880000"/>
                </a:solidFill>
                <a:latin typeface="Courier New"/>
                <a:ea typeface="Courier New"/>
                <a:cs typeface="Courier New"/>
                <a:sym typeface="Courier New"/>
              </a:rPr>
              <a:t>10</a:t>
            </a:r>
            <a:r>
              <a:rPr lang="en">
                <a:latin typeface="Courier New"/>
                <a:ea typeface="Courier New"/>
                <a:cs typeface="Courier New"/>
                <a:sym typeface="Courier New"/>
              </a:rPr>
              <a:t>+</a:t>
            </a:r>
            <a:r>
              <a:rPr lang="en">
                <a:solidFill>
                  <a:srgbClr val="880000"/>
                </a:solidFill>
                <a:latin typeface="Courier New"/>
                <a:ea typeface="Courier New"/>
                <a:cs typeface="Courier New"/>
                <a:sym typeface="Courier New"/>
              </a:rPr>
              <a:t>7</a:t>
            </a:r>
            <a:r>
              <a:rPr lang="en">
                <a:latin typeface="Courier New"/>
                <a:ea typeface="Courier New"/>
                <a:cs typeface="Courier New"/>
                <a:sym typeface="Courier New"/>
              </a:rPr>
              <a:t>=</a:t>
            </a:r>
            <a:r>
              <a:rPr lang="en">
                <a:solidFill>
                  <a:srgbClr val="880000"/>
                </a:solidFill>
                <a:latin typeface="Courier New"/>
                <a:ea typeface="Courier New"/>
                <a:cs typeface="Courier New"/>
                <a:sym typeface="Courier New"/>
              </a:rPr>
              <a:t>17</a:t>
            </a:r>
            <a:r>
              <a:rPr lang="en">
                <a:latin typeface="Courier New"/>
                <a:ea typeface="Courier New"/>
                <a:cs typeface="Courier New"/>
                <a:sym typeface="Courier New"/>
              </a:rPr>
              <a:t>), (</a:t>
            </a:r>
            <a:r>
              <a:rPr lang="en">
                <a:solidFill>
                  <a:srgbClr val="880000"/>
                </a:solidFill>
                <a:latin typeface="Courier New"/>
                <a:ea typeface="Courier New"/>
                <a:cs typeface="Courier New"/>
                <a:sym typeface="Courier New"/>
              </a:rPr>
              <a:t>17</a:t>
            </a:r>
            <a:r>
              <a:rPr lang="en">
                <a:latin typeface="Courier New"/>
                <a:ea typeface="Courier New"/>
                <a:cs typeface="Courier New"/>
                <a:sym typeface="Courier New"/>
              </a:rPr>
              <a:t>+</a:t>
            </a:r>
            <a:r>
              <a:rPr lang="en">
                <a:solidFill>
                  <a:srgbClr val="880000"/>
                </a:solidFill>
                <a:latin typeface="Courier New"/>
                <a:ea typeface="Courier New"/>
                <a:cs typeface="Courier New"/>
                <a:sym typeface="Courier New"/>
              </a:rPr>
              <a:t>11</a:t>
            </a:r>
            <a:r>
              <a:rPr lang="en">
                <a:latin typeface="Courier New"/>
                <a:ea typeface="Courier New"/>
                <a:cs typeface="Courier New"/>
                <a:sym typeface="Courier New"/>
              </a:rPr>
              <a:t>=</a:t>
            </a:r>
            <a:r>
              <a:rPr lang="en">
                <a:solidFill>
                  <a:srgbClr val="880000"/>
                </a:solidFill>
                <a:latin typeface="Courier New"/>
                <a:ea typeface="Courier New"/>
                <a:cs typeface="Courier New"/>
                <a:sym typeface="Courier New"/>
              </a:rPr>
              <a:t>28</a:t>
            </a:r>
            <a:r>
              <a:rPr lang="en">
                <a:latin typeface="Courier New"/>
                <a:ea typeface="Courier New"/>
                <a:cs typeface="Courier New"/>
                <a:sym typeface="Courier New"/>
              </a:rPr>
              <a:t>), (</a:t>
            </a:r>
            <a:r>
              <a:rPr lang="en">
                <a:solidFill>
                  <a:srgbClr val="880000"/>
                </a:solidFill>
                <a:latin typeface="Courier New"/>
                <a:ea typeface="Courier New"/>
                <a:cs typeface="Courier New"/>
                <a:sym typeface="Courier New"/>
              </a:rPr>
              <a:t>28</a:t>
            </a:r>
            <a:r>
              <a:rPr lang="en">
                <a:latin typeface="Courier New"/>
                <a:ea typeface="Courier New"/>
                <a:cs typeface="Courier New"/>
                <a:sym typeface="Courier New"/>
              </a:rPr>
              <a:t>+</a:t>
            </a:r>
            <a:r>
              <a:rPr lang="en">
                <a:solidFill>
                  <a:srgbClr val="880000"/>
                </a:solidFill>
                <a:latin typeface="Courier New"/>
                <a:ea typeface="Courier New"/>
                <a:cs typeface="Courier New"/>
                <a:sym typeface="Courier New"/>
              </a:rPr>
              <a:t>13</a:t>
            </a:r>
            <a:r>
              <a:rPr lang="en">
                <a:latin typeface="Courier New"/>
                <a:ea typeface="Courier New"/>
                <a:cs typeface="Courier New"/>
                <a:sym typeface="Courier New"/>
              </a:rPr>
              <a:t>=</a:t>
            </a:r>
            <a:r>
              <a:rPr lang="en">
                <a:solidFill>
                  <a:srgbClr val="880000"/>
                </a:solidFill>
                <a:latin typeface="Courier New"/>
                <a:ea typeface="Courier New"/>
                <a:cs typeface="Courier New"/>
                <a:sym typeface="Courier New"/>
              </a:rPr>
              <a:t>41</a:t>
            </a:r>
            <a:r>
              <a:rPr lang="en">
                <a:latin typeface="Courier New"/>
                <a:ea typeface="Courier New"/>
                <a:cs typeface="Courier New"/>
                <a:sym typeface="Courier New"/>
              </a:rPr>
              <a:t>)]</a:t>
            </a:r>
            <a:br>
              <a:rPr lang="en">
                <a:latin typeface="Courier New"/>
                <a:ea typeface="Courier New"/>
                <a:cs typeface="Courier New"/>
                <a:sym typeface="Courier New"/>
              </a:rPr>
            </a:br>
            <a:endParaRPr>
              <a:latin typeface="Courier New"/>
              <a:ea typeface="Courier New"/>
              <a:cs typeface="Courier New"/>
              <a:sym typeface="Courier New"/>
            </a:endParaRPr>
          </a:p>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c87d8ce0-1f65-11e9-90f9-cfba743c7a5b: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c87d8ce0-1f65-11e9-90f9-cfba743c7a5b: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Teaching Tip:</a:t>
            </a:r>
            <a:endParaRPr b="1"/>
          </a:p>
          <a:p>
            <a:pPr indent="-298450" lvl="0" marL="457200" rtl="0" algn="l">
              <a:spcBef>
                <a:spcPts val="0"/>
              </a:spcBef>
              <a:spcAft>
                <a:spcPts val="0"/>
              </a:spcAft>
              <a:buSzPts val="1100"/>
              <a:buChar char="●"/>
            </a:pPr>
            <a:r>
              <a:rPr lang="en"/>
              <a:t>Do a quick check for understanding.</a:t>
            </a:r>
            <a:endParaRPr/>
          </a:p>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c87e5030-1f65-11e9-90f9-cfba743c7a5b: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c87e5030-1f65-11e9-90f9-cfba743c7a5b: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Teaching Tips:</a:t>
            </a:r>
            <a:endParaRPr b="1"/>
          </a:p>
          <a:p>
            <a:pPr indent="-298450" lvl="0" marL="457200" rtl="0" algn="l">
              <a:spcBef>
                <a:spcPts val="0"/>
              </a:spcBef>
              <a:spcAft>
                <a:spcPts val="0"/>
              </a:spcAft>
              <a:buSzPts val="1100"/>
              <a:buChar char="●"/>
            </a:pPr>
            <a:r>
              <a:rPr lang="en"/>
              <a:t>Stress that this lesson is about code abstraction, and </a:t>
            </a:r>
            <a:r>
              <a:rPr lang="en">
                <a:latin typeface="Courier New"/>
                <a:ea typeface="Courier New"/>
                <a:cs typeface="Courier New"/>
                <a:sym typeface="Courier New"/>
              </a:rPr>
              <a:t>itertools</a:t>
            </a:r>
            <a:r>
              <a:rPr lang="en"/>
              <a:t> are just one way to do that. We're on list comprehensions now!</a:t>
            </a:r>
            <a:endParaRPr/>
          </a:p>
          <a:p>
            <a:pPr indent="-298450" lvl="0" marL="457200" rtl="0" algn="l">
              <a:spcBef>
                <a:spcPts val="0"/>
              </a:spcBef>
              <a:spcAft>
                <a:spcPts val="0"/>
              </a:spcAft>
              <a:buSzPts val="1100"/>
              <a:buChar char="●"/>
            </a:pPr>
            <a:r>
              <a:rPr lang="en"/>
              <a:t>Make sure students understand this code and where pieces match up.</a:t>
            </a:r>
            <a:endParaRPr/>
          </a:p>
          <a:p>
            <a:pPr indent="0" lvl="0" marL="0" rtl="0" algn="l">
              <a:spcBef>
                <a:spcPts val="0"/>
              </a:spcBef>
              <a:spcAft>
                <a:spcPts val="0"/>
              </a:spcAft>
              <a:buNone/>
            </a:pPr>
            <a:r>
              <a:rPr b="1" lang="en"/>
              <a:t>Talking Points:</a:t>
            </a:r>
            <a:endParaRPr b="1"/>
          </a:p>
          <a:p>
            <a:pPr indent="-298450" lvl="0" marL="457200" rtl="0" algn="l">
              <a:spcBef>
                <a:spcPts val="0"/>
              </a:spcBef>
              <a:spcAft>
                <a:spcPts val="0"/>
              </a:spcAft>
              <a:buSzPts val="1100"/>
              <a:buChar char="●"/>
            </a:pPr>
            <a:r>
              <a:rPr lang="en"/>
              <a:t>Lists are some of the most frequently used data structures in any programming language.</a:t>
            </a:r>
            <a:endParaRPr/>
          </a:p>
          <a:p>
            <a:pPr indent="-298450" lvl="0" marL="457200" rtl="0" algn="l">
              <a:spcBef>
                <a:spcPts val="0"/>
              </a:spcBef>
              <a:spcAft>
                <a:spcPts val="0"/>
              </a:spcAft>
              <a:buSzPts val="1100"/>
              <a:buChar char="●"/>
            </a:pPr>
            <a:r>
              <a:rPr lang="en"/>
              <a:t>Building a new list out of slightly modified values from another list is an </a:t>
            </a:r>
            <a:r>
              <a:rPr i="1" lang="en"/>
              <a:t>extremely</a:t>
            </a:r>
            <a:r>
              <a:rPr lang="en"/>
              <a:t> common task.</a:t>
            </a:r>
            <a:endParaRPr/>
          </a:p>
          <a:p>
            <a:pPr indent="-298450" lvl="0" marL="457200" rtl="0" algn="l">
              <a:spcBef>
                <a:spcPts val="0"/>
              </a:spcBef>
              <a:spcAft>
                <a:spcPts val="0"/>
              </a:spcAft>
              <a:buSzPts val="1100"/>
              <a:buChar char="●"/>
            </a:pPr>
            <a:r>
              <a:rPr lang="en"/>
              <a:t>We could use a loop to do this, but list comprehensions offer more concise syntax.</a:t>
            </a:r>
            <a:endParaRPr/>
          </a:p>
          <a:p>
            <a:pPr indent="-298450" lvl="0" marL="457200" rtl="0" algn="l">
              <a:spcBef>
                <a:spcPts val="0"/>
              </a:spcBef>
              <a:spcAft>
                <a:spcPts val="0"/>
              </a:spcAft>
              <a:buSzPts val="1100"/>
              <a:buChar char="●"/>
            </a:pPr>
            <a:r>
              <a:rPr lang="en"/>
              <a:t>Any time we can do the same thing with less code, we should take advantage of it.</a:t>
            </a:r>
            <a:endParaRPr/>
          </a:p>
          <a:p>
            <a:pPr indent="-298450" lvl="1" marL="914400" rtl="0" algn="l">
              <a:spcBef>
                <a:spcPts val="0"/>
              </a:spcBef>
              <a:spcAft>
                <a:spcPts val="0"/>
              </a:spcAft>
              <a:buSzPts val="1100"/>
              <a:buChar char="○"/>
            </a:pPr>
            <a:r>
              <a:rPr lang="en"/>
              <a:t>You know, instead of repeating ourselves!</a:t>
            </a:r>
            <a:endParaRPr/>
          </a:p>
          <a:p>
            <a:pPr indent="-298450" lvl="0" marL="457200" rtl="0" algn="l">
              <a:spcBef>
                <a:spcPts val="0"/>
              </a:spcBef>
              <a:spcAft>
                <a:spcPts val="0"/>
              </a:spcAft>
              <a:buSzPts val="1100"/>
              <a:buChar char="●"/>
            </a:pPr>
            <a:r>
              <a:rPr lang="en"/>
              <a:t>Less code means less testing, debugging, and maintaining, which reduces business costs.</a:t>
            </a:r>
            <a:endParaRPr/>
          </a:p>
          <a:p>
            <a:pPr indent="-298450" lvl="0" marL="457200" rtl="0" algn="l">
              <a:spcBef>
                <a:spcPts val="0"/>
              </a:spcBef>
              <a:spcAft>
                <a:spcPts val="0"/>
              </a:spcAft>
              <a:buSzPts val="1100"/>
              <a:buChar char="●"/>
            </a:pPr>
            <a:r>
              <a:rPr lang="en"/>
              <a:t>Essentially, we are looping through an </a:t>
            </a:r>
            <a:r>
              <a:rPr lang="en">
                <a:latin typeface="Courier New"/>
                <a:ea typeface="Courier New"/>
                <a:cs typeface="Courier New"/>
                <a:sym typeface="Courier New"/>
              </a:rPr>
              <a:t>old_list</a:t>
            </a:r>
            <a:r>
              <a:rPr lang="en"/>
              <a:t> and applying a </a:t>
            </a:r>
            <a:r>
              <a:rPr lang="en">
                <a:latin typeface="Courier New"/>
                <a:ea typeface="Courier New"/>
                <a:cs typeface="Courier New"/>
                <a:sym typeface="Courier New"/>
              </a:rPr>
              <a:t>modification</a:t>
            </a:r>
            <a:r>
              <a:rPr lang="en"/>
              <a:t> if the </a:t>
            </a:r>
            <a:r>
              <a:rPr lang="en">
                <a:latin typeface="Courier New"/>
                <a:ea typeface="Courier New"/>
                <a:cs typeface="Courier New"/>
                <a:sym typeface="Courier New"/>
              </a:rPr>
              <a:t>condition</a:t>
            </a:r>
            <a:r>
              <a:rPr lang="en"/>
              <a:t> is </a:t>
            </a:r>
            <a:r>
              <a:rPr lang="en">
                <a:latin typeface="Courier New"/>
                <a:ea typeface="Courier New"/>
                <a:cs typeface="Courier New"/>
                <a:sym typeface="Courier New"/>
              </a:rPr>
              <a:t>True</a:t>
            </a:r>
            <a:r>
              <a:rPr lang="en"/>
              <a:t>.</a:t>
            </a:r>
            <a:endParaRPr/>
          </a:p>
          <a:p>
            <a:pPr indent="-298450" lvl="1" marL="914400" rtl="0" algn="l">
              <a:spcBef>
                <a:spcPts val="0"/>
              </a:spcBef>
              <a:spcAft>
                <a:spcPts val="0"/>
              </a:spcAft>
              <a:buSzPts val="1100"/>
              <a:buChar char="○"/>
            </a:pPr>
            <a:r>
              <a:rPr lang="en"/>
              <a:t>Note: We can leave out the </a:t>
            </a:r>
            <a:r>
              <a:rPr lang="en">
                <a:latin typeface="Courier New"/>
                <a:ea typeface="Courier New"/>
                <a:cs typeface="Courier New"/>
                <a:sym typeface="Courier New"/>
              </a:rPr>
              <a:t>== True</a:t>
            </a:r>
            <a:r>
              <a:rPr lang="en"/>
              <a:t>, as it's assumed!</a:t>
            </a:r>
            <a:endParaRPr/>
          </a:p>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c87e9e50-1f65-11e9-90f9-cfba743c7a5b: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c87e9e50-1f65-11e9-90f9-cfba743c7a5b: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Teaching Tips:</a:t>
            </a:r>
            <a:endParaRPr b="1"/>
          </a:p>
          <a:p>
            <a:pPr indent="-298450" lvl="0" marL="457200" rtl="0" algn="l">
              <a:spcBef>
                <a:spcPts val="0"/>
              </a:spcBef>
              <a:spcAft>
                <a:spcPts val="0"/>
              </a:spcAft>
              <a:buSzPts val="1100"/>
              <a:buChar char="●"/>
            </a:pPr>
            <a:r>
              <a:rPr lang="en"/>
              <a:t>This repl.it is a teaching aid, not an exercise. Change a bunch of the parameters (e.g., the list and modifications) to show students the idea.</a:t>
            </a:r>
            <a:endParaRPr/>
          </a:p>
          <a:p>
            <a:pPr indent="-298450" lvl="0" marL="457200" rtl="0" algn="l">
              <a:spcBef>
                <a:spcPts val="0"/>
              </a:spcBef>
              <a:spcAft>
                <a:spcPts val="0"/>
              </a:spcAft>
              <a:buSzPts val="1100"/>
              <a:buChar char="●"/>
            </a:pPr>
            <a:r>
              <a:rPr lang="en"/>
              <a:t>Write up the corresponding </a:t>
            </a:r>
            <a:r>
              <a:rPr lang="en">
                <a:latin typeface="Courier New"/>
                <a:ea typeface="Courier New"/>
                <a:cs typeface="Courier New"/>
                <a:sym typeface="Courier New"/>
              </a:rPr>
              <a:t>for</a:t>
            </a:r>
            <a:r>
              <a:rPr lang="en"/>
              <a:t> loop if students need help.</a:t>
            </a:r>
            <a:endParaRPr/>
          </a:p>
          <a:p>
            <a:pPr indent="0" lvl="0" marL="0" rtl="0" algn="l">
              <a:spcBef>
                <a:spcPts val="0"/>
              </a:spcBef>
              <a:spcAft>
                <a:spcPts val="0"/>
              </a:spcAft>
              <a:buNone/>
            </a:pPr>
            <a:r>
              <a:rPr b="1" lang="en"/>
              <a:t>Repl.it note:</a:t>
            </a:r>
            <a:endParaRPr b="1"/>
          </a:p>
          <a:p>
            <a:pPr indent="0" lvl="0" marL="0" rtl="0" algn="l">
              <a:spcBef>
                <a:spcPts val="0"/>
              </a:spcBef>
              <a:spcAft>
                <a:spcPts val="0"/>
              </a:spcAft>
              <a:buNone/>
            </a:pPr>
            <a:r>
              <a:rPr lang="en">
                <a:latin typeface="Courier New"/>
                <a:ea typeface="Courier New"/>
                <a:cs typeface="Courier New"/>
                <a:sym typeface="Courier New"/>
              </a:rPr>
              <a:t>old_list = [</a:t>
            </a:r>
            <a:r>
              <a:rPr lang="en">
                <a:solidFill>
                  <a:srgbClr val="880000"/>
                </a:solidFill>
                <a:latin typeface="Courier New"/>
                <a:ea typeface="Courier New"/>
                <a:cs typeface="Courier New"/>
                <a:sym typeface="Courier New"/>
              </a:rPr>
              <a:t>1</a:t>
            </a:r>
            <a:r>
              <a:rPr lang="en">
                <a:latin typeface="Courier New"/>
                <a:ea typeface="Courier New"/>
                <a:cs typeface="Courier New"/>
                <a:sym typeface="Courier New"/>
              </a:rPr>
              <a:t>, </a:t>
            </a:r>
            <a:r>
              <a:rPr lang="en">
                <a:solidFill>
                  <a:srgbClr val="880000"/>
                </a:solidFill>
                <a:latin typeface="Courier New"/>
                <a:ea typeface="Courier New"/>
                <a:cs typeface="Courier New"/>
                <a:sym typeface="Courier New"/>
              </a:rPr>
              <a:t>2</a:t>
            </a:r>
            <a:r>
              <a:rPr lang="en">
                <a:latin typeface="Courier New"/>
                <a:ea typeface="Courier New"/>
                <a:cs typeface="Courier New"/>
                <a:sym typeface="Courier New"/>
              </a:rPr>
              <a:t>, </a:t>
            </a:r>
            <a:r>
              <a:rPr lang="en">
                <a:solidFill>
                  <a:srgbClr val="880000"/>
                </a:solidFill>
                <a:latin typeface="Courier New"/>
                <a:ea typeface="Courier New"/>
                <a:cs typeface="Courier New"/>
                <a:sym typeface="Courier New"/>
              </a:rPr>
              <a:t>3</a:t>
            </a:r>
            <a:r>
              <a:rPr lang="en">
                <a:latin typeface="Courier New"/>
                <a:ea typeface="Courier New"/>
                <a:cs typeface="Courier New"/>
                <a:sym typeface="Courier New"/>
              </a:rPr>
              <a:t>, </a:t>
            </a:r>
            <a:r>
              <a:rPr lang="en">
                <a:solidFill>
                  <a:srgbClr val="880000"/>
                </a:solidFill>
                <a:latin typeface="Courier New"/>
                <a:ea typeface="Courier New"/>
                <a:cs typeface="Courier New"/>
                <a:sym typeface="Courier New"/>
              </a:rPr>
              <a:t>4</a:t>
            </a:r>
            <a:r>
              <a:rPr lang="en">
                <a:latin typeface="Courier New"/>
                <a:ea typeface="Courier New"/>
                <a:cs typeface="Courier New"/>
                <a:sym typeface="Courier New"/>
              </a:rPr>
              <a:t>, </a:t>
            </a:r>
            <a:r>
              <a:rPr lang="en">
                <a:solidFill>
                  <a:srgbClr val="880000"/>
                </a:solidFill>
                <a:latin typeface="Courier New"/>
                <a:ea typeface="Courier New"/>
                <a:cs typeface="Courier New"/>
                <a:sym typeface="Courier New"/>
              </a:rPr>
              <a:t>5</a:t>
            </a:r>
            <a:r>
              <a:rPr lang="en">
                <a:latin typeface="Courier New"/>
                <a:ea typeface="Courier New"/>
                <a:cs typeface="Courier New"/>
                <a:sym typeface="Courier New"/>
              </a:rPr>
              <a:t>, </a:t>
            </a:r>
            <a:r>
              <a:rPr lang="en">
                <a:solidFill>
                  <a:srgbClr val="880000"/>
                </a:solidFill>
                <a:latin typeface="Courier New"/>
                <a:ea typeface="Courier New"/>
                <a:cs typeface="Courier New"/>
                <a:sym typeface="Courier New"/>
              </a:rPr>
              <a:t>6</a:t>
            </a:r>
            <a:r>
              <a:rPr lang="en">
                <a:latin typeface="Courier New"/>
                <a:ea typeface="Courier New"/>
                <a:cs typeface="Courier New"/>
                <a:sym typeface="Courier New"/>
              </a:rPr>
              <a:t>]</a:t>
            </a:r>
            <a:br>
              <a:rPr lang="en">
                <a:latin typeface="Courier New"/>
                <a:ea typeface="Courier New"/>
                <a:cs typeface="Courier New"/>
                <a:sym typeface="Courier New"/>
              </a:rPr>
            </a:br>
            <a:br>
              <a:rPr lang="en">
                <a:latin typeface="Courier New"/>
                <a:ea typeface="Courier New"/>
                <a:cs typeface="Courier New"/>
                <a:sym typeface="Courier New"/>
              </a:rPr>
            </a:br>
            <a:r>
              <a:rPr lang="en">
                <a:latin typeface="Courier New"/>
                <a:ea typeface="Courier New"/>
                <a:cs typeface="Courier New"/>
                <a:sym typeface="Courier New"/>
              </a:rPr>
              <a:t>squares_1 = []</a:t>
            </a:r>
            <a:br>
              <a:rPr lang="en">
                <a:latin typeface="Courier New"/>
                <a:ea typeface="Courier New"/>
                <a:cs typeface="Courier New"/>
                <a:sym typeface="Courier New"/>
              </a:rPr>
            </a:br>
            <a:br>
              <a:rPr lang="en">
                <a:latin typeface="Courier New"/>
                <a:ea typeface="Courier New"/>
                <a:cs typeface="Courier New"/>
                <a:sym typeface="Courier New"/>
              </a:rPr>
            </a:br>
            <a:r>
              <a:rPr lang="en">
                <a:latin typeface="Courier New"/>
                <a:ea typeface="Courier New"/>
                <a:cs typeface="Courier New"/>
                <a:sym typeface="Courier New"/>
              </a:rPr>
              <a:t>for number in old_list:</a:t>
            </a:r>
            <a:br>
              <a:rPr lang="en">
                <a:latin typeface="Courier New"/>
                <a:ea typeface="Courier New"/>
                <a:cs typeface="Courier New"/>
                <a:sym typeface="Courier New"/>
              </a:rPr>
            </a:br>
            <a:r>
              <a:rPr lang="en">
                <a:latin typeface="Courier New"/>
                <a:ea typeface="Courier New"/>
                <a:cs typeface="Courier New"/>
                <a:sym typeface="Courier New"/>
              </a:rPr>
              <a:t>    squares_1.append(number**</a:t>
            </a:r>
            <a:r>
              <a:rPr lang="en">
                <a:solidFill>
                  <a:srgbClr val="880000"/>
                </a:solidFill>
                <a:latin typeface="Courier New"/>
                <a:ea typeface="Courier New"/>
                <a:cs typeface="Courier New"/>
                <a:sym typeface="Courier New"/>
              </a:rPr>
              <a:t>2</a:t>
            </a:r>
            <a:r>
              <a:rPr lang="en">
                <a:latin typeface="Courier New"/>
                <a:ea typeface="Courier New"/>
                <a:cs typeface="Courier New"/>
                <a:sym typeface="Courier New"/>
              </a:rPr>
              <a:t> )</a:t>
            </a:r>
            <a:br>
              <a:rPr lang="en">
                <a:latin typeface="Courier New"/>
                <a:ea typeface="Courier New"/>
                <a:cs typeface="Courier New"/>
                <a:sym typeface="Courier New"/>
              </a:rPr>
            </a:br>
            <a:br>
              <a:rPr lang="en">
                <a:latin typeface="Courier New"/>
                <a:ea typeface="Courier New"/>
                <a:cs typeface="Courier New"/>
                <a:sym typeface="Courier New"/>
              </a:rPr>
            </a:br>
            <a:r>
              <a:rPr lang="en">
                <a:latin typeface="Courier New"/>
                <a:ea typeface="Courier New"/>
                <a:cs typeface="Courier New"/>
                <a:sym typeface="Courier New"/>
              </a:rPr>
              <a:t>squares_2 = [i**</a:t>
            </a:r>
            <a:r>
              <a:rPr lang="en">
                <a:solidFill>
                  <a:srgbClr val="880000"/>
                </a:solidFill>
                <a:latin typeface="Courier New"/>
                <a:ea typeface="Courier New"/>
                <a:cs typeface="Courier New"/>
                <a:sym typeface="Courier New"/>
              </a:rPr>
              <a:t>2</a:t>
            </a:r>
            <a:r>
              <a:rPr lang="en">
                <a:latin typeface="Courier New"/>
                <a:ea typeface="Courier New"/>
                <a:cs typeface="Courier New"/>
                <a:sym typeface="Courier New"/>
              </a:rPr>
              <a:t> for i in old_list]</a:t>
            </a:r>
            <a:br>
              <a:rPr lang="en">
                <a:latin typeface="Courier New"/>
                <a:ea typeface="Courier New"/>
                <a:cs typeface="Courier New"/>
                <a:sym typeface="Courier New"/>
              </a:rPr>
            </a:br>
            <a:br>
              <a:rPr lang="en">
                <a:latin typeface="Courier New"/>
                <a:ea typeface="Courier New"/>
                <a:cs typeface="Courier New"/>
                <a:sym typeface="Courier New"/>
              </a:rPr>
            </a:br>
            <a:r>
              <a:rPr lang="en">
                <a:latin typeface="Courier New"/>
                <a:ea typeface="Courier New"/>
                <a:cs typeface="Courier New"/>
                <a:sym typeface="Courier New"/>
              </a:rPr>
              <a:t>print(squares_1)</a:t>
            </a:r>
            <a:br>
              <a:rPr lang="en">
                <a:latin typeface="Courier New"/>
                <a:ea typeface="Courier New"/>
                <a:cs typeface="Courier New"/>
                <a:sym typeface="Courier New"/>
              </a:rPr>
            </a:br>
            <a:r>
              <a:rPr lang="en">
                <a:latin typeface="Courier New"/>
                <a:ea typeface="Courier New"/>
                <a:cs typeface="Courier New"/>
                <a:sym typeface="Courier New"/>
              </a:rPr>
              <a:t>print(squares_2)</a:t>
            </a:r>
            <a:br>
              <a:rPr lang="en">
                <a:latin typeface="Courier New"/>
                <a:ea typeface="Courier New"/>
                <a:cs typeface="Courier New"/>
                <a:sym typeface="Courier New"/>
              </a:rPr>
            </a:br>
            <a:endParaRPr>
              <a:latin typeface="Courier New"/>
              <a:ea typeface="Courier New"/>
              <a:cs typeface="Courier New"/>
              <a:sym typeface="Courier New"/>
            </a:endParaRPr>
          </a:p>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c87ec560-1f65-11e9-90f9-cfba743c7a5b: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c87ec560-1f65-11e9-90f9-cfba743c7a5b: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Talking Points:</a:t>
            </a:r>
            <a:endParaRPr b="1"/>
          </a:p>
          <a:p>
            <a:pPr indent="-298450" lvl="0" marL="457200" rtl="0" algn="l">
              <a:spcBef>
                <a:spcPts val="0"/>
              </a:spcBef>
              <a:spcAft>
                <a:spcPts val="0"/>
              </a:spcAft>
              <a:buSzPts val="1100"/>
              <a:buChar char="●"/>
            </a:pPr>
            <a:r>
              <a:rPr lang="en"/>
              <a:t>What if we want to specify squares of only </a:t>
            </a:r>
            <a:r>
              <a:rPr i="1" lang="en"/>
              <a:t>even</a:t>
            </a:r>
            <a:r>
              <a:rPr lang="en"/>
              <a:t> numbers?</a:t>
            </a:r>
            <a:endParaRPr/>
          </a:p>
          <a:p>
            <a:pPr indent="-298450" lvl="0" marL="457200" rtl="0" algn="l">
              <a:spcBef>
                <a:spcPts val="0"/>
              </a:spcBef>
              <a:spcAft>
                <a:spcPts val="0"/>
              </a:spcAft>
              <a:buSzPts val="1100"/>
              <a:buChar char="●"/>
            </a:pPr>
            <a:r>
              <a:rPr lang="en"/>
              <a:t>We want the squares of </a:t>
            </a:r>
            <a:r>
              <a:rPr lang="en">
                <a:latin typeface="Courier New"/>
                <a:ea typeface="Courier New"/>
                <a:cs typeface="Courier New"/>
                <a:sym typeface="Courier New"/>
              </a:rPr>
              <a:t>2, 4, and 6</a:t>
            </a:r>
            <a:r>
              <a:rPr lang="en"/>
              <a:t> but NOT </a:t>
            </a:r>
            <a:r>
              <a:rPr lang="en">
                <a:latin typeface="Courier New"/>
                <a:ea typeface="Courier New"/>
                <a:cs typeface="Courier New"/>
                <a:sym typeface="Courier New"/>
              </a:rPr>
              <a:t>1, 3, or 5</a:t>
            </a:r>
            <a:r>
              <a:rPr lang="en"/>
              <a:t>.</a:t>
            </a:r>
            <a:endParaRPr/>
          </a:p>
          <a:p>
            <a:pPr indent="-298450" lvl="0" marL="457200" rtl="0" algn="l">
              <a:spcBef>
                <a:spcPts val="0"/>
              </a:spcBef>
              <a:spcAft>
                <a:spcPts val="0"/>
              </a:spcAft>
              <a:buSzPts val="1100"/>
              <a:buChar char="●"/>
            </a:pPr>
            <a:r>
              <a:rPr lang="en"/>
              <a:t>We can specify the condition with an inline </a:t>
            </a:r>
            <a:r>
              <a:rPr lang="en">
                <a:latin typeface="Courier New"/>
                <a:ea typeface="Courier New"/>
                <a:cs typeface="Courier New"/>
                <a:sym typeface="Courier New"/>
              </a:rPr>
              <a:t>if</a:t>
            </a:r>
            <a:r>
              <a:rPr lang="en"/>
              <a:t> statement.</a:t>
            </a:r>
            <a:endParaRPr/>
          </a:p>
          <a:p>
            <a:pPr indent="-298450" lvl="0" marL="457200" rtl="0" algn="l">
              <a:spcBef>
                <a:spcPts val="0"/>
              </a:spcBef>
              <a:spcAft>
                <a:spcPts val="0"/>
              </a:spcAft>
              <a:buSzPts val="1100"/>
              <a:buChar char="●"/>
            </a:pPr>
            <a:r>
              <a:rPr lang="en"/>
              <a:t>Remember the </a:t>
            </a:r>
            <a:r>
              <a:rPr lang="en">
                <a:latin typeface="Courier New"/>
                <a:ea typeface="Courier New"/>
                <a:cs typeface="Courier New"/>
                <a:sym typeface="Courier New"/>
              </a:rPr>
              <a:t>%</a:t>
            </a:r>
            <a:r>
              <a:rPr lang="en"/>
              <a:t> operator? We can use </a:t>
            </a:r>
            <a:r>
              <a:rPr lang="en">
                <a:latin typeface="Courier New"/>
                <a:ea typeface="Courier New"/>
                <a:cs typeface="Courier New"/>
                <a:sym typeface="Courier New"/>
              </a:rPr>
              <a:t>%</a:t>
            </a:r>
            <a:r>
              <a:rPr lang="en"/>
              <a:t> to ensure a number is divisible by </a:t>
            </a:r>
            <a:r>
              <a:rPr lang="en">
                <a:latin typeface="Courier New"/>
                <a:ea typeface="Courier New"/>
                <a:cs typeface="Courier New"/>
                <a:sym typeface="Courier New"/>
              </a:rPr>
              <a:t>2</a:t>
            </a:r>
            <a:r>
              <a:rPr lang="en"/>
              <a:t>.</a:t>
            </a:r>
            <a:endParaRPr/>
          </a:p>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c87f3a90-1f65-11e9-90f9-cfba743c7a5b: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c87f3a90-1f65-11e9-90f9-cfba743c7a5b: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Teaching Tips:</a:t>
            </a:r>
            <a:endParaRPr b="1"/>
          </a:p>
          <a:p>
            <a:pPr indent="-298450" lvl="0" marL="457200" rtl="0" algn="l">
              <a:spcBef>
                <a:spcPts val="0"/>
              </a:spcBef>
              <a:spcAft>
                <a:spcPts val="0"/>
              </a:spcAft>
              <a:buSzPts val="1100"/>
              <a:buChar char="●"/>
            </a:pPr>
            <a:r>
              <a:rPr lang="en"/>
              <a:t>This repl.it is a teaching aid, not an exercise. Change a bunch of the parameters (e.g., the list, modifications, and conditions) to show students the idea.</a:t>
            </a:r>
            <a:endParaRPr/>
          </a:p>
          <a:p>
            <a:pPr indent="-298450" lvl="0" marL="457200" rtl="0" algn="l">
              <a:spcBef>
                <a:spcPts val="0"/>
              </a:spcBef>
              <a:spcAft>
                <a:spcPts val="0"/>
              </a:spcAft>
              <a:buSzPts val="1100"/>
              <a:buChar char="●"/>
            </a:pPr>
            <a:r>
              <a:rPr lang="en"/>
              <a:t>Write up the corresponding </a:t>
            </a:r>
            <a:r>
              <a:rPr lang="en">
                <a:latin typeface="Courier New"/>
                <a:ea typeface="Courier New"/>
                <a:cs typeface="Courier New"/>
                <a:sym typeface="Courier New"/>
              </a:rPr>
              <a:t>for</a:t>
            </a:r>
            <a:r>
              <a:rPr lang="en"/>
              <a:t> loop if students need help.</a:t>
            </a:r>
            <a:endParaRPr/>
          </a:p>
          <a:p>
            <a:pPr indent="0" lvl="0" marL="0" rtl="0" algn="l">
              <a:spcBef>
                <a:spcPts val="0"/>
              </a:spcBef>
              <a:spcAft>
                <a:spcPts val="0"/>
              </a:spcAft>
              <a:buNone/>
            </a:pPr>
            <a:r>
              <a:rPr b="1" lang="en"/>
              <a:t>Repl.it note:</a:t>
            </a:r>
            <a:endParaRPr b="1"/>
          </a:p>
          <a:p>
            <a:pPr indent="0" lvl="0" marL="0" rtl="0" algn="l">
              <a:spcBef>
                <a:spcPts val="0"/>
              </a:spcBef>
              <a:spcAft>
                <a:spcPts val="0"/>
              </a:spcAft>
              <a:buNone/>
            </a:pPr>
            <a:br>
              <a:rPr lang="en">
                <a:latin typeface="Courier New"/>
                <a:ea typeface="Courier New"/>
                <a:cs typeface="Courier New"/>
                <a:sym typeface="Courier New"/>
              </a:rPr>
            </a:br>
            <a:r>
              <a:rPr lang="en">
                <a:latin typeface="Courier New"/>
                <a:ea typeface="Courier New"/>
                <a:cs typeface="Courier New"/>
                <a:sym typeface="Courier New"/>
              </a:rPr>
              <a:t>old_list = [</a:t>
            </a:r>
            <a:r>
              <a:rPr lang="en">
                <a:solidFill>
                  <a:srgbClr val="880000"/>
                </a:solidFill>
                <a:latin typeface="Courier New"/>
                <a:ea typeface="Courier New"/>
                <a:cs typeface="Courier New"/>
                <a:sym typeface="Courier New"/>
              </a:rPr>
              <a:t>1</a:t>
            </a:r>
            <a:r>
              <a:rPr lang="en">
                <a:latin typeface="Courier New"/>
                <a:ea typeface="Courier New"/>
                <a:cs typeface="Courier New"/>
                <a:sym typeface="Courier New"/>
              </a:rPr>
              <a:t>, </a:t>
            </a:r>
            <a:r>
              <a:rPr lang="en">
                <a:solidFill>
                  <a:srgbClr val="880000"/>
                </a:solidFill>
                <a:latin typeface="Courier New"/>
                <a:ea typeface="Courier New"/>
                <a:cs typeface="Courier New"/>
                <a:sym typeface="Courier New"/>
              </a:rPr>
              <a:t>2</a:t>
            </a:r>
            <a:r>
              <a:rPr lang="en">
                <a:latin typeface="Courier New"/>
                <a:ea typeface="Courier New"/>
                <a:cs typeface="Courier New"/>
                <a:sym typeface="Courier New"/>
              </a:rPr>
              <a:t>, </a:t>
            </a:r>
            <a:r>
              <a:rPr lang="en">
                <a:solidFill>
                  <a:srgbClr val="880000"/>
                </a:solidFill>
                <a:latin typeface="Courier New"/>
                <a:ea typeface="Courier New"/>
                <a:cs typeface="Courier New"/>
                <a:sym typeface="Courier New"/>
              </a:rPr>
              <a:t>3</a:t>
            </a:r>
            <a:r>
              <a:rPr lang="en">
                <a:latin typeface="Courier New"/>
                <a:ea typeface="Courier New"/>
                <a:cs typeface="Courier New"/>
                <a:sym typeface="Courier New"/>
              </a:rPr>
              <a:t>, </a:t>
            </a:r>
            <a:r>
              <a:rPr lang="en">
                <a:solidFill>
                  <a:srgbClr val="880000"/>
                </a:solidFill>
                <a:latin typeface="Courier New"/>
                <a:ea typeface="Courier New"/>
                <a:cs typeface="Courier New"/>
                <a:sym typeface="Courier New"/>
              </a:rPr>
              <a:t>4</a:t>
            </a:r>
            <a:r>
              <a:rPr lang="en">
                <a:latin typeface="Courier New"/>
                <a:ea typeface="Courier New"/>
                <a:cs typeface="Courier New"/>
                <a:sym typeface="Courier New"/>
              </a:rPr>
              <a:t>, </a:t>
            </a:r>
            <a:r>
              <a:rPr lang="en">
                <a:solidFill>
                  <a:srgbClr val="880000"/>
                </a:solidFill>
                <a:latin typeface="Courier New"/>
                <a:ea typeface="Courier New"/>
                <a:cs typeface="Courier New"/>
                <a:sym typeface="Courier New"/>
              </a:rPr>
              <a:t>5</a:t>
            </a:r>
            <a:r>
              <a:rPr lang="en">
                <a:latin typeface="Courier New"/>
                <a:ea typeface="Courier New"/>
                <a:cs typeface="Courier New"/>
                <a:sym typeface="Courier New"/>
              </a:rPr>
              <a:t>, </a:t>
            </a:r>
            <a:r>
              <a:rPr lang="en">
                <a:solidFill>
                  <a:srgbClr val="880000"/>
                </a:solidFill>
                <a:latin typeface="Courier New"/>
                <a:ea typeface="Courier New"/>
                <a:cs typeface="Courier New"/>
                <a:sym typeface="Courier New"/>
              </a:rPr>
              <a:t>6</a:t>
            </a:r>
            <a:r>
              <a:rPr lang="en">
                <a:latin typeface="Courier New"/>
                <a:ea typeface="Courier New"/>
                <a:cs typeface="Courier New"/>
                <a:sym typeface="Courier New"/>
              </a:rPr>
              <a:t>]</a:t>
            </a:r>
            <a:br>
              <a:rPr lang="en">
                <a:latin typeface="Courier New"/>
                <a:ea typeface="Courier New"/>
                <a:cs typeface="Courier New"/>
                <a:sym typeface="Courier New"/>
              </a:rPr>
            </a:br>
            <a:br>
              <a:rPr lang="en">
                <a:latin typeface="Courier New"/>
                <a:ea typeface="Courier New"/>
                <a:cs typeface="Courier New"/>
                <a:sym typeface="Courier New"/>
              </a:rPr>
            </a:br>
            <a:r>
              <a:rPr lang="en">
                <a:latin typeface="Courier New"/>
                <a:ea typeface="Courier New"/>
                <a:cs typeface="Courier New"/>
                <a:sym typeface="Courier New"/>
              </a:rPr>
              <a:t>squares_even = []</a:t>
            </a:r>
            <a:br>
              <a:rPr lang="en">
                <a:latin typeface="Courier New"/>
                <a:ea typeface="Courier New"/>
                <a:cs typeface="Courier New"/>
                <a:sym typeface="Courier New"/>
              </a:rPr>
            </a:br>
            <a:br>
              <a:rPr lang="en">
                <a:latin typeface="Courier New"/>
                <a:ea typeface="Courier New"/>
                <a:cs typeface="Courier New"/>
                <a:sym typeface="Courier New"/>
              </a:rPr>
            </a:br>
            <a:r>
              <a:rPr lang="en">
                <a:latin typeface="Courier New"/>
                <a:ea typeface="Courier New"/>
                <a:cs typeface="Courier New"/>
                <a:sym typeface="Courier New"/>
              </a:rPr>
              <a:t>for i in old_list:</a:t>
            </a:r>
            <a:br>
              <a:rPr lang="en">
                <a:latin typeface="Courier New"/>
                <a:ea typeface="Courier New"/>
                <a:cs typeface="Courier New"/>
                <a:sym typeface="Courier New"/>
              </a:rPr>
            </a:br>
            <a:r>
              <a:rPr lang="en">
                <a:latin typeface="Courier New"/>
                <a:ea typeface="Courier New"/>
                <a:cs typeface="Courier New"/>
                <a:sym typeface="Courier New"/>
              </a:rPr>
              <a:t>    if i % </a:t>
            </a:r>
            <a:r>
              <a:rPr lang="en">
                <a:solidFill>
                  <a:srgbClr val="880000"/>
                </a:solidFill>
                <a:latin typeface="Courier New"/>
                <a:ea typeface="Courier New"/>
                <a:cs typeface="Courier New"/>
                <a:sym typeface="Courier New"/>
              </a:rPr>
              <a:t>2</a:t>
            </a:r>
            <a:r>
              <a:rPr lang="en">
                <a:latin typeface="Courier New"/>
                <a:ea typeface="Courier New"/>
                <a:cs typeface="Courier New"/>
                <a:sym typeface="Courier New"/>
              </a:rPr>
              <a:t> == </a:t>
            </a:r>
            <a:r>
              <a:rPr lang="en">
                <a:solidFill>
                  <a:srgbClr val="880000"/>
                </a:solidFill>
                <a:latin typeface="Courier New"/>
                <a:ea typeface="Courier New"/>
                <a:cs typeface="Courier New"/>
                <a:sym typeface="Courier New"/>
              </a:rPr>
              <a:t>0</a:t>
            </a:r>
            <a:r>
              <a:rPr lang="en">
                <a:latin typeface="Courier New"/>
                <a:ea typeface="Courier New"/>
                <a:cs typeface="Courier New"/>
                <a:sym typeface="Courier New"/>
              </a:rPr>
              <a:t>:</a:t>
            </a:r>
            <a:br>
              <a:rPr lang="en">
                <a:latin typeface="Courier New"/>
                <a:ea typeface="Courier New"/>
                <a:cs typeface="Courier New"/>
                <a:sym typeface="Courier New"/>
              </a:rPr>
            </a:br>
            <a:r>
              <a:rPr lang="en">
                <a:latin typeface="Courier New"/>
                <a:ea typeface="Courier New"/>
                <a:cs typeface="Courier New"/>
                <a:sym typeface="Courier New"/>
              </a:rPr>
              <a:t>      squares_even.append(i**</a:t>
            </a:r>
            <a:r>
              <a:rPr lang="en">
                <a:solidFill>
                  <a:srgbClr val="880000"/>
                </a:solidFill>
                <a:latin typeface="Courier New"/>
                <a:ea typeface="Courier New"/>
                <a:cs typeface="Courier New"/>
                <a:sym typeface="Courier New"/>
              </a:rPr>
              <a:t>2</a:t>
            </a:r>
            <a:r>
              <a:rPr lang="en">
                <a:latin typeface="Courier New"/>
                <a:ea typeface="Courier New"/>
                <a:cs typeface="Courier New"/>
                <a:sym typeface="Courier New"/>
              </a:rPr>
              <a:t>)</a:t>
            </a:r>
            <a:br>
              <a:rPr lang="en">
                <a:latin typeface="Courier New"/>
                <a:ea typeface="Courier New"/>
                <a:cs typeface="Courier New"/>
                <a:sym typeface="Courier New"/>
              </a:rPr>
            </a:br>
            <a:br>
              <a:rPr lang="en">
                <a:latin typeface="Courier New"/>
                <a:ea typeface="Courier New"/>
                <a:cs typeface="Courier New"/>
                <a:sym typeface="Courier New"/>
              </a:rPr>
            </a:br>
            <a:r>
              <a:rPr lang="en">
                <a:latin typeface="Courier New"/>
                <a:ea typeface="Courier New"/>
                <a:cs typeface="Courier New"/>
                <a:sym typeface="Courier New"/>
              </a:rPr>
              <a:t>squares_even_2 = [i**</a:t>
            </a:r>
            <a:r>
              <a:rPr lang="en">
                <a:solidFill>
                  <a:srgbClr val="880000"/>
                </a:solidFill>
                <a:latin typeface="Courier New"/>
                <a:ea typeface="Courier New"/>
                <a:cs typeface="Courier New"/>
                <a:sym typeface="Courier New"/>
              </a:rPr>
              <a:t>2</a:t>
            </a:r>
            <a:r>
              <a:rPr lang="en">
                <a:latin typeface="Courier New"/>
                <a:ea typeface="Courier New"/>
                <a:cs typeface="Courier New"/>
                <a:sym typeface="Courier New"/>
              </a:rPr>
              <a:t> for i in old_list if i % </a:t>
            </a:r>
            <a:r>
              <a:rPr lang="en">
                <a:solidFill>
                  <a:srgbClr val="880000"/>
                </a:solidFill>
                <a:latin typeface="Courier New"/>
                <a:ea typeface="Courier New"/>
                <a:cs typeface="Courier New"/>
                <a:sym typeface="Courier New"/>
              </a:rPr>
              <a:t>2</a:t>
            </a:r>
            <a:r>
              <a:rPr lang="en">
                <a:latin typeface="Courier New"/>
                <a:ea typeface="Courier New"/>
                <a:cs typeface="Courier New"/>
                <a:sym typeface="Courier New"/>
              </a:rPr>
              <a:t> == </a:t>
            </a:r>
            <a:r>
              <a:rPr lang="en">
                <a:solidFill>
                  <a:srgbClr val="880000"/>
                </a:solidFill>
                <a:latin typeface="Courier New"/>
                <a:ea typeface="Courier New"/>
                <a:cs typeface="Courier New"/>
                <a:sym typeface="Courier New"/>
              </a:rPr>
              <a:t>0</a:t>
            </a:r>
            <a:r>
              <a:rPr lang="en">
                <a:latin typeface="Courier New"/>
                <a:ea typeface="Courier New"/>
                <a:cs typeface="Courier New"/>
                <a:sym typeface="Courier New"/>
              </a:rPr>
              <a:t>]</a:t>
            </a:r>
            <a:br>
              <a:rPr lang="en">
                <a:latin typeface="Courier New"/>
                <a:ea typeface="Courier New"/>
                <a:cs typeface="Courier New"/>
                <a:sym typeface="Courier New"/>
              </a:rPr>
            </a:br>
            <a:br>
              <a:rPr lang="en">
                <a:latin typeface="Courier New"/>
                <a:ea typeface="Courier New"/>
                <a:cs typeface="Courier New"/>
                <a:sym typeface="Courier New"/>
              </a:rPr>
            </a:br>
            <a:r>
              <a:rPr lang="en">
                <a:latin typeface="Courier New"/>
                <a:ea typeface="Courier New"/>
                <a:cs typeface="Courier New"/>
                <a:sym typeface="Courier New"/>
              </a:rPr>
              <a:t>print(squares_even)</a:t>
            </a:r>
            <a:br>
              <a:rPr lang="en">
                <a:latin typeface="Courier New"/>
                <a:ea typeface="Courier New"/>
                <a:cs typeface="Courier New"/>
                <a:sym typeface="Courier New"/>
              </a:rPr>
            </a:br>
            <a:r>
              <a:rPr lang="en">
                <a:latin typeface="Courier New"/>
                <a:ea typeface="Courier New"/>
                <a:cs typeface="Courier New"/>
                <a:sym typeface="Courier New"/>
              </a:rPr>
              <a:t>print(squares_even_2)</a:t>
            </a:r>
            <a:br>
              <a:rPr lang="en">
                <a:latin typeface="Courier New"/>
                <a:ea typeface="Courier New"/>
                <a:cs typeface="Courier New"/>
                <a:sym typeface="Courier New"/>
              </a:rPr>
            </a:br>
            <a:endParaRPr>
              <a:latin typeface="Courier New"/>
              <a:ea typeface="Courier New"/>
              <a:cs typeface="Courier New"/>
              <a:sym typeface="Courier New"/>
            </a:endParaRPr>
          </a:p>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c87f88b0-1f65-11e9-90f9-cfba743c7a5b: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c87f88b0-1f65-11e9-90f9-cfba743c7a5b: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4de576cae0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4de576cae0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Overview</a:t>
            </a:r>
            <a:r>
              <a:rPr lang="en"/>
              <a:t>This lesson starts with </a:t>
            </a:r>
            <a:r>
              <a:rPr lang="en">
                <a:latin typeface="Courier New"/>
                <a:ea typeface="Courier New"/>
                <a:cs typeface="Courier New"/>
                <a:sym typeface="Courier New"/>
              </a:rPr>
              <a:t>itertools</a:t>
            </a:r>
            <a:r>
              <a:rPr lang="en"/>
              <a:t>, walking through </a:t>
            </a:r>
            <a:r>
              <a:rPr lang="en">
                <a:latin typeface="Courier New"/>
                <a:ea typeface="Courier New"/>
                <a:cs typeface="Courier New"/>
                <a:sym typeface="Courier New"/>
              </a:rPr>
              <a:t>groupby()</a:t>
            </a:r>
            <a:r>
              <a:rPr lang="en"/>
              <a:t>, </a:t>
            </a:r>
            <a:r>
              <a:rPr lang="en">
                <a:latin typeface="Courier New"/>
                <a:ea typeface="Courier New"/>
                <a:cs typeface="Courier New"/>
                <a:sym typeface="Courier New"/>
              </a:rPr>
              <a:t>chain()</a:t>
            </a:r>
            <a:r>
              <a:rPr lang="en"/>
              <a:t>, and then </a:t>
            </a:r>
            <a:r>
              <a:rPr lang="en">
                <a:latin typeface="Courier New"/>
                <a:ea typeface="Courier New"/>
                <a:cs typeface="Courier New"/>
                <a:sym typeface="Courier New"/>
              </a:rPr>
              <a:t>accumulate()</a:t>
            </a:r>
            <a:r>
              <a:rPr lang="en"/>
              <a:t>. It then goes into list comprehensions.</a:t>
            </a:r>
            <a:endParaRPr/>
          </a:p>
          <a:p>
            <a:pPr indent="-298450" lvl="0" marL="457200" rtl="0" algn="l">
              <a:spcBef>
                <a:spcPts val="0"/>
              </a:spcBef>
              <a:spcAft>
                <a:spcPts val="0"/>
              </a:spcAft>
              <a:buSzPts val="1100"/>
              <a:buChar char="●"/>
            </a:pPr>
            <a:r>
              <a:rPr b="1" lang="en"/>
              <a:t>Important Notes:</a:t>
            </a:r>
            <a:r>
              <a:rPr lang="en"/>
              <a:t>Students aren't learning about modules until the next lesson — just refer to </a:t>
            </a:r>
            <a:r>
              <a:rPr lang="en">
                <a:latin typeface="Courier New"/>
                <a:ea typeface="Courier New"/>
                <a:cs typeface="Courier New"/>
                <a:sym typeface="Courier New"/>
              </a:rPr>
              <a:t>itertools</a:t>
            </a:r>
            <a:r>
              <a:rPr lang="en"/>
              <a:t> as a collection of code Python has built that we're using.</a:t>
            </a:r>
            <a:endParaRPr/>
          </a:p>
          <a:p>
            <a:pPr indent="-298450" lvl="0" marL="457200" rtl="0" algn="l">
              <a:spcBef>
                <a:spcPts val="0"/>
              </a:spcBef>
              <a:spcAft>
                <a:spcPts val="0"/>
              </a:spcAft>
              <a:buSzPts val="1100"/>
              <a:buChar char="●"/>
            </a:pPr>
            <a:r>
              <a:rPr b="1" lang="en"/>
              <a:t>Differentiation and Extensions</a:t>
            </a:r>
            <a:r>
              <a:rPr lang="en"/>
              <a:t>If students are getting the concepts easily, encourage them to explore other uses for the functions — for example, exponents with </a:t>
            </a:r>
            <a:r>
              <a:rPr lang="en">
                <a:latin typeface="Courier New"/>
                <a:ea typeface="Courier New"/>
                <a:cs typeface="Courier New"/>
                <a:sym typeface="Courier New"/>
              </a:rPr>
              <a:t>accumulate()</a:t>
            </a:r>
            <a:r>
              <a:rPr lang="en"/>
              <a:t>.</a:t>
            </a:r>
            <a:endParaRPr/>
          </a:p>
          <a:p>
            <a:pPr indent="0" lvl="0" marL="0" rtl="0" algn="l">
              <a:spcBef>
                <a:spcPts val="0"/>
              </a:spcBef>
              <a:spcAft>
                <a:spcPts val="0"/>
              </a:spcAft>
              <a:buNone/>
            </a:pPr>
            <a:r>
              <a:rPr b="1" lang="en"/>
              <a:t>Learning Objectives</a:t>
            </a:r>
            <a:r>
              <a:rPr lang="en"/>
              <a:t>In this lesson, students will:</a:t>
            </a:r>
            <a:endParaRPr/>
          </a:p>
          <a:p>
            <a:pPr indent="-298450" lvl="0" marL="457200" rtl="0" algn="l">
              <a:spcBef>
                <a:spcPts val="0"/>
              </a:spcBef>
              <a:spcAft>
                <a:spcPts val="0"/>
              </a:spcAft>
              <a:buSzPts val="1100"/>
              <a:buChar char="●"/>
            </a:pPr>
            <a:r>
              <a:rPr lang="en"/>
              <a:t>Use </a:t>
            </a:r>
            <a:r>
              <a:rPr lang="en">
                <a:latin typeface="Courier New"/>
                <a:ea typeface="Courier New"/>
                <a:cs typeface="Courier New"/>
                <a:sym typeface="Courier New"/>
              </a:rPr>
              <a:t>itertools</a:t>
            </a:r>
            <a:r>
              <a:rPr lang="en"/>
              <a:t> to implement efficient looping.</a:t>
            </a:r>
            <a:endParaRPr/>
          </a:p>
          <a:p>
            <a:pPr indent="-298450" lvl="0" marL="457200" rtl="0" algn="l">
              <a:spcBef>
                <a:spcPts val="0"/>
              </a:spcBef>
              <a:spcAft>
                <a:spcPts val="0"/>
              </a:spcAft>
              <a:buSzPts val="1100"/>
              <a:buChar char="●"/>
            </a:pPr>
            <a:r>
              <a:rPr lang="en"/>
              <a:t>Use list comprehensions to concisely create lists.</a:t>
            </a:r>
            <a:endParaRPr/>
          </a:p>
          <a:p>
            <a:pPr indent="0" lvl="0" marL="0" rtl="0" algn="l">
              <a:spcBef>
                <a:spcPts val="0"/>
              </a:spcBef>
              <a:spcAft>
                <a:spcPts val="0"/>
              </a:spcAft>
              <a:buNone/>
            </a:pPr>
            <a:r>
              <a:rPr b="1" lang="en"/>
              <a:t>Duration</a:t>
            </a:r>
            <a:r>
              <a:rPr lang="en"/>
              <a:t>60 minutes</a:t>
            </a:r>
            <a:endParaRPr/>
          </a:p>
          <a:p>
            <a:pPr indent="0" lvl="0" marL="0" rtl="0" algn="l">
              <a:spcBef>
                <a:spcPts val="0"/>
              </a:spcBef>
              <a:spcAft>
                <a:spcPts val="0"/>
              </a:spcAft>
              <a:buNone/>
            </a:pPr>
            <a:r>
              <a:rPr b="1" lang="en"/>
              <a:t>Notes on Timing</a:t>
            </a:r>
            <a:r>
              <a:rPr lang="en"/>
              <a:t>An hour is allotted for this lesson, but it really only needs 45 minutes. So, spend several minutes on each slide — change the lists and examples and run it with many variations to be sure students understand exactly what's happened. The advantage of code embedded in the slide is that you can get into a lot of practice on just one slide!</a:t>
            </a:r>
            <a:endParaRPr/>
          </a:p>
          <a:p>
            <a:pPr indent="-298450" lvl="0" marL="457200" rtl="0" algn="l">
              <a:spcBef>
                <a:spcPts val="0"/>
              </a:spcBef>
              <a:spcAft>
                <a:spcPts val="0"/>
              </a:spcAft>
              <a:buSzPts val="1100"/>
              <a:buChar char="●"/>
            </a:pPr>
            <a:r>
              <a:rPr b="1" lang="en"/>
              <a:t>Suggested Agenda</a:t>
            </a:r>
            <a:r>
              <a:rPr lang="en"/>
              <a:t>TimeActivity0:00 - 0:03Welcome0:04 - 0:08Introducing Code Abstraction0:08 - 0:38</a:t>
            </a:r>
            <a:r>
              <a:rPr lang="en">
                <a:latin typeface="Courier New"/>
                <a:ea typeface="Courier New"/>
                <a:cs typeface="Courier New"/>
                <a:sym typeface="Courier New"/>
              </a:rPr>
              <a:t>itertools</a:t>
            </a:r>
            <a:r>
              <a:rPr lang="en"/>
              <a:t>0:38 - 0:58List Comprehensions0:58 - 0:60Summary</a:t>
            </a:r>
            <a:r>
              <a:rPr b="1" lang="en"/>
              <a:t>In Class: Materials</a:t>
            </a:r>
            <a:r>
              <a:rPr lang="en"/>
              <a:t>Projector</a:t>
            </a:r>
            <a:endParaRPr/>
          </a:p>
          <a:p>
            <a:pPr indent="-298450" lvl="0" marL="457200" rtl="0" algn="l">
              <a:spcBef>
                <a:spcPts val="0"/>
              </a:spcBef>
              <a:spcAft>
                <a:spcPts val="0"/>
              </a:spcAft>
              <a:buSzPts val="1100"/>
              <a:buChar char="●"/>
            </a:pPr>
            <a:r>
              <a:rPr lang="en"/>
              <a:t>Internet connection</a:t>
            </a:r>
            <a:endParaRPr/>
          </a:p>
          <a:p>
            <a:pPr indent="-298450" lvl="0" marL="457200" rtl="0" algn="l">
              <a:spcBef>
                <a:spcPts val="0"/>
              </a:spcBef>
              <a:spcAft>
                <a:spcPts val="0"/>
              </a:spcAft>
              <a:buSzPts val="1100"/>
              <a:buChar char="●"/>
            </a:pPr>
            <a:r>
              <a:rPr lang="en"/>
              <a:t>Python 3</a:t>
            </a:r>
            <a:endParaRPr/>
          </a:p>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c87fafc0-1f65-11e9-90f9-cfba743c7a5b: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c87fafc0-1f65-11e9-90f9-cfba743c7a5b: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Teaching Tips:</a:t>
            </a:r>
            <a:endParaRPr b="1"/>
          </a:p>
          <a:p>
            <a:pPr indent="-298450" lvl="0" marL="457200" rtl="0" algn="l">
              <a:spcBef>
                <a:spcPts val="0"/>
              </a:spcBef>
              <a:spcAft>
                <a:spcPts val="0"/>
              </a:spcAft>
              <a:buSzPts val="1100"/>
              <a:buChar char="●"/>
            </a:pPr>
            <a:r>
              <a:rPr lang="en"/>
              <a:t>This is a discussion, not a quiz! After students have discussed their best guesses, move on to the next slide.</a:t>
            </a:r>
            <a:endParaRPr/>
          </a:p>
          <a:p>
            <a:pPr indent="-298450" lvl="0" marL="457200" rtl="0" algn="l">
              <a:spcBef>
                <a:spcPts val="0"/>
              </a:spcBef>
              <a:spcAft>
                <a:spcPts val="0"/>
              </a:spcAft>
              <a:buSzPts val="1100"/>
              <a:buChar char="●"/>
            </a:pPr>
            <a:r>
              <a:rPr lang="en"/>
              <a:t>Write a </a:t>
            </a:r>
            <a:r>
              <a:rPr lang="en">
                <a:latin typeface="Courier New"/>
                <a:ea typeface="Courier New"/>
                <a:cs typeface="Courier New"/>
                <a:sym typeface="Courier New"/>
              </a:rPr>
              <a:t>for</a:t>
            </a:r>
            <a:r>
              <a:rPr lang="en"/>
              <a:t> loop on the board with them to help students figure it out as a class.</a:t>
            </a:r>
            <a:endParaRPr/>
          </a:p>
          <a:p>
            <a:pPr indent="0" lvl="0" marL="0" rtl="0" algn="l">
              <a:spcBef>
                <a:spcPts val="0"/>
              </a:spcBef>
              <a:spcAft>
                <a:spcPts val="0"/>
              </a:spcAft>
              <a:buNone/>
            </a:pPr>
            <a:r>
              <a:rPr b="1" lang="en"/>
              <a:t>Talking Points:</a:t>
            </a:r>
            <a:endParaRPr b="1"/>
          </a:p>
          <a:p>
            <a:pPr indent="-298450" lvl="0" marL="457200" rtl="0" algn="l">
              <a:spcBef>
                <a:spcPts val="0"/>
              </a:spcBef>
              <a:spcAft>
                <a:spcPts val="0"/>
              </a:spcAft>
              <a:buSzPts val="1100"/>
              <a:buChar char="●"/>
            </a:pPr>
            <a:r>
              <a:rPr lang="en"/>
              <a:t>Modification: We aren't really modifying the values — we are just including them if they are digits.</a:t>
            </a:r>
            <a:endParaRPr/>
          </a:p>
          <a:p>
            <a:pPr indent="-298450" lvl="1" marL="914400" rtl="0" algn="l">
              <a:spcBef>
                <a:spcPts val="0"/>
              </a:spcBef>
              <a:spcAft>
                <a:spcPts val="0"/>
              </a:spcAft>
              <a:buSzPts val="1100"/>
              <a:buChar char="○"/>
            </a:pPr>
            <a:r>
              <a:rPr lang="en"/>
              <a:t>If we aren't modifying the items, we can just use the iterator variable from the next part (</a:t>
            </a:r>
            <a:r>
              <a:rPr lang="en">
                <a:latin typeface="Courier New"/>
                <a:ea typeface="Courier New"/>
                <a:cs typeface="Courier New"/>
                <a:sym typeface="Courier New"/>
              </a:rPr>
              <a:t>i</a:t>
            </a:r>
            <a:r>
              <a:rPr lang="en"/>
              <a:t>).</a:t>
            </a:r>
            <a:endParaRPr/>
          </a:p>
          <a:p>
            <a:pPr indent="-298450" lvl="0" marL="457200" rtl="0" algn="l">
              <a:spcBef>
                <a:spcPts val="0"/>
              </a:spcBef>
              <a:spcAft>
                <a:spcPts val="0"/>
              </a:spcAft>
              <a:buSzPts val="1100"/>
              <a:buChar char="●"/>
            </a:pPr>
            <a:r>
              <a:rPr lang="en"/>
              <a:t>Iteration: We want to look at each item, so we should use </a:t>
            </a:r>
            <a:r>
              <a:rPr lang="en">
                <a:latin typeface="Courier New"/>
                <a:ea typeface="Courier New"/>
                <a:cs typeface="Courier New"/>
                <a:sym typeface="Courier New"/>
              </a:rPr>
              <a:t>for i in my_string</a:t>
            </a:r>
            <a:r>
              <a:rPr lang="en"/>
              <a:t>.</a:t>
            </a:r>
            <a:endParaRPr/>
          </a:p>
          <a:p>
            <a:pPr indent="-298450" lvl="0" marL="457200" rtl="0" algn="l">
              <a:spcBef>
                <a:spcPts val="0"/>
              </a:spcBef>
              <a:spcAft>
                <a:spcPts val="0"/>
              </a:spcAft>
              <a:buSzPts val="1100"/>
              <a:buChar char="●"/>
            </a:pPr>
            <a:r>
              <a:rPr lang="en"/>
              <a:t>Condition: We only want to include digits in the new list, so we need a function to test the elements.</a:t>
            </a:r>
            <a:endParaRPr/>
          </a:p>
          <a:p>
            <a:pPr indent="-298450" lvl="1" marL="914400" rtl="0" algn="l">
              <a:spcBef>
                <a:spcPts val="0"/>
              </a:spcBef>
              <a:spcAft>
                <a:spcPts val="0"/>
              </a:spcAft>
              <a:buSzPts val="1100"/>
              <a:buChar char="○"/>
            </a:pPr>
            <a:r>
              <a:rPr lang="en"/>
              <a:t>The condition begins with </a:t>
            </a:r>
            <a:r>
              <a:rPr lang="en">
                <a:latin typeface="Courier New"/>
                <a:ea typeface="Courier New"/>
                <a:cs typeface="Courier New"/>
                <a:sym typeface="Courier New"/>
              </a:rPr>
              <a:t>if</a:t>
            </a:r>
            <a:r>
              <a:rPr lang="en"/>
              <a:t>, and the </a:t>
            </a:r>
            <a:r>
              <a:rPr lang="en">
                <a:latin typeface="Courier New"/>
                <a:ea typeface="Courier New"/>
                <a:cs typeface="Courier New"/>
                <a:sym typeface="Courier New"/>
              </a:rPr>
              <a:t>isdigit()</a:t>
            </a:r>
            <a:r>
              <a:rPr lang="en"/>
              <a:t> function will return </a:t>
            </a:r>
            <a:r>
              <a:rPr lang="en">
                <a:latin typeface="Courier New"/>
                <a:ea typeface="Courier New"/>
                <a:cs typeface="Courier New"/>
                <a:sym typeface="Courier New"/>
              </a:rPr>
              <a:t>True</a:t>
            </a:r>
            <a:r>
              <a:rPr lang="en"/>
              <a:t> if the character is a digit.</a:t>
            </a:r>
            <a:endParaRPr/>
          </a:p>
          <a:p>
            <a:pPr indent="-298450" lvl="1" marL="914400" rtl="0" algn="l">
              <a:spcBef>
                <a:spcPts val="0"/>
              </a:spcBef>
              <a:spcAft>
                <a:spcPts val="0"/>
              </a:spcAft>
              <a:buSzPts val="1100"/>
              <a:buChar char="○"/>
            </a:pPr>
            <a:r>
              <a:rPr lang="en"/>
              <a:t>We can use the following: </a:t>
            </a:r>
            <a:r>
              <a:rPr lang="en">
                <a:latin typeface="Courier New"/>
                <a:ea typeface="Courier New"/>
                <a:cs typeface="Courier New"/>
                <a:sym typeface="Courier New"/>
              </a:rPr>
              <a:t>if i.isdigit()</a:t>
            </a:r>
            <a:r>
              <a:rPr lang="en"/>
              <a:t>.</a:t>
            </a:r>
            <a:endParaRPr/>
          </a:p>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c87fd6d0-1f65-11e9-90f9-cfba743c7a5b: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c87fd6d0-1f65-11e9-90f9-cfba743c7a5b: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 MINUTES</a:t>
            </a:r>
            <a:endParaRPr/>
          </a:p>
          <a:p>
            <a:pPr indent="0" lvl="0" marL="0" rtl="0" algn="l">
              <a:spcBef>
                <a:spcPts val="0"/>
              </a:spcBef>
              <a:spcAft>
                <a:spcPts val="0"/>
              </a:spcAft>
              <a:buNone/>
            </a:pPr>
            <a:r>
              <a:rPr b="1" lang="en"/>
              <a:t>Teaching Tip:</a:t>
            </a:r>
            <a:endParaRPr b="1"/>
          </a:p>
          <a:p>
            <a:pPr indent="-298450" lvl="0" marL="457200" rtl="0" algn="l">
              <a:spcBef>
                <a:spcPts val="0"/>
              </a:spcBef>
              <a:spcAft>
                <a:spcPts val="0"/>
              </a:spcAft>
              <a:buSzPts val="1100"/>
              <a:buChar char="●"/>
            </a:pPr>
            <a:r>
              <a:rPr lang="en"/>
              <a:t>After students give it their best shot, go over the solution. It's:</a:t>
            </a:r>
            <a:endParaRPr/>
          </a:p>
          <a:p>
            <a:pPr indent="0" lvl="0" marL="0" rtl="0" algn="l">
              <a:spcBef>
                <a:spcPts val="0"/>
              </a:spcBef>
              <a:spcAft>
                <a:spcPts val="0"/>
              </a:spcAft>
              <a:buNone/>
            </a:pPr>
            <a:r>
              <a:rPr lang="en">
                <a:latin typeface="Courier New"/>
                <a:ea typeface="Courier New"/>
                <a:cs typeface="Courier New"/>
                <a:sym typeface="Courier New"/>
              </a:rPr>
              <a:t>my_string = </a:t>
            </a:r>
            <a:r>
              <a:rPr lang="en">
                <a:solidFill>
                  <a:srgbClr val="880000"/>
                </a:solidFill>
                <a:latin typeface="Courier New"/>
                <a:ea typeface="Courier New"/>
                <a:cs typeface="Courier New"/>
                <a:sym typeface="Courier New"/>
              </a:rPr>
              <a:t>'99 fantastic 13 hello 2 world'</a:t>
            </a:r>
            <a:br>
              <a:rPr lang="en">
                <a:latin typeface="Courier New"/>
                <a:ea typeface="Courier New"/>
                <a:cs typeface="Courier New"/>
                <a:sym typeface="Courier New"/>
              </a:rPr>
            </a:br>
            <a:br>
              <a:rPr lang="en">
                <a:latin typeface="Courier New"/>
                <a:ea typeface="Courier New"/>
                <a:cs typeface="Courier New"/>
                <a:sym typeface="Courier New"/>
              </a:rPr>
            </a:br>
            <a:r>
              <a:rPr lang="en">
                <a:latin typeface="Courier New"/>
                <a:ea typeface="Courier New"/>
                <a:cs typeface="Courier New"/>
                <a:sym typeface="Courier New"/>
              </a:rPr>
              <a:t>nums = [i for i in my_string if i.isdigit()]</a:t>
            </a:r>
            <a:br>
              <a:rPr lang="en">
                <a:latin typeface="Courier New"/>
                <a:ea typeface="Courier New"/>
                <a:cs typeface="Courier New"/>
                <a:sym typeface="Courier New"/>
              </a:rPr>
            </a:br>
            <a:br>
              <a:rPr lang="en">
                <a:latin typeface="Courier New"/>
                <a:ea typeface="Courier New"/>
                <a:cs typeface="Courier New"/>
                <a:sym typeface="Courier New"/>
              </a:rPr>
            </a:br>
            <a:r>
              <a:rPr lang="en">
                <a:latin typeface="Courier New"/>
                <a:ea typeface="Courier New"/>
                <a:cs typeface="Courier New"/>
                <a:sym typeface="Courier New"/>
              </a:rPr>
              <a:t>print(nums) </a:t>
            </a:r>
            <a:r>
              <a:rPr lang="en">
                <a:solidFill>
                  <a:srgbClr val="888888"/>
                </a:solidFill>
                <a:latin typeface="Courier New"/>
                <a:ea typeface="Courier New"/>
                <a:cs typeface="Courier New"/>
                <a:sym typeface="Courier New"/>
              </a:rPr>
              <a:t># outputs =&gt; ['9', '9', '1', '3', '2']</a:t>
            </a:r>
            <a:br>
              <a:rPr lang="en">
                <a:latin typeface="Courier New"/>
                <a:ea typeface="Courier New"/>
                <a:cs typeface="Courier New"/>
                <a:sym typeface="Courier New"/>
              </a:rPr>
            </a:br>
            <a:endParaRPr>
              <a:latin typeface="Courier New"/>
              <a:ea typeface="Courier New"/>
              <a:cs typeface="Courier New"/>
              <a:sym typeface="Courier New"/>
            </a:endParaRPr>
          </a:p>
          <a:p>
            <a:pPr indent="0" lvl="0" marL="0" rtl="0" algn="l">
              <a:spcBef>
                <a:spcPts val="0"/>
              </a:spcBef>
              <a:spcAft>
                <a:spcPts val="0"/>
              </a:spcAft>
              <a:buNone/>
            </a:pPr>
            <a:r>
              <a:rPr b="1" lang="en"/>
              <a:t>Repl.it note:</a:t>
            </a:r>
            <a:endParaRPr b="1"/>
          </a:p>
          <a:p>
            <a:pPr indent="0" lvl="0" marL="0" rtl="0" algn="l">
              <a:spcBef>
                <a:spcPts val="0"/>
              </a:spcBef>
              <a:spcAft>
                <a:spcPts val="0"/>
              </a:spcAft>
              <a:buNone/>
            </a:pPr>
            <a:r>
              <a:rPr lang="en">
                <a:latin typeface="Courier New"/>
                <a:ea typeface="Courier New"/>
                <a:cs typeface="Courier New"/>
                <a:sym typeface="Courier New"/>
              </a:rPr>
              <a:t>my_string = </a:t>
            </a:r>
            <a:r>
              <a:rPr lang="en">
                <a:solidFill>
                  <a:srgbClr val="880000"/>
                </a:solidFill>
                <a:latin typeface="Courier New"/>
                <a:ea typeface="Courier New"/>
                <a:cs typeface="Courier New"/>
                <a:sym typeface="Courier New"/>
              </a:rPr>
              <a:t>'99 fantastic 13 hello 2 world'</a:t>
            </a:r>
            <a:br>
              <a:rPr lang="en">
                <a:latin typeface="Courier New"/>
                <a:ea typeface="Courier New"/>
                <a:cs typeface="Courier New"/>
                <a:sym typeface="Courier New"/>
              </a:rPr>
            </a:br>
            <a:r>
              <a:rPr lang="en">
                <a:latin typeface="Courier New"/>
                <a:ea typeface="Courier New"/>
                <a:cs typeface="Courier New"/>
                <a:sym typeface="Courier New"/>
              </a:rPr>
              <a:t>nums_list = []</a:t>
            </a:r>
            <a:br>
              <a:rPr lang="en">
                <a:latin typeface="Courier New"/>
                <a:ea typeface="Courier New"/>
                <a:cs typeface="Courier New"/>
                <a:sym typeface="Courier New"/>
              </a:rPr>
            </a:br>
            <a:br>
              <a:rPr lang="en">
                <a:latin typeface="Courier New"/>
                <a:ea typeface="Courier New"/>
                <a:cs typeface="Courier New"/>
                <a:sym typeface="Courier New"/>
              </a:rPr>
            </a:br>
            <a:r>
              <a:rPr lang="en">
                <a:latin typeface="Courier New"/>
                <a:ea typeface="Courier New"/>
                <a:cs typeface="Courier New"/>
                <a:sym typeface="Courier New"/>
              </a:rPr>
              <a:t>for i in my_string:</a:t>
            </a:r>
            <a:br>
              <a:rPr lang="en">
                <a:latin typeface="Courier New"/>
                <a:ea typeface="Courier New"/>
                <a:cs typeface="Courier New"/>
                <a:sym typeface="Courier New"/>
              </a:rPr>
            </a:br>
            <a:r>
              <a:rPr lang="en">
                <a:latin typeface="Courier New"/>
                <a:ea typeface="Courier New"/>
                <a:cs typeface="Courier New"/>
                <a:sym typeface="Courier New"/>
              </a:rPr>
              <a:t>  if i.isdigit():</a:t>
            </a:r>
            <a:br>
              <a:rPr lang="en">
                <a:latin typeface="Courier New"/>
                <a:ea typeface="Courier New"/>
                <a:cs typeface="Courier New"/>
                <a:sym typeface="Courier New"/>
              </a:rPr>
            </a:br>
            <a:r>
              <a:rPr lang="en">
                <a:latin typeface="Courier New"/>
                <a:ea typeface="Courier New"/>
                <a:cs typeface="Courier New"/>
                <a:sym typeface="Courier New"/>
              </a:rPr>
              <a:t>    nums_list.append(i)</a:t>
            </a:r>
            <a:br>
              <a:rPr lang="en">
                <a:latin typeface="Courier New"/>
                <a:ea typeface="Courier New"/>
                <a:cs typeface="Courier New"/>
                <a:sym typeface="Courier New"/>
              </a:rPr>
            </a:br>
            <a:br>
              <a:rPr lang="en">
                <a:latin typeface="Courier New"/>
                <a:ea typeface="Courier New"/>
                <a:cs typeface="Courier New"/>
                <a:sym typeface="Courier New"/>
              </a:rPr>
            </a:br>
            <a:r>
              <a:rPr lang="en">
                <a:latin typeface="Courier New"/>
                <a:ea typeface="Courier New"/>
                <a:cs typeface="Courier New"/>
                <a:sym typeface="Courier New"/>
              </a:rPr>
              <a:t>print(nums_list) </a:t>
            </a:r>
            <a:r>
              <a:rPr lang="en">
                <a:solidFill>
                  <a:srgbClr val="888888"/>
                </a:solidFill>
                <a:latin typeface="Courier New"/>
                <a:ea typeface="Courier New"/>
                <a:cs typeface="Courier New"/>
                <a:sym typeface="Courier New"/>
              </a:rPr>
              <a:t># Prints ['9', '9', '1', '3', '2']</a:t>
            </a:r>
            <a:br>
              <a:rPr lang="en">
                <a:latin typeface="Courier New"/>
                <a:ea typeface="Courier New"/>
                <a:cs typeface="Courier New"/>
                <a:sym typeface="Courier New"/>
              </a:rPr>
            </a:br>
            <a:endParaRPr>
              <a:latin typeface="Courier New"/>
              <a:ea typeface="Courier New"/>
              <a:cs typeface="Courier New"/>
              <a:sym typeface="Courier New"/>
            </a:endParaRPr>
          </a:p>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c87ffde0-1f65-11e9-90f9-cfba743c7a5b: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c87ffde0-1f65-11e9-90f9-cfba743c7a5b: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c87ffde1-1f65-11e9-90f9-cfba743c7a5b: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c87ffde1-1f65-11e9-90f9-cfba743c7a5b: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Teaching Tip:</a:t>
            </a:r>
            <a:endParaRPr b="1"/>
          </a:p>
          <a:p>
            <a:pPr indent="-298450" lvl="0" marL="457200" rtl="0" algn="l">
              <a:spcBef>
                <a:spcPts val="0"/>
              </a:spcBef>
              <a:spcAft>
                <a:spcPts val="0"/>
              </a:spcAft>
              <a:buSzPts val="1100"/>
              <a:buChar char="●"/>
            </a:pPr>
            <a:r>
              <a:rPr lang="en"/>
              <a:t>Check for understanding. Pull up an interpreter or repl.it to demo any code if students are stuck.</a:t>
            </a:r>
            <a:endParaRPr/>
          </a:p>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c88024f0-1f65-11e9-90f9-cfba743c7a5b: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c88024f0-1f65-11e9-90f9-cfba743c7a5b: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4de576cae0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4de576cae0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Overview</a:t>
            </a:r>
            <a:r>
              <a:rPr lang="en"/>
              <a:t>This lesson starts with </a:t>
            </a:r>
            <a:r>
              <a:rPr lang="en">
                <a:latin typeface="Courier New"/>
                <a:ea typeface="Courier New"/>
                <a:cs typeface="Courier New"/>
                <a:sym typeface="Courier New"/>
              </a:rPr>
              <a:t>itertools</a:t>
            </a:r>
            <a:r>
              <a:rPr lang="en"/>
              <a:t>, walking through </a:t>
            </a:r>
            <a:r>
              <a:rPr lang="en">
                <a:latin typeface="Courier New"/>
                <a:ea typeface="Courier New"/>
                <a:cs typeface="Courier New"/>
                <a:sym typeface="Courier New"/>
              </a:rPr>
              <a:t>groupby()</a:t>
            </a:r>
            <a:r>
              <a:rPr lang="en"/>
              <a:t>, </a:t>
            </a:r>
            <a:r>
              <a:rPr lang="en">
                <a:latin typeface="Courier New"/>
                <a:ea typeface="Courier New"/>
                <a:cs typeface="Courier New"/>
                <a:sym typeface="Courier New"/>
              </a:rPr>
              <a:t>chain()</a:t>
            </a:r>
            <a:r>
              <a:rPr lang="en"/>
              <a:t>, and then </a:t>
            </a:r>
            <a:r>
              <a:rPr lang="en">
                <a:latin typeface="Courier New"/>
                <a:ea typeface="Courier New"/>
                <a:cs typeface="Courier New"/>
                <a:sym typeface="Courier New"/>
              </a:rPr>
              <a:t>accumulate()</a:t>
            </a:r>
            <a:r>
              <a:rPr lang="en"/>
              <a:t>. It then goes into list comprehensions.</a:t>
            </a:r>
            <a:endParaRPr/>
          </a:p>
          <a:p>
            <a:pPr indent="-298450" lvl="0" marL="457200" rtl="0" algn="l">
              <a:spcBef>
                <a:spcPts val="0"/>
              </a:spcBef>
              <a:spcAft>
                <a:spcPts val="0"/>
              </a:spcAft>
              <a:buSzPts val="1100"/>
              <a:buChar char="●"/>
            </a:pPr>
            <a:r>
              <a:rPr b="1" lang="en"/>
              <a:t>Important Notes:</a:t>
            </a:r>
            <a:r>
              <a:rPr lang="en"/>
              <a:t>Students aren't learning about modules until the next lesson — just refer to </a:t>
            </a:r>
            <a:r>
              <a:rPr lang="en">
                <a:latin typeface="Courier New"/>
                <a:ea typeface="Courier New"/>
                <a:cs typeface="Courier New"/>
                <a:sym typeface="Courier New"/>
              </a:rPr>
              <a:t>itertools</a:t>
            </a:r>
            <a:r>
              <a:rPr lang="en"/>
              <a:t> as a collection of code Python has built that we're using.</a:t>
            </a:r>
            <a:endParaRPr/>
          </a:p>
          <a:p>
            <a:pPr indent="-298450" lvl="0" marL="457200" rtl="0" algn="l">
              <a:spcBef>
                <a:spcPts val="0"/>
              </a:spcBef>
              <a:spcAft>
                <a:spcPts val="0"/>
              </a:spcAft>
              <a:buSzPts val="1100"/>
              <a:buChar char="●"/>
            </a:pPr>
            <a:r>
              <a:rPr b="1" lang="en"/>
              <a:t>Differentiation and Extensions</a:t>
            </a:r>
            <a:r>
              <a:rPr lang="en"/>
              <a:t>If students are getting the concepts easily, encourage them to explore other uses for the functions — for example, exponents with </a:t>
            </a:r>
            <a:r>
              <a:rPr lang="en">
                <a:latin typeface="Courier New"/>
                <a:ea typeface="Courier New"/>
                <a:cs typeface="Courier New"/>
                <a:sym typeface="Courier New"/>
              </a:rPr>
              <a:t>accumulate()</a:t>
            </a:r>
            <a:r>
              <a:rPr lang="en"/>
              <a:t>.</a:t>
            </a:r>
            <a:endParaRPr/>
          </a:p>
          <a:p>
            <a:pPr indent="0" lvl="0" marL="0" rtl="0" algn="l">
              <a:spcBef>
                <a:spcPts val="0"/>
              </a:spcBef>
              <a:spcAft>
                <a:spcPts val="0"/>
              </a:spcAft>
              <a:buNone/>
            </a:pPr>
            <a:r>
              <a:rPr b="1" lang="en"/>
              <a:t>Learning Objectives</a:t>
            </a:r>
            <a:r>
              <a:rPr lang="en"/>
              <a:t>In this lesson, students will:</a:t>
            </a:r>
            <a:endParaRPr/>
          </a:p>
          <a:p>
            <a:pPr indent="-298450" lvl="0" marL="457200" rtl="0" algn="l">
              <a:spcBef>
                <a:spcPts val="0"/>
              </a:spcBef>
              <a:spcAft>
                <a:spcPts val="0"/>
              </a:spcAft>
              <a:buSzPts val="1100"/>
              <a:buChar char="●"/>
            </a:pPr>
            <a:r>
              <a:rPr lang="en"/>
              <a:t>Use </a:t>
            </a:r>
            <a:r>
              <a:rPr lang="en">
                <a:latin typeface="Courier New"/>
                <a:ea typeface="Courier New"/>
                <a:cs typeface="Courier New"/>
                <a:sym typeface="Courier New"/>
              </a:rPr>
              <a:t>itertools</a:t>
            </a:r>
            <a:r>
              <a:rPr lang="en"/>
              <a:t> to implement efficient looping.</a:t>
            </a:r>
            <a:endParaRPr/>
          </a:p>
          <a:p>
            <a:pPr indent="-298450" lvl="0" marL="457200" rtl="0" algn="l">
              <a:spcBef>
                <a:spcPts val="0"/>
              </a:spcBef>
              <a:spcAft>
                <a:spcPts val="0"/>
              </a:spcAft>
              <a:buSzPts val="1100"/>
              <a:buChar char="●"/>
            </a:pPr>
            <a:r>
              <a:rPr lang="en"/>
              <a:t>Use list comprehensions to concisely create lists.</a:t>
            </a:r>
            <a:endParaRPr/>
          </a:p>
          <a:p>
            <a:pPr indent="0" lvl="0" marL="0" rtl="0" algn="l">
              <a:spcBef>
                <a:spcPts val="0"/>
              </a:spcBef>
              <a:spcAft>
                <a:spcPts val="0"/>
              </a:spcAft>
              <a:buNone/>
            </a:pPr>
            <a:r>
              <a:rPr b="1" lang="en"/>
              <a:t>Duration</a:t>
            </a:r>
            <a:r>
              <a:rPr lang="en"/>
              <a:t>60 minutes</a:t>
            </a:r>
            <a:endParaRPr/>
          </a:p>
          <a:p>
            <a:pPr indent="0" lvl="0" marL="0" rtl="0" algn="l">
              <a:spcBef>
                <a:spcPts val="0"/>
              </a:spcBef>
              <a:spcAft>
                <a:spcPts val="0"/>
              </a:spcAft>
              <a:buNone/>
            </a:pPr>
            <a:r>
              <a:rPr b="1" lang="en"/>
              <a:t>Notes on Timing</a:t>
            </a:r>
            <a:r>
              <a:rPr lang="en"/>
              <a:t>An hour is allotted for this lesson, but it really only needs 45 minutes. So, spend several minutes on each slide — change the lists and examples and run it with many variations to be sure students understand exactly what's happened. The advantage of code embedded in the slide is that you can get into a lot of practice on just one slide!</a:t>
            </a:r>
            <a:endParaRPr/>
          </a:p>
          <a:p>
            <a:pPr indent="-298450" lvl="0" marL="457200" rtl="0" algn="l">
              <a:spcBef>
                <a:spcPts val="0"/>
              </a:spcBef>
              <a:spcAft>
                <a:spcPts val="0"/>
              </a:spcAft>
              <a:buSzPts val="1100"/>
              <a:buChar char="●"/>
            </a:pPr>
            <a:r>
              <a:rPr b="1" lang="en"/>
              <a:t>Suggested Agenda</a:t>
            </a:r>
            <a:r>
              <a:rPr lang="en"/>
              <a:t>TimeActivity0:00 - 0:03Welcome0:04 - 0:08Introducing Code Abstraction0:08 - 0:38</a:t>
            </a:r>
            <a:r>
              <a:rPr lang="en">
                <a:latin typeface="Courier New"/>
                <a:ea typeface="Courier New"/>
                <a:cs typeface="Courier New"/>
                <a:sym typeface="Courier New"/>
              </a:rPr>
              <a:t>itertools</a:t>
            </a:r>
            <a:r>
              <a:rPr lang="en"/>
              <a:t>0:38 - 0:58List Comprehensions0:58 - 0:60Summary</a:t>
            </a:r>
            <a:r>
              <a:rPr b="1" lang="en"/>
              <a:t>In Class: Materials</a:t>
            </a:r>
            <a:r>
              <a:rPr lang="en"/>
              <a:t>Projector</a:t>
            </a:r>
            <a:endParaRPr/>
          </a:p>
          <a:p>
            <a:pPr indent="-298450" lvl="0" marL="457200" rtl="0" algn="l">
              <a:spcBef>
                <a:spcPts val="0"/>
              </a:spcBef>
              <a:spcAft>
                <a:spcPts val="0"/>
              </a:spcAft>
              <a:buSzPts val="1100"/>
              <a:buChar char="●"/>
            </a:pPr>
            <a:r>
              <a:rPr lang="en"/>
              <a:t>Internet connection</a:t>
            </a:r>
            <a:endParaRPr/>
          </a:p>
          <a:p>
            <a:pPr indent="-298450" lvl="0" marL="457200" rtl="0" algn="l">
              <a:spcBef>
                <a:spcPts val="0"/>
              </a:spcBef>
              <a:spcAft>
                <a:spcPts val="0"/>
              </a:spcAft>
              <a:buSzPts val="1100"/>
              <a:buChar char="●"/>
            </a:pPr>
            <a:r>
              <a:rPr lang="en"/>
              <a:t>Python 3</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c8780ea0-1f65-11e9-90f9-cfba743c7a5b: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c8780ea0-1f65-11e9-90f9-cfba743c7a5b: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Teaching Tip:</a:t>
            </a:r>
            <a:endParaRPr b="1"/>
          </a:p>
          <a:p>
            <a:pPr indent="-298450" lvl="0" marL="457200" rtl="0" algn="l">
              <a:spcBef>
                <a:spcPts val="0"/>
              </a:spcBef>
              <a:spcAft>
                <a:spcPts val="0"/>
              </a:spcAft>
              <a:buSzPts val="1100"/>
              <a:buChar char="●"/>
            </a:pPr>
            <a:r>
              <a:rPr lang="en"/>
              <a:t>These two points sound pretty intense. Reassure your class!</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c8780ea1-1f65-11e9-90f9-cfba743c7a5b: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c8780ea1-1f65-11e9-90f9-cfba743c7a5b: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Talking Points:</a:t>
            </a:r>
            <a:endParaRPr b="1"/>
          </a:p>
          <a:p>
            <a:pPr indent="-298450" lvl="0" marL="457200" rtl="0" algn="l">
              <a:spcBef>
                <a:spcPts val="0"/>
              </a:spcBef>
              <a:spcAft>
                <a:spcPts val="0"/>
              </a:spcAft>
              <a:buSzPts val="1100"/>
              <a:buChar char="●"/>
            </a:pPr>
            <a:r>
              <a:rPr lang="en"/>
              <a:t>Functionality should be in one place, and when you find a variation, it should be abstracted out.</a:t>
            </a:r>
            <a:endParaRPr/>
          </a:p>
          <a:p>
            <a:pPr indent="-298450" lvl="1" marL="914400" rtl="0" algn="l">
              <a:spcBef>
                <a:spcPts val="0"/>
              </a:spcBef>
              <a:spcAft>
                <a:spcPts val="0"/>
              </a:spcAft>
              <a:buSzPts val="1100"/>
              <a:buChar char="○"/>
            </a:pPr>
            <a:r>
              <a:rPr lang="en"/>
              <a:t>A theoretical way of saying "Don't Repeat Yourself."</a:t>
            </a:r>
            <a:endParaRPr/>
          </a:p>
          <a:p>
            <a:pPr indent="-298450" lvl="0" marL="457200" rtl="0" algn="l">
              <a:spcBef>
                <a:spcPts val="0"/>
              </a:spcBef>
              <a:spcAft>
                <a:spcPts val="0"/>
              </a:spcAft>
              <a:buSzPts val="1100"/>
              <a:buChar char="●"/>
            </a:pPr>
            <a:r>
              <a:rPr lang="en"/>
              <a:t>But it also means don't repeat the work involved in </a:t>
            </a:r>
            <a:r>
              <a:rPr i="1" lang="en"/>
              <a:t>producing</a:t>
            </a:r>
            <a:r>
              <a:rPr lang="en"/>
              <a:t> the functionality. Write it once, but use it over and over.</a:t>
            </a:r>
            <a:endParaRPr/>
          </a:p>
          <a:p>
            <a:pPr indent="-298450" lvl="0" marL="457200" rtl="0" algn="l">
              <a:spcBef>
                <a:spcPts val="0"/>
              </a:spcBef>
              <a:spcAft>
                <a:spcPts val="0"/>
              </a:spcAft>
              <a:buSzPts val="1100"/>
              <a:buChar char="●"/>
            </a:pPr>
            <a:r>
              <a:rPr lang="en"/>
              <a:t>In functional programming, many bits of functionality have already been written and </a:t>
            </a:r>
            <a:r>
              <a:rPr b="1" lang="en"/>
              <a:t>abstracted</a:t>
            </a:r>
            <a:r>
              <a:rPr lang="en"/>
              <a:t> into libraries within the language.</a:t>
            </a:r>
            <a:endParaRPr/>
          </a:p>
          <a:p>
            <a:pPr indent="-298450" lvl="0" marL="457200" rtl="0" algn="l">
              <a:spcBef>
                <a:spcPts val="0"/>
              </a:spcBef>
              <a:spcAft>
                <a:spcPts val="0"/>
              </a:spcAft>
              <a:buSzPts val="1100"/>
              <a:buChar char="●"/>
            </a:pPr>
            <a:r>
              <a:rPr lang="en"/>
              <a:t>Many languages, Python included, have built-in ways to access and manipulate data.</a:t>
            </a:r>
            <a:endParaRPr/>
          </a:p>
          <a:p>
            <a:pPr indent="-298450" lvl="0" marL="457200" rtl="0" algn="l">
              <a:spcBef>
                <a:spcPts val="0"/>
              </a:spcBef>
              <a:spcAft>
                <a:spcPts val="0"/>
              </a:spcAft>
              <a:buSzPts val="1100"/>
              <a:buChar char="●"/>
            </a:pPr>
            <a:r>
              <a:rPr lang="en"/>
              <a:t>Lists specifically have many standard associated operations.</a:t>
            </a:r>
            <a:endParaRPr/>
          </a:p>
          <a:p>
            <a:pPr indent="-298450" lvl="0" marL="457200" rtl="0" algn="l">
              <a:spcBef>
                <a:spcPts val="0"/>
              </a:spcBef>
              <a:spcAft>
                <a:spcPts val="0"/>
              </a:spcAft>
              <a:buSzPts val="1100"/>
              <a:buChar char="●"/>
            </a:pPr>
            <a:r>
              <a:rPr lang="en"/>
              <a:t>Instead of having every Python engineer write these operations over and over, the language provides a single source for this functionality, adhering to the principle of abstraction.</a:t>
            </a:r>
            <a:endParaRPr/>
          </a:p>
          <a:p>
            <a:pPr indent="0" lvl="0" marL="0" rtl="0" algn="l">
              <a:spcBef>
                <a:spcPts val="0"/>
              </a:spcBef>
              <a:spcAft>
                <a:spcPts val="0"/>
              </a:spcAft>
              <a:buNone/>
            </a:pPr>
            <a:r>
              <a:rPr b="1" lang="en"/>
              <a:t>Teaching Tip:</a:t>
            </a:r>
            <a:endParaRPr b="1"/>
          </a:p>
          <a:p>
            <a:pPr indent="-298450" lvl="0" marL="457200" rtl="0" algn="l">
              <a:spcBef>
                <a:spcPts val="0"/>
              </a:spcBef>
              <a:spcAft>
                <a:spcPts val="0"/>
              </a:spcAft>
              <a:buSzPts val="1100"/>
              <a:buChar char="●"/>
            </a:pPr>
            <a:r>
              <a:rPr lang="en"/>
              <a:t>This slide is a little heavy. Explain things in laypersons' terms as much as possible!</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4dd1b9e71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4dd1b9e71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c8785cc0-1f65-11e9-90f9-cfba743c7a5b: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c8785cc0-1f65-11e9-90f9-cfba743c7a5b: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Teaching Tips:</a:t>
            </a:r>
            <a:endParaRPr b="1"/>
          </a:p>
          <a:p>
            <a:pPr indent="-298450" lvl="0" marL="457200" rtl="0" algn="l">
              <a:spcBef>
                <a:spcPts val="0"/>
              </a:spcBef>
              <a:spcAft>
                <a:spcPts val="0"/>
              </a:spcAft>
              <a:buSzPts val="1100"/>
              <a:buChar char="●"/>
            </a:pPr>
            <a:r>
              <a:rPr lang="en"/>
              <a:t>Students aren't learning about modules until the next presentation! Don't cover them here.</a:t>
            </a:r>
            <a:endParaRPr/>
          </a:p>
          <a:p>
            <a:pPr indent="-298450" lvl="0" marL="457200" rtl="0" algn="l">
              <a:spcBef>
                <a:spcPts val="0"/>
              </a:spcBef>
              <a:spcAft>
                <a:spcPts val="0"/>
              </a:spcAft>
              <a:buSzPts val="1100"/>
              <a:buChar char="●"/>
            </a:pPr>
            <a:r>
              <a:rPr lang="en"/>
              <a:t>Talk about </a:t>
            </a:r>
            <a:r>
              <a:rPr lang="en">
                <a:latin typeface="Courier New"/>
                <a:ea typeface="Courier New"/>
                <a:cs typeface="Courier New"/>
                <a:sym typeface="Courier New"/>
              </a:rPr>
              <a:t>itertools</a:t>
            </a:r>
            <a:r>
              <a:rPr lang="en"/>
              <a:t> as a bunch of code Python's written that we can use. Don't say the word "module" and confuse class members.</a:t>
            </a:r>
            <a:endParaRPr/>
          </a:p>
          <a:p>
            <a:pPr indent="0" lvl="0" marL="0" rtl="0" algn="l">
              <a:spcBef>
                <a:spcPts val="0"/>
              </a:spcBef>
              <a:spcAft>
                <a:spcPts val="0"/>
              </a:spcAft>
              <a:buNone/>
            </a:pPr>
            <a:r>
              <a:rPr b="1" lang="en"/>
              <a:t>Talking Point:</a:t>
            </a:r>
            <a:endParaRPr b="1"/>
          </a:p>
          <a:p>
            <a:pPr indent="-298450" lvl="0" marL="457200" rtl="0" algn="l">
              <a:spcBef>
                <a:spcPts val="0"/>
              </a:spcBef>
              <a:spcAft>
                <a:spcPts val="0"/>
              </a:spcAft>
              <a:buSzPts val="1100"/>
              <a:buChar char="●"/>
            </a:pPr>
            <a:r>
              <a:rPr lang="en"/>
              <a:t>Go through the code and make sure students understand what it's doing. This should be pretty quick.</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c879bc50-1f65-11e9-90f9-cfba743c7a5b: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c879bc50-1f65-11e9-90f9-cfba743c7a5b: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repl.it/@GAcoding/python-programming-itertools?lite=true"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repl.it/@GAcoding/python-programming-itertools-4?lite=true"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hyperlink" Target="https://realpython.com/python-itertools/#what-is-itertools-and-why-should-you-use-it" TargetMode="External"/><Relationship Id="rId4" Type="http://schemas.openxmlformats.org/officeDocument/2006/relationships/hyperlink" Target="https://realpython.com/python-itertools/#what-is-itertools-and-why-should-you-use-it" TargetMode="External"/><Relationship Id="rId11" Type="http://schemas.openxmlformats.org/officeDocument/2006/relationships/hyperlink" Target="http://www.pythonforbeginners.com/basics/list-comprehensions-in-python" TargetMode="External"/><Relationship Id="rId10" Type="http://schemas.openxmlformats.org/officeDocument/2006/relationships/hyperlink" Target="http://programeveryday.com/post/using-python-itertools-to-save-memory/" TargetMode="External"/><Relationship Id="rId9" Type="http://schemas.openxmlformats.org/officeDocument/2006/relationships/hyperlink" Target="http://programeveryday.com/post/using-python-itertools-to-save-memory/" TargetMode="External"/><Relationship Id="rId5" Type="http://schemas.openxmlformats.org/officeDocument/2006/relationships/hyperlink" Target="https://realpython.com/python-itertools/#what-is-itertools-and-why-should-you-use-it" TargetMode="External"/><Relationship Id="rId6" Type="http://schemas.openxmlformats.org/officeDocument/2006/relationships/hyperlink" Target="https://docs.python.org/3/library/itertools.html#itertools.groupby" TargetMode="External"/><Relationship Id="rId7" Type="http://schemas.openxmlformats.org/officeDocument/2006/relationships/hyperlink" Target="https://docs.python.org/3/library/itertools.html#itertools.groupby" TargetMode="External"/><Relationship Id="rId8" Type="http://schemas.openxmlformats.org/officeDocument/2006/relationships/hyperlink" Target="http://programeveryday.com/post/using-python-itertools-to-save-memory/"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Python Code Abstraction</a:t>
            </a:r>
            <a:endParaRPr/>
          </a:p>
        </p:txBody>
      </p:sp>
      <p:pic>
        <p:nvPicPr>
          <p:cNvPr id="55" name="Google Shape;55;p13"/>
          <p:cNvPicPr preferRelativeResize="0"/>
          <p:nvPr/>
        </p:nvPicPr>
        <p:blipFill>
          <a:blip r:embed="rId3">
            <a:alphaModFix/>
          </a:blip>
          <a:stretch>
            <a:fillRect/>
          </a:stretch>
        </p:blipFill>
        <p:spPr>
          <a:xfrm>
            <a:off x="2791111" y="1152475"/>
            <a:ext cx="3561779" cy="34164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All the gibberish-looking stuff is memory addresses. Python tells us, "I made a new object and I put it here." We'll talk about this on the next slide.</a:t>
            </a:r>
            <a:endParaRPr/>
          </a:p>
          <a:p>
            <a:pPr indent="0" lvl="0" marL="0" rtl="0" algn="l">
              <a:spcBef>
                <a:spcPts val="1600"/>
              </a:spcBef>
              <a:spcAft>
                <a:spcPts val="0"/>
              </a:spcAft>
              <a:buNone/>
            </a:pPr>
            <a:r>
              <a:rPr lang="en" u="sng">
                <a:solidFill>
                  <a:schemeClr val="hlink"/>
                </a:solidFill>
                <a:hlinkClick r:id="rId3"/>
              </a:rPr>
              <a:t>https://repl.it/@GAcoding/python-programming-itertools?lite=true</a:t>
            </a:r>
            <a:r>
              <a:rPr lang="en"/>
              <a:t> </a:t>
            </a:r>
            <a:endParaRPr/>
          </a:p>
          <a:p>
            <a:pPr indent="0" lvl="0" marL="0" rtl="0" algn="l">
              <a:spcBef>
                <a:spcPts val="160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Everything on your computer has to be stored somewhere! Computers track where things are by assigning them </a:t>
            </a:r>
            <a:r>
              <a:rPr i="1" lang="en"/>
              <a:t>memory addresses</a:t>
            </a:r>
            <a:r>
              <a:rPr lang="en"/>
              <a:t>. This way, when you want to open a picture or file, your computer knows exactly where to look.</a:t>
            </a:r>
            <a:endParaRPr/>
          </a:p>
          <a:p>
            <a:pPr indent="0" lvl="0" marL="0" rtl="0" algn="l">
              <a:spcBef>
                <a:spcPts val="1600"/>
              </a:spcBef>
              <a:spcAft>
                <a:spcPts val="0"/>
              </a:spcAft>
              <a:buNone/>
            </a:pPr>
            <a:r>
              <a:rPr lang="en"/>
              <a:t>But that memory address isn't useful. We can use </a:t>
            </a:r>
            <a:r>
              <a:rPr lang="en">
                <a:latin typeface="Courier New"/>
                <a:ea typeface="Courier New"/>
                <a:cs typeface="Courier New"/>
                <a:sym typeface="Courier New"/>
              </a:rPr>
              <a:t>list()</a:t>
            </a:r>
            <a:r>
              <a:rPr lang="en"/>
              <a:t> to change the address back into a list. </a:t>
            </a:r>
            <a:r>
              <a:rPr i="1" lang="en"/>
              <a:t>(</a:t>
            </a:r>
            <a:r>
              <a:rPr i="1" lang="en">
                <a:latin typeface="Courier New"/>
                <a:ea typeface="Courier New"/>
                <a:cs typeface="Courier New"/>
                <a:sym typeface="Courier New"/>
              </a:rPr>
              <a:t>list()</a:t>
            </a:r>
            <a:r>
              <a:rPr i="1" lang="en"/>
              <a:t> is explicit typecasting; do you remember it?)</a:t>
            </a:r>
            <a:endParaRPr i="1"/>
          </a:p>
          <a:p>
            <a:pPr indent="0" lvl="0" marL="0" rtl="0" algn="l">
              <a:spcBef>
                <a:spcPts val="1600"/>
              </a:spcBef>
              <a:spcAft>
                <a:spcPts val="0"/>
              </a:spcAft>
              <a:buNone/>
            </a:pPr>
            <a:r>
              <a:rPr lang="en" u="sng">
                <a:solidFill>
                  <a:schemeClr val="hlink"/>
                </a:solidFill>
                <a:hlinkClick r:id="rId3"/>
              </a:rPr>
              <a:t>https://repl.it/@GAcoding/python-programming-itertools-4?lite=true</a:t>
            </a:r>
            <a:r>
              <a:rPr lang="en"/>
              <a:t> </a:t>
            </a:r>
            <a:endParaRPr/>
          </a:p>
          <a:p>
            <a:pPr indent="0" lvl="0" marL="0" rtl="0" algn="l">
              <a:spcBef>
                <a:spcPts val="160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4"/>
          <p:cNvSpPr txBox="1"/>
          <p:nvPr>
            <p:ph idx="1" type="body"/>
          </p:nvPr>
        </p:nvSpPr>
        <p:spPr>
          <a:xfrm>
            <a:off x="311700" y="4239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our original list:</a:t>
            </a:r>
            <a:endParaRPr/>
          </a:p>
          <a:p>
            <a:pPr indent="0" lvl="0" marL="0" rtl="0" algn="l">
              <a:spcBef>
                <a:spcPts val="1600"/>
              </a:spcBef>
              <a:spcAft>
                <a:spcPts val="0"/>
              </a:spcAft>
              <a:buNone/>
            </a:pPr>
            <a:r>
              <a:rPr lang="en">
                <a:latin typeface="Courier New"/>
                <a:ea typeface="Courier New"/>
                <a:cs typeface="Courier New"/>
                <a:sym typeface="Courier New"/>
              </a:rPr>
              <a:t>animals = ['dog', 'dog', 'horse', 'horse', 'horse', 'dog']</a:t>
            </a:r>
            <a:endParaRPr>
              <a:latin typeface="Courier New"/>
              <a:ea typeface="Courier New"/>
              <a:cs typeface="Courier New"/>
              <a:sym typeface="Courier New"/>
            </a:endParaRPr>
          </a:p>
          <a:p>
            <a:pPr indent="0" lvl="0" marL="0" rtl="0" algn="l">
              <a:spcBef>
                <a:spcPts val="1600"/>
              </a:spcBef>
              <a:spcAft>
                <a:spcPts val="0"/>
              </a:spcAft>
              <a:buNone/>
            </a:pPr>
            <a:r>
              <a:rPr lang="en">
                <a:latin typeface="Courier New"/>
                <a:ea typeface="Courier New"/>
                <a:cs typeface="Courier New"/>
                <a:sym typeface="Courier New"/>
              </a:rPr>
              <a:t>groupby()</a:t>
            </a:r>
            <a:r>
              <a:rPr lang="en"/>
              <a:t> gives us this:</a:t>
            </a:r>
            <a:endParaRPr/>
          </a:p>
          <a:p>
            <a:pPr indent="0" lvl="0" marL="0" rtl="0" algn="l">
              <a:spcBef>
                <a:spcPts val="1600"/>
              </a:spcBef>
              <a:spcAft>
                <a:spcPts val="0"/>
              </a:spcAft>
              <a:buNone/>
            </a:pPr>
            <a:r>
              <a:rPr lang="en">
                <a:latin typeface="Courier New"/>
                <a:ea typeface="Courier New"/>
                <a:cs typeface="Courier New"/>
                <a:sym typeface="Courier New"/>
              </a:rPr>
              <a:t>dog ['dog', 'dog']</a:t>
            </a:r>
            <a:br>
              <a:rPr lang="en">
                <a:latin typeface="Courier New"/>
                <a:ea typeface="Courier New"/>
                <a:cs typeface="Courier New"/>
                <a:sym typeface="Courier New"/>
              </a:rPr>
            </a:br>
            <a:r>
              <a:rPr lang="en">
                <a:latin typeface="Courier New"/>
                <a:ea typeface="Courier New"/>
                <a:cs typeface="Courier New"/>
                <a:sym typeface="Courier New"/>
              </a:rPr>
              <a:t>horse ['horse', 'horse', 'horse']</a:t>
            </a:r>
            <a:br>
              <a:rPr lang="en">
                <a:latin typeface="Courier New"/>
                <a:ea typeface="Courier New"/>
                <a:cs typeface="Courier New"/>
                <a:sym typeface="Courier New"/>
              </a:rPr>
            </a:br>
            <a:r>
              <a:rPr lang="en">
                <a:latin typeface="Courier New"/>
                <a:ea typeface="Courier New"/>
                <a:cs typeface="Courier New"/>
                <a:sym typeface="Courier New"/>
              </a:rPr>
              <a:t>dog ['dog']</a:t>
            </a:r>
            <a:br>
              <a:rPr lang="en">
                <a:latin typeface="Courier New"/>
                <a:ea typeface="Courier New"/>
                <a:cs typeface="Courier New"/>
                <a:sym typeface="Courier New"/>
              </a:rPr>
            </a:br>
            <a:endParaRPr>
              <a:latin typeface="Courier New"/>
              <a:ea typeface="Courier New"/>
              <a:cs typeface="Courier New"/>
              <a:sym typeface="Courier New"/>
            </a:endParaRPr>
          </a:p>
          <a:p>
            <a:pPr indent="0" lvl="0" marL="0" rtl="0" algn="l">
              <a:spcBef>
                <a:spcPts val="1600"/>
              </a:spcBef>
              <a:spcAft>
                <a:spcPts val="0"/>
              </a:spcAft>
              <a:buNone/>
            </a:pPr>
            <a:r>
              <a:rPr lang="en"/>
              <a:t>Can anyone guess why </a:t>
            </a:r>
            <a:r>
              <a:rPr lang="en">
                <a:latin typeface="Courier New"/>
                <a:ea typeface="Courier New"/>
                <a:cs typeface="Courier New"/>
                <a:sym typeface="Courier New"/>
              </a:rPr>
              <a:t>dog</a:t>
            </a:r>
            <a:r>
              <a:rPr lang="en"/>
              <a:t> is listed twice? (Hint: see documentation) </a:t>
            </a:r>
            <a:endParaRPr/>
          </a:p>
          <a:p>
            <a:pPr indent="0" lvl="0" marL="0" rtl="0" algn="l">
              <a:spcBef>
                <a:spcPts val="16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urier New"/>
                <a:ea typeface="Courier New"/>
                <a:cs typeface="Courier New"/>
                <a:sym typeface="Courier New"/>
              </a:rPr>
              <a:t>groupby()</a:t>
            </a:r>
            <a:r>
              <a:rPr lang="en"/>
              <a:t> will only group consecutive items. </a:t>
            </a:r>
            <a:r>
              <a:rPr b="1" lang="en"/>
              <a:t>Always</a:t>
            </a:r>
            <a:r>
              <a:rPr lang="en"/>
              <a:t> run </a:t>
            </a:r>
            <a:r>
              <a:rPr lang="en">
                <a:latin typeface="Courier New"/>
                <a:ea typeface="Courier New"/>
                <a:cs typeface="Courier New"/>
                <a:sym typeface="Courier New"/>
              </a:rPr>
              <a:t>groupby()</a:t>
            </a:r>
            <a:r>
              <a:rPr lang="en"/>
              <a:t> on a sorted list (if you forget, you'll remember when </a:t>
            </a:r>
            <a:r>
              <a:rPr lang="en">
                <a:latin typeface="Courier New"/>
                <a:ea typeface="Courier New"/>
                <a:cs typeface="Courier New"/>
                <a:sym typeface="Courier New"/>
              </a:rPr>
              <a:t>groupby()</a:t>
            </a:r>
            <a:r>
              <a:rPr lang="en"/>
              <a:t> returns something strange!).</a:t>
            </a:r>
            <a:endParaRPr/>
          </a:p>
          <a:p>
            <a:pPr indent="0" lvl="0" marL="0" rtl="0" algn="l">
              <a:spcBef>
                <a:spcPts val="1600"/>
              </a:spcBef>
              <a:spcAft>
                <a:spcPts val="0"/>
              </a:spcAft>
              <a:buNone/>
            </a:pPr>
            <a:r>
              <a:rPr lang="en"/>
              <a:t>Can Python sort lists?</a:t>
            </a:r>
            <a:endParaRPr/>
          </a:p>
          <a:p>
            <a:pPr indent="-342900" lvl="0" marL="457200" rtl="0" algn="l">
              <a:spcBef>
                <a:spcPts val="1600"/>
              </a:spcBef>
              <a:spcAft>
                <a:spcPts val="0"/>
              </a:spcAft>
              <a:buSzPts val="1800"/>
              <a:buChar char="●"/>
            </a:pPr>
            <a:r>
              <a:rPr lang="en"/>
              <a:t>Yes! Everything useful is built in.</a:t>
            </a:r>
            <a:endParaRPr/>
          </a:p>
          <a:p>
            <a:pPr indent="-342900" lvl="0" marL="457200" rtl="0" algn="l">
              <a:spcBef>
                <a:spcPts val="0"/>
              </a:spcBef>
              <a:spcAft>
                <a:spcPts val="0"/>
              </a:spcAft>
              <a:buSzPts val="1800"/>
              <a:buChar char="●"/>
            </a:pPr>
            <a:r>
              <a:rPr lang="en"/>
              <a:t>There's a </a:t>
            </a:r>
            <a:r>
              <a:rPr lang="en">
                <a:latin typeface="Courier New"/>
                <a:ea typeface="Courier New"/>
                <a:cs typeface="Courier New"/>
                <a:sym typeface="Courier New"/>
              </a:rPr>
              <a:t>sorted()</a:t>
            </a:r>
            <a:r>
              <a:rPr lang="en"/>
              <a:t> function: </a:t>
            </a:r>
            <a:r>
              <a:rPr lang="en">
                <a:latin typeface="Courier New"/>
                <a:ea typeface="Courier New"/>
                <a:cs typeface="Courier New"/>
                <a:sym typeface="Courier New"/>
              </a:rPr>
              <a:t>new_sorted_list = sorted(list_to_be_sorted)</a:t>
            </a:r>
            <a:r>
              <a:rPr lang="en"/>
              <a:t>.</a:t>
            </a:r>
            <a:endParaRPr/>
          </a:p>
          <a:p>
            <a:pPr indent="0" lvl="0" marL="0" rtl="0" algn="l">
              <a:spcBef>
                <a:spcPts val="1600"/>
              </a:spcBef>
              <a:spcAft>
                <a:spcPts val="0"/>
              </a:spcAft>
              <a:buNone/>
            </a:pPr>
            <a:r>
              <a:rPr lang="en"/>
              <a:t>https://repl.it/@GAcoding/python-programming-itertools-3?lite=true</a:t>
            </a:r>
            <a:endParaRPr/>
          </a:p>
          <a:p>
            <a:pPr indent="0" lvl="0" marL="0" rtl="0" algn="l">
              <a:spcBef>
                <a:spcPts val="160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6"/>
          <p:cNvSpPr txBox="1"/>
          <p:nvPr>
            <p:ph idx="1" type="body"/>
          </p:nvPr>
        </p:nvSpPr>
        <p:spPr>
          <a:xfrm>
            <a:off x="311700" y="103950"/>
            <a:ext cx="8520600" cy="493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What if we had a list of tuples? It's a bit hard to read.</a:t>
            </a:r>
            <a:endParaRPr sz="1400"/>
          </a:p>
          <a:p>
            <a:pPr indent="0" lvl="0" marL="0" rtl="0" algn="l">
              <a:spcBef>
                <a:spcPts val="1600"/>
              </a:spcBef>
              <a:spcAft>
                <a:spcPts val="0"/>
              </a:spcAft>
              <a:buNone/>
            </a:pPr>
            <a:r>
              <a:rPr lang="en" sz="1400">
                <a:latin typeface="Courier New"/>
                <a:ea typeface="Courier New"/>
                <a:cs typeface="Courier New"/>
                <a:sym typeface="Courier New"/>
              </a:rPr>
              <a:t>things_tuple = [(</a:t>
            </a:r>
            <a:r>
              <a:rPr lang="en" sz="1400">
                <a:solidFill>
                  <a:srgbClr val="880000"/>
                </a:solidFill>
                <a:latin typeface="Courier New"/>
                <a:ea typeface="Courier New"/>
                <a:cs typeface="Courier New"/>
                <a:sym typeface="Courier New"/>
              </a:rPr>
              <a:t>"animal"</a:t>
            </a:r>
            <a:r>
              <a:rPr lang="en" sz="1400">
                <a:latin typeface="Courier New"/>
                <a:ea typeface="Courier New"/>
                <a:cs typeface="Courier New"/>
                <a:sym typeface="Courier New"/>
              </a:rPr>
              <a:t>, </a:t>
            </a:r>
            <a:r>
              <a:rPr lang="en" sz="1400">
                <a:solidFill>
                  <a:srgbClr val="880000"/>
                </a:solidFill>
                <a:latin typeface="Courier New"/>
                <a:ea typeface="Courier New"/>
                <a:cs typeface="Courier New"/>
                <a:sym typeface="Courier New"/>
              </a:rPr>
              <a:t>"wolf"</a:t>
            </a:r>
            <a:r>
              <a:rPr lang="en" sz="1400">
                <a:latin typeface="Courier New"/>
                <a:ea typeface="Courier New"/>
                <a:cs typeface="Courier New"/>
                <a:sym typeface="Courier New"/>
              </a:rPr>
              <a:t>), (</a:t>
            </a:r>
            <a:r>
              <a:rPr lang="en" sz="1400">
                <a:solidFill>
                  <a:srgbClr val="880000"/>
                </a:solidFill>
                <a:latin typeface="Courier New"/>
                <a:ea typeface="Courier New"/>
                <a:cs typeface="Courier New"/>
                <a:sym typeface="Courier New"/>
              </a:rPr>
              <a:t>"animal"</a:t>
            </a:r>
            <a:r>
              <a:rPr lang="en" sz="1400">
                <a:latin typeface="Courier New"/>
                <a:ea typeface="Courier New"/>
                <a:cs typeface="Courier New"/>
                <a:sym typeface="Courier New"/>
              </a:rPr>
              <a:t>, </a:t>
            </a:r>
            <a:r>
              <a:rPr lang="en" sz="1400">
                <a:solidFill>
                  <a:srgbClr val="880000"/>
                </a:solidFill>
                <a:latin typeface="Courier New"/>
                <a:ea typeface="Courier New"/>
                <a:cs typeface="Courier New"/>
                <a:sym typeface="Courier New"/>
              </a:rPr>
              <a:t>"sparrow"</a:t>
            </a:r>
            <a:r>
              <a:rPr lang="en" sz="1400">
                <a:latin typeface="Courier New"/>
                <a:ea typeface="Courier New"/>
                <a:cs typeface="Courier New"/>
                <a:sym typeface="Courier New"/>
              </a:rPr>
              <a:t>), (</a:t>
            </a:r>
            <a:r>
              <a:rPr lang="en" sz="1400">
                <a:solidFill>
                  <a:srgbClr val="880000"/>
                </a:solidFill>
                <a:latin typeface="Courier New"/>
                <a:ea typeface="Courier New"/>
                <a:cs typeface="Courier New"/>
                <a:sym typeface="Courier New"/>
              </a:rPr>
              <a:t>"plant"</a:t>
            </a:r>
            <a:r>
              <a:rPr lang="en" sz="1400">
                <a:latin typeface="Courier New"/>
                <a:ea typeface="Courier New"/>
                <a:cs typeface="Courier New"/>
                <a:sym typeface="Courier New"/>
              </a:rPr>
              <a:t>, </a:t>
            </a:r>
            <a:r>
              <a:rPr lang="en" sz="1400">
                <a:solidFill>
                  <a:srgbClr val="880000"/>
                </a:solidFill>
                <a:latin typeface="Courier New"/>
                <a:ea typeface="Courier New"/>
                <a:cs typeface="Courier New"/>
                <a:sym typeface="Courier New"/>
              </a:rPr>
              <a:t>"cactus"</a:t>
            </a:r>
            <a:r>
              <a:rPr lang="en" sz="1400">
                <a:latin typeface="Courier New"/>
                <a:ea typeface="Courier New"/>
                <a:cs typeface="Courier New"/>
                <a:sym typeface="Courier New"/>
              </a:rPr>
              <a:t>), (</a:t>
            </a:r>
            <a:r>
              <a:rPr lang="en" sz="1400">
                <a:solidFill>
                  <a:srgbClr val="880000"/>
                </a:solidFill>
                <a:latin typeface="Courier New"/>
                <a:ea typeface="Courier New"/>
                <a:cs typeface="Courier New"/>
                <a:sym typeface="Courier New"/>
              </a:rPr>
              <a:t>"vehicle"</a:t>
            </a:r>
            <a:r>
              <a:rPr lang="en" sz="1400">
                <a:latin typeface="Courier New"/>
                <a:ea typeface="Courier New"/>
                <a:cs typeface="Courier New"/>
                <a:sym typeface="Courier New"/>
              </a:rPr>
              <a:t>, </a:t>
            </a:r>
            <a:r>
              <a:rPr lang="en" sz="1400">
                <a:solidFill>
                  <a:srgbClr val="880000"/>
                </a:solidFill>
                <a:latin typeface="Courier New"/>
                <a:ea typeface="Courier New"/>
                <a:cs typeface="Courier New"/>
                <a:sym typeface="Courier New"/>
              </a:rPr>
              <a:t>"yacht"</a:t>
            </a:r>
            <a:r>
              <a:rPr lang="en" sz="1400">
                <a:latin typeface="Courier New"/>
                <a:ea typeface="Courier New"/>
                <a:cs typeface="Courier New"/>
                <a:sym typeface="Courier New"/>
              </a:rPr>
              <a:t>), (</a:t>
            </a:r>
            <a:r>
              <a:rPr lang="en" sz="1400">
                <a:solidFill>
                  <a:srgbClr val="880000"/>
                </a:solidFill>
                <a:latin typeface="Courier New"/>
                <a:ea typeface="Courier New"/>
                <a:cs typeface="Courier New"/>
                <a:sym typeface="Courier New"/>
              </a:rPr>
              <a:t>"vehicle"</a:t>
            </a:r>
            <a:r>
              <a:rPr lang="en" sz="1400">
                <a:latin typeface="Courier New"/>
                <a:ea typeface="Courier New"/>
                <a:cs typeface="Courier New"/>
                <a:sym typeface="Courier New"/>
              </a:rPr>
              <a:t>, </a:t>
            </a:r>
            <a:r>
              <a:rPr lang="en" sz="1400">
                <a:solidFill>
                  <a:srgbClr val="880000"/>
                </a:solidFill>
                <a:latin typeface="Courier New"/>
                <a:ea typeface="Courier New"/>
                <a:cs typeface="Courier New"/>
                <a:sym typeface="Courier New"/>
              </a:rPr>
              <a:t>"school bus"</a:t>
            </a:r>
            <a:r>
              <a:rPr lang="en" sz="1400">
                <a:latin typeface="Courier New"/>
                <a:ea typeface="Courier New"/>
                <a:cs typeface="Courier New"/>
                <a:sym typeface="Courier New"/>
              </a:rPr>
              <a:t>), (</a:t>
            </a:r>
            <a:r>
              <a:rPr lang="en" sz="1400">
                <a:solidFill>
                  <a:srgbClr val="880000"/>
                </a:solidFill>
                <a:latin typeface="Courier New"/>
                <a:ea typeface="Courier New"/>
                <a:cs typeface="Courier New"/>
                <a:sym typeface="Courier New"/>
              </a:rPr>
              <a:t>"vehicle"</a:t>
            </a:r>
            <a:r>
              <a:rPr lang="en" sz="1400">
                <a:latin typeface="Courier New"/>
                <a:ea typeface="Courier New"/>
                <a:cs typeface="Courier New"/>
                <a:sym typeface="Courier New"/>
              </a:rPr>
              <a:t>, </a:t>
            </a:r>
            <a:r>
              <a:rPr lang="en" sz="1400">
                <a:solidFill>
                  <a:srgbClr val="880000"/>
                </a:solidFill>
                <a:latin typeface="Courier New"/>
                <a:ea typeface="Courier New"/>
                <a:cs typeface="Courier New"/>
                <a:sym typeface="Courier New"/>
              </a:rPr>
              <a:t>"car"</a:t>
            </a:r>
            <a:r>
              <a:rPr lang="en" sz="1400">
                <a:latin typeface="Courier New"/>
                <a:ea typeface="Courier New"/>
                <a:cs typeface="Courier New"/>
                <a:sym typeface="Courier New"/>
              </a:rPr>
              <a:t>)]</a:t>
            </a:r>
            <a:br>
              <a:rPr lang="en" sz="1400">
                <a:latin typeface="Courier New"/>
                <a:ea typeface="Courier New"/>
                <a:cs typeface="Courier New"/>
                <a:sym typeface="Courier New"/>
              </a:rPr>
            </a:br>
            <a:endParaRPr sz="1400">
              <a:latin typeface="Courier New"/>
              <a:ea typeface="Courier New"/>
              <a:cs typeface="Courier New"/>
              <a:sym typeface="Courier New"/>
            </a:endParaRPr>
          </a:p>
          <a:p>
            <a:pPr indent="0" lvl="0" marL="0" rtl="0" algn="l">
              <a:spcBef>
                <a:spcPts val="1600"/>
              </a:spcBef>
              <a:spcAft>
                <a:spcPts val="0"/>
              </a:spcAft>
              <a:buNone/>
            </a:pPr>
            <a:r>
              <a:rPr lang="en" sz="1400"/>
              <a:t>We could use </a:t>
            </a:r>
            <a:r>
              <a:rPr lang="en" sz="1400">
                <a:latin typeface="Courier New"/>
                <a:ea typeface="Courier New"/>
                <a:cs typeface="Courier New"/>
                <a:sym typeface="Courier New"/>
              </a:rPr>
              <a:t>groupby()</a:t>
            </a:r>
            <a:r>
              <a:rPr lang="en" sz="1400"/>
              <a:t> to get this:</a:t>
            </a:r>
            <a:endParaRPr sz="1400"/>
          </a:p>
          <a:p>
            <a:pPr indent="0" lvl="0" marL="0" rtl="0" algn="l">
              <a:spcBef>
                <a:spcPts val="1600"/>
              </a:spcBef>
              <a:spcAft>
                <a:spcPts val="0"/>
              </a:spcAft>
              <a:buNone/>
            </a:pPr>
            <a:r>
              <a:rPr lang="en" sz="1400">
                <a:latin typeface="Courier New"/>
                <a:ea typeface="Courier New"/>
                <a:cs typeface="Courier New"/>
                <a:sym typeface="Courier New"/>
              </a:rPr>
              <a:t>animal:</a:t>
            </a:r>
            <a:br>
              <a:rPr lang="en" sz="1400">
                <a:latin typeface="Courier New"/>
                <a:ea typeface="Courier New"/>
                <a:cs typeface="Courier New"/>
                <a:sym typeface="Courier New"/>
              </a:rPr>
            </a:br>
            <a:r>
              <a:rPr lang="en" sz="1400">
                <a:latin typeface="Courier New"/>
                <a:ea typeface="Courier New"/>
                <a:cs typeface="Courier New"/>
                <a:sym typeface="Courier New"/>
              </a:rPr>
              <a:t>wolf is a animal</a:t>
            </a:r>
            <a:br>
              <a:rPr lang="en" sz="1400">
                <a:latin typeface="Courier New"/>
                <a:ea typeface="Courier New"/>
                <a:cs typeface="Courier New"/>
                <a:sym typeface="Courier New"/>
              </a:rPr>
            </a:br>
            <a:r>
              <a:rPr lang="en" sz="1400">
                <a:latin typeface="Courier New"/>
                <a:ea typeface="Courier New"/>
                <a:cs typeface="Courier New"/>
                <a:sym typeface="Courier New"/>
              </a:rPr>
              <a:t>sparrow is a animal</a:t>
            </a:r>
            <a:br>
              <a:rPr lang="en" sz="1400">
                <a:latin typeface="Courier New"/>
                <a:ea typeface="Courier New"/>
                <a:cs typeface="Courier New"/>
                <a:sym typeface="Courier New"/>
              </a:rPr>
            </a:br>
            <a:br>
              <a:rPr lang="en" sz="1400">
                <a:latin typeface="Courier New"/>
                <a:ea typeface="Courier New"/>
                <a:cs typeface="Courier New"/>
                <a:sym typeface="Courier New"/>
              </a:rPr>
            </a:br>
            <a:r>
              <a:rPr lang="en" sz="1400">
                <a:latin typeface="Courier New"/>
                <a:ea typeface="Courier New"/>
                <a:cs typeface="Courier New"/>
                <a:sym typeface="Courier New"/>
              </a:rPr>
              <a:t>plant:</a:t>
            </a:r>
            <a:br>
              <a:rPr lang="en" sz="1400">
                <a:latin typeface="Courier New"/>
                <a:ea typeface="Courier New"/>
                <a:cs typeface="Courier New"/>
                <a:sym typeface="Courier New"/>
              </a:rPr>
            </a:br>
            <a:r>
              <a:rPr lang="en" sz="1400">
                <a:latin typeface="Courier New"/>
                <a:ea typeface="Courier New"/>
                <a:cs typeface="Courier New"/>
                <a:sym typeface="Courier New"/>
              </a:rPr>
              <a:t>cactus is a plant</a:t>
            </a:r>
            <a:br>
              <a:rPr lang="en" sz="1400">
                <a:latin typeface="Courier New"/>
                <a:ea typeface="Courier New"/>
                <a:cs typeface="Courier New"/>
                <a:sym typeface="Courier New"/>
              </a:rPr>
            </a:br>
            <a:br>
              <a:rPr lang="en" sz="1400">
                <a:latin typeface="Courier New"/>
                <a:ea typeface="Courier New"/>
                <a:cs typeface="Courier New"/>
                <a:sym typeface="Courier New"/>
              </a:rPr>
            </a:br>
            <a:r>
              <a:rPr lang="en" sz="1400">
                <a:latin typeface="Courier New"/>
                <a:ea typeface="Courier New"/>
                <a:cs typeface="Courier New"/>
                <a:sym typeface="Courier New"/>
              </a:rPr>
              <a:t>vehicle:</a:t>
            </a:r>
            <a:br>
              <a:rPr lang="en" sz="1400">
                <a:latin typeface="Courier New"/>
                <a:ea typeface="Courier New"/>
                <a:cs typeface="Courier New"/>
                <a:sym typeface="Courier New"/>
              </a:rPr>
            </a:br>
            <a:r>
              <a:rPr lang="en" sz="1400">
                <a:latin typeface="Courier New"/>
                <a:ea typeface="Courier New"/>
                <a:cs typeface="Courier New"/>
                <a:sym typeface="Courier New"/>
              </a:rPr>
              <a:t>yacht is a vehicle</a:t>
            </a:r>
            <a:br>
              <a:rPr lang="en" sz="1400">
                <a:latin typeface="Courier New"/>
                <a:ea typeface="Courier New"/>
                <a:cs typeface="Courier New"/>
                <a:sym typeface="Courier New"/>
              </a:rPr>
            </a:br>
            <a:r>
              <a:rPr lang="en" sz="1400">
                <a:latin typeface="Courier New"/>
                <a:ea typeface="Courier New"/>
                <a:cs typeface="Courier New"/>
                <a:sym typeface="Courier New"/>
              </a:rPr>
              <a:t>school bus is a vehicle</a:t>
            </a:r>
            <a:br>
              <a:rPr lang="en" sz="1400">
                <a:latin typeface="Courier New"/>
                <a:ea typeface="Courier New"/>
                <a:cs typeface="Courier New"/>
                <a:sym typeface="Courier New"/>
              </a:rPr>
            </a:br>
            <a:r>
              <a:rPr lang="en" sz="1400">
                <a:latin typeface="Courier New"/>
                <a:ea typeface="Courier New"/>
                <a:cs typeface="Courier New"/>
                <a:sym typeface="Courier New"/>
              </a:rPr>
              <a:t>car is a vehicle</a:t>
            </a:r>
            <a:br>
              <a:rPr lang="en" sz="1400">
                <a:latin typeface="Courier New"/>
                <a:ea typeface="Courier New"/>
                <a:cs typeface="Courier New"/>
                <a:sym typeface="Courier New"/>
              </a:rPr>
            </a:br>
            <a:endParaRPr sz="1400">
              <a:latin typeface="Courier New"/>
              <a:ea typeface="Courier New"/>
              <a:cs typeface="Courier New"/>
              <a:sym typeface="Courier New"/>
            </a:endParaRPr>
          </a:p>
          <a:p>
            <a:pPr indent="0" lvl="0" marL="0" rtl="0" algn="l">
              <a:spcBef>
                <a:spcPts val="1600"/>
              </a:spcBef>
              <a:spcAft>
                <a:spcPts val="1600"/>
              </a:spcAft>
              <a:buNone/>
            </a:pPr>
            <a:r>
              <a:t/>
            </a:r>
            <a:endParaRPr sz="1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We've looked at our first itertool, </a:t>
            </a:r>
            <a:r>
              <a:rPr lang="en">
                <a:latin typeface="Courier New"/>
                <a:ea typeface="Courier New"/>
                <a:cs typeface="Courier New"/>
                <a:sym typeface="Courier New"/>
              </a:rPr>
              <a:t>groupby()</a:t>
            </a:r>
            <a:r>
              <a:rPr lang="en"/>
              <a:t>. It groups things in lists, tuples, etc. — any collection — by keys.</a:t>
            </a:r>
            <a:endParaRPr/>
          </a:p>
          <a:p>
            <a:pPr indent="-342900" lvl="0" marL="457200" rtl="0" algn="l">
              <a:spcBef>
                <a:spcPts val="1600"/>
              </a:spcBef>
              <a:spcAft>
                <a:spcPts val="0"/>
              </a:spcAft>
              <a:buSzPts val="1800"/>
              <a:buChar char="●"/>
            </a:pPr>
            <a:r>
              <a:rPr lang="en">
                <a:latin typeface="Courier New"/>
                <a:ea typeface="Courier New"/>
                <a:cs typeface="Courier New"/>
                <a:sym typeface="Courier New"/>
              </a:rPr>
              <a:t>key</a:t>
            </a:r>
            <a:r>
              <a:rPr lang="en"/>
              <a:t>: The name of the group (in this case </a:t>
            </a:r>
            <a:r>
              <a:rPr lang="en">
                <a:latin typeface="Courier New"/>
                <a:ea typeface="Courier New"/>
                <a:cs typeface="Courier New"/>
                <a:sym typeface="Courier New"/>
              </a:rPr>
              <a:t>dog</a:t>
            </a:r>
            <a:r>
              <a:rPr lang="en"/>
              <a:t> and </a:t>
            </a:r>
            <a:r>
              <a:rPr lang="en">
                <a:latin typeface="Courier New"/>
                <a:ea typeface="Courier New"/>
                <a:cs typeface="Courier New"/>
                <a:sym typeface="Courier New"/>
              </a:rPr>
              <a:t>horse</a:t>
            </a:r>
            <a:r>
              <a:rPr lang="en"/>
              <a:t>).</a:t>
            </a:r>
            <a:endParaRPr/>
          </a:p>
          <a:p>
            <a:pPr indent="-342900" lvl="0" marL="457200" rtl="0" algn="l">
              <a:spcBef>
                <a:spcPts val="0"/>
              </a:spcBef>
              <a:spcAft>
                <a:spcPts val="0"/>
              </a:spcAft>
              <a:buSzPts val="1800"/>
              <a:buChar char="●"/>
            </a:pPr>
            <a:r>
              <a:rPr lang="en">
                <a:latin typeface="Courier New"/>
                <a:ea typeface="Courier New"/>
                <a:cs typeface="Courier New"/>
                <a:sym typeface="Courier New"/>
              </a:rPr>
              <a:t>group</a:t>
            </a:r>
            <a:r>
              <a:rPr lang="en"/>
              <a:t>: A list containing all occurrences of that key from the original list.</a:t>
            </a:r>
            <a:endParaRPr/>
          </a:p>
          <a:p>
            <a:pPr indent="0" lvl="0" marL="0" rtl="0" algn="l">
              <a:spcBef>
                <a:spcPts val="1600"/>
              </a:spcBef>
              <a:spcAft>
                <a:spcPts val="0"/>
              </a:spcAft>
              <a:buNone/>
            </a:pPr>
            <a:r>
              <a:rPr lang="en">
                <a:latin typeface="Courier New"/>
                <a:ea typeface="Courier New"/>
                <a:cs typeface="Courier New"/>
                <a:sym typeface="Courier New"/>
              </a:rPr>
              <a:t>groupby()</a:t>
            </a:r>
            <a:r>
              <a:rPr lang="en"/>
              <a:t> needs to be run on something sorted. We can sort with another built-in function: </a:t>
            </a:r>
            <a:r>
              <a:rPr lang="en">
                <a:latin typeface="Courier New"/>
                <a:ea typeface="Courier New"/>
                <a:cs typeface="Courier New"/>
                <a:sym typeface="Courier New"/>
              </a:rPr>
              <a:t>sorted(list_to_be_sorted)</a:t>
            </a:r>
            <a:r>
              <a:rPr lang="en"/>
              <a:t>.</a:t>
            </a:r>
            <a:endParaRPr/>
          </a:p>
          <a:p>
            <a:pPr indent="0" lvl="0" marL="0" rtl="0" algn="l">
              <a:spcBef>
                <a:spcPts val="1600"/>
              </a:spcBef>
              <a:spcAft>
                <a:spcPts val="16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8"/>
          <p:cNvSpPr txBox="1"/>
          <p:nvPr>
            <p:ph idx="1" type="body"/>
          </p:nvPr>
        </p:nvSpPr>
        <p:spPr>
          <a:xfrm>
            <a:off x="311700" y="338968"/>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only worked on lists</a:t>
            </a:r>
            <a:r>
              <a:rPr lang="en"/>
              <a:t>, but tuples are a better use case for </a:t>
            </a:r>
            <a:r>
              <a:rPr lang="en">
                <a:latin typeface="Courier New"/>
                <a:ea typeface="Courier New"/>
                <a:cs typeface="Courier New"/>
                <a:sym typeface="Courier New"/>
              </a:rPr>
              <a:t>groupby()</a:t>
            </a:r>
            <a:r>
              <a:rPr lang="en"/>
              <a:t>. </a:t>
            </a:r>
            <a:r>
              <a:rPr lang="en">
                <a:latin typeface="Courier New"/>
                <a:ea typeface="Courier New"/>
                <a:cs typeface="Courier New"/>
                <a:sym typeface="Courier New"/>
              </a:rPr>
              <a:t>groupby()</a:t>
            </a:r>
            <a:r>
              <a:rPr lang="en"/>
              <a:t> can be run on any collection.</a:t>
            </a:r>
            <a:endParaRPr/>
          </a:p>
          <a:p>
            <a:pPr indent="0" lvl="0" marL="0" rtl="0" algn="l">
              <a:spcBef>
                <a:spcPts val="1600"/>
              </a:spcBef>
              <a:spcAft>
                <a:spcPts val="0"/>
              </a:spcAft>
              <a:buNone/>
            </a:pPr>
            <a:r>
              <a:rPr lang="en">
                <a:latin typeface="Courier New"/>
                <a:ea typeface="Courier New"/>
                <a:cs typeface="Courier New"/>
                <a:sym typeface="Courier New"/>
              </a:rPr>
              <a:t>import itertools</a:t>
            </a:r>
            <a:br>
              <a:rPr lang="en">
                <a:latin typeface="Courier New"/>
                <a:ea typeface="Courier New"/>
                <a:cs typeface="Courier New"/>
                <a:sym typeface="Courier New"/>
              </a:rPr>
            </a:br>
            <a:br>
              <a:rPr lang="en">
                <a:latin typeface="Courier New"/>
                <a:ea typeface="Courier New"/>
                <a:cs typeface="Courier New"/>
                <a:sym typeface="Courier New"/>
              </a:rPr>
            </a:br>
            <a:r>
              <a:rPr lang="en">
                <a:latin typeface="Courier New"/>
                <a:ea typeface="Courier New"/>
                <a:cs typeface="Courier New"/>
                <a:sym typeface="Courier New"/>
              </a:rPr>
              <a:t>animals = [</a:t>
            </a:r>
            <a:r>
              <a:rPr lang="en">
                <a:solidFill>
                  <a:srgbClr val="880000"/>
                </a:solidFill>
                <a:latin typeface="Courier New"/>
                <a:ea typeface="Courier New"/>
                <a:cs typeface="Courier New"/>
                <a:sym typeface="Courier New"/>
              </a:rPr>
              <a:t>'dog'</a:t>
            </a:r>
            <a:r>
              <a:rPr lang="en">
                <a:latin typeface="Courier New"/>
                <a:ea typeface="Courier New"/>
                <a:cs typeface="Courier New"/>
                <a:sym typeface="Courier New"/>
              </a:rPr>
              <a:t>, </a:t>
            </a:r>
            <a:r>
              <a:rPr lang="en">
                <a:solidFill>
                  <a:srgbClr val="880000"/>
                </a:solidFill>
                <a:latin typeface="Courier New"/>
                <a:ea typeface="Courier New"/>
                <a:cs typeface="Courier New"/>
                <a:sym typeface="Courier New"/>
              </a:rPr>
              <a:t>'dog'</a:t>
            </a:r>
            <a:r>
              <a:rPr lang="en">
                <a:latin typeface="Courier New"/>
                <a:ea typeface="Courier New"/>
                <a:cs typeface="Courier New"/>
                <a:sym typeface="Courier New"/>
              </a:rPr>
              <a:t>, </a:t>
            </a:r>
            <a:r>
              <a:rPr lang="en">
                <a:solidFill>
                  <a:srgbClr val="880000"/>
                </a:solidFill>
                <a:latin typeface="Courier New"/>
                <a:ea typeface="Courier New"/>
                <a:cs typeface="Courier New"/>
                <a:sym typeface="Courier New"/>
              </a:rPr>
              <a:t>'horse'</a:t>
            </a:r>
            <a:r>
              <a:rPr lang="en">
                <a:latin typeface="Courier New"/>
                <a:ea typeface="Courier New"/>
                <a:cs typeface="Courier New"/>
                <a:sym typeface="Courier New"/>
              </a:rPr>
              <a:t>, </a:t>
            </a:r>
            <a:r>
              <a:rPr lang="en">
                <a:solidFill>
                  <a:srgbClr val="880000"/>
                </a:solidFill>
                <a:latin typeface="Courier New"/>
                <a:ea typeface="Courier New"/>
                <a:cs typeface="Courier New"/>
                <a:sym typeface="Courier New"/>
              </a:rPr>
              <a:t>'horse'</a:t>
            </a:r>
            <a:r>
              <a:rPr lang="en">
                <a:latin typeface="Courier New"/>
                <a:ea typeface="Courier New"/>
                <a:cs typeface="Courier New"/>
                <a:sym typeface="Courier New"/>
              </a:rPr>
              <a:t>, </a:t>
            </a:r>
            <a:r>
              <a:rPr lang="en">
                <a:solidFill>
                  <a:srgbClr val="880000"/>
                </a:solidFill>
                <a:latin typeface="Courier New"/>
                <a:ea typeface="Courier New"/>
                <a:cs typeface="Courier New"/>
                <a:sym typeface="Courier New"/>
              </a:rPr>
              <a:t>'horse'</a:t>
            </a:r>
            <a:r>
              <a:rPr lang="en">
                <a:latin typeface="Courier New"/>
                <a:ea typeface="Courier New"/>
                <a:cs typeface="Courier New"/>
                <a:sym typeface="Courier New"/>
              </a:rPr>
              <a:t>, </a:t>
            </a:r>
            <a:r>
              <a:rPr lang="en">
                <a:solidFill>
                  <a:srgbClr val="880000"/>
                </a:solidFill>
                <a:latin typeface="Courier New"/>
                <a:ea typeface="Courier New"/>
                <a:cs typeface="Courier New"/>
                <a:sym typeface="Courier New"/>
              </a:rPr>
              <a:t>'dog'</a:t>
            </a:r>
            <a:r>
              <a:rPr lang="en">
                <a:latin typeface="Courier New"/>
                <a:ea typeface="Courier New"/>
                <a:cs typeface="Courier New"/>
                <a:sym typeface="Courier New"/>
              </a:rPr>
              <a:t>]</a:t>
            </a:r>
            <a:br>
              <a:rPr lang="en">
                <a:latin typeface="Courier New"/>
                <a:ea typeface="Courier New"/>
                <a:cs typeface="Courier New"/>
                <a:sym typeface="Courier New"/>
              </a:rPr>
            </a:br>
            <a:r>
              <a:rPr lang="en">
                <a:latin typeface="Courier New"/>
                <a:ea typeface="Courier New"/>
                <a:cs typeface="Courier New"/>
                <a:sym typeface="Courier New"/>
              </a:rPr>
              <a:t>sorted_animals = sorted(animals)</a:t>
            </a:r>
            <a:br>
              <a:rPr lang="en">
                <a:latin typeface="Courier New"/>
                <a:ea typeface="Courier New"/>
                <a:cs typeface="Courier New"/>
                <a:sym typeface="Courier New"/>
              </a:rPr>
            </a:br>
            <a:r>
              <a:rPr lang="en">
                <a:latin typeface="Courier New"/>
                <a:ea typeface="Courier New"/>
                <a:cs typeface="Courier New"/>
                <a:sym typeface="Courier New"/>
              </a:rPr>
              <a:t>print(</a:t>
            </a:r>
            <a:r>
              <a:rPr lang="en">
                <a:solidFill>
                  <a:srgbClr val="880000"/>
                </a:solidFill>
                <a:latin typeface="Courier New"/>
                <a:ea typeface="Courier New"/>
                <a:cs typeface="Courier New"/>
                <a:sym typeface="Courier New"/>
              </a:rPr>
              <a:t>"Now sorted, the list is:"</a:t>
            </a:r>
            <a:r>
              <a:rPr lang="en">
                <a:latin typeface="Courier New"/>
                <a:ea typeface="Courier New"/>
                <a:cs typeface="Courier New"/>
                <a:sym typeface="Courier New"/>
              </a:rPr>
              <a:t>, sorted_animals, </a:t>
            </a:r>
            <a:r>
              <a:rPr lang="en">
                <a:solidFill>
                  <a:srgbClr val="880000"/>
                </a:solidFill>
                <a:latin typeface="Courier New"/>
                <a:ea typeface="Courier New"/>
                <a:cs typeface="Courier New"/>
                <a:sym typeface="Courier New"/>
              </a:rPr>
              <a:t>"\n"</a:t>
            </a:r>
            <a:r>
              <a:rPr lang="en">
                <a:latin typeface="Courier New"/>
                <a:ea typeface="Courier New"/>
                <a:cs typeface="Courier New"/>
                <a:sym typeface="Courier New"/>
              </a:rPr>
              <a:t>)</a:t>
            </a:r>
            <a:br>
              <a:rPr lang="en">
                <a:latin typeface="Courier New"/>
                <a:ea typeface="Courier New"/>
                <a:cs typeface="Courier New"/>
                <a:sym typeface="Courier New"/>
              </a:rPr>
            </a:br>
            <a:br>
              <a:rPr lang="en">
                <a:latin typeface="Courier New"/>
                <a:ea typeface="Courier New"/>
                <a:cs typeface="Courier New"/>
                <a:sym typeface="Courier New"/>
              </a:rPr>
            </a:br>
            <a:r>
              <a:rPr lang="en">
                <a:latin typeface="Courier New"/>
                <a:ea typeface="Courier New"/>
                <a:cs typeface="Courier New"/>
                <a:sym typeface="Courier New"/>
              </a:rPr>
              <a:t>for key, group in itertools.groupby(sorted_animals):</a:t>
            </a:r>
            <a:br>
              <a:rPr lang="en">
                <a:latin typeface="Courier New"/>
                <a:ea typeface="Courier New"/>
                <a:cs typeface="Courier New"/>
                <a:sym typeface="Courier New"/>
              </a:rPr>
            </a:br>
            <a:r>
              <a:rPr lang="en">
                <a:latin typeface="Courier New"/>
                <a:ea typeface="Courier New"/>
                <a:cs typeface="Courier New"/>
                <a:sym typeface="Courier New"/>
              </a:rPr>
              <a:t>  print(key, list(group))</a:t>
            </a:r>
            <a:br>
              <a:rPr lang="en">
                <a:latin typeface="Courier New"/>
                <a:ea typeface="Courier New"/>
                <a:cs typeface="Courier New"/>
                <a:sym typeface="Courier New"/>
              </a:rPr>
            </a:br>
            <a:endParaRPr>
              <a:latin typeface="Courier New"/>
              <a:ea typeface="Courier New"/>
              <a:cs typeface="Courier New"/>
              <a:sym typeface="Courier New"/>
            </a:endParaRPr>
          </a:p>
          <a:p>
            <a:pPr indent="0" lvl="0" marL="0" rtl="0" algn="l">
              <a:spcBef>
                <a:spcPts val="1600"/>
              </a:spcBef>
              <a:spcAft>
                <a:spcPts val="0"/>
              </a:spcAft>
              <a:buNone/>
            </a:pPr>
            <a:r>
              <a:rPr b="1" lang="en"/>
              <a:t>Up next:</a:t>
            </a:r>
            <a:r>
              <a:rPr lang="en"/>
              <a:t> </a:t>
            </a:r>
            <a:r>
              <a:rPr lang="en">
                <a:latin typeface="Courier New"/>
                <a:ea typeface="Courier New"/>
                <a:cs typeface="Courier New"/>
                <a:sym typeface="Courier New"/>
              </a:rPr>
              <a:t>chain()</a:t>
            </a:r>
            <a:r>
              <a:rPr lang="en"/>
              <a:t>!</a:t>
            </a:r>
            <a:endParaRPr/>
          </a:p>
          <a:p>
            <a:pPr indent="0" lvl="0" marL="0" rtl="0" algn="l">
              <a:spcBef>
                <a:spcPts val="1600"/>
              </a:spcBef>
              <a:spcAft>
                <a:spcPts val="16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9"/>
          <p:cNvSpPr txBox="1"/>
          <p:nvPr>
            <p:ph idx="1" type="body"/>
          </p:nvPr>
        </p:nvSpPr>
        <p:spPr>
          <a:xfrm>
            <a:off x="311700" y="434407"/>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With </a:t>
            </a:r>
            <a:r>
              <a:rPr lang="en">
                <a:latin typeface="Courier New"/>
                <a:ea typeface="Courier New"/>
                <a:cs typeface="Courier New"/>
                <a:sym typeface="Courier New"/>
              </a:rPr>
              <a:t>itertools</a:t>
            </a:r>
            <a:r>
              <a:rPr lang="en"/>
              <a:t>, we can </a:t>
            </a:r>
            <a:r>
              <a:rPr b="1" lang="en"/>
              <a:t>chain</a:t>
            </a:r>
            <a:r>
              <a:rPr lang="en"/>
              <a:t> lists:</a:t>
            </a:r>
            <a:endParaRPr/>
          </a:p>
          <a:p>
            <a:pPr indent="0" lvl="0" marL="0" rtl="0" algn="l">
              <a:spcBef>
                <a:spcPts val="1600"/>
              </a:spcBef>
              <a:spcAft>
                <a:spcPts val="0"/>
              </a:spcAft>
              <a:buNone/>
            </a:pPr>
            <a:r>
              <a:rPr lang="en">
                <a:latin typeface="Courier New"/>
                <a:ea typeface="Courier New"/>
                <a:cs typeface="Courier New"/>
                <a:sym typeface="Courier New"/>
              </a:rPr>
              <a:t>food = [</a:t>
            </a:r>
            <a:r>
              <a:rPr lang="en">
                <a:solidFill>
                  <a:srgbClr val="880000"/>
                </a:solidFill>
                <a:latin typeface="Courier New"/>
                <a:ea typeface="Courier New"/>
                <a:cs typeface="Courier New"/>
                <a:sym typeface="Courier New"/>
              </a:rPr>
              <a:t>'pizza'</a:t>
            </a:r>
            <a:r>
              <a:rPr lang="en">
                <a:latin typeface="Courier New"/>
                <a:ea typeface="Courier New"/>
                <a:cs typeface="Courier New"/>
                <a:sym typeface="Courier New"/>
              </a:rPr>
              <a:t>, </a:t>
            </a:r>
            <a:r>
              <a:rPr lang="en">
                <a:solidFill>
                  <a:srgbClr val="880000"/>
                </a:solidFill>
                <a:latin typeface="Courier New"/>
                <a:ea typeface="Courier New"/>
                <a:cs typeface="Courier New"/>
                <a:sym typeface="Courier New"/>
              </a:rPr>
              <a:t>'tacos'</a:t>
            </a:r>
            <a:r>
              <a:rPr lang="en">
                <a:latin typeface="Courier New"/>
                <a:ea typeface="Courier New"/>
                <a:cs typeface="Courier New"/>
                <a:sym typeface="Courier New"/>
              </a:rPr>
              <a:t>, </a:t>
            </a:r>
            <a:r>
              <a:rPr lang="en">
                <a:solidFill>
                  <a:srgbClr val="880000"/>
                </a:solidFill>
                <a:latin typeface="Courier New"/>
                <a:ea typeface="Courier New"/>
                <a:cs typeface="Courier New"/>
                <a:sym typeface="Courier New"/>
              </a:rPr>
              <a:t>'sushi'</a:t>
            </a:r>
            <a:r>
              <a:rPr lang="en">
                <a:latin typeface="Courier New"/>
                <a:ea typeface="Courier New"/>
                <a:cs typeface="Courier New"/>
                <a:sym typeface="Courier New"/>
              </a:rPr>
              <a:t>]</a:t>
            </a:r>
            <a:br>
              <a:rPr lang="en">
                <a:latin typeface="Courier New"/>
                <a:ea typeface="Courier New"/>
                <a:cs typeface="Courier New"/>
                <a:sym typeface="Courier New"/>
              </a:rPr>
            </a:br>
            <a:r>
              <a:rPr lang="en">
                <a:latin typeface="Courier New"/>
                <a:ea typeface="Courier New"/>
                <a:cs typeface="Courier New"/>
                <a:sym typeface="Courier New"/>
              </a:rPr>
              <a:t>colors = [</a:t>
            </a:r>
            <a:r>
              <a:rPr lang="en">
                <a:solidFill>
                  <a:srgbClr val="880000"/>
                </a:solidFill>
                <a:latin typeface="Courier New"/>
                <a:ea typeface="Courier New"/>
                <a:cs typeface="Courier New"/>
                <a:sym typeface="Courier New"/>
              </a:rPr>
              <a:t>'red'</a:t>
            </a:r>
            <a:r>
              <a:rPr lang="en">
                <a:latin typeface="Courier New"/>
                <a:ea typeface="Courier New"/>
                <a:cs typeface="Courier New"/>
                <a:sym typeface="Courier New"/>
              </a:rPr>
              <a:t>, </a:t>
            </a:r>
            <a:r>
              <a:rPr lang="en">
                <a:solidFill>
                  <a:srgbClr val="880000"/>
                </a:solidFill>
                <a:latin typeface="Courier New"/>
                <a:ea typeface="Courier New"/>
                <a:cs typeface="Courier New"/>
                <a:sym typeface="Courier New"/>
              </a:rPr>
              <a:t>'green'</a:t>
            </a:r>
            <a:r>
              <a:rPr lang="en">
                <a:latin typeface="Courier New"/>
                <a:ea typeface="Courier New"/>
                <a:cs typeface="Courier New"/>
                <a:sym typeface="Courier New"/>
              </a:rPr>
              <a:t>]</a:t>
            </a:r>
            <a:br>
              <a:rPr lang="en">
                <a:latin typeface="Courier New"/>
                <a:ea typeface="Courier New"/>
                <a:cs typeface="Courier New"/>
                <a:sym typeface="Courier New"/>
              </a:rPr>
            </a:br>
            <a:r>
              <a:rPr lang="en">
                <a:solidFill>
                  <a:srgbClr val="888888"/>
                </a:solidFill>
                <a:latin typeface="Courier New"/>
                <a:ea typeface="Courier New"/>
                <a:cs typeface="Courier New"/>
                <a:sym typeface="Courier New"/>
              </a:rPr>
              <a:t># =&gt; lists_chained =['pizza', 'tacos', 'sushi', 'red', 'green']</a:t>
            </a:r>
            <a:br>
              <a:rPr lang="en">
                <a:latin typeface="Courier New"/>
                <a:ea typeface="Courier New"/>
                <a:cs typeface="Courier New"/>
                <a:sym typeface="Courier New"/>
              </a:rPr>
            </a:br>
            <a:endParaRPr>
              <a:latin typeface="Courier New"/>
              <a:ea typeface="Courier New"/>
              <a:cs typeface="Courier New"/>
              <a:sym typeface="Courier New"/>
            </a:endParaRPr>
          </a:p>
          <a:p>
            <a:pPr indent="0" lvl="0" marL="0" rtl="0" algn="l">
              <a:spcBef>
                <a:spcPts val="1600"/>
              </a:spcBef>
              <a:spcAft>
                <a:spcPts val="0"/>
              </a:spcAft>
              <a:buNone/>
            </a:pPr>
            <a:r>
              <a:rPr lang="en"/>
              <a:t>The </a:t>
            </a:r>
            <a:r>
              <a:rPr lang="en">
                <a:latin typeface="Courier New"/>
                <a:ea typeface="Courier New"/>
                <a:cs typeface="Courier New"/>
                <a:sym typeface="Courier New"/>
              </a:rPr>
              <a:t>chain()</a:t>
            </a:r>
            <a:r>
              <a:rPr lang="en"/>
              <a:t> function takes any number of lists or sequences as parameters to turn into one.</a:t>
            </a:r>
            <a:endParaRPr/>
          </a:p>
          <a:p>
            <a:pPr indent="-342900" lvl="0" marL="457200" rtl="0" algn="l">
              <a:spcBef>
                <a:spcPts val="1600"/>
              </a:spcBef>
              <a:spcAft>
                <a:spcPts val="0"/>
              </a:spcAft>
              <a:buSzPts val="1800"/>
              <a:buFont typeface="Courier New"/>
              <a:buChar char="●"/>
            </a:pPr>
            <a:r>
              <a:rPr lang="en">
                <a:latin typeface="Courier New"/>
                <a:ea typeface="Courier New"/>
                <a:cs typeface="Courier New"/>
                <a:sym typeface="Courier New"/>
              </a:rPr>
              <a:t>chained_list = list(itertools.chain(list1, list2, list3))</a:t>
            </a:r>
            <a:endParaRPr>
              <a:latin typeface="Courier New"/>
              <a:ea typeface="Courier New"/>
              <a:cs typeface="Courier New"/>
              <a:sym typeface="Courier New"/>
            </a:endParaRPr>
          </a:p>
          <a:p>
            <a:pPr indent="0" lvl="0" marL="0" rtl="0" algn="l">
              <a:spcBef>
                <a:spcPts val="1600"/>
              </a:spcBef>
              <a:spcAft>
                <a:spcPts val="0"/>
              </a:spcAft>
              <a:buNone/>
            </a:pPr>
            <a:r>
              <a:rPr lang="en"/>
              <a:t>https://repl.it/@GAcoding/python-programming-itertools-chain?lite=true</a:t>
            </a:r>
            <a:endParaRPr/>
          </a:p>
          <a:p>
            <a:pPr indent="0" lvl="0" marL="0" rtl="0" algn="l">
              <a:spcBef>
                <a:spcPts val="1600"/>
              </a:spcBef>
              <a:spcAft>
                <a:spcPts val="16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Question:</a:t>
            </a:r>
            <a:r>
              <a:rPr lang="en"/>
              <a:t> Why not just use </a:t>
            </a:r>
            <a:r>
              <a:rPr lang="en">
                <a:latin typeface="Courier New"/>
                <a:ea typeface="Courier New"/>
                <a:cs typeface="Courier New"/>
                <a:sym typeface="Courier New"/>
              </a:rPr>
              <a:t>+</a:t>
            </a:r>
            <a:r>
              <a:rPr lang="en"/>
              <a:t>?</a:t>
            </a:r>
            <a:endParaRPr/>
          </a:p>
          <a:p>
            <a:pPr indent="0" lvl="0" marL="0" rtl="0" algn="l">
              <a:spcBef>
                <a:spcPts val="1600"/>
              </a:spcBef>
              <a:spcAft>
                <a:spcPts val="0"/>
              </a:spcAft>
              <a:buNone/>
            </a:pPr>
            <a:r>
              <a:rPr lang="en">
                <a:latin typeface="Courier New"/>
                <a:ea typeface="Courier New"/>
                <a:cs typeface="Courier New"/>
                <a:sym typeface="Courier New"/>
              </a:rPr>
              <a:t>chained_list = food + numbers + colors</a:t>
            </a:r>
            <a:br>
              <a:rPr lang="en">
                <a:latin typeface="Courier New"/>
                <a:ea typeface="Courier New"/>
                <a:cs typeface="Courier New"/>
                <a:sym typeface="Courier New"/>
              </a:rPr>
            </a:br>
            <a:r>
              <a:rPr lang="en">
                <a:latin typeface="Courier New"/>
                <a:ea typeface="Courier New"/>
                <a:cs typeface="Courier New"/>
                <a:sym typeface="Courier New"/>
              </a:rPr>
              <a:t>print(chained_list)</a:t>
            </a:r>
            <a:br>
              <a:rPr lang="en">
                <a:latin typeface="Courier New"/>
                <a:ea typeface="Courier New"/>
                <a:cs typeface="Courier New"/>
                <a:sym typeface="Courier New"/>
              </a:rPr>
            </a:br>
            <a:endParaRPr>
              <a:latin typeface="Courier New"/>
              <a:ea typeface="Courier New"/>
              <a:cs typeface="Courier New"/>
              <a:sym typeface="Courier New"/>
            </a:endParaRPr>
          </a:p>
          <a:p>
            <a:pPr indent="0" lvl="0" marL="0" rtl="0" algn="l">
              <a:spcBef>
                <a:spcPts val="1600"/>
              </a:spcBef>
              <a:spcAft>
                <a:spcPts val="0"/>
              </a:spcAft>
              <a:buNone/>
            </a:pPr>
            <a:r>
              <a:rPr b="1" lang="en"/>
              <a:t>Answer 1:</a:t>
            </a:r>
            <a:r>
              <a:rPr lang="en"/>
              <a:t> </a:t>
            </a:r>
            <a:r>
              <a:rPr lang="en">
                <a:latin typeface="Courier New"/>
                <a:ea typeface="Courier New"/>
                <a:cs typeface="Courier New"/>
                <a:sym typeface="Courier New"/>
              </a:rPr>
              <a:t>itertools.chain</a:t>
            </a:r>
            <a:r>
              <a:rPr lang="en"/>
              <a:t> is more efficient — it's faster, even if it's still too fast for you to notice the difference.</a:t>
            </a:r>
            <a:endParaRPr/>
          </a:p>
          <a:p>
            <a:pPr indent="0" lvl="0" marL="0" rtl="0" algn="l">
              <a:spcBef>
                <a:spcPts val="1600"/>
              </a:spcBef>
              <a:spcAft>
                <a:spcPts val="16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31"/>
          <p:cNvSpPr txBox="1"/>
          <p:nvPr>
            <p:ph idx="1" type="body"/>
          </p:nvPr>
        </p:nvSpPr>
        <p:spPr>
          <a:xfrm>
            <a:off x="311700" y="277239"/>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t>Answer 2:</a:t>
            </a:r>
            <a:r>
              <a:rPr lang="en" sz="1400"/>
              <a:t> </a:t>
            </a:r>
            <a:r>
              <a:rPr lang="en" sz="1400">
                <a:latin typeface="Courier New"/>
                <a:ea typeface="Courier New"/>
                <a:cs typeface="Courier New"/>
                <a:sym typeface="Courier New"/>
              </a:rPr>
              <a:t>itertools.chain</a:t>
            </a:r>
            <a:r>
              <a:rPr lang="en" sz="1400"/>
              <a:t> can contain different types of iterables.</a:t>
            </a:r>
            <a:endParaRPr sz="1400"/>
          </a:p>
          <a:p>
            <a:pPr indent="0" lvl="0" marL="0" rtl="0" algn="l">
              <a:spcBef>
                <a:spcPts val="1600"/>
              </a:spcBef>
              <a:spcAft>
                <a:spcPts val="0"/>
              </a:spcAft>
              <a:buNone/>
            </a:pPr>
            <a:r>
              <a:rPr lang="en" sz="1400">
                <a:latin typeface="Courier New"/>
                <a:ea typeface="Courier New"/>
                <a:cs typeface="Courier New"/>
                <a:sym typeface="Courier New"/>
              </a:rPr>
              <a:t>import itertools</a:t>
            </a:r>
            <a:br>
              <a:rPr lang="en" sz="1400">
                <a:latin typeface="Courier New"/>
                <a:ea typeface="Courier New"/>
                <a:cs typeface="Courier New"/>
                <a:sym typeface="Courier New"/>
              </a:rPr>
            </a:br>
            <a:br>
              <a:rPr lang="en" sz="1400">
                <a:latin typeface="Courier New"/>
                <a:ea typeface="Courier New"/>
                <a:cs typeface="Courier New"/>
                <a:sym typeface="Courier New"/>
              </a:rPr>
            </a:br>
            <a:r>
              <a:rPr lang="en" sz="1400">
                <a:latin typeface="Courier New"/>
                <a:ea typeface="Courier New"/>
                <a:cs typeface="Courier New"/>
                <a:sym typeface="Courier New"/>
              </a:rPr>
              <a:t>food_list = [</a:t>
            </a:r>
            <a:r>
              <a:rPr lang="en" sz="1400">
                <a:solidFill>
                  <a:srgbClr val="880000"/>
                </a:solidFill>
                <a:latin typeface="Courier New"/>
                <a:ea typeface="Courier New"/>
                <a:cs typeface="Courier New"/>
                <a:sym typeface="Courier New"/>
              </a:rPr>
              <a:t>"apples"</a:t>
            </a:r>
            <a:r>
              <a:rPr lang="en" sz="1400">
                <a:latin typeface="Courier New"/>
                <a:ea typeface="Courier New"/>
                <a:cs typeface="Courier New"/>
                <a:sym typeface="Courier New"/>
              </a:rPr>
              <a:t>, </a:t>
            </a:r>
            <a:r>
              <a:rPr lang="en" sz="1400">
                <a:solidFill>
                  <a:srgbClr val="880000"/>
                </a:solidFill>
                <a:latin typeface="Courier New"/>
                <a:ea typeface="Courier New"/>
                <a:cs typeface="Courier New"/>
                <a:sym typeface="Courier New"/>
              </a:rPr>
              <a:t>"bananas"</a:t>
            </a:r>
            <a:r>
              <a:rPr lang="en" sz="1400">
                <a:latin typeface="Courier New"/>
                <a:ea typeface="Courier New"/>
                <a:cs typeface="Courier New"/>
                <a:sym typeface="Courier New"/>
              </a:rPr>
              <a:t>, </a:t>
            </a:r>
            <a:r>
              <a:rPr lang="en" sz="1400">
                <a:solidFill>
                  <a:srgbClr val="880000"/>
                </a:solidFill>
                <a:latin typeface="Courier New"/>
                <a:ea typeface="Courier New"/>
                <a:cs typeface="Courier New"/>
                <a:sym typeface="Courier New"/>
              </a:rPr>
              <a:t>"oranges"</a:t>
            </a:r>
            <a:r>
              <a:rPr lang="en" sz="1400">
                <a:latin typeface="Courier New"/>
                <a:ea typeface="Courier New"/>
                <a:cs typeface="Courier New"/>
                <a:sym typeface="Courier New"/>
              </a:rPr>
              <a:t>]</a:t>
            </a:r>
            <a:br>
              <a:rPr lang="en" sz="1400">
                <a:latin typeface="Courier New"/>
                <a:ea typeface="Courier New"/>
                <a:cs typeface="Courier New"/>
                <a:sym typeface="Courier New"/>
              </a:rPr>
            </a:br>
            <a:r>
              <a:rPr lang="en" sz="1400">
                <a:latin typeface="Courier New"/>
                <a:ea typeface="Courier New"/>
                <a:cs typeface="Courier New"/>
                <a:sym typeface="Courier New"/>
              </a:rPr>
              <a:t>numbers_range = range(</a:t>
            </a:r>
            <a:r>
              <a:rPr lang="en" sz="1400">
                <a:solidFill>
                  <a:srgbClr val="880000"/>
                </a:solidFill>
                <a:latin typeface="Courier New"/>
                <a:ea typeface="Courier New"/>
                <a:cs typeface="Courier New"/>
                <a:sym typeface="Courier New"/>
              </a:rPr>
              <a:t>4</a:t>
            </a:r>
            <a:r>
              <a:rPr lang="en" sz="1400">
                <a:latin typeface="Courier New"/>
                <a:ea typeface="Courier New"/>
                <a:cs typeface="Courier New"/>
                <a:sym typeface="Courier New"/>
              </a:rPr>
              <a:t>)</a:t>
            </a:r>
            <a:br>
              <a:rPr lang="en" sz="1400">
                <a:latin typeface="Courier New"/>
                <a:ea typeface="Courier New"/>
                <a:cs typeface="Courier New"/>
                <a:sym typeface="Courier New"/>
              </a:rPr>
            </a:br>
            <a:r>
              <a:rPr lang="en" sz="1400">
                <a:latin typeface="Courier New"/>
                <a:ea typeface="Courier New"/>
                <a:cs typeface="Courier New"/>
                <a:sym typeface="Courier New"/>
              </a:rPr>
              <a:t>colors_dictionary = {</a:t>
            </a:r>
            <a:br>
              <a:rPr lang="en" sz="1400">
                <a:latin typeface="Courier New"/>
                <a:ea typeface="Courier New"/>
                <a:cs typeface="Courier New"/>
                <a:sym typeface="Courier New"/>
              </a:rPr>
            </a:br>
            <a:r>
              <a:rPr lang="en" sz="1400">
                <a:latin typeface="Courier New"/>
                <a:ea typeface="Courier New"/>
                <a:cs typeface="Courier New"/>
                <a:sym typeface="Courier New"/>
              </a:rPr>
              <a:t>  </a:t>
            </a:r>
            <a:r>
              <a:rPr lang="en" sz="1400">
                <a:solidFill>
                  <a:srgbClr val="880000"/>
                </a:solidFill>
                <a:latin typeface="Courier New"/>
                <a:ea typeface="Courier New"/>
                <a:cs typeface="Courier New"/>
                <a:sym typeface="Courier New"/>
              </a:rPr>
              <a:t>"green"</a:t>
            </a:r>
            <a:r>
              <a:rPr lang="en" sz="1400">
                <a:latin typeface="Courier New"/>
                <a:ea typeface="Courier New"/>
                <a:cs typeface="Courier New"/>
                <a:sym typeface="Courier New"/>
              </a:rPr>
              <a:t>: </a:t>
            </a:r>
            <a:r>
              <a:rPr lang="en" sz="1400">
                <a:solidFill>
                  <a:srgbClr val="880000"/>
                </a:solidFill>
                <a:latin typeface="Courier New"/>
                <a:ea typeface="Courier New"/>
                <a:cs typeface="Courier New"/>
                <a:sym typeface="Courier New"/>
              </a:rPr>
              <a:t>"peaceful"</a:t>
            </a:r>
            <a:r>
              <a:rPr lang="en" sz="1400">
                <a:latin typeface="Courier New"/>
                <a:ea typeface="Courier New"/>
                <a:cs typeface="Courier New"/>
                <a:sym typeface="Courier New"/>
              </a:rPr>
              <a:t>,</a:t>
            </a:r>
            <a:br>
              <a:rPr lang="en" sz="1400">
                <a:latin typeface="Courier New"/>
                <a:ea typeface="Courier New"/>
                <a:cs typeface="Courier New"/>
                <a:sym typeface="Courier New"/>
              </a:rPr>
            </a:br>
            <a:r>
              <a:rPr lang="en" sz="1400">
                <a:latin typeface="Courier New"/>
                <a:ea typeface="Courier New"/>
                <a:cs typeface="Courier New"/>
                <a:sym typeface="Courier New"/>
              </a:rPr>
              <a:t>  </a:t>
            </a:r>
            <a:r>
              <a:rPr lang="en" sz="1400">
                <a:solidFill>
                  <a:srgbClr val="880000"/>
                </a:solidFill>
                <a:latin typeface="Courier New"/>
                <a:ea typeface="Courier New"/>
                <a:cs typeface="Courier New"/>
                <a:sym typeface="Courier New"/>
              </a:rPr>
              <a:t>"blue"</a:t>
            </a:r>
            <a:r>
              <a:rPr lang="en" sz="1400">
                <a:latin typeface="Courier New"/>
                <a:ea typeface="Courier New"/>
                <a:cs typeface="Courier New"/>
                <a:sym typeface="Courier New"/>
              </a:rPr>
              <a:t>: </a:t>
            </a:r>
            <a:r>
              <a:rPr lang="en" sz="1400">
                <a:solidFill>
                  <a:srgbClr val="880000"/>
                </a:solidFill>
                <a:latin typeface="Courier New"/>
                <a:ea typeface="Courier New"/>
                <a:cs typeface="Courier New"/>
                <a:sym typeface="Courier New"/>
              </a:rPr>
              <a:t>"calm"</a:t>
            </a:r>
            <a:r>
              <a:rPr lang="en" sz="1400">
                <a:latin typeface="Courier New"/>
                <a:ea typeface="Courier New"/>
                <a:cs typeface="Courier New"/>
                <a:sym typeface="Courier New"/>
              </a:rPr>
              <a:t>,</a:t>
            </a:r>
            <a:br>
              <a:rPr lang="en" sz="1400">
                <a:latin typeface="Courier New"/>
                <a:ea typeface="Courier New"/>
                <a:cs typeface="Courier New"/>
                <a:sym typeface="Courier New"/>
              </a:rPr>
            </a:br>
            <a:r>
              <a:rPr lang="en" sz="1400">
                <a:latin typeface="Courier New"/>
                <a:ea typeface="Courier New"/>
                <a:cs typeface="Courier New"/>
                <a:sym typeface="Courier New"/>
              </a:rPr>
              <a:t>  </a:t>
            </a:r>
            <a:r>
              <a:rPr lang="en" sz="1400">
                <a:solidFill>
                  <a:srgbClr val="880000"/>
                </a:solidFill>
                <a:latin typeface="Courier New"/>
                <a:ea typeface="Courier New"/>
                <a:cs typeface="Courier New"/>
                <a:sym typeface="Courier New"/>
              </a:rPr>
              <a:t>"red"</a:t>
            </a:r>
            <a:r>
              <a:rPr lang="en" sz="1400">
                <a:latin typeface="Courier New"/>
                <a:ea typeface="Courier New"/>
                <a:cs typeface="Courier New"/>
                <a:sym typeface="Courier New"/>
              </a:rPr>
              <a:t>: </a:t>
            </a:r>
            <a:r>
              <a:rPr lang="en" sz="1400">
                <a:solidFill>
                  <a:srgbClr val="880000"/>
                </a:solidFill>
                <a:latin typeface="Courier New"/>
                <a:ea typeface="Courier New"/>
                <a:cs typeface="Courier New"/>
                <a:sym typeface="Courier New"/>
              </a:rPr>
              <a:t>"passionate"</a:t>
            </a:r>
            <a:br>
              <a:rPr lang="en" sz="1400">
                <a:latin typeface="Courier New"/>
                <a:ea typeface="Courier New"/>
                <a:cs typeface="Courier New"/>
                <a:sym typeface="Courier New"/>
              </a:rPr>
            </a:br>
            <a:r>
              <a:rPr lang="en" sz="1400">
                <a:latin typeface="Courier New"/>
                <a:ea typeface="Courier New"/>
                <a:cs typeface="Courier New"/>
                <a:sym typeface="Courier New"/>
              </a:rPr>
              <a:t>}</a:t>
            </a:r>
            <a:br>
              <a:rPr lang="en" sz="1400">
                <a:latin typeface="Courier New"/>
                <a:ea typeface="Courier New"/>
                <a:cs typeface="Courier New"/>
                <a:sym typeface="Courier New"/>
              </a:rPr>
            </a:br>
            <a:br>
              <a:rPr lang="en" sz="1400">
                <a:latin typeface="Courier New"/>
                <a:ea typeface="Courier New"/>
                <a:cs typeface="Courier New"/>
                <a:sym typeface="Courier New"/>
              </a:rPr>
            </a:br>
            <a:r>
              <a:rPr lang="en" sz="1400">
                <a:solidFill>
                  <a:srgbClr val="888888"/>
                </a:solidFill>
                <a:latin typeface="Courier New"/>
                <a:ea typeface="Courier New"/>
                <a:cs typeface="Courier New"/>
                <a:sym typeface="Courier New"/>
              </a:rPr>
              <a:t># ✅ THIS WORKS. YAY!</a:t>
            </a:r>
            <a:br>
              <a:rPr lang="en" sz="1400">
                <a:latin typeface="Courier New"/>
                <a:ea typeface="Courier New"/>
                <a:cs typeface="Courier New"/>
                <a:sym typeface="Courier New"/>
              </a:rPr>
            </a:br>
            <a:r>
              <a:rPr lang="en" sz="1400">
                <a:latin typeface="Courier New"/>
                <a:ea typeface="Courier New"/>
                <a:cs typeface="Courier New"/>
                <a:sym typeface="Courier New"/>
              </a:rPr>
              <a:t>chained_list = list(itertools.chain(food_list, numbers_range, colors_dictionary))</a:t>
            </a:r>
            <a:br>
              <a:rPr lang="en" sz="1400">
                <a:latin typeface="Courier New"/>
                <a:ea typeface="Courier New"/>
                <a:cs typeface="Courier New"/>
                <a:sym typeface="Courier New"/>
              </a:rPr>
            </a:br>
            <a:r>
              <a:rPr lang="en" sz="1400">
                <a:solidFill>
                  <a:srgbClr val="888888"/>
                </a:solidFill>
                <a:latin typeface="Courier New"/>
                <a:ea typeface="Courier New"/>
                <a:cs typeface="Courier New"/>
                <a:sym typeface="Courier New"/>
              </a:rPr>
              <a:t># =&gt; ['apples', 'bananas', 'oranges', 0, 1, 2, 3, 'green', 'blue', 'red']</a:t>
            </a:r>
            <a:br>
              <a:rPr lang="en" sz="1400">
                <a:latin typeface="Courier New"/>
                <a:ea typeface="Courier New"/>
                <a:cs typeface="Courier New"/>
                <a:sym typeface="Courier New"/>
              </a:rPr>
            </a:br>
            <a:br>
              <a:rPr lang="en" sz="1400">
                <a:latin typeface="Courier New"/>
                <a:ea typeface="Courier New"/>
                <a:cs typeface="Courier New"/>
                <a:sym typeface="Courier New"/>
              </a:rPr>
            </a:br>
            <a:r>
              <a:rPr lang="en" sz="1400">
                <a:solidFill>
                  <a:srgbClr val="888888"/>
                </a:solidFill>
                <a:latin typeface="Courier New"/>
                <a:ea typeface="Courier New"/>
                <a:cs typeface="Courier New"/>
                <a:sym typeface="Courier New"/>
              </a:rPr>
              <a:t># 🚫 THIS DOES NOT WORK. DON'T DO IT!</a:t>
            </a:r>
            <a:br>
              <a:rPr lang="en" sz="1400">
                <a:latin typeface="Courier New"/>
                <a:ea typeface="Courier New"/>
                <a:cs typeface="Courier New"/>
                <a:sym typeface="Courier New"/>
              </a:rPr>
            </a:br>
            <a:r>
              <a:rPr lang="en" sz="1400">
                <a:latin typeface="Courier New"/>
                <a:ea typeface="Courier New"/>
                <a:cs typeface="Courier New"/>
                <a:sym typeface="Courier New"/>
              </a:rPr>
              <a:t>chained_list = food_list + numbers_range + colors_dictionary</a:t>
            </a:r>
            <a:br>
              <a:rPr lang="en" sz="1400">
                <a:latin typeface="Courier New"/>
                <a:ea typeface="Courier New"/>
                <a:cs typeface="Courier New"/>
                <a:sym typeface="Courier New"/>
              </a:rPr>
            </a:br>
            <a:endParaRPr sz="1400">
              <a:latin typeface="Courier New"/>
              <a:ea typeface="Courier New"/>
              <a:cs typeface="Courier New"/>
              <a:sym typeface="Courier New"/>
            </a:endParaRPr>
          </a:p>
          <a:p>
            <a:pPr indent="0" lvl="0" marL="0" rtl="0" algn="l">
              <a:spcBef>
                <a:spcPts val="1600"/>
              </a:spcBef>
              <a:spcAft>
                <a:spcPts val="1600"/>
              </a:spcAft>
              <a:buNone/>
            </a:pPr>
            <a:r>
              <a:t/>
            </a:r>
            <a:endParaRPr sz="1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First, a word on classes: </a:t>
            </a:r>
            <a:endParaRPr/>
          </a:p>
        </p:txBody>
      </p:sp>
      <p:pic>
        <p:nvPicPr>
          <p:cNvPr id="61" name="Google Shape;61;p14"/>
          <p:cNvPicPr preferRelativeResize="0"/>
          <p:nvPr/>
        </p:nvPicPr>
        <p:blipFill>
          <a:blip r:embed="rId3">
            <a:alphaModFix/>
          </a:blip>
          <a:stretch>
            <a:fillRect/>
          </a:stretch>
        </p:blipFill>
        <p:spPr>
          <a:xfrm>
            <a:off x="2791111" y="1152475"/>
            <a:ext cx="3561779" cy="34164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32"/>
          <p:cNvSpPr txBox="1"/>
          <p:nvPr>
            <p:ph idx="1" type="body"/>
          </p:nvPr>
        </p:nvSpPr>
        <p:spPr>
          <a:xfrm>
            <a:off x="311700" y="611652"/>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700"/>
              <a:t>Practice</a:t>
            </a:r>
            <a:endParaRPr sz="2700"/>
          </a:p>
          <a:p>
            <a:pPr indent="0" lvl="0" marL="0" rtl="0" algn="l">
              <a:spcBef>
                <a:spcPts val="1600"/>
              </a:spcBef>
              <a:spcAft>
                <a:spcPts val="0"/>
              </a:spcAft>
              <a:buNone/>
            </a:pPr>
            <a:r>
              <a:rPr lang="en"/>
              <a:t>Create a local file, </a:t>
            </a:r>
            <a:r>
              <a:rPr lang="en">
                <a:latin typeface="Courier New"/>
                <a:ea typeface="Courier New"/>
                <a:cs typeface="Courier New"/>
                <a:sym typeface="Courier New"/>
              </a:rPr>
              <a:t>my_itertools.py</a:t>
            </a:r>
            <a:r>
              <a:rPr lang="en"/>
              <a:t>. Put this at the top:</a:t>
            </a:r>
            <a:endParaRPr/>
          </a:p>
          <a:p>
            <a:pPr indent="0" lvl="0" marL="0" rtl="0" algn="l">
              <a:spcBef>
                <a:spcPts val="1600"/>
              </a:spcBef>
              <a:spcAft>
                <a:spcPts val="0"/>
              </a:spcAft>
              <a:buNone/>
            </a:pPr>
            <a:r>
              <a:rPr lang="en">
                <a:latin typeface="Courier New"/>
                <a:ea typeface="Courier New"/>
                <a:cs typeface="Courier New"/>
                <a:sym typeface="Courier New"/>
              </a:rPr>
              <a:t>import itertools</a:t>
            </a:r>
            <a:br>
              <a:rPr lang="en">
                <a:latin typeface="Courier New"/>
                <a:ea typeface="Courier New"/>
                <a:cs typeface="Courier New"/>
                <a:sym typeface="Courier New"/>
              </a:rPr>
            </a:br>
            <a:endParaRPr>
              <a:latin typeface="Courier New"/>
              <a:ea typeface="Courier New"/>
              <a:cs typeface="Courier New"/>
              <a:sym typeface="Courier New"/>
            </a:endParaRPr>
          </a:p>
          <a:p>
            <a:pPr indent="0" lvl="0" marL="0" rtl="0" algn="l">
              <a:spcBef>
                <a:spcPts val="1600"/>
              </a:spcBef>
              <a:spcAft>
                <a:spcPts val="0"/>
              </a:spcAft>
              <a:buNone/>
            </a:pPr>
            <a:r>
              <a:rPr lang="en"/>
              <a:t>Below that:</a:t>
            </a:r>
            <a:endParaRPr/>
          </a:p>
          <a:p>
            <a:pPr indent="-342900" lvl="0" marL="457200" rtl="0" algn="l">
              <a:spcBef>
                <a:spcPts val="1600"/>
              </a:spcBef>
              <a:spcAft>
                <a:spcPts val="0"/>
              </a:spcAft>
              <a:buSzPts val="1800"/>
              <a:buChar char="●"/>
            </a:pPr>
            <a:r>
              <a:rPr lang="en"/>
              <a:t>Create a list of colors.</a:t>
            </a:r>
            <a:endParaRPr/>
          </a:p>
          <a:p>
            <a:pPr indent="-342900" lvl="0" marL="457200" rtl="0" algn="l">
              <a:spcBef>
                <a:spcPts val="0"/>
              </a:spcBef>
              <a:spcAft>
                <a:spcPts val="0"/>
              </a:spcAft>
              <a:buSzPts val="1800"/>
              <a:buChar char="●"/>
            </a:pPr>
            <a:r>
              <a:rPr lang="en"/>
              <a:t>Create a dictionary of hobbies.</a:t>
            </a:r>
            <a:endParaRPr/>
          </a:p>
          <a:p>
            <a:pPr indent="-342900" lvl="0" marL="457200" rtl="0" algn="l">
              <a:spcBef>
                <a:spcPts val="0"/>
              </a:spcBef>
              <a:spcAft>
                <a:spcPts val="0"/>
              </a:spcAft>
              <a:buSzPts val="1800"/>
              <a:buChar char="●"/>
            </a:pPr>
            <a:r>
              <a:rPr lang="en"/>
              <a:t>Chain them together.</a:t>
            </a:r>
            <a:endParaRPr/>
          </a:p>
          <a:p>
            <a:pPr indent="-342900" lvl="0" marL="457200" rtl="0" algn="l">
              <a:spcBef>
                <a:spcPts val="0"/>
              </a:spcBef>
              <a:spcAft>
                <a:spcPts val="0"/>
              </a:spcAft>
              <a:buSzPts val="1800"/>
              <a:buChar char="●"/>
            </a:pPr>
            <a:r>
              <a:rPr lang="en"/>
              <a:t>Print out the chain!</a:t>
            </a:r>
            <a:endParaRPr/>
          </a:p>
          <a:p>
            <a:pPr indent="0" lvl="0" marL="0" rtl="0" algn="l">
              <a:spcBef>
                <a:spcPts val="1600"/>
              </a:spcBef>
              <a:spcAft>
                <a:spcPts val="16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https://repl.it/@GAcoding/unit-5-itertools-chain-solution?lite=true</a:t>
            </a:r>
            <a:endParaRPr/>
          </a:p>
          <a:p>
            <a:pPr indent="0" lvl="0" marL="0" rtl="0" algn="l">
              <a:spcBef>
                <a:spcPts val="1600"/>
              </a:spcBef>
              <a:spcAft>
                <a:spcPts val="16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34"/>
          <p:cNvSpPr txBox="1"/>
          <p:nvPr>
            <p:ph idx="1" type="body"/>
          </p:nvPr>
        </p:nvSpPr>
        <p:spPr>
          <a:xfrm>
            <a:off x="407140" y="454524"/>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What else can we do with </a:t>
            </a:r>
            <a:r>
              <a:rPr lang="en" sz="1700">
                <a:latin typeface="Courier New"/>
                <a:ea typeface="Courier New"/>
                <a:cs typeface="Courier New"/>
                <a:sym typeface="Courier New"/>
              </a:rPr>
              <a:t>itertools</a:t>
            </a:r>
            <a:r>
              <a:rPr lang="en" sz="1700"/>
              <a:t>?</a:t>
            </a:r>
            <a:endParaRPr sz="1700"/>
          </a:p>
          <a:p>
            <a:pPr indent="-336550" lvl="0" marL="457200" rtl="0" algn="l">
              <a:spcBef>
                <a:spcPts val="1600"/>
              </a:spcBef>
              <a:spcAft>
                <a:spcPts val="0"/>
              </a:spcAft>
              <a:buSzPts val="1700"/>
              <a:buChar char="●"/>
            </a:pPr>
            <a:r>
              <a:rPr lang="en" sz="1700"/>
              <a:t>We have </a:t>
            </a:r>
            <a:r>
              <a:rPr lang="en" sz="1700">
                <a:latin typeface="Courier New"/>
                <a:ea typeface="Courier New"/>
                <a:cs typeface="Courier New"/>
                <a:sym typeface="Courier New"/>
              </a:rPr>
              <a:t>groupby()</a:t>
            </a:r>
            <a:r>
              <a:rPr lang="en" sz="1700"/>
              <a:t> and </a:t>
            </a:r>
            <a:r>
              <a:rPr lang="en" sz="1700">
                <a:latin typeface="Courier New"/>
                <a:ea typeface="Courier New"/>
                <a:cs typeface="Courier New"/>
                <a:sym typeface="Courier New"/>
              </a:rPr>
              <a:t>chain()</a:t>
            </a:r>
            <a:r>
              <a:rPr lang="en" sz="1700"/>
              <a:t>.</a:t>
            </a:r>
            <a:endParaRPr sz="1700"/>
          </a:p>
          <a:p>
            <a:pPr indent="0" lvl="0" marL="0" rtl="0" algn="l">
              <a:spcBef>
                <a:spcPts val="1600"/>
              </a:spcBef>
              <a:spcAft>
                <a:spcPts val="0"/>
              </a:spcAft>
              <a:buNone/>
            </a:pPr>
            <a:r>
              <a:rPr lang="en" sz="1700"/>
              <a:t>We can </a:t>
            </a:r>
            <a:r>
              <a:rPr b="1" lang="en" sz="1700"/>
              <a:t>accumulate</a:t>
            </a:r>
            <a:r>
              <a:rPr lang="en" sz="1700"/>
              <a:t> elements — add each index as it goes, making a new list with all the sums.</a:t>
            </a:r>
            <a:endParaRPr sz="1700"/>
          </a:p>
          <a:p>
            <a:pPr indent="0" lvl="0" marL="0" rtl="0" algn="l">
              <a:spcBef>
                <a:spcPts val="1600"/>
              </a:spcBef>
              <a:spcAft>
                <a:spcPts val="0"/>
              </a:spcAft>
              <a:buNone/>
            </a:pPr>
            <a:r>
              <a:rPr lang="en" sz="1700">
                <a:latin typeface="Courier New"/>
                <a:ea typeface="Courier New"/>
                <a:cs typeface="Courier New"/>
                <a:sym typeface="Courier New"/>
              </a:rPr>
              <a:t>primes = [</a:t>
            </a:r>
            <a:r>
              <a:rPr lang="en" sz="1700">
                <a:solidFill>
                  <a:srgbClr val="880000"/>
                </a:solidFill>
                <a:latin typeface="Courier New"/>
                <a:ea typeface="Courier New"/>
                <a:cs typeface="Courier New"/>
                <a:sym typeface="Courier New"/>
              </a:rPr>
              <a:t>2</a:t>
            </a:r>
            <a:r>
              <a:rPr lang="en" sz="1700">
                <a:latin typeface="Courier New"/>
                <a:ea typeface="Courier New"/>
                <a:cs typeface="Courier New"/>
                <a:sym typeface="Courier New"/>
              </a:rPr>
              <a:t>, </a:t>
            </a:r>
            <a:r>
              <a:rPr lang="en" sz="1700">
                <a:solidFill>
                  <a:srgbClr val="880000"/>
                </a:solidFill>
                <a:latin typeface="Courier New"/>
                <a:ea typeface="Courier New"/>
                <a:cs typeface="Courier New"/>
                <a:sym typeface="Courier New"/>
              </a:rPr>
              <a:t>3</a:t>
            </a:r>
            <a:r>
              <a:rPr lang="en" sz="1700">
                <a:latin typeface="Courier New"/>
                <a:ea typeface="Courier New"/>
                <a:cs typeface="Courier New"/>
                <a:sym typeface="Courier New"/>
              </a:rPr>
              <a:t>, </a:t>
            </a:r>
            <a:r>
              <a:rPr lang="en" sz="1700">
                <a:solidFill>
                  <a:srgbClr val="880000"/>
                </a:solidFill>
                <a:latin typeface="Courier New"/>
                <a:ea typeface="Courier New"/>
                <a:cs typeface="Courier New"/>
                <a:sym typeface="Courier New"/>
              </a:rPr>
              <a:t>5</a:t>
            </a:r>
            <a:r>
              <a:rPr lang="en" sz="1700">
                <a:latin typeface="Courier New"/>
                <a:ea typeface="Courier New"/>
                <a:cs typeface="Courier New"/>
                <a:sym typeface="Courier New"/>
              </a:rPr>
              <a:t>, </a:t>
            </a:r>
            <a:r>
              <a:rPr lang="en" sz="1700">
                <a:solidFill>
                  <a:srgbClr val="880000"/>
                </a:solidFill>
                <a:latin typeface="Courier New"/>
                <a:ea typeface="Courier New"/>
                <a:cs typeface="Courier New"/>
                <a:sym typeface="Courier New"/>
              </a:rPr>
              <a:t>7</a:t>
            </a:r>
            <a:r>
              <a:rPr lang="en" sz="1700">
                <a:latin typeface="Courier New"/>
                <a:ea typeface="Courier New"/>
                <a:cs typeface="Courier New"/>
                <a:sym typeface="Courier New"/>
              </a:rPr>
              <a:t>, </a:t>
            </a:r>
            <a:r>
              <a:rPr lang="en" sz="1700">
                <a:solidFill>
                  <a:srgbClr val="880000"/>
                </a:solidFill>
                <a:latin typeface="Courier New"/>
                <a:ea typeface="Courier New"/>
                <a:cs typeface="Courier New"/>
                <a:sym typeface="Courier New"/>
              </a:rPr>
              <a:t>11</a:t>
            </a:r>
            <a:r>
              <a:rPr lang="en" sz="1700">
                <a:latin typeface="Courier New"/>
                <a:ea typeface="Courier New"/>
                <a:cs typeface="Courier New"/>
                <a:sym typeface="Courier New"/>
              </a:rPr>
              <a:t>, </a:t>
            </a:r>
            <a:r>
              <a:rPr lang="en" sz="1700">
                <a:solidFill>
                  <a:srgbClr val="880000"/>
                </a:solidFill>
                <a:latin typeface="Courier New"/>
                <a:ea typeface="Courier New"/>
                <a:cs typeface="Courier New"/>
                <a:sym typeface="Courier New"/>
              </a:rPr>
              <a:t>13</a:t>
            </a:r>
            <a:r>
              <a:rPr lang="en" sz="1700">
                <a:latin typeface="Courier New"/>
                <a:ea typeface="Courier New"/>
                <a:cs typeface="Courier New"/>
                <a:sym typeface="Courier New"/>
              </a:rPr>
              <a:t>]</a:t>
            </a:r>
            <a:br>
              <a:rPr lang="en" sz="1700">
                <a:latin typeface="Courier New"/>
                <a:ea typeface="Courier New"/>
                <a:cs typeface="Courier New"/>
                <a:sym typeface="Courier New"/>
              </a:rPr>
            </a:br>
            <a:r>
              <a:rPr lang="en" sz="1700">
                <a:solidFill>
                  <a:srgbClr val="888888"/>
                </a:solidFill>
                <a:latin typeface="Courier New"/>
                <a:ea typeface="Courier New"/>
                <a:cs typeface="Courier New"/>
                <a:sym typeface="Courier New"/>
              </a:rPr>
              <a:t># =&gt; primes_added = [2, 5, 10, 17, 28, 41]</a:t>
            </a:r>
            <a:br>
              <a:rPr lang="en" sz="1700">
                <a:latin typeface="Courier New"/>
                <a:ea typeface="Courier New"/>
                <a:cs typeface="Courier New"/>
                <a:sym typeface="Courier New"/>
              </a:rPr>
            </a:br>
            <a:br>
              <a:rPr lang="en" sz="1700">
                <a:latin typeface="Courier New"/>
                <a:ea typeface="Courier New"/>
                <a:cs typeface="Courier New"/>
                <a:sym typeface="Courier New"/>
              </a:rPr>
            </a:br>
            <a:r>
              <a:rPr lang="en" sz="1700">
                <a:solidFill>
                  <a:srgbClr val="888888"/>
                </a:solidFill>
                <a:latin typeface="Courier New"/>
                <a:ea typeface="Courier New"/>
                <a:cs typeface="Courier New"/>
                <a:sym typeface="Courier New"/>
              </a:rPr>
              <a:t># How? It adds what's before it.</a:t>
            </a:r>
            <a:br>
              <a:rPr lang="en" sz="1700">
                <a:latin typeface="Courier New"/>
                <a:ea typeface="Courier New"/>
                <a:cs typeface="Courier New"/>
                <a:sym typeface="Courier New"/>
              </a:rPr>
            </a:br>
            <a:r>
              <a:rPr lang="en" sz="1700">
                <a:solidFill>
                  <a:srgbClr val="888888"/>
                </a:solidFill>
                <a:latin typeface="Courier New"/>
                <a:ea typeface="Courier New"/>
                <a:cs typeface="Courier New"/>
                <a:sym typeface="Courier New"/>
              </a:rPr>
              <a:t># [(2), (2+3=5), (5+5=10), (10+7=17), (17+11=28), (28+13=41)]</a:t>
            </a:r>
            <a:br>
              <a:rPr lang="en" sz="1700">
                <a:latin typeface="Courier New"/>
                <a:ea typeface="Courier New"/>
                <a:cs typeface="Courier New"/>
                <a:sym typeface="Courier New"/>
              </a:rPr>
            </a:br>
            <a:endParaRPr sz="1700">
              <a:latin typeface="Courier New"/>
              <a:ea typeface="Courier New"/>
              <a:cs typeface="Courier New"/>
              <a:sym typeface="Courier New"/>
            </a:endParaRPr>
          </a:p>
          <a:p>
            <a:pPr indent="0" lvl="0" marL="0" rtl="0" algn="l">
              <a:spcBef>
                <a:spcPts val="1600"/>
              </a:spcBef>
              <a:spcAft>
                <a:spcPts val="0"/>
              </a:spcAft>
              <a:buNone/>
            </a:pPr>
            <a:r>
              <a:rPr b="1" lang="en" sz="1700"/>
              <a:t>Pro tip:</a:t>
            </a:r>
            <a:r>
              <a:rPr lang="en" sz="1700"/>
              <a:t> It's like the Fibonacci sequence!</a:t>
            </a:r>
            <a:endParaRPr sz="1700"/>
          </a:p>
          <a:p>
            <a:pPr indent="0" lvl="0" marL="0" rtl="0" algn="l">
              <a:spcBef>
                <a:spcPts val="1600"/>
              </a:spcBef>
              <a:spcAft>
                <a:spcPts val="1600"/>
              </a:spcAft>
              <a:buNone/>
            </a:pPr>
            <a:r>
              <a:t/>
            </a:r>
            <a:endParaRPr sz="17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Run this. Try changing the numbers! Set some to negative or floats.</a:t>
            </a:r>
            <a:endParaRPr/>
          </a:p>
          <a:p>
            <a:pPr indent="0" lvl="0" marL="0" rtl="0" algn="l">
              <a:spcBef>
                <a:spcPts val="1600"/>
              </a:spcBef>
              <a:spcAft>
                <a:spcPts val="0"/>
              </a:spcAft>
              <a:buNone/>
            </a:pPr>
            <a:r>
              <a:rPr lang="en"/>
              <a:t>https://repl.it/@GAcoding/python-programming-itertools-accumulate2?lite=true</a:t>
            </a:r>
            <a:endParaRPr/>
          </a:p>
          <a:p>
            <a:pPr indent="0" lvl="0" marL="0" rtl="0" algn="l">
              <a:spcBef>
                <a:spcPts val="1600"/>
              </a:spcBef>
              <a:spcAft>
                <a:spcPts val="16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36"/>
          <p:cNvSpPr txBox="1"/>
          <p:nvPr>
            <p:ph idx="1" type="body"/>
          </p:nvPr>
        </p:nvSpPr>
        <p:spPr>
          <a:xfrm>
            <a:off x="311700" y="252618"/>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t>Those are all the </a:t>
            </a:r>
            <a:r>
              <a:rPr lang="en" sz="1100">
                <a:latin typeface="Courier New"/>
                <a:ea typeface="Courier New"/>
                <a:cs typeface="Courier New"/>
                <a:sym typeface="Courier New"/>
              </a:rPr>
              <a:t>itertools</a:t>
            </a:r>
            <a:r>
              <a:rPr lang="en" sz="1100"/>
              <a:t> we're going to cover!</a:t>
            </a:r>
            <a:endParaRPr sz="1100"/>
          </a:p>
          <a:p>
            <a:pPr indent="-298450" lvl="0" marL="457200" rtl="0" algn="l">
              <a:spcBef>
                <a:spcPts val="1600"/>
              </a:spcBef>
              <a:spcAft>
                <a:spcPts val="0"/>
              </a:spcAft>
              <a:buSzPts val="1100"/>
              <a:buChar char="●"/>
            </a:pPr>
            <a:r>
              <a:rPr lang="en" sz="1100">
                <a:latin typeface="Courier New"/>
                <a:ea typeface="Courier New"/>
                <a:cs typeface="Courier New"/>
                <a:sym typeface="Courier New"/>
              </a:rPr>
              <a:t>groupby()</a:t>
            </a:r>
            <a:r>
              <a:rPr lang="en" sz="1100"/>
              <a:t>: Grouping items in our list or collection.</a:t>
            </a:r>
            <a:endParaRPr sz="1100"/>
          </a:p>
          <a:p>
            <a:pPr indent="-298450" lvl="0" marL="457200" rtl="0" algn="l">
              <a:spcBef>
                <a:spcPts val="0"/>
              </a:spcBef>
              <a:spcAft>
                <a:spcPts val="0"/>
              </a:spcAft>
              <a:buSzPts val="1100"/>
              <a:buChar char="●"/>
            </a:pPr>
            <a:r>
              <a:rPr lang="en" sz="1100">
                <a:latin typeface="Courier New"/>
                <a:ea typeface="Courier New"/>
                <a:cs typeface="Courier New"/>
                <a:sym typeface="Courier New"/>
              </a:rPr>
              <a:t>chain()</a:t>
            </a:r>
            <a:r>
              <a:rPr lang="en" sz="1100"/>
              <a:t>: Concat lists or collections into one longer list.</a:t>
            </a:r>
            <a:endParaRPr sz="1100"/>
          </a:p>
          <a:p>
            <a:pPr indent="-298450" lvl="0" marL="457200" rtl="0" algn="l">
              <a:spcBef>
                <a:spcPts val="0"/>
              </a:spcBef>
              <a:spcAft>
                <a:spcPts val="0"/>
              </a:spcAft>
              <a:buSzPts val="1100"/>
              <a:buChar char="●"/>
            </a:pPr>
            <a:r>
              <a:rPr lang="en" sz="1100">
                <a:latin typeface="Courier New"/>
                <a:ea typeface="Courier New"/>
                <a:cs typeface="Courier New"/>
                <a:sym typeface="Courier New"/>
              </a:rPr>
              <a:t>accumulate()</a:t>
            </a:r>
            <a:r>
              <a:rPr lang="en" sz="1100"/>
              <a:t>: Add each element throughout a list, making a new list.</a:t>
            </a:r>
            <a:endParaRPr sz="1100"/>
          </a:p>
          <a:p>
            <a:pPr indent="0" lvl="0" marL="0" rtl="0" algn="l">
              <a:spcBef>
                <a:spcPts val="1600"/>
              </a:spcBef>
              <a:spcAft>
                <a:spcPts val="0"/>
              </a:spcAft>
              <a:buNone/>
            </a:pPr>
            <a:r>
              <a:rPr lang="en" sz="1100">
                <a:solidFill>
                  <a:srgbClr val="888888"/>
                </a:solidFill>
                <a:latin typeface="Courier New"/>
                <a:ea typeface="Courier New"/>
                <a:cs typeface="Courier New"/>
                <a:sym typeface="Courier New"/>
              </a:rPr>
              <a:t>### Chain ###</a:t>
            </a:r>
            <a:br>
              <a:rPr lang="en" sz="1100">
                <a:latin typeface="Courier New"/>
                <a:ea typeface="Courier New"/>
                <a:cs typeface="Courier New"/>
                <a:sym typeface="Courier New"/>
              </a:rPr>
            </a:br>
            <a:r>
              <a:rPr lang="en" sz="1100">
                <a:latin typeface="Courier New"/>
                <a:ea typeface="Courier New"/>
                <a:cs typeface="Courier New"/>
                <a:sym typeface="Courier New"/>
              </a:rPr>
              <a:t>food = [</a:t>
            </a:r>
            <a:r>
              <a:rPr lang="en" sz="1100">
                <a:solidFill>
                  <a:srgbClr val="880000"/>
                </a:solidFill>
                <a:latin typeface="Courier New"/>
                <a:ea typeface="Courier New"/>
                <a:cs typeface="Courier New"/>
                <a:sym typeface="Courier New"/>
              </a:rPr>
              <a:t>'pizza'</a:t>
            </a:r>
            <a:r>
              <a:rPr lang="en" sz="1100">
                <a:latin typeface="Courier New"/>
                <a:ea typeface="Courier New"/>
                <a:cs typeface="Courier New"/>
                <a:sym typeface="Courier New"/>
              </a:rPr>
              <a:t>, </a:t>
            </a:r>
            <a:r>
              <a:rPr lang="en" sz="1100">
                <a:solidFill>
                  <a:srgbClr val="880000"/>
                </a:solidFill>
                <a:latin typeface="Courier New"/>
                <a:ea typeface="Courier New"/>
                <a:cs typeface="Courier New"/>
                <a:sym typeface="Courier New"/>
              </a:rPr>
              <a:t>'tacos'</a:t>
            </a:r>
            <a:r>
              <a:rPr lang="en" sz="1100">
                <a:latin typeface="Courier New"/>
                <a:ea typeface="Courier New"/>
                <a:cs typeface="Courier New"/>
                <a:sym typeface="Courier New"/>
              </a:rPr>
              <a:t>, </a:t>
            </a:r>
            <a:r>
              <a:rPr lang="en" sz="1100">
                <a:solidFill>
                  <a:srgbClr val="880000"/>
                </a:solidFill>
                <a:latin typeface="Courier New"/>
                <a:ea typeface="Courier New"/>
                <a:cs typeface="Courier New"/>
                <a:sym typeface="Courier New"/>
              </a:rPr>
              <a:t>'sushi'</a:t>
            </a:r>
            <a:r>
              <a:rPr lang="en" sz="1100">
                <a:latin typeface="Courier New"/>
                <a:ea typeface="Courier New"/>
                <a:cs typeface="Courier New"/>
                <a:sym typeface="Courier New"/>
              </a:rPr>
              <a:t>]</a:t>
            </a:r>
            <a:br>
              <a:rPr lang="en" sz="1100">
                <a:latin typeface="Courier New"/>
                <a:ea typeface="Courier New"/>
                <a:cs typeface="Courier New"/>
                <a:sym typeface="Courier New"/>
              </a:rPr>
            </a:br>
            <a:r>
              <a:rPr lang="en" sz="1100">
                <a:latin typeface="Courier New"/>
                <a:ea typeface="Courier New"/>
                <a:cs typeface="Courier New"/>
                <a:sym typeface="Courier New"/>
              </a:rPr>
              <a:t>colors = [</a:t>
            </a:r>
            <a:r>
              <a:rPr lang="en" sz="1100">
                <a:solidFill>
                  <a:srgbClr val="880000"/>
                </a:solidFill>
                <a:latin typeface="Courier New"/>
                <a:ea typeface="Courier New"/>
                <a:cs typeface="Courier New"/>
                <a:sym typeface="Courier New"/>
              </a:rPr>
              <a:t>'red'</a:t>
            </a:r>
            <a:r>
              <a:rPr lang="en" sz="1100">
                <a:latin typeface="Courier New"/>
                <a:ea typeface="Courier New"/>
                <a:cs typeface="Courier New"/>
                <a:sym typeface="Courier New"/>
              </a:rPr>
              <a:t>, </a:t>
            </a:r>
            <a:r>
              <a:rPr lang="en" sz="1100">
                <a:solidFill>
                  <a:srgbClr val="880000"/>
                </a:solidFill>
                <a:latin typeface="Courier New"/>
                <a:ea typeface="Courier New"/>
                <a:cs typeface="Courier New"/>
                <a:sym typeface="Courier New"/>
              </a:rPr>
              <a:t>'green'</a:t>
            </a:r>
            <a:r>
              <a:rPr lang="en" sz="1100">
                <a:latin typeface="Courier New"/>
                <a:ea typeface="Courier New"/>
                <a:cs typeface="Courier New"/>
                <a:sym typeface="Courier New"/>
              </a:rPr>
              <a:t>]</a:t>
            </a:r>
            <a:br>
              <a:rPr lang="en" sz="1100">
                <a:latin typeface="Courier New"/>
                <a:ea typeface="Courier New"/>
                <a:cs typeface="Courier New"/>
                <a:sym typeface="Courier New"/>
              </a:rPr>
            </a:br>
            <a:r>
              <a:rPr lang="en" sz="1100">
                <a:solidFill>
                  <a:srgbClr val="888888"/>
                </a:solidFill>
                <a:latin typeface="Courier New"/>
                <a:ea typeface="Courier New"/>
                <a:cs typeface="Courier New"/>
                <a:sym typeface="Courier New"/>
              </a:rPr>
              <a:t># =&gt; lists_chained =['pizza', 'tacos', 'sushi', 'red', 'green']</a:t>
            </a:r>
            <a:br>
              <a:rPr lang="en" sz="1100">
                <a:latin typeface="Courier New"/>
                <a:ea typeface="Courier New"/>
                <a:cs typeface="Courier New"/>
                <a:sym typeface="Courier New"/>
              </a:rPr>
            </a:br>
            <a:br>
              <a:rPr lang="en" sz="1100">
                <a:latin typeface="Courier New"/>
                <a:ea typeface="Courier New"/>
                <a:cs typeface="Courier New"/>
                <a:sym typeface="Courier New"/>
              </a:rPr>
            </a:br>
            <a:r>
              <a:rPr lang="en" sz="1100">
                <a:solidFill>
                  <a:srgbClr val="888888"/>
                </a:solidFill>
                <a:latin typeface="Courier New"/>
                <a:ea typeface="Courier New"/>
                <a:cs typeface="Courier New"/>
                <a:sym typeface="Courier New"/>
              </a:rPr>
              <a:t>### Groupby ###</a:t>
            </a:r>
            <a:br>
              <a:rPr lang="en" sz="1100">
                <a:latin typeface="Courier New"/>
                <a:ea typeface="Courier New"/>
                <a:cs typeface="Courier New"/>
                <a:sym typeface="Courier New"/>
              </a:rPr>
            </a:br>
            <a:r>
              <a:rPr lang="en" sz="1100">
                <a:solidFill>
                  <a:srgbClr val="888888"/>
                </a:solidFill>
                <a:latin typeface="Courier New"/>
                <a:ea typeface="Courier New"/>
                <a:cs typeface="Courier New"/>
                <a:sym typeface="Courier New"/>
              </a:rPr>
              <a:t># Make our list.</a:t>
            </a:r>
            <a:br>
              <a:rPr lang="en" sz="1100">
                <a:latin typeface="Courier New"/>
                <a:ea typeface="Courier New"/>
                <a:cs typeface="Courier New"/>
                <a:sym typeface="Courier New"/>
              </a:rPr>
            </a:br>
            <a:r>
              <a:rPr lang="en" sz="1100">
                <a:latin typeface="Courier New"/>
                <a:ea typeface="Courier New"/>
                <a:cs typeface="Courier New"/>
                <a:sym typeface="Courier New"/>
              </a:rPr>
              <a:t>animals = [</a:t>
            </a:r>
            <a:r>
              <a:rPr lang="en" sz="1100">
                <a:solidFill>
                  <a:srgbClr val="880000"/>
                </a:solidFill>
                <a:latin typeface="Courier New"/>
                <a:ea typeface="Courier New"/>
                <a:cs typeface="Courier New"/>
                <a:sym typeface="Courier New"/>
              </a:rPr>
              <a:t>'dog'</a:t>
            </a:r>
            <a:r>
              <a:rPr lang="en" sz="1100">
                <a:latin typeface="Courier New"/>
                <a:ea typeface="Courier New"/>
                <a:cs typeface="Courier New"/>
                <a:sym typeface="Courier New"/>
              </a:rPr>
              <a:t>, </a:t>
            </a:r>
            <a:r>
              <a:rPr lang="en" sz="1100">
                <a:solidFill>
                  <a:srgbClr val="880000"/>
                </a:solidFill>
                <a:latin typeface="Courier New"/>
                <a:ea typeface="Courier New"/>
                <a:cs typeface="Courier New"/>
                <a:sym typeface="Courier New"/>
              </a:rPr>
              <a:t>'dog'</a:t>
            </a:r>
            <a:r>
              <a:rPr lang="en" sz="1100">
                <a:latin typeface="Courier New"/>
                <a:ea typeface="Courier New"/>
                <a:cs typeface="Courier New"/>
                <a:sym typeface="Courier New"/>
              </a:rPr>
              <a:t>, </a:t>
            </a:r>
            <a:r>
              <a:rPr lang="en" sz="1100">
                <a:solidFill>
                  <a:srgbClr val="880000"/>
                </a:solidFill>
                <a:latin typeface="Courier New"/>
                <a:ea typeface="Courier New"/>
                <a:cs typeface="Courier New"/>
                <a:sym typeface="Courier New"/>
              </a:rPr>
              <a:t>'horse'</a:t>
            </a:r>
            <a:r>
              <a:rPr lang="en" sz="1100">
                <a:latin typeface="Courier New"/>
                <a:ea typeface="Courier New"/>
                <a:cs typeface="Courier New"/>
                <a:sym typeface="Courier New"/>
              </a:rPr>
              <a:t>, </a:t>
            </a:r>
            <a:r>
              <a:rPr lang="en" sz="1100">
                <a:solidFill>
                  <a:srgbClr val="880000"/>
                </a:solidFill>
                <a:latin typeface="Courier New"/>
                <a:ea typeface="Courier New"/>
                <a:cs typeface="Courier New"/>
                <a:sym typeface="Courier New"/>
              </a:rPr>
              <a:t>'horse'</a:t>
            </a:r>
            <a:r>
              <a:rPr lang="en" sz="1100">
                <a:latin typeface="Courier New"/>
                <a:ea typeface="Courier New"/>
                <a:cs typeface="Courier New"/>
                <a:sym typeface="Courier New"/>
              </a:rPr>
              <a:t>, </a:t>
            </a:r>
            <a:r>
              <a:rPr lang="en" sz="1100">
                <a:solidFill>
                  <a:srgbClr val="880000"/>
                </a:solidFill>
                <a:latin typeface="Courier New"/>
                <a:ea typeface="Courier New"/>
                <a:cs typeface="Courier New"/>
                <a:sym typeface="Courier New"/>
              </a:rPr>
              <a:t>'horse'</a:t>
            </a:r>
            <a:r>
              <a:rPr lang="en" sz="1100">
                <a:latin typeface="Courier New"/>
                <a:ea typeface="Courier New"/>
                <a:cs typeface="Courier New"/>
                <a:sym typeface="Courier New"/>
              </a:rPr>
              <a:t>, </a:t>
            </a:r>
            <a:r>
              <a:rPr lang="en" sz="1100">
                <a:solidFill>
                  <a:srgbClr val="880000"/>
                </a:solidFill>
                <a:latin typeface="Courier New"/>
                <a:ea typeface="Courier New"/>
                <a:cs typeface="Courier New"/>
                <a:sym typeface="Courier New"/>
              </a:rPr>
              <a:t>'dog'</a:t>
            </a:r>
            <a:r>
              <a:rPr lang="en" sz="1100">
                <a:latin typeface="Courier New"/>
                <a:ea typeface="Courier New"/>
                <a:cs typeface="Courier New"/>
                <a:sym typeface="Courier New"/>
              </a:rPr>
              <a:t>]</a:t>
            </a:r>
            <a:br>
              <a:rPr lang="en" sz="1100">
                <a:latin typeface="Courier New"/>
                <a:ea typeface="Courier New"/>
                <a:cs typeface="Courier New"/>
                <a:sym typeface="Courier New"/>
              </a:rPr>
            </a:br>
            <a:r>
              <a:rPr lang="en" sz="1100">
                <a:latin typeface="Courier New"/>
                <a:ea typeface="Courier New"/>
                <a:cs typeface="Courier New"/>
                <a:sym typeface="Courier New"/>
              </a:rPr>
              <a:t>for key, group in itertools.groupby(animals):</a:t>
            </a:r>
            <a:br>
              <a:rPr lang="en" sz="1100">
                <a:latin typeface="Courier New"/>
                <a:ea typeface="Courier New"/>
                <a:cs typeface="Courier New"/>
                <a:sym typeface="Courier New"/>
              </a:rPr>
            </a:br>
            <a:r>
              <a:rPr lang="en" sz="1100">
                <a:latin typeface="Courier New"/>
                <a:ea typeface="Courier New"/>
                <a:cs typeface="Courier New"/>
                <a:sym typeface="Courier New"/>
              </a:rPr>
              <a:t>  </a:t>
            </a:r>
            <a:r>
              <a:rPr lang="en" sz="1100">
                <a:solidFill>
                  <a:srgbClr val="888888"/>
                </a:solidFill>
                <a:latin typeface="Courier New"/>
                <a:ea typeface="Courier New"/>
                <a:cs typeface="Courier New"/>
                <a:sym typeface="Courier New"/>
              </a:rPr>
              <a:t># Key: the name of the group. Group: the items in it.</a:t>
            </a:r>
            <a:br>
              <a:rPr lang="en" sz="1100">
                <a:latin typeface="Courier New"/>
                <a:ea typeface="Courier New"/>
                <a:cs typeface="Courier New"/>
                <a:sym typeface="Courier New"/>
              </a:rPr>
            </a:br>
            <a:r>
              <a:rPr lang="en" sz="1100">
                <a:latin typeface="Courier New"/>
                <a:ea typeface="Courier New"/>
                <a:cs typeface="Courier New"/>
                <a:sym typeface="Courier New"/>
              </a:rPr>
              <a:t>  print(key, group)</a:t>
            </a:r>
            <a:br>
              <a:rPr lang="en" sz="1100">
                <a:latin typeface="Courier New"/>
                <a:ea typeface="Courier New"/>
                <a:cs typeface="Courier New"/>
                <a:sym typeface="Courier New"/>
              </a:rPr>
            </a:br>
            <a:br>
              <a:rPr lang="en" sz="1100">
                <a:latin typeface="Courier New"/>
                <a:ea typeface="Courier New"/>
                <a:cs typeface="Courier New"/>
                <a:sym typeface="Courier New"/>
              </a:rPr>
            </a:br>
            <a:r>
              <a:rPr lang="en" sz="1100">
                <a:solidFill>
                  <a:srgbClr val="888888"/>
                </a:solidFill>
                <a:latin typeface="Courier New"/>
                <a:ea typeface="Courier New"/>
                <a:cs typeface="Courier New"/>
                <a:sym typeface="Courier New"/>
              </a:rPr>
              <a:t>### Accumulate ###</a:t>
            </a:r>
            <a:br>
              <a:rPr lang="en" sz="1100">
                <a:latin typeface="Courier New"/>
                <a:ea typeface="Courier New"/>
                <a:cs typeface="Courier New"/>
                <a:sym typeface="Courier New"/>
              </a:rPr>
            </a:br>
            <a:r>
              <a:rPr lang="en" sz="1100">
                <a:latin typeface="Courier New"/>
                <a:ea typeface="Courier New"/>
                <a:cs typeface="Courier New"/>
                <a:sym typeface="Courier New"/>
              </a:rPr>
              <a:t>primes = [</a:t>
            </a:r>
            <a:r>
              <a:rPr lang="en" sz="1100">
                <a:solidFill>
                  <a:srgbClr val="880000"/>
                </a:solidFill>
                <a:latin typeface="Courier New"/>
                <a:ea typeface="Courier New"/>
                <a:cs typeface="Courier New"/>
                <a:sym typeface="Courier New"/>
              </a:rPr>
              <a:t>2</a:t>
            </a:r>
            <a:r>
              <a:rPr lang="en" sz="1100">
                <a:latin typeface="Courier New"/>
                <a:ea typeface="Courier New"/>
                <a:cs typeface="Courier New"/>
                <a:sym typeface="Courier New"/>
              </a:rPr>
              <a:t>, </a:t>
            </a:r>
            <a:r>
              <a:rPr lang="en" sz="1100">
                <a:solidFill>
                  <a:srgbClr val="880000"/>
                </a:solidFill>
                <a:latin typeface="Courier New"/>
                <a:ea typeface="Courier New"/>
                <a:cs typeface="Courier New"/>
                <a:sym typeface="Courier New"/>
              </a:rPr>
              <a:t>3</a:t>
            </a:r>
            <a:r>
              <a:rPr lang="en" sz="1100">
                <a:latin typeface="Courier New"/>
                <a:ea typeface="Courier New"/>
                <a:cs typeface="Courier New"/>
                <a:sym typeface="Courier New"/>
              </a:rPr>
              <a:t>, </a:t>
            </a:r>
            <a:r>
              <a:rPr lang="en" sz="1100">
                <a:solidFill>
                  <a:srgbClr val="880000"/>
                </a:solidFill>
                <a:latin typeface="Courier New"/>
                <a:ea typeface="Courier New"/>
                <a:cs typeface="Courier New"/>
                <a:sym typeface="Courier New"/>
              </a:rPr>
              <a:t>5</a:t>
            </a:r>
            <a:r>
              <a:rPr lang="en" sz="1100">
                <a:latin typeface="Courier New"/>
                <a:ea typeface="Courier New"/>
                <a:cs typeface="Courier New"/>
                <a:sym typeface="Courier New"/>
              </a:rPr>
              <a:t>, </a:t>
            </a:r>
            <a:r>
              <a:rPr lang="en" sz="1100">
                <a:solidFill>
                  <a:srgbClr val="880000"/>
                </a:solidFill>
                <a:latin typeface="Courier New"/>
                <a:ea typeface="Courier New"/>
                <a:cs typeface="Courier New"/>
                <a:sym typeface="Courier New"/>
              </a:rPr>
              <a:t>7</a:t>
            </a:r>
            <a:r>
              <a:rPr lang="en" sz="1100">
                <a:latin typeface="Courier New"/>
                <a:ea typeface="Courier New"/>
                <a:cs typeface="Courier New"/>
                <a:sym typeface="Courier New"/>
              </a:rPr>
              <a:t>, </a:t>
            </a:r>
            <a:r>
              <a:rPr lang="en" sz="1100">
                <a:solidFill>
                  <a:srgbClr val="880000"/>
                </a:solidFill>
                <a:latin typeface="Courier New"/>
                <a:ea typeface="Courier New"/>
                <a:cs typeface="Courier New"/>
                <a:sym typeface="Courier New"/>
              </a:rPr>
              <a:t>11</a:t>
            </a:r>
            <a:r>
              <a:rPr lang="en" sz="1100">
                <a:latin typeface="Courier New"/>
                <a:ea typeface="Courier New"/>
                <a:cs typeface="Courier New"/>
                <a:sym typeface="Courier New"/>
              </a:rPr>
              <a:t>, </a:t>
            </a:r>
            <a:r>
              <a:rPr lang="en" sz="1100">
                <a:solidFill>
                  <a:srgbClr val="880000"/>
                </a:solidFill>
                <a:latin typeface="Courier New"/>
                <a:ea typeface="Courier New"/>
                <a:cs typeface="Courier New"/>
                <a:sym typeface="Courier New"/>
              </a:rPr>
              <a:t>13</a:t>
            </a:r>
            <a:r>
              <a:rPr lang="en" sz="1100">
                <a:latin typeface="Courier New"/>
                <a:ea typeface="Courier New"/>
                <a:cs typeface="Courier New"/>
                <a:sym typeface="Courier New"/>
              </a:rPr>
              <a:t>]</a:t>
            </a:r>
            <a:br>
              <a:rPr lang="en" sz="1100">
                <a:latin typeface="Courier New"/>
                <a:ea typeface="Courier New"/>
                <a:cs typeface="Courier New"/>
                <a:sym typeface="Courier New"/>
              </a:rPr>
            </a:br>
            <a:r>
              <a:rPr lang="en" sz="1100">
                <a:solidFill>
                  <a:srgbClr val="888888"/>
                </a:solidFill>
                <a:latin typeface="Courier New"/>
                <a:ea typeface="Courier New"/>
                <a:cs typeface="Courier New"/>
                <a:sym typeface="Courier New"/>
              </a:rPr>
              <a:t># =&gt; primes_added = [2, 5, 10, 17, 28, 41]</a:t>
            </a:r>
            <a:br>
              <a:rPr lang="en" sz="1100">
                <a:latin typeface="Courier New"/>
                <a:ea typeface="Courier New"/>
                <a:cs typeface="Courier New"/>
                <a:sym typeface="Courier New"/>
              </a:rPr>
            </a:br>
            <a:endParaRPr sz="1100">
              <a:latin typeface="Courier New"/>
              <a:ea typeface="Courier New"/>
              <a:cs typeface="Courier New"/>
              <a:sym typeface="Courier New"/>
            </a:endParaRPr>
          </a:p>
          <a:p>
            <a:pPr indent="0" lvl="0" marL="0" rtl="0" algn="l">
              <a:spcBef>
                <a:spcPts val="1600"/>
              </a:spcBef>
              <a:spcAft>
                <a:spcPts val="0"/>
              </a:spcAft>
              <a:buNone/>
            </a:pPr>
            <a:r>
              <a:rPr b="1" lang="en" sz="1100"/>
              <a:t>Up next</a:t>
            </a:r>
            <a:r>
              <a:rPr lang="en" sz="1100"/>
              <a:t>: List comprehensions.</a:t>
            </a:r>
            <a:endParaRPr sz="1100"/>
          </a:p>
          <a:p>
            <a:pPr indent="0" lvl="0" marL="0" rtl="0" algn="l">
              <a:spcBef>
                <a:spcPts val="1600"/>
              </a:spcBef>
              <a:spcAft>
                <a:spcPts val="1600"/>
              </a:spcAft>
              <a:buNone/>
            </a:pPr>
            <a:r>
              <a:t/>
            </a:r>
            <a:endParaRPr sz="11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37"/>
          <p:cNvSpPr txBox="1"/>
          <p:nvPr>
            <p:ph idx="1" type="body"/>
          </p:nvPr>
        </p:nvSpPr>
        <p:spPr>
          <a:xfrm>
            <a:off x="311700" y="488944"/>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latin typeface="Courier New"/>
                <a:ea typeface="Courier New"/>
                <a:cs typeface="Courier New"/>
                <a:sym typeface="Courier New"/>
              </a:rPr>
              <a:t>itertools</a:t>
            </a:r>
            <a:r>
              <a:rPr lang="en" sz="1500"/>
              <a:t> provides abstraction for iterating over lists. We're done with them!</a:t>
            </a:r>
            <a:endParaRPr sz="1500"/>
          </a:p>
          <a:p>
            <a:pPr indent="0" lvl="0" marL="0" rtl="0" algn="l">
              <a:spcBef>
                <a:spcPts val="1600"/>
              </a:spcBef>
              <a:spcAft>
                <a:spcPts val="0"/>
              </a:spcAft>
              <a:buNone/>
            </a:pPr>
            <a:r>
              <a:rPr lang="en" sz="1500"/>
              <a:t>Let's move on. What about building a new list that's slightly modified from another list? This is </a:t>
            </a:r>
            <a:r>
              <a:rPr i="1" lang="en" sz="1500"/>
              <a:t>extremely</a:t>
            </a:r>
            <a:r>
              <a:rPr lang="en" sz="1500"/>
              <a:t> common, so Python provides us with </a:t>
            </a:r>
            <a:r>
              <a:rPr b="1" lang="en" sz="1500"/>
              <a:t>list comprehensions</a:t>
            </a:r>
            <a:r>
              <a:rPr lang="en" sz="1500"/>
              <a:t>.</a:t>
            </a:r>
            <a:endParaRPr sz="1500"/>
          </a:p>
          <a:p>
            <a:pPr indent="0" lvl="0" marL="0" rtl="0" algn="l">
              <a:spcBef>
                <a:spcPts val="1600"/>
              </a:spcBef>
              <a:spcAft>
                <a:spcPts val="0"/>
              </a:spcAft>
              <a:buNone/>
            </a:pPr>
            <a:r>
              <a:rPr lang="en" sz="1500"/>
              <a:t>For anything where you can make:</a:t>
            </a:r>
            <a:endParaRPr sz="1500"/>
          </a:p>
          <a:p>
            <a:pPr indent="0" lvl="0" marL="0" rtl="0" algn="l">
              <a:spcBef>
                <a:spcPts val="1600"/>
              </a:spcBef>
              <a:spcAft>
                <a:spcPts val="0"/>
              </a:spcAft>
              <a:buNone/>
            </a:pPr>
            <a:r>
              <a:rPr lang="en" sz="1500">
                <a:latin typeface="Courier New"/>
                <a:ea typeface="Courier New"/>
                <a:cs typeface="Courier New"/>
                <a:sym typeface="Courier New"/>
              </a:rPr>
              <a:t>for item in old_list:</a:t>
            </a:r>
            <a:br>
              <a:rPr lang="en" sz="1500">
                <a:latin typeface="Courier New"/>
                <a:ea typeface="Courier New"/>
                <a:cs typeface="Courier New"/>
                <a:sym typeface="Courier New"/>
              </a:rPr>
            </a:br>
            <a:r>
              <a:rPr lang="en" sz="1500">
                <a:latin typeface="Courier New"/>
                <a:ea typeface="Courier New"/>
                <a:cs typeface="Courier New"/>
                <a:sym typeface="Courier New"/>
              </a:rPr>
              <a:t>    if &lt; condition &gt;</a:t>
            </a:r>
            <a:br>
              <a:rPr lang="en" sz="1500">
                <a:latin typeface="Courier New"/>
                <a:ea typeface="Courier New"/>
                <a:cs typeface="Courier New"/>
                <a:sym typeface="Courier New"/>
              </a:rPr>
            </a:br>
            <a:r>
              <a:rPr lang="en" sz="1500">
                <a:latin typeface="Courier New"/>
                <a:ea typeface="Courier New"/>
                <a:cs typeface="Courier New"/>
                <a:sym typeface="Courier New"/>
              </a:rPr>
              <a:t>      new_list.append(&lt; modification &gt;)</a:t>
            </a:r>
            <a:br>
              <a:rPr lang="en" sz="1500">
                <a:latin typeface="Courier New"/>
                <a:ea typeface="Courier New"/>
                <a:cs typeface="Courier New"/>
                <a:sym typeface="Courier New"/>
              </a:rPr>
            </a:br>
            <a:endParaRPr sz="1500">
              <a:latin typeface="Courier New"/>
              <a:ea typeface="Courier New"/>
              <a:cs typeface="Courier New"/>
              <a:sym typeface="Courier New"/>
            </a:endParaRPr>
          </a:p>
          <a:p>
            <a:pPr indent="0" lvl="0" marL="0" rtl="0" algn="l">
              <a:spcBef>
                <a:spcPts val="1600"/>
              </a:spcBef>
              <a:spcAft>
                <a:spcPts val="0"/>
              </a:spcAft>
              <a:buNone/>
            </a:pPr>
            <a:r>
              <a:rPr lang="en" sz="1500"/>
              <a:t>You can use list comprehension syntax instead:</a:t>
            </a:r>
            <a:endParaRPr sz="1500"/>
          </a:p>
          <a:p>
            <a:pPr indent="0" lvl="0" marL="0" rtl="0" algn="l">
              <a:spcBef>
                <a:spcPts val="1600"/>
              </a:spcBef>
              <a:spcAft>
                <a:spcPts val="0"/>
              </a:spcAft>
              <a:buNone/>
            </a:pPr>
            <a:r>
              <a:rPr lang="en" sz="1500">
                <a:latin typeface="Courier New"/>
                <a:ea typeface="Courier New"/>
                <a:cs typeface="Courier New"/>
                <a:sym typeface="Courier New"/>
              </a:rPr>
              <a:t>new_list = [modification  old_list  [condition]]</a:t>
            </a:r>
            <a:br>
              <a:rPr lang="en" sz="1500">
                <a:latin typeface="Courier New"/>
                <a:ea typeface="Courier New"/>
                <a:cs typeface="Courier New"/>
                <a:sym typeface="Courier New"/>
              </a:rPr>
            </a:br>
            <a:endParaRPr sz="1500">
              <a:latin typeface="Courier New"/>
              <a:ea typeface="Courier New"/>
              <a:cs typeface="Courier New"/>
              <a:sym typeface="Courier New"/>
            </a:endParaRPr>
          </a:p>
          <a:p>
            <a:pPr indent="0" lvl="0" marL="0" rtl="0" algn="l">
              <a:spcBef>
                <a:spcPts val="1600"/>
              </a:spcBef>
              <a:spcAft>
                <a:spcPts val="0"/>
              </a:spcAft>
              <a:buNone/>
            </a:pPr>
            <a:r>
              <a:rPr lang="en" sz="1500"/>
              <a:t>It turns three lines of code into one!</a:t>
            </a:r>
            <a:endParaRPr sz="1500"/>
          </a:p>
          <a:p>
            <a:pPr indent="0" lvl="0" marL="0" rtl="0" algn="l">
              <a:spcBef>
                <a:spcPts val="1600"/>
              </a:spcBef>
              <a:spcAft>
                <a:spcPts val="1600"/>
              </a:spcAft>
              <a:buNone/>
            </a:pPr>
            <a:r>
              <a:t/>
            </a:r>
            <a:endParaRPr sz="15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instead of our </a:t>
            </a:r>
            <a:r>
              <a:rPr lang="en">
                <a:latin typeface="Courier New"/>
                <a:ea typeface="Courier New"/>
                <a:cs typeface="Courier New"/>
                <a:sym typeface="Courier New"/>
              </a:rPr>
              <a:t>for</a:t>
            </a:r>
            <a:r>
              <a:rPr lang="en"/>
              <a:t> loop, we can have </a:t>
            </a:r>
            <a:r>
              <a:rPr lang="en">
                <a:latin typeface="Courier New"/>
                <a:ea typeface="Courier New"/>
                <a:cs typeface="Courier New"/>
                <a:sym typeface="Courier New"/>
              </a:rPr>
              <a:t># new_list = [modification old_list [condition]]</a:t>
            </a:r>
            <a:r>
              <a:rPr lang="en"/>
              <a:t>.</a:t>
            </a:r>
            <a:endParaRPr/>
          </a:p>
          <a:p>
            <a:pPr indent="0" lvl="0" marL="0" rtl="0" algn="l">
              <a:spcBef>
                <a:spcPts val="1600"/>
              </a:spcBef>
              <a:spcAft>
                <a:spcPts val="0"/>
              </a:spcAft>
              <a:buNone/>
            </a:pPr>
            <a:r>
              <a:rPr lang="en"/>
              <a:t>Let's run this. Try changing the list or modification.</a:t>
            </a:r>
            <a:endParaRPr/>
          </a:p>
          <a:p>
            <a:pPr indent="0" lvl="0" marL="0" rtl="0" algn="l">
              <a:spcBef>
                <a:spcPts val="1600"/>
              </a:spcBef>
              <a:spcAft>
                <a:spcPts val="0"/>
              </a:spcAft>
              <a:buNone/>
            </a:pPr>
            <a:r>
              <a:rPr lang="en"/>
              <a:t>https://repl.it/@GAcoding/python-programming-list-comprehensions?lite=true</a:t>
            </a:r>
            <a:endParaRPr/>
          </a:p>
          <a:p>
            <a:pPr indent="0" lvl="0" marL="0" rtl="0" algn="l">
              <a:spcBef>
                <a:spcPts val="1600"/>
              </a:spcBef>
              <a:spcAft>
                <a:spcPts val="160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39"/>
          <p:cNvSpPr txBox="1"/>
          <p:nvPr>
            <p:ph idx="1" type="body"/>
          </p:nvPr>
        </p:nvSpPr>
        <p:spPr>
          <a:xfrm>
            <a:off x="311700" y="14354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How could we only square the even numbers?</a:t>
            </a:r>
            <a:endParaRPr sz="1200"/>
          </a:p>
          <a:p>
            <a:pPr indent="0" lvl="0" marL="0" rtl="0" algn="l">
              <a:spcBef>
                <a:spcPts val="1600"/>
              </a:spcBef>
              <a:spcAft>
                <a:spcPts val="0"/>
              </a:spcAft>
              <a:buNone/>
            </a:pPr>
            <a:r>
              <a:rPr lang="en" sz="1200"/>
              <a:t>We're familiar with a loop:</a:t>
            </a:r>
            <a:endParaRPr sz="1200"/>
          </a:p>
          <a:p>
            <a:pPr indent="0" lvl="0" marL="0" rtl="0" algn="l">
              <a:spcBef>
                <a:spcPts val="1600"/>
              </a:spcBef>
              <a:spcAft>
                <a:spcPts val="0"/>
              </a:spcAft>
              <a:buNone/>
            </a:pPr>
            <a:r>
              <a:rPr lang="en" sz="1200">
                <a:solidFill>
                  <a:srgbClr val="888888"/>
                </a:solidFill>
                <a:latin typeface="Courier New"/>
                <a:ea typeface="Courier New"/>
                <a:cs typeface="Courier New"/>
                <a:sym typeface="Courier New"/>
              </a:rPr>
              <a:t># All squares</a:t>
            </a:r>
            <a:br>
              <a:rPr lang="en" sz="1200">
                <a:latin typeface="Courier New"/>
                <a:ea typeface="Courier New"/>
                <a:cs typeface="Courier New"/>
                <a:sym typeface="Courier New"/>
              </a:rPr>
            </a:br>
            <a:r>
              <a:rPr lang="en" sz="1200">
                <a:latin typeface="Courier New"/>
                <a:ea typeface="Courier New"/>
                <a:cs typeface="Courier New"/>
                <a:sym typeface="Courier New"/>
              </a:rPr>
              <a:t>for i in old_list:  </a:t>
            </a:r>
            <a:r>
              <a:rPr lang="en" sz="1200">
                <a:solidFill>
                  <a:srgbClr val="888888"/>
                </a:solidFill>
                <a:latin typeface="Courier New"/>
                <a:ea typeface="Courier New"/>
                <a:cs typeface="Courier New"/>
                <a:sym typeface="Courier New"/>
              </a:rPr>
              <a:t># old list</a:t>
            </a:r>
            <a:br>
              <a:rPr lang="en" sz="1200">
                <a:latin typeface="Courier New"/>
                <a:ea typeface="Courier New"/>
                <a:cs typeface="Courier New"/>
                <a:sym typeface="Courier New"/>
              </a:rPr>
            </a:br>
            <a:r>
              <a:rPr lang="en" sz="1200">
                <a:latin typeface="Courier New"/>
                <a:ea typeface="Courier New"/>
                <a:cs typeface="Courier New"/>
                <a:sym typeface="Courier New"/>
              </a:rPr>
              <a:t>    squares.append(i**</a:t>
            </a:r>
            <a:r>
              <a:rPr lang="en" sz="1200">
                <a:solidFill>
                  <a:srgbClr val="880000"/>
                </a:solidFill>
                <a:latin typeface="Courier New"/>
                <a:ea typeface="Courier New"/>
                <a:cs typeface="Courier New"/>
                <a:sym typeface="Courier New"/>
              </a:rPr>
              <a:t>2</a:t>
            </a:r>
            <a:r>
              <a:rPr lang="en" sz="1200">
                <a:latin typeface="Courier New"/>
                <a:ea typeface="Courier New"/>
                <a:cs typeface="Courier New"/>
                <a:sym typeface="Courier New"/>
              </a:rPr>
              <a:t>)  </a:t>
            </a:r>
            <a:r>
              <a:rPr lang="en" sz="1200">
                <a:solidFill>
                  <a:srgbClr val="888888"/>
                </a:solidFill>
                <a:latin typeface="Courier New"/>
                <a:ea typeface="Courier New"/>
                <a:cs typeface="Courier New"/>
                <a:sym typeface="Courier New"/>
              </a:rPr>
              <a:t># modification</a:t>
            </a:r>
            <a:br>
              <a:rPr lang="en" sz="1200">
                <a:latin typeface="Courier New"/>
                <a:ea typeface="Courier New"/>
                <a:cs typeface="Courier New"/>
                <a:sym typeface="Courier New"/>
              </a:rPr>
            </a:br>
            <a:br>
              <a:rPr lang="en" sz="1200">
                <a:latin typeface="Courier New"/>
                <a:ea typeface="Courier New"/>
                <a:cs typeface="Courier New"/>
                <a:sym typeface="Courier New"/>
              </a:rPr>
            </a:br>
            <a:r>
              <a:rPr lang="en" sz="1200">
                <a:solidFill>
                  <a:srgbClr val="888888"/>
                </a:solidFill>
                <a:latin typeface="Courier New"/>
                <a:ea typeface="Courier New"/>
                <a:cs typeface="Courier New"/>
                <a:sym typeface="Courier New"/>
              </a:rPr>
              <a:t># Even squares</a:t>
            </a:r>
            <a:br>
              <a:rPr lang="en" sz="1200">
                <a:latin typeface="Courier New"/>
                <a:ea typeface="Courier New"/>
                <a:cs typeface="Courier New"/>
                <a:sym typeface="Courier New"/>
              </a:rPr>
            </a:br>
            <a:r>
              <a:rPr lang="en" sz="1200">
                <a:latin typeface="Courier New"/>
                <a:ea typeface="Courier New"/>
                <a:cs typeface="Courier New"/>
                <a:sym typeface="Courier New"/>
              </a:rPr>
              <a:t>for i in old_list:  </a:t>
            </a:r>
            <a:r>
              <a:rPr lang="en" sz="1200">
                <a:solidFill>
                  <a:srgbClr val="888888"/>
                </a:solidFill>
                <a:latin typeface="Courier New"/>
                <a:ea typeface="Courier New"/>
                <a:cs typeface="Courier New"/>
                <a:sym typeface="Courier New"/>
              </a:rPr>
              <a:t># Old list</a:t>
            </a:r>
            <a:br>
              <a:rPr lang="en" sz="1200">
                <a:latin typeface="Courier New"/>
                <a:ea typeface="Courier New"/>
                <a:cs typeface="Courier New"/>
                <a:sym typeface="Courier New"/>
              </a:rPr>
            </a:br>
            <a:r>
              <a:rPr lang="en" sz="1200">
                <a:latin typeface="Courier New"/>
                <a:ea typeface="Courier New"/>
                <a:cs typeface="Courier New"/>
                <a:sym typeface="Courier New"/>
              </a:rPr>
              <a:t>    if i % </a:t>
            </a:r>
            <a:r>
              <a:rPr lang="en" sz="1200">
                <a:solidFill>
                  <a:srgbClr val="880000"/>
                </a:solidFill>
                <a:latin typeface="Courier New"/>
                <a:ea typeface="Courier New"/>
                <a:cs typeface="Courier New"/>
                <a:sym typeface="Courier New"/>
              </a:rPr>
              <a:t>2</a:t>
            </a:r>
            <a:r>
              <a:rPr lang="en" sz="1200">
                <a:latin typeface="Courier New"/>
                <a:ea typeface="Courier New"/>
                <a:cs typeface="Courier New"/>
                <a:sym typeface="Courier New"/>
              </a:rPr>
              <a:t> == </a:t>
            </a:r>
            <a:r>
              <a:rPr lang="en" sz="1200">
                <a:solidFill>
                  <a:srgbClr val="880000"/>
                </a:solidFill>
                <a:latin typeface="Courier New"/>
                <a:ea typeface="Courier New"/>
                <a:cs typeface="Courier New"/>
                <a:sym typeface="Courier New"/>
              </a:rPr>
              <a:t>0</a:t>
            </a:r>
            <a:r>
              <a:rPr lang="en" sz="1200">
                <a:latin typeface="Courier New"/>
                <a:ea typeface="Courier New"/>
                <a:cs typeface="Courier New"/>
                <a:sym typeface="Courier New"/>
              </a:rPr>
              <a:t>:   </a:t>
            </a:r>
            <a:r>
              <a:rPr lang="en" sz="1200">
                <a:solidFill>
                  <a:srgbClr val="888888"/>
                </a:solidFill>
                <a:latin typeface="Courier New"/>
                <a:ea typeface="Courier New"/>
                <a:cs typeface="Courier New"/>
                <a:sym typeface="Courier New"/>
              </a:rPr>
              <a:t># Conditional</a:t>
            </a:r>
            <a:br>
              <a:rPr lang="en" sz="1200">
                <a:latin typeface="Courier New"/>
                <a:ea typeface="Courier New"/>
                <a:cs typeface="Courier New"/>
                <a:sym typeface="Courier New"/>
              </a:rPr>
            </a:br>
            <a:r>
              <a:rPr lang="en" sz="1200">
                <a:latin typeface="Courier New"/>
                <a:ea typeface="Courier New"/>
                <a:cs typeface="Courier New"/>
                <a:sym typeface="Courier New"/>
              </a:rPr>
              <a:t>      squares_even.append(i**</a:t>
            </a:r>
            <a:r>
              <a:rPr lang="en" sz="1200">
                <a:solidFill>
                  <a:srgbClr val="880000"/>
                </a:solidFill>
                <a:latin typeface="Courier New"/>
                <a:ea typeface="Courier New"/>
                <a:cs typeface="Courier New"/>
                <a:sym typeface="Courier New"/>
              </a:rPr>
              <a:t>2</a:t>
            </a:r>
            <a:r>
              <a:rPr lang="en" sz="1200">
                <a:latin typeface="Courier New"/>
                <a:ea typeface="Courier New"/>
                <a:cs typeface="Courier New"/>
                <a:sym typeface="Courier New"/>
              </a:rPr>
              <a:t>) </a:t>
            </a:r>
            <a:r>
              <a:rPr lang="en" sz="1200">
                <a:solidFill>
                  <a:srgbClr val="888888"/>
                </a:solidFill>
                <a:latin typeface="Courier New"/>
                <a:ea typeface="Courier New"/>
                <a:cs typeface="Courier New"/>
                <a:sym typeface="Courier New"/>
              </a:rPr>
              <a:t># Modification</a:t>
            </a:r>
            <a:br>
              <a:rPr lang="en" sz="1200">
                <a:latin typeface="Courier New"/>
                <a:ea typeface="Courier New"/>
                <a:cs typeface="Courier New"/>
                <a:sym typeface="Courier New"/>
              </a:rPr>
            </a:br>
            <a:endParaRPr sz="1200">
              <a:latin typeface="Courier New"/>
              <a:ea typeface="Courier New"/>
              <a:cs typeface="Courier New"/>
              <a:sym typeface="Courier New"/>
            </a:endParaRPr>
          </a:p>
          <a:p>
            <a:pPr indent="0" lvl="0" marL="0" rtl="0" algn="l">
              <a:spcBef>
                <a:spcPts val="1600"/>
              </a:spcBef>
              <a:spcAft>
                <a:spcPts val="0"/>
              </a:spcAft>
              <a:buNone/>
            </a:pPr>
            <a:r>
              <a:rPr lang="en" sz="1200"/>
              <a:t>Now, in a list comprehension:</a:t>
            </a:r>
            <a:endParaRPr sz="1200"/>
          </a:p>
          <a:p>
            <a:pPr indent="0" lvl="0" marL="0" rtl="0" algn="l">
              <a:spcBef>
                <a:spcPts val="1600"/>
              </a:spcBef>
              <a:spcAft>
                <a:spcPts val="0"/>
              </a:spcAft>
              <a:buNone/>
            </a:pPr>
            <a:r>
              <a:rPr lang="en" sz="1200">
                <a:solidFill>
                  <a:srgbClr val="888888"/>
                </a:solidFill>
                <a:latin typeface="Courier New"/>
                <a:ea typeface="Courier New"/>
                <a:cs typeface="Courier New"/>
                <a:sym typeface="Courier New"/>
              </a:rPr>
              <a:t># new_list = [modification  old_list  [condition]]</a:t>
            </a:r>
            <a:br>
              <a:rPr lang="en" sz="1200">
                <a:latin typeface="Courier New"/>
                <a:ea typeface="Courier New"/>
                <a:cs typeface="Courier New"/>
                <a:sym typeface="Courier New"/>
              </a:rPr>
            </a:br>
            <a:br>
              <a:rPr lang="en" sz="1200">
                <a:latin typeface="Courier New"/>
                <a:ea typeface="Courier New"/>
                <a:cs typeface="Courier New"/>
                <a:sym typeface="Courier New"/>
              </a:rPr>
            </a:br>
            <a:r>
              <a:rPr lang="en" sz="1200">
                <a:latin typeface="Courier New"/>
                <a:ea typeface="Courier New"/>
                <a:cs typeface="Courier New"/>
                <a:sym typeface="Courier New"/>
              </a:rPr>
              <a:t>squares = [i**</a:t>
            </a:r>
            <a:r>
              <a:rPr lang="en" sz="1200">
                <a:solidFill>
                  <a:srgbClr val="880000"/>
                </a:solidFill>
                <a:latin typeface="Courier New"/>
                <a:ea typeface="Courier New"/>
                <a:cs typeface="Courier New"/>
                <a:sym typeface="Courier New"/>
              </a:rPr>
              <a:t>2</a:t>
            </a:r>
            <a:r>
              <a:rPr lang="en" sz="1200">
                <a:latin typeface="Courier New"/>
                <a:ea typeface="Courier New"/>
                <a:cs typeface="Courier New"/>
                <a:sym typeface="Courier New"/>
              </a:rPr>
              <a:t> for i in old_list]</a:t>
            </a:r>
            <a:br>
              <a:rPr lang="en" sz="1200">
                <a:latin typeface="Courier New"/>
                <a:ea typeface="Courier New"/>
                <a:cs typeface="Courier New"/>
                <a:sym typeface="Courier New"/>
              </a:rPr>
            </a:br>
            <a:br>
              <a:rPr lang="en" sz="1200">
                <a:latin typeface="Courier New"/>
                <a:ea typeface="Courier New"/>
                <a:cs typeface="Courier New"/>
                <a:sym typeface="Courier New"/>
              </a:rPr>
            </a:br>
            <a:r>
              <a:rPr lang="en" sz="1200">
                <a:solidFill>
                  <a:srgbClr val="888888"/>
                </a:solidFill>
                <a:latin typeface="Courier New"/>
                <a:ea typeface="Courier New"/>
                <a:cs typeface="Courier New"/>
                <a:sym typeface="Courier New"/>
              </a:rPr>
              <a:t># Even squares: The condition is the `if` statement!</a:t>
            </a:r>
            <a:br>
              <a:rPr lang="en" sz="1200">
                <a:latin typeface="Courier New"/>
                <a:ea typeface="Courier New"/>
                <a:cs typeface="Courier New"/>
                <a:sym typeface="Courier New"/>
              </a:rPr>
            </a:br>
            <a:r>
              <a:rPr lang="en" sz="1200">
                <a:latin typeface="Courier New"/>
                <a:ea typeface="Courier New"/>
                <a:cs typeface="Courier New"/>
                <a:sym typeface="Courier New"/>
              </a:rPr>
              <a:t>squares_even = [i**</a:t>
            </a:r>
            <a:r>
              <a:rPr lang="en" sz="1200">
                <a:solidFill>
                  <a:srgbClr val="880000"/>
                </a:solidFill>
                <a:latin typeface="Courier New"/>
                <a:ea typeface="Courier New"/>
                <a:cs typeface="Courier New"/>
                <a:sym typeface="Courier New"/>
              </a:rPr>
              <a:t>2</a:t>
            </a:r>
            <a:r>
              <a:rPr lang="en" sz="1200">
                <a:latin typeface="Courier New"/>
                <a:ea typeface="Courier New"/>
                <a:cs typeface="Courier New"/>
                <a:sym typeface="Courier New"/>
              </a:rPr>
              <a:t> for i in old_list if i % </a:t>
            </a:r>
            <a:r>
              <a:rPr lang="en" sz="1200">
                <a:solidFill>
                  <a:srgbClr val="880000"/>
                </a:solidFill>
                <a:latin typeface="Courier New"/>
                <a:ea typeface="Courier New"/>
                <a:cs typeface="Courier New"/>
                <a:sym typeface="Courier New"/>
              </a:rPr>
              <a:t>2</a:t>
            </a:r>
            <a:r>
              <a:rPr lang="en" sz="1200">
                <a:latin typeface="Courier New"/>
                <a:ea typeface="Courier New"/>
                <a:cs typeface="Courier New"/>
                <a:sym typeface="Courier New"/>
              </a:rPr>
              <a:t> == </a:t>
            </a:r>
            <a:r>
              <a:rPr lang="en" sz="1200">
                <a:solidFill>
                  <a:srgbClr val="880000"/>
                </a:solidFill>
                <a:latin typeface="Courier New"/>
                <a:ea typeface="Courier New"/>
                <a:cs typeface="Courier New"/>
                <a:sym typeface="Courier New"/>
              </a:rPr>
              <a:t>0</a:t>
            </a:r>
            <a:r>
              <a:rPr lang="en" sz="1200">
                <a:latin typeface="Courier New"/>
                <a:ea typeface="Courier New"/>
                <a:cs typeface="Courier New"/>
                <a:sym typeface="Courier New"/>
              </a:rPr>
              <a:t>]</a:t>
            </a:r>
            <a:br>
              <a:rPr lang="en" sz="1200">
                <a:latin typeface="Courier New"/>
                <a:ea typeface="Courier New"/>
                <a:cs typeface="Courier New"/>
                <a:sym typeface="Courier New"/>
              </a:rPr>
            </a:br>
            <a:endParaRPr sz="1200">
              <a:latin typeface="Courier New"/>
              <a:ea typeface="Courier New"/>
              <a:cs typeface="Courier New"/>
              <a:sym typeface="Courier New"/>
            </a:endParaRPr>
          </a:p>
          <a:p>
            <a:pPr indent="0" lvl="0" marL="0" rtl="0" algn="l">
              <a:spcBef>
                <a:spcPts val="1600"/>
              </a:spcBef>
              <a:spcAft>
                <a:spcPts val="1600"/>
              </a:spcAft>
              <a:buNone/>
            </a:pPr>
            <a:r>
              <a:t/>
            </a:r>
            <a:endParaRPr sz="12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4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run this. Try changing the list, modification, or conditional. It's </a:t>
            </a:r>
            <a:r>
              <a:rPr lang="en">
                <a:latin typeface="Courier New"/>
                <a:ea typeface="Courier New"/>
                <a:cs typeface="Courier New"/>
                <a:sym typeface="Courier New"/>
              </a:rPr>
              <a:t># new_list = [modification old_list [condition]]</a:t>
            </a:r>
            <a:r>
              <a:rPr lang="en"/>
              <a:t>.</a:t>
            </a:r>
            <a:endParaRPr/>
          </a:p>
          <a:p>
            <a:pPr indent="0" lvl="0" marL="0" rtl="0" algn="l">
              <a:spcBef>
                <a:spcPts val="1600"/>
              </a:spcBef>
              <a:spcAft>
                <a:spcPts val="0"/>
              </a:spcAft>
              <a:buNone/>
            </a:pPr>
            <a:r>
              <a:rPr lang="en"/>
              <a:t>https://repl.it/@GAcoding/python-programming-list-comprehensions-2?lite=true</a:t>
            </a:r>
            <a:endParaRPr/>
          </a:p>
          <a:p>
            <a:pPr indent="0" lvl="0" marL="0" rtl="0" algn="l">
              <a:spcBef>
                <a:spcPts val="1600"/>
              </a:spcBef>
              <a:spcAft>
                <a:spcPts val="160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41"/>
          <p:cNvSpPr txBox="1"/>
          <p:nvPr>
            <p:ph idx="1" type="body"/>
          </p:nvPr>
        </p:nvSpPr>
        <p:spPr>
          <a:xfrm>
            <a:off x="311700" y="257163"/>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We're not limited to math or numerical lists! Any list will work and any </a:t>
            </a:r>
            <a:r>
              <a:rPr lang="en">
                <a:latin typeface="Courier New"/>
                <a:ea typeface="Courier New"/>
                <a:cs typeface="Courier New"/>
                <a:sym typeface="Courier New"/>
              </a:rPr>
              <a:t>if</a:t>
            </a:r>
            <a:r>
              <a:rPr lang="en"/>
              <a:t> conditional will work.</a:t>
            </a:r>
            <a:endParaRPr/>
          </a:p>
          <a:p>
            <a:pPr indent="0" lvl="0" marL="0" rtl="0" algn="l">
              <a:spcBef>
                <a:spcPts val="1600"/>
              </a:spcBef>
              <a:spcAft>
                <a:spcPts val="0"/>
              </a:spcAft>
              <a:buNone/>
            </a:pPr>
            <a:r>
              <a:rPr lang="en"/>
              <a:t>If you can make:</a:t>
            </a:r>
            <a:endParaRPr/>
          </a:p>
          <a:p>
            <a:pPr indent="0" lvl="0" marL="0" rtl="0" algn="l">
              <a:spcBef>
                <a:spcPts val="1600"/>
              </a:spcBef>
              <a:spcAft>
                <a:spcPts val="0"/>
              </a:spcAft>
              <a:buNone/>
            </a:pPr>
            <a:r>
              <a:rPr lang="en">
                <a:latin typeface="Courier New"/>
                <a:ea typeface="Courier New"/>
                <a:cs typeface="Courier New"/>
                <a:sym typeface="Courier New"/>
              </a:rPr>
              <a:t>for item in old_list:</a:t>
            </a:r>
            <a:br>
              <a:rPr lang="en">
                <a:latin typeface="Courier New"/>
                <a:ea typeface="Courier New"/>
                <a:cs typeface="Courier New"/>
                <a:sym typeface="Courier New"/>
              </a:rPr>
            </a:br>
            <a:r>
              <a:rPr lang="en">
                <a:latin typeface="Courier New"/>
                <a:ea typeface="Courier New"/>
                <a:cs typeface="Courier New"/>
                <a:sym typeface="Courier New"/>
              </a:rPr>
              <a:t>    if &lt; condition &gt;</a:t>
            </a:r>
            <a:br>
              <a:rPr lang="en">
                <a:latin typeface="Courier New"/>
                <a:ea typeface="Courier New"/>
                <a:cs typeface="Courier New"/>
                <a:sym typeface="Courier New"/>
              </a:rPr>
            </a:br>
            <a:r>
              <a:rPr lang="en">
                <a:latin typeface="Courier New"/>
                <a:ea typeface="Courier New"/>
                <a:cs typeface="Courier New"/>
                <a:sym typeface="Courier New"/>
              </a:rPr>
              <a:t>      new_list.append(&lt; modification &gt;)</a:t>
            </a:r>
            <a:br>
              <a:rPr lang="en">
                <a:latin typeface="Courier New"/>
                <a:ea typeface="Courier New"/>
                <a:cs typeface="Courier New"/>
                <a:sym typeface="Courier New"/>
              </a:rPr>
            </a:br>
            <a:endParaRPr>
              <a:latin typeface="Courier New"/>
              <a:ea typeface="Courier New"/>
              <a:cs typeface="Courier New"/>
              <a:sym typeface="Courier New"/>
            </a:endParaRPr>
          </a:p>
          <a:p>
            <a:pPr indent="0" lvl="0" marL="0" rtl="0" algn="l">
              <a:spcBef>
                <a:spcPts val="1600"/>
              </a:spcBef>
              <a:spcAft>
                <a:spcPts val="0"/>
              </a:spcAft>
              <a:buNone/>
            </a:pPr>
            <a:r>
              <a:rPr lang="en"/>
              <a:t>Then you can make:</a:t>
            </a:r>
            <a:endParaRPr/>
          </a:p>
          <a:p>
            <a:pPr indent="0" lvl="0" marL="0" rtl="0" algn="l">
              <a:spcBef>
                <a:spcPts val="1600"/>
              </a:spcBef>
              <a:spcAft>
                <a:spcPts val="0"/>
              </a:spcAft>
              <a:buNone/>
            </a:pPr>
            <a:r>
              <a:rPr lang="en">
                <a:latin typeface="Courier New"/>
                <a:ea typeface="Courier New"/>
                <a:cs typeface="Courier New"/>
                <a:sym typeface="Courier New"/>
              </a:rPr>
              <a:t>new_list = [modification  old_list_iteration  [condition]]</a:t>
            </a:r>
            <a:br>
              <a:rPr lang="en">
                <a:latin typeface="Courier New"/>
                <a:ea typeface="Courier New"/>
                <a:cs typeface="Courier New"/>
                <a:sym typeface="Courier New"/>
              </a:rPr>
            </a:br>
            <a:endParaRPr>
              <a:latin typeface="Courier New"/>
              <a:ea typeface="Courier New"/>
              <a:cs typeface="Courier New"/>
              <a:sym typeface="Courier New"/>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Theoretical (Deep) Description</a:t>
            </a:r>
            <a:endParaRPr/>
          </a:p>
        </p:txBody>
      </p:sp>
      <p:pic>
        <p:nvPicPr>
          <p:cNvPr id="67" name="Google Shape;67;p15"/>
          <p:cNvPicPr preferRelativeResize="0"/>
          <p:nvPr/>
        </p:nvPicPr>
        <p:blipFill>
          <a:blip r:embed="rId3">
            <a:alphaModFix/>
          </a:blip>
          <a:stretch>
            <a:fillRect/>
          </a:stretch>
        </p:blipFill>
        <p:spPr>
          <a:xfrm>
            <a:off x="2791111" y="1152475"/>
            <a:ext cx="3561779" cy="3416400"/>
          </a:xfrm>
          <a:prstGeom prst="rect">
            <a:avLst/>
          </a:prstGeom>
          <a:noFill/>
          <a:ln>
            <a:noFill/>
          </a:ln>
        </p:spPr>
      </p:pic>
      <p:sp>
        <p:nvSpPr>
          <p:cNvPr id="68" name="Google Shape;68;p15"/>
          <p:cNvSpPr txBox="1"/>
          <p:nvPr>
            <p:ph idx="1" type="body"/>
          </p:nvPr>
        </p:nvSpPr>
        <p:spPr>
          <a:xfrm>
            <a:off x="311700" y="10661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A class is a way of </a:t>
            </a:r>
            <a:r>
              <a:rPr b="1" lang="en" sz="2400"/>
              <a:t>organizing data</a:t>
            </a:r>
            <a:r>
              <a:rPr lang="en" sz="2400"/>
              <a:t> and operations on that data. Classes give us </a:t>
            </a:r>
            <a:r>
              <a:rPr b="1" lang="en" sz="2400"/>
              <a:t>nice things</a:t>
            </a:r>
            <a:r>
              <a:rPr lang="en" sz="2400"/>
              <a:t> like Inheritance, instance methods, instance variables, class variables</a:t>
            </a:r>
            <a:endParaRPr/>
          </a:p>
          <a:p>
            <a:pPr indent="0" lvl="0" marL="0" rtl="0" algn="l">
              <a:spcBef>
                <a:spcPts val="1600"/>
              </a:spcBef>
              <a:spcAft>
                <a:spcPts val="0"/>
              </a:spcAft>
              <a:buClr>
                <a:schemeClr val="dk1"/>
              </a:buClr>
              <a:buSzPts val="1100"/>
              <a:buFont typeface="Arial"/>
              <a:buNone/>
            </a:pPr>
            <a:r>
              <a:rPr lang="en"/>
              <a:t>Classes are a type of data and objects are specific instances of that type</a:t>
            </a:r>
            <a:endParaRPr/>
          </a:p>
          <a:p>
            <a:pPr indent="0" lvl="0" marL="0" rtl="0" algn="l">
              <a:spcBef>
                <a:spcPts val="1600"/>
              </a:spcBef>
              <a:spcAft>
                <a:spcPts val="0"/>
              </a:spcAft>
              <a:buClr>
                <a:schemeClr val="dk1"/>
              </a:buClr>
              <a:buSzPts val="1100"/>
              <a:buFont typeface="Arial"/>
              <a:buNone/>
            </a:pPr>
            <a:r>
              <a:rPr lang="en"/>
              <a:t>Classes and Objects are </a:t>
            </a:r>
            <a:r>
              <a:rPr b="1" lang="en">
                <a:solidFill>
                  <a:srgbClr val="FF0000"/>
                </a:solidFill>
              </a:rPr>
              <a:t>completely optional for writing programs</a:t>
            </a:r>
            <a:r>
              <a:rPr lang="en"/>
              <a:t>. There are languages that don't have them. But the vast majority of languages do have them. </a:t>
            </a:r>
            <a:endParaRPr/>
          </a:p>
          <a:p>
            <a:pPr indent="0" lvl="0" marL="0" rtl="0" algn="l">
              <a:spcBef>
                <a:spcPts val="1600"/>
              </a:spcBef>
              <a:spcAft>
                <a:spcPts val="0"/>
              </a:spcAft>
              <a:buClr>
                <a:schemeClr val="dk1"/>
              </a:buClr>
              <a:buSzPts val="1100"/>
              <a:buFont typeface="Arial"/>
              <a:buNone/>
            </a:pPr>
            <a:r>
              <a:t/>
            </a:r>
            <a:endParaRPr i="1"/>
          </a:p>
          <a:p>
            <a:pPr indent="0" lvl="0" marL="0" rtl="0" algn="l">
              <a:spcBef>
                <a:spcPts val="1600"/>
              </a:spcBef>
              <a:spcAft>
                <a:spcPts val="1600"/>
              </a:spcAft>
              <a:buNone/>
            </a:pPr>
            <a:r>
              <a:t/>
            </a:r>
            <a:endParaRPr i="1"/>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42"/>
          <p:cNvSpPr txBox="1"/>
          <p:nvPr>
            <p:ph idx="1" type="body"/>
          </p:nvPr>
        </p:nvSpPr>
        <p:spPr>
          <a:xfrm>
            <a:off x="311700" y="438952"/>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say we have a string containing both numbers and letters:</a:t>
            </a:r>
            <a:endParaRPr/>
          </a:p>
          <a:p>
            <a:pPr indent="0" lvl="0" marL="0" rtl="0" algn="l">
              <a:spcBef>
                <a:spcPts val="1600"/>
              </a:spcBef>
              <a:spcAft>
                <a:spcPts val="0"/>
              </a:spcAft>
              <a:buNone/>
            </a:pPr>
            <a:r>
              <a:rPr lang="en">
                <a:latin typeface="Courier New"/>
                <a:ea typeface="Courier New"/>
                <a:cs typeface="Courier New"/>
                <a:sym typeface="Courier New"/>
              </a:rPr>
              <a:t>my_string = </a:t>
            </a:r>
            <a:r>
              <a:rPr lang="en">
                <a:solidFill>
                  <a:srgbClr val="880000"/>
                </a:solidFill>
                <a:latin typeface="Courier New"/>
                <a:ea typeface="Courier New"/>
                <a:cs typeface="Courier New"/>
                <a:sym typeface="Courier New"/>
              </a:rPr>
              <a:t>'99 fantastic 13 hello 2 world'</a:t>
            </a:r>
            <a:br>
              <a:rPr lang="en">
                <a:latin typeface="Courier New"/>
                <a:ea typeface="Courier New"/>
                <a:cs typeface="Courier New"/>
                <a:sym typeface="Courier New"/>
              </a:rPr>
            </a:br>
            <a:endParaRPr>
              <a:latin typeface="Courier New"/>
              <a:ea typeface="Courier New"/>
              <a:cs typeface="Courier New"/>
              <a:sym typeface="Courier New"/>
            </a:endParaRPr>
          </a:p>
          <a:p>
            <a:pPr indent="0" lvl="0" marL="0" rtl="0" algn="l">
              <a:spcBef>
                <a:spcPts val="1600"/>
              </a:spcBef>
              <a:spcAft>
                <a:spcPts val="0"/>
              </a:spcAft>
              <a:buNone/>
            </a:pPr>
            <a:r>
              <a:rPr lang="en"/>
              <a:t>We want to write a list comprehension that will make a new list containing only the numbers that appear.</a:t>
            </a:r>
            <a:endParaRPr/>
          </a:p>
          <a:p>
            <a:pPr indent="-342900" lvl="0" marL="457200" rtl="0" algn="l">
              <a:spcBef>
                <a:spcPts val="1600"/>
              </a:spcBef>
              <a:spcAft>
                <a:spcPts val="0"/>
              </a:spcAft>
              <a:buSzPts val="1800"/>
              <a:buChar char="●"/>
            </a:pPr>
            <a:r>
              <a:rPr lang="en"/>
              <a:t>What is our </a:t>
            </a:r>
            <a:r>
              <a:rPr lang="en">
                <a:latin typeface="Courier New"/>
                <a:ea typeface="Courier New"/>
                <a:cs typeface="Courier New"/>
                <a:sym typeface="Courier New"/>
              </a:rPr>
              <a:t>modification</a:t>
            </a:r>
            <a:r>
              <a:rPr lang="en"/>
              <a:t>?</a:t>
            </a:r>
            <a:endParaRPr/>
          </a:p>
          <a:p>
            <a:pPr indent="-342900" lvl="0" marL="457200" rtl="0" algn="l">
              <a:spcBef>
                <a:spcPts val="0"/>
              </a:spcBef>
              <a:spcAft>
                <a:spcPts val="0"/>
              </a:spcAft>
              <a:buSzPts val="1800"/>
              <a:buChar char="●"/>
            </a:pPr>
            <a:r>
              <a:rPr lang="en"/>
              <a:t>What is our </a:t>
            </a:r>
            <a:r>
              <a:rPr lang="en">
                <a:latin typeface="Courier New"/>
                <a:ea typeface="Courier New"/>
                <a:cs typeface="Courier New"/>
                <a:sym typeface="Courier New"/>
              </a:rPr>
              <a:t>old_list_iteration</a:t>
            </a:r>
            <a:r>
              <a:rPr lang="en"/>
              <a:t>?</a:t>
            </a:r>
            <a:endParaRPr/>
          </a:p>
          <a:p>
            <a:pPr indent="-342900" lvl="0" marL="457200" rtl="0" algn="l">
              <a:spcBef>
                <a:spcPts val="0"/>
              </a:spcBef>
              <a:spcAft>
                <a:spcPts val="0"/>
              </a:spcAft>
              <a:buSzPts val="1800"/>
              <a:buChar char="●"/>
            </a:pPr>
            <a:r>
              <a:rPr lang="en"/>
              <a:t>What is our </a:t>
            </a:r>
            <a:r>
              <a:rPr lang="en">
                <a:latin typeface="Courier New"/>
                <a:ea typeface="Courier New"/>
                <a:cs typeface="Courier New"/>
                <a:sym typeface="Courier New"/>
              </a:rPr>
              <a:t>condition</a:t>
            </a:r>
            <a:r>
              <a:rPr lang="en"/>
              <a:t>?</a:t>
            </a:r>
            <a:endParaRPr/>
          </a:p>
          <a:p>
            <a:pPr indent="0" lvl="0" marL="0" rtl="0" algn="l">
              <a:spcBef>
                <a:spcPts val="1600"/>
              </a:spcBef>
              <a:spcAft>
                <a:spcPts val="160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4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Get with a partner! Pick a driver.</a:t>
            </a:r>
            <a:endParaRPr/>
          </a:p>
          <a:p>
            <a:pPr indent="0" lvl="0" marL="0" rtl="0" algn="l">
              <a:spcBef>
                <a:spcPts val="1600"/>
              </a:spcBef>
              <a:spcAft>
                <a:spcPts val="0"/>
              </a:spcAft>
              <a:buNone/>
            </a:pPr>
            <a:r>
              <a:rPr lang="en"/>
              <a:t>Below, turn the </a:t>
            </a:r>
            <a:r>
              <a:rPr lang="en">
                <a:latin typeface="Courier New"/>
                <a:ea typeface="Courier New"/>
                <a:cs typeface="Courier New"/>
                <a:sym typeface="Courier New"/>
              </a:rPr>
              <a:t>for</a:t>
            </a:r>
            <a:r>
              <a:rPr lang="en"/>
              <a:t> loop into a list comprehension. Discuss with them: Why doesn't it print </a:t>
            </a:r>
            <a:r>
              <a:rPr lang="en">
                <a:latin typeface="Courier New"/>
                <a:ea typeface="Courier New"/>
                <a:cs typeface="Courier New"/>
                <a:sym typeface="Courier New"/>
              </a:rPr>
              <a:t>[99, 13, 2]</a:t>
            </a:r>
            <a:r>
              <a:rPr lang="en"/>
              <a:t>?</a:t>
            </a:r>
            <a:endParaRPr/>
          </a:p>
          <a:p>
            <a:pPr indent="0" lvl="0" marL="0" rtl="0" algn="l">
              <a:spcBef>
                <a:spcPts val="1600"/>
              </a:spcBef>
              <a:spcAft>
                <a:spcPts val="0"/>
              </a:spcAft>
              <a:buNone/>
            </a:pPr>
            <a:r>
              <a:rPr lang="en"/>
              <a:t>https://repl.it/@GAcoding/python-programming-list-comps-3?lite=true</a:t>
            </a:r>
            <a:endParaRPr/>
          </a:p>
          <a:p>
            <a:pPr indent="0" lvl="0" marL="0" rtl="0" algn="l">
              <a:spcBef>
                <a:spcPts val="1600"/>
              </a:spcBef>
              <a:spcAft>
                <a:spcPts val="160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Google Shape;218;p44"/>
          <p:cNvSpPr txBox="1"/>
          <p:nvPr>
            <p:ph idx="1" type="body"/>
          </p:nvPr>
        </p:nvSpPr>
        <p:spPr>
          <a:xfrm>
            <a:off x="311700" y="343513"/>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Code abstraction:</a:t>
            </a:r>
            <a:r>
              <a:rPr lang="en"/>
              <a:t> Shortcut functions provided by Python for common tasks.</a:t>
            </a:r>
            <a:endParaRPr/>
          </a:p>
          <a:p>
            <a:pPr indent="0" lvl="0" marL="0" rtl="0" algn="l">
              <a:spcBef>
                <a:spcPts val="1600"/>
              </a:spcBef>
              <a:spcAft>
                <a:spcPts val="0"/>
              </a:spcAft>
              <a:buNone/>
            </a:pPr>
            <a:r>
              <a:rPr lang="en">
                <a:latin typeface="Courier New"/>
                <a:ea typeface="Courier New"/>
                <a:cs typeface="Courier New"/>
                <a:sym typeface="Courier New"/>
              </a:rPr>
              <a:t>itertools</a:t>
            </a:r>
            <a:r>
              <a:rPr lang="en"/>
              <a:t>:</a:t>
            </a:r>
            <a:endParaRPr/>
          </a:p>
          <a:p>
            <a:pPr indent="-342900" lvl="0" marL="457200" rtl="0" algn="l">
              <a:spcBef>
                <a:spcPts val="1600"/>
              </a:spcBef>
              <a:spcAft>
                <a:spcPts val="0"/>
              </a:spcAft>
              <a:buSzPts val="1800"/>
              <a:buChar char="●"/>
            </a:pPr>
            <a:r>
              <a:rPr lang="en"/>
              <a:t>Abstraction for loops and iterating.</a:t>
            </a:r>
            <a:endParaRPr/>
          </a:p>
          <a:p>
            <a:pPr indent="-342900" lvl="0" marL="457200" rtl="0" algn="l">
              <a:spcBef>
                <a:spcPts val="0"/>
              </a:spcBef>
              <a:spcAft>
                <a:spcPts val="0"/>
              </a:spcAft>
              <a:buSzPts val="1800"/>
              <a:buChar char="●"/>
            </a:pPr>
            <a:r>
              <a:rPr lang="en">
                <a:latin typeface="Courier New"/>
                <a:ea typeface="Courier New"/>
                <a:cs typeface="Courier New"/>
                <a:sym typeface="Courier New"/>
              </a:rPr>
              <a:t>groupby()</a:t>
            </a:r>
            <a:r>
              <a:rPr lang="en"/>
              <a:t>: Creates groups of elements in a list matching a key. Sort elements first!</a:t>
            </a:r>
            <a:endParaRPr/>
          </a:p>
          <a:p>
            <a:pPr indent="-317500" lvl="1" marL="914400" rtl="0" algn="l">
              <a:spcBef>
                <a:spcPts val="0"/>
              </a:spcBef>
              <a:spcAft>
                <a:spcPts val="0"/>
              </a:spcAft>
              <a:buSzPts val="1400"/>
              <a:buChar char="○"/>
            </a:pPr>
            <a:r>
              <a:rPr lang="en">
                <a:latin typeface="Courier New"/>
                <a:ea typeface="Courier New"/>
                <a:cs typeface="Courier New"/>
                <a:sym typeface="Courier New"/>
              </a:rPr>
              <a:t>animals = ['dog', 'dog', 'dog', 'horse', 'horse', 'horse']</a:t>
            </a:r>
            <a:r>
              <a:rPr lang="en"/>
              <a:t> and </a:t>
            </a:r>
            <a:r>
              <a:rPr lang="en">
                <a:latin typeface="Courier New"/>
                <a:ea typeface="Courier New"/>
                <a:cs typeface="Courier New"/>
                <a:sym typeface="Courier New"/>
              </a:rPr>
              <a:t>for key, group in itertools.groupby(animals)</a:t>
            </a:r>
            <a:r>
              <a:rPr lang="en"/>
              <a:t> creates </a:t>
            </a:r>
            <a:r>
              <a:rPr lang="en">
                <a:latin typeface="Courier New"/>
                <a:ea typeface="Courier New"/>
                <a:cs typeface="Courier New"/>
                <a:sym typeface="Courier New"/>
              </a:rPr>
              <a:t>dog: ['dog', 'dog', 'dog'], horse: ['horse', 'horse']</a:t>
            </a:r>
            <a:endParaRPr>
              <a:latin typeface="Courier New"/>
              <a:ea typeface="Courier New"/>
              <a:cs typeface="Courier New"/>
              <a:sym typeface="Courier New"/>
            </a:endParaRPr>
          </a:p>
          <a:p>
            <a:pPr indent="-342900" lvl="0" marL="457200" rtl="0" algn="l">
              <a:spcBef>
                <a:spcPts val="0"/>
              </a:spcBef>
              <a:spcAft>
                <a:spcPts val="0"/>
              </a:spcAft>
              <a:buSzPts val="1800"/>
              <a:buChar char="●"/>
            </a:pPr>
            <a:r>
              <a:rPr lang="en">
                <a:latin typeface="Courier New"/>
                <a:ea typeface="Courier New"/>
                <a:cs typeface="Courier New"/>
                <a:sym typeface="Courier New"/>
              </a:rPr>
              <a:t>chain()</a:t>
            </a:r>
            <a:r>
              <a:rPr lang="en"/>
              <a:t>: Creates one long list from many lists.</a:t>
            </a:r>
            <a:endParaRPr/>
          </a:p>
          <a:p>
            <a:pPr indent="-317500" lvl="1" marL="914400" rtl="0" algn="l">
              <a:spcBef>
                <a:spcPts val="0"/>
              </a:spcBef>
              <a:spcAft>
                <a:spcPts val="0"/>
              </a:spcAft>
              <a:buSzPts val="1400"/>
              <a:buChar char="○"/>
            </a:pPr>
            <a:r>
              <a:rPr lang="en">
                <a:latin typeface="Courier New"/>
                <a:ea typeface="Courier New"/>
                <a:cs typeface="Courier New"/>
                <a:sym typeface="Courier New"/>
              </a:rPr>
              <a:t>chained_list = list(itertools.chain(list1, list2, list3))</a:t>
            </a:r>
            <a:endParaRPr>
              <a:latin typeface="Courier New"/>
              <a:ea typeface="Courier New"/>
              <a:cs typeface="Courier New"/>
              <a:sym typeface="Courier New"/>
            </a:endParaRPr>
          </a:p>
          <a:p>
            <a:pPr indent="0" lvl="0" marL="0" rtl="0" algn="l">
              <a:spcBef>
                <a:spcPts val="1600"/>
              </a:spcBef>
              <a:spcAft>
                <a:spcPts val="160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Google Shape;223;p4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latin typeface="Courier New"/>
                <a:ea typeface="Courier New"/>
                <a:cs typeface="Courier New"/>
                <a:sym typeface="Courier New"/>
              </a:rPr>
              <a:t>accumulate()</a:t>
            </a:r>
            <a:r>
              <a:rPr lang="en"/>
              <a:t>: Performs some operation on a list and returns the accumulated results.</a:t>
            </a:r>
            <a:endParaRPr/>
          </a:p>
          <a:p>
            <a:pPr indent="-317500" lvl="1" marL="914400" rtl="0" algn="l">
              <a:spcBef>
                <a:spcPts val="0"/>
              </a:spcBef>
              <a:spcAft>
                <a:spcPts val="0"/>
              </a:spcAft>
              <a:buSzPts val="1400"/>
              <a:buChar char="○"/>
            </a:pPr>
            <a:r>
              <a:rPr lang="en">
                <a:latin typeface="Courier New"/>
                <a:ea typeface="Courier New"/>
                <a:cs typeface="Courier New"/>
                <a:sym typeface="Courier New"/>
              </a:rPr>
              <a:t>results = list(itertools.accumulate(primes))</a:t>
            </a:r>
            <a:endParaRPr>
              <a:latin typeface="Courier New"/>
              <a:ea typeface="Courier New"/>
              <a:cs typeface="Courier New"/>
              <a:sym typeface="Courier New"/>
            </a:endParaRPr>
          </a:p>
          <a:p>
            <a:pPr indent="0" lvl="0" marL="0" rtl="0" algn="l">
              <a:spcBef>
                <a:spcPts val="1600"/>
              </a:spcBef>
              <a:spcAft>
                <a:spcPts val="0"/>
              </a:spcAft>
              <a:buNone/>
            </a:pPr>
            <a:r>
              <a:rPr b="1" lang="en"/>
              <a:t>List comprehensions:</a:t>
            </a:r>
            <a:endParaRPr b="1"/>
          </a:p>
          <a:p>
            <a:pPr indent="-342900" lvl="0" marL="457200" rtl="0" algn="l">
              <a:spcBef>
                <a:spcPts val="1600"/>
              </a:spcBef>
              <a:spcAft>
                <a:spcPts val="0"/>
              </a:spcAft>
              <a:buSzPts val="1800"/>
              <a:buChar char="●"/>
            </a:pPr>
            <a:r>
              <a:rPr lang="en"/>
              <a:t>Abstraction for creating a slightly modified list.</a:t>
            </a:r>
            <a:endParaRPr/>
          </a:p>
          <a:p>
            <a:pPr indent="-317500" lvl="1" marL="914400" rtl="0" algn="l">
              <a:spcBef>
                <a:spcPts val="0"/>
              </a:spcBef>
              <a:spcAft>
                <a:spcPts val="0"/>
              </a:spcAft>
              <a:buSzPts val="1400"/>
              <a:buChar char="○"/>
            </a:pPr>
            <a:r>
              <a:rPr lang="en">
                <a:latin typeface="Courier New"/>
                <a:ea typeface="Courier New"/>
                <a:cs typeface="Courier New"/>
                <a:sym typeface="Courier New"/>
              </a:rPr>
              <a:t>new_list = [modification old_list_iteration [condition]]</a:t>
            </a:r>
            <a:endParaRPr>
              <a:latin typeface="Courier New"/>
              <a:ea typeface="Courier New"/>
              <a:cs typeface="Courier New"/>
              <a:sym typeface="Courier New"/>
            </a:endParaRPr>
          </a:p>
          <a:p>
            <a:pPr indent="0" lvl="0" marL="0" rtl="0" algn="l">
              <a:spcBef>
                <a:spcPts val="1600"/>
              </a:spcBef>
              <a:spcAft>
                <a:spcPts val="160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4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4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u="sng">
                <a:solidFill>
                  <a:schemeClr val="hlink"/>
                </a:solidFill>
                <a:hlinkClick r:id="rId3"/>
              </a:rPr>
              <a:t>What Is </a:t>
            </a:r>
            <a:r>
              <a:rPr lang="en" u="sng">
                <a:solidFill>
                  <a:schemeClr val="hlink"/>
                </a:solidFill>
                <a:latin typeface="Courier New"/>
                <a:ea typeface="Courier New"/>
                <a:cs typeface="Courier New"/>
                <a:sym typeface="Courier New"/>
                <a:hlinkClick r:id="rId4"/>
              </a:rPr>
              <a:t>itertools</a:t>
            </a:r>
            <a:r>
              <a:rPr lang="en" u="sng">
                <a:solidFill>
                  <a:schemeClr val="hlink"/>
                </a:solidFill>
                <a:hlinkClick r:id="rId5"/>
              </a:rPr>
              <a:t> and Why Should I Use It?</a:t>
            </a:r>
            <a:endParaRPr/>
          </a:p>
          <a:p>
            <a:pPr indent="-342900" lvl="0" marL="457200" rtl="0" algn="l">
              <a:spcBef>
                <a:spcPts val="0"/>
              </a:spcBef>
              <a:spcAft>
                <a:spcPts val="0"/>
              </a:spcAft>
              <a:buSzPts val="1800"/>
              <a:buChar char="●"/>
            </a:pPr>
            <a:r>
              <a:rPr lang="en" u="sng">
                <a:solidFill>
                  <a:schemeClr val="hlink"/>
                </a:solidFill>
                <a:latin typeface="Courier New"/>
                <a:ea typeface="Courier New"/>
                <a:cs typeface="Courier New"/>
                <a:sym typeface="Courier New"/>
                <a:hlinkClick r:id="rId6"/>
              </a:rPr>
              <a:t>groupby()</a:t>
            </a:r>
            <a:r>
              <a:rPr lang="en" u="sng">
                <a:solidFill>
                  <a:schemeClr val="hlink"/>
                </a:solidFill>
                <a:hlinkClick r:id="rId7"/>
              </a:rPr>
              <a:t> Docs</a:t>
            </a:r>
            <a:endParaRPr/>
          </a:p>
          <a:p>
            <a:pPr indent="-342900" lvl="0" marL="457200" rtl="0" algn="l">
              <a:spcBef>
                <a:spcPts val="0"/>
              </a:spcBef>
              <a:spcAft>
                <a:spcPts val="0"/>
              </a:spcAft>
              <a:buSzPts val="1800"/>
              <a:buChar char="●"/>
            </a:pPr>
            <a:r>
              <a:rPr lang="en" u="sng">
                <a:solidFill>
                  <a:schemeClr val="hlink"/>
                </a:solidFill>
                <a:latin typeface="Courier New"/>
                <a:ea typeface="Courier New"/>
                <a:cs typeface="Courier New"/>
                <a:sym typeface="Courier New"/>
                <a:hlinkClick r:id="rId8"/>
              </a:rPr>
              <a:t>chain()</a:t>
            </a:r>
            <a:r>
              <a:rPr lang="en" u="sng">
                <a:solidFill>
                  <a:schemeClr val="hlink"/>
                </a:solidFill>
                <a:hlinkClick r:id="rId9"/>
              </a:rPr>
              <a:t> and Other </a:t>
            </a:r>
            <a:r>
              <a:rPr lang="en" u="sng">
                <a:solidFill>
                  <a:schemeClr val="hlink"/>
                </a:solidFill>
                <a:latin typeface="Courier New"/>
                <a:ea typeface="Courier New"/>
                <a:cs typeface="Courier New"/>
                <a:sym typeface="Courier New"/>
                <a:hlinkClick r:id="rId10"/>
              </a:rPr>
              <a:t>itertools</a:t>
            </a:r>
            <a:endParaRPr>
              <a:latin typeface="Courier New"/>
              <a:ea typeface="Courier New"/>
              <a:cs typeface="Courier New"/>
              <a:sym typeface="Courier New"/>
            </a:endParaRPr>
          </a:p>
          <a:p>
            <a:pPr indent="-342900" lvl="0" marL="457200" rtl="0" algn="l">
              <a:spcBef>
                <a:spcPts val="0"/>
              </a:spcBef>
              <a:spcAft>
                <a:spcPts val="0"/>
              </a:spcAft>
              <a:buSzPts val="1800"/>
              <a:buChar char="●"/>
            </a:pPr>
            <a:r>
              <a:rPr lang="en" u="sng">
                <a:solidFill>
                  <a:schemeClr val="hlink"/>
                </a:solidFill>
                <a:hlinkClick r:id="rId11"/>
              </a:rPr>
              <a:t>Comprehending List Comprehensions</a:t>
            </a:r>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Practical (Shallow)</a:t>
            </a:r>
            <a:r>
              <a:rPr lang="en"/>
              <a:t> Description</a:t>
            </a:r>
            <a:endParaRPr/>
          </a:p>
        </p:txBody>
      </p:sp>
      <p:pic>
        <p:nvPicPr>
          <p:cNvPr id="74" name="Google Shape;74;p16"/>
          <p:cNvPicPr preferRelativeResize="0"/>
          <p:nvPr/>
        </p:nvPicPr>
        <p:blipFill>
          <a:blip r:embed="rId3">
            <a:alphaModFix/>
          </a:blip>
          <a:stretch>
            <a:fillRect/>
          </a:stretch>
        </p:blipFill>
        <p:spPr>
          <a:xfrm>
            <a:off x="2791111" y="1152475"/>
            <a:ext cx="3561779" cy="3416400"/>
          </a:xfrm>
          <a:prstGeom prst="rect">
            <a:avLst/>
          </a:prstGeom>
          <a:noFill/>
          <a:ln>
            <a:noFill/>
          </a:ln>
        </p:spPr>
      </p:pic>
      <p:sp>
        <p:nvSpPr>
          <p:cNvPr id="75" name="Google Shape;75;p16"/>
          <p:cNvSpPr txBox="1"/>
          <p:nvPr>
            <p:ph idx="1" type="body"/>
          </p:nvPr>
        </p:nvSpPr>
        <p:spPr>
          <a:xfrm>
            <a:off x="311700" y="10661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Classes and objects are just the way things are, they're central to how Python works, and if I want to be considered fluent in python I have to know how they work.</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i="1"/>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7"/>
          <p:cNvSpPr txBox="1"/>
          <p:nvPr>
            <p:ph idx="1" type="body"/>
          </p:nvPr>
        </p:nvSpPr>
        <p:spPr>
          <a:xfrm>
            <a:off x="311700" y="10661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a:t>After this lesson, you will be able to:</a:t>
            </a:r>
            <a:endParaRPr i="1"/>
          </a:p>
          <a:p>
            <a:pPr indent="-342900" lvl="0" marL="457200" rtl="0" algn="l">
              <a:spcBef>
                <a:spcPts val="1600"/>
              </a:spcBef>
              <a:spcAft>
                <a:spcPts val="0"/>
              </a:spcAft>
              <a:buSzPts val="1800"/>
              <a:buChar char="●"/>
            </a:pPr>
            <a:r>
              <a:rPr lang="en"/>
              <a:t>Use </a:t>
            </a:r>
            <a:r>
              <a:rPr lang="en">
                <a:latin typeface="Courier New"/>
                <a:ea typeface="Courier New"/>
                <a:cs typeface="Courier New"/>
                <a:sym typeface="Courier New"/>
              </a:rPr>
              <a:t>itertools</a:t>
            </a:r>
            <a:r>
              <a:rPr lang="en"/>
              <a:t> to implement efficient looping.</a:t>
            </a:r>
            <a:endParaRPr/>
          </a:p>
          <a:p>
            <a:pPr indent="-342900" lvl="0" marL="457200" rtl="0" algn="l">
              <a:spcBef>
                <a:spcPts val="0"/>
              </a:spcBef>
              <a:spcAft>
                <a:spcPts val="0"/>
              </a:spcAft>
              <a:buSzPts val="1800"/>
              <a:buChar char="●"/>
            </a:pPr>
            <a:r>
              <a:rPr lang="en"/>
              <a:t>Use list comprehensions to concisely create lists.</a:t>
            </a:r>
            <a:endParaRPr/>
          </a:p>
          <a:p>
            <a:pPr indent="-342900" lvl="0" marL="457200" rtl="0" algn="l">
              <a:spcBef>
                <a:spcPts val="0"/>
              </a:spcBef>
              <a:spcAft>
                <a:spcPts val="0"/>
              </a:spcAft>
              <a:buSzPts val="1800"/>
              <a:buChar char="●"/>
            </a:pPr>
            <a:r>
              <a:rPr b="1" lang="en"/>
              <a:t>But more importantly: </a:t>
            </a:r>
            <a:r>
              <a:rPr lang="en"/>
              <a:t>have experience working with a standard module of code!</a:t>
            </a:r>
            <a:endParaRPr/>
          </a:p>
          <a:p>
            <a:pPr indent="0" lvl="0" marL="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8"/>
          <p:cNvSpPr txBox="1"/>
          <p:nvPr>
            <p:ph idx="1" type="body"/>
          </p:nvPr>
        </p:nvSpPr>
        <p:spPr>
          <a:xfrm>
            <a:off x="311700" y="384875"/>
            <a:ext cx="8520600" cy="462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A key part of programming is "Don't Repeat Yourself:"</a:t>
            </a:r>
            <a:endParaRPr sz="1400"/>
          </a:p>
          <a:p>
            <a:pPr indent="-317500" lvl="0" marL="457200" rtl="0" algn="l">
              <a:spcBef>
                <a:spcPts val="1600"/>
              </a:spcBef>
              <a:spcAft>
                <a:spcPts val="0"/>
              </a:spcAft>
              <a:buSzPts val="1400"/>
              <a:buChar char="●"/>
            </a:pPr>
            <a:r>
              <a:rPr lang="en" sz="1400"/>
              <a:t>Write once, use many times.</a:t>
            </a:r>
            <a:endParaRPr sz="1400"/>
          </a:p>
          <a:p>
            <a:pPr indent="-317500" lvl="0" marL="457200" rtl="0" algn="l">
              <a:spcBef>
                <a:spcPts val="0"/>
              </a:spcBef>
              <a:spcAft>
                <a:spcPts val="0"/>
              </a:spcAft>
              <a:buSzPts val="1400"/>
              <a:buChar char="●"/>
            </a:pPr>
            <a:r>
              <a:rPr lang="en" sz="1400"/>
              <a:t>Don't repeat yourself!</a:t>
            </a:r>
            <a:endParaRPr sz="1400"/>
          </a:p>
          <a:p>
            <a:pPr indent="-317500" lvl="0" marL="457200" rtl="0" algn="l">
              <a:spcBef>
                <a:spcPts val="0"/>
              </a:spcBef>
              <a:spcAft>
                <a:spcPts val="0"/>
              </a:spcAft>
              <a:buSzPts val="1400"/>
              <a:buChar char="●"/>
            </a:pPr>
            <a:r>
              <a:rPr lang="en" sz="1400"/>
              <a:t>Have we mentioned this? It bears repeating! 😁</a:t>
            </a:r>
            <a:endParaRPr sz="1400"/>
          </a:p>
          <a:p>
            <a:pPr indent="0" lvl="0" marL="0" rtl="0" algn="l">
              <a:spcBef>
                <a:spcPts val="1600"/>
              </a:spcBef>
              <a:spcAft>
                <a:spcPts val="0"/>
              </a:spcAft>
              <a:buNone/>
            </a:pPr>
            <a:r>
              <a:rPr lang="en" sz="1400"/>
              <a:t>Programmers aren't lazy — they're efficient!</a:t>
            </a:r>
            <a:endParaRPr sz="1400"/>
          </a:p>
          <a:p>
            <a:pPr indent="0" lvl="0" marL="0" rtl="0" algn="l">
              <a:spcBef>
                <a:spcPts val="1600"/>
              </a:spcBef>
              <a:spcAft>
                <a:spcPts val="0"/>
              </a:spcAft>
              <a:buNone/>
            </a:pPr>
            <a:r>
              <a:rPr lang="en" sz="1400"/>
              <a:t>Python is filled with functionality that has already been written for you.</a:t>
            </a:r>
            <a:endParaRPr sz="1400"/>
          </a:p>
          <a:p>
            <a:pPr indent="-317500" lvl="0" marL="457200" rtl="0" algn="l">
              <a:spcBef>
                <a:spcPts val="1600"/>
              </a:spcBef>
              <a:spcAft>
                <a:spcPts val="0"/>
              </a:spcAft>
              <a:buSzPts val="1400"/>
              <a:buChar char="●"/>
            </a:pPr>
            <a:r>
              <a:rPr lang="en" sz="1400"/>
              <a:t>You didn't need to write </a:t>
            </a:r>
            <a:r>
              <a:rPr lang="en" sz="1400">
                <a:latin typeface="Courier New"/>
                <a:ea typeface="Courier New"/>
                <a:cs typeface="Courier New"/>
                <a:sym typeface="Courier New"/>
              </a:rPr>
              <a:t>lists.append()</a:t>
            </a:r>
            <a:r>
              <a:rPr lang="en" sz="1400"/>
              <a:t> — you just use it!</a:t>
            </a:r>
            <a:endParaRPr sz="1400"/>
          </a:p>
          <a:p>
            <a:pPr indent="0" lvl="0" marL="0" rtl="0" algn="l">
              <a:spcBef>
                <a:spcPts val="1600"/>
              </a:spcBef>
              <a:spcAft>
                <a:spcPts val="0"/>
              </a:spcAft>
              <a:buNone/>
            </a:pPr>
            <a:r>
              <a:rPr lang="en" sz="1400"/>
              <a:t>Code abstraction takes this to the next level.</a:t>
            </a:r>
            <a:endParaRPr sz="1400"/>
          </a:p>
          <a:p>
            <a:pPr indent="-317500" lvl="0" marL="457200" rtl="0" algn="l">
              <a:spcBef>
                <a:spcPts val="1600"/>
              </a:spcBef>
              <a:spcAft>
                <a:spcPts val="0"/>
              </a:spcAft>
              <a:buSzPts val="1400"/>
              <a:buChar char="●"/>
            </a:pPr>
            <a:r>
              <a:rPr lang="en" sz="1400"/>
              <a:t>Python has many built-in functions that perform common but complicated tasks.</a:t>
            </a:r>
            <a:endParaRPr sz="1400"/>
          </a:p>
          <a:p>
            <a:pPr indent="0" lvl="0" marL="0" rtl="0" algn="l">
              <a:spcBef>
                <a:spcPts val="1600"/>
              </a:spcBef>
              <a:spcAft>
                <a:spcPts val="0"/>
              </a:spcAft>
              <a:buNone/>
            </a:pPr>
            <a:r>
              <a:rPr lang="en" sz="1400"/>
              <a:t>We're going to look at just a few of these.</a:t>
            </a:r>
            <a:endParaRPr sz="1400"/>
          </a:p>
          <a:p>
            <a:pPr indent="0" lvl="0" marL="0" rtl="0" algn="l">
              <a:spcBef>
                <a:spcPts val="1600"/>
              </a:spcBef>
              <a:spcAft>
                <a:spcPts val="1600"/>
              </a:spcAft>
              <a:buNone/>
            </a:pPr>
            <a:r>
              <a:t/>
            </a: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But FIRST - what is an </a:t>
            </a:r>
            <a:r>
              <a:rPr b="1" lang="en">
                <a:solidFill>
                  <a:srgbClr val="FF0000"/>
                </a:solidFill>
              </a:rPr>
              <a:t>iterator</a:t>
            </a:r>
            <a:r>
              <a:rPr lang="en"/>
              <a:t>?</a:t>
            </a:r>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50">
                <a:solidFill>
                  <a:schemeClr val="dk1"/>
                </a:solidFill>
                <a:latin typeface="Verdana"/>
                <a:ea typeface="Verdana"/>
                <a:cs typeface="Verdana"/>
                <a:sym typeface="Verdana"/>
              </a:rPr>
              <a:t>An </a:t>
            </a:r>
            <a:r>
              <a:rPr b="1" lang="en" sz="1150">
                <a:solidFill>
                  <a:srgbClr val="0000FF"/>
                </a:solidFill>
                <a:latin typeface="Verdana"/>
                <a:ea typeface="Verdana"/>
                <a:cs typeface="Verdana"/>
                <a:sym typeface="Verdana"/>
              </a:rPr>
              <a:t>iterator </a:t>
            </a:r>
            <a:r>
              <a:rPr lang="en" sz="1150">
                <a:solidFill>
                  <a:schemeClr val="dk1"/>
                </a:solidFill>
                <a:latin typeface="Verdana"/>
                <a:ea typeface="Verdana"/>
                <a:cs typeface="Verdana"/>
                <a:sym typeface="Verdana"/>
              </a:rPr>
              <a:t>is an object that contains a countable number of values.</a:t>
            </a:r>
            <a:endParaRPr sz="1150">
              <a:solidFill>
                <a:schemeClr val="dk1"/>
              </a:solidFill>
              <a:latin typeface="Verdana"/>
              <a:ea typeface="Verdana"/>
              <a:cs typeface="Verdana"/>
              <a:sym typeface="Verdana"/>
            </a:endParaRPr>
          </a:p>
          <a:p>
            <a:pPr indent="0" lvl="0" marL="0" rtl="0" algn="l">
              <a:spcBef>
                <a:spcPts val="1600"/>
              </a:spcBef>
              <a:spcAft>
                <a:spcPts val="0"/>
              </a:spcAft>
              <a:buClr>
                <a:schemeClr val="dk1"/>
              </a:buClr>
              <a:buSzPts val="1100"/>
              <a:buFont typeface="Arial"/>
              <a:buNone/>
            </a:pPr>
            <a:r>
              <a:rPr lang="en" sz="1150">
                <a:solidFill>
                  <a:schemeClr val="dk1"/>
                </a:solidFill>
                <a:latin typeface="Verdana"/>
                <a:ea typeface="Verdana"/>
                <a:cs typeface="Verdana"/>
                <a:sym typeface="Verdana"/>
              </a:rPr>
              <a:t>An iterator is an object that can be iterated upon, meaning that you can traverse through all the values.</a:t>
            </a:r>
            <a:endParaRPr sz="1150">
              <a:solidFill>
                <a:schemeClr val="dk1"/>
              </a:solidFill>
              <a:latin typeface="Verdana"/>
              <a:ea typeface="Verdana"/>
              <a:cs typeface="Verdana"/>
              <a:sym typeface="Verdana"/>
            </a:endParaRPr>
          </a:p>
          <a:p>
            <a:pPr indent="0" lvl="0" marL="0" rtl="0" algn="l">
              <a:spcBef>
                <a:spcPts val="1600"/>
              </a:spcBef>
              <a:spcAft>
                <a:spcPts val="0"/>
              </a:spcAft>
              <a:buClr>
                <a:schemeClr val="dk1"/>
              </a:buClr>
              <a:buSzPts val="1100"/>
              <a:buFont typeface="Arial"/>
              <a:buNone/>
            </a:pPr>
            <a:r>
              <a:rPr lang="en" sz="1150">
                <a:solidFill>
                  <a:schemeClr val="dk1"/>
                </a:solidFill>
                <a:latin typeface="Verdana"/>
                <a:ea typeface="Verdana"/>
                <a:cs typeface="Verdana"/>
                <a:sym typeface="Verdana"/>
              </a:rPr>
              <a:t>Technically, in Python, </a:t>
            </a:r>
            <a:r>
              <a:rPr b="1" lang="en" sz="1150">
                <a:solidFill>
                  <a:srgbClr val="0000FF"/>
                </a:solidFill>
                <a:latin typeface="Verdana"/>
                <a:ea typeface="Verdana"/>
                <a:cs typeface="Verdana"/>
                <a:sym typeface="Verdana"/>
              </a:rPr>
              <a:t>an iterator</a:t>
            </a:r>
            <a:r>
              <a:rPr lang="en" sz="1150">
                <a:solidFill>
                  <a:schemeClr val="dk1"/>
                </a:solidFill>
                <a:latin typeface="Verdana"/>
                <a:ea typeface="Verdana"/>
                <a:cs typeface="Verdana"/>
                <a:sym typeface="Verdana"/>
              </a:rPr>
              <a:t> is an </a:t>
            </a:r>
            <a:r>
              <a:rPr b="1" lang="en" sz="1150">
                <a:solidFill>
                  <a:srgbClr val="0000FF"/>
                </a:solidFill>
                <a:latin typeface="Verdana"/>
                <a:ea typeface="Verdana"/>
                <a:cs typeface="Verdana"/>
                <a:sym typeface="Verdana"/>
              </a:rPr>
              <a:t>object</a:t>
            </a:r>
            <a:r>
              <a:rPr lang="en" sz="1150">
                <a:solidFill>
                  <a:schemeClr val="dk1"/>
                </a:solidFill>
                <a:latin typeface="Verdana"/>
                <a:ea typeface="Verdana"/>
                <a:cs typeface="Verdana"/>
                <a:sym typeface="Verdana"/>
              </a:rPr>
              <a:t> which implements the iterator protocol, which consist of the methods </a:t>
            </a:r>
            <a:r>
              <a:rPr lang="en" sz="1250">
                <a:solidFill>
                  <a:srgbClr val="DC143C"/>
                </a:solidFill>
                <a:highlight>
                  <a:srgbClr val="F1F1F1"/>
                </a:highlight>
                <a:latin typeface="Consolas"/>
                <a:ea typeface="Consolas"/>
                <a:cs typeface="Consolas"/>
                <a:sym typeface="Consolas"/>
              </a:rPr>
              <a:t>__iter__()</a:t>
            </a:r>
            <a:r>
              <a:rPr lang="en" sz="1150">
                <a:solidFill>
                  <a:schemeClr val="dk1"/>
                </a:solidFill>
                <a:latin typeface="Verdana"/>
                <a:ea typeface="Verdana"/>
                <a:cs typeface="Verdana"/>
                <a:sym typeface="Verdana"/>
              </a:rPr>
              <a:t> and </a:t>
            </a:r>
            <a:r>
              <a:rPr lang="en" sz="1250">
                <a:solidFill>
                  <a:srgbClr val="DC143C"/>
                </a:solidFill>
                <a:highlight>
                  <a:srgbClr val="F1F1F1"/>
                </a:highlight>
                <a:latin typeface="Consolas"/>
                <a:ea typeface="Consolas"/>
                <a:cs typeface="Consolas"/>
                <a:sym typeface="Consolas"/>
              </a:rPr>
              <a:t>__next__()</a:t>
            </a:r>
            <a:r>
              <a:rPr lang="en" sz="1150">
                <a:solidFill>
                  <a:schemeClr val="dk1"/>
                </a:solidFill>
                <a:latin typeface="Verdana"/>
                <a:ea typeface="Verdana"/>
                <a:cs typeface="Verdana"/>
                <a:sym typeface="Verdana"/>
              </a:rPr>
              <a:t>.</a:t>
            </a:r>
            <a:endParaRPr sz="1150">
              <a:solidFill>
                <a:schemeClr val="dk1"/>
              </a:solidFill>
              <a:latin typeface="Verdana"/>
              <a:ea typeface="Verdana"/>
              <a:cs typeface="Verdana"/>
              <a:sym typeface="Verdana"/>
            </a:endParaRPr>
          </a:p>
          <a:p>
            <a:pPr indent="0" lvl="0" marL="0" rtl="0" algn="l">
              <a:spcBef>
                <a:spcPts val="1600"/>
              </a:spcBef>
              <a:spcAft>
                <a:spcPts val="0"/>
              </a:spcAft>
              <a:buNone/>
            </a:pPr>
            <a:r>
              <a:t/>
            </a:r>
            <a:endParaRPr>
              <a:solidFill>
                <a:schemeClr val="accent5"/>
              </a:solidFill>
            </a:endParaRPr>
          </a:p>
          <a:p>
            <a:pPr indent="0" lvl="0" marL="0" rtl="0" algn="l">
              <a:spcBef>
                <a:spcPts val="1600"/>
              </a:spcBef>
              <a:spcAft>
                <a:spcPts val="1600"/>
              </a:spcAft>
              <a:buNone/>
            </a:pPr>
            <a:r>
              <a:rPr b="1" lang="en" sz="1400">
                <a:solidFill>
                  <a:srgbClr val="FF00FF"/>
                </a:solidFill>
              </a:rPr>
              <a:t>Translation: Object where you can call that_thing.__next__() and not error</a:t>
            </a:r>
            <a:endParaRPr b="1" sz="1400">
              <a:solidFill>
                <a:srgbClr val="FF00FF"/>
              </a:solidFill>
            </a:endParaRPr>
          </a:p>
        </p:txBody>
      </p:sp>
      <p:pic>
        <p:nvPicPr>
          <p:cNvPr id="92" name="Google Shape;92;p19"/>
          <p:cNvPicPr preferRelativeResize="0"/>
          <p:nvPr/>
        </p:nvPicPr>
        <p:blipFill>
          <a:blip r:embed="rId3">
            <a:alphaModFix/>
          </a:blip>
          <a:stretch>
            <a:fillRect/>
          </a:stretch>
        </p:blipFill>
        <p:spPr>
          <a:xfrm>
            <a:off x="6959575" y="3038175"/>
            <a:ext cx="1428750" cy="14287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20"/>
          <p:cNvSpPr txBox="1"/>
          <p:nvPr>
            <p:ph idx="1" type="body"/>
          </p:nvPr>
        </p:nvSpPr>
        <p:spPr>
          <a:xfrm>
            <a:off x="311700" y="1731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Let's look at </a:t>
            </a:r>
            <a:r>
              <a:rPr lang="en" sz="1400">
                <a:latin typeface="Courier New"/>
                <a:ea typeface="Courier New"/>
                <a:cs typeface="Courier New"/>
                <a:sym typeface="Courier New"/>
              </a:rPr>
              <a:t>itertools</a:t>
            </a:r>
            <a:r>
              <a:rPr lang="en" sz="1400"/>
              <a:t>.</a:t>
            </a:r>
            <a:endParaRPr sz="1400"/>
          </a:p>
          <a:p>
            <a:pPr indent="-317500" lvl="0" marL="457200" rtl="0" algn="l">
              <a:spcBef>
                <a:spcPts val="1600"/>
              </a:spcBef>
              <a:spcAft>
                <a:spcPts val="0"/>
              </a:spcAft>
              <a:buSzPts val="1400"/>
              <a:buChar char="●"/>
            </a:pPr>
            <a:r>
              <a:rPr lang="en" sz="1400"/>
              <a:t>A collection of functions.</a:t>
            </a:r>
            <a:endParaRPr sz="1400"/>
          </a:p>
          <a:p>
            <a:pPr indent="-317500" lvl="0" marL="457200" rtl="0" algn="l">
              <a:spcBef>
                <a:spcPts val="0"/>
              </a:spcBef>
              <a:spcAft>
                <a:spcPts val="0"/>
              </a:spcAft>
              <a:buSzPts val="1400"/>
              <a:buChar char="●"/>
            </a:pPr>
            <a:r>
              <a:rPr lang="en" sz="1400"/>
              <a:t>Designed to make looping or iterating easier (iterating tools --&gt; iter-tools)</a:t>
            </a:r>
            <a:endParaRPr sz="1400"/>
          </a:p>
          <a:p>
            <a:pPr indent="0" lvl="0" marL="0" rtl="0" algn="l">
              <a:spcBef>
                <a:spcPts val="1600"/>
              </a:spcBef>
              <a:spcAft>
                <a:spcPts val="0"/>
              </a:spcAft>
              <a:buNone/>
            </a:pPr>
            <a:r>
              <a:rPr lang="en" sz="1400"/>
              <a:t>Using </a:t>
            </a:r>
            <a:r>
              <a:rPr lang="en" sz="1400">
                <a:latin typeface="Courier New"/>
                <a:ea typeface="Courier New"/>
                <a:cs typeface="Courier New"/>
                <a:sym typeface="Courier New"/>
              </a:rPr>
              <a:t>itertools</a:t>
            </a:r>
            <a:r>
              <a:rPr lang="en" sz="1400"/>
              <a:t>, this is what we'll learn to do in the following slides:</a:t>
            </a:r>
            <a:endParaRPr sz="1400"/>
          </a:p>
          <a:p>
            <a:pPr indent="0" lvl="0" marL="0" rtl="0" algn="l">
              <a:spcBef>
                <a:spcPts val="1600"/>
              </a:spcBef>
              <a:spcAft>
                <a:spcPts val="0"/>
              </a:spcAft>
              <a:buNone/>
            </a:pPr>
            <a:r>
              <a:rPr lang="en" sz="1400">
                <a:solidFill>
                  <a:srgbClr val="888888"/>
                </a:solidFill>
                <a:latin typeface="Courier New"/>
                <a:ea typeface="Courier New"/>
                <a:cs typeface="Courier New"/>
                <a:sym typeface="Courier New"/>
              </a:rPr>
              <a:t># We can group list items:</a:t>
            </a:r>
            <a:br>
              <a:rPr lang="en" sz="1400">
                <a:latin typeface="Courier New"/>
                <a:ea typeface="Courier New"/>
                <a:cs typeface="Courier New"/>
                <a:sym typeface="Courier New"/>
              </a:rPr>
            </a:br>
            <a:r>
              <a:rPr lang="en" sz="1400">
                <a:latin typeface="Courier New"/>
                <a:ea typeface="Courier New"/>
                <a:cs typeface="Courier New"/>
                <a:sym typeface="Courier New"/>
              </a:rPr>
              <a:t>animals = [</a:t>
            </a:r>
            <a:r>
              <a:rPr lang="en" sz="1400">
                <a:solidFill>
                  <a:srgbClr val="880000"/>
                </a:solidFill>
                <a:latin typeface="Courier New"/>
                <a:ea typeface="Courier New"/>
                <a:cs typeface="Courier New"/>
                <a:sym typeface="Courier New"/>
              </a:rPr>
              <a:t>'dog'</a:t>
            </a:r>
            <a:r>
              <a:rPr lang="en" sz="1400">
                <a:latin typeface="Courier New"/>
                <a:ea typeface="Courier New"/>
                <a:cs typeface="Courier New"/>
                <a:sym typeface="Courier New"/>
              </a:rPr>
              <a:t>, </a:t>
            </a:r>
            <a:r>
              <a:rPr lang="en" sz="1400">
                <a:solidFill>
                  <a:srgbClr val="880000"/>
                </a:solidFill>
                <a:latin typeface="Courier New"/>
                <a:ea typeface="Courier New"/>
                <a:cs typeface="Courier New"/>
                <a:sym typeface="Courier New"/>
              </a:rPr>
              <a:t>'dog'</a:t>
            </a:r>
            <a:r>
              <a:rPr lang="en" sz="1400">
                <a:latin typeface="Courier New"/>
                <a:ea typeface="Courier New"/>
                <a:cs typeface="Courier New"/>
                <a:sym typeface="Courier New"/>
              </a:rPr>
              <a:t>, </a:t>
            </a:r>
            <a:r>
              <a:rPr lang="en" sz="1400">
                <a:solidFill>
                  <a:srgbClr val="880000"/>
                </a:solidFill>
                <a:latin typeface="Courier New"/>
                <a:ea typeface="Courier New"/>
                <a:cs typeface="Courier New"/>
                <a:sym typeface="Courier New"/>
              </a:rPr>
              <a:t>'dog'</a:t>
            </a:r>
            <a:r>
              <a:rPr lang="en" sz="1400">
                <a:latin typeface="Courier New"/>
                <a:ea typeface="Courier New"/>
                <a:cs typeface="Courier New"/>
                <a:sym typeface="Courier New"/>
              </a:rPr>
              <a:t>, </a:t>
            </a:r>
            <a:r>
              <a:rPr lang="en" sz="1400">
                <a:solidFill>
                  <a:srgbClr val="880000"/>
                </a:solidFill>
                <a:latin typeface="Courier New"/>
                <a:ea typeface="Courier New"/>
                <a:cs typeface="Courier New"/>
                <a:sym typeface="Courier New"/>
              </a:rPr>
              <a:t>'horse'</a:t>
            </a:r>
            <a:r>
              <a:rPr lang="en" sz="1400">
                <a:latin typeface="Courier New"/>
                <a:ea typeface="Courier New"/>
                <a:cs typeface="Courier New"/>
                <a:sym typeface="Courier New"/>
              </a:rPr>
              <a:t>, </a:t>
            </a:r>
            <a:r>
              <a:rPr lang="en" sz="1400">
                <a:solidFill>
                  <a:srgbClr val="880000"/>
                </a:solidFill>
                <a:latin typeface="Courier New"/>
                <a:ea typeface="Courier New"/>
                <a:cs typeface="Courier New"/>
                <a:sym typeface="Courier New"/>
              </a:rPr>
              <a:t>'horse'</a:t>
            </a:r>
            <a:r>
              <a:rPr lang="en" sz="1400">
                <a:latin typeface="Courier New"/>
                <a:ea typeface="Courier New"/>
                <a:cs typeface="Courier New"/>
                <a:sym typeface="Courier New"/>
              </a:rPr>
              <a:t>]</a:t>
            </a:r>
            <a:br>
              <a:rPr lang="en" sz="1400">
                <a:latin typeface="Courier New"/>
                <a:ea typeface="Courier New"/>
                <a:cs typeface="Courier New"/>
                <a:sym typeface="Courier New"/>
              </a:rPr>
            </a:br>
            <a:r>
              <a:rPr lang="en" sz="1400">
                <a:solidFill>
                  <a:srgbClr val="888888"/>
                </a:solidFill>
                <a:latin typeface="Courier New"/>
                <a:ea typeface="Courier New"/>
                <a:cs typeface="Courier New"/>
                <a:sym typeface="Courier New"/>
              </a:rPr>
              <a:t># =&gt; dog ['dog', 'dog', 'dog'] - The three dogs are grouped together.</a:t>
            </a:r>
            <a:br>
              <a:rPr lang="en" sz="1400">
                <a:latin typeface="Courier New"/>
                <a:ea typeface="Courier New"/>
                <a:cs typeface="Courier New"/>
                <a:sym typeface="Courier New"/>
              </a:rPr>
            </a:br>
            <a:r>
              <a:rPr lang="en" sz="1400">
                <a:solidFill>
                  <a:srgbClr val="888888"/>
                </a:solidFill>
                <a:latin typeface="Courier New"/>
                <a:ea typeface="Courier New"/>
                <a:cs typeface="Courier New"/>
                <a:sym typeface="Courier New"/>
              </a:rPr>
              <a:t># =&gt; horse ['horse', 'horse'] - The two horses are grouped together.</a:t>
            </a:r>
            <a:br>
              <a:rPr lang="en" sz="1400">
                <a:latin typeface="Courier New"/>
                <a:ea typeface="Courier New"/>
                <a:cs typeface="Courier New"/>
                <a:sym typeface="Courier New"/>
              </a:rPr>
            </a:br>
            <a:br>
              <a:rPr lang="en" sz="1400">
                <a:latin typeface="Courier New"/>
                <a:ea typeface="Courier New"/>
                <a:cs typeface="Courier New"/>
                <a:sym typeface="Courier New"/>
              </a:rPr>
            </a:br>
            <a:r>
              <a:rPr lang="en" sz="1400">
                <a:solidFill>
                  <a:srgbClr val="888888"/>
                </a:solidFill>
                <a:latin typeface="Courier New"/>
                <a:ea typeface="Courier New"/>
                <a:cs typeface="Courier New"/>
                <a:sym typeface="Courier New"/>
              </a:rPr>
              <a:t># We can chain lists:</a:t>
            </a:r>
            <a:br>
              <a:rPr lang="en" sz="1400">
                <a:latin typeface="Courier New"/>
                <a:ea typeface="Courier New"/>
                <a:cs typeface="Courier New"/>
                <a:sym typeface="Courier New"/>
              </a:rPr>
            </a:br>
            <a:r>
              <a:rPr lang="en" sz="1400">
                <a:latin typeface="Courier New"/>
                <a:ea typeface="Courier New"/>
                <a:cs typeface="Courier New"/>
                <a:sym typeface="Courier New"/>
              </a:rPr>
              <a:t>food = [</a:t>
            </a:r>
            <a:r>
              <a:rPr lang="en" sz="1400">
                <a:solidFill>
                  <a:srgbClr val="880000"/>
                </a:solidFill>
                <a:latin typeface="Courier New"/>
                <a:ea typeface="Courier New"/>
                <a:cs typeface="Courier New"/>
                <a:sym typeface="Courier New"/>
              </a:rPr>
              <a:t>'pizza'</a:t>
            </a:r>
            <a:r>
              <a:rPr lang="en" sz="1400">
                <a:latin typeface="Courier New"/>
                <a:ea typeface="Courier New"/>
                <a:cs typeface="Courier New"/>
                <a:sym typeface="Courier New"/>
              </a:rPr>
              <a:t>, </a:t>
            </a:r>
            <a:r>
              <a:rPr lang="en" sz="1400">
                <a:solidFill>
                  <a:srgbClr val="880000"/>
                </a:solidFill>
                <a:latin typeface="Courier New"/>
                <a:ea typeface="Courier New"/>
                <a:cs typeface="Courier New"/>
                <a:sym typeface="Courier New"/>
              </a:rPr>
              <a:t>'tacos'</a:t>
            </a:r>
            <a:r>
              <a:rPr lang="en" sz="1400">
                <a:latin typeface="Courier New"/>
                <a:ea typeface="Courier New"/>
                <a:cs typeface="Courier New"/>
                <a:sym typeface="Courier New"/>
              </a:rPr>
              <a:t>, </a:t>
            </a:r>
            <a:r>
              <a:rPr lang="en" sz="1400">
                <a:solidFill>
                  <a:srgbClr val="880000"/>
                </a:solidFill>
                <a:latin typeface="Courier New"/>
                <a:ea typeface="Courier New"/>
                <a:cs typeface="Courier New"/>
                <a:sym typeface="Courier New"/>
              </a:rPr>
              <a:t>'sushi'</a:t>
            </a:r>
            <a:r>
              <a:rPr lang="en" sz="1400">
                <a:latin typeface="Courier New"/>
                <a:ea typeface="Courier New"/>
                <a:cs typeface="Courier New"/>
                <a:sym typeface="Courier New"/>
              </a:rPr>
              <a:t>]</a:t>
            </a:r>
            <a:br>
              <a:rPr lang="en" sz="1400">
                <a:latin typeface="Courier New"/>
                <a:ea typeface="Courier New"/>
                <a:cs typeface="Courier New"/>
                <a:sym typeface="Courier New"/>
              </a:rPr>
            </a:br>
            <a:r>
              <a:rPr lang="en" sz="1400">
                <a:latin typeface="Courier New"/>
                <a:ea typeface="Courier New"/>
                <a:cs typeface="Courier New"/>
                <a:sym typeface="Courier New"/>
              </a:rPr>
              <a:t>colors = [</a:t>
            </a:r>
            <a:r>
              <a:rPr lang="en" sz="1400">
                <a:solidFill>
                  <a:srgbClr val="880000"/>
                </a:solidFill>
                <a:latin typeface="Courier New"/>
                <a:ea typeface="Courier New"/>
                <a:cs typeface="Courier New"/>
                <a:sym typeface="Courier New"/>
              </a:rPr>
              <a:t>'red'</a:t>
            </a:r>
            <a:r>
              <a:rPr lang="en" sz="1400">
                <a:latin typeface="Courier New"/>
                <a:ea typeface="Courier New"/>
                <a:cs typeface="Courier New"/>
                <a:sym typeface="Courier New"/>
              </a:rPr>
              <a:t>, </a:t>
            </a:r>
            <a:r>
              <a:rPr lang="en" sz="1400">
                <a:solidFill>
                  <a:srgbClr val="880000"/>
                </a:solidFill>
                <a:latin typeface="Courier New"/>
                <a:ea typeface="Courier New"/>
                <a:cs typeface="Courier New"/>
                <a:sym typeface="Courier New"/>
              </a:rPr>
              <a:t>'green'</a:t>
            </a:r>
            <a:r>
              <a:rPr lang="en" sz="1400">
                <a:latin typeface="Courier New"/>
                <a:ea typeface="Courier New"/>
                <a:cs typeface="Courier New"/>
                <a:sym typeface="Courier New"/>
              </a:rPr>
              <a:t>]</a:t>
            </a:r>
            <a:br>
              <a:rPr lang="en" sz="1400">
                <a:latin typeface="Courier New"/>
                <a:ea typeface="Courier New"/>
                <a:cs typeface="Courier New"/>
                <a:sym typeface="Courier New"/>
              </a:rPr>
            </a:br>
            <a:r>
              <a:rPr lang="en" sz="1400">
                <a:solidFill>
                  <a:srgbClr val="888888"/>
                </a:solidFill>
                <a:latin typeface="Courier New"/>
                <a:ea typeface="Courier New"/>
                <a:cs typeface="Courier New"/>
                <a:sym typeface="Courier New"/>
              </a:rPr>
              <a:t># =&gt; lists_chained =['pizza', 'tacos', 'sushi', 'red', 'green']</a:t>
            </a:r>
            <a:br>
              <a:rPr lang="en" sz="1400">
                <a:latin typeface="Courier New"/>
                <a:ea typeface="Courier New"/>
                <a:cs typeface="Courier New"/>
                <a:sym typeface="Courier New"/>
              </a:rPr>
            </a:br>
            <a:br>
              <a:rPr lang="en" sz="1400">
                <a:latin typeface="Courier New"/>
                <a:ea typeface="Courier New"/>
                <a:cs typeface="Courier New"/>
                <a:sym typeface="Courier New"/>
              </a:rPr>
            </a:br>
            <a:r>
              <a:rPr lang="en" sz="1400">
                <a:solidFill>
                  <a:srgbClr val="888888"/>
                </a:solidFill>
                <a:latin typeface="Courier New"/>
                <a:ea typeface="Courier New"/>
                <a:cs typeface="Courier New"/>
                <a:sym typeface="Courier New"/>
              </a:rPr>
              <a:t># We can add elements:</a:t>
            </a:r>
            <a:br>
              <a:rPr lang="en" sz="1400">
                <a:latin typeface="Courier New"/>
                <a:ea typeface="Courier New"/>
                <a:cs typeface="Courier New"/>
                <a:sym typeface="Courier New"/>
              </a:rPr>
            </a:br>
            <a:r>
              <a:rPr lang="en" sz="1400">
                <a:latin typeface="Courier New"/>
                <a:ea typeface="Courier New"/>
                <a:cs typeface="Courier New"/>
                <a:sym typeface="Courier New"/>
              </a:rPr>
              <a:t>primes = [</a:t>
            </a:r>
            <a:r>
              <a:rPr lang="en" sz="1400">
                <a:solidFill>
                  <a:srgbClr val="880000"/>
                </a:solidFill>
                <a:latin typeface="Courier New"/>
                <a:ea typeface="Courier New"/>
                <a:cs typeface="Courier New"/>
                <a:sym typeface="Courier New"/>
              </a:rPr>
              <a:t>2</a:t>
            </a:r>
            <a:r>
              <a:rPr lang="en" sz="1400">
                <a:latin typeface="Courier New"/>
                <a:ea typeface="Courier New"/>
                <a:cs typeface="Courier New"/>
                <a:sym typeface="Courier New"/>
              </a:rPr>
              <a:t>, </a:t>
            </a:r>
            <a:r>
              <a:rPr lang="en" sz="1400">
                <a:solidFill>
                  <a:srgbClr val="880000"/>
                </a:solidFill>
                <a:latin typeface="Courier New"/>
                <a:ea typeface="Courier New"/>
                <a:cs typeface="Courier New"/>
                <a:sym typeface="Courier New"/>
              </a:rPr>
              <a:t>3</a:t>
            </a:r>
            <a:r>
              <a:rPr lang="en" sz="1400">
                <a:latin typeface="Courier New"/>
                <a:ea typeface="Courier New"/>
                <a:cs typeface="Courier New"/>
                <a:sym typeface="Courier New"/>
              </a:rPr>
              <a:t>, </a:t>
            </a:r>
            <a:r>
              <a:rPr lang="en" sz="1400">
                <a:solidFill>
                  <a:srgbClr val="880000"/>
                </a:solidFill>
                <a:latin typeface="Courier New"/>
                <a:ea typeface="Courier New"/>
                <a:cs typeface="Courier New"/>
                <a:sym typeface="Courier New"/>
              </a:rPr>
              <a:t>5</a:t>
            </a:r>
            <a:r>
              <a:rPr lang="en" sz="1400">
                <a:latin typeface="Courier New"/>
                <a:ea typeface="Courier New"/>
                <a:cs typeface="Courier New"/>
                <a:sym typeface="Courier New"/>
              </a:rPr>
              <a:t>, </a:t>
            </a:r>
            <a:r>
              <a:rPr lang="en" sz="1400">
                <a:solidFill>
                  <a:srgbClr val="880000"/>
                </a:solidFill>
                <a:latin typeface="Courier New"/>
                <a:ea typeface="Courier New"/>
                <a:cs typeface="Courier New"/>
                <a:sym typeface="Courier New"/>
              </a:rPr>
              <a:t>7</a:t>
            </a:r>
            <a:r>
              <a:rPr lang="en" sz="1400">
                <a:latin typeface="Courier New"/>
                <a:ea typeface="Courier New"/>
                <a:cs typeface="Courier New"/>
                <a:sym typeface="Courier New"/>
              </a:rPr>
              <a:t>, </a:t>
            </a:r>
            <a:r>
              <a:rPr lang="en" sz="1400">
                <a:solidFill>
                  <a:srgbClr val="880000"/>
                </a:solidFill>
                <a:latin typeface="Courier New"/>
                <a:ea typeface="Courier New"/>
                <a:cs typeface="Courier New"/>
                <a:sym typeface="Courier New"/>
              </a:rPr>
              <a:t>11</a:t>
            </a:r>
            <a:r>
              <a:rPr lang="en" sz="1400">
                <a:latin typeface="Courier New"/>
                <a:ea typeface="Courier New"/>
                <a:cs typeface="Courier New"/>
                <a:sym typeface="Courier New"/>
              </a:rPr>
              <a:t>, </a:t>
            </a:r>
            <a:r>
              <a:rPr lang="en" sz="1400">
                <a:solidFill>
                  <a:srgbClr val="880000"/>
                </a:solidFill>
                <a:latin typeface="Courier New"/>
                <a:ea typeface="Courier New"/>
                <a:cs typeface="Courier New"/>
                <a:sym typeface="Courier New"/>
              </a:rPr>
              <a:t>13</a:t>
            </a:r>
            <a:r>
              <a:rPr lang="en" sz="1400">
                <a:latin typeface="Courier New"/>
                <a:ea typeface="Courier New"/>
                <a:cs typeface="Courier New"/>
                <a:sym typeface="Courier New"/>
              </a:rPr>
              <a:t>]</a:t>
            </a:r>
            <a:br>
              <a:rPr lang="en" sz="1400">
                <a:latin typeface="Courier New"/>
                <a:ea typeface="Courier New"/>
                <a:cs typeface="Courier New"/>
                <a:sym typeface="Courier New"/>
              </a:rPr>
            </a:br>
            <a:r>
              <a:rPr lang="en" sz="1400">
                <a:solidFill>
                  <a:srgbClr val="888888"/>
                </a:solidFill>
                <a:latin typeface="Courier New"/>
                <a:ea typeface="Courier New"/>
                <a:cs typeface="Courier New"/>
                <a:sym typeface="Courier New"/>
              </a:rPr>
              <a:t># =&gt; primes_added = [2, 5, 10, 17, 28, 41]</a:t>
            </a:r>
            <a:br>
              <a:rPr lang="en" sz="1400">
                <a:latin typeface="Courier New"/>
                <a:ea typeface="Courier New"/>
                <a:cs typeface="Courier New"/>
                <a:sym typeface="Courier New"/>
              </a:rPr>
            </a:br>
            <a:endParaRPr sz="1400">
              <a:latin typeface="Courier New"/>
              <a:ea typeface="Courier New"/>
              <a:cs typeface="Courier New"/>
              <a:sym typeface="Courier New"/>
            </a:endParaRPr>
          </a:p>
          <a:p>
            <a:pPr indent="0" lvl="0" marL="0" rtl="0" algn="l">
              <a:spcBef>
                <a:spcPts val="1600"/>
              </a:spcBef>
              <a:spcAft>
                <a:spcPts val="1600"/>
              </a:spcAft>
              <a:buNone/>
            </a:pPr>
            <a:r>
              <a:t/>
            </a:r>
            <a:endParaRPr sz="1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Sometimes, our lists contain repeated items that work better for us if they are all grouped together. Using </a:t>
            </a:r>
            <a:r>
              <a:rPr lang="en">
                <a:latin typeface="Courier New"/>
                <a:ea typeface="Courier New"/>
                <a:cs typeface="Courier New"/>
                <a:sym typeface="Courier New"/>
              </a:rPr>
              <a:t>groupby()</a:t>
            </a:r>
            <a:r>
              <a:rPr lang="en"/>
              <a:t>, which Python has written for us in </a:t>
            </a:r>
            <a:r>
              <a:rPr lang="en">
                <a:latin typeface="Courier New"/>
                <a:ea typeface="Courier New"/>
                <a:cs typeface="Courier New"/>
                <a:sym typeface="Courier New"/>
              </a:rPr>
              <a:t>itertools</a:t>
            </a:r>
            <a:r>
              <a:rPr lang="en"/>
              <a:t>, we can take our list and group the items.</a:t>
            </a:r>
            <a:endParaRPr/>
          </a:p>
          <a:p>
            <a:pPr indent="-342900" lvl="0" marL="457200" rtl="0" algn="l">
              <a:spcBef>
                <a:spcPts val="1600"/>
              </a:spcBef>
              <a:spcAft>
                <a:spcPts val="0"/>
              </a:spcAft>
              <a:buSzPts val="1800"/>
              <a:buChar char="●"/>
            </a:pPr>
            <a:r>
              <a:rPr lang="en">
                <a:latin typeface="Courier New"/>
                <a:ea typeface="Courier New"/>
                <a:cs typeface="Courier New"/>
                <a:sym typeface="Courier New"/>
              </a:rPr>
              <a:t>key</a:t>
            </a:r>
            <a:r>
              <a:rPr lang="en"/>
              <a:t>: The name of the group (in this case </a:t>
            </a:r>
            <a:r>
              <a:rPr lang="en">
                <a:latin typeface="Courier New"/>
                <a:ea typeface="Courier New"/>
                <a:cs typeface="Courier New"/>
                <a:sym typeface="Courier New"/>
              </a:rPr>
              <a:t>dog</a:t>
            </a:r>
            <a:r>
              <a:rPr lang="en"/>
              <a:t> and </a:t>
            </a:r>
            <a:r>
              <a:rPr lang="en">
                <a:latin typeface="Courier New"/>
                <a:ea typeface="Courier New"/>
                <a:cs typeface="Courier New"/>
                <a:sym typeface="Courier New"/>
              </a:rPr>
              <a:t>horse</a:t>
            </a:r>
            <a:r>
              <a:rPr lang="en"/>
              <a:t>).</a:t>
            </a:r>
            <a:endParaRPr>
              <a:latin typeface="Courier New"/>
              <a:ea typeface="Courier New"/>
              <a:cs typeface="Courier New"/>
              <a:sym typeface="Courier New"/>
            </a:endParaRPr>
          </a:p>
          <a:p>
            <a:pPr indent="-342900" lvl="0" marL="457200" rtl="0" algn="l">
              <a:spcBef>
                <a:spcPts val="0"/>
              </a:spcBef>
              <a:spcAft>
                <a:spcPts val="0"/>
              </a:spcAft>
              <a:buSzPts val="1800"/>
              <a:buChar char="●"/>
            </a:pPr>
            <a:r>
              <a:rPr lang="en">
                <a:latin typeface="Courier New"/>
                <a:ea typeface="Courier New"/>
                <a:cs typeface="Courier New"/>
                <a:sym typeface="Courier New"/>
              </a:rPr>
              <a:t>group</a:t>
            </a:r>
            <a:r>
              <a:rPr lang="en"/>
              <a:t>: A tuple containing all occurrences of that key from the original list.</a:t>
            </a:r>
            <a:endParaRPr/>
          </a:p>
          <a:p>
            <a:pPr indent="0" lvl="0" marL="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