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c64ee4a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c64ee4a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title: Python Programming: Functions type: lesson duration: "01:00" creator: Susi Remondi</a:t>
            </a:r>
            <a:endParaRPr/>
          </a:p>
          <a:p>
            <a:pPr indent="0" lvl="0" marL="0" rtl="0" algn="l">
              <a:spcBef>
                <a:spcPts val="0"/>
              </a:spcBef>
              <a:spcAft>
                <a:spcPts val="0"/>
              </a:spcAft>
              <a:buNone/>
            </a:pPr>
            <a:r>
              <a:rPr b="1" lang="en"/>
              <a:t>Overview</a:t>
            </a:r>
            <a:r>
              <a:rPr lang="en"/>
              <a:t>This lesson introduces students to the concept of functions, beginning with regular functions, then parameters, then multiple parameters. It continues with returning values from functions. It ends with a series of You Do exercises.</a:t>
            </a:r>
            <a:endParaRPr/>
          </a:p>
          <a:p>
            <a:pPr indent="0" lvl="0" marL="0" rtl="0" algn="l">
              <a:spcBef>
                <a:spcPts val="0"/>
              </a:spcBef>
              <a:spcAft>
                <a:spcPts val="0"/>
              </a:spcAft>
              <a:buNone/>
            </a:pPr>
            <a:r>
              <a:rPr b="1" lang="en"/>
              <a:t>Learning Objectives</a:t>
            </a:r>
            <a:r>
              <a:rPr lang="en"/>
              <a:t>In this lesson, students will:</a:t>
            </a:r>
            <a:endParaRPr/>
          </a:p>
          <a:p>
            <a:pPr indent="-298450" lvl="0" marL="457200" rtl="0" algn="l">
              <a:spcBef>
                <a:spcPts val="0"/>
              </a:spcBef>
              <a:spcAft>
                <a:spcPts val="0"/>
              </a:spcAft>
              <a:buSzPts val="1100"/>
              <a:buChar char="●"/>
            </a:pPr>
            <a:r>
              <a:rPr lang="en"/>
              <a:t>Identify when to use a function.</a:t>
            </a:r>
            <a:endParaRPr/>
          </a:p>
          <a:p>
            <a:pPr indent="-298450" lvl="0" marL="457200" rtl="0" algn="l">
              <a:spcBef>
                <a:spcPts val="0"/>
              </a:spcBef>
              <a:spcAft>
                <a:spcPts val="0"/>
              </a:spcAft>
              <a:buSzPts val="1100"/>
              <a:buChar char="●"/>
            </a:pPr>
            <a:r>
              <a:rPr lang="en"/>
              <a:t>Create and call a function with arguments.</a:t>
            </a:r>
            <a:endParaRPr/>
          </a:p>
          <a:p>
            <a:pPr indent="-298450" lvl="0" marL="457200" rtl="0" algn="l">
              <a:spcBef>
                <a:spcPts val="0"/>
              </a:spcBef>
              <a:spcAft>
                <a:spcPts val="0"/>
              </a:spcAft>
              <a:buSzPts val="1100"/>
              <a:buChar char="●"/>
            </a:pPr>
            <a:r>
              <a:rPr lang="en"/>
              <a:t>Return a value from a function.</a:t>
            </a:r>
            <a:endParaRPr/>
          </a:p>
          <a:p>
            <a:pPr indent="0" lvl="0" marL="0" rtl="0" algn="l">
              <a:spcBef>
                <a:spcPts val="0"/>
              </a:spcBef>
              <a:spcAft>
                <a:spcPts val="0"/>
              </a:spcAft>
              <a:buNone/>
            </a:pPr>
            <a:r>
              <a:rPr b="1" lang="en"/>
              <a:t>Duration</a:t>
            </a:r>
            <a:r>
              <a:rPr lang="en"/>
              <a:t>90 minutes</a:t>
            </a:r>
            <a:endParaRPr/>
          </a:p>
          <a:p>
            <a:pPr indent="0" lvl="0" marL="0" rtl="0" algn="l">
              <a:spcBef>
                <a:spcPts val="0"/>
              </a:spcBef>
              <a:spcAft>
                <a:spcPts val="0"/>
              </a:spcAft>
              <a:buNone/>
            </a:pPr>
            <a:r>
              <a:rPr b="1" lang="en"/>
              <a:t>Note on timing:</a:t>
            </a:r>
            <a:r>
              <a:rPr lang="en"/>
              <a:t>This functions lesson is designed to roll into the next one; it ends at a logical break to account for the class timing, but they go together.</a:t>
            </a:r>
            <a:endParaRPr/>
          </a:p>
          <a:p>
            <a:pPr indent="0" lvl="0" marL="0" rtl="0" algn="l">
              <a:spcBef>
                <a:spcPts val="0"/>
              </a:spcBef>
              <a:spcAft>
                <a:spcPts val="0"/>
              </a:spcAft>
              <a:buNone/>
            </a:pPr>
            <a:r>
              <a:rPr lang="en"/>
              <a:t>In the 5 day class, this means that the overall function lessons are designed to roll and continue in the next class. The homework doesn't have parameters, so if you don't get there, that's fine. Go as far as you can until the day is over, then pick up where you left off the next class. This lesson ends with a series of You Do exercises. </a:t>
            </a:r>
            <a:r>
              <a:rPr b="1" lang="en"/>
              <a:t>Student understanding is more important than staying within the timeframe</a:t>
            </a:r>
            <a:r>
              <a:rPr lang="en"/>
              <a:t> - the next lesson is flexible with many exercises that can be dropped.</a:t>
            </a:r>
            <a:endParaRPr/>
          </a:p>
          <a:p>
            <a:pPr indent="-298450" lvl="0" marL="457200" rtl="0" algn="l">
              <a:spcBef>
                <a:spcPts val="0"/>
              </a:spcBef>
              <a:spcAft>
                <a:spcPts val="0"/>
              </a:spcAft>
              <a:buSzPts val="1100"/>
              <a:buChar char="●"/>
            </a:pPr>
            <a:r>
              <a:rPr b="1" lang="en"/>
              <a:t>Suggested Agenda</a:t>
            </a:r>
            <a:r>
              <a:rPr lang="en"/>
              <a:t>TimeActivity0:00 - 0:03Welcome0:03 - 0:18Basic Functions0:20 - 0:35Parameters0:35 - 0:57Returns and Exercises0:57 - 0:60Summary</a:t>
            </a:r>
            <a:r>
              <a:rPr b="1" lang="en"/>
              <a:t>In Class: Materials</a:t>
            </a:r>
            <a:r>
              <a:rPr lang="en"/>
              <a:t>Projector</a:t>
            </a:r>
            <a:endParaRPr/>
          </a:p>
          <a:p>
            <a:pPr indent="-298450" lvl="0" marL="457200" rtl="0" algn="l">
              <a:spcBef>
                <a:spcPts val="0"/>
              </a:spcBef>
              <a:spcAft>
                <a:spcPts val="0"/>
              </a:spcAft>
              <a:buSzPts val="1100"/>
              <a:buChar char="●"/>
            </a:pPr>
            <a:r>
              <a:rPr lang="en"/>
              <a:t>Internet connection</a:t>
            </a:r>
            <a:endParaRPr/>
          </a:p>
          <a:p>
            <a:pPr indent="-298450" lvl="0" marL="457200" rtl="0" algn="l">
              <a:spcBef>
                <a:spcPts val="0"/>
              </a:spcBef>
              <a:spcAft>
                <a:spcPts val="0"/>
              </a:spcAft>
              <a:buSzPts val="1100"/>
              <a:buChar char="●"/>
            </a:pPr>
            <a:r>
              <a:rPr lang="en"/>
              <a:t>Python3</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21025f00-178a-11e9-8a59-2914a85ec7d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21025f00-178a-11e9-8a59-2914a85ec7d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21028610-178a-11e9-8a59-2914a85ec7d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21028610-178a-11e9-8a59-2914a85ec7d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a:t>
            </a:r>
            <a:endParaRPr b="1"/>
          </a:p>
          <a:p>
            <a:pPr indent="-298450" lvl="0" marL="457200" rtl="0" algn="l">
              <a:spcBef>
                <a:spcPts val="0"/>
              </a:spcBef>
              <a:spcAft>
                <a:spcPts val="0"/>
              </a:spcAft>
              <a:buSzPts val="1100"/>
              <a:buChar char="●"/>
            </a:pPr>
            <a:r>
              <a:rPr lang="en"/>
              <a:t>Give students a few minutes. The answer is on the next slide.</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2102ad20-178a-11e9-8a59-2914a85ec7d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2102ad20-178a-11e9-8a59-2914a85ec7d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a:t>
            </a:r>
            <a:endParaRPr b="1"/>
          </a:p>
          <a:p>
            <a:pPr indent="-298450" lvl="0" marL="457200" rtl="0" algn="l">
              <a:spcBef>
                <a:spcPts val="0"/>
              </a:spcBef>
              <a:spcAft>
                <a:spcPts val="0"/>
              </a:spcAft>
              <a:buSzPts val="1100"/>
              <a:buChar char="●"/>
            </a:pPr>
            <a:r>
              <a:rPr lang="en"/>
              <a:t>Do a check for understanding.</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2102d430-178a-11e9-8a59-2914a85ec7d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2102d430-178a-11e9-8a59-2914a85ec7d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20ff03a0-178a-11e9-8a59-2914a85ec7d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20ff03a0-178a-11e9-8a59-2914a85ec7d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298450" lvl="0" marL="457200" rtl="0" algn="l">
              <a:spcBef>
                <a:spcPts val="0"/>
              </a:spcBef>
              <a:spcAft>
                <a:spcPts val="0"/>
              </a:spcAft>
              <a:buSzPts val="1100"/>
              <a:buChar char="●"/>
            </a:pPr>
            <a:r>
              <a:rPr lang="en"/>
              <a:t>Jot these on the board for reference.</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20ff2ab0-178a-11e9-8a59-2914a85ec7d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20ff2ab0-178a-11e9-8a59-2914a85ec7d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20ff2ab1-178a-11e9-8a59-2914a85ec7d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20ff2ab1-178a-11e9-8a59-2914a85ec7d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Tips:</a:t>
            </a:r>
            <a:endParaRPr b="1"/>
          </a:p>
          <a:p>
            <a:pPr indent="-298450" lvl="0" marL="457200" rtl="0" algn="l">
              <a:spcBef>
                <a:spcPts val="0"/>
              </a:spcBef>
              <a:spcAft>
                <a:spcPts val="0"/>
              </a:spcAft>
              <a:buSzPts val="1100"/>
              <a:buChar char="●"/>
            </a:pPr>
            <a:r>
              <a:rPr lang="en"/>
              <a:t>Walk through this carefully!</a:t>
            </a:r>
            <a:endParaRPr/>
          </a:p>
          <a:p>
            <a:pPr indent="-298450" lvl="0" marL="457200" rtl="0" algn="l">
              <a:spcBef>
                <a:spcPts val="0"/>
              </a:spcBef>
              <a:spcAft>
                <a:spcPts val="0"/>
              </a:spcAft>
              <a:buSzPts val="1100"/>
              <a:buChar char="●"/>
            </a:pPr>
            <a:r>
              <a:rPr lang="en"/>
              <a:t>Run it in an interpreter, repl.it, or file to show it working (remove the last </a:t>
            </a:r>
            <a:r>
              <a:rPr lang="en">
                <a:latin typeface="Courier New"/>
                <a:ea typeface="Courier New"/>
                <a:cs typeface="Courier New"/>
                <a:sym typeface="Courier New"/>
              </a:rPr>
              <a:t>print</a:t>
            </a:r>
            <a:r>
              <a:rPr lang="en"/>
              <a:t> to stop the error).</a:t>
            </a:r>
            <a:endParaRPr/>
          </a:p>
          <a:p>
            <a:pPr indent="-298450" lvl="0" marL="457200" rtl="0" algn="l">
              <a:spcBef>
                <a:spcPts val="0"/>
              </a:spcBef>
              <a:spcAft>
                <a:spcPts val="0"/>
              </a:spcAft>
              <a:buSzPts val="1100"/>
              <a:buChar char="●"/>
            </a:pPr>
            <a:r>
              <a:rPr lang="en"/>
              <a:t>Terminology is next — just get students to understand the idea.</a:t>
            </a:r>
            <a:endParaRPr/>
          </a:p>
          <a:p>
            <a:pPr indent="0" lvl="0" marL="0" rtl="0" algn="l">
              <a:spcBef>
                <a:spcPts val="0"/>
              </a:spcBef>
              <a:spcAft>
                <a:spcPts val="0"/>
              </a:spcAft>
              <a:buNone/>
            </a:pPr>
            <a:r>
              <a:rPr b="1" lang="en"/>
              <a:t>Talking Points:</a:t>
            </a:r>
            <a:endParaRPr b="1"/>
          </a:p>
          <a:p>
            <a:pPr indent="-298450" lvl="0" marL="457200" rtl="0" algn="l">
              <a:spcBef>
                <a:spcPts val="0"/>
              </a:spcBef>
              <a:spcAft>
                <a:spcPts val="0"/>
              </a:spcAft>
              <a:buSzPts val="1100"/>
              <a:buChar char="●"/>
            </a:pPr>
            <a:r>
              <a:rPr lang="en"/>
              <a:t>Any variable declared or assigned inside of a function is local to that function.</a:t>
            </a:r>
            <a:endParaRPr/>
          </a:p>
          <a:p>
            <a:pPr indent="-298450" lvl="0" marL="457200" rtl="0" algn="l">
              <a:spcBef>
                <a:spcPts val="0"/>
              </a:spcBef>
              <a:spcAft>
                <a:spcPts val="0"/>
              </a:spcAft>
              <a:buSzPts val="1100"/>
              <a:buChar char="●"/>
            </a:pPr>
            <a:r>
              <a:rPr lang="en"/>
              <a:t>This is the most specific level of scope and is, ideally, where most of your variables should be declared.</a:t>
            </a:r>
            <a:endParaRPr/>
          </a:p>
          <a:p>
            <a:pPr indent="-298450" lvl="0" marL="457200" rtl="0" algn="l">
              <a:spcBef>
                <a:spcPts val="0"/>
              </a:spcBef>
              <a:spcAft>
                <a:spcPts val="0"/>
              </a:spcAft>
              <a:buSzPts val="1100"/>
              <a:buChar char="●"/>
            </a:pPr>
            <a:r>
              <a:rPr lang="en"/>
              <a:t>Only the function in which the variable was declared has access to this scope — i.e., the variable is out of scope for everything but that function.</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2100b150-178a-11e9-8a59-2914a85ec7d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2100b150-178a-11e9-8a59-2914a85ec7d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a:t>
            </a:r>
            <a:endParaRPr b="1"/>
          </a:p>
          <a:p>
            <a:pPr indent="-298450" lvl="0" marL="457200" rtl="0" algn="l">
              <a:spcBef>
                <a:spcPts val="0"/>
              </a:spcBef>
              <a:spcAft>
                <a:spcPts val="0"/>
              </a:spcAft>
              <a:buSzPts val="1100"/>
              <a:buChar char="●"/>
            </a:pPr>
            <a:r>
              <a:rPr lang="en"/>
              <a:t>If some variables are specifically local, what are the variables outside of a function or class called?</a:t>
            </a:r>
            <a:endParaRPr/>
          </a:p>
          <a:p>
            <a:pPr indent="-298450" lvl="0" marL="457200" rtl="0" algn="l">
              <a:spcBef>
                <a:spcPts val="0"/>
              </a:spcBef>
              <a:spcAft>
                <a:spcPts val="0"/>
              </a:spcAft>
              <a:buSzPts val="1100"/>
              <a:buChar char="●"/>
            </a:pPr>
            <a:r>
              <a:rPr lang="en"/>
              <a:t>Any variable declared or assigned outside of any function or class is considered "global."</a:t>
            </a:r>
            <a:endParaRPr/>
          </a:p>
          <a:p>
            <a:pPr indent="-298450" lvl="0" marL="457200" rtl="0" algn="l">
              <a:spcBef>
                <a:spcPts val="0"/>
              </a:spcBef>
              <a:spcAft>
                <a:spcPts val="0"/>
              </a:spcAft>
              <a:buSzPts val="1100"/>
              <a:buChar char="●"/>
            </a:pPr>
            <a:r>
              <a:rPr lang="en"/>
              <a:t>Global variables are accessible from anywhere in the script. This is not necessarily a good thing, however, because those variables can be accessed, changed, or reassigned by anything, and this can lead to troublesome bugs.</a:t>
            </a:r>
            <a:endParaRPr/>
          </a:p>
          <a:p>
            <a:pPr indent="-298450" lvl="0" marL="457200" rtl="0" algn="l">
              <a:spcBef>
                <a:spcPts val="0"/>
              </a:spcBef>
              <a:spcAft>
                <a:spcPts val="0"/>
              </a:spcAft>
              <a:buSzPts val="1100"/>
              <a:buChar char="●"/>
            </a:pPr>
            <a:r>
              <a:rPr lang="en"/>
              <a:t>This is another case where Python has our backs. It's preventing us from making an accidental error that could easily occur in many other languages.</a:t>
            </a:r>
            <a:endParaRPr/>
          </a:p>
          <a:p>
            <a:pPr indent="-298450" lvl="0" marL="457200" rtl="0" algn="l">
              <a:spcBef>
                <a:spcPts val="0"/>
              </a:spcBef>
              <a:spcAft>
                <a:spcPts val="0"/>
              </a:spcAft>
              <a:buSzPts val="1100"/>
              <a:buChar char="●"/>
            </a:pPr>
            <a:r>
              <a:rPr lang="en"/>
              <a:t>Python assumes local unless otherwise specified.</a:t>
            </a:r>
            <a:endParaRPr/>
          </a:p>
          <a:p>
            <a:pPr indent="-298450" lvl="1" marL="914400" rtl="0" algn="l">
              <a:spcBef>
                <a:spcPts val="0"/>
              </a:spcBef>
              <a:spcAft>
                <a:spcPts val="0"/>
              </a:spcAft>
              <a:buSzPts val="1100"/>
              <a:buChar char="○"/>
            </a:pPr>
            <a:r>
              <a:rPr lang="en"/>
              <a:t>Meaning, these </a:t>
            </a:r>
            <a:r>
              <a:rPr lang="en">
                <a:latin typeface="Courier New"/>
                <a:ea typeface="Courier New"/>
                <a:cs typeface="Courier New"/>
                <a:sym typeface="Courier New"/>
              </a:rPr>
              <a:t>x</a:t>
            </a:r>
            <a:r>
              <a:rPr lang="en"/>
              <a:t>s are three different variables.</a:t>
            </a:r>
            <a:endParaRPr/>
          </a:p>
          <a:p>
            <a:pPr indent="-298450" lvl="0" marL="457200" rtl="0" algn="l">
              <a:spcBef>
                <a:spcPts val="0"/>
              </a:spcBef>
              <a:spcAft>
                <a:spcPts val="0"/>
              </a:spcAft>
              <a:buSzPts val="1100"/>
              <a:buChar char="●"/>
            </a:pPr>
            <a:r>
              <a:rPr lang="en"/>
              <a:t>Python does this to prevent unexpected behavior and accidental bad practice.</a:t>
            </a:r>
            <a:endParaRPr/>
          </a:p>
          <a:p>
            <a:pPr indent="-298450" lvl="1" marL="914400" rtl="0" algn="l">
              <a:spcBef>
                <a:spcPts val="0"/>
              </a:spcBef>
              <a:spcAft>
                <a:spcPts val="0"/>
              </a:spcAft>
              <a:buSzPts val="1100"/>
              <a:buChar char="○"/>
            </a:pPr>
            <a:r>
              <a:rPr lang="en"/>
              <a:t>Global variables should be avoided whenever possible. Some argue that you will need to use a global variable </a:t>
            </a:r>
            <a:r>
              <a:rPr i="1" lang="en"/>
              <a:t>if multiple functions need access to that variable</a:t>
            </a:r>
            <a:r>
              <a:rPr lang="en"/>
              <a:t>. This is almost never true. If the function needs access to that variable, it should enter that function as a parameter. This maintains the integrity </a:t>
            </a:r>
            <a:r>
              <a:rPr i="1" lang="en"/>
              <a:t>of the interface between the data and the function that is called</a:t>
            </a:r>
            <a:r>
              <a:rPr lang="en"/>
              <a:t>.</a:t>
            </a:r>
            <a:endParaRPr/>
          </a:p>
          <a:p>
            <a:pPr indent="-298450" lvl="1" marL="914400" rtl="0" algn="l">
              <a:spcBef>
                <a:spcPts val="0"/>
              </a:spcBef>
              <a:spcAft>
                <a:spcPts val="0"/>
              </a:spcAft>
              <a:buSzPts val="1100"/>
              <a:buChar char="○"/>
            </a:pPr>
            <a:r>
              <a:rPr i="1" lang="en"/>
              <a:t>Any</a:t>
            </a:r>
            <a:r>
              <a:rPr lang="en"/>
              <a:t> function that has access to the variable (i.e. all functions) can potentially modify its state. As an application grows, you will likely be unable to determine which function is modifying this global variable's state and it can be extremely difficult to debug.</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21012680-178a-11e9-8a59-2914a85ec7d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21012680-178a-11e9-8a59-2914a85ec7d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a:t>
            </a:r>
            <a:endParaRPr b="1"/>
          </a:p>
          <a:p>
            <a:pPr indent="-298450" lvl="0" marL="457200" rtl="0" algn="l">
              <a:spcBef>
                <a:spcPts val="0"/>
              </a:spcBef>
              <a:spcAft>
                <a:spcPts val="0"/>
              </a:spcAft>
              <a:buSzPts val="1100"/>
              <a:buChar char="●"/>
            </a:pPr>
            <a:r>
              <a:rPr lang="en"/>
              <a:t>Why would you want to have different variables with the same name? Do you expect each </a:t>
            </a:r>
            <a:r>
              <a:rPr lang="en">
                <a:latin typeface="Courier New"/>
                <a:ea typeface="Courier New"/>
                <a:cs typeface="Courier New"/>
                <a:sym typeface="Courier New"/>
              </a:rPr>
              <a:t>x</a:t>
            </a:r>
            <a:r>
              <a:rPr lang="en"/>
              <a:t> and </a:t>
            </a:r>
            <a:r>
              <a:rPr lang="en">
                <a:latin typeface="Courier New"/>
                <a:ea typeface="Courier New"/>
                <a:cs typeface="Courier New"/>
                <a:sym typeface="Courier New"/>
              </a:rPr>
              <a:t>y</a:t>
            </a:r>
            <a:r>
              <a:rPr lang="en"/>
              <a:t> in this code to perform independently?</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21019bb0-178a-11e9-8a59-2914a85ec7d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21019bb0-178a-11e9-8a59-2914a85ec7d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a:t>
            </a:r>
            <a:endParaRPr b="1"/>
          </a:p>
          <a:p>
            <a:pPr indent="-298450" lvl="0" marL="457200" rtl="0" algn="l">
              <a:spcBef>
                <a:spcPts val="0"/>
              </a:spcBef>
              <a:spcAft>
                <a:spcPts val="0"/>
              </a:spcAft>
              <a:buSzPts val="1100"/>
              <a:buChar char="●"/>
            </a:pPr>
            <a:r>
              <a:rPr lang="en"/>
              <a:t>Python makes it a little trickier than other languages to fiddle around with global variables if we're not already in that scope. First, start up a blank script. The following line will assign a global variable named foo the value of </a:t>
            </a:r>
            <a:r>
              <a:rPr lang="en">
                <a:latin typeface="Courier New"/>
                <a:ea typeface="Courier New"/>
                <a:cs typeface="Courier New"/>
                <a:sym typeface="Courier New"/>
              </a:rPr>
              <a:t>5</a:t>
            </a:r>
            <a:r>
              <a:rPr lang="en"/>
              <a:t>. We can easily reassign and access that variable with the following lines. That's the global scope: There's no restriction on accessing or mutating a variable.</a:t>
            </a:r>
            <a:endParaRPr/>
          </a:p>
          <a:p>
            <a:pPr indent="0" lvl="0" marL="0" rtl="0" algn="l">
              <a:spcBef>
                <a:spcPts val="0"/>
              </a:spcBef>
              <a:spcAft>
                <a:spcPts val="0"/>
              </a:spcAft>
              <a:buNone/>
            </a:pPr>
            <a:r>
              <a:rPr b="1" lang="en"/>
              <a:t>Teaching Tip:</a:t>
            </a:r>
            <a:endParaRPr b="1"/>
          </a:p>
          <a:p>
            <a:pPr indent="-298450" lvl="0" marL="457200" rtl="0" algn="l">
              <a:spcBef>
                <a:spcPts val="0"/>
              </a:spcBef>
              <a:spcAft>
                <a:spcPts val="0"/>
              </a:spcAft>
              <a:buSzPts val="1100"/>
              <a:buChar char="●"/>
            </a:pPr>
            <a:r>
              <a:rPr lang="en"/>
              <a:t>Run all the code in these slides in an interpreter for students to see. Encourage them to do this with you.</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2101c2c0-178a-11e9-8a59-2914a85ec7d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2101c2c0-178a-11e9-8a59-2914a85ec7d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Talking Points:</a:t>
            </a:r>
            <a:endParaRPr b="1"/>
          </a:p>
          <a:p>
            <a:pPr indent="-298450" lvl="0" marL="457200" rtl="0" algn="l">
              <a:spcBef>
                <a:spcPts val="0"/>
              </a:spcBef>
              <a:spcAft>
                <a:spcPts val="0"/>
              </a:spcAft>
              <a:buSzPts val="1100"/>
              <a:buChar char="●"/>
            </a:pPr>
            <a:r>
              <a:rPr lang="en"/>
              <a:t>If you run this code, you will get an error: </a:t>
            </a:r>
            <a:r>
              <a:rPr lang="en">
                <a:latin typeface="Courier New"/>
                <a:ea typeface="Courier New"/>
                <a:cs typeface="Courier New"/>
                <a:sym typeface="Courier New"/>
              </a:rPr>
              <a:t>NameError: name 'bar' is not defined.</a:t>
            </a:r>
            <a:r>
              <a:rPr lang="en"/>
              <a:t>.</a:t>
            </a:r>
            <a:endParaRPr/>
          </a:p>
          <a:p>
            <a:pPr indent="-298450" lvl="0" marL="457200" rtl="0" algn="l">
              <a:spcBef>
                <a:spcPts val="0"/>
              </a:spcBef>
              <a:spcAft>
                <a:spcPts val="0"/>
              </a:spcAft>
              <a:buSzPts val="1100"/>
              <a:buChar char="●"/>
            </a:pPr>
            <a:r>
              <a:rPr lang="en"/>
              <a:t>The variable bar is only accessible from inside the </a:t>
            </a:r>
            <a:r>
              <a:rPr lang="en">
                <a:latin typeface="Courier New"/>
                <a:ea typeface="Courier New"/>
                <a:cs typeface="Courier New"/>
                <a:sym typeface="Courier New"/>
              </a:rPr>
              <a:t>coolFunc()</a:t>
            </a:r>
            <a:r>
              <a:rPr lang="en"/>
              <a:t> function.</a:t>
            </a:r>
            <a:endParaRPr/>
          </a:p>
          <a:p>
            <a:pPr indent="-298450" lvl="0" marL="457200" rtl="0" algn="l">
              <a:spcBef>
                <a:spcPts val="0"/>
              </a:spcBef>
              <a:spcAft>
                <a:spcPts val="0"/>
              </a:spcAft>
              <a:buSzPts val="1100"/>
              <a:buChar char="●"/>
            </a:pPr>
            <a:r>
              <a:rPr lang="en"/>
              <a:t>We called the </a:t>
            </a:r>
            <a:r>
              <a:rPr lang="en">
                <a:latin typeface="Courier New"/>
                <a:ea typeface="Courier New"/>
                <a:cs typeface="Courier New"/>
                <a:sym typeface="Courier New"/>
              </a:rPr>
              <a:t>coolFunc()</a:t>
            </a:r>
            <a:r>
              <a:rPr lang="en"/>
              <a:t> function, but as soon as it finished running, the variable bar ceased to exist. Even while the function was running, it was only accessible to itself. But, </a:t>
            </a:r>
            <a:r>
              <a:rPr lang="en">
                <a:latin typeface="Courier New"/>
                <a:ea typeface="Courier New"/>
                <a:cs typeface="Courier New"/>
                <a:sym typeface="Courier New"/>
              </a:rPr>
              <a:t>foo</a:t>
            </a:r>
            <a:r>
              <a:rPr lang="en"/>
              <a:t> in the global scope was still accessible.</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210210e0-178a-11e9-8a59-2914a85ec7d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210210e0-178a-11e9-8a59-2914a85ec7d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Teaching Tip:</a:t>
            </a:r>
            <a:endParaRPr b="1"/>
          </a:p>
          <a:p>
            <a:pPr indent="-298450" lvl="0" marL="457200" rtl="0" algn="l">
              <a:spcBef>
                <a:spcPts val="0"/>
              </a:spcBef>
              <a:spcAft>
                <a:spcPts val="0"/>
              </a:spcAft>
              <a:buSzPts val="1100"/>
              <a:buChar char="●"/>
            </a:pPr>
            <a:r>
              <a:rPr lang="en"/>
              <a:t>Spend some time here. Ensure student understanding.</a:t>
            </a:r>
            <a:endParaRPr/>
          </a:p>
          <a:p>
            <a:pPr indent="0" lvl="0" marL="0" rtl="0" algn="l">
              <a:spcBef>
                <a:spcPts val="0"/>
              </a:spcBef>
              <a:spcAft>
                <a:spcPts val="0"/>
              </a:spcAft>
              <a:buNone/>
            </a:pPr>
            <a:r>
              <a:rPr b="1" lang="en"/>
              <a:t>Talking Points:</a:t>
            </a:r>
            <a:endParaRPr b="1"/>
          </a:p>
          <a:p>
            <a:pPr indent="-298450" lvl="0" marL="457200" rtl="0" algn="l">
              <a:spcBef>
                <a:spcPts val="0"/>
              </a:spcBef>
              <a:spcAft>
                <a:spcPts val="0"/>
              </a:spcAft>
              <a:buSzPts val="1100"/>
              <a:buChar char="●"/>
            </a:pPr>
            <a:r>
              <a:rPr lang="en"/>
              <a:t>Hey! The variable </a:t>
            </a:r>
            <a:r>
              <a:rPr lang="en">
                <a:latin typeface="Courier New"/>
                <a:ea typeface="Courier New"/>
                <a:cs typeface="Courier New"/>
                <a:sym typeface="Courier New"/>
              </a:rPr>
              <a:t>foo</a:t>
            </a:r>
            <a:r>
              <a:rPr lang="en"/>
              <a:t> went back to its old value after the function finished! Actually, not quite. Here's what happened:</a:t>
            </a:r>
            <a:endParaRPr/>
          </a:p>
          <a:p>
            <a:pPr indent="-298450" lvl="1" marL="914400" rtl="0" algn="l">
              <a:spcBef>
                <a:spcPts val="0"/>
              </a:spcBef>
              <a:spcAft>
                <a:spcPts val="0"/>
              </a:spcAft>
              <a:buSzPts val="1100"/>
              <a:buChar char="○"/>
            </a:pPr>
            <a:r>
              <a:rPr lang="en"/>
              <a:t>The line in the function where </a:t>
            </a:r>
            <a:r>
              <a:rPr lang="en">
                <a:latin typeface="Courier New"/>
                <a:ea typeface="Courier New"/>
                <a:cs typeface="Courier New"/>
                <a:sym typeface="Courier New"/>
              </a:rPr>
              <a:t>foo</a:t>
            </a:r>
            <a:r>
              <a:rPr lang="en"/>
              <a:t> is assigned the value of </a:t>
            </a:r>
            <a:r>
              <a:rPr lang="en">
                <a:latin typeface="Courier New"/>
                <a:ea typeface="Courier New"/>
                <a:cs typeface="Courier New"/>
                <a:sym typeface="Courier New"/>
              </a:rPr>
              <a:t>6</a:t>
            </a:r>
            <a:r>
              <a:rPr lang="en"/>
              <a:t> causes the creation of a new local variable.</a:t>
            </a:r>
            <a:endParaRPr/>
          </a:p>
          <a:p>
            <a:pPr indent="-298450" lvl="1" marL="914400" rtl="0" algn="l">
              <a:spcBef>
                <a:spcPts val="0"/>
              </a:spcBef>
              <a:spcAft>
                <a:spcPts val="0"/>
              </a:spcAft>
              <a:buSzPts val="1100"/>
              <a:buChar char="○"/>
            </a:pPr>
            <a:r>
              <a:rPr lang="en"/>
              <a:t>We then set this variable's value to </a:t>
            </a:r>
            <a:r>
              <a:rPr lang="en">
                <a:latin typeface="Courier New"/>
                <a:ea typeface="Courier New"/>
                <a:cs typeface="Courier New"/>
                <a:sym typeface="Courier New"/>
              </a:rPr>
              <a:t>6</a:t>
            </a:r>
            <a:r>
              <a:rPr lang="en"/>
              <a:t>, the function prints the value, and the function finishes. However, the global variable </a:t>
            </a:r>
            <a:r>
              <a:rPr lang="en">
                <a:latin typeface="Courier New"/>
                <a:ea typeface="Courier New"/>
                <a:cs typeface="Courier New"/>
                <a:sym typeface="Courier New"/>
              </a:rPr>
              <a:t>foo</a:t>
            </a:r>
            <a:r>
              <a:rPr lang="en"/>
              <a:t> was never touched by the function.</a:t>
            </a:r>
            <a:endParaRPr/>
          </a:p>
          <a:p>
            <a:pPr indent="0" lvl="0" marL="0" rtl="0" algn="l">
              <a:spcBef>
                <a:spcPts val="0"/>
              </a:spcBef>
              <a:spcAft>
                <a:spcPts val="0"/>
              </a:spcAft>
              <a:buNone/>
            </a:pPr>
            <a:r>
              <a:rPr b="1" lang="en"/>
              <a:t>Teaching Tips:</a:t>
            </a:r>
            <a:endParaRPr b="1"/>
          </a:p>
          <a:p>
            <a:pPr indent="-298450" lvl="0" marL="457200" rtl="0" algn="l">
              <a:spcBef>
                <a:spcPts val="0"/>
              </a:spcBef>
              <a:spcAft>
                <a:spcPts val="0"/>
              </a:spcAft>
              <a:buSzPts val="1100"/>
              <a:buChar char="●"/>
            </a:pPr>
            <a:r>
              <a:rPr lang="en"/>
              <a:t>Run this!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python-course.eu/python3_global_vs_local_variables.php" TargetMode="External"/><Relationship Id="rId4" Type="http://schemas.openxmlformats.org/officeDocument/2006/relationships/hyperlink" Target="http://python-textbok.readthedocs.io/en/1.0/Variables_and_Scope.html" TargetMode="External"/><Relationship Id="rId5" Type="http://schemas.openxmlformats.org/officeDocument/2006/relationships/hyperlink" Target="https://realpython.com/inner-functions-what-are-they-good-fo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0000"/>
        </a:solid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43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200">
                <a:solidFill>
                  <a:srgbClr val="FFFFFF"/>
                </a:solidFill>
              </a:rPr>
              <a:t>Python Programming: Variable Scope</a:t>
            </a:r>
            <a:endParaRPr sz="7200">
              <a:solidFill>
                <a:srgbClr val="FFFFFF"/>
              </a:solidFill>
            </a:endParaRPr>
          </a:p>
        </p:txBody>
      </p:sp>
      <p:pic>
        <p:nvPicPr>
          <p:cNvPr id="55" name="Google Shape;55;p13"/>
          <p:cNvPicPr preferRelativeResize="0"/>
          <p:nvPr/>
        </p:nvPicPr>
        <p:blipFill>
          <a:blip r:embed="rId3">
            <a:alphaModFix/>
          </a:blip>
          <a:stretch>
            <a:fillRect/>
          </a:stretch>
        </p:blipFill>
        <p:spPr>
          <a:xfrm>
            <a:off x="7957801" y="4066975"/>
            <a:ext cx="874500" cy="838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2"/>
          <p:cNvSpPr txBox="1"/>
          <p:nvPr>
            <p:ph idx="1" type="body"/>
          </p:nvPr>
        </p:nvSpPr>
        <p:spPr>
          <a:xfrm>
            <a:off x="311700" y="253325"/>
            <a:ext cx="8520600" cy="46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a new local file, </a:t>
            </a:r>
            <a:r>
              <a:rPr lang="en">
                <a:latin typeface="Courier New"/>
                <a:ea typeface="Courier New"/>
                <a:cs typeface="Courier New"/>
                <a:sym typeface="Courier New"/>
              </a:rPr>
              <a:t>piranhas.py</a:t>
            </a:r>
            <a:r>
              <a:rPr lang="en"/>
              <a:t>.</a:t>
            </a:r>
            <a:endParaRPr/>
          </a:p>
          <a:p>
            <a:pPr indent="-342900" lvl="0" marL="457200" rtl="0" algn="l">
              <a:spcBef>
                <a:spcPts val="1600"/>
              </a:spcBef>
              <a:spcAft>
                <a:spcPts val="0"/>
              </a:spcAft>
              <a:buSzPts val="1800"/>
              <a:buChar char="●"/>
            </a:pPr>
            <a:r>
              <a:rPr lang="en"/>
              <a:t>Declare a global variable </a:t>
            </a:r>
            <a:r>
              <a:rPr lang="en">
                <a:latin typeface="Courier New"/>
                <a:ea typeface="Courier New"/>
                <a:cs typeface="Courier New"/>
                <a:sym typeface="Courier New"/>
              </a:rPr>
              <a:t>piranhas_hungry</a:t>
            </a:r>
            <a:r>
              <a:rPr lang="en"/>
              <a:t> and set it to </a:t>
            </a:r>
            <a:r>
              <a:rPr lang="en">
                <a:latin typeface="Courier New"/>
                <a:ea typeface="Courier New"/>
                <a:cs typeface="Courier New"/>
                <a:sym typeface="Courier New"/>
              </a:rPr>
              <a:t>True</a:t>
            </a:r>
            <a:r>
              <a:rPr lang="en"/>
              <a:t>.</a:t>
            </a:r>
            <a:endParaRPr/>
          </a:p>
          <a:p>
            <a:pPr indent="-342900" lvl="0" marL="457200" rtl="0" algn="l">
              <a:spcBef>
                <a:spcPts val="0"/>
              </a:spcBef>
              <a:spcAft>
                <a:spcPts val="0"/>
              </a:spcAft>
              <a:buSzPts val="1800"/>
              <a:buChar char="●"/>
            </a:pPr>
            <a:r>
              <a:rPr lang="en"/>
              <a:t>Write two functions, </a:t>
            </a:r>
            <a:r>
              <a:rPr lang="en">
                <a:latin typeface="Courier New"/>
                <a:ea typeface="Courier New"/>
                <a:cs typeface="Courier New"/>
                <a:sym typeface="Courier New"/>
              </a:rPr>
              <a:t>swing_vine_over_river</a:t>
            </a:r>
            <a:r>
              <a:rPr lang="en"/>
              <a:t> and </a:t>
            </a:r>
            <a:r>
              <a:rPr lang="en">
                <a:latin typeface="Courier New"/>
                <a:ea typeface="Courier New"/>
                <a:cs typeface="Courier New"/>
                <a:sym typeface="Courier New"/>
              </a:rPr>
              <a:t>jump_in_river</a:t>
            </a:r>
            <a:r>
              <a:rPr lang="en"/>
              <a:t>.</a:t>
            </a:r>
            <a:endParaRPr/>
          </a:p>
          <a:p>
            <a:pPr indent="-342900" lvl="0" marL="457200" rtl="0" algn="l">
              <a:spcBef>
                <a:spcPts val="0"/>
              </a:spcBef>
              <a:spcAft>
                <a:spcPts val="0"/>
              </a:spcAft>
              <a:buSzPts val="1800"/>
              <a:buChar char="●"/>
            </a:pPr>
            <a:r>
              <a:rPr lang="en"/>
              <a:t>In </a:t>
            </a:r>
            <a:r>
              <a:rPr lang="en">
                <a:latin typeface="Courier New"/>
                <a:ea typeface="Courier New"/>
                <a:cs typeface="Courier New"/>
                <a:sym typeface="Courier New"/>
              </a:rPr>
              <a:t>swing_vine_over_river</a:t>
            </a:r>
            <a:r>
              <a:rPr lang="en"/>
              <a:t>:</a:t>
            </a:r>
            <a:endParaRPr/>
          </a:p>
          <a:p>
            <a:pPr indent="-317500" lvl="1" marL="914400" rtl="0" algn="l">
              <a:spcBef>
                <a:spcPts val="0"/>
              </a:spcBef>
              <a:spcAft>
                <a:spcPts val="0"/>
              </a:spcAft>
              <a:buSzPts val="1400"/>
              <a:buChar char="○"/>
            </a:pPr>
            <a:r>
              <a:rPr lang="en"/>
              <a:t>Print </a:t>
            </a:r>
            <a:r>
              <a:rPr lang="en">
                <a:latin typeface="Courier New"/>
                <a:ea typeface="Courier New"/>
                <a:cs typeface="Courier New"/>
                <a:sym typeface="Courier New"/>
              </a:rPr>
              <a:t>Ahhh! Piranhas got me!</a:t>
            </a:r>
            <a:r>
              <a:rPr lang="en"/>
              <a:t>.</a:t>
            </a:r>
            <a:endParaRPr/>
          </a:p>
          <a:p>
            <a:pPr indent="-317500" lvl="1" marL="914400" rtl="0" algn="l">
              <a:spcBef>
                <a:spcPts val="0"/>
              </a:spcBef>
              <a:spcAft>
                <a:spcPts val="0"/>
              </a:spcAft>
              <a:buSzPts val="1400"/>
              <a:buChar char="○"/>
            </a:pPr>
            <a:r>
              <a:rPr lang="en"/>
              <a:t>Change </a:t>
            </a:r>
            <a:r>
              <a:rPr lang="en">
                <a:latin typeface="Courier New"/>
                <a:ea typeface="Courier New"/>
                <a:cs typeface="Courier New"/>
                <a:sym typeface="Courier New"/>
              </a:rPr>
              <a:t>piranhas_hungry</a:t>
            </a:r>
            <a:r>
              <a:rPr lang="en"/>
              <a:t> to </a:t>
            </a:r>
            <a:r>
              <a:rPr lang="en">
                <a:latin typeface="Courier New"/>
                <a:ea typeface="Courier New"/>
                <a:cs typeface="Courier New"/>
                <a:sym typeface="Courier New"/>
              </a:rPr>
              <a:t>False</a:t>
            </a:r>
            <a:r>
              <a:rPr lang="en"/>
              <a:t>.</a:t>
            </a:r>
            <a:endParaRPr/>
          </a:p>
          <a:p>
            <a:pPr indent="-342900" lvl="0" marL="457200" rtl="0" algn="l">
              <a:spcBef>
                <a:spcPts val="0"/>
              </a:spcBef>
              <a:spcAft>
                <a:spcPts val="0"/>
              </a:spcAft>
              <a:buSzPts val="1800"/>
              <a:buChar char="●"/>
            </a:pPr>
            <a:r>
              <a:rPr lang="en"/>
              <a:t>In </a:t>
            </a:r>
            <a:r>
              <a:rPr lang="en">
                <a:latin typeface="Courier New"/>
                <a:ea typeface="Courier New"/>
                <a:cs typeface="Courier New"/>
                <a:sym typeface="Courier New"/>
              </a:rPr>
              <a:t>jump_in_river</a:t>
            </a:r>
            <a:r>
              <a:rPr lang="en"/>
              <a:t>:</a:t>
            </a:r>
            <a:endParaRPr/>
          </a:p>
          <a:p>
            <a:pPr indent="-317500" lvl="1" marL="914400" rtl="0" algn="l">
              <a:spcBef>
                <a:spcPts val="0"/>
              </a:spcBef>
              <a:spcAft>
                <a:spcPts val="0"/>
              </a:spcAft>
              <a:buSzPts val="1400"/>
              <a:buChar char="○"/>
            </a:pPr>
            <a:r>
              <a:rPr lang="en"/>
              <a:t>If </a:t>
            </a:r>
            <a:r>
              <a:rPr lang="en">
                <a:latin typeface="Courier New"/>
                <a:ea typeface="Courier New"/>
                <a:cs typeface="Courier New"/>
                <a:sym typeface="Courier New"/>
              </a:rPr>
              <a:t>piranhas_hungry</a:t>
            </a:r>
            <a:r>
              <a:rPr lang="en"/>
              <a:t> is </a:t>
            </a:r>
            <a:r>
              <a:rPr lang="en">
                <a:latin typeface="Courier New"/>
                <a:ea typeface="Courier New"/>
                <a:cs typeface="Courier New"/>
                <a:sym typeface="Courier New"/>
              </a:rPr>
              <a:t>True</a:t>
            </a:r>
            <a:r>
              <a:rPr lang="en"/>
              <a:t>:</a:t>
            </a:r>
            <a:endParaRPr/>
          </a:p>
          <a:p>
            <a:pPr indent="-317500" lvl="2" marL="1371600" rtl="0" algn="l">
              <a:spcBef>
                <a:spcPts val="0"/>
              </a:spcBef>
              <a:spcAft>
                <a:spcPts val="0"/>
              </a:spcAft>
              <a:buSzPts val="1400"/>
              <a:buChar char="■"/>
            </a:pPr>
            <a:r>
              <a:rPr lang="en"/>
              <a:t>Print </a:t>
            </a:r>
            <a:r>
              <a:rPr lang="en">
                <a:latin typeface="Courier New"/>
                <a:ea typeface="Courier New"/>
                <a:cs typeface="Courier New"/>
                <a:sym typeface="Courier New"/>
              </a:rPr>
              <a:t>I'm not going in there! There are hungry piranhas!</a:t>
            </a:r>
            <a:r>
              <a:rPr lang="en"/>
              <a:t>.</a:t>
            </a:r>
            <a:endParaRPr/>
          </a:p>
          <a:p>
            <a:pPr indent="-317500" lvl="1" marL="914400" rtl="0" algn="l">
              <a:spcBef>
                <a:spcPts val="0"/>
              </a:spcBef>
              <a:spcAft>
                <a:spcPts val="0"/>
              </a:spcAft>
              <a:buSzPts val="1400"/>
              <a:buChar char="○"/>
            </a:pPr>
            <a:r>
              <a:rPr lang="en"/>
              <a:t>Otherwise:</a:t>
            </a:r>
            <a:endParaRPr/>
          </a:p>
          <a:p>
            <a:pPr indent="-317500" lvl="2" marL="1371600" rtl="0" algn="l">
              <a:spcBef>
                <a:spcPts val="0"/>
              </a:spcBef>
              <a:spcAft>
                <a:spcPts val="0"/>
              </a:spcAft>
              <a:buSzPts val="1400"/>
              <a:buChar char="■"/>
            </a:pPr>
            <a:r>
              <a:rPr lang="en"/>
              <a:t>Print </a:t>
            </a:r>
            <a:r>
              <a:rPr lang="en">
                <a:latin typeface="Courier New"/>
                <a:ea typeface="Courier New"/>
                <a:cs typeface="Courier New"/>
                <a:sym typeface="Courier New"/>
              </a:rPr>
              <a:t>Piranhas are full! Swimming happily through the Amazon!</a:t>
            </a:r>
            <a:endParaRPr>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3"/>
          <p:cNvSpPr txBox="1"/>
          <p:nvPr>
            <p:ph idx="1" type="body"/>
          </p:nvPr>
        </p:nvSpPr>
        <p:spPr>
          <a:xfrm>
            <a:off x="311700" y="145600"/>
            <a:ext cx="8520600" cy="476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Try this first by </a:t>
            </a:r>
            <a:r>
              <a:rPr i="1" lang="en"/>
              <a:t>not</a:t>
            </a:r>
            <a:r>
              <a:rPr lang="en"/>
              <a:t> passing </a:t>
            </a:r>
            <a:r>
              <a:rPr lang="en">
                <a:latin typeface="Courier New"/>
                <a:ea typeface="Courier New"/>
                <a:cs typeface="Courier New"/>
                <a:sym typeface="Courier New"/>
              </a:rPr>
              <a:t>piranhas_hungry</a:t>
            </a:r>
            <a:r>
              <a:rPr lang="en"/>
              <a:t> as an argument to </a:t>
            </a:r>
            <a:r>
              <a:rPr lang="en">
                <a:latin typeface="Courier New"/>
                <a:ea typeface="Courier New"/>
                <a:cs typeface="Courier New"/>
                <a:sym typeface="Courier New"/>
              </a:rPr>
              <a:t>swing_vine_over_river</a:t>
            </a:r>
            <a:r>
              <a:rPr lang="en"/>
              <a:t> and </a:t>
            </a:r>
            <a:r>
              <a:rPr lang="en">
                <a:latin typeface="Courier New"/>
                <a:ea typeface="Courier New"/>
                <a:cs typeface="Courier New"/>
                <a:sym typeface="Courier New"/>
              </a:rPr>
              <a:t>jump_in_river</a:t>
            </a:r>
            <a:r>
              <a:rPr lang="en"/>
              <a:t>. Can you make it work?</a:t>
            </a:r>
            <a:endParaRPr/>
          </a:p>
          <a:p>
            <a:pPr indent="-342900" lvl="0" marL="457200" rtl="0" algn="l">
              <a:spcBef>
                <a:spcPts val="0"/>
              </a:spcBef>
              <a:spcAft>
                <a:spcPts val="0"/>
              </a:spcAft>
              <a:buSzPts val="1800"/>
              <a:buChar char="●"/>
            </a:pPr>
            <a:r>
              <a:rPr lang="en"/>
              <a:t>If you can't make it work, </a:t>
            </a:r>
            <a:r>
              <a:rPr i="1" lang="en"/>
              <a:t>pass</a:t>
            </a:r>
            <a:r>
              <a:rPr lang="en"/>
              <a:t> </a:t>
            </a:r>
            <a:r>
              <a:rPr lang="en">
                <a:latin typeface="Courier New"/>
                <a:ea typeface="Courier New"/>
                <a:cs typeface="Courier New"/>
                <a:sym typeface="Courier New"/>
              </a:rPr>
              <a:t>piranhas_hungry</a:t>
            </a:r>
            <a:r>
              <a:rPr lang="en"/>
              <a:t> as an argument to the two functions. Does it work now?</a:t>
            </a:r>
            <a:endParaRPr/>
          </a:p>
          <a:p>
            <a:pPr indent="0" lvl="0" marL="0" rtl="0" algn="l">
              <a:spcBef>
                <a:spcPts val="1600"/>
              </a:spcBef>
              <a:spcAft>
                <a:spcPts val="0"/>
              </a:spcAft>
              <a:buNone/>
            </a:pPr>
            <a:r>
              <a:rPr lang="en">
                <a:solidFill>
                  <a:srgbClr val="888888"/>
                </a:solidFill>
                <a:latin typeface="Courier New"/>
                <a:ea typeface="Courier New"/>
                <a:cs typeface="Courier New"/>
                <a:sym typeface="Courier New"/>
              </a:rPr>
              <a:t># Call functions in this order.</a:t>
            </a:r>
            <a:br>
              <a:rPr lang="en">
                <a:latin typeface="Courier New"/>
                <a:ea typeface="Courier New"/>
                <a:cs typeface="Courier New"/>
                <a:sym typeface="Courier New"/>
              </a:rPr>
            </a:br>
            <a:r>
              <a:rPr lang="en">
                <a:latin typeface="Courier New"/>
                <a:ea typeface="Courier New"/>
                <a:cs typeface="Courier New"/>
                <a:sym typeface="Courier New"/>
              </a:rPr>
              <a:t>jump_in_river()</a:t>
            </a:r>
            <a:br>
              <a:rPr lang="en">
                <a:latin typeface="Courier New"/>
                <a:ea typeface="Courier New"/>
                <a:cs typeface="Courier New"/>
                <a:sym typeface="Courier New"/>
              </a:rPr>
            </a:br>
            <a:r>
              <a:rPr lang="en">
                <a:latin typeface="Courier New"/>
                <a:ea typeface="Courier New"/>
                <a:cs typeface="Courier New"/>
                <a:sym typeface="Courier New"/>
              </a:rPr>
              <a:t>swing_vine_over_river()</a:t>
            </a:r>
            <a:br>
              <a:rPr lang="en">
                <a:latin typeface="Courier New"/>
                <a:ea typeface="Courier New"/>
                <a:cs typeface="Courier New"/>
                <a:sym typeface="Courier New"/>
              </a:rPr>
            </a:br>
            <a:r>
              <a:rPr lang="en">
                <a:latin typeface="Courier New"/>
                <a:ea typeface="Courier New"/>
                <a:cs typeface="Courier New"/>
                <a:sym typeface="Courier New"/>
              </a:rPr>
              <a:t>jump_in_river()</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1600"/>
              </a:spcBef>
              <a:spcAft>
                <a:spcPts val="0"/>
              </a:spcAft>
              <a:buNone/>
            </a:pPr>
            <a:r>
              <a:rPr lang="en"/>
              <a:t>Speak up if you need some help!</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checks </a:t>
            </a:r>
            <a:r>
              <a:rPr b="1" lang="en"/>
              <a:t>scope</a:t>
            </a:r>
            <a:r>
              <a:rPr lang="en"/>
              <a:t> to find the right variable.</a:t>
            </a:r>
            <a:endParaRPr/>
          </a:p>
          <a:p>
            <a:pPr indent="-342900" lvl="0" marL="457200" rtl="0" algn="l">
              <a:spcBef>
                <a:spcPts val="1600"/>
              </a:spcBef>
              <a:spcAft>
                <a:spcPts val="0"/>
              </a:spcAft>
              <a:buSzPts val="1800"/>
              <a:buChar char="●"/>
            </a:pPr>
            <a:r>
              <a:rPr lang="en"/>
              <a:t>Functions and classes create individual </a:t>
            </a:r>
            <a:r>
              <a:rPr b="1" lang="en"/>
              <a:t>local scopes</a:t>
            </a:r>
            <a:r>
              <a:rPr lang="en"/>
              <a:t>.</a:t>
            </a:r>
            <a:endParaRPr/>
          </a:p>
          <a:p>
            <a:pPr indent="-317500" lvl="1" marL="914400" rtl="0" algn="l">
              <a:spcBef>
                <a:spcPts val="0"/>
              </a:spcBef>
              <a:spcAft>
                <a:spcPts val="0"/>
              </a:spcAft>
              <a:buSzPts val="1400"/>
              <a:buChar char="○"/>
            </a:pPr>
            <a:r>
              <a:rPr lang="en"/>
              <a:t>A </a:t>
            </a:r>
            <a:r>
              <a:rPr lang="en">
                <a:latin typeface="Courier New"/>
                <a:ea typeface="Courier New"/>
                <a:cs typeface="Courier New"/>
                <a:sym typeface="Courier New"/>
              </a:rPr>
              <a:t>local</a:t>
            </a:r>
            <a:r>
              <a:rPr lang="en"/>
              <a:t> variable doesn't exist outside its local function or class scope.</a:t>
            </a:r>
            <a:endParaRPr/>
          </a:p>
          <a:p>
            <a:pPr indent="-342900" lvl="0" marL="457200" rtl="0" algn="l">
              <a:spcBef>
                <a:spcPts val="0"/>
              </a:spcBef>
              <a:spcAft>
                <a:spcPts val="0"/>
              </a:spcAft>
              <a:buSzPts val="1800"/>
              <a:buChar char="●"/>
            </a:pPr>
            <a:r>
              <a:rPr lang="en"/>
              <a:t>Any variable declared or assigned outside of any function or class is considered "global."</a:t>
            </a:r>
            <a:endParaRPr/>
          </a:p>
          <a:p>
            <a:pPr indent="-317500" lvl="1" marL="914400" rtl="0" algn="l">
              <a:spcBef>
                <a:spcPts val="0"/>
              </a:spcBef>
              <a:spcAft>
                <a:spcPts val="0"/>
              </a:spcAft>
              <a:buSzPts val="1400"/>
              <a:buChar char="○"/>
            </a:pPr>
            <a:r>
              <a:rPr lang="en"/>
              <a:t>Variables that are in </a:t>
            </a:r>
            <a:r>
              <a:rPr b="1" lang="en"/>
              <a:t>global scope</a:t>
            </a:r>
            <a:r>
              <a:rPr lang="en"/>
              <a:t> can be accessed anywhere.</a:t>
            </a:r>
            <a:endParaRPr/>
          </a:p>
          <a:p>
            <a:pPr indent="0" lvl="0" marL="0" rtl="0" algn="l">
              <a:spcBef>
                <a:spcPts val="1600"/>
              </a:spcBef>
              <a:spcAft>
                <a:spcPts val="0"/>
              </a:spcAft>
              <a:buNone/>
            </a:pPr>
            <a:r>
              <a:rPr lang="en"/>
              <a:t>Python will check for a </a:t>
            </a:r>
            <a:r>
              <a:rPr lang="en">
                <a:latin typeface="Courier New"/>
                <a:ea typeface="Courier New"/>
                <a:cs typeface="Courier New"/>
                <a:sym typeface="Courier New"/>
              </a:rPr>
              <a:t>local</a:t>
            </a:r>
            <a:r>
              <a:rPr lang="en"/>
              <a:t> variable before using a </a:t>
            </a:r>
            <a:r>
              <a:rPr lang="en">
                <a:latin typeface="Courier New"/>
                <a:ea typeface="Courier New"/>
                <a:cs typeface="Courier New"/>
                <a:sym typeface="Courier New"/>
              </a:rPr>
              <a:t>global</a:t>
            </a:r>
            <a:r>
              <a:rPr lang="en"/>
              <a:t> one.</a:t>
            </a:r>
            <a:endParaRPr/>
          </a:p>
          <a:p>
            <a:pPr indent="0" lvl="0" marL="0" rtl="0" algn="l">
              <a:spcBef>
                <a:spcPts val="1600"/>
              </a:spcBef>
              <a:spcAft>
                <a:spcPts val="0"/>
              </a:spcAft>
              <a:buNone/>
            </a:pPr>
            <a:r>
              <a:rPr lang="en"/>
              <a:t>There can be more levels. Python always works from the inside out — keep that in mind as your programs get more advanced!</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Global vs. Local Variables</a:t>
            </a:r>
            <a:endParaRPr/>
          </a:p>
          <a:p>
            <a:pPr indent="-342900" lvl="0" marL="457200" rtl="0" algn="l">
              <a:spcBef>
                <a:spcPts val="0"/>
              </a:spcBef>
              <a:spcAft>
                <a:spcPts val="0"/>
              </a:spcAft>
              <a:buSzPts val="1800"/>
              <a:buChar char="●"/>
            </a:pPr>
            <a:r>
              <a:rPr lang="en" u="sng">
                <a:solidFill>
                  <a:schemeClr val="hlink"/>
                </a:solidFill>
                <a:hlinkClick r:id="rId4"/>
              </a:rPr>
              <a:t>Variables and Scope</a:t>
            </a:r>
            <a:endParaRPr/>
          </a:p>
          <a:p>
            <a:pPr indent="-342900" lvl="0" marL="457200" rtl="0" algn="l">
              <a:spcBef>
                <a:spcPts val="0"/>
              </a:spcBef>
              <a:spcAft>
                <a:spcPts val="0"/>
              </a:spcAft>
              <a:buSzPts val="1800"/>
              <a:buChar char="●"/>
            </a:pPr>
            <a:r>
              <a:rPr lang="en" u="sng">
                <a:solidFill>
                  <a:schemeClr val="hlink"/>
                </a:solidFill>
                <a:hlinkClick r:id="rId5"/>
              </a:rPr>
              <a:t>Nested Functions — What Are They Good For?</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After this lesson, you will be able to…</a:t>
            </a:r>
            <a:endParaRPr i="1"/>
          </a:p>
          <a:p>
            <a:pPr indent="-342900" lvl="0" marL="457200" rtl="0" algn="l">
              <a:spcBef>
                <a:spcPts val="1600"/>
              </a:spcBef>
              <a:spcAft>
                <a:spcPts val="0"/>
              </a:spcAft>
              <a:buSzPts val="1800"/>
              <a:buChar char="●"/>
            </a:pPr>
            <a:r>
              <a:rPr lang="en"/>
              <a:t>Define variable scope.</a:t>
            </a:r>
            <a:endParaRPr/>
          </a:p>
          <a:p>
            <a:pPr indent="-342900" lvl="0" marL="457200" rtl="0" algn="l">
              <a:spcBef>
                <a:spcPts val="0"/>
              </a:spcBef>
              <a:spcAft>
                <a:spcPts val="0"/>
              </a:spcAft>
              <a:buSzPts val="1800"/>
              <a:buChar char="●"/>
            </a:pPr>
            <a:r>
              <a:rPr lang="en"/>
              <a:t>Explain the order of scope precedence that Python follows when resolving variable names.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11700" y="234425"/>
            <a:ext cx="8520600" cy="48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Scope</a:t>
            </a:r>
            <a:r>
              <a:rPr lang="en"/>
              <a:t> matters. </a:t>
            </a:r>
            <a:endParaRPr/>
          </a:p>
          <a:p>
            <a:pPr indent="0" lvl="0" marL="0" rtl="0" algn="l">
              <a:spcBef>
                <a:spcPts val="1600"/>
              </a:spcBef>
              <a:spcAft>
                <a:spcPts val="0"/>
              </a:spcAft>
              <a:buNone/>
            </a:pPr>
            <a:r>
              <a:rPr lang="en"/>
              <a:t>Your class:</a:t>
            </a:r>
            <a:endParaRPr/>
          </a:p>
          <a:p>
            <a:pPr indent="-342900" lvl="0" marL="457200" rtl="0" algn="l">
              <a:spcBef>
                <a:spcPts val="1600"/>
              </a:spcBef>
              <a:spcAft>
                <a:spcPts val="0"/>
              </a:spcAft>
              <a:buSzPts val="1800"/>
              <a:buChar char="●"/>
            </a:pPr>
            <a:r>
              <a:rPr lang="en"/>
              <a:t>You're probably the only Brandi.</a:t>
            </a:r>
            <a:endParaRPr/>
          </a:p>
          <a:p>
            <a:pPr indent="-342900" lvl="0" marL="457200" rtl="0" algn="l">
              <a:spcBef>
                <a:spcPts val="0"/>
              </a:spcBef>
              <a:spcAft>
                <a:spcPts val="0"/>
              </a:spcAft>
              <a:buSzPts val="1800"/>
              <a:buChar char="●"/>
            </a:pPr>
            <a:r>
              <a:rPr lang="en"/>
              <a:t>"For Brandi" is fine.</a:t>
            </a:r>
            <a:endParaRPr/>
          </a:p>
          <a:p>
            <a:pPr indent="0" lvl="0" marL="0" rtl="0" algn="l">
              <a:spcBef>
                <a:spcPts val="1600"/>
              </a:spcBef>
              <a:spcAft>
                <a:spcPts val="0"/>
              </a:spcAft>
              <a:buNone/>
            </a:pPr>
            <a:r>
              <a:rPr lang="en"/>
              <a:t>Your town:</a:t>
            </a:r>
            <a:endParaRPr/>
          </a:p>
          <a:p>
            <a:pPr indent="-342900" lvl="0" marL="457200" rtl="0" algn="l">
              <a:spcBef>
                <a:spcPts val="1600"/>
              </a:spcBef>
              <a:spcAft>
                <a:spcPts val="0"/>
              </a:spcAft>
              <a:buSzPts val="1800"/>
              <a:buChar char="●"/>
            </a:pPr>
            <a:r>
              <a:rPr lang="en"/>
              <a:t>There might be multiple Brandis in the town.</a:t>
            </a:r>
            <a:endParaRPr/>
          </a:p>
          <a:p>
            <a:pPr indent="-342900" lvl="0" marL="457200" rtl="0" algn="l">
              <a:spcBef>
                <a:spcPts val="0"/>
              </a:spcBef>
              <a:spcAft>
                <a:spcPts val="0"/>
              </a:spcAft>
              <a:buSzPts val="1800"/>
              <a:buChar char="●"/>
            </a:pPr>
            <a:r>
              <a:rPr lang="en"/>
              <a:t>"For Brandi, on Main Street" is a bit more specific.</a:t>
            </a:r>
            <a:endParaRPr/>
          </a:p>
          <a:p>
            <a:pPr indent="0" lvl="0" marL="0" rtl="0" algn="l">
              <a:spcBef>
                <a:spcPts val="1600"/>
              </a:spcBef>
              <a:spcAft>
                <a:spcPts val="0"/>
              </a:spcAft>
              <a:buNone/>
            </a:pPr>
            <a:r>
              <a:rPr lang="en"/>
              <a:t>In your state:</a:t>
            </a:r>
            <a:endParaRPr/>
          </a:p>
          <a:p>
            <a:pPr indent="-342900" lvl="0" marL="457200" rtl="0" algn="l">
              <a:spcBef>
                <a:spcPts val="1600"/>
              </a:spcBef>
              <a:spcAft>
                <a:spcPts val="0"/>
              </a:spcAft>
              <a:buSzPts val="1800"/>
              <a:buChar char="●"/>
            </a:pPr>
            <a:r>
              <a:rPr lang="en"/>
              <a:t>There are multiple Main Streets in New York!</a:t>
            </a:r>
            <a:endParaRPr/>
          </a:p>
          <a:p>
            <a:pPr indent="-342900" lvl="0" marL="457200" rtl="0" algn="l">
              <a:spcBef>
                <a:spcPts val="0"/>
              </a:spcBef>
              <a:spcAft>
                <a:spcPts val="0"/>
              </a:spcAft>
              <a:buSzPts val="1800"/>
              <a:buChar char="●"/>
            </a:pPr>
            <a:r>
              <a:rPr lang="en"/>
              <a:t>"For Brandi, on Main Street in Brooklyn" is more specific.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6"/>
          <p:cNvSpPr txBox="1"/>
          <p:nvPr>
            <p:ph idx="1" type="body"/>
          </p:nvPr>
        </p:nvSpPr>
        <p:spPr>
          <a:xfrm>
            <a:off x="311700" y="255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Python has </a:t>
            </a:r>
            <a:r>
              <a:rPr b="1" lang="en" sz="1400"/>
              <a:t>scope</a:t>
            </a:r>
            <a:r>
              <a:rPr lang="en" sz="1400"/>
              <a:t>, too. We can have many variables with the same name, and Python will look for the most specific one.</a:t>
            </a:r>
            <a:endParaRPr sz="1400"/>
          </a:p>
          <a:p>
            <a:pPr indent="0" lvl="0" marL="0" rtl="0" algn="l">
              <a:spcBef>
                <a:spcPts val="1600"/>
              </a:spcBef>
              <a:spcAft>
                <a:spcPts val="0"/>
              </a:spcAft>
              <a:buNone/>
            </a:pPr>
            <a:r>
              <a:rPr lang="en" sz="1400"/>
              <a:t>In different scopes, you can reuse the same name. Each one is a </a:t>
            </a:r>
            <a:r>
              <a:rPr i="1" lang="en" sz="1400"/>
              <a:t>completely different</a:t>
            </a:r>
            <a:r>
              <a:rPr lang="en" sz="1400"/>
              <a:t> variable.</a:t>
            </a:r>
            <a:endParaRPr sz="1400"/>
          </a:p>
          <a:p>
            <a:pPr indent="0" lvl="0" marL="0" rtl="0" algn="l">
              <a:spcBef>
                <a:spcPts val="1600"/>
              </a:spcBef>
              <a:spcAft>
                <a:spcPts val="0"/>
              </a:spcAft>
              <a:buNone/>
            </a:pPr>
            <a:r>
              <a:rPr lang="en" sz="1400"/>
              <a:t>Functions and classes create individual </a:t>
            </a:r>
            <a:r>
              <a:rPr b="1" lang="en" sz="1400"/>
              <a:t>local scopes</a:t>
            </a:r>
            <a:r>
              <a:rPr lang="en" sz="1400"/>
              <a:t>. A </a:t>
            </a:r>
            <a:r>
              <a:rPr b="1" lang="en" sz="1400"/>
              <a:t>local variable</a:t>
            </a:r>
            <a:r>
              <a:rPr lang="en" sz="1400"/>
              <a:t> doesn't exist outside its local function or class scope.</a:t>
            </a:r>
            <a:endParaRPr sz="1400"/>
          </a:p>
          <a:p>
            <a:pPr indent="0" lvl="0" marL="0" rtl="0" algn="l">
              <a:spcBef>
                <a:spcPts val="1600"/>
              </a:spcBef>
              <a:spcAft>
                <a:spcPts val="0"/>
              </a:spcAft>
              <a:buNone/>
            </a:pPr>
            <a:r>
              <a:rPr lang="en" sz="1400">
                <a:latin typeface="Courier New"/>
                <a:ea typeface="Courier New"/>
                <a:cs typeface="Courier New"/>
                <a:sym typeface="Courier New"/>
              </a:rPr>
              <a:t>def </a:t>
            </a:r>
            <a:r>
              <a:rPr lang="en" sz="1400">
                <a:solidFill>
                  <a:srgbClr val="880000"/>
                </a:solidFill>
                <a:latin typeface="Courier New"/>
                <a:ea typeface="Courier New"/>
                <a:cs typeface="Courier New"/>
                <a:sym typeface="Courier New"/>
              </a:rPr>
              <a:t>my_func1</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x = </a:t>
            </a:r>
            <a:r>
              <a:rPr lang="en" sz="1400">
                <a:solidFill>
                  <a:srgbClr val="880000"/>
                </a:solidFill>
                <a:latin typeface="Courier New"/>
                <a:ea typeface="Courier New"/>
                <a:cs typeface="Courier New"/>
                <a:sym typeface="Courier New"/>
              </a:rPr>
              <a:t>1</a:t>
            </a:r>
            <a:r>
              <a:rPr lang="en" sz="1400">
                <a:latin typeface="Courier New"/>
                <a:ea typeface="Courier New"/>
                <a:cs typeface="Courier New"/>
                <a:sym typeface="Courier New"/>
              </a:rPr>
              <a:t>    </a:t>
            </a:r>
            <a:r>
              <a:rPr lang="en" sz="1400">
                <a:solidFill>
                  <a:srgbClr val="888888"/>
                </a:solidFill>
                <a:latin typeface="Courier New"/>
                <a:ea typeface="Courier New"/>
                <a:cs typeface="Courier New"/>
                <a:sym typeface="Courier New"/>
              </a:rPr>
              <a:t># This is a LOCAL variable.</a:t>
            </a:r>
            <a:br>
              <a:rPr lang="en" sz="1400">
                <a:latin typeface="Courier New"/>
                <a:ea typeface="Courier New"/>
                <a:cs typeface="Courier New"/>
                <a:sym typeface="Courier New"/>
              </a:rPr>
            </a:br>
            <a:r>
              <a:rPr lang="en" sz="1400">
                <a:latin typeface="Courier New"/>
                <a:ea typeface="Courier New"/>
                <a:cs typeface="Courier New"/>
                <a:sym typeface="Courier New"/>
              </a:rPr>
              <a:t>  print(x) </a:t>
            </a:r>
            <a:r>
              <a:rPr lang="en" sz="1400">
                <a:solidFill>
                  <a:srgbClr val="888888"/>
                </a:solidFill>
                <a:latin typeface="Courier New"/>
                <a:ea typeface="Courier New"/>
                <a:cs typeface="Courier New"/>
                <a:sym typeface="Courier New"/>
              </a:rPr>
              <a:t># 1</a:t>
            </a:r>
            <a:br>
              <a:rPr lang="en" sz="1400">
                <a:latin typeface="Courier New"/>
                <a:ea typeface="Courier New"/>
                <a:cs typeface="Courier New"/>
                <a:sym typeface="Courier New"/>
              </a:rPr>
            </a:br>
            <a:br>
              <a:rPr lang="en" sz="1400">
                <a:latin typeface="Courier New"/>
                <a:ea typeface="Courier New"/>
                <a:cs typeface="Courier New"/>
                <a:sym typeface="Courier New"/>
              </a:rPr>
            </a:br>
            <a:r>
              <a:rPr lang="en" sz="1400">
                <a:latin typeface="Courier New"/>
                <a:ea typeface="Courier New"/>
                <a:cs typeface="Courier New"/>
                <a:sym typeface="Courier New"/>
              </a:rPr>
              <a:t>def </a:t>
            </a:r>
            <a:r>
              <a:rPr lang="en" sz="1400">
                <a:solidFill>
                  <a:srgbClr val="880000"/>
                </a:solidFill>
                <a:latin typeface="Courier New"/>
                <a:ea typeface="Courier New"/>
                <a:cs typeface="Courier New"/>
                <a:sym typeface="Courier New"/>
              </a:rPr>
              <a:t>my_func2</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x = </a:t>
            </a:r>
            <a:r>
              <a:rPr lang="en" sz="1400">
                <a:solidFill>
                  <a:srgbClr val="880000"/>
                </a:solidFill>
                <a:latin typeface="Courier New"/>
                <a:ea typeface="Courier New"/>
                <a:cs typeface="Courier New"/>
                <a:sym typeface="Courier New"/>
              </a:rPr>
              <a:t>5</a:t>
            </a:r>
            <a:r>
              <a:rPr lang="en" sz="1400">
                <a:latin typeface="Courier New"/>
                <a:ea typeface="Courier New"/>
                <a:cs typeface="Courier New"/>
                <a:sym typeface="Courier New"/>
              </a:rPr>
              <a:t>    </a:t>
            </a:r>
            <a:r>
              <a:rPr lang="en" sz="1400">
                <a:solidFill>
                  <a:srgbClr val="888888"/>
                </a:solidFill>
                <a:latin typeface="Courier New"/>
                <a:ea typeface="Courier New"/>
                <a:cs typeface="Courier New"/>
                <a:sym typeface="Courier New"/>
              </a:rPr>
              <a:t># This is a DIFFERENT local variable.</a:t>
            </a:r>
            <a:br>
              <a:rPr lang="en" sz="1400">
                <a:latin typeface="Courier New"/>
                <a:ea typeface="Courier New"/>
                <a:cs typeface="Courier New"/>
                <a:sym typeface="Courier New"/>
              </a:rPr>
            </a:br>
            <a:r>
              <a:rPr lang="en" sz="1400">
                <a:latin typeface="Courier New"/>
                <a:ea typeface="Courier New"/>
                <a:cs typeface="Courier New"/>
                <a:sym typeface="Courier New"/>
              </a:rPr>
              <a:t>  print(x) </a:t>
            </a:r>
            <a:r>
              <a:rPr lang="en" sz="1400">
                <a:solidFill>
                  <a:srgbClr val="888888"/>
                </a:solidFill>
                <a:latin typeface="Courier New"/>
                <a:ea typeface="Courier New"/>
                <a:cs typeface="Courier New"/>
                <a:sym typeface="Courier New"/>
              </a:rPr>
              <a:t>#5</a:t>
            </a:r>
            <a:br>
              <a:rPr lang="en" sz="1400">
                <a:latin typeface="Courier New"/>
                <a:ea typeface="Courier New"/>
                <a:cs typeface="Courier New"/>
                <a:sym typeface="Courier New"/>
              </a:rPr>
            </a:br>
            <a:br>
              <a:rPr lang="en" sz="1400">
                <a:latin typeface="Courier New"/>
                <a:ea typeface="Courier New"/>
                <a:cs typeface="Courier New"/>
                <a:sym typeface="Courier New"/>
              </a:rPr>
            </a:br>
            <a:r>
              <a:rPr lang="en" sz="1400">
                <a:latin typeface="Courier New"/>
                <a:ea typeface="Courier New"/>
                <a:cs typeface="Courier New"/>
                <a:sym typeface="Courier New"/>
              </a:rPr>
              <a:t>print(x) </a:t>
            </a:r>
            <a:r>
              <a:rPr lang="en" sz="1400">
                <a:solidFill>
                  <a:srgbClr val="888888"/>
                </a:solidFill>
                <a:latin typeface="Courier New"/>
                <a:ea typeface="Courier New"/>
                <a:cs typeface="Courier New"/>
                <a:sym typeface="Courier New"/>
              </a:rPr>
              <a:t># x is OUT OF SCOPE - no x exists here!</a:t>
            </a:r>
            <a:br>
              <a:rPr lang="en" sz="1400">
                <a:latin typeface="Courier New"/>
                <a:ea typeface="Courier New"/>
                <a:cs typeface="Courier New"/>
                <a:sym typeface="Courier New"/>
              </a:rPr>
            </a:br>
            <a:endParaRPr sz="1400">
              <a:latin typeface="Courier New"/>
              <a:ea typeface="Courier New"/>
              <a:cs typeface="Courier New"/>
              <a:sym typeface="Courier New"/>
            </a:endParaRPr>
          </a:p>
          <a:p>
            <a:pPr indent="0" lvl="0" marL="0" rtl="0" algn="l">
              <a:spcBef>
                <a:spcPts val="1600"/>
              </a:spcBef>
              <a:spcAft>
                <a:spcPts val="16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7"/>
          <p:cNvSpPr txBox="1"/>
          <p:nvPr>
            <p:ph idx="1" type="body"/>
          </p:nvPr>
        </p:nvSpPr>
        <p:spPr>
          <a:xfrm>
            <a:off x="311700" y="1613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Variables that are in </a:t>
            </a:r>
            <a:r>
              <a:rPr b="1" lang="en" sz="1400"/>
              <a:t>global scope</a:t>
            </a:r>
            <a:r>
              <a:rPr lang="en" sz="1400"/>
              <a:t> can be accessed by any function.</a:t>
            </a:r>
            <a:endParaRPr sz="1400"/>
          </a:p>
          <a:p>
            <a:pPr indent="-317500" lvl="0" marL="457200" rtl="0" algn="l">
              <a:spcBef>
                <a:spcPts val="0"/>
              </a:spcBef>
              <a:spcAft>
                <a:spcPts val="0"/>
              </a:spcAft>
              <a:buSzPts val="1400"/>
              <a:buChar char="●"/>
            </a:pPr>
            <a:r>
              <a:rPr lang="en" sz="1400"/>
              <a:t>Python will adopt an 'inside-out' strategy when evaluating variable of the same name, giving </a:t>
            </a:r>
            <a:r>
              <a:rPr lang="en" sz="1400"/>
              <a:t>precedence</a:t>
            </a:r>
            <a:r>
              <a:rPr lang="en" sz="1400"/>
              <a:t> to a local variable before using a global one.</a:t>
            </a:r>
            <a:endParaRPr sz="1400"/>
          </a:p>
          <a:p>
            <a:pPr indent="-317500" lvl="0" marL="457200" rtl="0" algn="l">
              <a:spcBef>
                <a:spcPts val="0"/>
              </a:spcBef>
              <a:spcAft>
                <a:spcPts val="0"/>
              </a:spcAft>
              <a:buSzPts val="1400"/>
              <a:buChar char="●"/>
            </a:pPr>
            <a:r>
              <a:rPr lang="en" sz="1400"/>
              <a:t>When we define a variable </a:t>
            </a:r>
            <a:r>
              <a:rPr i="1" lang="en" sz="1400"/>
              <a:t>inside</a:t>
            </a:r>
            <a:r>
              <a:rPr lang="en" sz="1400"/>
              <a:t> a function, it's local by default.</a:t>
            </a:r>
            <a:endParaRPr sz="1400"/>
          </a:p>
          <a:p>
            <a:pPr indent="-317500" lvl="0" marL="457200" rtl="0" algn="l">
              <a:spcBef>
                <a:spcPts val="0"/>
              </a:spcBef>
              <a:spcAft>
                <a:spcPts val="0"/>
              </a:spcAft>
              <a:buSzPts val="1400"/>
              <a:buChar char="●"/>
            </a:pPr>
            <a:r>
              <a:rPr lang="en" sz="1400"/>
              <a:t>When we define a variable </a:t>
            </a:r>
            <a:r>
              <a:rPr i="1" lang="en" sz="1400"/>
              <a:t>outside</a:t>
            </a:r>
            <a:r>
              <a:rPr lang="en" sz="1400"/>
              <a:t> a function, it's global by default.</a:t>
            </a:r>
            <a:endParaRPr sz="1400"/>
          </a:p>
          <a:p>
            <a:pPr indent="0" lvl="0" marL="0" rtl="0" algn="l">
              <a:spcBef>
                <a:spcPts val="1600"/>
              </a:spcBef>
              <a:spcAft>
                <a:spcPts val="0"/>
              </a:spcAft>
              <a:buNone/>
            </a:pPr>
            <a:r>
              <a:rPr lang="en" sz="1400">
                <a:latin typeface="Courier New"/>
                <a:ea typeface="Courier New"/>
                <a:cs typeface="Courier New"/>
                <a:sym typeface="Courier New"/>
              </a:rPr>
              <a:t>x = </a:t>
            </a:r>
            <a:r>
              <a:rPr lang="en" sz="1400">
                <a:solidFill>
                  <a:srgbClr val="880000"/>
                </a:solidFill>
                <a:latin typeface="Courier New"/>
                <a:ea typeface="Courier New"/>
                <a:cs typeface="Courier New"/>
                <a:sym typeface="Courier New"/>
              </a:rPr>
              <a:t>2</a:t>
            </a:r>
            <a:br>
              <a:rPr lang="en" sz="1400">
                <a:latin typeface="Courier New"/>
                <a:ea typeface="Courier New"/>
                <a:cs typeface="Courier New"/>
                <a:sym typeface="Courier New"/>
              </a:rPr>
            </a:br>
            <a:r>
              <a:rPr lang="en" sz="1400">
                <a:latin typeface="Courier New"/>
                <a:ea typeface="Courier New"/>
                <a:cs typeface="Courier New"/>
                <a:sym typeface="Courier New"/>
              </a:rPr>
              <a:t>def </a:t>
            </a:r>
            <a:r>
              <a:rPr lang="en" sz="1400">
                <a:solidFill>
                  <a:srgbClr val="880000"/>
                </a:solidFill>
                <a:latin typeface="Courier New"/>
                <a:ea typeface="Courier New"/>
                <a:cs typeface="Courier New"/>
                <a:sym typeface="Courier New"/>
              </a:rPr>
              <a:t>my_func1</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x = </a:t>
            </a:r>
            <a:r>
              <a:rPr lang="en" sz="1400">
                <a:solidFill>
                  <a:srgbClr val="880000"/>
                </a:solidFill>
                <a:latin typeface="Courier New"/>
                <a:ea typeface="Courier New"/>
                <a:cs typeface="Courier New"/>
                <a:sym typeface="Courier New"/>
              </a:rPr>
              <a:t>1</a:t>
            </a:r>
            <a:br>
              <a:rPr lang="en" sz="1400">
                <a:latin typeface="Courier New"/>
                <a:ea typeface="Courier New"/>
                <a:cs typeface="Courier New"/>
                <a:sym typeface="Courier New"/>
              </a:rPr>
            </a:br>
            <a:r>
              <a:rPr lang="en" sz="1400">
                <a:latin typeface="Courier New"/>
                <a:ea typeface="Courier New"/>
                <a:cs typeface="Courier New"/>
                <a:sym typeface="Courier New"/>
              </a:rPr>
              <a:t>  print(x) </a:t>
            </a:r>
            <a:r>
              <a:rPr lang="en" sz="1400">
                <a:solidFill>
                  <a:srgbClr val="888888"/>
                </a:solidFill>
                <a:latin typeface="Courier New"/>
                <a:ea typeface="Courier New"/>
                <a:cs typeface="Courier New"/>
                <a:sym typeface="Courier New"/>
              </a:rPr>
              <a:t># 1 - Python checks local scopes first.</a:t>
            </a:r>
            <a:br>
              <a:rPr lang="en" sz="1400">
                <a:latin typeface="Courier New"/>
                <a:ea typeface="Courier New"/>
                <a:cs typeface="Courier New"/>
                <a:sym typeface="Courier New"/>
              </a:rPr>
            </a:br>
            <a:br>
              <a:rPr lang="en" sz="1400">
                <a:latin typeface="Courier New"/>
                <a:ea typeface="Courier New"/>
                <a:cs typeface="Courier New"/>
                <a:sym typeface="Courier New"/>
              </a:rPr>
            </a:br>
            <a:r>
              <a:rPr lang="en" sz="1400">
                <a:latin typeface="Courier New"/>
                <a:ea typeface="Courier New"/>
                <a:cs typeface="Courier New"/>
                <a:sym typeface="Courier New"/>
              </a:rPr>
              <a:t>def </a:t>
            </a:r>
            <a:r>
              <a:rPr lang="en" sz="1400">
                <a:solidFill>
                  <a:srgbClr val="880000"/>
                </a:solidFill>
                <a:latin typeface="Courier New"/>
                <a:ea typeface="Courier New"/>
                <a:cs typeface="Courier New"/>
                <a:sym typeface="Courier New"/>
              </a:rPr>
              <a:t>my_func2</a:t>
            </a:r>
            <a:r>
              <a:rPr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x = </a:t>
            </a:r>
            <a:r>
              <a:rPr lang="en" sz="1400">
                <a:solidFill>
                  <a:srgbClr val="880000"/>
                </a:solidFill>
                <a:latin typeface="Courier New"/>
                <a:ea typeface="Courier New"/>
                <a:cs typeface="Courier New"/>
                <a:sym typeface="Courier New"/>
              </a:rPr>
              <a:t>5</a:t>
            </a:r>
            <a:br>
              <a:rPr lang="en" sz="1400">
                <a:latin typeface="Courier New"/>
                <a:ea typeface="Courier New"/>
                <a:cs typeface="Courier New"/>
                <a:sym typeface="Courier New"/>
              </a:rPr>
            </a:br>
            <a:r>
              <a:rPr lang="en" sz="1400">
                <a:latin typeface="Courier New"/>
                <a:ea typeface="Courier New"/>
                <a:cs typeface="Courier New"/>
                <a:sym typeface="Courier New"/>
              </a:rPr>
              <a:t>  print(x) </a:t>
            </a:r>
            <a:r>
              <a:rPr lang="en" sz="1400">
                <a:solidFill>
                  <a:srgbClr val="888888"/>
                </a:solidFill>
                <a:latin typeface="Courier New"/>
                <a:ea typeface="Courier New"/>
                <a:cs typeface="Courier New"/>
                <a:sym typeface="Courier New"/>
              </a:rPr>
              <a:t># 5 - Python checks local scopes first.</a:t>
            </a:r>
            <a:br>
              <a:rPr lang="en" sz="1400">
                <a:latin typeface="Courier New"/>
                <a:ea typeface="Courier New"/>
                <a:cs typeface="Courier New"/>
                <a:sym typeface="Courier New"/>
              </a:rPr>
            </a:br>
            <a:br>
              <a:rPr lang="en" sz="1400">
                <a:latin typeface="Courier New"/>
                <a:ea typeface="Courier New"/>
                <a:cs typeface="Courier New"/>
                <a:sym typeface="Courier New"/>
              </a:rPr>
            </a:br>
            <a:r>
              <a:rPr lang="en" sz="1400">
                <a:latin typeface="Courier New"/>
                <a:ea typeface="Courier New"/>
                <a:cs typeface="Courier New"/>
                <a:sym typeface="Courier New"/>
              </a:rPr>
              <a:t>my_func1()</a:t>
            </a:r>
            <a:br>
              <a:rPr lang="en" sz="1400">
                <a:latin typeface="Courier New"/>
                <a:ea typeface="Courier New"/>
                <a:cs typeface="Courier New"/>
                <a:sym typeface="Courier New"/>
              </a:rPr>
            </a:br>
            <a:r>
              <a:rPr lang="en" sz="1400">
                <a:latin typeface="Courier New"/>
                <a:ea typeface="Courier New"/>
                <a:cs typeface="Courier New"/>
                <a:sym typeface="Courier New"/>
              </a:rPr>
              <a:t>my_func2()</a:t>
            </a:r>
            <a:br>
              <a:rPr lang="en" sz="1400">
                <a:latin typeface="Courier New"/>
                <a:ea typeface="Courier New"/>
                <a:cs typeface="Courier New"/>
                <a:sym typeface="Courier New"/>
              </a:rPr>
            </a:br>
            <a:br>
              <a:rPr lang="en" sz="1400">
                <a:latin typeface="Courier New"/>
                <a:ea typeface="Courier New"/>
                <a:cs typeface="Courier New"/>
                <a:sym typeface="Courier New"/>
              </a:rPr>
            </a:br>
            <a:r>
              <a:rPr lang="en" sz="1400">
                <a:latin typeface="Courier New"/>
                <a:ea typeface="Courier New"/>
                <a:cs typeface="Courier New"/>
                <a:sym typeface="Courier New"/>
              </a:rPr>
              <a:t>print(x) </a:t>
            </a:r>
            <a:r>
              <a:rPr lang="en" sz="1400">
                <a:solidFill>
                  <a:srgbClr val="888888"/>
                </a:solidFill>
                <a:latin typeface="Courier New"/>
                <a:ea typeface="Courier New"/>
                <a:cs typeface="Courier New"/>
                <a:sym typeface="Courier New"/>
              </a:rPr>
              <a:t># 2 - Python found no local scope; prints global variable.</a:t>
            </a:r>
            <a:br>
              <a:rPr lang="en" sz="1400">
                <a:latin typeface="Courier New"/>
                <a:ea typeface="Courier New"/>
                <a:cs typeface="Courier New"/>
                <a:sym typeface="Courier New"/>
              </a:rPr>
            </a:br>
            <a:endParaRPr sz="1400">
              <a:latin typeface="Courier New"/>
              <a:ea typeface="Courier New"/>
              <a:cs typeface="Courier New"/>
              <a:sym typeface="Courier New"/>
            </a:endParaRPr>
          </a:p>
          <a:p>
            <a:pPr indent="0" lvl="0" marL="0" rtl="0" algn="l">
              <a:spcBef>
                <a:spcPts val="1600"/>
              </a:spcBef>
              <a:spcAft>
                <a:spcPts val="16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8"/>
          <p:cNvSpPr txBox="1"/>
          <p:nvPr>
            <p:ph idx="1" type="body"/>
          </p:nvPr>
        </p:nvSpPr>
        <p:spPr>
          <a:xfrm>
            <a:off x="311700" y="140550"/>
            <a:ext cx="8520600" cy="488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Use case: </a:t>
            </a:r>
            <a:r>
              <a:rPr lang="en" sz="1400">
                <a:latin typeface="Courier New"/>
                <a:ea typeface="Courier New"/>
                <a:cs typeface="Courier New"/>
                <a:sym typeface="Courier New"/>
              </a:rPr>
              <a:t>x</a:t>
            </a:r>
            <a:r>
              <a:rPr lang="en" sz="1400"/>
              <a:t> and </a:t>
            </a:r>
            <a:r>
              <a:rPr lang="en" sz="1400">
                <a:latin typeface="Courier New"/>
                <a:ea typeface="Courier New"/>
                <a:cs typeface="Courier New"/>
                <a:sym typeface="Courier New"/>
              </a:rPr>
              <a:t>y</a:t>
            </a:r>
            <a:r>
              <a:rPr lang="en" sz="1400"/>
              <a:t> are frequently used to represent numbers.</a:t>
            </a:r>
            <a:endParaRPr sz="1400"/>
          </a:p>
          <a:p>
            <a:pPr indent="0" lvl="0" marL="0" rtl="0" algn="l">
              <a:spcBef>
                <a:spcPts val="1600"/>
              </a:spcBef>
              <a:spcAft>
                <a:spcPts val="0"/>
              </a:spcAft>
              <a:buNone/>
            </a:pPr>
            <a:r>
              <a:rPr lang="en" sz="1400"/>
              <a:t>Scope is important so they don't interact!</a:t>
            </a:r>
            <a:endParaRPr sz="1400"/>
          </a:p>
          <a:p>
            <a:pPr indent="0" lvl="0" marL="0" rtl="0" algn="l">
              <a:spcBef>
                <a:spcPts val="1600"/>
              </a:spcBef>
              <a:spcAft>
                <a:spcPts val="0"/>
              </a:spcAft>
              <a:buNone/>
            </a:pPr>
            <a:r>
              <a:rPr lang="en" sz="1400">
                <a:latin typeface="Courier New"/>
                <a:ea typeface="Courier New"/>
                <a:cs typeface="Courier New"/>
                <a:sym typeface="Courier New"/>
              </a:rPr>
              <a:t>def </a:t>
            </a:r>
            <a:r>
              <a:rPr lang="en" sz="1400">
                <a:solidFill>
                  <a:srgbClr val="880000"/>
                </a:solidFill>
                <a:latin typeface="Courier New"/>
                <a:ea typeface="Courier New"/>
                <a:cs typeface="Courier New"/>
                <a:sym typeface="Courier New"/>
              </a:rPr>
              <a:t>add</a:t>
            </a:r>
            <a:r>
              <a:rPr lang="en" sz="1400">
                <a:latin typeface="Courier New"/>
                <a:ea typeface="Courier New"/>
                <a:cs typeface="Courier New"/>
                <a:sym typeface="Courier New"/>
              </a:rPr>
              <a:t>(x, y):</a:t>
            </a:r>
            <a:br>
              <a:rPr lang="en" sz="1400">
                <a:latin typeface="Courier New"/>
                <a:ea typeface="Courier New"/>
                <a:cs typeface="Courier New"/>
                <a:sym typeface="Courier New"/>
              </a:rPr>
            </a:br>
            <a:r>
              <a:rPr lang="en" sz="1400">
                <a:latin typeface="Courier New"/>
                <a:ea typeface="Courier New"/>
                <a:cs typeface="Courier New"/>
                <a:sym typeface="Courier New"/>
              </a:rPr>
              <a:t>    return x + y</a:t>
            </a:r>
            <a:br>
              <a:rPr lang="en" sz="1400">
                <a:latin typeface="Courier New"/>
                <a:ea typeface="Courier New"/>
                <a:cs typeface="Courier New"/>
                <a:sym typeface="Courier New"/>
              </a:rPr>
            </a:br>
            <a:br>
              <a:rPr lang="en" sz="1400">
                <a:latin typeface="Courier New"/>
                <a:ea typeface="Courier New"/>
                <a:cs typeface="Courier New"/>
                <a:sym typeface="Courier New"/>
              </a:rPr>
            </a:br>
            <a:r>
              <a:rPr lang="en" sz="1400">
                <a:latin typeface="Courier New"/>
                <a:ea typeface="Courier New"/>
                <a:cs typeface="Courier New"/>
                <a:sym typeface="Courier New"/>
              </a:rPr>
              <a:t>def </a:t>
            </a:r>
            <a:r>
              <a:rPr lang="en" sz="1400">
                <a:solidFill>
                  <a:srgbClr val="880000"/>
                </a:solidFill>
                <a:latin typeface="Courier New"/>
                <a:ea typeface="Courier New"/>
                <a:cs typeface="Courier New"/>
                <a:sym typeface="Courier New"/>
              </a:rPr>
              <a:t>subtract</a:t>
            </a:r>
            <a:r>
              <a:rPr lang="en" sz="1400">
                <a:latin typeface="Courier New"/>
                <a:ea typeface="Courier New"/>
                <a:cs typeface="Courier New"/>
                <a:sym typeface="Courier New"/>
              </a:rPr>
              <a:t>(x, y):</a:t>
            </a:r>
            <a:br>
              <a:rPr lang="en" sz="1400">
                <a:latin typeface="Courier New"/>
                <a:ea typeface="Courier New"/>
                <a:cs typeface="Courier New"/>
                <a:sym typeface="Courier New"/>
              </a:rPr>
            </a:br>
            <a:r>
              <a:rPr lang="en" sz="1400">
                <a:latin typeface="Courier New"/>
                <a:ea typeface="Courier New"/>
                <a:cs typeface="Courier New"/>
                <a:sym typeface="Courier New"/>
              </a:rPr>
              <a:t>    return x - y</a:t>
            </a:r>
            <a:br>
              <a:rPr lang="en" sz="1400">
                <a:latin typeface="Courier New"/>
                <a:ea typeface="Courier New"/>
                <a:cs typeface="Courier New"/>
                <a:sym typeface="Courier New"/>
              </a:rPr>
            </a:br>
            <a:br>
              <a:rPr lang="en" sz="1400">
                <a:latin typeface="Courier New"/>
                <a:ea typeface="Courier New"/>
                <a:cs typeface="Courier New"/>
                <a:sym typeface="Courier New"/>
              </a:rPr>
            </a:br>
            <a:r>
              <a:rPr lang="en" sz="1400">
                <a:latin typeface="Courier New"/>
                <a:ea typeface="Courier New"/>
                <a:cs typeface="Courier New"/>
                <a:sym typeface="Courier New"/>
              </a:rPr>
              <a:t>def </a:t>
            </a:r>
            <a:r>
              <a:rPr lang="en" sz="1400">
                <a:solidFill>
                  <a:srgbClr val="880000"/>
                </a:solidFill>
                <a:latin typeface="Courier New"/>
                <a:ea typeface="Courier New"/>
                <a:cs typeface="Courier New"/>
                <a:sym typeface="Courier New"/>
              </a:rPr>
              <a:t>multiply</a:t>
            </a:r>
            <a:r>
              <a:rPr lang="en" sz="1400">
                <a:latin typeface="Courier New"/>
                <a:ea typeface="Courier New"/>
                <a:cs typeface="Courier New"/>
                <a:sym typeface="Courier New"/>
              </a:rPr>
              <a:t>(x, y):</a:t>
            </a:r>
            <a:br>
              <a:rPr lang="en" sz="1400">
                <a:latin typeface="Courier New"/>
                <a:ea typeface="Courier New"/>
                <a:cs typeface="Courier New"/>
                <a:sym typeface="Courier New"/>
              </a:rPr>
            </a:br>
            <a:r>
              <a:rPr lang="en" sz="1400">
                <a:latin typeface="Courier New"/>
                <a:ea typeface="Courier New"/>
                <a:cs typeface="Courier New"/>
                <a:sym typeface="Courier New"/>
              </a:rPr>
              <a:t>    return x * y</a:t>
            </a:r>
            <a:br>
              <a:rPr lang="en" sz="1400">
                <a:latin typeface="Courier New"/>
                <a:ea typeface="Courier New"/>
                <a:cs typeface="Courier New"/>
                <a:sym typeface="Courier New"/>
              </a:rPr>
            </a:br>
            <a:br>
              <a:rPr lang="en" sz="1400">
                <a:latin typeface="Courier New"/>
                <a:ea typeface="Courier New"/>
                <a:cs typeface="Courier New"/>
                <a:sym typeface="Courier New"/>
              </a:rPr>
            </a:br>
            <a:r>
              <a:rPr lang="en" sz="1400">
                <a:latin typeface="Courier New"/>
                <a:ea typeface="Courier New"/>
                <a:cs typeface="Courier New"/>
                <a:sym typeface="Courier New"/>
              </a:rPr>
              <a:t>def </a:t>
            </a:r>
            <a:r>
              <a:rPr lang="en" sz="1400">
                <a:solidFill>
                  <a:srgbClr val="880000"/>
                </a:solidFill>
                <a:latin typeface="Courier New"/>
                <a:ea typeface="Courier New"/>
                <a:cs typeface="Courier New"/>
                <a:sym typeface="Courier New"/>
              </a:rPr>
              <a:t>divide</a:t>
            </a:r>
            <a:r>
              <a:rPr lang="en" sz="1400">
                <a:latin typeface="Courier New"/>
                <a:ea typeface="Courier New"/>
                <a:cs typeface="Courier New"/>
                <a:sym typeface="Courier New"/>
              </a:rPr>
              <a:t>(x, y):</a:t>
            </a:r>
            <a:br>
              <a:rPr lang="en" sz="1400">
                <a:latin typeface="Courier New"/>
                <a:ea typeface="Courier New"/>
                <a:cs typeface="Courier New"/>
                <a:sym typeface="Courier New"/>
              </a:rPr>
            </a:br>
            <a:r>
              <a:rPr lang="en" sz="1400">
                <a:latin typeface="Courier New"/>
                <a:ea typeface="Courier New"/>
                <a:cs typeface="Courier New"/>
                <a:sym typeface="Courier New"/>
              </a:rPr>
              <a:t>    return x / y</a:t>
            </a:r>
            <a:br>
              <a:rPr lang="en" sz="1400">
                <a:latin typeface="Courier New"/>
                <a:ea typeface="Courier New"/>
                <a:cs typeface="Courier New"/>
                <a:sym typeface="Courier New"/>
              </a:rPr>
            </a:br>
            <a:br>
              <a:rPr lang="en" sz="1400">
                <a:latin typeface="Courier New"/>
                <a:ea typeface="Courier New"/>
                <a:cs typeface="Courier New"/>
                <a:sym typeface="Courier New"/>
              </a:rPr>
            </a:br>
            <a:r>
              <a:rPr lang="en" sz="1400">
                <a:latin typeface="Courier New"/>
                <a:ea typeface="Courier New"/>
                <a:cs typeface="Courier New"/>
                <a:sym typeface="Courier New"/>
              </a:rPr>
              <a:t>divide (</a:t>
            </a:r>
            <a:r>
              <a:rPr lang="en" sz="1400">
                <a:solidFill>
                  <a:srgbClr val="880000"/>
                </a:solidFill>
                <a:latin typeface="Courier New"/>
                <a:ea typeface="Courier New"/>
                <a:cs typeface="Courier New"/>
                <a:sym typeface="Courier New"/>
              </a:rPr>
              <a:t>8</a:t>
            </a:r>
            <a:r>
              <a:rPr lang="en" sz="1400">
                <a:latin typeface="Courier New"/>
                <a:ea typeface="Courier New"/>
                <a:cs typeface="Courier New"/>
                <a:sym typeface="Courier New"/>
              </a:rPr>
              <a:t>,</a:t>
            </a:r>
            <a:r>
              <a:rPr lang="en" sz="1400">
                <a:solidFill>
                  <a:srgbClr val="880000"/>
                </a:solidFill>
                <a:latin typeface="Courier New"/>
                <a:ea typeface="Courier New"/>
                <a:cs typeface="Courier New"/>
                <a:sym typeface="Courier New"/>
              </a:rPr>
              <a:t>2</a:t>
            </a:r>
            <a:r>
              <a:rPr lang="en" sz="1400">
                <a:latin typeface="Courier New"/>
                <a:ea typeface="Courier New"/>
                <a:cs typeface="Courier New"/>
                <a:sym typeface="Courier New"/>
              </a:rPr>
              <a:t>) </a:t>
            </a:r>
            <a:r>
              <a:rPr lang="en" sz="1400">
                <a:solidFill>
                  <a:srgbClr val="888888"/>
                </a:solidFill>
                <a:latin typeface="Courier New"/>
                <a:ea typeface="Courier New"/>
                <a:cs typeface="Courier New"/>
                <a:sym typeface="Courier New"/>
              </a:rPr>
              <a:t># Returns 4</a:t>
            </a:r>
            <a:br>
              <a:rPr lang="en" sz="1400">
                <a:latin typeface="Courier New"/>
                <a:ea typeface="Courier New"/>
                <a:cs typeface="Courier New"/>
                <a:sym typeface="Courier New"/>
              </a:rPr>
            </a:br>
            <a:r>
              <a:rPr lang="en" sz="1400">
                <a:latin typeface="Courier New"/>
                <a:ea typeface="Courier New"/>
                <a:cs typeface="Courier New"/>
                <a:sym typeface="Courier New"/>
              </a:rPr>
              <a:t>multiply(</a:t>
            </a:r>
            <a:r>
              <a:rPr lang="en" sz="1400">
                <a:solidFill>
                  <a:srgbClr val="880000"/>
                </a:solidFill>
                <a:latin typeface="Courier New"/>
                <a:ea typeface="Courier New"/>
                <a:cs typeface="Courier New"/>
                <a:sym typeface="Courier New"/>
              </a:rPr>
              <a:t>3</a:t>
            </a:r>
            <a:r>
              <a:rPr lang="en" sz="1400">
                <a:latin typeface="Courier New"/>
                <a:ea typeface="Courier New"/>
                <a:cs typeface="Courier New"/>
                <a:sym typeface="Courier New"/>
              </a:rPr>
              <a:t>,</a:t>
            </a:r>
            <a:r>
              <a:rPr lang="en" sz="1400">
                <a:solidFill>
                  <a:srgbClr val="880000"/>
                </a:solidFill>
                <a:latin typeface="Courier New"/>
                <a:ea typeface="Courier New"/>
                <a:cs typeface="Courier New"/>
                <a:sym typeface="Courier New"/>
              </a:rPr>
              <a:t>1</a:t>
            </a:r>
            <a:r>
              <a:rPr lang="en" sz="1400">
                <a:latin typeface="Courier New"/>
                <a:ea typeface="Courier New"/>
                <a:cs typeface="Courier New"/>
                <a:sym typeface="Courier New"/>
              </a:rPr>
              <a:t>) </a:t>
            </a:r>
            <a:r>
              <a:rPr lang="en" sz="1400">
                <a:solidFill>
                  <a:srgbClr val="888888"/>
                </a:solidFill>
                <a:latin typeface="Courier New"/>
                <a:ea typeface="Courier New"/>
                <a:cs typeface="Courier New"/>
                <a:sym typeface="Courier New"/>
              </a:rPr>
              <a:t># Returns 3</a:t>
            </a:r>
            <a:br>
              <a:rPr lang="en" sz="1400">
                <a:latin typeface="Courier New"/>
                <a:ea typeface="Courier New"/>
                <a:cs typeface="Courier New"/>
                <a:sym typeface="Courier New"/>
              </a:rPr>
            </a:br>
            <a:endParaRPr sz="1400">
              <a:latin typeface="Courier New"/>
              <a:ea typeface="Courier New"/>
              <a:cs typeface="Courier New"/>
              <a:sym typeface="Courier New"/>
            </a:endParaRPr>
          </a:p>
          <a:p>
            <a:pPr indent="0" lvl="0" marL="0" rtl="0" algn="l">
              <a:spcBef>
                <a:spcPts val="1600"/>
              </a:spcBef>
              <a:spcAft>
                <a:spcPts val="16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with global scope:</a:t>
            </a:r>
            <a:endParaRPr/>
          </a:p>
          <a:p>
            <a:pPr indent="0" lvl="0" marL="0" rtl="0" algn="l">
              <a:spcBef>
                <a:spcPts val="1600"/>
              </a:spcBef>
              <a:spcAft>
                <a:spcPts val="0"/>
              </a:spcAft>
              <a:buNone/>
            </a:pPr>
            <a:r>
              <a:rPr lang="en">
                <a:latin typeface="Courier New"/>
                <a:ea typeface="Courier New"/>
                <a:cs typeface="Courier New"/>
                <a:sym typeface="Courier New"/>
              </a:rPr>
              <a:t>foo = </a:t>
            </a:r>
            <a:r>
              <a:rPr lang="en">
                <a:solidFill>
                  <a:srgbClr val="880000"/>
                </a:solidFill>
                <a:latin typeface="Courier New"/>
                <a:ea typeface="Courier New"/>
                <a:cs typeface="Courier New"/>
                <a:sym typeface="Courier New"/>
              </a:rPr>
              <a:t>5</a:t>
            </a:r>
            <a:br>
              <a:rPr lang="en">
                <a:latin typeface="Courier New"/>
                <a:ea typeface="Courier New"/>
                <a:cs typeface="Courier New"/>
                <a:sym typeface="Courier New"/>
              </a:rPr>
            </a:br>
            <a:r>
              <a:rPr lang="en">
                <a:latin typeface="Courier New"/>
                <a:ea typeface="Courier New"/>
                <a:cs typeface="Courier New"/>
                <a:sym typeface="Courier New"/>
              </a:rPr>
              <a:t>print(foo)</a:t>
            </a:r>
            <a:br>
              <a:rPr lang="en">
                <a:latin typeface="Courier New"/>
                <a:ea typeface="Courier New"/>
                <a:cs typeface="Courier New"/>
                <a:sym typeface="Courier New"/>
              </a:rPr>
            </a:br>
            <a:r>
              <a:rPr lang="en">
                <a:latin typeface="Courier New"/>
                <a:ea typeface="Courier New"/>
                <a:cs typeface="Courier New"/>
                <a:sym typeface="Courier New"/>
              </a:rPr>
              <a:t>foo = </a:t>
            </a:r>
            <a:r>
              <a:rPr lang="en">
                <a:solidFill>
                  <a:srgbClr val="880000"/>
                </a:solidFill>
                <a:latin typeface="Courier New"/>
                <a:ea typeface="Courier New"/>
                <a:cs typeface="Courier New"/>
                <a:sym typeface="Courier New"/>
              </a:rPr>
              <a:t>7</a:t>
            </a:r>
            <a:br>
              <a:rPr lang="en">
                <a:latin typeface="Courier New"/>
                <a:ea typeface="Courier New"/>
                <a:cs typeface="Courier New"/>
                <a:sym typeface="Courier New"/>
              </a:rPr>
            </a:br>
            <a:r>
              <a:rPr lang="en">
                <a:latin typeface="Courier New"/>
                <a:ea typeface="Courier New"/>
                <a:cs typeface="Courier New"/>
                <a:sym typeface="Courier New"/>
              </a:rPr>
              <a:t>print(foo)</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20"/>
          <p:cNvSpPr txBox="1"/>
          <p:nvPr>
            <p:ph idx="1" type="body"/>
          </p:nvPr>
        </p:nvSpPr>
        <p:spPr>
          <a:xfrm>
            <a:off x="311700" y="1927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we add a variable in a local function scope and try to access it from the global scope?</a:t>
            </a:r>
            <a:endParaRPr/>
          </a:p>
          <a:p>
            <a:pPr indent="0" lvl="0" marL="0" rtl="0" algn="l">
              <a:spcBef>
                <a:spcPts val="1600"/>
              </a:spcBef>
              <a:spcAft>
                <a:spcPts val="0"/>
              </a:spcAft>
              <a:buNone/>
            </a:pPr>
            <a:r>
              <a:rPr lang="en">
                <a:latin typeface="Courier New"/>
                <a:ea typeface="Courier New"/>
                <a:cs typeface="Courier New"/>
                <a:sym typeface="Courier New"/>
              </a:rPr>
              <a:t>foo = </a:t>
            </a:r>
            <a:r>
              <a:rPr lang="en">
                <a:solidFill>
                  <a:srgbClr val="880000"/>
                </a:solidFill>
                <a:latin typeface="Courier New"/>
                <a:ea typeface="Courier New"/>
                <a:cs typeface="Courier New"/>
                <a:sym typeface="Courier New"/>
              </a:rPr>
              <a:t>5</a:t>
            </a:r>
            <a:br>
              <a:rPr lang="en">
                <a:latin typeface="Courier New"/>
                <a:ea typeface="Courier New"/>
                <a:cs typeface="Courier New"/>
                <a:sym typeface="Courier New"/>
              </a:rPr>
            </a:b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Delete your other code.</a:t>
            </a:r>
            <a:br>
              <a:rPr lang="en">
                <a:latin typeface="Courier New"/>
                <a:ea typeface="Courier New"/>
                <a:cs typeface="Courier New"/>
                <a:sym typeface="Courier New"/>
              </a:rPr>
            </a:br>
            <a:r>
              <a:rPr lang="en">
                <a:solidFill>
                  <a:srgbClr val="888888"/>
                </a:solidFill>
                <a:latin typeface="Courier New"/>
                <a:ea typeface="Courier New"/>
                <a:cs typeface="Courier New"/>
                <a:sym typeface="Courier New"/>
              </a:rPr>
              <a:t># Add this function and print calls instead.</a:t>
            </a:r>
            <a:br>
              <a:rPr lang="en">
                <a:latin typeface="Courier New"/>
                <a:ea typeface="Courier New"/>
                <a:cs typeface="Courier New"/>
                <a:sym typeface="Courier New"/>
              </a:rPr>
            </a:br>
            <a:r>
              <a:rPr lang="en">
                <a:latin typeface="Courier New"/>
                <a:ea typeface="Courier New"/>
                <a:cs typeface="Courier New"/>
                <a:sym typeface="Courier New"/>
              </a:rPr>
              <a:t>def </a:t>
            </a:r>
            <a:r>
              <a:rPr lang="en">
                <a:solidFill>
                  <a:srgbClr val="880000"/>
                </a:solidFill>
                <a:latin typeface="Courier New"/>
                <a:ea typeface="Courier New"/>
                <a:cs typeface="Courier New"/>
                <a:sym typeface="Courier New"/>
              </a:rPr>
              <a:t>coolFunc</a:t>
            </a:r>
            <a:r>
              <a:rPr lang="en">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  bar = </a:t>
            </a:r>
            <a:r>
              <a:rPr lang="en">
                <a:solidFill>
                  <a:srgbClr val="880000"/>
                </a:solidFill>
                <a:latin typeface="Courier New"/>
                <a:ea typeface="Courier New"/>
                <a:cs typeface="Courier New"/>
                <a:sym typeface="Courier New"/>
              </a:rPr>
              <a:t>8</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coolFunc()</a:t>
            </a:r>
            <a:br>
              <a:rPr lang="en">
                <a:latin typeface="Courier New"/>
                <a:ea typeface="Courier New"/>
                <a:cs typeface="Courier New"/>
                <a:sym typeface="Courier New"/>
              </a:rPr>
            </a:br>
            <a:r>
              <a:rPr lang="en">
                <a:latin typeface="Courier New"/>
                <a:ea typeface="Courier New"/>
                <a:cs typeface="Courier New"/>
                <a:sym typeface="Courier New"/>
              </a:rPr>
              <a:t>print(foo)</a:t>
            </a:r>
            <a:br>
              <a:rPr lang="en">
                <a:latin typeface="Courier New"/>
                <a:ea typeface="Courier New"/>
                <a:cs typeface="Courier New"/>
                <a:sym typeface="Courier New"/>
              </a:rPr>
            </a:br>
            <a:r>
              <a:rPr lang="en">
                <a:latin typeface="Courier New"/>
                <a:ea typeface="Courier New"/>
                <a:cs typeface="Courier New"/>
                <a:sym typeface="Courier New"/>
              </a:rPr>
              <a:t>print(bar)</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1600"/>
              </a:spcBef>
              <a:spcAft>
                <a:spcPts val="0"/>
              </a:spcAft>
              <a:buNone/>
            </a:pPr>
            <a:r>
              <a:rPr lang="en"/>
              <a:t>It fails!</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1"/>
          <p:cNvSpPr txBox="1"/>
          <p:nvPr>
            <p:ph idx="1" type="body"/>
          </p:nvPr>
        </p:nvSpPr>
        <p:spPr>
          <a:xfrm>
            <a:off x="311700" y="683025"/>
            <a:ext cx="8520600" cy="416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you think happened here?</a:t>
            </a:r>
            <a:endParaRPr/>
          </a:p>
          <a:p>
            <a:pPr indent="0" lvl="0" marL="0" rtl="0" algn="l">
              <a:spcBef>
                <a:spcPts val="1600"/>
              </a:spcBef>
              <a:spcAft>
                <a:spcPts val="0"/>
              </a:spcAft>
              <a:buNone/>
            </a:pPr>
            <a:r>
              <a:rPr lang="en">
                <a:latin typeface="Courier New"/>
                <a:ea typeface="Courier New"/>
                <a:cs typeface="Courier New"/>
                <a:sym typeface="Courier New"/>
              </a:rPr>
              <a:t>foo = </a:t>
            </a:r>
            <a:r>
              <a:rPr lang="en">
                <a:solidFill>
                  <a:srgbClr val="880000"/>
                </a:solidFill>
                <a:latin typeface="Courier New"/>
                <a:ea typeface="Courier New"/>
                <a:cs typeface="Courier New"/>
                <a:sym typeface="Courier New"/>
              </a:rPr>
              <a:t>5</a:t>
            </a:r>
            <a:br>
              <a:rPr lang="en">
                <a:latin typeface="Courier New"/>
                <a:ea typeface="Courier New"/>
                <a:cs typeface="Courier New"/>
                <a:sym typeface="Courier New"/>
              </a:rPr>
            </a:br>
            <a:r>
              <a:rPr lang="en">
                <a:latin typeface="Courier New"/>
                <a:ea typeface="Courier New"/>
                <a:cs typeface="Courier New"/>
                <a:sym typeface="Courier New"/>
              </a:rPr>
              <a:t>def </a:t>
            </a:r>
            <a:r>
              <a:rPr lang="en">
                <a:solidFill>
                  <a:srgbClr val="880000"/>
                </a:solidFill>
                <a:latin typeface="Courier New"/>
                <a:ea typeface="Courier New"/>
                <a:cs typeface="Courier New"/>
                <a:sym typeface="Courier New"/>
              </a:rPr>
              <a:t>incrementFoo</a:t>
            </a:r>
            <a:r>
              <a:rPr lang="en">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  foo = </a:t>
            </a:r>
            <a:r>
              <a:rPr lang="en">
                <a:solidFill>
                  <a:srgbClr val="880000"/>
                </a:solidFill>
                <a:latin typeface="Courier New"/>
                <a:ea typeface="Courier New"/>
                <a:cs typeface="Courier New"/>
                <a:sym typeface="Courier New"/>
              </a:rPr>
              <a:t>6</a:t>
            </a:r>
            <a:br>
              <a:rPr lang="en">
                <a:latin typeface="Courier New"/>
                <a:ea typeface="Courier New"/>
                <a:cs typeface="Courier New"/>
                <a:sym typeface="Courier New"/>
              </a:rPr>
            </a:br>
            <a:r>
              <a:rPr lang="en">
                <a:latin typeface="Courier New"/>
                <a:ea typeface="Courier New"/>
                <a:cs typeface="Courier New"/>
                <a:sym typeface="Courier New"/>
              </a:rPr>
              <a:t>  print(foo) </a:t>
            </a:r>
            <a:r>
              <a:rPr lang="en">
                <a:solidFill>
                  <a:srgbClr val="888888"/>
                </a:solidFill>
                <a:latin typeface="Courier New"/>
                <a:ea typeface="Courier New"/>
                <a:cs typeface="Courier New"/>
                <a:sym typeface="Courier New"/>
              </a:rPr>
              <a:t># prints 6</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print(foo) </a:t>
            </a:r>
            <a:r>
              <a:rPr lang="en">
                <a:solidFill>
                  <a:srgbClr val="888888"/>
                </a:solidFill>
                <a:latin typeface="Courier New"/>
                <a:ea typeface="Courier New"/>
                <a:cs typeface="Courier New"/>
                <a:sym typeface="Courier New"/>
              </a:rPr>
              <a:t># prints 5</a:t>
            </a:r>
            <a:br>
              <a:rPr lang="en">
                <a:latin typeface="Courier New"/>
                <a:ea typeface="Courier New"/>
                <a:cs typeface="Courier New"/>
                <a:sym typeface="Courier New"/>
              </a:rPr>
            </a:br>
            <a:r>
              <a:rPr lang="en">
                <a:latin typeface="Courier New"/>
                <a:ea typeface="Courier New"/>
                <a:cs typeface="Courier New"/>
                <a:sym typeface="Courier New"/>
              </a:rPr>
              <a:t>incrementFoo()</a:t>
            </a:r>
            <a:br>
              <a:rPr lang="en">
                <a:latin typeface="Courier New"/>
                <a:ea typeface="Courier New"/>
                <a:cs typeface="Courier New"/>
                <a:sym typeface="Courier New"/>
              </a:rPr>
            </a:br>
            <a:r>
              <a:rPr lang="en">
                <a:latin typeface="Courier New"/>
                <a:ea typeface="Courier New"/>
                <a:cs typeface="Courier New"/>
                <a:sym typeface="Courier New"/>
              </a:rPr>
              <a:t>print(foo) </a:t>
            </a:r>
            <a:r>
              <a:rPr lang="en">
                <a:solidFill>
                  <a:srgbClr val="888888"/>
                </a:solidFill>
                <a:latin typeface="Courier New"/>
                <a:ea typeface="Courier New"/>
                <a:cs typeface="Courier New"/>
                <a:sym typeface="Courier New"/>
              </a:rPr>
              <a:t># prints 5</a:t>
            </a:r>
            <a:br>
              <a:rPr lang="en">
                <a:latin typeface="Courier New"/>
                <a:ea typeface="Courier New"/>
                <a:cs typeface="Courier New"/>
                <a:sym typeface="Courier New"/>
              </a:rPr>
            </a:br>
            <a:endParaRPr>
              <a:latin typeface="Courier New"/>
              <a:ea typeface="Courier New"/>
              <a:cs typeface="Courier New"/>
              <a:sym typeface="Courier New"/>
            </a:endParaRPr>
          </a:p>
          <a:p>
            <a:pPr indent="0" lvl="0" marL="0" rtl="0" algn="l">
              <a:spcBef>
                <a:spcPts val="1600"/>
              </a:spcBef>
              <a:spcAft>
                <a:spcPts val="1600"/>
              </a:spcAft>
              <a:buNone/>
            </a:pPr>
            <a:r>
              <a:rPr lang="en"/>
              <a:t>“</a:t>
            </a:r>
            <a:r>
              <a:rPr lang="en"/>
              <a:t>g</a:t>
            </a:r>
            <a:r>
              <a:rPr lang="en"/>
              <a:t>lobal foo” makes foo reference the global variable.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