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305" r:id="rId3"/>
    <p:sldId id="306" r:id="rId4"/>
    <p:sldId id="302" r:id="rId5"/>
    <p:sldId id="307" r:id="rId6"/>
    <p:sldId id="308" r:id="rId7"/>
    <p:sldId id="309" r:id="rId8"/>
    <p:sldId id="310" r:id="rId9"/>
  </p:sldIdLst>
  <p:sldSz cx="9144000" cy="6858000" type="screen4x3"/>
  <p:notesSz cx="6669088" cy="9926638"/>
  <p:defaultTextStyle>
    <a:defPPr>
      <a:defRPr lang="fr-FR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rgbClr val="5F5F5F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rgbClr val="5F5F5F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rgbClr val="5F5F5F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rgbClr val="5F5F5F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rgbClr val="5F5F5F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rgbClr val="5F5F5F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rgbClr val="5F5F5F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rgbClr val="5F5F5F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rgbClr val="5F5F5F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5F5F5F"/>
    <a:srgbClr val="99FF66"/>
    <a:srgbClr val="70FF00"/>
    <a:srgbClr val="FFB30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430" autoAdjust="0"/>
    <p:restoredTop sz="94660"/>
  </p:normalViewPr>
  <p:slideViewPr>
    <p:cSldViewPr>
      <p:cViewPr varScale="1">
        <p:scale>
          <a:sx n="75" d="100"/>
          <a:sy n="75" d="100"/>
        </p:scale>
        <p:origin x="-114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3" d="100"/>
          <a:sy n="43" d="100"/>
        </p:scale>
        <p:origin x="-852" y="-90"/>
      </p:cViewPr>
      <p:guideLst>
        <p:guide orient="horz" pos="3127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931E069-5C60-485C-AA10-64BCC53871E1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10DEE20-B22D-4761-8717-8BB5BAE93539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88A81-801D-49E0-9E5F-E3B548C91CC2}" type="slidenum">
              <a:rPr lang="fr-FR"/>
              <a:pPr/>
              <a:t>1</a:t>
            </a:fld>
            <a:endParaRPr lang="fr-FR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A41068-4D2C-4C35-9949-4919DEFC3CA6}" type="slidenum">
              <a:rPr lang="fr-FR"/>
              <a:pPr/>
              <a:t>‹N°›</a:t>
            </a:fld>
            <a:endParaRPr lang="fr-FR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762000" cy="758825"/>
          </a:xfrm>
          <a:prstGeom prst="rect">
            <a:avLst/>
          </a:prstGeom>
          <a:noFill/>
        </p:spPr>
      </p:pic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1295400" y="6477000"/>
            <a:ext cx="7848600" cy="0"/>
          </a:xfrm>
          <a:prstGeom prst="line">
            <a:avLst/>
          </a:prstGeom>
          <a:noFill/>
          <a:ln w="28575">
            <a:solidFill>
              <a:srgbClr val="7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201738" y="6477000"/>
            <a:ext cx="2159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/>
            <a:r>
              <a:rPr lang="fr-FR" sz="1200"/>
              <a:t>CEA-MAR / DEN / MAR-DIR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1295400" y="609600"/>
            <a:ext cx="7848600" cy="0"/>
          </a:xfrm>
          <a:prstGeom prst="line">
            <a:avLst/>
          </a:prstGeom>
          <a:noFill/>
          <a:ln w="19050">
            <a:solidFill>
              <a:srgbClr val="FFB30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4572000" y="2286000"/>
            <a:ext cx="2371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fr-FR" sz="2400" b="1">
                <a:solidFill>
                  <a:schemeClr val="tx1"/>
                </a:solidFill>
              </a:rPr>
              <a:t>                          </a:t>
            </a:r>
          </a:p>
        </p:txBody>
      </p:sp>
      <p:sp>
        <p:nvSpPr>
          <p:cNvPr id="378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87450" y="765175"/>
            <a:ext cx="7772400" cy="1150938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3789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420938"/>
            <a:ext cx="7448550" cy="3217862"/>
          </a:xfrm>
        </p:spPr>
        <p:txBody>
          <a:bodyPr/>
          <a:lstStyle>
            <a:lvl1pPr marL="0" indent="228600" algn="ctr">
              <a:buFont typeface="Wingdings" pitchFamily="2" charset="2"/>
              <a:buNone/>
              <a:defRPr>
                <a:solidFill>
                  <a:srgbClr val="FFB30C"/>
                </a:solidFill>
              </a:defRPr>
            </a:lvl1pPr>
          </a:lstStyle>
          <a:p>
            <a:r>
              <a:rPr lang="fr-FR"/>
              <a:t>Sous-titre</a:t>
            </a:r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28507C-33AF-4AC9-BEF2-BAD4FBF8550D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53263" y="150813"/>
            <a:ext cx="1954212" cy="597535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87450" y="150813"/>
            <a:ext cx="5713413" cy="59753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963D46-8C62-4D5D-8B90-9DA9EEA9183E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8977EE-2505-4E01-83E6-F24DDA98A02D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0D4E12-90AB-43C7-A8D7-C81DF0B3B942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87450" y="1125538"/>
            <a:ext cx="3673475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3325" y="1125538"/>
            <a:ext cx="3673475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4B2458-BFB6-4CE2-99ED-3738BFAB5C18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661013-2B7A-4695-BF40-D36D200C48E7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29FC67-0C1D-4DC4-B3D5-6F743B5F4532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EE55F7-AF7E-434C-A835-5D468B60A67C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089D0D-7AA7-4669-A9B6-2172B1C37060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90C12D-DBF8-4E65-9A2D-83D88D68B5AE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D9E6F2-91BD-4200-AE89-5521713B3146}" type="slidenum">
              <a:rPr lang="fr-FR"/>
              <a:pPr/>
              <a:t>‹N°›</a:t>
            </a:fld>
            <a:endParaRPr lang="fr-FR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8600" y="990600"/>
            <a:ext cx="762000" cy="758825"/>
          </a:xfrm>
          <a:prstGeom prst="rect">
            <a:avLst/>
          </a:prstGeom>
          <a:noFill/>
        </p:spPr>
      </p:pic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1295400" y="6477000"/>
            <a:ext cx="7848600" cy="0"/>
          </a:xfrm>
          <a:prstGeom prst="line">
            <a:avLst/>
          </a:prstGeom>
          <a:noFill/>
          <a:ln w="28575">
            <a:solidFill>
              <a:srgbClr val="7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1203325" y="6477000"/>
            <a:ext cx="2159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/>
            <a:r>
              <a:rPr lang="fr-FR" sz="1200"/>
              <a:t>CEA-MAR / DEN / MAR-DIR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1295400" y="609600"/>
            <a:ext cx="7848600" cy="0"/>
          </a:xfrm>
          <a:prstGeom prst="line">
            <a:avLst/>
          </a:prstGeom>
          <a:noFill/>
          <a:ln w="19050">
            <a:solidFill>
              <a:srgbClr val="FFB30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4572000" y="2286000"/>
            <a:ext cx="2371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fr-FR" sz="2400" b="1">
                <a:solidFill>
                  <a:schemeClr val="tx1"/>
                </a:solidFill>
              </a:rPr>
              <a:t>                          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50813"/>
            <a:ext cx="778827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Titre du transparent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1125538"/>
            <a:ext cx="74993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Premier niveau 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8863" y="6477000"/>
            <a:ext cx="4318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9pPr>
    </p:titleStyle>
    <p:bodyStyle>
      <a:lvl1pPr marL="5715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q"/>
        <a:defRPr sz="2400" b="1">
          <a:solidFill>
            <a:srgbClr val="5F5F5F"/>
          </a:solidFill>
          <a:latin typeface="+mn-lt"/>
          <a:ea typeface="+mn-ea"/>
          <a:cs typeface="+mn-cs"/>
        </a:defRPr>
      </a:lvl1pPr>
      <a:lvl2pPr marL="1143000" indent="-285750" algn="l" rtl="0" fontAlgn="base">
        <a:spcBef>
          <a:spcPct val="20000"/>
        </a:spcBef>
        <a:spcAft>
          <a:spcPct val="0"/>
        </a:spcAft>
        <a:buClr>
          <a:srgbClr val="FFB30C"/>
        </a:buClr>
        <a:buFont typeface="Wingdings" pitchFamily="2" charset="2"/>
        <a:buChar char="Ø"/>
        <a:defRPr sz="2000" b="1">
          <a:solidFill>
            <a:srgbClr val="5F5F5F"/>
          </a:solidFill>
          <a:latin typeface="+mn-lt"/>
        </a:defRPr>
      </a:lvl2pPr>
      <a:lvl3pPr marL="15621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981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" charset="0"/>
        </a:defRPr>
      </a:lvl4pPr>
      <a:lvl5pPr marL="24003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</a:defRPr>
      </a:lvl5pPr>
      <a:lvl6pPr marL="28575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</a:defRPr>
      </a:lvl6pPr>
      <a:lvl7pPr marL="33147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</a:defRPr>
      </a:lvl7pPr>
      <a:lvl8pPr marL="37719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</a:defRPr>
      </a:lvl8pPr>
      <a:lvl9pPr marL="42291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82037C4-EAD0-4175-A500-C54D396A3DC2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331913" y="765175"/>
            <a:ext cx="7561262" cy="1150938"/>
          </a:xfrm>
        </p:spPr>
        <p:txBody>
          <a:bodyPr/>
          <a:lstStyle/>
          <a:p>
            <a:r>
              <a:rPr lang="fr-FR" smtClean="0"/>
              <a:t> </a:t>
            </a:r>
            <a:endParaRPr lang="fr-FR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412875"/>
            <a:ext cx="7448550" cy="32178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dirty="0" smtClean="0"/>
              <a:t>Rapport d’activité</a:t>
            </a:r>
          </a:p>
          <a:p>
            <a:pPr>
              <a:lnSpc>
                <a:spcPct val="80000"/>
              </a:lnSpc>
            </a:pPr>
            <a:r>
              <a:rPr lang="fr-FR" dirty="0" smtClean="0"/>
              <a:t>Développement d’application web</a:t>
            </a:r>
          </a:p>
          <a:p>
            <a:pPr>
              <a:lnSpc>
                <a:spcPct val="80000"/>
              </a:lnSpc>
            </a:pPr>
            <a:endParaRPr lang="fr-FR" dirty="0" smtClean="0"/>
          </a:p>
          <a:p>
            <a:pPr>
              <a:lnSpc>
                <a:spcPct val="80000"/>
              </a:lnSpc>
            </a:pPr>
            <a:endParaRPr lang="fr-FR" sz="2000" dirty="0" smtClean="0"/>
          </a:p>
          <a:p>
            <a:pPr>
              <a:lnSpc>
                <a:spcPct val="80000"/>
              </a:lnSpc>
            </a:pPr>
            <a:r>
              <a:rPr lang="fr-FR" sz="2000" b="0" i="1" dirty="0" smtClean="0">
                <a:solidFill>
                  <a:schemeClr val="folHlink"/>
                </a:solidFill>
              </a:rPr>
              <a:t>Genoscope d’Evry</a:t>
            </a:r>
          </a:p>
          <a:p>
            <a:pPr>
              <a:lnSpc>
                <a:spcPct val="80000"/>
              </a:lnSpc>
            </a:pPr>
            <a:r>
              <a:rPr lang="fr-FR" sz="2000" b="0" i="1" dirty="0" smtClean="0">
                <a:solidFill>
                  <a:schemeClr val="folHlink"/>
                </a:solidFill>
              </a:rPr>
              <a:t>Maître d’apprentissage : Guillaume </a:t>
            </a:r>
            <a:r>
              <a:rPr lang="fr-FR" sz="2000" b="0" i="1" dirty="0" err="1" smtClean="0">
                <a:solidFill>
                  <a:schemeClr val="folHlink"/>
                </a:solidFill>
              </a:rPr>
              <a:t>Albini</a:t>
            </a:r>
            <a:endParaRPr lang="fr-FR" sz="2000" b="0" i="1" dirty="0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r>
              <a:rPr lang="fr-FR" sz="2000" b="0" i="1" dirty="0" smtClean="0">
                <a:solidFill>
                  <a:schemeClr val="folHlink"/>
                </a:solidFill>
              </a:rPr>
              <a:t>Professeur tuteur : Christian Métairie</a:t>
            </a:r>
          </a:p>
          <a:p>
            <a:pPr>
              <a:lnSpc>
                <a:spcPct val="80000"/>
              </a:lnSpc>
            </a:pPr>
            <a:r>
              <a:rPr lang="fr-FR" sz="2000" b="0" i="1" dirty="0" smtClean="0">
                <a:solidFill>
                  <a:schemeClr val="folHlink"/>
                </a:solidFill>
              </a:rPr>
              <a:t>Responsable CFA : Bernard Allegro</a:t>
            </a:r>
            <a:endParaRPr lang="fr-FR" sz="2000" b="0" i="1" dirty="0">
              <a:solidFill>
                <a:schemeClr val="folHlink"/>
              </a:solidFill>
            </a:endParaRPr>
          </a:p>
        </p:txBody>
      </p:sp>
      <p:pic>
        <p:nvPicPr>
          <p:cNvPr id="6" name="Image 5" descr="Genoscope-CN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2037C4-EAD0-4175-A500-C54D396A3DC2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400" b="0" i="0" u="none" strike="noStrike" kern="1200" cap="none" spc="0" normalizeH="0" baseline="0" noProof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1331913" y="765175"/>
            <a:ext cx="7561262" cy="11509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1371600" y="1412875"/>
            <a:ext cx="7448550" cy="3217863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2000" b="0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Image 5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00232" y="2214554"/>
            <a:ext cx="7772400" cy="1362075"/>
          </a:xfrm>
        </p:spPr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brief</a:t>
            </a:r>
            <a:r>
              <a:rPr lang="fr-FR" dirty="0" smtClean="0"/>
              <a:t> introduction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4E12-90AB-43C7-A8D7-C81DF0B3B942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" name="Image 7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54FAD-E49F-44D0-9AC5-536D7A2E7F59}" type="slidenum">
              <a:rPr lang="fr-FR"/>
              <a:pPr/>
              <a:t>4</a:t>
            </a:fld>
            <a:endParaRPr lang="fr-FR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6054" y="1071546"/>
            <a:ext cx="7499350" cy="4513281"/>
          </a:xfrm>
        </p:spPr>
        <p:txBody>
          <a:bodyPr/>
          <a:lstStyle/>
          <a:p>
            <a:pPr marL="838200" indent="-609600">
              <a:buFont typeface="Wingdings" pitchFamily="2" charset="2"/>
              <a:buAutoNum type="romanUcPeriod"/>
            </a:pPr>
            <a:r>
              <a:rPr lang="fr-FR" dirty="0" smtClean="0"/>
              <a:t>Présentation de l’année au Genoscope</a:t>
            </a:r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Présentation </a:t>
            </a:r>
            <a:r>
              <a:rPr lang="fr-FR" dirty="0" smtClean="0"/>
              <a:t>de </a:t>
            </a:r>
            <a:r>
              <a:rPr lang="fr-FR" dirty="0" smtClean="0"/>
              <a:t>l’entreprise</a:t>
            </a:r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Présentation de la mission</a:t>
            </a:r>
          </a:p>
          <a:p>
            <a:pPr marL="838200" indent="-609600">
              <a:buFont typeface="Wingdings" pitchFamily="2" charset="2"/>
              <a:buAutoNum type="romanUcPeriod" startAt="2"/>
            </a:pPr>
            <a:r>
              <a:rPr lang="fr-FR" dirty="0" smtClean="0"/>
              <a:t>NGL </a:t>
            </a:r>
            <a:r>
              <a:rPr lang="fr-FR" dirty="0" smtClean="0"/>
              <a:t>–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Generation</a:t>
            </a:r>
            <a:r>
              <a:rPr lang="fr-FR" dirty="0" smtClean="0"/>
              <a:t> LIMS</a:t>
            </a:r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Les technologies utilisées</a:t>
            </a:r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Techniques de gestion de projet</a:t>
            </a:r>
            <a:endParaRPr lang="fr-FR" dirty="0"/>
          </a:p>
          <a:p>
            <a:pPr marL="838200" indent="-609600">
              <a:buFont typeface="Wingdings" pitchFamily="2" charset="2"/>
              <a:buAutoNum type="romanUcPeriod" startAt="3"/>
            </a:pPr>
            <a:r>
              <a:rPr lang="fr-FR" dirty="0" smtClean="0"/>
              <a:t>Ma mission : NGL-BI</a:t>
            </a:r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Premiers tickets : Ajouts au </a:t>
            </a:r>
            <a:r>
              <a:rPr lang="fr-FR" dirty="0" err="1" smtClean="0"/>
              <a:t>DataTable</a:t>
            </a:r>
            <a:endParaRPr lang="fr-FR" dirty="0" smtClean="0"/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Les statistiques préconfigurées</a:t>
            </a:r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Le bilan de production</a:t>
            </a:r>
          </a:p>
          <a:p>
            <a:pPr marL="838200" indent="-609600">
              <a:buFont typeface="Wingdings" pitchFamily="2" charset="2"/>
              <a:buAutoNum type="romanUcPeriod" startAt="3"/>
            </a:pPr>
            <a:r>
              <a:rPr lang="fr-FR" dirty="0" smtClean="0"/>
              <a:t>Conclusion</a:t>
            </a:r>
          </a:p>
          <a:p>
            <a:pPr marL="838200" indent="-609600">
              <a:buFont typeface="Wingdings" pitchFamily="2" charset="2"/>
              <a:buAutoNum type="romanUcPeriod" startAt="3"/>
            </a:pPr>
            <a:endParaRPr lang="fr-FR" dirty="0" smtClean="0"/>
          </a:p>
          <a:p>
            <a:pPr marL="1409700" lvl="1" indent="-609600">
              <a:buNone/>
            </a:pPr>
            <a:endParaRPr lang="fr-FR" dirty="0" smtClean="0"/>
          </a:p>
          <a:p>
            <a:pPr marL="1409700" lvl="1" indent="-609600">
              <a:buNone/>
            </a:pPr>
            <a:endParaRPr lang="fr-FR" dirty="0" smtClean="0"/>
          </a:p>
        </p:txBody>
      </p:sp>
      <p:pic>
        <p:nvPicPr>
          <p:cNvPr id="6" name="Image 5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142976" y="6500834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Genoscope / CEA - FAR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3" name="Image 12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– Présentation de l’année au Genoscope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L’entreprise en quelques mots : </a:t>
            </a:r>
          </a:p>
          <a:p>
            <a:pPr lvl="1"/>
            <a:r>
              <a:rPr lang="fr-FR" dirty="0" smtClean="0"/>
              <a:t>Appartient à l’Institut de Génomique depuis 2007, donc au CEA</a:t>
            </a:r>
            <a:r>
              <a:rPr lang="fr-FR" dirty="0" smtClean="0"/>
              <a:t>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450 Employés au Genoscope, 16000 au CEA</a:t>
            </a:r>
            <a:r>
              <a:rPr lang="fr-FR" dirty="0" smtClean="0"/>
              <a:t>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Mission de séquençage du génome dans le domaine de l’agriculture.</a:t>
            </a:r>
          </a:p>
          <a:p>
            <a:pPr lvl="1"/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– Présentation de l’année au Genoscope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de la mission</a:t>
            </a:r>
          </a:p>
          <a:p>
            <a:pPr lvl="1"/>
            <a:r>
              <a:rPr lang="fr-FR" dirty="0" smtClean="0"/>
              <a:t>Stockage, traitement et affichage des données issues du séquençage</a:t>
            </a:r>
            <a:r>
              <a:rPr lang="fr-FR" dirty="0" smtClean="0"/>
              <a:t>.</a:t>
            </a:r>
          </a:p>
          <a:p>
            <a:pPr lvl="1">
              <a:buNone/>
            </a:pPr>
            <a:endParaRPr lang="fr-FR" dirty="0" smtClean="0"/>
          </a:p>
          <a:p>
            <a:pPr lvl="1"/>
            <a:r>
              <a:rPr lang="fr-FR" dirty="0" smtClean="0"/>
              <a:t>La nécessité d’une nouvelle application.</a:t>
            </a:r>
          </a:p>
          <a:p>
            <a:pPr lvl="1">
              <a:buNone/>
            </a:pPr>
            <a:endParaRPr lang="fr-FR" dirty="0" smtClean="0"/>
          </a:p>
          <a:p>
            <a:pPr lvl="1"/>
            <a:r>
              <a:rPr lang="fr-FR" dirty="0" smtClean="0"/>
              <a:t>Les différents sous-projets développés.</a:t>
            </a:r>
          </a:p>
          <a:p>
            <a:pPr lvl="1">
              <a:buNone/>
            </a:pPr>
            <a:endParaRPr lang="fr-FR" dirty="0" smtClean="0"/>
          </a:p>
          <a:p>
            <a:pPr lvl="1"/>
            <a:r>
              <a:rPr lang="fr-FR" dirty="0" smtClean="0"/>
              <a:t>Les développeurs en charge de la mission.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142984"/>
            <a:ext cx="7772400" cy="1362075"/>
          </a:xfrm>
        </p:spPr>
        <p:txBody>
          <a:bodyPr/>
          <a:lstStyle/>
          <a:p>
            <a:r>
              <a:rPr lang="fr-FR" dirty="0" smtClean="0"/>
              <a:t>NGL –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Generation</a:t>
            </a:r>
            <a:r>
              <a:rPr lang="fr-FR" dirty="0" smtClean="0"/>
              <a:t> </a:t>
            </a:r>
            <a:r>
              <a:rPr lang="fr-FR" dirty="0" err="1" smtClean="0"/>
              <a:t>lims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4E12-90AB-43C7-A8D7-C81DF0B3B942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331913" y="765175"/>
            <a:ext cx="7561262" cy="11509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1371600" y="1412875"/>
            <a:ext cx="7448550" cy="3217863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2000" b="0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7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– Les technologies utilisées (Côté client)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Base HTML/CSS/JS</a:t>
            </a:r>
          </a:p>
          <a:p>
            <a:pPr lvl="1"/>
            <a:r>
              <a:rPr lang="fr-FR" sz="1800" dirty="0" smtClean="0"/>
              <a:t>Se rapproche le plus d’une application de type </a:t>
            </a:r>
            <a:r>
              <a:rPr lang="fr-FR" sz="1800" dirty="0" smtClean="0"/>
              <a:t>bureautique</a:t>
            </a:r>
          </a:p>
          <a:p>
            <a:r>
              <a:rPr lang="fr-FR" sz="2000" dirty="0" smtClean="0"/>
              <a:t>CSS : Framework </a:t>
            </a:r>
            <a:r>
              <a:rPr lang="fr-FR" sz="2000" dirty="0" err="1" smtClean="0"/>
              <a:t>Bootstrap</a:t>
            </a:r>
            <a:endParaRPr lang="fr-FR" sz="2000" dirty="0" smtClean="0"/>
          </a:p>
          <a:p>
            <a:pPr lvl="1"/>
            <a:r>
              <a:rPr lang="fr-FR" sz="1800" dirty="0" smtClean="0"/>
              <a:t>Nous ne sommes pas des web designers</a:t>
            </a:r>
          </a:p>
          <a:p>
            <a:pPr lvl="1"/>
            <a:r>
              <a:rPr lang="fr-FR" sz="1800" dirty="0" smtClean="0"/>
              <a:t>Permet de garder une cohérence entre les applications</a:t>
            </a:r>
          </a:p>
          <a:p>
            <a:pPr lvl="1"/>
            <a:r>
              <a:rPr lang="fr-FR" sz="1800" dirty="0" smtClean="0"/>
              <a:t>Gère le responsive design</a:t>
            </a:r>
          </a:p>
          <a:p>
            <a:r>
              <a:rPr lang="fr-FR" sz="2000" dirty="0" err="1" smtClean="0"/>
              <a:t>Javascript</a:t>
            </a:r>
            <a:r>
              <a:rPr lang="fr-FR" sz="2000" dirty="0" smtClean="0"/>
              <a:t> : </a:t>
            </a:r>
            <a:r>
              <a:rPr lang="fr-FR" sz="2000" dirty="0" err="1" smtClean="0"/>
              <a:t>AngularJS</a:t>
            </a:r>
            <a:endParaRPr lang="fr-FR" sz="2000" dirty="0" smtClean="0"/>
          </a:p>
          <a:p>
            <a:pPr lvl="1"/>
            <a:r>
              <a:rPr lang="fr-FR" sz="1800" dirty="0" smtClean="0"/>
              <a:t>Gère le </a:t>
            </a:r>
            <a:r>
              <a:rPr lang="fr-FR" sz="1800" dirty="0" err="1" smtClean="0"/>
              <a:t>two</a:t>
            </a:r>
            <a:r>
              <a:rPr lang="fr-FR" sz="1800" dirty="0" smtClean="0"/>
              <a:t>-</a:t>
            </a:r>
            <a:r>
              <a:rPr lang="fr-FR" sz="1800" dirty="0" err="1" smtClean="0"/>
              <a:t>way</a:t>
            </a:r>
            <a:r>
              <a:rPr lang="fr-FR" sz="1800" dirty="0" smtClean="0"/>
              <a:t> data </a:t>
            </a:r>
            <a:r>
              <a:rPr lang="fr-FR" sz="1800" dirty="0" err="1" smtClean="0"/>
              <a:t>binding</a:t>
            </a:r>
            <a:endParaRPr lang="fr-FR" sz="1800" dirty="0" smtClean="0"/>
          </a:p>
          <a:p>
            <a:pPr lvl="1"/>
            <a:r>
              <a:rPr lang="fr-FR" sz="1800" dirty="0" smtClean="0"/>
              <a:t>Meilleur choix à l’époque par rapport à la documentation</a:t>
            </a:r>
          </a:p>
          <a:p>
            <a:pPr lvl="1"/>
            <a:r>
              <a:rPr lang="fr-FR" sz="1800" dirty="0" smtClean="0"/>
              <a:t>Permet de créer un </a:t>
            </a:r>
            <a:r>
              <a:rPr lang="fr-FR" sz="1800" dirty="0" err="1" smtClean="0"/>
              <a:t>DataTable</a:t>
            </a:r>
            <a:r>
              <a:rPr lang="fr-FR" sz="1800" dirty="0" smtClean="0"/>
              <a:t> supportant l’édition de masse ainsi que d’autres fonctions</a:t>
            </a:r>
          </a:p>
          <a:p>
            <a:pPr lvl="1"/>
            <a:r>
              <a:rPr lang="fr-FR" sz="1800" dirty="0" smtClean="0"/>
              <a:t>Aujourd’hui, le choix ne serait peut-être pas le même face aux autres </a:t>
            </a:r>
            <a:r>
              <a:rPr lang="fr-FR" sz="1800" dirty="0" err="1" smtClean="0"/>
              <a:t>frameworks</a:t>
            </a:r>
            <a:endParaRPr lang="fr-FR" sz="1800" dirty="0" smtClean="0"/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" name="Image 7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ésentations CEA_VRH_DIR ">
  <a:themeElements>
    <a:clrScheme name="Présentations CEA_VRH_DIR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ésentations CEA_VRH_DIR 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ésentations CEA_VRH_DIR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s CEA_VRH_DIR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s CEA_VRH_DIR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s CEA_VRH_DIR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s CEA_VRH_DIR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s CEA_VRH_DIR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s CEA_VRH_DIR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s CEA_VRH_DIR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s CEA_VRH_DIR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s CEA_VRH_DIR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s CEA_VRH_DIR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s CEA_VRH_DIR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Présentations CEA_VRH_DIR </Template>
  <TotalTime>2855</TotalTime>
  <Words>293</Words>
  <Application>Microsoft PowerPoint</Application>
  <PresentationFormat>Affichage à l'écran (4:3)</PresentationFormat>
  <Paragraphs>76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Présentations CEA_VRH_DIR </vt:lpstr>
      <vt:lpstr> </vt:lpstr>
      <vt:lpstr>Diapositive 2</vt:lpstr>
      <vt:lpstr>A brief introduction</vt:lpstr>
      <vt:lpstr>Sommaire</vt:lpstr>
      <vt:lpstr>I – Présentation de l’année au Genoscope</vt:lpstr>
      <vt:lpstr>I – Présentation de l’année au Genoscope</vt:lpstr>
      <vt:lpstr>NGL – Next Generation lims</vt:lpstr>
      <vt:lpstr>I – Les technologies utilisées (Côté client)</vt:lpstr>
    </vt:vector>
  </TitlesOfParts>
  <Company>CEA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centre de la vallée du Rhône (VALRHO) du CEA</dc:title>
  <dc:subject>Masque de diapositive</dc:subject>
  <dc:creator>VALRHO</dc:creator>
  <cp:keywords>MASQUE DE DIAPOSITIVE</cp:keywords>
  <cp:lastModifiedBy>Cyril Keil</cp:lastModifiedBy>
  <cp:revision>129</cp:revision>
  <cp:lastPrinted>2002-04-02T20:04:50Z</cp:lastPrinted>
  <dcterms:created xsi:type="dcterms:W3CDTF">2002-11-14T15:02:35Z</dcterms:created>
  <dcterms:modified xsi:type="dcterms:W3CDTF">2015-08-30T21:55:05Z</dcterms:modified>
  <cp:category>CHARTE</cp:category>
</cp:coreProperties>
</file>