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80" r:id="rId4"/>
    <p:sldId id="259" r:id="rId5"/>
    <p:sldId id="281" r:id="rId6"/>
    <p:sldId id="262" r:id="rId7"/>
    <p:sldId id="282" r:id="rId8"/>
    <p:sldId id="265" r:id="rId9"/>
    <p:sldId id="266" r:id="rId10"/>
    <p:sldId id="267" r:id="rId11"/>
    <p:sldId id="268" r:id="rId12"/>
    <p:sldId id="270" r:id="rId13"/>
    <p:sldId id="283" r:id="rId14"/>
    <p:sldId id="287" r:id="rId15"/>
    <p:sldId id="288" r:id="rId16"/>
    <p:sldId id="289" r:id="rId17"/>
    <p:sldId id="284" r:id="rId18"/>
    <p:sldId id="261" r:id="rId19"/>
    <p:sldId id="285" r:id="rId20"/>
    <p:sldId id="269" r:id="rId21"/>
    <p:sldId id="264" r:id="rId22"/>
    <p:sldId id="286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</dgm:pt>
    <dgm:pt modelId="{1EAF82E5-DF36-4432-8EFB-3660BDEAF403}" type="pres">
      <dgm:prSet presAssocID="{1F9CA264-1B86-4BD2-8B9A-84CA313D033D}" presName="Accent" presStyleLbl="node1" presStyleIdx="1" presStyleCnt="3"/>
      <dgm:spPr/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</dgm:pt>
    <dgm:pt modelId="{A7590864-E6C3-49D8-9B22-DF9210EFF756}" type="pres">
      <dgm:prSet presAssocID="{2EA95732-DAA1-4ECB-8F01-6C0A8C021423}" presName="Accent" presStyleLbl="node1" presStyleIdx="2" presStyleCnt="3"/>
      <dgm:spPr/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0D0CD-7211-42BB-BA22-C909A7CA1954}">
      <dsp:nvSpPr>
        <dsp:cNvPr id="0" name=""/>
        <dsp:cNvSpPr/>
      </dsp:nvSpPr>
      <dsp:spPr>
        <a:xfrm>
          <a:off x="507783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3984630" y="353111"/>
              </a:lnTo>
              <a:lnTo>
                <a:pt x="398463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8BB4-BA07-4A5B-A53B-F2957ABC86FB}">
      <dsp:nvSpPr>
        <dsp:cNvPr id="0" name=""/>
        <dsp:cNvSpPr/>
      </dsp:nvSpPr>
      <dsp:spPr>
        <a:xfrm>
          <a:off x="507783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1328210" y="353111"/>
              </a:lnTo>
              <a:lnTo>
                <a:pt x="132821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5D76-771E-4FDE-BA75-EC484194EBC2}">
      <dsp:nvSpPr>
        <dsp:cNvPr id="0" name=""/>
        <dsp:cNvSpPr/>
      </dsp:nvSpPr>
      <dsp:spPr>
        <a:xfrm>
          <a:off x="374962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1328210" y="0"/>
              </a:moveTo>
              <a:lnTo>
                <a:pt x="132821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703D4-98CA-460D-B2F6-CA110B625919}">
      <dsp:nvSpPr>
        <dsp:cNvPr id="0" name=""/>
        <dsp:cNvSpPr/>
      </dsp:nvSpPr>
      <dsp:spPr>
        <a:xfrm>
          <a:off x="109320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3984630" y="0"/>
              </a:moveTo>
              <a:lnTo>
                <a:pt x="398463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DF482-9B63-4F22-A2E6-E0985D657AE7}">
      <dsp:nvSpPr>
        <dsp:cNvPr id="0" name=""/>
        <dsp:cNvSpPr/>
      </dsp:nvSpPr>
      <dsp:spPr>
        <a:xfrm>
          <a:off x="4087831" y="651345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Chef de Projet</a:t>
          </a:r>
        </a:p>
      </dsp:txBody>
      <dsp:txXfrm>
        <a:off x="4087831" y="651345"/>
        <a:ext cx="1980010" cy="1025161"/>
      </dsp:txXfrm>
    </dsp:sp>
    <dsp:sp modelId="{113EA813-3BA6-403B-BFBC-C6C029177D40}">
      <dsp:nvSpPr>
        <dsp:cNvPr id="0" name=""/>
        <dsp:cNvSpPr/>
      </dsp:nvSpPr>
      <dsp:spPr>
        <a:xfrm>
          <a:off x="4483833" y="1448693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Cyril PY</a:t>
          </a:r>
        </a:p>
      </dsp:txBody>
      <dsp:txXfrm>
        <a:off x="4483833" y="1448693"/>
        <a:ext cx="1782009" cy="341720"/>
      </dsp:txXfrm>
    </dsp:sp>
    <dsp:sp modelId="{5676D32F-1CE3-4176-81F2-A39E244B0416}">
      <dsp:nvSpPr>
        <dsp:cNvPr id="0" name=""/>
        <dsp:cNvSpPr/>
      </dsp:nvSpPr>
      <dsp:spPr>
        <a:xfrm>
          <a:off x="10320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Odométrie</a:t>
          </a:r>
          <a:endParaRPr lang="fr-FR" sz="2200" kern="1200" dirty="0"/>
        </a:p>
      </dsp:txBody>
      <dsp:txXfrm>
        <a:off x="103201" y="2268822"/>
        <a:ext cx="1980010" cy="1025161"/>
      </dsp:txXfrm>
    </dsp:sp>
    <dsp:sp modelId="{809562EB-4A18-496D-99D9-E0B60B4EAEA5}">
      <dsp:nvSpPr>
        <dsp:cNvPr id="0" name=""/>
        <dsp:cNvSpPr/>
      </dsp:nvSpPr>
      <dsp:spPr>
        <a:xfrm>
          <a:off x="578787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Thomas PRAK</a:t>
          </a:r>
        </a:p>
      </dsp:txBody>
      <dsp:txXfrm>
        <a:off x="578787" y="3066170"/>
        <a:ext cx="1782009" cy="341720"/>
      </dsp:txXfrm>
    </dsp:sp>
    <dsp:sp modelId="{F522147D-7926-4BE8-A844-0FB48C50D80C}">
      <dsp:nvSpPr>
        <dsp:cNvPr id="0" name=""/>
        <dsp:cNvSpPr/>
      </dsp:nvSpPr>
      <dsp:spPr>
        <a:xfrm>
          <a:off x="275962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Client Web</a:t>
          </a:r>
          <a:endParaRPr lang="fr-FR" sz="2200" kern="1200" dirty="0"/>
        </a:p>
      </dsp:txBody>
      <dsp:txXfrm>
        <a:off x="2759621" y="2268822"/>
        <a:ext cx="1980010" cy="1025161"/>
      </dsp:txXfrm>
    </dsp:sp>
    <dsp:sp modelId="{BDDE5DF6-64AC-499B-A204-5D73CD5189A5}">
      <dsp:nvSpPr>
        <dsp:cNvPr id="0" name=""/>
        <dsp:cNvSpPr/>
      </dsp:nvSpPr>
      <dsp:spPr>
        <a:xfrm>
          <a:off x="3155623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Justine SABBATIER</a:t>
          </a:r>
        </a:p>
      </dsp:txBody>
      <dsp:txXfrm>
        <a:off x="3155623" y="3066170"/>
        <a:ext cx="1782009" cy="341720"/>
      </dsp:txXfrm>
    </dsp:sp>
    <dsp:sp modelId="{5662567F-F7A3-40C3-B265-EF28650FB1CC}">
      <dsp:nvSpPr>
        <dsp:cNvPr id="0" name=""/>
        <dsp:cNvSpPr/>
      </dsp:nvSpPr>
      <dsp:spPr>
        <a:xfrm>
          <a:off x="541604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Algorithme</a:t>
          </a:r>
          <a:endParaRPr lang="fr-FR" sz="2200" kern="1200" dirty="0"/>
        </a:p>
      </dsp:txBody>
      <dsp:txXfrm>
        <a:off x="5416041" y="2268822"/>
        <a:ext cx="1980010" cy="1025161"/>
      </dsp:txXfrm>
    </dsp:sp>
    <dsp:sp modelId="{0E9E0690-608D-4BF4-8CCF-3E5EC47EB681}">
      <dsp:nvSpPr>
        <dsp:cNvPr id="0" name=""/>
        <dsp:cNvSpPr/>
      </dsp:nvSpPr>
      <dsp:spPr>
        <a:xfrm>
          <a:off x="581204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Mathias DA COSTA</a:t>
          </a:r>
        </a:p>
      </dsp:txBody>
      <dsp:txXfrm>
        <a:off x="5812044" y="3066170"/>
        <a:ext cx="1782009" cy="341720"/>
      </dsp:txXfrm>
    </dsp:sp>
    <dsp:sp modelId="{96FA1259-64E4-404F-B34D-D3DE19F6B678}">
      <dsp:nvSpPr>
        <dsp:cNvPr id="0" name=""/>
        <dsp:cNvSpPr/>
      </dsp:nvSpPr>
      <dsp:spPr>
        <a:xfrm>
          <a:off x="8072462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Communication</a:t>
          </a:r>
          <a:endParaRPr lang="fr-FR" sz="2200" kern="1200" dirty="0"/>
        </a:p>
      </dsp:txBody>
      <dsp:txXfrm>
        <a:off x="8072462" y="2268822"/>
        <a:ext cx="1980010" cy="1025161"/>
      </dsp:txXfrm>
    </dsp:sp>
    <dsp:sp modelId="{A8EA838F-3B0C-4F99-BFF0-CFB047931BD1}">
      <dsp:nvSpPr>
        <dsp:cNvPr id="0" name=""/>
        <dsp:cNvSpPr/>
      </dsp:nvSpPr>
      <dsp:spPr>
        <a:xfrm>
          <a:off x="846846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Julien LOEVE</a:t>
          </a:r>
        </a:p>
      </dsp:txBody>
      <dsp:txXfrm>
        <a:off x="8468464" y="3066170"/>
        <a:ext cx="1782009" cy="341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  <p:pic>
        <p:nvPicPr>
          <p:cNvPr id="1026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1077569" y="2092041"/>
            <a:ext cx="1295476" cy="111725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72164" y="1884006"/>
            <a:ext cx="7935834" cy="4107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/>
              <a:t>Moteurs pas à pas  ( </a:t>
            </a:r>
            <a:r>
              <a:rPr lang="fr-FR" sz="2000" dirty="0" err="1" smtClean="0"/>
              <a:t>MotionKing</a:t>
            </a:r>
            <a:r>
              <a:rPr lang="fr-FR" sz="2000" dirty="0" smtClean="0"/>
              <a:t> </a:t>
            </a:r>
            <a:r>
              <a:rPr lang="fr-FR" sz="2000" b="1" dirty="0" smtClean="0"/>
              <a:t>17HS3401 )</a:t>
            </a:r>
          </a:p>
          <a:p>
            <a:pPr algn="l"/>
            <a:endParaRPr lang="fr-FR" sz="2000" b="1" dirty="0"/>
          </a:p>
          <a:p>
            <a:pPr algn="l"/>
            <a:r>
              <a:rPr lang="fr-FR" sz="2000" dirty="0" smtClean="0">
                <a:effectLst/>
              </a:rPr>
              <a:t>Angle pour 1 pas = 1,8°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Pas pour 1 tour =  200    (360°/1,8°)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Fonction de contrôle du moteur:</a:t>
            </a:r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	Stepper : </a:t>
            </a:r>
            <a:r>
              <a:rPr lang="fr-FR" sz="2000" dirty="0" err="1" smtClean="0">
                <a:effectLst/>
              </a:rPr>
              <a:t>step</a:t>
            </a:r>
            <a:r>
              <a:rPr lang="fr-FR" sz="2000" dirty="0" smtClean="0">
                <a:effectLst/>
              </a:rPr>
              <a:t>(</a:t>
            </a:r>
            <a:r>
              <a:rPr lang="fr-FR" sz="2000" dirty="0" err="1" smtClean="0">
                <a:effectLst/>
              </a:rPr>
              <a:t>steps</a:t>
            </a:r>
            <a:r>
              <a:rPr lang="fr-FR" sz="2000" dirty="0" smtClean="0">
                <a:effectLst/>
              </a:rPr>
              <a:t>) </a:t>
            </a:r>
            <a:r>
              <a:rPr lang="fr-FR" sz="2000" dirty="0">
                <a:effectLst/>
              </a:rPr>
              <a:t>-&gt; fonction bloquante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Note: paramètres utile pour l’odométrie  </a:t>
            </a:r>
            <a:r>
              <a:rPr lang="fr-FR" sz="2000" dirty="0" err="1" smtClean="0">
                <a:effectLst/>
              </a:rPr>
              <a:t>diapo.13</a:t>
            </a:r>
            <a:endParaRPr lang="fr-FR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faire un étalonnage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" y="1468182"/>
            <a:ext cx="11804739" cy="5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568656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Odométrie – Position Robot</a:t>
            </a:r>
            <a:endParaRPr lang="fr-FR" dirty="0"/>
          </a:p>
        </p:txBody>
      </p:sp>
      <p:pic>
        <p:nvPicPr>
          <p:cNvPr id="2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10555535" y="4890408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39" y="4878372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34" name="Groupe 33"/>
          <p:cNvGrpSpPr/>
          <p:nvPr/>
        </p:nvGrpSpPr>
        <p:grpSpPr>
          <a:xfrm>
            <a:off x="7893039" y="4629748"/>
            <a:ext cx="586321" cy="600731"/>
            <a:chOff x="7812726" y="4187586"/>
            <a:chExt cx="806414" cy="768373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9148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10369178" y="4672995"/>
            <a:ext cx="586321" cy="600731"/>
            <a:chOff x="7812726" y="4187586"/>
            <a:chExt cx="806414" cy="76837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9022297" y="230799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2" name="Ellipse 41"/>
          <p:cNvSpPr/>
          <p:nvPr/>
        </p:nvSpPr>
        <p:spPr>
          <a:xfrm>
            <a:off x="7893039" y="4708847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0383570" y="4703266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plein 44"/>
          <p:cNvSpPr/>
          <p:nvPr/>
        </p:nvSpPr>
        <p:spPr>
          <a:xfrm rot="16564194">
            <a:off x="10326869" y="4788999"/>
            <a:ext cx="1081703" cy="936282"/>
          </a:xfrm>
          <a:prstGeom prst="blockArc">
            <a:avLst>
              <a:gd name="adj1" fmla="val 19688497"/>
              <a:gd name="adj2" fmla="val 5"/>
              <a:gd name="adj3" fmla="val 471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>
            <a:endCxn id="45" idx="0"/>
          </p:cNvCxnSpPr>
          <p:nvPr/>
        </p:nvCxnSpPr>
        <p:spPr>
          <a:xfrm flipH="1" flipV="1">
            <a:off x="10652348" y="4811393"/>
            <a:ext cx="276077" cy="4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72708" y="5645407"/>
            <a:ext cx="139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Départ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/>
              <a:t> 0°</a:t>
            </a:r>
          </a:p>
          <a:p>
            <a:r>
              <a:rPr lang="fr-FR" sz="1400" dirty="0" smtClean="0"/>
              <a:t>Pos 	    {0 ; 0}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17537" y="5682819"/>
            <a:ext cx="1124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 Rotation</a:t>
            </a:r>
          </a:p>
          <a:p>
            <a:r>
              <a:rPr lang="el-G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45°</a:t>
            </a:r>
          </a:p>
          <a:p>
            <a:r>
              <a:rPr lang="fr-FR" sz="1400" dirty="0" smtClean="0"/>
              <a:t>Pos   {0 ; 0}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153121" y="1502254"/>
            <a:ext cx="1409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  <a:r>
              <a:rPr lang="fr-FR" sz="1400" dirty="0" smtClean="0"/>
              <a:t> Translation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dirty="0" smtClean="0"/>
              <a:t> 45°</a:t>
            </a:r>
          </a:p>
          <a:p>
            <a:r>
              <a:rPr lang="fr-FR" sz="1400" b="1" dirty="0" smtClean="0">
                <a:solidFill>
                  <a:srgbClr val="FFC000"/>
                </a:solidFill>
              </a:rPr>
              <a:t>Pos   {35 ; 35}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H="1" flipV="1">
            <a:off x="9186796" y="3220471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3566549">
            <a:off x="9379426" y="3998548"/>
            <a:ext cx="106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 = 50 mm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0623533" y="436472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913795" y="1785711"/>
            <a:ext cx="5398105" cy="4598360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Repère de départ =</a:t>
            </a:r>
            <a:r>
              <a:rPr lang="fr-FR" dirty="0" smtClean="0">
                <a:effectLst/>
              </a:rPr>
              <a:t> </a:t>
            </a:r>
            <a:r>
              <a:rPr lang="fr-FR" dirty="0">
                <a:effectLst/>
              </a:rPr>
              <a:t>position robot de </a:t>
            </a:r>
            <a:r>
              <a:rPr lang="fr-FR" dirty="0" smtClean="0">
                <a:effectLst/>
              </a:rPr>
              <a:t>départ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selon </a:t>
            </a:r>
            <a:r>
              <a:rPr lang="fr-FR" dirty="0" smtClean="0">
                <a:effectLst/>
              </a:rPr>
              <a:t>l’action: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    	</a:t>
            </a:r>
          </a:p>
          <a:p>
            <a:pPr marL="36900" indent="0">
              <a:buNone/>
            </a:pPr>
            <a:r>
              <a:rPr lang="fr-FR" sz="1800" b="1" dirty="0">
                <a:effectLst/>
              </a:rPr>
              <a:t>	</a:t>
            </a:r>
            <a:r>
              <a:rPr lang="fr-FR" sz="1800" b="1" dirty="0" smtClean="0">
                <a:effectLst/>
              </a:rPr>
              <a:t>Rotation</a:t>
            </a:r>
            <a:r>
              <a:rPr lang="fr-FR" sz="1800" dirty="0">
                <a:effectLst/>
              </a:rPr>
              <a:t>	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Calcul de l’orientation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	 	Angle de  360° </a:t>
            </a:r>
            <a:r>
              <a:rPr lang="fr-FR" sz="1800" dirty="0">
                <a:effectLst/>
              </a:rPr>
              <a:t>à -360</a:t>
            </a:r>
            <a:r>
              <a:rPr lang="fr-FR" sz="1800" dirty="0" smtClean="0">
                <a:effectLst/>
              </a:rPr>
              <a:t>°</a:t>
            </a:r>
          </a:p>
          <a:p>
            <a:pPr marL="36900" indent="0">
              <a:buNone/>
            </a:pPr>
            <a:r>
              <a:rPr lang="fr-FR" sz="1800" dirty="0">
                <a:effectLst/>
              </a:rPr>
              <a:t>		</a:t>
            </a:r>
            <a:r>
              <a:rPr lang="fr-FR" sz="1800" dirty="0" smtClean="0">
                <a:effectLst/>
              </a:rPr>
              <a:t>Sens positive = sens trigonométrique</a:t>
            </a:r>
            <a:endParaRPr lang="fr-FR" sz="1800" dirty="0">
              <a:effectLst/>
            </a:endParaRPr>
          </a:p>
          <a:p>
            <a:pPr marL="36900" indent="0">
              <a:buNone/>
            </a:pPr>
            <a:r>
              <a:rPr lang="fr-FR" sz="1800" dirty="0">
                <a:effectLst/>
              </a:rPr>
              <a:t> </a:t>
            </a:r>
            <a:r>
              <a:rPr lang="fr-FR" sz="1800" dirty="0" smtClean="0">
                <a:effectLst/>
              </a:rPr>
              <a:t>   </a:t>
            </a:r>
            <a:r>
              <a:rPr lang="fr-FR" sz="1800" b="1" dirty="0" smtClean="0">
                <a:effectLst/>
              </a:rPr>
              <a:t>	</a:t>
            </a:r>
          </a:p>
          <a:p>
            <a:pPr marL="36900" indent="0">
              <a:buNone/>
            </a:pPr>
            <a:r>
              <a:rPr lang="fr-FR" sz="1800" b="1" dirty="0" smtClean="0">
                <a:effectLst/>
              </a:rPr>
              <a:t>	Avance/Recul 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rgbClr val="FFC000"/>
                </a:solidFill>
                <a:effectLst/>
              </a:rPr>
              <a:t>Calcul de la position </a:t>
            </a:r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posRobX= posRobX + d x sin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fr-FR" sz="1800" dirty="0" smtClean="0"/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posRobY= posRobY + d x cos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dirty="0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9976801" y="2704532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67632" y="5042559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54ECA"/>
                </a:solidFill>
              </a:rPr>
              <a:t>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322150" y="4260416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Y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37685 L 0.00247 -0.0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19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Odométrie – </a:t>
            </a:r>
            <a:r>
              <a:rPr lang="fr-FR" dirty="0" smtClean="0"/>
              <a:t>Position des obstacles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419085" y="2400801"/>
            <a:ext cx="641445" cy="61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783358" y="5152330"/>
            <a:ext cx="507476" cy="642656"/>
            <a:chOff x="6985234" y="4027155"/>
            <a:chExt cx="507476" cy="642656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492709" y="4027155"/>
              <a:ext cx="1" cy="61308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 flipV="1">
              <a:off x="6985234" y="4665570"/>
              <a:ext cx="507476" cy="42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525">
            <a:off x="10239397" y="442858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Connecteur droit 9"/>
          <p:cNvCxnSpPr>
            <a:endCxn id="8" idx="5"/>
          </p:cNvCxnSpPr>
          <p:nvPr/>
        </p:nvCxnSpPr>
        <p:spPr>
          <a:xfrm flipH="1" flipV="1">
            <a:off x="8966593" y="2928041"/>
            <a:ext cx="1606883" cy="1910978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0590679" y="4339987"/>
            <a:ext cx="1" cy="5026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126656" y="4867928"/>
            <a:ext cx="464025" cy="42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235871" y="5845648"/>
            <a:ext cx="47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016232" y="4685130"/>
            <a:ext cx="46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R0’</a:t>
            </a:r>
            <a:endParaRPr lang="fr-FR" sz="14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80885" y="1991352"/>
            <a:ext cx="16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posObj { ? ; ? }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345192" y="5690744"/>
            <a:ext cx="134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posRob</a:t>
            </a:r>
            <a:r>
              <a:rPr lang="fr-FR" sz="1200" dirty="0" smtClean="0"/>
              <a:t> {-50; 20 }</a:t>
            </a:r>
            <a:endParaRPr lang="fr-FR" sz="1200" dirty="0"/>
          </a:p>
        </p:txBody>
      </p:sp>
      <p:sp>
        <p:nvSpPr>
          <p:cNvPr id="35" name="Arc plein 34"/>
          <p:cNvSpPr/>
          <p:nvPr/>
        </p:nvSpPr>
        <p:spPr>
          <a:xfrm rot="20712329">
            <a:off x="10190278" y="4343732"/>
            <a:ext cx="652273" cy="654275"/>
          </a:xfrm>
          <a:prstGeom prst="blockArc">
            <a:avLst>
              <a:gd name="adj1" fmla="val 14197834"/>
              <a:gd name="adj2" fmla="val 17793518"/>
              <a:gd name="adj3" fmla="val 208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19302" y="369886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38445" y="404941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cxnSp>
        <p:nvCxnSpPr>
          <p:cNvPr id="39" name="Connecteur droit 38"/>
          <p:cNvCxnSpPr>
            <a:stCxn id="4" idx="0"/>
          </p:cNvCxnSpPr>
          <p:nvPr/>
        </p:nvCxnSpPr>
        <p:spPr>
          <a:xfrm flipH="1" flipV="1">
            <a:off x="9041472" y="2744293"/>
            <a:ext cx="1298088" cy="185465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0"/>
          </p:cNvCxnSpPr>
          <p:nvPr/>
        </p:nvCxnSpPr>
        <p:spPr>
          <a:xfrm flipH="1" flipV="1">
            <a:off x="8783358" y="2973107"/>
            <a:ext cx="1556202" cy="162584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67049" y="5651006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X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109139" y="4754923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Y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985388" y="1775010"/>
            <a:ext cx="6477585" cy="4498735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Balayage successif des points d’un </a:t>
            </a:r>
            <a:r>
              <a:rPr lang="fr-FR" dirty="0" smtClean="0">
                <a:effectLst/>
              </a:rPr>
              <a:t>obstacles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de la position d’un point d’un </a:t>
            </a:r>
            <a:r>
              <a:rPr lang="fr-FR" dirty="0" smtClean="0">
                <a:effectLst/>
              </a:rPr>
              <a:t>obstacle</a:t>
            </a: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</a:t>
            </a: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sin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fr-FR" sz="18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cos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6900" indent="0">
              <a:buNone/>
            </a:pPr>
            <a:endParaRPr lang="fr-F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Position du robot 	</a:t>
            </a:r>
            <a:r>
              <a:rPr lang="fr-FR" sz="1400" dirty="0" err="1" smtClean="0">
                <a:effectLst/>
              </a:rPr>
              <a:t>posRob</a:t>
            </a:r>
            <a:r>
              <a:rPr lang="fr-FR" sz="1400" dirty="0">
                <a:effectLst/>
              </a:rPr>
              <a:t>{ </a:t>
            </a:r>
            <a:r>
              <a:rPr lang="fr-FR" sz="1400" dirty="0" err="1">
                <a:effectLst/>
              </a:rPr>
              <a:t>Xr</a:t>
            </a:r>
            <a:r>
              <a:rPr lang="fr-FR" sz="1400" dirty="0">
                <a:effectLst/>
              </a:rPr>
              <a:t> ; </a:t>
            </a:r>
            <a:r>
              <a:rPr lang="fr-FR" sz="1400" dirty="0" err="1">
                <a:effectLst/>
              </a:rPr>
              <a:t>Yr</a:t>
            </a:r>
            <a:r>
              <a:rPr lang="fr-FR" sz="1400" dirty="0">
                <a:effectLst/>
              </a:rPr>
              <a:t> }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Orientation du robot 	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Distance infra-rouge  	 d 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de base		 </a:t>
            </a:r>
            <a:r>
              <a:rPr lang="fr-FR" sz="1400" dirty="0" err="1">
                <a:effectLst/>
              </a:rPr>
              <a:t>R0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</a:t>
            </a:r>
            <a:r>
              <a:rPr lang="fr-FR" sz="1400" dirty="0" smtClean="0">
                <a:effectLst/>
              </a:rPr>
              <a:t>translaté </a:t>
            </a:r>
            <a:r>
              <a:rPr lang="fr-FR" sz="1400" dirty="0">
                <a:effectLst/>
              </a:rPr>
              <a:t>de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	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’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7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 – Faiblesses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4" y="1855279"/>
            <a:ext cx="4695435" cy="4058751"/>
          </a:xfrm>
        </p:spPr>
        <p:txBody>
          <a:bodyPr>
            <a:normAutofit/>
          </a:bodyPr>
          <a:lstStyle/>
          <a:p>
            <a:r>
              <a:rPr lang="fr-FR" dirty="0" smtClean="0"/>
              <a:t>Accumulation des imprécisions:</a:t>
            </a:r>
          </a:p>
          <a:p>
            <a:pPr lvl="1">
              <a:buFontTx/>
              <a:buChar char="-"/>
            </a:pPr>
            <a:r>
              <a:rPr lang="fr-FR" dirty="0" smtClean="0"/>
              <a:t>frottement mécanique </a:t>
            </a:r>
          </a:p>
          <a:p>
            <a:pPr lvl="1">
              <a:buFontTx/>
              <a:buChar char="-"/>
            </a:pPr>
            <a:r>
              <a:rPr lang="fr-FR" dirty="0" smtClean="0"/>
              <a:t> imprécision du capteur infrarouge </a:t>
            </a:r>
          </a:p>
          <a:p>
            <a:pPr marL="450000" lvl="1" indent="0">
              <a:buNone/>
            </a:pPr>
            <a:endParaRPr lang="fr-FR" dirty="0" smtClean="0"/>
          </a:p>
          <a:p>
            <a:pPr marL="450000" lvl="1" indent="0"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490840" y="1855279"/>
            <a:ext cx="4959631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Faussement de l’odométrie si:</a:t>
            </a:r>
          </a:p>
          <a:p>
            <a:pPr lvl="1">
              <a:buFontTx/>
              <a:buChar char="-"/>
            </a:pPr>
            <a:r>
              <a:rPr lang="fr-FR" dirty="0" smtClean="0"/>
              <a:t>déplacement du robot à la main	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smtClean="0"/>
              <a:t> collision avec un obstacle retenant le robot</a:t>
            </a:r>
          </a:p>
          <a:p>
            <a:pPr marL="450000" lvl="1" indent="0">
              <a:buFont typeface="Wingdings 2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5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Client </a:t>
            </a:r>
            <a:r>
              <a:rPr lang="fr-FR" sz="2400" dirty="0" smtClean="0">
                <a:solidFill>
                  <a:srgbClr val="FFC000"/>
                </a:solidFill>
              </a:rPr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90765" y="863992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fr-FR" dirty="0" smtClean="0"/>
              <a:t>Rétrospective</a:t>
            </a:r>
          </a:p>
          <a:p>
            <a:pPr lvl="1"/>
            <a:r>
              <a:rPr lang="fr-FR" dirty="0" smtClean="0"/>
              <a:t>L’algorithme</a:t>
            </a:r>
          </a:p>
          <a:p>
            <a:pPr lvl="1"/>
            <a:r>
              <a:rPr lang="fr-FR" dirty="0" smtClean="0"/>
              <a:t>L’architecture du projet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4971245" y="1777284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7106991" y="298682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755825" y="419636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528810" y="4196365"/>
            <a:ext cx="1545465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Balayage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247623" y="2728174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 après balayage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9" idx="5"/>
            <a:endCxn id="10" idx="2"/>
          </p:cNvCxnSpPr>
          <p:nvPr/>
        </p:nvCxnSpPr>
        <p:spPr>
          <a:xfrm>
            <a:off x="6202439" y="2700680"/>
            <a:ext cx="904552" cy="827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1"/>
            <a:endCxn id="9" idx="6"/>
          </p:cNvCxnSpPr>
          <p:nvPr/>
        </p:nvCxnSpPr>
        <p:spPr>
          <a:xfrm flipH="1" flipV="1">
            <a:off x="6413679" y="2318197"/>
            <a:ext cx="904552" cy="827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3"/>
            <a:endCxn id="11" idx="7"/>
          </p:cNvCxnSpPr>
          <p:nvPr/>
        </p:nvCxnSpPr>
        <p:spPr>
          <a:xfrm flipH="1">
            <a:off x="6987019" y="3910221"/>
            <a:ext cx="331212" cy="444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1" idx="6"/>
          </p:cNvCxnSpPr>
          <p:nvPr/>
        </p:nvCxnSpPr>
        <p:spPr>
          <a:xfrm flipV="1">
            <a:off x="7198259" y="4132508"/>
            <a:ext cx="420594" cy="604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5375667" y="3846364"/>
            <a:ext cx="331212" cy="444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Le Robot</a:t>
            </a:r>
            <a:endParaRPr lang="fr-FR" sz="24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microcontrôleur</a:t>
            </a:r>
          </a:p>
          <a:p>
            <a:r>
              <a:rPr lang="fr-FR" dirty="0" smtClean="0"/>
              <a:t>Les moteurs</a:t>
            </a:r>
          </a:p>
          <a:p>
            <a:r>
              <a:rPr lang="fr-FR" dirty="0" smtClean="0"/>
              <a:t>Le capteur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6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</a:t>
            </a:r>
            <a:r>
              <a:rPr lang="fr-FR" dirty="0"/>
              <a:t>Le microcontrôleur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4471</TotalTime>
  <Words>325</Words>
  <Application>Microsoft Office PowerPoint</Application>
  <PresentationFormat>Grand écran</PresentationFormat>
  <Paragraphs>223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Andalus</vt:lpstr>
      <vt:lpstr>Arial</vt:lpstr>
      <vt:lpstr>Calisto MT</vt:lpstr>
      <vt:lpstr>Times New Roman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Présentation PowerPoint</vt:lpstr>
      <vt:lpstr>Membres du groupe</vt:lpstr>
      <vt:lpstr>Présentation PowerPoint</vt:lpstr>
      <vt:lpstr>Algorithme</vt:lpstr>
      <vt:lpstr>Présentation PowerPoint</vt:lpstr>
      <vt:lpstr>Le robot</vt:lpstr>
      <vt:lpstr>Le robot – Le microcontrôleur</vt:lpstr>
      <vt:lpstr>Le robot – Les moteurs</vt:lpstr>
      <vt:lpstr>Le robot – Le capteur</vt:lpstr>
      <vt:lpstr>Le robot – Le capteur</vt:lpstr>
      <vt:lpstr>Présentation PowerPoint</vt:lpstr>
      <vt:lpstr>Odométrie – Position Robot</vt:lpstr>
      <vt:lpstr>Odométrie – Position des obstacles</vt:lpstr>
      <vt:lpstr>Odométrie – Faiblesses </vt:lpstr>
      <vt:lpstr>Présentation PowerPoint</vt:lpstr>
      <vt:lpstr>Serveur Web</vt:lpstr>
      <vt:lpstr>Présentation PowerPoint</vt:lpstr>
      <vt:lpstr>Client Web</vt:lpstr>
      <vt:lpstr>Démonstration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Tomciu-PC</cp:lastModifiedBy>
  <cp:revision>56</cp:revision>
  <dcterms:created xsi:type="dcterms:W3CDTF">2014-10-15T08:46:12Z</dcterms:created>
  <dcterms:modified xsi:type="dcterms:W3CDTF">2014-10-20T15:13:15Z</dcterms:modified>
</cp:coreProperties>
</file>