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9" r:id="rId4"/>
    <p:sldId id="264" r:id="rId5"/>
    <p:sldId id="260" r:id="rId6"/>
    <p:sldId id="274" r:id="rId7"/>
    <p:sldId id="267" r:id="rId8"/>
    <p:sldId id="266" r:id="rId9"/>
    <p:sldId id="268" r:id="rId10"/>
    <p:sldId id="269" r:id="rId11"/>
    <p:sldId id="270" r:id="rId12"/>
    <p:sldId id="271" r:id="rId13"/>
    <p:sldId id="277" r:id="rId14"/>
    <p:sldId id="272" r:id="rId15"/>
    <p:sldId id="273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2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C9A3A-CF27-42B8-B95F-E00E1882E10D}" type="datetimeFigureOut">
              <a:rPr lang="fr-FR" smtClean="0"/>
              <a:t>01/12/2014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70F22-A20A-49C0-8E34-1256B3349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029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70F22-A20A-49C0-8E34-1256B3349F5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8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Algo</a:t>
            </a:r>
            <a:r>
              <a:rPr lang="fr-FR" dirty="0" smtClean="0"/>
              <a:t> </a:t>
            </a:r>
            <a:r>
              <a:rPr lang="fr-FR" dirty="0" err="1" smtClean="0"/>
              <a:t>évo</a:t>
            </a:r>
            <a:r>
              <a:rPr lang="fr-FR" dirty="0" smtClean="0"/>
              <a:t>: Leur but est d'obtenir une solution approchée à un problème d'optimisation, lorsqu'il n'existe pas de méthode exacte pour le résoudre en un temps raisonnable.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70F22-A20A-49C0-8E34-1256B3349F5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421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E018-845D-4EF6-8185-A969E0947FC6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1FA-F3CF-4274-95E8-071A0EB855AA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7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37B76-5FF8-46D2-8276-3A4C6599E6EA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7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D9B6-66D8-4344-9490-43AD2C598818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364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1E8A-4B99-4850-87BB-D4B00ECE6DEC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91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CF38-50B7-4DF8-A68E-72C9848F1AF0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33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2CFF-B7C1-4B5B-AADA-CF03209EB6C1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76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C59C-30D6-493A-8686-DC821E253757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37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BEEA-4558-4350-9E90-74660CBF8326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3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34B8-AC6D-48BB-8475-B105A37902AA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7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3529-200F-4CB5-9800-55DBD6633CC1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0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4574-FAEF-4E40-B2BD-E6B4F85B3DCF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2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C025-DFB0-41F6-9BE1-843E2A9D5C5A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0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C730-E259-4E4D-BFA3-42F3982C5B7B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3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5DFF-54F5-46B1-B6D1-941CCA1CAFBE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0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82B7-6033-4321-AE02-F84DCD2600EE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9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23B1-FE05-4340-BA28-97EACCDAC690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7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832884D-002A-4022-9BAE-972E601D41D9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45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292440"/>
            <a:ext cx="12192000" cy="1210614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Algorithme génétique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5983" y="3564912"/>
            <a:ext cx="9440034" cy="524934"/>
          </a:xfrm>
        </p:spPr>
        <p:txBody>
          <a:bodyPr/>
          <a:lstStyle/>
          <a:p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Projet Intégration Intelligence Artificielle</a:t>
            </a:r>
          </a:p>
        </p:txBody>
      </p:sp>
      <p:pic>
        <p:nvPicPr>
          <p:cNvPr id="1026" name="Picture 2" descr="http://gpsmontagne.fr/caprin/images/infos/IMERI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494806"/>
            <a:ext cx="1431925" cy="136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9204385" y="5305245"/>
            <a:ext cx="19672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Mathias </a:t>
            </a:r>
            <a:r>
              <a:rPr lang="fr-FR" dirty="0" smtClean="0">
                <a:solidFill>
                  <a:schemeClr val="tx2"/>
                </a:solidFill>
              </a:rPr>
              <a:t>Da Costa</a:t>
            </a:r>
            <a:endParaRPr lang="fr-FR" dirty="0">
              <a:solidFill>
                <a:schemeClr val="tx2"/>
              </a:solidFill>
            </a:endParaRPr>
          </a:p>
          <a:p>
            <a:r>
              <a:rPr lang="fr-FR" dirty="0">
                <a:solidFill>
                  <a:schemeClr val="tx2"/>
                </a:solidFill>
              </a:rPr>
              <a:t>Luc Dupuy</a:t>
            </a:r>
          </a:p>
          <a:p>
            <a:r>
              <a:rPr lang="fr-FR" dirty="0">
                <a:solidFill>
                  <a:schemeClr val="tx2"/>
                </a:solidFill>
              </a:rPr>
              <a:t>Thomas </a:t>
            </a:r>
            <a:r>
              <a:rPr lang="fr-FR" dirty="0" err="1">
                <a:solidFill>
                  <a:schemeClr val="tx2"/>
                </a:solidFill>
              </a:rPr>
              <a:t>Prak</a:t>
            </a:r>
            <a:endParaRPr lang="fr-FR" dirty="0">
              <a:solidFill>
                <a:schemeClr val="tx2"/>
              </a:solidFill>
            </a:endParaRPr>
          </a:p>
          <a:p>
            <a:r>
              <a:rPr lang="fr-FR" dirty="0">
                <a:solidFill>
                  <a:schemeClr val="tx2"/>
                </a:solidFill>
              </a:rPr>
              <a:t>Cyril </a:t>
            </a:r>
            <a:r>
              <a:rPr lang="fr-FR" dirty="0" err="1">
                <a:solidFill>
                  <a:schemeClr val="tx2"/>
                </a:solidFill>
              </a:rPr>
              <a:t>Py</a:t>
            </a:r>
            <a:endParaRPr lang="fr-FR" dirty="0">
              <a:solidFill>
                <a:schemeClr val="tx2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39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23567" y="984648"/>
            <a:ext cx="1753849" cy="479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 </a:t>
            </a:r>
            <a:r>
              <a:rPr lang="fr-FR" dirty="0" smtClean="0">
                <a:solidFill>
                  <a:srgbClr val="FFC000"/>
                </a:solidFill>
              </a:rPr>
              <a:t>a</a:t>
            </a:r>
            <a:r>
              <a:rPr lang="fr-FR" dirty="0" smtClean="0"/>
              <a:t> 3 4 5 </a:t>
            </a:r>
            <a:r>
              <a:rPr lang="fr-FR" dirty="0" smtClean="0">
                <a:solidFill>
                  <a:srgbClr val="FFC000"/>
                </a:solidFill>
              </a:rPr>
              <a:t>b</a:t>
            </a:r>
            <a:r>
              <a:rPr lang="fr-FR" dirty="0" smtClean="0"/>
              <a:t> 7 8 9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6242106" y="984648"/>
            <a:ext cx="1753849" cy="479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C000"/>
                </a:solidFill>
              </a:rPr>
              <a:t>a</a:t>
            </a:r>
            <a:r>
              <a:rPr lang="fr-FR" dirty="0" smtClean="0"/>
              <a:t> 1 2 </a:t>
            </a:r>
            <a:r>
              <a:rPr lang="fr-FR" dirty="0" smtClean="0">
                <a:solidFill>
                  <a:srgbClr val="FFC000"/>
                </a:solidFill>
              </a:rPr>
              <a:t>b</a:t>
            </a:r>
            <a:r>
              <a:rPr lang="fr-FR" dirty="0" smtClean="0"/>
              <a:t> 4 5 6 </a:t>
            </a:r>
            <a:r>
              <a:rPr lang="fr-FR" dirty="0" smtClean="0">
                <a:solidFill>
                  <a:srgbClr val="FFC000"/>
                </a:solidFill>
              </a:rPr>
              <a:t>c d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5" name="Flèche vers le bas 4"/>
          <p:cNvSpPr/>
          <p:nvPr/>
        </p:nvSpPr>
        <p:spPr>
          <a:xfrm rot="5400000">
            <a:off x="2306407" y="3048767"/>
            <a:ext cx="548093" cy="65330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937547" y="522983"/>
            <a:ext cx="143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Parent 1</a:t>
            </a:r>
            <a:endParaRPr lang="fr-FR" sz="2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6544598" y="543921"/>
            <a:ext cx="143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Parent 2</a:t>
            </a:r>
            <a:endParaRPr lang="fr-FR" sz="2400" dirty="0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4242217" y="1005587"/>
            <a:ext cx="0" cy="4587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6853004" y="1005587"/>
            <a:ext cx="0" cy="4587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623567" y="2550390"/>
            <a:ext cx="1753849" cy="479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 </a:t>
            </a:r>
            <a:r>
              <a:rPr lang="fr-FR" dirty="0" smtClean="0">
                <a:solidFill>
                  <a:srgbClr val="FFC000"/>
                </a:solidFill>
              </a:rPr>
              <a:t>a</a:t>
            </a:r>
            <a:r>
              <a:rPr lang="fr-FR" dirty="0" smtClean="0"/>
              <a:t> 3 </a:t>
            </a:r>
            <a:r>
              <a:rPr lang="fr-FR" dirty="0" smtClean="0">
                <a:solidFill>
                  <a:srgbClr val="FFC000"/>
                </a:solidFill>
              </a:rPr>
              <a:t>b</a:t>
            </a:r>
            <a:r>
              <a:rPr lang="fr-FR" dirty="0" smtClean="0"/>
              <a:t> 4 5 6 </a:t>
            </a:r>
            <a:r>
              <a:rPr lang="fr-FR" dirty="0" smtClean="0">
                <a:solidFill>
                  <a:srgbClr val="FFC000"/>
                </a:solidFill>
              </a:rPr>
              <a:t>c d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55836" y="2544767"/>
            <a:ext cx="1753849" cy="479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C000"/>
                </a:solidFill>
              </a:rPr>
              <a:t>a</a:t>
            </a:r>
            <a:r>
              <a:rPr lang="fr-FR" dirty="0" smtClean="0"/>
              <a:t> 1 2 </a:t>
            </a:r>
            <a:r>
              <a:rPr lang="fr-FR" dirty="0" smtClean="0">
                <a:solidFill>
                  <a:schemeClr val="tx2"/>
                </a:solidFill>
              </a:rPr>
              <a:t>4</a:t>
            </a:r>
            <a:r>
              <a:rPr lang="fr-FR" dirty="0" smtClean="0"/>
              <a:t> 5 </a:t>
            </a:r>
            <a:r>
              <a:rPr lang="fr-FR" dirty="0" smtClean="0">
                <a:solidFill>
                  <a:srgbClr val="FFC000"/>
                </a:solidFill>
              </a:rPr>
              <a:t>b</a:t>
            </a:r>
            <a:r>
              <a:rPr lang="fr-FR" dirty="0" smtClean="0"/>
              <a:t> 7 8 9</a:t>
            </a:r>
            <a:endParaRPr lang="fr-FR" dirty="0"/>
          </a:p>
        </p:txBody>
      </p:sp>
      <p:cxnSp>
        <p:nvCxnSpPr>
          <p:cNvPr id="34" name="Connecteur droit 33"/>
          <p:cNvCxnSpPr/>
          <p:nvPr/>
        </p:nvCxnSpPr>
        <p:spPr>
          <a:xfrm flipV="1">
            <a:off x="4242217" y="2565706"/>
            <a:ext cx="0" cy="4587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853004" y="2565706"/>
            <a:ext cx="0" cy="4587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3937547" y="1464333"/>
            <a:ext cx="0" cy="1080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6557220" y="1485272"/>
            <a:ext cx="0" cy="1080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5006715" y="1485272"/>
            <a:ext cx="2558202" cy="10504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H="1">
            <a:off x="4955670" y="1482119"/>
            <a:ext cx="2609247" cy="1053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3937547" y="3014760"/>
            <a:ext cx="143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Enfant 1</a:t>
            </a:r>
            <a:endParaRPr lang="fr-FR" sz="2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6544598" y="3035698"/>
            <a:ext cx="143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Enfant 2</a:t>
            </a:r>
            <a:endParaRPr lang="fr-FR" sz="2400" dirty="0"/>
          </a:p>
        </p:txBody>
      </p:sp>
      <p:sp>
        <p:nvSpPr>
          <p:cNvPr id="48" name="Rectangle 47"/>
          <p:cNvSpPr/>
          <p:nvPr/>
        </p:nvSpPr>
        <p:spPr>
          <a:xfrm>
            <a:off x="9154499" y="2177717"/>
            <a:ext cx="1753849" cy="479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 </a:t>
            </a:r>
            <a:r>
              <a:rPr lang="fr-FR" dirty="0" smtClean="0">
                <a:solidFill>
                  <a:srgbClr val="FFC000"/>
                </a:solidFill>
              </a:rPr>
              <a:t>a</a:t>
            </a:r>
            <a:r>
              <a:rPr lang="fr-FR" dirty="0" smtClean="0"/>
              <a:t> 3 4 5 </a:t>
            </a:r>
            <a:r>
              <a:rPr lang="fr-FR" dirty="0" smtClean="0">
                <a:solidFill>
                  <a:srgbClr val="FFC000"/>
                </a:solidFill>
              </a:rPr>
              <a:t>b</a:t>
            </a:r>
            <a:r>
              <a:rPr lang="fr-FR" dirty="0" smtClean="0"/>
              <a:t> 7 8 9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10908348" y="2186726"/>
            <a:ext cx="718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= </a:t>
            </a:r>
            <a:r>
              <a:rPr lang="fr-FR" sz="2400" b="1" dirty="0" smtClean="0"/>
              <a:t>2</a:t>
            </a:r>
            <a:endParaRPr lang="fr-FR" sz="2400" b="1" dirty="0"/>
          </a:p>
        </p:txBody>
      </p:sp>
      <p:sp>
        <p:nvSpPr>
          <p:cNvPr id="50" name="Rectangle 49"/>
          <p:cNvSpPr/>
          <p:nvPr/>
        </p:nvSpPr>
        <p:spPr>
          <a:xfrm>
            <a:off x="9154499" y="2797733"/>
            <a:ext cx="1753849" cy="479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C000"/>
                </a:solidFill>
              </a:rPr>
              <a:t>a</a:t>
            </a:r>
            <a:r>
              <a:rPr lang="fr-FR" dirty="0" smtClean="0"/>
              <a:t> 1 2 </a:t>
            </a:r>
            <a:r>
              <a:rPr lang="fr-FR" dirty="0" smtClean="0">
                <a:solidFill>
                  <a:srgbClr val="FFC000"/>
                </a:solidFill>
              </a:rPr>
              <a:t>b</a:t>
            </a:r>
            <a:r>
              <a:rPr lang="fr-FR" dirty="0" smtClean="0"/>
              <a:t> 4 5 6 </a:t>
            </a:r>
            <a:r>
              <a:rPr lang="fr-FR" dirty="0" smtClean="0">
                <a:solidFill>
                  <a:srgbClr val="FFC000"/>
                </a:solidFill>
              </a:rPr>
              <a:t>c d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10851632" y="2737170"/>
            <a:ext cx="718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 = </a:t>
            </a:r>
            <a:r>
              <a:rPr lang="fr-FR" sz="2400" b="1" dirty="0" smtClean="0"/>
              <a:t>4</a:t>
            </a:r>
            <a:endParaRPr lang="fr-FR" sz="2400" b="1" dirty="0"/>
          </a:p>
        </p:txBody>
      </p:sp>
      <p:sp>
        <p:nvSpPr>
          <p:cNvPr id="52" name="ZoneTexte 51"/>
          <p:cNvSpPr txBox="1"/>
          <p:nvPr/>
        </p:nvSpPr>
        <p:spPr>
          <a:xfrm>
            <a:off x="9064973" y="1645293"/>
            <a:ext cx="289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Population</a:t>
            </a:r>
            <a:endParaRPr lang="fr-FR" sz="2400" dirty="0"/>
          </a:p>
        </p:txBody>
      </p:sp>
      <p:sp>
        <p:nvSpPr>
          <p:cNvPr id="43" name="Espace réservé du contenu 2"/>
          <p:cNvSpPr txBox="1">
            <a:spLocks/>
          </p:cNvSpPr>
          <p:nvPr/>
        </p:nvSpPr>
        <p:spPr>
          <a:xfrm>
            <a:off x="9878096" y="1"/>
            <a:ext cx="2313903" cy="136456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Présentation</a:t>
            </a:r>
          </a:p>
          <a:p>
            <a:r>
              <a:rPr lang="fr-FR" dirty="0" smtClean="0"/>
              <a:t>Principe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Exemple</a:t>
            </a:r>
          </a:p>
          <a:p>
            <a:r>
              <a:rPr lang="fr-FR" dirty="0" smtClean="0"/>
              <a:t>Limites /Avantages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8326" y="408236"/>
            <a:ext cx="1635477" cy="604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Population aléatoire</a:t>
            </a:r>
            <a:endParaRPr lang="fr-FR" dirty="0"/>
          </a:p>
        </p:txBody>
      </p:sp>
      <p:sp>
        <p:nvSpPr>
          <p:cNvPr id="45" name="Rectangle 44"/>
          <p:cNvSpPr/>
          <p:nvPr/>
        </p:nvSpPr>
        <p:spPr>
          <a:xfrm>
            <a:off x="618326" y="1296869"/>
            <a:ext cx="1635477" cy="604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Evaluation</a:t>
            </a:r>
            <a:endParaRPr lang="fr-FR" dirty="0"/>
          </a:p>
        </p:txBody>
      </p:sp>
      <p:sp>
        <p:nvSpPr>
          <p:cNvPr id="53" name="Rectangle 52"/>
          <p:cNvSpPr/>
          <p:nvPr/>
        </p:nvSpPr>
        <p:spPr>
          <a:xfrm>
            <a:off x="618326" y="2185502"/>
            <a:ext cx="1635477" cy="604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Sélection</a:t>
            </a:r>
            <a:endParaRPr lang="fr-FR" dirty="0"/>
          </a:p>
        </p:txBody>
      </p:sp>
      <p:sp>
        <p:nvSpPr>
          <p:cNvPr id="54" name="Rectangle 53"/>
          <p:cNvSpPr/>
          <p:nvPr/>
        </p:nvSpPr>
        <p:spPr>
          <a:xfrm>
            <a:off x="618326" y="3074136"/>
            <a:ext cx="1635477" cy="59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Croisement</a:t>
            </a:r>
            <a:endParaRPr lang="fr-FR" dirty="0"/>
          </a:p>
        </p:txBody>
      </p:sp>
      <p:sp>
        <p:nvSpPr>
          <p:cNvPr id="55" name="Rectangle 54"/>
          <p:cNvSpPr/>
          <p:nvPr/>
        </p:nvSpPr>
        <p:spPr>
          <a:xfrm>
            <a:off x="618326" y="3956099"/>
            <a:ext cx="1635477" cy="59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Mutation</a:t>
            </a:r>
            <a:endParaRPr lang="fr-FR" dirty="0"/>
          </a:p>
        </p:txBody>
      </p:sp>
      <p:sp>
        <p:nvSpPr>
          <p:cNvPr id="56" name="Rectangle 55"/>
          <p:cNvSpPr/>
          <p:nvPr/>
        </p:nvSpPr>
        <p:spPr>
          <a:xfrm>
            <a:off x="618326" y="4838062"/>
            <a:ext cx="1635477" cy="59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Remplacement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618325" y="6086570"/>
            <a:ext cx="1635478" cy="675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Population finale</a:t>
            </a:r>
            <a:endParaRPr lang="fr-FR" dirty="0"/>
          </a:p>
        </p:txBody>
      </p:sp>
      <p:cxnSp>
        <p:nvCxnSpPr>
          <p:cNvPr id="58" name="Connecteur droit avec flèche 57"/>
          <p:cNvCxnSpPr>
            <a:stCxn id="44" idx="2"/>
            <a:endCxn id="45" idx="0"/>
          </p:cNvCxnSpPr>
          <p:nvPr/>
        </p:nvCxnSpPr>
        <p:spPr>
          <a:xfrm>
            <a:off x="1436065" y="1012967"/>
            <a:ext cx="0" cy="283902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45" idx="2"/>
            <a:endCxn id="53" idx="0"/>
          </p:cNvCxnSpPr>
          <p:nvPr/>
        </p:nvCxnSpPr>
        <p:spPr>
          <a:xfrm>
            <a:off x="1436065" y="1901600"/>
            <a:ext cx="0" cy="283902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53" idx="2"/>
            <a:endCxn id="54" idx="0"/>
          </p:cNvCxnSpPr>
          <p:nvPr/>
        </p:nvCxnSpPr>
        <p:spPr>
          <a:xfrm>
            <a:off x="1436065" y="2790233"/>
            <a:ext cx="0" cy="283903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54" idx="2"/>
            <a:endCxn id="55" idx="0"/>
          </p:cNvCxnSpPr>
          <p:nvPr/>
        </p:nvCxnSpPr>
        <p:spPr>
          <a:xfrm>
            <a:off x="1436065" y="3672196"/>
            <a:ext cx="0" cy="283903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55" idx="2"/>
            <a:endCxn id="56" idx="0"/>
          </p:cNvCxnSpPr>
          <p:nvPr/>
        </p:nvCxnSpPr>
        <p:spPr>
          <a:xfrm>
            <a:off x="1436065" y="4554159"/>
            <a:ext cx="0" cy="283903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56" idx="2"/>
            <a:endCxn id="57" idx="0"/>
          </p:cNvCxnSpPr>
          <p:nvPr/>
        </p:nvCxnSpPr>
        <p:spPr>
          <a:xfrm flipH="1">
            <a:off x="1436064" y="5436122"/>
            <a:ext cx="1" cy="650448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endCxn id="53" idx="1"/>
          </p:cNvCxnSpPr>
          <p:nvPr/>
        </p:nvCxnSpPr>
        <p:spPr>
          <a:xfrm>
            <a:off x="206062" y="2485623"/>
            <a:ext cx="412264" cy="2245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206062" y="5761346"/>
            <a:ext cx="123000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206062" y="2499663"/>
            <a:ext cx="0" cy="32616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Losange 66"/>
          <p:cNvSpPr/>
          <p:nvPr/>
        </p:nvSpPr>
        <p:spPr>
          <a:xfrm>
            <a:off x="1300836" y="5576552"/>
            <a:ext cx="270456" cy="3067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1436064" y="576134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oui</a:t>
            </a:r>
            <a:endParaRPr lang="fr-FR" dirty="0"/>
          </a:p>
        </p:txBody>
      </p:sp>
      <p:sp>
        <p:nvSpPr>
          <p:cNvPr id="69" name="ZoneTexte 68"/>
          <p:cNvSpPr txBox="1"/>
          <p:nvPr/>
        </p:nvSpPr>
        <p:spPr>
          <a:xfrm>
            <a:off x="665151" y="545475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203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46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23567" y="984648"/>
            <a:ext cx="1753849" cy="479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 </a:t>
            </a:r>
            <a:r>
              <a:rPr lang="fr-FR" dirty="0" smtClean="0">
                <a:solidFill>
                  <a:srgbClr val="FFC000"/>
                </a:solidFill>
              </a:rPr>
              <a:t>a</a:t>
            </a:r>
            <a:r>
              <a:rPr lang="fr-FR" dirty="0" smtClean="0"/>
              <a:t> 3 4 5 </a:t>
            </a:r>
            <a:r>
              <a:rPr lang="fr-FR" dirty="0" smtClean="0">
                <a:solidFill>
                  <a:srgbClr val="FFC000"/>
                </a:solidFill>
              </a:rPr>
              <a:t>b</a:t>
            </a:r>
            <a:r>
              <a:rPr lang="fr-FR" dirty="0" smtClean="0"/>
              <a:t> 7 8 9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6242106" y="984648"/>
            <a:ext cx="1753849" cy="479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C000"/>
                </a:solidFill>
              </a:rPr>
              <a:t>a</a:t>
            </a:r>
            <a:r>
              <a:rPr lang="fr-FR" dirty="0" smtClean="0"/>
              <a:t> 1 2 </a:t>
            </a:r>
            <a:r>
              <a:rPr lang="fr-FR" dirty="0" smtClean="0">
                <a:solidFill>
                  <a:srgbClr val="FFC000"/>
                </a:solidFill>
              </a:rPr>
              <a:t>b</a:t>
            </a:r>
            <a:r>
              <a:rPr lang="fr-FR" dirty="0" smtClean="0"/>
              <a:t> 4 5 6 </a:t>
            </a:r>
            <a:r>
              <a:rPr lang="fr-FR" dirty="0" smtClean="0">
                <a:solidFill>
                  <a:srgbClr val="FFC000"/>
                </a:solidFill>
              </a:rPr>
              <a:t>c d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5" name="Flèche vers le bas 4"/>
          <p:cNvSpPr/>
          <p:nvPr/>
        </p:nvSpPr>
        <p:spPr>
          <a:xfrm rot="5400000">
            <a:off x="2306407" y="3925005"/>
            <a:ext cx="548093" cy="65330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937547" y="522983"/>
            <a:ext cx="143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Parent 1</a:t>
            </a:r>
            <a:endParaRPr lang="fr-FR" sz="2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6544598" y="543921"/>
            <a:ext cx="143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Parent 2</a:t>
            </a:r>
            <a:endParaRPr lang="fr-FR" sz="2400" dirty="0"/>
          </a:p>
        </p:txBody>
      </p:sp>
      <p:sp>
        <p:nvSpPr>
          <p:cNvPr id="31" name="Rectangle 30"/>
          <p:cNvSpPr/>
          <p:nvPr/>
        </p:nvSpPr>
        <p:spPr>
          <a:xfrm>
            <a:off x="3623567" y="2550390"/>
            <a:ext cx="1753849" cy="479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 </a:t>
            </a:r>
            <a:r>
              <a:rPr lang="fr-FR" dirty="0" smtClean="0">
                <a:solidFill>
                  <a:srgbClr val="FFC000"/>
                </a:solidFill>
              </a:rPr>
              <a:t>a</a:t>
            </a:r>
            <a:r>
              <a:rPr lang="fr-FR" dirty="0" smtClean="0"/>
              <a:t> 3 </a:t>
            </a:r>
            <a:r>
              <a:rPr lang="fr-FR" dirty="0" smtClean="0">
                <a:solidFill>
                  <a:srgbClr val="FFC000"/>
                </a:solidFill>
              </a:rPr>
              <a:t>b</a:t>
            </a:r>
            <a:r>
              <a:rPr lang="fr-FR" dirty="0" smtClean="0"/>
              <a:t> 4 5 6 </a:t>
            </a:r>
            <a:r>
              <a:rPr lang="fr-FR" dirty="0" smtClean="0">
                <a:solidFill>
                  <a:srgbClr val="FFC000"/>
                </a:solidFill>
              </a:rPr>
              <a:t>c d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55836" y="2544767"/>
            <a:ext cx="1753849" cy="479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C000"/>
                </a:solidFill>
              </a:rPr>
              <a:t>a</a:t>
            </a:r>
            <a:r>
              <a:rPr lang="fr-FR" dirty="0" smtClean="0"/>
              <a:t> 1 2 </a:t>
            </a:r>
            <a:r>
              <a:rPr lang="fr-FR" dirty="0" smtClean="0">
                <a:solidFill>
                  <a:schemeClr val="tx2"/>
                </a:solidFill>
              </a:rPr>
              <a:t>4</a:t>
            </a:r>
            <a:r>
              <a:rPr lang="fr-FR" dirty="0" smtClean="0"/>
              <a:t> 5 </a:t>
            </a:r>
            <a:r>
              <a:rPr lang="fr-FR" dirty="0" smtClean="0">
                <a:solidFill>
                  <a:srgbClr val="FFC000"/>
                </a:solidFill>
              </a:rPr>
              <a:t>b</a:t>
            </a:r>
            <a:r>
              <a:rPr lang="fr-FR" dirty="0" smtClean="0"/>
              <a:t> 7 8 9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3937547" y="2086020"/>
            <a:ext cx="143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Enfant 1</a:t>
            </a:r>
            <a:endParaRPr lang="fr-FR" sz="2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6544598" y="2106958"/>
            <a:ext cx="143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Enfant 2</a:t>
            </a:r>
            <a:endParaRPr lang="fr-FR" sz="2400" dirty="0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3812345" y="2932184"/>
            <a:ext cx="0" cy="47219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623567" y="3258355"/>
            <a:ext cx="1753849" cy="479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C000"/>
                </a:solidFill>
              </a:rPr>
              <a:t>e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C000"/>
                </a:solidFill>
              </a:rPr>
              <a:t>a</a:t>
            </a:r>
            <a:r>
              <a:rPr lang="fr-FR" dirty="0" smtClean="0"/>
              <a:t> 3 </a:t>
            </a:r>
            <a:r>
              <a:rPr lang="fr-FR" dirty="0" smtClean="0">
                <a:solidFill>
                  <a:srgbClr val="FFC000"/>
                </a:solidFill>
              </a:rPr>
              <a:t>b</a:t>
            </a:r>
            <a:r>
              <a:rPr lang="fr-FR" dirty="0" smtClean="0"/>
              <a:t> 4 5 6 </a:t>
            </a:r>
            <a:r>
              <a:rPr lang="fr-FR" dirty="0" smtClean="0">
                <a:solidFill>
                  <a:srgbClr val="FFC000"/>
                </a:solidFill>
              </a:rPr>
              <a:t>c d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252672" y="3258355"/>
            <a:ext cx="1753849" cy="479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C000"/>
                </a:solidFill>
              </a:rPr>
              <a:t>a</a:t>
            </a:r>
            <a:r>
              <a:rPr lang="fr-FR" dirty="0" smtClean="0"/>
              <a:t> 1 2 </a:t>
            </a:r>
            <a:r>
              <a:rPr lang="fr-FR" dirty="0" smtClean="0">
                <a:solidFill>
                  <a:schemeClr val="tx2"/>
                </a:solidFill>
              </a:rPr>
              <a:t>4</a:t>
            </a:r>
            <a:r>
              <a:rPr lang="fr-FR" dirty="0" smtClean="0"/>
              <a:t> 5 </a:t>
            </a:r>
            <a:r>
              <a:rPr lang="fr-FR" dirty="0" smtClean="0">
                <a:solidFill>
                  <a:srgbClr val="FFC000"/>
                </a:solidFill>
              </a:rPr>
              <a:t>b</a:t>
            </a:r>
            <a:r>
              <a:rPr lang="fr-FR" dirty="0" smtClean="0"/>
              <a:t> 7 8 9</a:t>
            </a:r>
            <a:endParaRPr lang="fr-FR" dirty="0"/>
          </a:p>
        </p:txBody>
      </p:sp>
      <p:sp>
        <p:nvSpPr>
          <p:cNvPr id="50" name="Rectangle 49"/>
          <p:cNvSpPr/>
          <p:nvPr/>
        </p:nvSpPr>
        <p:spPr>
          <a:xfrm>
            <a:off x="9154499" y="2177717"/>
            <a:ext cx="1753849" cy="479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 </a:t>
            </a:r>
            <a:r>
              <a:rPr lang="fr-FR" dirty="0" smtClean="0">
                <a:solidFill>
                  <a:srgbClr val="FFC000"/>
                </a:solidFill>
              </a:rPr>
              <a:t>a</a:t>
            </a:r>
            <a:r>
              <a:rPr lang="fr-FR" dirty="0" smtClean="0"/>
              <a:t> 3 4 5 </a:t>
            </a:r>
            <a:r>
              <a:rPr lang="fr-FR" dirty="0" smtClean="0">
                <a:solidFill>
                  <a:srgbClr val="FFC000"/>
                </a:solidFill>
              </a:rPr>
              <a:t>b</a:t>
            </a:r>
            <a:r>
              <a:rPr lang="fr-FR" dirty="0" smtClean="0"/>
              <a:t> 7 8 9</a:t>
            </a:r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10908348" y="2186726"/>
            <a:ext cx="718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= </a:t>
            </a:r>
            <a:r>
              <a:rPr lang="fr-FR" sz="2400" b="1" dirty="0" smtClean="0"/>
              <a:t>2</a:t>
            </a:r>
            <a:endParaRPr lang="fr-FR" sz="2400" b="1" dirty="0"/>
          </a:p>
        </p:txBody>
      </p:sp>
      <p:sp>
        <p:nvSpPr>
          <p:cNvPr id="52" name="Rectangle 51"/>
          <p:cNvSpPr/>
          <p:nvPr/>
        </p:nvSpPr>
        <p:spPr>
          <a:xfrm>
            <a:off x="9154499" y="2797733"/>
            <a:ext cx="1753849" cy="479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C000"/>
                </a:solidFill>
              </a:rPr>
              <a:t>a</a:t>
            </a:r>
            <a:r>
              <a:rPr lang="fr-FR" dirty="0" smtClean="0"/>
              <a:t> 1 2 </a:t>
            </a:r>
            <a:r>
              <a:rPr lang="fr-FR" dirty="0" smtClean="0">
                <a:solidFill>
                  <a:srgbClr val="FFC000"/>
                </a:solidFill>
              </a:rPr>
              <a:t>b</a:t>
            </a:r>
            <a:r>
              <a:rPr lang="fr-FR" dirty="0" smtClean="0"/>
              <a:t> 4 5 6 </a:t>
            </a:r>
            <a:r>
              <a:rPr lang="fr-FR" dirty="0" smtClean="0">
                <a:solidFill>
                  <a:srgbClr val="FFC000"/>
                </a:solidFill>
              </a:rPr>
              <a:t>c d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10851632" y="2737170"/>
            <a:ext cx="718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 = </a:t>
            </a:r>
            <a:r>
              <a:rPr lang="fr-FR" sz="2400" b="1" dirty="0" smtClean="0"/>
              <a:t>4</a:t>
            </a:r>
            <a:endParaRPr lang="fr-FR" sz="2400" b="1" dirty="0"/>
          </a:p>
        </p:txBody>
      </p:sp>
      <p:sp>
        <p:nvSpPr>
          <p:cNvPr id="54" name="ZoneTexte 53"/>
          <p:cNvSpPr txBox="1"/>
          <p:nvPr/>
        </p:nvSpPr>
        <p:spPr>
          <a:xfrm>
            <a:off x="9064973" y="1645293"/>
            <a:ext cx="289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Population</a:t>
            </a:r>
            <a:endParaRPr lang="fr-FR" sz="2400" dirty="0"/>
          </a:p>
        </p:txBody>
      </p:sp>
      <p:sp>
        <p:nvSpPr>
          <p:cNvPr id="38" name="Espace réservé du contenu 2"/>
          <p:cNvSpPr txBox="1">
            <a:spLocks/>
          </p:cNvSpPr>
          <p:nvPr/>
        </p:nvSpPr>
        <p:spPr>
          <a:xfrm>
            <a:off x="9878096" y="1"/>
            <a:ext cx="2313903" cy="136456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Présentation</a:t>
            </a:r>
          </a:p>
          <a:p>
            <a:r>
              <a:rPr lang="fr-FR" dirty="0" smtClean="0"/>
              <a:t>Principe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Exemple</a:t>
            </a:r>
          </a:p>
          <a:p>
            <a:r>
              <a:rPr lang="fr-FR" dirty="0" smtClean="0"/>
              <a:t>Limites /Avantages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8326" y="408236"/>
            <a:ext cx="1635477" cy="604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Population aléatoire</a:t>
            </a:r>
            <a:endParaRPr lang="fr-FR" dirty="0"/>
          </a:p>
        </p:txBody>
      </p:sp>
      <p:sp>
        <p:nvSpPr>
          <p:cNvPr id="41" name="Rectangle 40"/>
          <p:cNvSpPr/>
          <p:nvPr/>
        </p:nvSpPr>
        <p:spPr>
          <a:xfrm>
            <a:off x="618326" y="1296869"/>
            <a:ext cx="1635477" cy="604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Evaluation</a:t>
            </a:r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>
            <a:off x="618326" y="2185502"/>
            <a:ext cx="1635477" cy="604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Sélection</a:t>
            </a:r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>
            <a:off x="618326" y="3074136"/>
            <a:ext cx="1635477" cy="59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Croisement</a:t>
            </a:r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618326" y="3956099"/>
            <a:ext cx="1635477" cy="59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Mutation</a:t>
            </a:r>
            <a:endParaRPr lang="fr-FR" dirty="0"/>
          </a:p>
        </p:txBody>
      </p:sp>
      <p:sp>
        <p:nvSpPr>
          <p:cNvPr id="45" name="Rectangle 44"/>
          <p:cNvSpPr/>
          <p:nvPr/>
        </p:nvSpPr>
        <p:spPr>
          <a:xfrm>
            <a:off x="618326" y="4838062"/>
            <a:ext cx="1635477" cy="59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Remplacement</a:t>
            </a:r>
            <a:endParaRPr lang="fr-FR" dirty="0"/>
          </a:p>
        </p:txBody>
      </p:sp>
      <p:sp>
        <p:nvSpPr>
          <p:cNvPr id="55" name="Rectangle 54"/>
          <p:cNvSpPr/>
          <p:nvPr/>
        </p:nvSpPr>
        <p:spPr>
          <a:xfrm>
            <a:off x="618325" y="6086570"/>
            <a:ext cx="1635478" cy="675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Population finale</a:t>
            </a:r>
            <a:endParaRPr lang="fr-FR" dirty="0"/>
          </a:p>
        </p:txBody>
      </p:sp>
      <p:cxnSp>
        <p:nvCxnSpPr>
          <p:cNvPr id="56" name="Connecteur droit avec flèche 55"/>
          <p:cNvCxnSpPr>
            <a:stCxn id="39" idx="2"/>
            <a:endCxn id="41" idx="0"/>
          </p:cNvCxnSpPr>
          <p:nvPr/>
        </p:nvCxnSpPr>
        <p:spPr>
          <a:xfrm>
            <a:off x="1436065" y="1012967"/>
            <a:ext cx="0" cy="283902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41" idx="2"/>
            <a:endCxn id="42" idx="0"/>
          </p:cNvCxnSpPr>
          <p:nvPr/>
        </p:nvCxnSpPr>
        <p:spPr>
          <a:xfrm>
            <a:off x="1436065" y="1901600"/>
            <a:ext cx="0" cy="283902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>
            <a:stCxn id="42" idx="2"/>
            <a:endCxn id="43" idx="0"/>
          </p:cNvCxnSpPr>
          <p:nvPr/>
        </p:nvCxnSpPr>
        <p:spPr>
          <a:xfrm>
            <a:off x="1436065" y="2790233"/>
            <a:ext cx="0" cy="283903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43" idx="2"/>
            <a:endCxn id="44" idx="0"/>
          </p:cNvCxnSpPr>
          <p:nvPr/>
        </p:nvCxnSpPr>
        <p:spPr>
          <a:xfrm>
            <a:off x="1436065" y="3672196"/>
            <a:ext cx="0" cy="283903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44" idx="2"/>
            <a:endCxn id="45" idx="0"/>
          </p:cNvCxnSpPr>
          <p:nvPr/>
        </p:nvCxnSpPr>
        <p:spPr>
          <a:xfrm>
            <a:off x="1436065" y="4554159"/>
            <a:ext cx="0" cy="283903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45" idx="2"/>
            <a:endCxn id="55" idx="0"/>
          </p:cNvCxnSpPr>
          <p:nvPr/>
        </p:nvCxnSpPr>
        <p:spPr>
          <a:xfrm flipH="1">
            <a:off x="1436064" y="5436122"/>
            <a:ext cx="1" cy="650448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endCxn id="42" idx="1"/>
          </p:cNvCxnSpPr>
          <p:nvPr/>
        </p:nvCxnSpPr>
        <p:spPr>
          <a:xfrm>
            <a:off x="206062" y="2485623"/>
            <a:ext cx="412264" cy="2245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206062" y="5761346"/>
            <a:ext cx="123000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206062" y="2499663"/>
            <a:ext cx="0" cy="32616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Losange 64"/>
          <p:cNvSpPr/>
          <p:nvPr/>
        </p:nvSpPr>
        <p:spPr>
          <a:xfrm>
            <a:off x="1300836" y="5576552"/>
            <a:ext cx="270456" cy="3067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/>
          <p:cNvSpPr txBox="1"/>
          <p:nvPr/>
        </p:nvSpPr>
        <p:spPr>
          <a:xfrm>
            <a:off x="1436064" y="576134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oui</a:t>
            </a:r>
            <a:endParaRPr lang="fr-FR" dirty="0"/>
          </a:p>
        </p:txBody>
      </p:sp>
      <p:sp>
        <p:nvSpPr>
          <p:cNvPr id="67" name="ZoneTexte 66"/>
          <p:cNvSpPr txBox="1"/>
          <p:nvPr/>
        </p:nvSpPr>
        <p:spPr>
          <a:xfrm>
            <a:off x="665151" y="545475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431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54499" y="2177717"/>
            <a:ext cx="1753849" cy="479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 </a:t>
            </a:r>
            <a:r>
              <a:rPr lang="fr-FR" dirty="0" smtClean="0">
                <a:solidFill>
                  <a:srgbClr val="FFC000"/>
                </a:solidFill>
              </a:rPr>
              <a:t>a</a:t>
            </a:r>
            <a:r>
              <a:rPr lang="fr-FR" dirty="0" smtClean="0"/>
              <a:t> 3 4 5 </a:t>
            </a:r>
            <a:r>
              <a:rPr lang="fr-FR" dirty="0" smtClean="0">
                <a:solidFill>
                  <a:srgbClr val="FFC000"/>
                </a:solidFill>
              </a:rPr>
              <a:t>b</a:t>
            </a:r>
            <a:r>
              <a:rPr lang="fr-FR" dirty="0" smtClean="0"/>
              <a:t> 7 8 9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6242106" y="984648"/>
            <a:ext cx="1753849" cy="479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C000"/>
                </a:solidFill>
              </a:rPr>
              <a:t>a</a:t>
            </a:r>
            <a:r>
              <a:rPr lang="fr-FR" dirty="0" smtClean="0"/>
              <a:t> 1 2 </a:t>
            </a:r>
            <a:r>
              <a:rPr lang="fr-FR" dirty="0" smtClean="0">
                <a:solidFill>
                  <a:srgbClr val="FFC000"/>
                </a:solidFill>
              </a:rPr>
              <a:t>b</a:t>
            </a:r>
            <a:r>
              <a:rPr lang="fr-FR" dirty="0" smtClean="0"/>
              <a:t> 4 5 6 </a:t>
            </a:r>
            <a:r>
              <a:rPr lang="fr-FR" dirty="0" smtClean="0">
                <a:solidFill>
                  <a:srgbClr val="FFC000"/>
                </a:solidFill>
              </a:rPr>
              <a:t>c d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5" name="Flèche vers le bas 4"/>
          <p:cNvSpPr/>
          <p:nvPr/>
        </p:nvSpPr>
        <p:spPr>
          <a:xfrm rot="5400000">
            <a:off x="2306407" y="4810441"/>
            <a:ext cx="548093" cy="65330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937547" y="522983"/>
            <a:ext cx="143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Parent 1</a:t>
            </a:r>
            <a:endParaRPr lang="fr-FR" sz="2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6544598" y="543921"/>
            <a:ext cx="143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Parent 2</a:t>
            </a:r>
            <a:endParaRPr lang="fr-FR" sz="2400" dirty="0"/>
          </a:p>
        </p:txBody>
      </p:sp>
      <p:sp>
        <p:nvSpPr>
          <p:cNvPr id="46" name="ZoneTexte 45"/>
          <p:cNvSpPr txBox="1"/>
          <p:nvPr/>
        </p:nvSpPr>
        <p:spPr>
          <a:xfrm>
            <a:off x="3937547" y="2814984"/>
            <a:ext cx="143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Enfant 1</a:t>
            </a:r>
            <a:endParaRPr lang="fr-FR" sz="2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6571859" y="2814984"/>
            <a:ext cx="143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Enfant 2</a:t>
            </a:r>
            <a:endParaRPr lang="fr-FR" sz="2400" dirty="0"/>
          </a:p>
        </p:txBody>
      </p:sp>
      <p:sp>
        <p:nvSpPr>
          <p:cNvPr id="48" name="Rectangle 47"/>
          <p:cNvSpPr/>
          <p:nvPr/>
        </p:nvSpPr>
        <p:spPr>
          <a:xfrm>
            <a:off x="3623567" y="3258355"/>
            <a:ext cx="1753849" cy="479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C000"/>
                </a:solidFill>
              </a:rPr>
              <a:t>e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C000"/>
                </a:solidFill>
              </a:rPr>
              <a:t>a</a:t>
            </a:r>
            <a:r>
              <a:rPr lang="fr-FR" dirty="0" smtClean="0"/>
              <a:t> 3 </a:t>
            </a:r>
            <a:r>
              <a:rPr lang="fr-FR" dirty="0" smtClean="0">
                <a:solidFill>
                  <a:srgbClr val="FFC000"/>
                </a:solidFill>
              </a:rPr>
              <a:t>b</a:t>
            </a:r>
            <a:r>
              <a:rPr lang="fr-FR" dirty="0" smtClean="0"/>
              <a:t> 4 5 6 </a:t>
            </a:r>
            <a:r>
              <a:rPr lang="fr-FR" dirty="0" smtClean="0">
                <a:solidFill>
                  <a:srgbClr val="FFC000"/>
                </a:solidFill>
              </a:rPr>
              <a:t>c d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252672" y="3258355"/>
            <a:ext cx="1753849" cy="479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C000"/>
                </a:solidFill>
              </a:rPr>
              <a:t>a</a:t>
            </a:r>
            <a:r>
              <a:rPr lang="fr-FR" dirty="0" smtClean="0"/>
              <a:t> 1 2 </a:t>
            </a:r>
            <a:r>
              <a:rPr lang="fr-FR" dirty="0" smtClean="0">
                <a:solidFill>
                  <a:schemeClr val="tx2"/>
                </a:solidFill>
              </a:rPr>
              <a:t>4</a:t>
            </a:r>
            <a:r>
              <a:rPr lang="fr-FR" dirty="0" smtClean="0"/>
              <a:t> 5 </a:t>
            </a:r>
            <a:r>
              <a:rPr lang="fr-FR" dirty="0" smtClean="0">
                <a:solidFill>
                  <a:srgbClr val="FFC000"/>
                </a:solidFill>
              </a:rPr>
              <a:t>b</a:t>
            </a:r>
            <a:r>
              <a:rPr lang="fr-FR" dirty="0" smtClean="0"/>
              <a:t> 7 8 9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3623567" y="984648"/>
            <a:ext cx="1753849" cy="479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 </a:t>
            </a:r>
            <a:r>
              <a:rPr lang="fr-FR" dirty="0" smtClean="0">
                <a:solidFill>
                  <a:srgbClr val="FFC000"/>
                </a:solidFill>
              </a:rPr>
              <a:t>a</a:t>
            </a:r>
            <a:r>
              <a:rPr lang="fr-FR" dirty="0" smtClean="0"/>
              <a:t> 3 4 5 </a:t>
            </a:r>
            <a:r>
              <a:rPr lang="fr-FR" dirty="0" smtClean="0">
                <a:solidFill>
                  <a:srgbClr val="FFC000"/>
                </a:solidFill>
              </a:rPr>
              <a:t>b</a:t>
            </a:r>
            <a:r>
              <a:rPr lang="fr-FR" dirty="0" smtClean="0"/>
              <a:t> 7 8 9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10908348" y="2186726"/>
            <a:ext cx="718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= </a:t>
            </a:r>
            <a:r>
              <a:rPr lang="fr-FR" sz="2400" b="1" dirty="0" smtClean="0"/>
              <a:t>2</a:t>
            </a:r>
            <a:endParaRPr lang="fr-FR" sz="2400" b="1" dirty="0"/>
          </a:p>
        </p:txBody>
      </p:sp>
      <p:sp>
        <p:nvSpPr>
          <p:cNvPr id="36" name="ZoneTexte 35"/>
          <p:cNvSpPr txBox="1"/>
          <p:nvPr/>
        </p:nvSpPr>
        <p:spPr>
          <a:xfrm>
            <a:off x="9064973" y="1645293"/>
            <a:ext cx="289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Population</a:t>
            </a:r>
            <a:endParaRPr lang="fr-FR" sz="2400" dirty="0"/>
          </a:p>
        </p:txBody>
      </p:sp>
      <p:sp>
        <p:nvSpPr>
          <p:cNvPr id="37" name="Rectangle 36"/>
          <p:cNvSpPr/>
          <p:nvPr/>
        </p:nvSpPr>
        <p:spPr>
          <a:xfrm>
            <a:off x="9154499" y="2797733"/>
            <a:ext cx="1753849" cy="479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C000"/>
                </a:solidFill>
              </a:rPr>
              <a:t>a</a:t>
            </a:r>
            <a:r>
              <a:rPr lang="fr-FR" dirty="0" smtClean="0"/>
              <a:t> 1 2 </a:t>
            </a:r>
            <a:r>
              <a:rPr lang="fr-FR" dirty="0" smtClean="0">
                <a:solidFill>
                  <a:srgbClr val="FFC000"/>
                </a:solidFill>
              </a:rPr>
              <a:t>b</a:t>
            </a:r>
            <a:r>
              <a:rPr lang="fr-FR" dirty="0" smtClean="0"/>
              <a:t> 4 5 6 </a:t>
            </a:r>
            <a:r>
              <a:rPr lang="fr-FR" dirty="0" smtClean="0">
                <a:solidFill>
                  <a:srgbClr val="FFC000"/>
                </a:solidFill>
              </a:rPr>
              <a:t>c d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10851632" y="2737170"/>
            <a:ext cx="718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 = </a:t>
            </a:r>
            <a:r>
              <a:rPr lang="fr-FR" sz="2400" b="1" dirty="0" smtClean="0"/>
              <a:t>4</a:t>
            </a:r>
            <a:endParaRPr lang="fr-FR" sz="2400" b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5332187" y="972082"/>
            <a:ext cx="718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= </a:t>
            </a:r>
            <a:r>
              <a:rPr lang="fr-FR" sz="2400" b="1" dirty="0" smtClean="0"/>
              <a:t>2</a:t>
            </a:r>
            <a:endParaRPr lang="fr-FR" sz="2400" b="1" dirty="0"/>
          </a:p>
        </p:txBody>
      </p:sp>
      <p:sp>
        <p:nvSpPr>
          <p:cNvPr id="41" name="ZoneTexte 40"/>
          <p:cNvSpPr txBox="1"/>
          <p:nvPr/>
        </p:nvSpPr>
        <p:spPr>
          <a:xfrm>
            <a:off x="7927750" y="972081"/>
            <a:ext cx="718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 = </a:t>
            </a:r>
            <a:r>
              <a:rPr lang="fr-FR" sz="2400" b="1" dirty="0" smtClean="0"/>
              <a:t>4</a:t>
            </a:r>
            <a:endParaRPr lang="fr-FR" sz="2400" b="1" dirty="0"/>
          </a:p>
        </p:txBody>
      </p:sp>
      <p:sp>
        <p:nvSpPr>
          <p:cNvPr id="42" name="ZoneTexte 41"/>
          <p:cNvSpPr txBox="1"/>
          <p:nvPr/>
        </p:nvSpPr>
        <p:spPr>
          <a:xfrm>
            <a:off x="8016932" y="3276375"/>
            <a:ext cx="718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= </a:t>
            </a:r>
            <a:r>
              <a:rPr lang="fr-FR" sz="2400" b="1" dirty="0" smtClean="0"/>
              <a:t>2</a:t>
            </a:r>
            <a:endParaRPr lang="fr-FR" sz="2400" b="1" dirty="0"/>
          </a:p>
        </p:txBody>
      </p:sp>
      <p:sp>
        <p:nvSpPr>
          <p:cNvPr id="43" name="ZoneTexte 42"/>
          <p:cNvSpPr txBox="1"/>
          <p:nvPr/>
        </p:nvSpPr>
        <p:spPr>
          <a:xfrm>
            <a:off x="5377415" y="3278629"/>
            <a:ext cx="718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= </a:t>
            </a:r>
            <a:r>
              <a:rPr lang="fr-FR" sz="2400" b="1" dirty="0"/>
              <a:t>5</a:t>
            </a:r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3258355" y="837127"/>
            <a:ext cx="2614411" cy="7212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3238743" y="862167"/>
            <a:ext cx="2497880" cy="6961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Espace réservé du contenu 2"/>
          <p:cNvSpPr txBox="1">
            <a:spLocks/>
          </p:cNvSpPr>
          <p:nvPr/>
        </p:nvSpPr>
        <p:spPr>
          <a:xfrm>
            <a:off x="9878096" y="1"/>
            <a:ext cx="2313903" cy="136456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Présentation</a:t>
            </a:r>
          </a:p>
          <a:p>
            <a:r>
              <a:rPr lang="fr-FR" dirty="0" smtClean="0"/>
              <a:t>Principe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Exemple</a:t>
            </a:r>
          </a:p>
          <a:p>
            <a:r>
              <a:rPr lang="fr-FR" dirty="0" smtClean="0"/>
              <a:t>Limites /Avantages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18326" y="408236"/>
            <a:ext cx="1635477" cy="604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Population aléatoire</a:t>
            </a:r>
            <a:endParaRPr lang="fr-FR" dirty="0"/>
          </a:p>
        </p:txBody>
      </p:sp>
      <p:sp>
        <p:nvSpPr>
          <p:cNvPr id="51" name="Rectangle 50"/>
          <p:cNvSpPr/>
          <p:nvPr/>
        </p:nvSpPr>
        <p:spPr>
          <a:xfrm>
            <a:off x="618326" y="1296869"/>
            <a:ext cx="1635477" cy="604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Evaluation</a:t>
            </a:r>
            <a:endParaRPr lang="fr-FR" dirty="0"/>
          </a:p>
        </p:txBody>
      </p:sp>
      <p:sp>
        <p:nvSpPr>
          <p:cNvPr id="52" name="Rectangle 51"/>
          <p:cNvSpPr/>
          <p:nvPr/>
        </p:nvSpPr>
        <p:spPr>
          <a:xfrm>
            <a:off x="618326" y="2185502"/>
            <a:ext cx="1635477" cy="604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Sélection</a:t>
            </a:r>
            <a:endParaRPr lang="fr-FR" dirty="0"/>
          </a:p>
        </p:txBody>
      </p:sp>
      <p:sp>
        <p:nvSpPr>
          <p:cNvPr id="53" name="Rectangle 52"/>
          <p:cNvSpPr/>
          <p:nvPr/>
        </p:nvSpPr>
        <p:spPr>
          <a:xfrm>
            <a:off x="618326" y="3074136"/>
            <a:ext cx="1635477" cy="59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Croisement</a:t>
            </a:r>
            <a:endParaRPr lang="fr-FR" dirty="0"/>
          </a:p>
        </p:txBody>
      </p:sp>
      <p:sp>
        <p:nvSpPr>
          <p:cNvPr id="54" name="Rectangle 53"/>
          <p:cNvSpPr/>
          <p:nvPr/>
        </p:nvSpPr>
        <p:spPr>
          <a:xfrm>
            <a:off x="618326" y="3956099"/>
            <a:ext cx="1635477" cy="59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Mutation</a:t>
            </a:r>
            <a:endParaRPr lang="fr-FR" dirty="0"/>
          </a:p>
        </p:txBody>
      </p:sp>
      <p:sp>
        <p:nvSpPr>
          <p:cNvPr id="55" name="Rectangle 54"/>
          <p:cNvSpPr/>
          <p:nvPr/>
        </p:nvSpPr>
        <p:spPr>
          <a:xfrm>
            <a:off x="618326" y="4838062"/>
            <a:ext cx="1635477" cy="59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Remplacement</a:t>
            </a:r>
            <a:endParaRPr lang="fr-FR" dirty="0"/>
          </a:p>
        </p:txBody>
      </p:sp>
      <p:sp>
        <p:nvSpPr>
          <p:cNvPr id="56" name="Rectangle 55"/>
          <p:cNvSpPr/>
          <p:nvPr/>
        </p:nvSpPr>
        <p:spPr>
          <a:xfrm>
            <a:off x="618325" y="6086570"/>
            <a:ext cx="1635478" cy="675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Population finale</a:t>
            </a:r>
            <a:endParaRPr lang="fr-FR" dirty="0"/>
          </a:p>
        </p:txBody>
      </p:sp>
      <p:cxnSp>
        <p:nvCxnSpPr>
          <p:cNvPr id="57" name="Connecteur droit avec flèche 56"/>
          <p:cNvCxnSpPr>
            <a:stCxn id="45" idx="2"/>
            <a:endCxn id="51" idx="0"/>
          </p:cNvCxnSpPr>
          <p:nvPr/>
        </p:nvCxnSpPr>
        <p:spPr>
          <a:xfrm>
            <a:off x="1436065" y="1012967"/>
            <a:ext cx="0" cy="283902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>
            <a:stCxn id="51" idx="2"/>
            <a:endCxn id="52" idx="0"/>
          </p:cNvCxnSpPr>
          <p:nvPr/>
        </p:nvCxnSpPr>
        <p:spPr>
          <a:xfrm>
            <a:off x="1436065" y="1901600"/>
            <a:ext cx="0" cy="283902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52" idx="2"/>
            <a:endCxn id="53" idx="0"/>
          </p:cNvCxnSpPr>
          <p:nvPr/>
        </p:nvCxnSpPr>
        <p:spPr>
          <a:xfrm>
            <a:off x="1436065" y="2790233"/>
            <a:ext cx="0" cy="283903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53" idx="2"/>
            <a:endCxn id="54" idx="0"/>
          </p:cNvCxnSpPr>
          <p:nvPr/>
        </p:nvCxnSpPr>
        <p:spPr>
          <a:xfrm>
            <a:off x="1436065" y="3672196"/>
            <a:ext cx="0" cy="283903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54" idx="2"/>
            <a:endCxn id="55" idx="0"/>
          </p:cNvCxnSpPr>
          <p:nvPr/>
        </p:nvCxnSpPr>
        <p:spPr>
          <a:xfrm>
            <a:off x="1436065" y="4554159"/>
            <a:ext cx="0" cy="283903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55" idx="2"/>
            <a:endCxn id="56" idx="0"/>
          </p:cNvCxnSpPr>
          <p:nvPr/>
        </p:nvCxnSpPr>
        <p:spPr>
          <a:xfrm flipH="1">
            <a:off x="1436064" y="5436122"/>
            <a:ext cx="1" cy="650448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endCxn id="52" idx="1"/>
          </p:cNvCxnSpPr>
          <p:nvPr/>
        </p:nvCxnSpPr>
        <p:spPr>
          <a:xfrm>
            <a:off x="206062" y="2485623"/>
            <a:ext cx="412264" cy="2245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206062" y="5761346"/>
            <a:ext cx="123000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V="1">
            <a:off x="206062" y="2499663"/>
            <a:ext cx="0" cy="32616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Losange 65"/>
          <p:cNvSpPr/>
          <p:nvPr/>
        </p:nvSpPr>
        <p:spPr>
          <a:xfrm>
            <a:off x="1300836" y="5576552"/>
            <a:ext cx="270456" cy="3067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6"/>
          <p:cNvSpPr txBox="1"/>
          <p:nvPr/>
        </p:nvSpPr>
        <p:spPr>
          <a:xfrm>
            <a:off x="1436064" y="576134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oui</a:t>
            </a:r>
            <a:endParaRPr lang="fr-FR" dirty="0"/>
          </a:p>
        </p:txBody>
      </p:sp>
      <p:sp>
        <p:nvSpPr>
          <p:cNvPr id="68" name="ZoneTexte 67"/>
          <p:cNvSpPr txBox="1"/>
          <p:nvPr/>
        </p:nvSpPr>
        <p:spPr>
          <a:xfrm>
            <a:off x="665151" y="545475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non</a:t>
            </a:r>
            <a:endParaRPr lang="fr-FR" dirty="0"/>
          </a:p>
        </p:txBody>
      </p:sp>
      <p:cxnSp>
        <p:nvCxnSpPr>
          <p:cNvPr id="69" name="Connecteur droit 68"/>
          <p:cNvCxnSpPr/>
          <p:nvPr/>
        </p:nvCxnSpPr>
        <p:spPr>
          <a:xfrm flipV="1">
            <a:off x="5880278" y="849311"/>
            <a:ext cx="2614411" cy="7212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5860666" y="874351"/>
            <a:ext cx="2497880" cy="6961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08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lèche vers le bas 4"/>
          <p:cNvSpPr/>
          <p:nvPr/>
        </p:nvSpPr>
        <p:spPr>
          <a:xfrm rot="5400000">
            <a:off x="2306406" y="5434695"/>
            <a:ext cx="548093" cy="65330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9178414" y="2834293"/>
            <a:ext cx="1753849" cy="479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C000"/>
                </a:solidFill>
              </a:rPr>
              <a:t>e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C000"/>
                </a:solidFill>
              </a:rPr>
              <a:t>a</a:t>
            </a:r>
            <a:r>
              <a:rPr lang="fr-FR" dirty="0" smtClean="0"/>
              <a:t> 3 </a:t>
            </a:r>
            <a:r>
              <a:rPr lang="fr-FR" dirty="0" smtClean="0">
                <a:solidFill>
                  <a:srgbClr val="FFC000"/>
                </a:solidFill>
              </a:rPr>
              <a:t>b</a:t>
            </a:r>
            <a:r>
              <a:rPr lang="fr-FR" dirty="0" smtClean="0"/>
              <a:t> 4 5 6 </a:t>
            </a:r>
            <a:r>
              <a:rPr lang="fr-FR" dirty="0" smtClean="0">
                <a:solidFill>
                  <a:srgbClr val="FFC000"/>
                </a:solidFill>
              </a:rPr>
              <a:t>c d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168003" y="2185502"/>
            <a:ext cx="1753849" cy="479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C000"/>
                </a:solidFill>
              </a:rPr>
              <a:t>a</a:t>
            </a:r>
            <a:r>
              <a:rPr lang="fr-FR" dirty="0" smtClean="0"/>
              <a:t> 1 2 </a:t>
            </a:r>
            <a:r>
              <a:rPr lang="fr-FR" dirty="0" smtClean="0">
                <a:solidFill>
                  <a:schemeClr val="tx2"/>
                </a:solidFill>
              </a:rPr>
              <a:t>4</a:t>
            </a:r>
            <a:r>
              <a:rPr lang="fr-FR" dirty="0" smtClean="0"/>
              <a:t> 5 </a:t>
            </a:r>
            <a:r>
              <a:rPr lang="fr-FR" dirty="0" smtClean="0">
                <a:solidFill>
                  <a:srgbClr val="FFC000"/>
                </a:solidFill>
              </a:rPr>
              <a:t>b</a:t>
            </a:r>
            <a:r>
              <a:rPr lang="fr-FR" dirty="0" smtClean="0"/>
              <a:t> 7 8 9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9064973" y="1645293"/>
            <a:ext cx="289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Population</a:t>
            </a:r>
            <a:endParaRPr lang="fr-FR" sz="2400" dirty="0"/>
          </a:p>
        </p:txBody>
      </p:sp>
      <p:sp>
        <p:nvSpPr>
          <p:cNvPr id="42" name="ZoneTexte 41"/>
          <p:cNvSpPr txBox="1"/>
          <p:nvPr/>
        </p:nvSpPr>
        <p:spPr>
          <a:xfrm>
            <a:off x="10932263" y="2203522"/>
            <a:ext cx="718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= </a:t>
            </a:r>
            <a:r>
              <a:rPr lang="fr-FR" sz="2400" b="1" dirty="0" smtClean="0"/>
              <a:t>2</a:t>
            </a:r>
            <a:endParaRPr lang="fr-FR" sz="2400" b="1" dirty="0"/>
          </a:p>
        </p:txBody>
      </p:sp>
      <p:sp>
        <p:nvSpPr>
          <p:cNvPr id="43" name="ZoneTexte 42"/>
          <p:cNvSpPr txBox="1"/>
          <p:nvPr/>
        </p:nvSpPr>
        <p:spPr>
          <a:xfrm>
            <a:off x="10932262" y="2854567"/>
            <a:ext cx="718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= </a:t>
            </a:r>
            <a:r>
              <a:rPr lang="fr-FR" sz="2400" b="1" dirty="0"/>
              <a:t>5</a:t>
            </a:r>
          </a:p>
        </p:txBody>
      </p:sp>
      <p:sp>
        <p:nvSpPr>
          <p:cNvPr id="44" name="Espace réservé du contenu 2"/>
          <p:cNvSpPr txBox="1">
            <a:spLocks/>
          </p:cNvSpPr>
          <p:nvPr/>
        </p:nvSpPr>
        <p:spPr>
          <a:xfrm>
            <a:off x="9878096" y="1"/>
            <a:ext cx="2313903" cy="136456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Présentation</a:t>
            </a:r>
          </a:p>
          <a:p>
            <a:r>
              <a:rPr lang="fr-FR" dirty="0" smtClean="0"/>
              <a:t>Principe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Exemple</a:t>
            </a:r>
          </a:p>
          <a:p>
            <a:r>
              <a:rPr lang="fr-FR" dirty="0" smtClean="0"/>
              <a:t>Limites /Avantages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18326" y="408236"/>
            <a:ext cx="1635477" cy="604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Population aléatoire</a:t>
            </a:r>
            <a:endParaRPr lang="fr-FR" dirty="0"/>
          </a:p>
        </p:txBody>
      </p:sp>
      <p:sp>
        <p:nvSpPr>
          <p:cNvPr id="51" name="Rectangle 50"/>
          <p:cNvSpPr/>
          <p:nvPr/>
        </p:nvSpPr>
        <p:spPr>
          <a:xfrm>
            <a:off x="618326" y="1296869"/>
            <a:ext cx="1635477" cy="604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Evaluation</a:t>
            </a:r>
            <a:endParaRPr lang="fr-FR" dirty="0"/>
          </a:p>
        </p:txBody>
      </p:sp>
      <p:sp>
        <p:nvSpPr>
          <p:cNvPr id="52" name="Rectangle 51"/>
          <p:cNvSpPr/>
          <p:nvPr/>
        </p:nvSpPr>
        <p:spPr>
          <a:xfrm>
            <a:off x="618326" y="2185502"/>
            <a:ext cx="1635477" cy="604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Sélection</a:t>
            </a:r>
            <a:endParaRPr lang="fr-FR" dirty="0"/>
          </a:p>
        </p:txBody>
      </p:sp>
      <p:sp>
        <p:nvSpPr>
          <p:cNvPr id="53" name="Rectangle 52"/>
          <p:cNvSpPr/>
          <p:nvPr/>
        </p:nvSpPr>
        <p:spPr>
          <a:xfrm>
            <a:off x="618326" y="3074136"/>
            <a:ext cx="1635477" cy="59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Croisement</a:t>
            </a:r>
            <a:endParaRPr lang="fr-FR" dirty="0"/>
          </a:p>
        </p:txBody>
      </p:sp>
      <p:sp>
        <p:nvSpPr>
          <p:cNvPr id="54" name="Rectangle 53"/>
          <p:cNvSpPr/>
          <p:nvPr/>
        </p:nvSpPr>
        <p:spPr>
          <a:xfrm>
            <a:off x="618326" y="3956099"/>
            <a:ext cx="1635477" cy="59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Mutation</a:t>
            </a:r>
            <a:endParaRPr lang="fr-FR" dirty="0"/>
          </a:p>
        </p:txBody>
      </p:sp>
      <p:sp>
        <p:nvSpPr>
          <p:cNvPr id="55" name="Rectangle 54"/>
          <p:cNvSpPr/>
          <p:nvPr/>
        </p:nvSpPr>
        <p:spPr>
          <a:xfrm>
            <a:off x="618326" y="4838062"/>
            <a:ext cx="1635477" cy="59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Remplacement</a:t>
            </a:r>
            <a:endParaRPr lang="fr-FR" dirty="0"/>
          </a:p>
        </p:txBody>
      </p:sp>
      <p:sp>
        <p:nvSpPr>
          <p:cNvPr id="56" name="Rectangle 55"/>
          <p:cNvSpPr/>
          <p:nvPr/>
        </p:nvSpPr>
        <p:spPr>
          <a:xfrm>
            <a:off x="618325" y="6086570"/>
            <a:ext cx="1635478" cy="675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Population finale</a:t>
            </a:r>
            <a:endParaRPr lang="fr-FR" dirty="0"/>
          </a:p>
        </p:txBody>
      </p:sp>
      <p:cxnSp>
        <p:nvCxnSpPr>
          <p:cNvPr id="57" name="Connecteur droit avec flèche 56"/>
          <p:cNvCxnSpPr>
            <a:stCxn id="45" idx="2"/>
            <a:endCxn id="51" idx="0"/>
          </p:cNvCxnSpPr>
          <p:nvPr/>
        </p:nvCxnSpPr>
        <p:spPr>
          <a:xfrm>
            <a:off x="1436065" y="1012967"/>
            <a:ext cx="0" cy="283902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>
            <a:stCxn id="51" idx="2"/>
            <a:endCxn id="52" idx="0"/>
          </p:cNvCxnSpPr>
          <p:nvPr/>
        </p:nvCxnSpPr>
        <p:spPr>
          <a:xfrm>
            <a:off x="1436065" y="1901600"/>
            <a:ext cx="0" cy="283902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52" idx="2"/>
            <a:endCxn id="53" idx="0"/>
          </p:cNvCxnSpPr>
          <p:nvPr/>
        </p:nvCxnSpPr>
        <p:spPr>
          <a:xfrm>
            <a:off x="1436065" y="2790233"/>
            <a:ext cx="0" cy="283903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53" idx="2"/>
            <a:endCxn id="54" idx="0"/>
          </p:cNvCxnSpPr>
          <p:nvPr/>
        </p:nvCxnSpPr>
        <p:spPr>
          <a:xfrm>
            <a:off x="1436065" y="3672196"/>
            <a:ext cx="0" cy="283903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54" idx="2"/>
            <a:endCxn id="55" idx="0"/>
          </p:cNvCxnSpPr>
          <p:nvPr/>
        </p:nvCxnSpPr>
        <p:spPr>
          <a:xfrm>
            <a:off x="1436065" y="4554159"/>
            <a:ext cx="0" cy="283903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55" idx="2"/>
            <a:endCxn id="56" idx="0"/>
          </p:cNvCxnSpPr>
          <p:nvPr/>
        </p:nvCxnSpPr>
        <p:spPr>
          <a:xfrm flipH="1">
            <a:off x="1436064" y="5436122"/>
            <a:ext cx="1" cy="650448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endCxn id="52" idx="1"/>
          </p:cNvCxnSpPr>
          <p:nvPr/>
        </p:nvCxnSpPr>
        <p:spPr>
          <a:xfrm>
            <a:off x="206062" y="2485623"/>
            <a:ext cx="412264" cy="2245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206062" y="5761346"/>
            <a:ext cx="123000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V="1">
            <a:off x="206062" y="2499663"/>
            <a:ext cx="0" cy="32616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Losange 65"/>
          <p:cNvSpPr/>
          <p:nvPr/>
        </p:nvSpPr>
        <p:spPr>
          <a:xfrm>
            <a:off x="1300836" y="5576552"/>
            <a:ext cx="270456" cy="3067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6"/>
          <p:cNvSpPr txBox="1"/>
          <p:nvPr/>
        </p:nvSpPr>
        <p:spPr>
          <a:xfrm>
            <a:off x="1436064" y="576134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oui</a:t>
            </a:r>
            <a:endParaRPr lang="fr-FR" dirty="0"/>
          </a:p>
        </p:txBody>
      </p:sp>
      <p:sp>
        <p:nvSpPr>
          <p:cNvPr id="68" name="ZoneTexte 67"/>
          <p:cNvSpPr txBox="1"/>
          <p:nvPr/>
        </p:nvSpPr>
        <p:spPr>
          <a:xfrm>
            <a:off x="665151" y="545475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non</a:t>
            </a:r>
            <a:endParaRPr lang="fr-FR" dirty="0"/>
          </a:p>
        </p:txBody>
      </p:sp>
      <p:sp>
        <p:nvSpPr>
          <p:cNvPr id="69" name="Espace réservé du contenu 2"/>
          <p:cNvSpPr>
            <a:spLocks noGrp="1"/>
          </p:cNvSpPr>
          <p:nvPr>
            <p:ph idx="1"/>
          </p:nvPr>
        </p:nvSpPr>
        <p:spPr>
          <a:xfrm>
            <a:off x="2434923" y="408236"/>
            <a:ext cx="5202250" cy="3378450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Rappel de l’objectif: </a:t>
            </a:r>
          </a:p>
          <a:p>
            <a:pPr marL="450000" lvl="1" indent="0">
              <a:buNone/>
            </a:pPr>
            <a:r>
              <a:rPr lang="fr-FR" dirty="0" smtClean="0"/>
              <a:t>Obtenir au moins un chromosome qui contient au minimum 5 lettres dans la population.</a:t>
            </a:r>
          </a:p>
          <a:p>
            <a:pPr marL="450000" lvl="1" indent="0">
              <a:buNone/>
            </a:pPr>
            <a:endParaRPr lang="fr-FR" dirty="0"/>
          </a:p>
          <a:p>
            <a:pPr marL="450000" lvl="1" indent="0">
              <a:buNone/>
            </a:pPr>
            <a:endParaRPr lang="fr-FR" dirty="0"/>
          </a:p>
        </p:txBody>
      </p:sp>
      <p:sp>
        <p:nvSpPr>
          <p:cNvPr id="11" name="Organigramme : Connecteur 10"/>
          <p:cNvSpPr/>
          <p:nvPr/>
        </p:nvSpPr>
        <p:spPr>
          <a:xfrm>
            <a:off x="8720041" y="2324452"/>
            <a:ext cx="344932" cy="320615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Organigramme : Connecteur 69"/>
          <p:cNvSpPr/>
          <p:nvPr/>
        </p:nvSpPr>
        <p:spPr>
          <a:xfrm>
            <a:off x="8720041" y="2913827"/>
            <a:ext cx="344932" cy="320615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09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lèche vers le bas 4"/>
          <p:cNvSpPr/>
          <p:nvPr/>
        </p:nvSpPr>
        <p:spPr>
          <a:xfrm rot="5400000">
            <a:off x="2306407" y="6092653"/>
            <a:ext cx="548093" cy="65330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space réservé du contenu 2"/>
          <p:cNvSpPr txBox="1">
            <a:spLocks/>
          </p:cNvSpPr>
          <p:nvPr/>
        </p:nvSpPr>
        <p:spPr>
          <a:xfrm>
            <a:off x="9878096" y="1"/>
            <a:ext cx="2313903" cy="136456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Présentation</a:t>
            </a:r>
          </a:p>
          <a:p>
            <a:r>
              <a:rPr lang="fr-FR" dirty="0" smtClean="0"/>
              <a:t>Principe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Exemple</a:t>
            </a:r>
          </a:p>
          <a:p>
            <a:r>
              <a:rPr lang="fr-FR" dirty="0" smtClean="0"/>
              <a:t>Limites /Avantages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18326" y="408236"/>
            <a:ext cx="1635477" cy="604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Population aléatoire</a:t>
            </a:r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618326" y="1296869"/>
            <a:ext cx="1635477" cy="604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Evaluation</a:t>
            </a:r>
            <a:endParaRPr lang="fr-FR" dirty="0"/>
          </a:p>
        </p:txBody>
      </p:sp>
      <p:sp>
        <p:nvSpPr>
          <p:cNvPr id="37" name="Rectangle 36"/>
          <p:cNvSpPr/>
          <p:nvPr/>
        </p:nvSpPr>
        <p:spPr>
          <a:xfrm>
            <a:off x="618326" y="2185502"/>
            <a:ext cx="1635477" cy="604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Sélection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618326" y="3074136"/>
            <a:ext cx="1635477" cy="59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Croisement</a:t>
            </a:r>
            <a:endParaRPr lang="fr-FR" dirty="0"/>
          </a:p>
        </p:txBody>
      </p:sp>
      <p:sp>
        <p:nvSpPr>
          <p:cNvPr id="39" name="Rectangle 38"/>
          <p:cNvSpPr/>
          <p:nvPr/>
        </p:nvSpPr>
        <p:spPr>
          <a:xfrm>
            <a:off x="618326" y="3956099"/>
            <a:ext cx="1635477" cy="59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Mutation</a:t>
            </a:r>
            <a:endParaRPr lang="fr-FR" dirty="0"/>
          </a:p>
        </p:txBody>
      </p:sp>
      <p:sp>
        <p:nvSpPr>
          <p:cNvPr id="41" name="Rectangle 40"/>
          <p:cNvSpPr/>
          <p:nvPr/>
        </p:nvSpPr>
        <p:spPr>
          <a:xfrm>
            <a:off x="618326" y="4838062"/>
            <a:ext cx="1635477" cy="59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Remplacement</a:t>
            </a:r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>
            <a:off x="618325" y="6086570"/>
            <a:ext cx="1635478" cy="675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Population finale</a:t>
            </a:r>
            <a:endParaRPr lang="fr-FR" dirty="0"/>
          </a:p>
        </p:txBody>
      </p:sp>
      <p:cxnSp>
        <p:nvCxnSpPr>
          <p:cNvPr id="43" name="Connecteur droit avec flèche 42"/>
          <p:cNvCxnSpPr>
            <a:stCxn id="35" idx="2"/>
            <a:endCxn id="36" idx="0"/>
          </p:cNvCxnSpPr>
          <p:nvPr/>
        </p:nvCxnSpPr>
        <p:spPr>
          <a:xfrm>
            <a:off x="1436065" y="1012967"/>
            <a:ext cx="0" cy="283902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36" idx="2"/>
            <a:endCxn id="37" idx="0"/>
          </p:cNvCxnSpPr>
          <p:nvPr/>
        </p:nvCxnSpPr>
        <p:spPr>
          <a:xfrm>
            <a:off x="1436065" y="1901600"/>
            <a:ext cx="0" cy="283902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37" idx="2"/>
            <a:endCxn id="38" idx="0"/>
          </p:cNvCxnSpPr>
          <p:nvPr/>
        </p:nvCxnSpPr>
        <p:spPr>
          <a:xfrm>
            <a:off x="1436065" y="2790233"/>
            <a:ext cx="0" cy="283903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38" idx="2"/>
            <a:endCxn id="39" idx="0"/>
          </p:cNvCxnSpPr>
          <p:nvPr/>
        </p:nvCxnSpPr>
        <p:spPr>
          <a:xfrm>
            <a:off x="1436065" y="3672196"/>
            <a:ext cx="0" cy="283903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39" idx="2"/>
            <a:endCxn id="41" idx="0"/>
          </p:cNvCxnSpPr>
          <p:nvPr/>
        </p:nvCxnSpPr>
        <p:spPr>
          <a:xfrm>
            <a:off x="1436065" y="4554159"/>
            <a:ext cx="0" cy="283903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41" idx="2"/>
            <a:endCxn id="42" idx="0"/>
          </p:cNvCxnSpPr>
          <p:nvPr/>
        </p:nvCxnSpPr>
        <p:spPr>
          <a:xfrm flipH="1">
            <a:off x="1436064" y="5436122"/>
            <a:ext cx="1" cy="650448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endCxn id="37" idx="1"/>
          </p:cNvCxnSpPr>
          <p:nvPr/>
        </p:nvCxnSpPr>
        <p:spPr>
          <a:xfrm>
            <a:off x="206062" y="2485623"/>
            <a:ext cx="412264" cy="2245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206062" y="5761346"/>
            <a:ext cx="123000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206062" y="2499663"/>
            <a:ext cx="0" cy="32616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Losange 51"/>
          <p:cNvSpPr/>
          <p:nvPr/>
        </p:nvSpPr>
        <p:spPr>
          <a:xfrm>
            <a:off x="1300836" y="5576552"/>
            <a:ext cx="270456" cy="3067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1436064" y="576134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oui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665151" y="545475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non</a:t>
            </a:r>
            <a:endParaRPr lang="fr-FR" dirty="0"/>
          </a:p>
        </p:txBody>
      </p:sp>
      <p:sp>
        <p:nvSpPr>
          <p:cNvPr id="73" name="ZoneTexte 72"/>
          <p:cNvSpPr txBox="1"/>
          <p:nvPr/>
        </p:nvSpPr>
        <p:spPr>
          <a:xfrm>
            <a:off x="9064973" y="1645293"/>
            <a:ext cx="289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Population</a:t>
            </a:r>
            <a:endParaRPr lang="fr-FR" sz="2400" dirty="0"/>
          </a:p>
        </p:txBody>
      </p:sp>
      <p:sp>
        <p:nvSpPr>
          <p:cNvPr id="74" name="Rectangle 73"/>
          <p:cNvSpPr/>
          <p:nvPr/>
        </p:nvSpPr>
        <p:spPr>
          <a:xfrm>
            <a:off x="9178414" y="2834293"/>
            <a:ext cx="1753849" cy="479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C000"/>
                </a:solidFill>
              </a:rPr>
              <a:t>e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C000"/>
                </a:solidFill>
              </a:rPr>
              <a:t>a</a:t>
            </a:r>
            <a:r>
              <a:rPr lang="fr-FR" dirty="0" smtClean="0"/>
              <a:t> 3 </a:t>
            </a:r>
            <a:r>
              <a:rPr lang="fr-FR" dirty="0" smtClean="0">
                <a:solidFill>
                  <a:srgbClr val="FFC000"/>
                </a:solidFill>
              </a:rPr>
              <a:t>b</a:t>
            </a:r>
            <a:r>
              <a:rPr lang="fr-FR" dirty="0" smtClean="0"/>
              <a:t> 4 5 6 </a:t>
            </a:r>
            <a:r>
              <a:rPr lang="fr-FR" dirty="0" smtClean="0">
                <a:solidFill>
                  <a:srgbClr val="FFC000"/>
                </a:solidFill>
              </a:rPr>
              <a:t>c d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168003" y="2185502"/>
            <a:ext cx="1753849" cy="479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C000"/>
                </a:solidFill>
              </a:rPr>
              <a:t>a</a:t>
            </a:r>
            <a:r>
              <a:rPr lang="fr-FR" dirty="0" smtClean="0"/>
              <a:t> 1 2 </a:t>
            </a:r>
            <a:r>
              <a:rPr lang="fr-FR" dirty="0" smtClean="0">
                <a:solidFill>
                  <a:schemeClr val="tx2"/>
                </a:solidFill>
              </a:rPr>
              <a:t>4</a:t>
            </a:r>
            <a:r>
              <a:rPr lang="fr-FR" dirty="0" smtClean="0"/>
              <a:t> 5 </a:t>
            </a:r>
            <a:r>
              <a:rPr lang="fr-FR" dirty="0" smtClean="0">
                <a:solidFill>
                  <a:srgbClr val="FFC000"/>
                </a:solidFill>
              </a:rPr>
              <a:t>b</a:t>
            </a:r>
            <a:r>
              <a:rPr lang="fr-FR" dirty="0" smtClean="0"/>
              <a:t> 7 8 9</a:t>
            </a:r>
            <a:endParaRPr lang="fr-FR" dirty="0"/>
          </a:p>
        </p:txBody>
      </p:sp>
      <p:sp>
        <p:nvSpPr>
          <p:cNvPr id="76" name="ZoneTexte 75"/>
          <p:cNvSpPr txBox="1"/>
          <p:nvPr/>
        </p:nvSpPr>
        <p:spPr>
          <a:xfrm>
            <a:off x="10932263" y="2203522"/>
            <a:ext cx="718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= </a:t>
            </a:r>
            <a:r>
              <a:rPr lang="fr-FR" sz="2400" b="1" dirty="0" smtClean="0"/>
              <a:t>2</a:t>
            </a:r>
            <a:endParaRPr lang="fr-FR" sz="2400" b="1" dirty="0"/>
          </a:p>
        </p:txBody>
      </p:sp>
      <p:sp>
        <p:nvSpPr>
          <p:cNvPr id="77" name="ZoneTexte 76"/>
          <p:cNvSpPr txBox="1"/>
          <p:nvPr/>
        </p:nvSpPr>
        <p:spPr>
          <a:xfrm>
            <a:off x="10932262" y="2854567"/>
            <a:ext cx="718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= </a:t>
            </a:r>
            <a:r>
              <a:rPr lang="fr-FR" sz="24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6367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Limites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Le temps de calcul: nombreux calculs, nombreuses itérations</a:t>
            </a:r>
          </a:p>
          <a:p>
            <a:endParaRPr lang="fr-FR" dirty="0" smtClean="0"/>
          </a:p>
          <a:p>
            <a:r>
              <a:rPr lang="fr-FR" dirty="0" smtClean="0"/>
              <a:t>Difficile à mettre en œuvre: déterminer la taille de la population, le taux de mutation et la fonction d’évaluation</a:t>
            </a:r>
          </a:p>
          <a:p>
            <a:endParaRPr lang="fr-FR" dirty="0"/>
          </a:p>
          <a:p>
            <a:r>
              <a:rPr lang="fr-FR" dirty="0" smtClean="0"/>
              <a:t>La solution trouvée n’est pas forcément la meilleure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9878096" y="1"/>
            <a:ext cx="2313903" cy="136456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Présentation</a:t>
            </a:r>
          </a:p>
          <a:p>
            <a:r>
              <a:rPr lang="fr-FR" dirty="0" smtClean="0"/>
              <a:t>Principe</a:t>
            </a:r>
          </a:p>
          <a:p>
            <a:r>
              <a:rPr lang="fr-FR" dirty="0" smtClean="0"/>
              <a:t>Exemple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Limites /Avantages</a:t>
            </a:r>
          </a:p>
        </p:txBody>
      </p:sp>
    </p:spTree>
    <p:extLst>
      <p:ext uri="{BB962C8B-B14F-4D97-AF65-F5344CB8AC3E}">
        <p14:creationId xmlns:p14="http://schemas.microsoft.com/office/powerpoint/2010/main" val="200630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Avantages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Trouve de bonnes solutions </a:t>
            </a:r>
          </a:p>
          <a:p>
            <a:endParaRPr lang="fr-FR" dirty="0"/>
          </a:p>
          <a:p>
            <a:r>
              <a:rPr lang="fr-FR" dirty="0" smtClean="0"/>
              <a:t>Permet la recherche d’optimum multiples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9878096" y="1"/>
            <a:ext cx="2313903" cy="136456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Présentation</a:t>
            </a:r>
          </a:p>
          <a:p>
            <a:r>
              <a:rPr lang="fr-FR" dirty="0" smtClean="0"/>
              <a:t>Principe</a:t>
            </a:r>
          </a:p>
          <a:p>
            <a:r>
              <a:rPr lang="fr-FR" dirty="0" smtClean="0"/>
              <a:t>Exemple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Limites /Avantages</a:t>
            </a:r>
          </a:p>
        </p:txBody>
      </p:sp>
    </p:spTree>
    <p:extLst>
      <p:ext uri="{BB962C8B-B14F-4D97-AF65-F5344CB8AC3E}">
        <p14:creationId xmlns:p14="http://schemas.microsoft.com/office/powerpoint/2010/main" val="307271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fr-FR" dirty="0" smtClean="0"/>
              <a:t>Merci de votre attention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5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</a:p>
          <a:p>
            <a:endParaRPr lang="fr-FR" dirty="0" smtClean="0"/>
          </a:p>
          <a:p>
            <a:r>
              <a:rPr lang="fr-FR" dirty="0" smtClean="0"/>
              <a:t>Principe</a:t>
            </a:r>
          </a:p>
          <a:p>
            <a:endParaRPr lang="fr-FR" dirty="0" smtClean="0"/>
          </a:p>
          <a:p>
            <a:r>
              <a:rPr lang="fr-FR" dirty="0" smtClean="0"/>
              <a:t>Exemple</a:t>
            </a:r>
          </a:p>
          <a:p>
            <a:endParaRPr lang="fr-FR" dirty="0" smtClean="0"/>
          </a:p>
          <a:p>
            <a:r>
              <a:rPr lang="fr-FR" dirty="0" smtClean="0"/>
              <a:t>Limites / Avantages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1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/>
              <a:t> </a:t>
            </a:r>
            <a:r>
              <a:rPr lang="fr-FR" b="1" dirty="0" smtClean="0">
                <a:solidFill>
                  <a:srgbClr val="FFC000"/>
                </a:solidFill>
              </a:rPr>
              <a:t>1858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 smtClean="0"/>
              <a:t>- Théorie </a:t>
            </a:r>
            <a:r>
              <a:rPr lang="fr-FR" dirty="0"/>
              <a:t>de l’Évolution et concept de Sélection Naturelle de Charles </a:t>
            </a:r>
            <a:r>
              <a:rPr lang="fr-FR" dirty="0" smtClean="0"/>
              <a:t>Darwin</a:t>
            </a:r>
          </a:p>
          <a:p>
            <a:endParaRPr lang="fr-FR" dirty="0" smtClean="0"/>
          </a:p>
          <a:p>
            <a:r>
              <a:rPr lang="fr-FR" b="1" dirty="0" smtClean="0">
                <a:solidFill>
                  <a:srgbClr val="FFC000"/>
                </a:solidFill>
              </a:rPr>
              <a:t>1962</a:t>
            </a:r>
            <a:r>
              <a:rPr lang="fr-FR" dirty="0">
                <a:solidFill>
                  <a:srgbClr val="FFC000"/>
                </a:solidFill>
              </a:rPr>
              <a:t> </a:t>
            </a:r>
            <a:r>
              <a:rPr lang="fr-FR" dirty="0" smtClean="0"/>
              <a:t>- </a:t>
            </a:r>
            <a:r>
              <a:rPr lang="fr-FR" dirty="0"/>
              <a:t>Dr John Henry Holland </a:t>
            </a:r>
            <a:r>
              <a:rPr lang="fr-FR" dirty="0" smtClean="0"/>
              <a:t>et son groupe de chercheurs introduisent la notion d’enjambement en </a:t>
            </a:r>
            <a:r>
              <a:rPr lang="fr-FR" dirty="0"/>
              <a:t>complément des </a:t>
            </a:r>
            <a:r>
              <a:rPr lang="fr-FR" dirty="0" smtClean="0"/>
              <a:t>mutations</a:t>
            </a:r>
          </a:p>
          <a:p>
            <a:endParaRPr lang="fr-FR" dirty="0" smtClean="0"/>
          </a:p>
          <a:p>
            <a:r>
              <a:rPr lang="fr-FR" b="1" dirty="0" smtClean="0">
                <a:solidFill>
                  <a:srgbClr val="FFC000"/>
                </a:solidFill>
              </a:rPr>
              <a:t>1989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 smtClean="0"/>
              <a:t>- </a:t>
            </a:r>
            <a:r>
              <a:rPr lang="fr-FR" dirty="0"/>
              <a:t>P</a:t>
            </a:r>
            <a:r>
              <a:rPr lang="fr-FR" dirty="0" smtClean="0"/>
              <a:t>opularisation des </a:t>
            </a:r>
            <a:r>
              <a:rPr lang="fr-FR" dirty="0"/>
              <a:t>algorithmes génétiques avec la publication de David </a:t>
            </a:r>
            <a:r>
              <a:rPr lang="fr-FR" dirty="0" err="1" smtClean="0"/>
              <a:t>Golberg</a:t>
            </a:r>
            <a:r>
              <a:rPr lang="fr-FR" dirty="0" smtClean="0"/>
              <a:t>, </a:t>
            </a:r>
            <a:r>
              <a:rPr lang="en-US" i="1" dirty="0"/>
              <a:t>Genetic Algorithms in Search, Optimization, and Machine Learning</a:t>
            </a:r>
            <a:endParaRPr lang="fr-FR" i="1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9878096" y="1"/>
            <a:ext cx="2313903" cy="136456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FFC000"/>
                </a:solidFill>
              </a:rPr>
              <a:t>Présentation</a:t>
            </a:r>
          </a:p>
          <a:p>
            <a:r>
              <a:rPr lang="fr-FR" dirty="0" smtClean="0"/>
              <a:t>Principe</a:t>
            </a:r>
          </a:p>
          <a:p>
            <a:r>
              <a:rPr lang="fr-FR" dirty="0" smtClean="0"/>
              <a:t>Exemple</a:t>
            </a:r>
          </a:p>
          <a:p>
            <a:r>
              <a:rPr lang="fr-FR" dirty="0" smtClean="0"/>
              <a:t>Limites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 smtClean="0"/>
              <a:t>/Avantages</a:t>
            </a:r>
          </a:p>
        </p:txBody>
      </p:sp>
    </p:spTree>
    <p:extLst>
      <p:ext uri="{BB962C8B-B14F-4D97-AF65-F5344CB8AC3E}">
        <p14:creationId xmlns:p14="http://schemas.microsoft.com/office/powerpoint/2010/main" val="89759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13794" y="1642819"/>
            <a:ext cx="1035376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342900" lvl="0" indent="-306000" fontAlgn="auto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endParaRPr lang="fr-FR" sz="2000" dirty="0" smtClean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</a:endParaRPr>
          </a:p>
          <a:p>
            <a:pPr marL="342900" lvl="0" indent="-306000" fontAlgn="auto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fr-FR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Famille des algorithmes évolutionnaires</a:t>
            </a:r>
          </a:p>
          <a:p>
            <a:pPr marL="342900" lvl="0" indent="-306000" fontAlgn="auto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endParaRPr lang="fr-FR" sz="2000" dirty="0" smtClean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</a:endParaRPr>
          </a:p>
          <a:p>
            <a:pPr marL="342900" lvl="0" indent="-306000" fontAlgn="auto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fr-FR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Terminologie </a:t>
            </a:r>
            <a:r>
              <a:rPr lang="fr-FR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commune à la biologie</a:t>
            </a:r>
          </a:p>
          <a:p>
            <a:pPr marL="720000" lvl="1" indent="-270000" fontAlgn="auto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"/>
            </a:pPr>
            <a:r>
              <a:rPr lang="fr-FR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Population</a:t>
            </a:r>
          </a:p>
          <a:p>
            <a:pPr marL="720000" lvl="1" indent="-270000" fontAlgn="auto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"/>
            </a:pPr>
            <a:r>
              <a:rPr lang="fr-FR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Individus</a:t>
            </a:r>
          </a:p>
          <a:p>
            <a:pPr marL="720000" lvl="1" indent="-270000" fontAlgn="auto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"/>
            </a:pPr>
            <a:r>
              <a:rPr lang="fr-FR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Gènes</a:t>
            </a:r>
          </a:p>
          <a:p>
            <a:pPr marL="720000" lvl="1" indent="-270000" fontAlgn="auto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"/>
            </a:pPr>
            <a:r>
              <a:rPr lang="fr-FR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Chromosomes</a:t>
            </a:r>
          </a:p>
          <a:p>
            <a:pPr marL="720000" lvl="1" indent="-270000" fontAlgn="auto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"/>
            </a:pPr>
            <a:r>
              <a:rPr lang="fr-FR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Mutations</a:t>
            </a:r>
            <a:endParaRPr lang="fr-F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9878096" y="1"/>
            <a:ext cx="2313903" cy="136456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FFC000"/>
                </a:solidFill>
              </a:rPr>
              <a:t>Présentation</a:t>
            </a:r>
          </a:p>
          <a:p>
            <a:r>
              <a:rPr lang="fr-FR" dirty="0" smtClean="0"/>
              <a:t>Principe</a:t>
            </a:r>
          </a:p>
          <a:p>
            <a:r>
              <a:rPr lang="fr-FR" dirty="0" smtClean="0"/>
              <a:t>Exemple</a:t>
            </a:r>
          </a:p>
          <a:p>
            <a:r>
              <a:rPr lang="fr-FR" dirty="0" smtClean="0"/>
              <a:t>Limites /Avantages</a:t>
            </a:r>
          </a:p>
        </p:txBody>
      </p:sp>
    </p:spTree>
    <p:extLst>
      <p:ext uri="{BB962C8B-B14F-4D97-AF65-F5344CB8AC3E}">
        <p14:creationId xmlns:p14="http://schemas.microsoft.com/office/powerpoint/2010/main" val="201622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Principe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3795" y="1580050"/>
            <a:ext cx="1662549" cy="620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Population aléatoire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120620" y="2315837"/>
            <a:ext cx="1662549" cy="620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Evaluation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267498" y="3051625"/>
            <a:ext cx="1662549" cy="620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Sélection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4463746" y="3787413"/>
            <a:ext cx="1662549" cy="620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Croisement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5734906" y="4536592"/>
            <a:ext cx="1662549" cy="620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Mutation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6945077" y="5285771"/>
            <a:ext cx="1662549" cy="620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Remplacement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8231510" y="6079227"/>
            <a:ext cx="1662549" cy="620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Population finale</a:t>
            </a:r>
            <a:endParaRPr lang="fr-FR" dirty="0"/>
          </a:p>
        </p:txBody>
      </p:sp>
      <p:cxnSp>
        <p:nvCxnSpPr>
          <p:cNvPr id="30" name="Connecteur en angle 29"/>
          <p:cNvCxnSpPr>
            <a:stCxn id="8" idx="2"/>
            <a:endCxn id="9" idx="1"/>
          </p:cNvCxnSpPr>
          <p:nvPr/>
        </p:nvCxnSpPr>
        <p:spPr>
          <a:xfrm rot="16200000" flipH="1">
            <a:off x="1720088" y="2225578"/>
            <a:ext cx="425514" cy="375550"/>
          </a:xfrm>
          <a:prstGeom prst="bentConnector2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ngle 36"/>
          <p:cNvCxnSpPr>
            <a:stCxn id="9" idx="2"/>
            <a:endCxn id="10" idx="1"/>
          </p:cNvCxnSpPr>
          <p:nvPr/>
        </p:nvCxnSpPr>
        <p:spPr>
          <a:xfrm rot="16200000" flipH="1">
            <a:off x="2896939" y="2991338"/>
            <a:ext cx="425515" cy="315603"/>
          </a:xfrm>
          <a:prstGeom prst="bentConnector2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40"/>
          <p:cNvCxnSpPr>
            <a:stCxn id="10" idx="2"/>
            <a:endCxn id="11" idx="1"/>
          </p:cNvCxnSpPr>
          <p:nvPr/>
        </p:nvCxnSpPr>
        <p:spPr>
          <a:xfrm rot="16200000" flipH="1">
            <a:off x="4068502" y="3702441"/>
            <a:ext cx="425515" cy="364973"/>
          </a:xfrm>
          <a:prstGeom prst="bentConnector2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ngle 44"/>
          <p:cNvCxnSpPr>
            <a:stCxn id="11" idx="2"/>
            <a:endCxn id="12" idx="1"/>
          </p:cNvCxnSpPr>
          <p:nvPr/>
        </p:nvCxnSpPr>
        <p:spPr>
          <a:xfrm rot="16200000" flipH="1">
            <a:off x="5295510" y="4407469"/>
            <a:ext cx="438906" cy="439885"/>
          </a:xfrm>
          <a:prstGeom prst="bentConnector2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en angle 47"/>
          <p:cNvCxnSpPr>
            <a:stCxn id="12" idx="2"/>
            <a:endCxn id="13" idx="1"/>
          </p:cNvCxnSpPr>
          <p:nvPr/>
        </p:nvCxnSpPr>
        <p:spPr>
          <a:xfrm rot="16200000" flipH="1">
            <a:off x="6536176" y="5187143"/>
            <a:ext cx="438906" cy="378896"/>
          </a:xfrm>
          <a:prstGeom prst="bentConnector2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en angle 50"/>
          <p:cNvCxnSpPr>
            <a:stCxn id="13" idx="2"/>
            <a:endCxn id="14" idx="1"/>
          </p:cNvCxnSpPr>
          <p:nvPr/>
        </p:nvCxnSpPr>
        <p:spPr>
          <a:xfrm rot="16200000" flipH="1">
            <a:off x="7762340" y="5920329"/>
            <a:ext cx="483183" cy="455158"/>
          </a:xfrm>
          <a:prstGeom prst="bentConnector2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en angle 53"/>
          <p:cNvCxnSpPr>
            <a:stCxn id="13" idx="2"/>
            <a:endCxn id="10" idx="1"/>
          </p:cNvCxnSpPr>
          <p:nvPr/>
        </p:nvCxnSpPr>
        <p:spPr>
          <a:xfrm rot="5400000" flipH="1">
            <a:off x="4249715" y="2379681"/>
            <a:ext cx="2544419" cy="4508854"/>
          </a:xfrm>
          <a:prstGeom prst="bentConnector4">
            <a:avLst>
              <a:gd name="adj1" fmla="val -8984"/>
              <a:gd name="adj2" fmla="val 107065"/>
            </a:avLst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Espace réservé du contenu 2"/>
          <p:cNvSpPr txBox="1">
            <a:spLocks/>
          </p:cNvSpPr>
          <p:nvPr/>
        </p:nvSpPr>
        <p:spPr>
          <a:xfrm>
            <a:off x="9878096" y="1"/>
            <a:ext cx="2313903" cy="136456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Présentation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Principe</a:t>
            </a:r>
          </a:p>
          <a:p>
            <a:r>
              <a:rPr lang="fr-FR" dirty="0" smtClean="0"/>
              <a:t>Exemple</a:t>
            </a:r>
          </a:p>
          <a:p>
            <a:r>
              <a:rPr lang="fr-FR" dirty="0" smtClean="0"/>
              <a:t>Limites /Avantages</a:t>
            </a:r>
          </a:p>
        </p:txBody>
      </p:sp>
      <p:sp>
        <p:nvSpPr>
          <p:cNvPr id="3" name="Losange 2"/>
          <p:cNvSpPr/>
          <p:nvPr/>
        </p:nvSpPr>
        <p:spPr>
          <a:xfrm>
            <a:off x="7647707" y="5992772"/>
            <a:ext cx="257578" cy="31027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8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Objectif: </a:t>
            </a:r>
          </a:p>
          <a:p>
            <a:pPr marL="450000" lvl="1" indent="0">
              <a:buNone/>
            </a:pPr>
            <a:r>
              <a:rPr lang="fr-FR" dirty="0" smtClean="0"/>
              <a:t>Obtenir au moins un chromosome qui contient au minimum </a:t>
            </a:r>
            <a:r>
              <a:rPr lang="fr-FR" dirty="0"/>
              <a:t>5 lettres </a:t>
            </a:r>
            <a:r>
              <a:rPr lang="fr-FR" dirty="0" smtClean="0"/>
              <a:t>dans </a:t>
            </a:r>
            <a:r>
              <a:rPr lang="fr-FR" dirty="0"/>
              <a:t>la population.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9878096" y="1"/>
            <a:ext cx="2313903" cy="136456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Présentation</a:t>
            </a:r>
          </a:p>
          <a:p>
            <a:r>
              <a:rPr lang="fr-FR" dirty="0" smtClean="0"/>
              <a:t>Principe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Exemple</a:t>
            </a:r>
          </a:p>
          <a:p>
            <a:r>
              <a:rPr lang="fr-FR" dirty="0" smtClean="0"/>
              <a:t>Limites /Avantages</a:t>
            </a:r>
          </a:p>
        </p:txBody>
      </p:sp>
    </p:spTree>
    <p:extLst>
      <p:ext uri="{BB962C8B-B14F-4D97-AF65-F5344CB8AC3E}">
        <p14:creationId xmlns:p14="http://schemas.microsoft.com/office/powerpoint/2010/main" val="362920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lèche vers le bas 4"/>
          <p:cNvSpPr/>
          <p:nvPr/>
        </p:nvSpPr>
        <p:spPr>
          <a:xfrm rot="5400000">
            <a:off x="2325323" y="427164"/>
            <a:ext cx="548093" cy="65330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9154499" y="2177717"/>
            <a:ext cx="1753849" cy="479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1 a 3 4 5 b 7 8 9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154499" y="2797733"/>
            <a:ext cx="1753849" cy="479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a 1 2 b 4 5 6 c d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9064973" y="1645293"/>
            <a:ext cx="289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Population</a:t>
            </a:r>
            <a:endParaRPr lang="fr-FR" sz="2400" dirty="0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9878096" y="1"/>
            <a:ext cx="2313903" cy="136456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Présentation</a:t>
            </a:r>
          </a:p>
          <a:p>
            <a:r>
              <a:rPr lang="fr-FR" dirty="0" smtClean="0"/>
              <a:t>Principe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Exemple</a:t>
            </a:r>
          </a:p>
          <a:p>
            <a:r>
              <a:rPr lang="fr-FR" dirty="0" smtClean="0"/>
              <a:t>Limites /Avantages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8326" y="408236"/>
            <a:ext cx="1635477" cy="604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Population aléatoire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618326" y="1296869"/>
            <a:ext cx="1635477" cy="604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Evaluation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618326" y="2185502"/>
            <a:ext cx="1635477" cy="604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Sélection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618326" y="3074136"/>
            <a:ext cx="1635477" cy="59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Croisement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618326" y="3956099"/>
            <a:ext cx="1635477" cy="59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Mutation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618326" y="4838062"/>
            <a:ext cx="1635477" cy="59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Remplacement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618325" y="6086570"/>
            <a:ext cx="1635478" cy="675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Population finale</a:t>
            </a:r>
            <a:endParaRPr lang="fr-FR" dirty="0"/>
          </a:p>
        </p:txBody>
      </p:sp>
      <p:cxnSp>
        <p:nvCxnSpPr>
          <p:cNvPr id="36" name="Connecteur droit avec flèche 35"/>
          <p:cNvCxnSpPr>
            <a:stCxn id="26" idx="2"/>
            <a:endCxn id="27" idx="0"/>
          </p:cNvCxnSpPr>
          <p:nvPr/>
        </p:nvCxnSpPr>
        <p:spPr>
          <a:xfrm>
            <a:off x="1436065" y="1012967"/>
            <a:ext cx="0" cy="283902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27" idx="2"/>
            <a:endCxn id="28" idx="0"/>
          </p:cNvCxnSpPr>
          <p:nvPr/>
        </p:nvCxnSpPr>
        <p:spPr>
          <a:xfrm>
            <a:off x="1436065" y="1901600"/>
            <a:ext cx="0" cy="283902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28" idx="2"/>
            <a:endCxn id="30" idx="0"/>
          </p:cNvCxnSpPr>
          <p:nvPr/>
        </p:nvCxnSpPr>
        <p:spPr>
          <a:xfrm>
            <a:off x="1436065" y="2790233"/>
            <a:ext cx="0" cy="283903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30" idx="2"/>
            <a:endCxn id="31" idx="0"/>
          </p:cNvCxnSpPr>
          <p:nvPr/>
        </p:nvCxnSpPr>
        <p:spPr>
          <a:xfrm>
            <a:off x="1436065" y="3672196"/>
            <a:ext cx="0" cy="283903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31" idx="2"/>
            <a:endCxn id="33" idx="0"/>
          </p:cNvCxnSpPr>
          <p:nvPr/>
        </p:nvCxnSpPr>
        <p:spPr>
          <a:xfrm>
            <a:off x="1436065" y="4554159"/>
            <a:ext cx="0" cy="283903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33" idx="2"/>
            <a:endCxn id="34" idx="0"/>
          </p:cNvCxnSpPr>
          <p:nvPr/>
        </p:nvCxnSpPr>
        <p:spPr>
          <a:xfrm flipH="1">
            <a:off x="1436064" y="5436122"/>
            <a:ext cx="1" cy="650448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endCxn id="28" idx="1"/>
          </p:cNvCxnSpPr>
          <p:nvPr/>
        </p:nvCxnSpPr>
        <p:spPr>
          <a:xfrm>
            <a:off x="206062" y="2485623"/>
            <a:ext cx="412264" cy="2245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206062" y="5761346"/>
            <a:ext cx="123000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206062" y="2499663"/>
            <a:ext cx="0" cy="32616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Losange 47"/>
          <p:cNvSpPr/>
          <p:nvPr/>
        </p:nvSpPr>
        <p:spPr>
          <a:xfrm>
            <a:off x="1300836" y="5576552"/>
            <a:ext cx="270456" cy="3067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1436064" y="576134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oui</a:t>
            </a:r>
            <a:endParaRPr lang="fr-FR" dirty="0"/>
          </a:p>
        </p:txBody>
      </p:sp>
      <p:sp>
        <p:nvSpPr>
          <p:cNvPr id="50" name="ZoneTexte 49"/>
          <p:cNvSpPr txBox="1"/>
          <p:nvPr/>
        </p:nvSpPr>
        <p:spPr>
          <a:xfrm>
            <a:off x="665151" y="545475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39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8326" y="408236"/>
            <a:ext cx="1635477" cy="604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Population aléatoire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18326" y="1296869"/>
            <a:ext cx="1635477" cy="604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Evaluation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618326" y="2185502"/>
            <a:ext cx="1635477" cy="604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Sélection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18326" y="3074136"/>
            <a:ext cx="1635477" cy="59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Croisement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18326" y="3956099"/>
            <a:ext cx="1635477" cy="59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Mutation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618326" y="4838062"/>
            <a:ext cx="1635477" cy="59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Remplacement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18325" y="6086570"/>
            <a:ext cx="1635478" cy="675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Population finale</a:t>
            </a:r>
            <a:endParaRPr lang="fr-FR" dirty="0"/>
          </a:p>
        </p:txBody>
      </p:sp>
      <p:cxnSp>
        <p:nvCxnSpPr>
          <p:cNvPr id="16" name="Connecteur droit avec flèche 15"/>
          <p:cNvCxnSpPr>
            <a:stCxn id="8" idx="2"/>
            <a:endCxn id="9" idx="0"/>
          </p:cNvCxnSpPr>
          <p:nvPr/>
        </p:nvCxnSpPr>
        <p:spPr>
          <a:xfrm>
            <a:off x="1436065" y="1012967"/>
            <a:ext cx="0" cy="283902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9" idx="2"/>
            <a:endCxn id="10" idx="0"/>
          </p:cNvCxnSpPr>
          <p:nvPr/>
        </p:nvCxnSpPr>
        <p:spPr>
          <a:xfrm>
            <a:off x="1436065" y="1901600"/>
            <a:ext cx="0" cy="283902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10" idx="2"/>
            <a:endCxn id="11" idx="0"/>
          </p:cNvCxnSpPr>
          <p:nvPr/>
        </p:nvCxnSpPr>
        <p:spPr>
          <a:xfrm>
            <a:off x="1436065" y="2790233"/>
            <a:ext cx="0" cy="283903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1" idx="2"/>
            <a:endCxn id="12" idx="0"/>
          </p:cNvCxnSpPr>
          <p:nvPr/>
        </p:nvCxnSpPr>
        <p:spPr>
          <a:xfrm>
            <a:off x="1436065" y="3672196"/>
            <a:ext cx="0" cy="283903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2" idx="2"/>
            <a:endCxn id="13" idx="0"/>
          </p:cNvCxnSpPr>
          <p:nvPr/>
        </p:nvCxnSpPr>
        <p:spPr>
          <a:xfrm>
            <a:off x="1436065" y="4554159"/>
            <a:ext cx="0" cy="283903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3" idx="2"/>
            <a:endCxn id="14" idx="0"/>
          </p:cNvCxnSpPr>
          <p:nvPr/>
        </p:nvCxnSpPr>
        <p:spPr>
          <a:xfrm flipH="1">
            <a:off x="1436064" y="5436122"/>
            <a:ext cx="1" cy="650448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endCxn id="10" idx="1"/>
          </p:cNvCxnSpPr>
          <p:nvPr/>
        </p:nvCxnSpPr>
        <p:spPr>
          <a:xfrm>
            <a:off x="206062" y="2485623"/>
            <a:ext cx="412264" cy="2245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206062" y="5761346"/>
            <a:ext cx="123000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206062" y="2499663"/>
            <a:ext cx="0" cy="32616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Flèche vers le bas 4"/>
          <p:cNvSpPr/>
          <p:nvPr/>
        </p:nvSpPr>
        <p:spPr>
          <a:xfrm rot="5400000">
            <a:off x="2337987" y="1277268"/>
            <a:ext cx="548093" cy="65330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/>
          <p:cNvSpPr/>
          <p:nvPr/>
        </p:nvSpPr>
        <p:spPr>
          <a:xfrm>
            <a:off x="9154499" y="2177717"/>
            <a:ext cx="1753849" cy="479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 </a:t>
            </a:r>
            <a:r>
              <a:rPr lang="fr-FR" dirty="0" smtClean="0">
                <a:solidFill>
                  <a:srgbClr val="FFC000"/>
                </a:solidFill>
              </a:rPr>
              <a:t>a</a:t>
            </a:r>
            <a:r>
              <a:rPr lang="fr-FR" dirty="0" smtClean="0"/>
              <a:t> 3 4 5 </a:t>
            </a:r>
            <a:r>
              <a:rPr lang="fr-FR" dirty="0" smtClean="0">
                <a:solidFill>
                  <a:srgbClr val="FFC000"/>
                </a:solidFill>
              </a:rPr>
              <a:t>b</a:t>
            </a:r>
            <a:r>
              <a:rPr lang="fr-FR" dirty="0" smtClean="0"/>
              <a:t> 7 8 9</a:t>
            </a:r>
            <a:endParaRPr lang="fr-FR" dirty="0"/>
          </a:p>
        </p:txBody>
      </p:sp>
      <p:sp>
        <p:nvSpPr>
          <p:cNvPr id="98" name="ZoneTexte 97"/>
          <p:cNvSpPr txBox="1"/>
          <p:nvPr/>
        </p:nvSpPr>
        <p:spPr>
          <a:xfrm>
            <a:off x="10908348" y="2186726"/>
            <a:ext cx="718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= </a:t>
            </a:r>
            <a:r>
              <a:rPr lang="fr-FR" sz="2400" b="1" dirty="0" smtClean="0"/>
              <a:t>2</a:t>
            </a:r>
            <a:endParaRPr lang="fr-FR" sz="2400" b="1" dirty="0"/>
          </a:p>
        </p:txBody>
      </p:sp>
      <p:sp>
        <p:nvSpPr>
          <p:cNvPr id="99" name="Rectangle 98"/>
          <p:cNvSpPr/>
          <p:nvPr/>
        </p:nvSpPr>
        <p:spPr>
          <a:xfrm>
            <a:off x="9154499" y="2797733"/>
            <a:ext cx="1753849" cy="479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C000"/>
                </a:solidFill>
              </a:rPr>
              <a:t>a</a:t>
            </a:r>
            <a:r>
              <a:rPr lang="fr-FR" dirty="0" smtClean="0"/>
              <a:t> 1 2 </a:t>
            </a:r>
            <a:r>
              <a:rPr lang="fr-FR" dirty="0" smtClean="0">
                <a:solidFill>
                  <a:srgbClr val="FFC000"/>
                </a:solidFill>
              </a:rPr>
              <a:t>b</a:t>
            </a:r>
            <a:r>
              <a:rPr lang="fr-FR" dirty="0" smtClean="0"/>
              <a:t> 4 5 6 </a:t>
            </a:r>
            <a:r>
              <a:rPr lang="fr-FR" dirty="0" smtClean="0">
                <a:solidFill>
                  <a:srgbClr val="FFC000"/>
                </a:solidFill>
              </a:rPr>
              <a:t>c d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0851632" y="2737170"/>
            <a:ext cx="718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 = </a:t>
            </a:r>
            <a:r>
              <a:rPr lang="fr-FR" sz="2400" b="1" dirty="0" smtClean="0"/>
              <a:t>4</a:t>
            </a:r>
            <a:endParaRPr lang="fr-FR" sz="2400" b="1" dirty="0"/>
          </a:p>
        </p:txBody>
      </p:sp>
      <p:sp>
        <p:nvSpPr>
          <p:cNvPr id="101" name="ZoneTexte 100"/>
          <p:cNvSpPr txBox="1"/>
          <p:nvPr/>
        </p:nvSpPr>
        <p:spPr>
          <a:xfrm>
            <a:off x="9064973" y="1645293"/>
            <a:ext cx="289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Population</a:t>
            </a:r>
            <a:endParaRPr lang="fr-FR" sz="2400" dirty="0"/>
          </a:p>
        </p:txBody>
      </p:sp>
      <p:sp>
        <p:nvSpPr>
          <p:cNvPr id="27" name="Espace réservé du contenu 2"/>
          <p:cNvSpPr txBox="1">
            <a:spLocks/>
          </p:cNvSpPr>
          <p:nvPr/>
        </p:nvSpPr>
        <p:spPr>
          <a:xfrm>
            <a:off x="9878096" y="1"/>
            <a:ext cx="2313903" cy="136456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Présentation</a:t>
            </a:r>
          </a:p>
          <a:p>
            <a:r>
              <a:rPr lang="fr-FR" dirty="0" smtClean="0"/>
              <a:t>Principe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Exemple</a:t>
            </a:r>
          </a:p>
          <a:p>
            <a:r>
              <a:rPr lang="fr-FR" dirty="0" smtClean="0"/>
              <a:t>Limites /Avantages</a:t>
            </a:r>
          </a:p>
        </p:txBody>
      </p:sp>
      <p:sp>
        <p:nvSpPr>
          <p:cNvPr id="7" name="Losange 6"/>
          <p:cNvSpPr/>
          <p:nvPr/>
        </p:nvSpPr>
        <p:spPr>
          <a:xfrm>
            <a:off x="1300836" y="5576552"/>
            <a:ext cx="270456" cy="3067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1436064" y="576134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oui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665151" y="545475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143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23567" y="984648"/>
            <a:ext cx="1753849" cy="479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 </a:t>
            </a:r>
            <a:r>
              <a:rPr lang="fr-FR" dirty="0" smtClean="0">
                <a:solidFill>
                  <a:srgbClr val="FFC000"/>
                </a:solidFill>
              </a:rPr>
              <a:t>a</a:t>
            </a:r>
            <a:r>
              <a:rPr lang="fr-FR" dirty="0" smtClean="0"/>
              <a:t> 3 4 5 </a:t>
            </a:r>
            <a:r>
              <a:rPr lang="fr-FR" dirty="0" smtClean="0">
                <a:solidFill>
                  <a:srgbClr val="FFC000"/>
                </a:solidFill>
              </a:rPr>
              <a:t>b</a:t>
            </a:r>
            <a:r>
              <a:rPr lang="fr-FR" dirty="0" smtClean="0"/>
              <a:t> 7 8 9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6242106" y="984648"/>
            <a:ext cx="1753849" cy="479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C000"/>
                </a:solidFill>
              </a:rPr>
              <a:t>a</a:t>
            </a:r>
            <a:r>
              <a:rPr lang="fr-FR" dirty="0" smtClean="0"/>
              <a:t> 1 2 </a:t>
            </a:r>
            <a:r>
              <a:rPr lang="fr-FR" dirty="0" smtClean="0">
                <a:solidFill>
                  <a:srgbClr val="FFC000"/>
                </a:solidFill>
              </a:rPr>
              <a:t>b</a:t>
            </a:r>
            <a:r>
              <a:rPr lang="fr-FR" dirty="0" smtClean="0"/>
              <a:t> 4 5 6 </a:t>
            </a:r>
            <a:r>
              <a:rPr lang="fr-FR" dirty="0" smtClean="0">
                <a:solidFill>
                  <a:srgbClr val="FFC000"/>
                </a:solidFill>
              </a:rPr>
              <a:t>c d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5" name="Flèche vers le bas 4"/>
          <p:cNvSpPr/>
          <p:nvPr/>
        </p:nvSpPr>
        <p:spPr>
          <a:xfrm rot="5400000">
            <a:off x="2306407" y="2158972"/>
            <a:ext cx="548093" cy="65330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937547" y="522983"/>
            <a:ext cx="143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Parent 1</a:t>
            </a:r>
            <a:endParaRPr lang="fr-FR" sz="2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6544598" y="543921"/>
            <a:ext cx="143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Parent 2</a:t>
            </a:r>
            <a:endParaRPr lang="fr-FR" sz="2400" dirty="0"/>
          </a:p>
        </p:txBody>
      </p:sp>
      <p:sp>
        <p:nvSpPr>
          <p:cNvPr id="27" name="Rectangle 26"/>
          <p:cNvSpPr/>
          <p:nvPr/>
        </p:nvSpPr>
        <p:spPr>
          <a:xfrm>
            <a:off x="9154499" y="2177717"/>
            <a:ext cx="1753849" cy="479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 </a:t>
            </a:r>
            <a:r>
              <a:rPr lang="fr-FR" dirty="0" smtClean="0">
                <a:solidFill>
                  <a:srgbClr val="FFC000"/>
                </a:solidFill>
              </a:rPr>
              <a:t>a</a:t>
            </a:r>
            <a:r>
              <a:rPr lang="fr-FR" dirty="0" smtClean="0"/>
              <a:t> 3 4 5 </a:t>
            </a:r>
            <a:r>
              <a:rPr lang="fr-FR" dirty="0" smtClean="0">
                <a:solidFill>
                  <a:srgbClr val="FFC000"/>
                </a:solidFill>
              </a:rPr>
              <a:t>b</a:t>
            </a:r>
            <a:r>
              <a:rPr lang="fr-FR" dirty="0" smtClean="0"/>
              <a:t> 7 8 9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0908348" y="2186726"/>
            <a:ext cx="718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= </a:t>
            </a:r>
            <a:r>
              <a:rPr lang="fr-FR" sz="2400" b="1" dirty="0" smtClean="0"/>
              <a:t>2</a:t>
            </a:r>
            <a:endParaRPr lang="fr-FR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9154499" y="2797733"/>
            <a:ext cx="1753849" cy="479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C000"/>
                </a:solidFill>
              </a:rPr>
              <a:t>a</a:t>
            </a:r>
            <a:r>
              <a:rPr lang="fr-FR" dirty="0" smtClean="0"/>
              <a:t> 1 2 </a:t>
            </a:r>
            <a:r>
              <a:rPr lang="fr-FR" dirty="0" smtClean="0">
                <a:solidFill>
                  <a:srgbClr val="FFC000"/>
                </a:solidFill>
              </a:rPr>
              <a:t>b</a:t>
            </a:r>
            <a:r>
              <a:rPr lang="fr-FR" dirty="0" smtClean="0"/>
              <a:t> 4 5 6 </a:t>
            </a:r>
            <a:r>
              <a:rPr lang="fr-FR" dirty="0" smtClean="0">
                <a:solidFill>
                  <a:srgbClr val="FFC000"/>
                </a:solidFill>
              </a:rPr>
              <a:t>c d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0851632" y="2737170"/>
            <a:ext cx="718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 = </a:t>
            </a:r>
            <a:r>
              <a:rPr lang="fr-FR" sz="2400" b="1" dirty="0" smtClean="0"/>
              <a:t>4</a:t>
            </a:r>
            <a:endParaRPr lang="fr-FR" sz="2400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9064973" y="1645293"/>
            <a:ext cx="289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Population</a:t>
            </a:r>
            <a:endParaRPr lang="fr-FR" sz="2400" dirty="0"/>
          </a:p>
        </p:txBody>
      </p:sp>
      <p:sp>
        <p:nvSpPr>
          <p:cNvPr id="34" name="Espace réservé du contenu 2"/>
          <p:cNvSpPr txBox="1">
            <a:spLocks/>
          </p:cNvSpPr>
          <p:nvPr/>
        </p:nvSpPr>
        <p:spPr>
          <a:xfrm>
            <a:off x="9878096" y="1"/>
            <a:ext cx="2313903" cy="136456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Présentation</a:t>
            </a:r>
          </a:p>
          <a:p>
            <a:r>
              <a:rPr lang="fr-FR" dirty="0" smtClean="0"/>
              <a:t>Principe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Exemple</a:t>
            </a:r>
          </a:p>
          <a:p>
            <a:r>
              <a:rPr lang="fr-FR" dirty="0" smtClean="0"/>
              <a:t>Limites /Avantages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18326" y="408236"/>
            <a:ext cx="1635477" cy="604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Population aléatoire</a:t>
            </a:r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618326" y="1296869"/>
            <a:ext cx="1635477" cy="604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Evaluation</a:t>
            </a:r>
            <a:endParaRPr lang="fr-FR" dirty="0"/>
          </a:p>
        </p:txBody>
      </p:sp>
      <p:sp>
        <p:nvSpPr>
          <p:cNvPr id="37" name="Rectangle 36"/>
          <p:cNvSpPr/>
          <p:nvPr/>
        </p:nvSpPr>
        <p:spPr>
          <a:xfrm>
            <a:off x="618326" y="2185502"/>
            <a:ext cx="1635477" cy="604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Sélection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618326" y="3074136"/>
            <a:ext cx="1635477" cy="59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Croisement</a:t>
            </a:r>
            <a:endParaRPr lang="fr-FR" dirty="0"/>
          </a:p>
        </p:txBody>
      </p:sp>
      <p:sp>
        <p:nvSpPr>
          <p:cNvPr id="39" name="Rectangle 38"/>
          <p:cNvSpPr/>
          <p:nvPr/>
        </p:nvSpPr>
        <p:spPr>
          <a:xfrm>
            <a:off x="618326" y="3956099"/>
            <a:ext cx="1635477" cy="59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Mutation</a:t>
            </a:r>
            <a:endParaRPr lang="fr-FR" dirty="0"/>
          </a:p>
        </p:txBody>
      </p:sp>
      <p:sp>
        <p:nvSpPr>
          <p:cNvPr id="41" name="Rectangle 40"/>
          <p:cNvSpPr/>
          <p:nvPr/>
        </p:nvSpPr>
        <p:spPr>
          <a:xfrm>
            <a:off x="618326" y="4838062"/>
            <a:ext cx="1635477" cy="59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Remplacement</a:t>
            </a:r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>
            <a:off x="618325" y="6086570"/>
            <a:ext cx="1635478" cy="675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Population finale</a:t>
            </a:r>
            <a:endParaRPr lang="fr-FR" dirty="0"/>
          </a:p>
        </p:txBody>
      </p:sp>
      <p:cxnSp>
        <p:nvCxnSpPr>
          <p:cNvPr id="43" name="Connecteur droit avec flèche 42"/>
          <p:cNvCxnSpPr>
            <a:stCxn id="35" idx="2"/>
            <a:endCxn id="36" idx="0"/>
          </p:cNvCxnSpPr>
          <p:nvPr/>
        </p:nvCxnSpPr>
        <p:spPr>
          <a:xfrm>
            <a:off x="1436065" y="1012967"/>
            <a:ext cx="0" cy="283902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36" idx="2"/>
            <a:endCxn id="37" idx="0"/>
          </p:cNvCxnSpPr>
          <p:nvPr/>
        </p:nvCxnSpPr>
        <p:spPr>
          <a:xfrm>
            <a:off x="1436065" y="1901600"/>
            <a:ext cx="0" cy="283902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37" idx="2"/>
            <a:endCxn id="38" idx="0"/>
          </p:cNvCxnSpPr>
          <p:nvPr/>
        </p:nvCxnSpPr>
        <p:spPr>
          <a:xfrm>
            <a:off x="1436065" y="2790233"/>
            <a:ext cx="0" cy="283903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38" idx="2"/>
            <a:endCxn id="39" idx="0"/>
          </p:cNvCxnSpPr>
          <p:nvPr/>
        </p:nvCxnSpPr>
        <p:spPr>
          <a:xfrm>
            <a:off x="1436065" y="3672196"/>
            <a:ext cx="0" cy="283903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39" idx="2"/>
            <a:endCxn id="41" idx="0"/>
          </p:cNvCxnSpPr>
          <p:nvPr/>
        </p:nvCxnSpPr>
        <p:spPr>
          <a:xfrm>
            <a:off x="1436065" y="4554159"/>
            <a:ext cx="0" cy="283903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41" idx="2"/>
            <a:endCxn id="42" idx="0"/>
          </p:cNvCxnSpPr>
          <p:nvPr/>
        </p:nvCxnSpPr>
        <p:spPr>
          <a:xfrm flipH="1">
            <a:off x="1436064" y="5436122"/>
            <a:ext cx="1" cy="650448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endCxn id="37" idx="1"/>
          </p:cNvCxnSpPr>
          <p:nvPr/>
        </p:nvCxnSpPr>
        <p:spPr>
          <a:xfrm>
            <a:off x="206062" y="2485623"/>
            <a:ext cx="412264" cy="2245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206062" y="5761346"/>
            <a:ext cx="123000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206062" y="2499663"/>
            <a:ext cx="0" cy="32616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Losange 51"/>
          <p:cNvSpPr/>
          <p:nvPr/>
        </p:nvSpPr>
        <p:spPr>
          <a:xfrm>
            <a:off x="1300836" y="5576552"/>
            <a:ext cx="270456" cy="3067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1436064" y="576134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oui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665151" y="545475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760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5388</TotalTime>
  <Words>781</Words>
  <Application>Microsoft Office PowerPoint</Application>
  <PresentationFormat>Grand écran</PresentationFormat>
  <Paragraphs>278</Paragraphs>
  <Slides>17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Andalus</vt:lpstr>
      <vt:lpstr>Calibri</vt:lpstr>
      <vt:lpstr>Calisto MT</vt:lpstr>
      <vt:lpstr>Trebuchet MS</vt:lpstr>
      <vt:lpstr>Wingdings 2</vt:lpstr>
      <vt:lpstr>Ardoise</vt:lpstr>
      <vt:lpstr>Algorithme génétique</vt:lpstr>
      <vt:lpstr>Sommaire</vt:lpstr>
      <vt:lpstr>Présentation</vt:lpstr>
      <vt:lpstr>Présentation</vt:lpstr>
      <vt:lpstr>Principe</vt:lpstr>
      <vt:lpstr>Exemple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Limites</vt:lpstr>
      <vt:lpstr>Avantages</vt:lpstr>
      <vt:lpstr>Merci de votre attention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intégration robotique – imerir - 2014</dc:title>
  <dc:creator>py cyril</dc:creator>
  <cp:lastModifiedBy>py cyril</cp:lastModifiedBy>
  <cp:revision>123</cp:revision>
  <dcterms:created xsi:type="dcterms:W3CDTF">2014-10-15T08:46:12Z</dcterms:created>
  <dcterms:modified xsi:type="dcterms:W3CDTF">2014-12-01T08:56:22Z</dcterms:modified>
</cp:coreProperties>
</file>