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1" r:id="rId4"/>
    <p:sldId id="262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17" autoAdjust="0"/>
  </p:normalViewPr>
  <p:slideViewPr>
    <p:cSldViewPr snapToGrid="0">
      <p:cViewPr varScale="1">
        <p:scale>
          <a:sx n="119" d="100"/>
          <a:sy n="119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A4045ED-A119-4AA6-9C68-5FB2FD000427}">
      <dgm:prSet phldrT="[Text]"/>
      <dgm:spPr>
        <a:solidFill>
          <a:srgbClr val="FFD347"/>
        </a:solidFill>
      </dgm:spPr>
      <dgm:t>
        <a:bodyPr rtlCol="0"/>
        <a:lstStyle/>
        <a:p>
          <a:pPr rtl="0"/>
          <a:r>
            <a:rPr lang="ru-RU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Реализация модели в коде</a:t>
          </a:r>
        </a:p>
      </dgm:t>
    </dgm:pt>
    <dgm:pt modelId="{858335E1-0756-4935-AE41-5B216DCCD948}" type="sibTrans" cxnId="{1BD59E24-EEF8-4998-8DB1-3343142CAF57}">
      <dgm:prSet/>
      <dgm:spPr/>
      <dgm:t>
        <a:bodyPr rtlCol="0"/>
        <a:lstStyle/>
        <a:p>
          <a:pPr rtl="0"/>
          <a:endParaRPr lang="ru-RU" noProof="0" dirty="0"/>
        </a:p>
      </dgm:t>
    </dgm:pt>
    <dgm:pt modelId="{3AFC7164-9B18-4D91-8BCD-E06AEDF44A1B}" type="parTrans" cxnId="{1BD59E24-EEF8-4998-8DB1-3343142CAF57}">
      <dgm:prSet/>
      <dgm:spPr/>
      <dgm:t>
        <a:bodyPr rtlCol="0"/>
        <a:lstStyle/>
        <a:p>
          <a:pPr rtl="0"/>
          <a:endParaRPr lang="ru-RU" noProof="0" dirty="0"/>
        </a:p>
      </dgm:t>
    </dgm:pt>
    <dgm:pt modelId="{A533B6C7-3203-4AEE-95BC-E867D49C88B5}">
      <dgm:prSet phldrT="[Text]"/>
      <dgm:spPr>
        <a:solidFill>
          <a:schemeClr val="accent2"/>
        </a:solidFill>
      </dgm:spPr>
      <dgm:t>
        <a:bodyPr rtlCol="0"/>
        <a:lstStyle/>
        <a:p>
          <a:pPr rtl="0"/>
          <a:r>
            <a:rPr lang="ru-RU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Создание математической модели</a:t>
          </a:r>
        </a:p>
      </dgm:t>
    </dgm:pt>
    <dgm:pt modelId="{634EAA8A-B09B-42FE-8301-99FBFB2B9BD8}" type="sibTrans" cxnId="{0FE563DE-8338-4B45-BCFD-251C8642CABA}">
      <dgm:prSet/>
      <dgm:spPr/>
      <dgm:t>
        <a:bodyPr rtlCol="0"/>
        <a:lstStyle/>
        <a:p>
          <a:pPr rtl="0"/>
          <a:endParaRPr lang="ru-RU" noProof="0" dirty="0"/>
        </a:p>
      </dgm:t>
    </dgm:pt>
    <dgm:pt modelId="{4FCAF1A9-8A97-45AC-B4A5-B91AEE5BC9BB}" type="parTrans" cxnId="{0FE563DE-8338-4B45-BCFD-251C8642CABA}">
      <dgm:prSet/>
      <dgm:spPr/>
      <dgm:t>
        <a:bodyPr rtlCol="0"/>
        <a:lstStyle/>
        <a:p>
          <a:pPr rtl="0"/>
          <a:endParaRPr lang="ru-RU" noProof="0" dirty="0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ru-RU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Поиск информации</a:t>
          </a:r>
        </a:p>
      </dgm:t>
    </dgm:pt>
    <dgm:pt modelId="{FD3AFE35-532F-4AE8-BAB4-DFA3B4B611F6}" type="sibTrans" cxnId="{17C9D25A-BC5F-418E-9A4A-29DD9C57BD39}">
      <dgm:prSet/>
      <dgm:spPr/>
      <dgm:t>
        <a:bodyPr rtlCol="0"/>
        <a:lstStyle/>
        <a:p>
          <a:pPr rtl="0"/>
          <a:endParaRPr lang="ru-RU" noProof="0" dirty="0"/>
        </a:p>
      </dgm:t>
    </dgm:pt>
    <dgm:pt modelId="{B5DFE748-686E-4A08-944E-9D07F9FA6B48}" type="parTrans" cxnId="{17C9D25A-BC5F-418E-9A4A-29DD9C57BD39}">
      <dgm:prSet/>
      <dgm:spPr/>
      <dgm:t>
        <a:bodyPr rtlCol="0"/>
        <a:lstStyle/>
        <a:p>
          <a:pPr rtl="0"/>
          <a:endParaRPr lang="ru-RU" noProof="0" dirty="0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ru-RU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Создание Дата Сета</a:t>
          </a:r>
        </a:p>
      </dgm:t>
    </dgm:pt>
    <dgm:pt modelId="{B5DFE748-686E-4A08-944E-9D07F9FA6B48}" type="parTrans" cxnId="{17C9D25A-BC5F-418E-9A4A-29DD9C57BD39}">
      <dgm:prSet/>
      <dgm:spPr/>
      <dgm:t>
        <a:bodyPr rtlCol="0"/>
        <a:lstStyle/>
        <a:p>
          <a:pPr rtl="0"/>
          <a:endParaRPr lang="ru-RU" noProof="0" dirty="0"/>
        </a:p>
      </dgm:t>
    </dgm:pt>
    <dgm:pt modelId="{FD3AFE35-532F-4AE8-BAB4-DFA3B4B611F6}" type="sibTrans" cxnId="{17C9D25A-BC5F-418E-9A4A-29DD9C57BD39}">
      <dgm:prSet/>
      <dgm:spPr/>
      <dgm:t>
        <a:bodyPr rtlCol="0"/>
        <a:lstStyle/>
        <a:p>
          <a:pPr rtl="0"/>
          <a:endParaRPr lang="ru-RU" noProof="0" dirty="0"/>
        </a:p>
      </dgm:t>
    </dgm:pt>
    <dgm:pt modelId="{A533B6C7-3203-4AEE-95BC-E867D49C88B5}">
      <dgm:prSet phldrT="[Text]"/>
      <dgm:spPr>
        <a:solidFill>
          <a:schemeClr val="accent2"/>
        </a:solidFill>
      </dgm:spPr>
      <dgm:t>
        <a:bodyPr rtlCol="0"/>
        <a:lstStyle/>
        <a:p>
          <a:pPr rtl="0"/>
          <a:r>
            <a:rPr lang="ru-RU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Обучение нейросети</a:t>
          </a:r>
        </a:p>
      </dgm:t>
    </dgm:pt>
    <dgm:pt modelId="{4FCAF1A9-8A97-45AC-B4A5-B91AEE5BC9BB}" type="parTrans" cxnId="{0FE563DE-8338-4B45-BCFD-251C8642CABA}">
      <dgm:prSet/>
      <dgm:spPr/>
      <dgm:t>
        <a:bodyPr rtlCol="0"/>
        <a:lstStyle/>
        <a:p>
          <a:pPr rtl="0"/>
          <a:endParaRPr lang="ru-RU" noProof="0" dirty="0"/>
        </a:p>
      </dgm:t>
    </dgm:pt>
    <dgm:pt modelId="{634EAA8A-B09B-42FE-8301-99FBFB2B9BD8}" type="sibTrans" cxnId="{0FE563DE-8338-4B45-BCFD-251C8642CABA}">
      <dgm:prSet/>
      <dgm:spPr/>
      <dgm:t>
        <a:bodyPr rtlCol="0"/>
        <a:lstStyle/>
        <a:p>
          <a:pPr rtl="0"/>
          <a:endParaRPr lang="ru-RU" noProof="0" dirty="0"/>
        </a:p>
      </dgm:t>
    </dgm:pt>
    <dgm:pt modelId="{4A4045ED-A119-4AA6-9C68-5FB2FD000427}">
      <dgm:prSet phldrT="[Text]"/>
      <dgm:spPr>
        <a:solidFill>
          <a:srgbClr val="FFD347"/>
        </a:solidFill>
      </dgm:spPr>
      <dgm:t>
        <a:bodyPr rtlCol="0"/>
        <a:lstStyle/>
        <a:p>
          <a:pPr rtl="0"/>
          <a:r>
            <a:rPr lang="ru-RU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Проверка статистики успешности угадывания</a:t>
          </a:r>
        </a:p>
      </dgm:t>
    </dgm:pt>
    <dgm:pt modelId="{3AFC7164-9B18-4D91-8BCD-E06AEDF44A1B}" type="parTrans" cxnId="{1BD59E24-EEF8-4998-8DB1-3343142CAF57}">
      <dgm:prSet/>
      <dgm:spPr/>
      <dgm:t>
        <a:bodyPr rtlCol="0"/>
        <a:lstStyle/>
        <a:p>
          <a:pPr rtl="0"/>
          <a:endParaRPr lang="ru-RU" noProof="0" dirty="0"/>
        </a:p>
      </dgm:t>
    </dgm:pt>
    <dgm:pt modelId="{858335E1-0756-4935-AE41-5B216DCCD948}" type="sibTrans" cxnId="{1BD59E24-EEF8-4998-8DB1-3343142CAF57}">
      <dgm:prSet/>
      <dgm:spPr/>
      <dgm:t>
        <a:bodyPr rtlCol="0"/>
        <a:lstStyle/>
        <a:p>
          <a:pPr rtl="0"/>
          <a:endParaRPr lang="ru-RU" noProof="0" dirty="0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1358929"/>
          <a:ext cx="721071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1034209"/>
          <a:ext cx="5047501" cy="6494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Поиск информации</a:t>
          </a:r>
        </a:p>
      </dsp:txBody>
      <dsp:txXfrm>
        <a:off x="392238" y="1065912"/>
        <a:ext cx="4984095" cy="586034"/>
      </dsp:txXfrm>
    </dsp:sp>
    <dsp:sp modelId="{87E2FD7C-0729-47B8-B1FB-A44E439BE764}">
      <dsp:nvSpPr>
        <dsp:cNvPr id="0" name=""/>
        <dsp:cNvSpPr/>
      </dsp:nvSpPr>
      <dsp:spPr>
        <a:xfrm>
          <a:off x="0" y="2356849"/>
          <a:ext cx="721071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2032129"/>
          <a:ext cx="5047501" cy="6494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Создание математической модели</a:t>
          </a:r>
        </a:p>
      </dsp:txBody>
      <dsp:txXfrm>
        <a:off x="392238" y="2063832"/>
        <a:ext cx="4984095" cy="586034"/>
      </dsp:txXfrm>
    </dsp:sp>
    <dsp:sp modelId="{E7351307-5BD1-403B-A1BF-1058796C5E99}">
      <dsp:nvSpPr>
        <dsp:cNvPr id="0" name=""/>
        <dsp:cNvSpPr/>
      </dsp:nvSpPr>
      <dsp:spPr>
        <a:xfrm>
          <a:off x="0" y="3354769"/>
          <a:ext cx="721071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030049"/>
          <a:ext cx="5047501" cy="649440"/>
        </a:xfrm>
        <a:prstGeom prst="roundRect">
          <a:avLst/>
        </a:prstGeom>
        <a:solidFill>
          <a:srgbClr val="FFD3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Реализация модели в коде</a:t>
          </a:r>
        </a:p>
      </dsp:txBody>
      <dsp:txXfrm>
        <a:off x="392238" y="3061752"/>
        <a:ext cx="4984095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1611829"/>
          <a:ext cx="721071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1360909"/>
          <a:ext cx="5047501" cy="5018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Создание Дата Сета</a:t>
          </a:r>
        </a:p>
      </dsp:txBody>
      <dsp:txXfrm>
        <a:off x="385033" y="1385407"/>
        <a:ext cx="4998505" cy="452844"/>
      </dsp:txXfrm>
    </dsp:sp>
    <dsp:sp modelId="{87E2FD7C-0729-47B8-B1FB-A44E439BE764}">
      <dsp:nvSpPr>
        <dsp:cNvPr id="0" name=""/>
        <dsp:cNvSpPr/>
      </dsp:nvSpPr>
      <dsp:spPr>
        <a:xfrm>
          <a:off x="0" y="2382949"/>
          <a:ext cx="721071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2132029"/>
          <a:ext cx="5047501" cy="5018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Обучение нейросети</a:t>
          </a:r>
        </a:p>
      </dsp:txBody>
      <dsp:txXfrm>
        <a:off x="385033" y="2156527"/>
        <a:ext cx="4998505" cy="452844"/>
      </dsp:txXfrm>
    </dsp:sp>
    <dsp:sp modelId="{E7351307-5BD1-403B-A1BF-1058796C5E99}">
      <dsp:nvSpPr>
        <dsp:cNvPr id="0" name=""/>
        <dsp:cNvSpPr/>
      </dsp:nvSpPr>
      <dsp:spPr>
        <a:xfrm>
          <a:off x="0" y="3154069"/>
          <a:ext cx="721071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2903149"/>
          <a:ext cx="5047501" cy="501840"/>
        </a:xfrm>
        <a:prstGeom prst="roundRect">
          <a:avLst/>
        </a:prstGeom>
        <a:solidFill>
          <a:srgbClr val="FFD3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Проверка статистики успешности угадывания</a:t>
          </a:r>
        </a:p>
      </dsp:txBody>
      <dsp:txXfrm>
        <a:off x="385033" y="2927647"/>
        <a:ext cx="4998505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78E0891-321E-46BC-90E5-ECB879BF28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3A4E48-A4E1-48A9-A85D-32BCA70D5C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9A7A1-23D1-4549-8883-F3C94C15AE6F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58C0B2-1153-4BA3-BDC4-8C67420754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76F0D5-D141-4D5D-A09C-810536CDB6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4F147-F764-4061-85C3-CF01260D8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813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D75A-E9E0-4F0D-8B93-13738E45A518}" type="datetimeFigureOut">
              <a:rPr lang="ru-RU" noProof="0" smtClean="0"/>
              <a:t>19.04.2021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5EEA8-EABA-4508-A476-A3C033E568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78212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EEA8-EABA-4508-A476-A3C033E56895}" type="slidenum">
              <a:rPr lang="ru-RU" noProof="0" smtClean="0"/>
              <a:t>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8965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EEA8-EABA-4508-A476-A3C033E56895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7251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EEA8-EABA-4508-A476-A3C033E56895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9258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EEA8-EABA-4508-A476-A3C033E56895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6904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EEA8-EABA-4508-A476-A3C033E56895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4060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EEA8-EABA-4508-A476-A3C033E56895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4512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833D3B-2D2F-4413-9967-42462EE76F5D}" type="datetime1">
              <a:rPr lang="ru-RU" noProof="0" smtClean="0"/>
              <a:t>19.04.2021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1336E-BF65-45C6-B5C8-97AF7A52C310}" type="datetime1">
              <a:rPr lang="ru-RU" noProof="0" smtClean="0"/>
              <a:t>19.04.2021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C39AD-5390-46A7-96DE-E121CB79AD99}" type="datetime1">
              <a:rPr lang="ru-RU" noProof="0" smtClean="0"/>
              <a:t>19.04.2021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DF6BB5-8C08-4450-875C-F797D918704B}" type="datetime1">
              <a:rPr lang="ru-RU" noProof="0" smtClean="0"/>
              <a:t>19.04.2021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A5B57A-1FF9-45A8-90C3-E84F7061388A}" type="datetime1">
              <a:rPr lang="ru-RU" noProof="0" smtClean="0"/>
              <a:t>19.04.2021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49216-3F0F-4131-9DEE-AB667814266B}" type="datetime1">
              <a:rPr lang="ru-RU" noProof="0" smtClean="0"/>
              <a:t>19.04.2021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4C5D7-DDC1-4BF1-B079-4BF81053D6D5}" type="datetime1">
              <a:rPr lang="ru-RU" noProof="0" smtClean="0"/>
              <a:t>19.04.2021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136922-629D-487C-AF85-01871054F6A3}" type="datetime1">
              <a:rPr lang="ru-RU" noProof="0" smtClean="0"/>
              <a:t>19.04.2021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EB93A2-7833-4F34-A3FB-525BA451B9FA}" type="datetime1">
              <a:rPr lang="ru-RU" noProof="0" smtClean="0"/>
              <a:t>19.04.2021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4939F3-D386-424B-A090-9E4CE22C18B8}" type="datetime1">
              <a:rPr lang="ru-RU" noProof="0" smtClean="0"/>
              <a:t>19.04.2021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F74D90-62EE-4F5D-AF8C-290CE60B55CD}" type="datetime1">
              <a:rPr lang="ru-RU" noProof="0" smtClean="0"/>
              <a:t>19.04.2021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8CD3594-B616-473E-93EE-E0A728E55AB1}" type="datetime1">
              <a:rPr lang="ru-RU" noProof="0" smtClean="0"/>
              <a:t>19.04.2021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sv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sv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Графический объект 14" descr="Буфер обмена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Графический объект 10" descr="Микроскоп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 rtlCol="0">
            <a:normAutofit/>
          </a:bodyPr>
          <a:lstStyle/>
          <a:p>
            <a:pPr rtl="0"/>
            <a:r>
              <a:rPr lang="ru-RU" sz="8000" dirty="0">
                <a:solidFill>
                  <a:schemeClr val="bg1"/>
                </a:solidFill>
                <a:latin typeface="Rockwell" panose="02060603020205020403" pitchFamily="18" charset="0"/>
              </a:rPr>
              <a:t>Нейросеть</a:t>
            </a:r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ru-RU" sz="8000" dirty="0">
                <a:solidFill>
                  <a:schemeClr val="bg1"/>
                </a:solidFill>
                <a:latin typeface="Rockwell" panose="02060603020205020403" pitchFamily="18" charset="0"/>
              </a:rPr>
              <a:t>с нуля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подготовили студенты УГАТУ ФИРТ:</a:t>
            </a:r>
          </a:p>
          <a:p>
            <a:r>
              <a:rPr lang="ru-R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Иван Коханчиков ПРО-129</a:t>
            </a:r>
          </a:p>
          <a:p>
            <a:r>
              <a:rPr lang="ru-R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Карина Вахитова ПРО-128</a:t>
            </a:r>
          </a:p>
          <a:p>
            <a:r>
              <a:rPr lang="ru-RU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Кузнецов Кирилл ПРО-128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 6" descr="Лабораторный стакан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Графический объект 8" descr="Колба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451125">
            <a:off x="8960561" y="306381"/>
            <a:ext cx="3005286" cy="3005286"/>
          </a:xfrm>
          <a:prstGeom prst="rect">
            <a:avLst/>
          </a:prstGeom>
        </p:spPr>
      </p:pic>
      <p:pic>
        <p:nvPicPr>
          <p:cNvPr id="13" name="Графический объект 12" descr="Пробирки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Графический объект 18" descr="Линейка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Графический объект 20" descr="Карандаш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2339974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Актуальность и 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2800350"/>
            <a:ext cx="8378529" cy="3376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Актуальность нейросетей в современном мире сложно переоценить и понимание их работы безусловный плюс в работе программиста.</a:t>
            </a:r>
          </a:p>
          <a:p>
            <a:pPr rtl="0"/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Целевая аудитория данного проекта – люди, которые на простом примере хотели бы понять структуру и принцип работы нейросети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</p:grpSp>
        <p:pic>
          <p:nvPicPr>
            <p:cNvPr id="11" name="Графический объект 10" descr="Буфер обмена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55599"/>
            <a:ext cx="8378529" cy="1080000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Место в конкурентном ряду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09725"/>
            <a:ext cx="8378529" cy="1317960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Мы в первую очередь конкурируем с интернет ресурсами, обучающими принцип работы нейросети на сложных и непонятным примерах.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</p:grpSp>
        <p:pic>
          <p:nvPicPr>
            <p:cNvPr id="12" name="Графический объект 11" descr="Пробирки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03EF952-3018-4902-8EBF-E8996868C149}"/>
              </a:ext>
            </a:extLst>
          </p:cNvPr>
          <p:cNvSpPr txBox="1">
            <a:spLocks/>
          </p:cNvSpPr>
          <p:nvPr/>
        </p:nvSpPr>
        <p:spPr>
          <a:xfrm>
            <a:off x="521284" y="2986504"/>
            <a:ext cx="8378529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Цель создания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9B21C39E-D234-432F-8EF9-567D1F252ADD}"/>
              </a:ext>
            </a:extLst>
          </p:cNvPr>
          <p:cNvSpPr txBox="1">
            <a:spLocks/>
          </p:cNvSpPr>
          <p:nvPr/>
        </p:nvSpPr>
        <p:spPr>
          <a:xfrm>
            <a:off x="521283" y="4320841"/>
            <a:ext cx="8378529" cy="131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нейросети с нуля</a:t>
            </a:r>
          </a:p>
        </p:txBody>
      </p: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55599"/>
            <a:ext cx="8378529" cy="1080000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Архитектура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09724"/>
            <a:ext cx="8378529" cy="4095895"/>
          </a:xfrm>
        </p:spPr>
        <p:txBody>
          <a:bodyPr rtlCol="0"/>
          <a:lstStyle/>
          <a:p>
            <a:pPr rtl="0"/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Мы написали нашу программу на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C++ </a:t>
            </a:r>
          </a:p>
          <a:p>
            <a:pPr rtl="0"/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Это язык с большим потенциалом для оптимизации кода, что крайне важно в сфере создания нейросетей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</p:grpSp>
        <p:pic>
          <p:nvPicPr>
            <p:cNvPr id="11" name="Графический объект 10" descr="Микроскоп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55599"/>
            <a:ext cx="8378529" cy="1080000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Сценарий работы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</p:grpSp>
        <p:pic>
          <p:nvPicPr>
            <p:cNvPr id="13" name="Графический объект 12" descr="Лабораторный стакан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7012216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55599"/>
            <a:ext cx="8378529" cy="1080000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Сценарий работы</a:t>
            </a:r>
            <a:endParaRPr lang="ru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</p:grpSp>
        <p:pic>
          <p:nvPicPr>
            <p:cNvPr id="11" name="Графический объект 10" descr="Колба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646FDE3E-5F98-465E-A4A1-17F8E562F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254383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60F47-3CE5-41EF-B856-25B66CC8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Объяснение работы</a:t>
            </a:r>
          </a:p>
        </p:txBody>
      </p:sp>
      <p:pic>
        <p:nvPicPr>
          <p:cNvPr id="2050" name="Picture 2" descr="Applied Deep Learning - Part 1: Artificial Neural Networks">
            <a:extLst>
              <a:ext uri="{FF2B5EF4-FFF2-40B4-BE49-F238E27FC236}">
                <a16:creationId xmlns:a16="http://schemas.microsoft.com/office/drawing/2014/main" id="{9FCB7827-4CFC-4B89-9FDE-0417D64EDD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15" y="1529073"/>
            <a:ext cx="5816103" cy="379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Объект 3">
            <a:extLst>
              <a:ext uri="{FF2B5EF4-FFF2-40B4-BE49-F238E27FC236}">
                <a16:creationId xmlns:a16="http://schemas.microsoft.com/office/drawing/2014/main" id="{9FCAAD85-5A5D-49F2-892C-D1A8FD3AE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777" y="5328927"/>
            <a:ext cx="5061577" cy="134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7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ED5FD-95BA-420C-8D84-ED84DE98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3076" name="Picture 4" descr="How Does Back-Propagation in Artificial Neural Networks Work?">
            <a:extLst>
              <a:ext uri="{FF2B5EF4-FFF2-40B4-BE49-F238E27FC236}">
                <a16:creationId xmlns:a16="http://schemas.microsoft.com/office/drawing/2014/main" id="{66DA9B1A-0E9E-4018-B65E-479D78732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62" y="3714977"/>
            <a:ext cx="5390149" cy="303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iki.geogebra.org/uploads/4/44/6_slope.PNG">
            <a:extLst>
              <a:ext uri="{FF2B5EF4-FFF2-40B4-BE49-F238E27FC236}">
                <a16:creationId xmlns:a16="http://schemas.microsoft.com/office/drawing/2014/main" id="{36CE8CE6-BE6B-404E-9DC7-0BBE8CDD8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51" y="2665997"/>
            <a:ext cx="31718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FF7236-8044-4915-A5C5-C733C5F19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26" y="501147"/>
            <a:ext cx="4416570" cy="237908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04F5E1-CCAE-4B35-AC38-AC9E01331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842" y="554392"/>
            <a:ext cx="3962400" cy="182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242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094_TF33787325" id="{18D54F6A-308A-4375-83C4-7C47CD17DB36}" vid="{C1E13FCF-C86D-47F5-9DD1-93B3870E0AB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Лабораторная безопасность</Template>
  <TotalTime>0</TotalTime>
  <Words>143</Words>
  <Application>Microsoft Office PowerPoint</Application>
  <PresentationFormat>Широкоэкранный</PresentationFormat>
  <Paragraphs>31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Tahoma</vt:lpstr>
      <vt:lpstr>Тема Office</vt:lpstr>
      <vt:lpstr>Нейросеть с нуля</vt:lpstr>
      <vt:lpstr>Актуальность и целевая аудитория</vt:lpstr>
      <vt:lpstr>Место в конкурентном ряду</vt:lpstr>
      <vt:lpstr>Архитектура работы</vt:lpstr>
      <vt:lpstr>Сценарий работы</vt:lpstr>
      <vt:lpstr>Сценарий работы</vt:lpstr>
      <vt:lpstr>Объяснение работы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2021-04-13T05:14:28Z</dcterms:created>
  <dcterms:modified xsi:type="dcterms:W3CDTF">2021-04-19T07:07:53Z</dcterms:modified>
</cp:coreProperties>
</file>