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0" r:id="rId2"/>
    <p:sldId id="257" r:id="rId3"/>
    <p:sldId id="279" r:id="rId4"/>
    <p:sldId id="287" r:id="rId5"/>
    <p:sldId id="288" r:id="rId6"/>
    <p:sldId id="262" r:id="rId7"/>
    <p:sldId id="289" r:id="rId8"/>
    <p:sldId id="290" r:id="rId9"/>
    <p:sldId id="286" r:id="rId10"/>
    <p:sldId id="291" r:id="rId11"/>
    <p:sldId id="292" r:id="rId12"/>
    <p:sldId id="284" r:id="rId13"/>
  </p:sldIdLst>
  <p:sldSz cx="9144000" cy="6858000" type="screen4x3"/>
  <p:notesSz cx="10231438" cy="14660563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923"/>
    <a:srgbClr val="E0F1CC"/>
    <a:srgbClr val="A8DA73"/>
    <a:srgbClr val="DEF0CA"/>
    <a:srgbClr val="99FF33"/>
    <a:srgbClr val="AAE8FF"/>
    <a:srgbClr val="71D7FF"/>
    <a:srgbClr val="AACA05"/>
    <a:srgbClr val="A0C80F"/>
    <a:srgbClr val="199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16" autoAdjust="0"/>
  </p:normalViewPr>
  <p:slideViewPr>
    <p:cSldViewPr>
      <p:cViewPr varScale="1">
        <p:scale>
          <a:sx n="106" d="100"/>
          <a:sy n="106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3623" cy="733028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5447" y="0"/>
            <a:ext cx="4433623" cy="733028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83856302-914E-4E3F-B8CB-91F5162D1F8D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50975" y="1100138"/>
            <a:ext cx="7329488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144" y="6963768"/>
            <a:ext cx="8185150" cy="6597253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3924990"/>
            <a:ext cx="4433623" cy="73302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5447" y="13924990"/>
            <a:ext cx="4433623" cy="73302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4AE1D939-3E60-4063-B05E-56844F97C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9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2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4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6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zh-CN" altLang="en-US" sz="19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2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zh-CN" altLang="en-US" sz="19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8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zh-CN" altLang="en-US" sz="19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9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3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9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422349">
              <a:defRPr/>
            </a:pPr>
            <a:endParaRPr lang="en-US" altLang="zh-CN" sz="1900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8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13" r="341"/>
          <a:stretch/>
        </p:blipFill>
        <p:spPr>
          <a:xfrm>
            <a:off x="-3649" y="0"/>
            <a:ext cx="9147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907704" y="2852936"/>
            <a:ext cx="5459843" cy="7920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4800" b="1" dirty="0" smtClean="0">
                <a:gradFill flip="none" rotWithShape="1">
                  <a:gsLst>
                    <a:gs pos="0">
                      <a:srgbClr val="940910"/>
                    </a:gs>
                    <a:gs pos="18000">
                      <a:srgbClr val="FCC800"/>
                    </a:gs>
                    <a:gs pos="100000">
                      <a:srgbClr val="8A3600"/>
                    </a:gs>
                  </a:gsLst>
                  <a:lin ang="0" scaled="1"/>
                  <a:tileRect/>
                </a:gra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eaLnBrk="1" hangingPunct="1"/>
            <a:r>
              <a:rPr lang="en-US" altLang="zh-CN" dirty="0" smtClean="0"/>
              <a:t>PowerPoint</a:t>
            </a:r>
            <a:r>
              <a:rPr lang="zh-CN" altLang="en-US" dirty="0" smtClean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808" y="3645024"/>
            <a:ext cx="3528392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4000">
                <a:srgbClr val="91C21B"/>
              </a:gs>
              <a:gs pos="0">
                <a:srgbClr val="007A33"/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Office</a:t>
            </a:r>
            <a:r>
              <a:rPr lang="zh-CN" altLang="en-US" dirty="0" smtClean="0"/>
              <a:t>资源宝库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SoEasy</a:t>
            </a:r>
            <a:r>
              <a:rPr lang="zh-CN" altLang="en-US" dirty="0" smtClean="0"/>
              <a:t>办公效率平台</a:t>
            </a:r>
          </a:p>
        </p:txBody>
      </p:sp>
    </p:spTree>
    <p:extLst>
      <p:ext uri="{BB962C8B-B14F-4D97-AF65-F5344CB8AC3E}">
        <p14:creationId xmlns:p14="http://schemas.microsoft.com/office/powerpoint/2010/main" val="237644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188640"/>
            <a:ext cx="5256584" cy="57606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1520" y="908720"/>
            <a:ext cx="8568952" cy="57606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5AED7-0ABC-4DD2-83BF-63E2880CAC33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6F7ED-7F38-44D4-A724-FEC44FA08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0C98D-42A0-46D6-98A5-BFF6262EA87A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C099-B6AB-4606-8375-F6CE6EE551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95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5" y="2708920"/>
            <a:ext cx="4320479" cy="67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4400" dirty="0">
                <a:gradFill flip="none" rotWithShape="1">
                  <a:gsLst>
                    <a:gs pos="0">
                      <a:srgbClr val="940910"/>
                    </a:gs>
                    <a:gs pos="18000">
                      <a:srgbClr val="FCC800"/>
                    </a:gs>
                    <a:gs pos="100000">
                      <a:srgbClr val="8A3600"/>
                    </a:gs>
                  </a:gsLst>
                  <a:lin ang="0" scaled="1"/>
                  <a:tileRect/>
                </a:gradFill>
              </a:defRPr>
            </a:lvl1pPr>
          </a:lstStyle>
          <a:p>
            <a:pPr lvl="0" algn="ctr" eaLnBrk="1" hangingPunct="1"/>
            <a:r>
              <a:rPr lang="zh-CN" altLang="en-US" dirty="0" smtClean="0"/>
              <a:t>您的章节标题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44E79-1F79-4C30-83A2-5E7A3F172C2E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6253-C468-45FE-8FD9-7554E98C8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68786" y="3429000"/>
            <a:ext cx="3024335" cy="307873"/>
          </a:xfrm>
          <a:prstGeom prst="roundRect">
            <a:avLst>
              <a:gd name="adj" fmla="val 50000"/>
            </a:avLst>
          </a:prstGeom>
          <a:gradFill>
            <a:gsLst>
              <a:gs pos="54000">
                <a:srgbClr val="91C21B"/>
              </a:gs>
              <a:gs pos="0">
                <a:srgbClr val="007A33"/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</a:gradFill>
          <a:effectLst/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457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188640"/>
            <a:ext cx="5256584" cy="57606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21744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21744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2E47E-4AC7-416C-BEE6-8E36D7CC6166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41C50-BD90-4278-8E67-EEF4816AF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188640"/>
            <a:ext cx="5256584" cy="5760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59298-6AB5-4E1F-99E1-6B3B4CB9C02E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89E23-1631-48EA-8834-2604E51580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188640"/>
            <a:ext cx="5256584" cy="57606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D6B43-C60A-4618-9E76-FD310E23ADDD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3463-9CCB-4D1A-AFE2-7D76436CE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EA87E-FEA6-4C7D-8F0D-E57B79CDFB5A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75D70-F6BF-4F6A-854C-F4AEC3E1F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5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EF0A9-F331-483B-A04A-3A45777855D9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86700-53BA-48B8-9288-E922AC587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D068C-3323-446C-B257-86AB3306F279}" type="datetimeFigureOut">
              <a:rPr lang="zh-CN" altLang="en-US"/>
              <a:pPr>
                <a:defRPr/>
              </a:pPr>
              <a:t>2018/1/31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E37-A53C-4033-ACAD-7C4D40B3F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6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5" r="381" b="1268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400" b="1" kern="1200" dirty="0" smtClean="0">
          <a:solidFill>
            <a:schemeClr val="bg1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2" y="2996952"/>
            <a:ext cx="66138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dirty="0">
                <a:ln>
                  <a:solidFill>
                    <a:srgbClr val="7EFF0F"/>
                  </a:solidFill>
                </a:ln>
                <a:solidFill>
                  <a:srgbClr val="92D050"/>
                </a:solidFill>
                <a:latin typeface="Lucida Calligraphy" panose="03010101010101010101" pitchFamily="66" charset="0"/>
                <a:ea typeface="Source Code Pro" panose="020B0509030403020204" pitchFamily="49" charset="0"/>
              </a:rPr>
              <a:t>Android</a:t>
            </a:r>
            <a:r>
              <a:rPr lang="zh-CN" altLang="en-US" sz="5400" dirty="0">
                <a:ln>
                  <a:solidFill>
                    <a:srgbClr val="7EFF0F"/>
                  </a:solidFill>
                </a:ln>
                <a:solidFill>
                  <a:srgbClr val="92D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存储系统</a:t>
            </a:r>
            <a:endParaRPr lang="zh-CN" altLang="en-US" sz="5400" cap="none" spc="0" dirty="0">
              <a:ln>
                <a:solidFill>
                  <a:srgbClr val="7EFF0F"/>
                </a:solidFill>
              </a:ln>
              <a:solidFill>
                <a:srgbClr val="92D05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1" name="组合 8"/>
          <p:cNvGrpSpPr/>
          <p:nvPr/>
        </p:nvGrpSpPr>
        <p:grpSpPr>
          <a:xfrm>
            <a:off x="5724128" y="5085184"/>
            <a:ext cx="3060965" cy="1327132"/>
            <a:chOff x="2968128" y="953783"/>
            <a:chExt cx="3060965" cy="1327132"/>
          </a:xfrm>
        </p:grpSpPr>
        <p:grpSp>
          <p:nvGrpSpPr>
            <p:cNvPr id="22" name="组合 9"/>
            <p:cNvGrpSpPr/>
            <p:nvPr/>
          </p:nvGrpSpPr>
          <p:grpSpPr>
            <a:xfrm>
              <a:off x="2968128" y="1444577"/>
              <a:ext cx="3060965" cy="836338"/>
              <a:chOff x="2968128" y="1444577"/>
              <a:chExt cx="3060965" cy="836338"/>
            </a:xfrm>
          </p:grpSpPr>
          <p:pic>
            <p:nvPicPr>
              <p:cNvPr id="34" name="Picture 8" descr="阴影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128" y="2120374"/>
                <a:ext cx="3060965" cy="160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AutoShape 9"/>
              <p:cNvSpPr>
                <a:spLocks noChangeArrowheads="1"/>
              </p:cNvSpPr>
              <p:nvPr/>
            </p:nvSpPr>
            <p:spPr bwMode="auto">
              <a:xfrm>
                <a:off x="2989534" y="1444577"/>
                <a:ext cx="2984517" cy="767535"/>
              </a:xfrm>
              <a:prstGeom prst="roundRect">
                <a:avLst>
                  <a:gd name="adj" fmla="val 563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8D8D8"/>
                  </a:gs>
                </a:gsLst>
                <a:lin ang="5400000" scaled="1"/>
              </a:gradFill>
              <a:ln w="6350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 extrusionH="57150">
                  <a:bevelT w="38100" h="38100" prst="angle"/>
                </a:sp3d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E1B40C"/>
                  </a:buClr>
                  <a:buSzTx/>
                  <a:buFont typeface="微软雅黑" pitchFamily="34" charset="-122"/>
                  <a:buNone/>
                  <a:tabLst/>
                  <a:defRPr/>
                </a:pPr>
                <a:r>
                  <a:rPr kumimoji="0" lang="zh-CN" altLang="en-US" sz="4000" b="0" i="0" u="none" strike="noStrike" kern="0" cap="none" spc="0" normalizeH="0" baseline="0" noProof="0" dirty="0" smtClean="0">
                    <a:ln w="3175">
                      <a:solidFill>
                        <a:schemeClr val="tx1"/>
                      </a:solidFill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陈恒</a:t>
                </a:r>
                <a:endParaRPr kumimoji="0" lang="zh-CN" altLang="zh-CN" sz="4000" b="0" i="0" u="none" strike="noStrike" kern="0" cap="none" spc="0" normalizeH="0" baseline="0" noProof="0" dirty="0">
                  <a:ln w="3175">
                    <a:solidFill>
                      <a:schemeClr val="tx1"/>
                    </a:solidFill>
                  </a:ln>
                  <a:solidFill>
                    <a:srgbClr val="92D05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p:grpSp>
        <p:grpSp>
          <p:nvGrpSpPr>
            <p:cNvPr id="23" name="组合 10"/>
            <p:cNvGrpSpPr/>
            <p:nvPr/>
          </p:nvGrpSpPr>
          <p:grpSpPr>
            <a:xfrm>
              <a:off x="3101147" y="953783"/>
              <a:ext cx="548894" cy="700261"/>
              <a:chOff x="3101147" y="953783"/>
              <a:chExt cx="548894" cy="700261"/>
            </a:xfrm>
          </p:grpSpPr>
          <p:sp>
            <p:nvSpPr>
              <p:cNvPr id="25" name="Oval 8"/>
              <p:cNvSpPr>
                <a:spLocks noChangeAspect="1" noChangeArrowheads="1"/>
              </p:cNvSpPr>
              <p:nvPr/>
            </p:nvSpPr>
            <p:spPr bwMode="gray">
              <a:xfrm>
                <a:off x="3101147" y="1388006"/>
                <a:ext cx="548894" cy="266038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60001"/>
                    </a:srgbClr>
                  </a:gs>
                  <a:gs pos="100000">
                    <a:srgbClr val="000000">
                      <a:gamma/>
                      <a:tint val="0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rc 9"/>
              <p:cNvSpPr>
                <a:spLocks/>
              </p:cNvSpPr>
              <p:nvPr/>
            </p:nvSpPr>
            <p:spPr bwMode="auto">
              <a:xfrm>
                <a:off x="3111850" y="1274863"/>
                <a:ext cx="530547" cy="292030"/>
              </a:xfrm>
              <a:custGeom>
                <a:avLst/>
                <a:gdLst>
                  <a:gd name="T0" fmla="*/ 2147483647 w 43195"/>
                  <a:gd name="T1" fmla="*/ 2147483647 h 23732"/>
                  <a:gd name="T2" fmla="*/ 1004921612 w 43195"/>
                  <a:gd name="T3" fmla="*/ 0 h 23732"/>
                  <a:gd name="T4" fmla="*/ 2147483647 w 43195"/>
                  <a:gd name="T5" fmla="*/ 2147483647 h 23732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3732"/>
                  <a:gd name="T11" fmla="*/ 43195 w 43195"/>
                  <a:gd name="T12" fmla="*/ 23732 h 237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3732" fill="none" extrusionOk="0">
                    <a:moveTo>
                      <a:pt x="43194" y="2602"/>
                    </a:moveTo>
                    <a:cubicBezTo>
                      <a:pt x="42938" y="14346"/>
                      <a:pt x="33345" y="23731"/>
                      <a:pt x="21600" y="23732"/>
                    </a:cubicBezTo>
                    <a:cubicBezTo>
                      <a:pt x="9670" y="23732"/>
                      <a:pt x="0" y="14061"/>
                      <a:pt x="0" y="2132"/>
                    </a:cubicBezTo>
                    <a:cubicBezTo>
                      <a:pt x="-1" y="1420"/>
                      <a:pt x="35" y="708"/>
                      <a:pt x="105" y="0"/>
                    </a:cubicBezTo>
                  </a:path>
                  <a:path w="43195" h="23732" stroke="0" extrusionOk="0">
                    <a:moveTo>
                      <a:pt x="43194" y="2602"/>
                    </a:moveTo>
                    <a:cubicBezTo>
                      <a:pt x="42938" y="14346"/>
                      <a:pt x="33345" y="23731"/>
                      <a:pt x="21600" y="23732"/>
                    </a:cubicBezTo>
                    <a:cubicBezTo>
                      <a:pt x="9670" y="23732"/>
                      <a:pt x="0" y="14061"/>
                      <a:pt x="0" y="2132"/>
                    </a:cubicBezTo>
                    <a:cubicBezTo>
                      <a:pt x="-1" y="1420"/>
                      <a:pt x="35" y="708"/>
                      <a:pt x="105" y="0"/>
                    </a:cubicBezTo>
                    <a:lnTo>
                      <a:pt x="21600" y="2132"/>
                    </a:lnTo>
                    <a:lnTo>
                      <a:pt x="43194" y="2602"/>
                    </a:lnTo>
                    <a:close/>
                  </a:path>
                </a:pathLst>
              </a:custGeom>
              <a:gradFill>
                <a:gsLst>
                  <a:gs pos="0">
                    <a:srgbClr val="6DAA2D">
                      <a:lumMod val="40000"/>
                      <a:lumOff val="60000"/>
                    </a:srgbClr>
                  </a:gs>
                  <a:gs pos="50000">
                    <a:srgbClr val="6DAA2D"/>
                  </a:gs>
                  <a:gs pos="100000">
                    <a:srgbClr val="6DAA2D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6DAA2D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C7EDC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0"/>
              <p:cNvSpPr>
                <a:spLocks noChangeAspect="1" noChangeArrowheads="1"/>
              </p:cNvSpPr>
              <p:nvPr/>
            </p:nvSpPr>
            <p:spPr bwMode="auto">
              <a:xfrm>
                <a:off x="3101147" y="1166307"/>
                <a:ext cx="548894" cy="267568"/>
              </a:xfrm>
              <a:prstGeom prst="ellipse">
                <a:avLst/>
              </a:prstGeom>
              <a:gradFill>
                <a:gsLst>
                  <a:gs pos="0">
                    <a:srgbClr val="6DAA2D">
                      <a:lumMod val="40000"/>
                      <a:lumOff val="60000"/>
                    </a:srgbClr>
                  </a:gs>
                  <a:gs pos="50000">
                    <a:srgbClr val="6DAA2D"/>
                  </a:gs>
                  <a:gs pos="100000">
                    <a:srgbClr val="6DAA2D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6DAA2D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C7EDC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8" name="Group 11"/>
              <p:cNvGrpSpPr>
                <a:grpSpLocks/>
              </p:cNvGrpSpPr>
              <p:nvPr/>
            </p:nvGrpSpPr>
            <p:grpSpPr bwMode="auto">
              <a:xfrm>
                <a:off x="3316730" y="953783"/>
                <a:ext cx="123846" cy="342485"/>
                <a:chOff x="3288" y="2455"/>
                <a:chExt cx="203" cy="567"/>
              </a:xfrm>
            </p:grpSpPr>
            <p:grpSp>
              <p:nvGrpSpPr>
                <p:cNvPr id="29" name="Group 12"/>
                <p:cNvGrpSpPr>
                  <a:grpSpLocks/>
                </p:cNvGrpSpPr>
                <p:nvPr/>
              </p:nvGrpSpPr>
              <p:grpSpPr bwMode="auto">
                <a:xfrm>
                  <a:off x="3335" y="2700"/>
                  <a:ext cx="108" cy="322"/>
                  <a:chOff x="3243" y="2500"/>
                  <a:chExt cx="567" cy="1701"/>
                </a:xfrm>
              </p:grpSpPr>
              <p:sp>
                <p:nvSpPr>
                  <p:cNvPr id="32" name="AutoShape 1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517" y="3226"/>
                    <a:ext cx="1701" cy="250"/>
                  </a:xfrm>
                  <a:prstGeom prst="roundRect">
                    <a:avLst>
                      <a:gd name="adj" fmla="val 16667"/>
                    </a:avLst>
                  </a:prstGeom>
                  <a:gradFill>
                    <a:gsLst>
                      <a:gs pos="0">
                        <a:srgbClr val="6DAA2D">
                          <a:lumMod val="40000"/>
                          <a:lumOff val="60000"/>
                        </a:srgbClr>
                      </a:gs>
                      <a:gs pos="50000">
                        <a:srgbClr val="6DAA2D"/>
                      </a:gs>
                      <a:gs pos="100000">
                        <a:srgbClr val="6DAA2D">
                          <a:lumMod val="75000"/>
                        </a:srgbClr>
                      </a:gs>
                    </a:gsLst>
                    <a:lin ang="5400000" scaled="0"/>
                  </a:gradFill>
                  <a:ln w="9525" cap="rnd">
                    <a:solidFill>
                      <a:srgbClr val="6DAA2D">
                        <a:lumMod val="40000"/>
                        <a:lumOff val="60000"/>
                      </a:srgbClr>
                    </a:solidFill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C7EDCC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" name="AutoShape 1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34" y="3226"/>
                    <a:ext cx="1701" cy="250"/>
                  </a:xfrm>
                  <a:prstGeom prst="roundRect">
                    <a:avLst>
                      <a:gd name="adj" fmla="val 16667"/>
                    </a:avLst>
                  </a:prstGeom>
                  <a:gradFill>
                    <a:gsLst>
                      <a:gs pos="0">
                        <a:srgbClr val="6DAA2D">
                          <a:lumMod val="40000"/>
                          <a:lumOff val="60000"/>
                        </a:srgbClr>
                      </a:gs>
                      <a:gs pos="50000">
                        <a:srgbClr val="6DAA2D"/>
                      </a:gs>
                      <a:gs pos="100000">
                        <a:srgbClr val="6DAA2D">
                          <a:lumMod val="75000"/>
                        </a:srgbClr>
                      </a:gs>
                    </a:gsLst>
                    <a:lin ang="5400000" scaled="0"/>
                  </a:gradFill>
                  <a:ln w="9525" cap="rnd">
                    <a:solidFill>
                      <a:srgbClr val="6DAA2D">
                        <a:lumMod val="40000"/>
                        <a:lumOff val="60000"/>
                      </a:srgbClr>
                    </a:solidFill>
                    <a:prstDash val="solid"/>
                    <a:round/>
                    <a:headEnd/>
                    <a:tailEnd/>
                  </a:ln>
                  <a:ex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C7EDCC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30" name="AutoShape 15"/>
                <p:cNvSpPr>
                  <a:spLocks noChangeArrowheads="1"/>
                </p:cNvSpPr>
                <p:nvPr/>
              </p:nvSpPr>
              <p:spPr bwMode="auto">
                <a:xfrm rot="10800000">
                  <a:off x="3288" y="2580"/>
                  <a:ext cx="203" cy="20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6DAA2D">
                        <a:lumMod val="40000"/>
                        <a:lumOff val="60000"/>
                      </a:srgbClr>
                    </a:gs>
                    <a:gs pos="50000">
                      <a:srgbClr val="6DAA2D"/>
                    </a:gs>
                    <a:gs pos="100000">
                      <a:srgbClr val="6DAA2D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6DAA2D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C7EDCC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AutoShape 16"/>
                <p:cNvSpPr>
                  <a:spLocks noChangeArrowheads="1"/>
                </p:cNvSpPr>
                <p:nvPr/>
              </p:nvSpPr>
              <p:spPr bwMode="auto">
                <a:xfrm rot="8100000">
                  <a:off x="3337" y="2455"/>
                  <a:ext cx="105" cy="10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6DAA2D">
                        <a:lumMod val="40000"/>
                        <a:lumOff val="60000"/>
                      </a:srgbClr>
                    </a:gs>
                    <a:gs pos="50000">
                      <a:srgbClr val="6DAA2D"/>
                    </a:gs>
                    <a:gs pos="100000">
                      <a:srgbClr val="6DAA2D">
                        <a:lumMod val="75000"/>
                      </a:srgbClr>
                    </a:gs>
                  </a:gsLst>
                  <a:lin ang="5400000" scaled="0"/>
                </a:gradFill>
                <a:ln w="9525" cap="rnd">
                  <a:solidFill>
                    <a:srgbClr val="6DAA2D">
                      <a:lumMod val="40000"/>
                      <a:lumOff val="60000"/>
                    </a:srgb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C7EDCC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804466" y="1242754"/>
              <a:ext cx="1914249" cy="288972"/>
            </a:xfrm>
            <a:prstGeom prst="roundRect">
              <a:avLst>
                <a:gd name="adj" fmla="val 5630"/>
              </a:avLst>
            </a:prstGeom>
            <a:gradFill>
              <a:gsLst>
                <a:gs pos="0">
                  <a:srgbClr val="6DAA2D">
                    <a:lumMod val="40000"/>
                    <a:lumOff val="60000"/>
                  </a:srgbClr>
                </a:gs>
                <a:gs pos="50000">
                  <a:srgbClr val="6DAA2D"/>
                </a:gs>
                <a:gs pos="100000">
                  <a:srgbClr val="6DAA2D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6DAA2D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1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85820" y="-30984"/>
            <a:ext cx="2053932" cy="504056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Vold</a:t>
            </a:r>
            <a:r>
              <a:rPr lang="zh-CN" altLang="en-US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实现机制</a:t>
            </a:r>
            <a:endParaRPr lang="zh-CN" altLang="en-US" dirty="0">
              <a:ln/>
              <a:solidFill>
                <a:schemeClr val="accent2">
                  <a:lumMod val="7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39" descr="cobalt blue_b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8" y="950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olu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86" y="2060848"/>
            <a:ext cx="5762625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874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85820" y="-30984"/>
            <a:ext cx="2053932" cy="504056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Vold</a:t>
            </a:r>
            <a:r>
              <a:rPr lang="zh-CN" altLang="en-US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实现机制</a:t>
            </a:r>
            <a:endParaRPr lang="zh-CN" altLang="en-US" dirty="0">
              <a:ln/>
              <a:solidFill>
                <a:schemeClr val="accent2">
                  <a:lumMod val="7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39" descr="cobalt blue_b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8" y="950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o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229475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032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166507" y="2834168"/>
            <a:ext cx="7302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67" tIns="48383" rIns="96767" bIns="48383"/>
          <a:lstStyle>
            <a:lvl1pPr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8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望</a:t>
            </a:r>
            <a:r>
              <a:rPr lang="zh-CN" altLang="en-US" sz="4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各位批评</a:t>
            </a:r>
            <a:r>
              <a:rPr lang="zh-CN" altLang="en-US" sz="4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指正！</a:t>
            </a:r>
          </a:p>
        </p:txBody>
      </p:sp>
    </p:spTree>
    <p:extLst>
      <p:ext uri="{BB962C8B-B14F-4D97-AF65-F5344CB8AC3E}">
        <p14:creationId xmlns:p14="http://schemas.microsoft.com/office/powerpoint/2010/main" val="17091920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" descr="yellow_b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5" y="3211185"/>
            <a:ext cx="64869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8" descr="yellowish_b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03" y="2325687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9" descr="cobalt blue_bal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03" y="424393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551755" y="3272760"/>
            <a:ext cx="3960439" cy="648696"/>
            <a:chOff x="3131840" y="2776317"/>
            <a:chExt cx="3960439" cy="648696"/>
          </a:xfrm>
        </p:grpSpPr>
        <p:sp>
          <p:nvSpPr>
            <p:cNvPr id="10" name="文本占位符 4"/>
            <p:cNvSpPr txBox="1">
              <a:spLocks/>
            </p:cNvSpPr>
            <p:nvPr/>
          </p:nvSpPr>
          <p:spPr bwMode="auto">
            <a:xfrm>
              <a:off x="3131840" y="2777013"/>
              <a:ext cx="3960439" cy="648000"/>
            </a:xfrm>
            <a:prstGeom prst="roundRect">
              <a:avLst>
                <a:gd name="adj" fmla="val 50000"/>
              </a:avLst>
            </a:prstGeom>
            <a:gradFill>
              <a:gsLst>
                <a:gs pos="54000">
                  <a:srgbClr val="FFB200"/>
                </a:gs>
                <a:gs pos="0">
                  <a:srgbClr val="3C3C3C"/>
                </a:gs>
                <a:gs pos="100000">
                  <a:srgbClr val="42331C"/>
                </a:gs>
              </a:gsLst>
              <a:lin ang="1620000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 marL="0" indent="0" algn="ctr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3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Mount</a:t>
              </a:r>
              <a:r>
                <a:rPr lang="zh-CN" altLang="en-US" sz="3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分区</a:t>
              </a:r>
              <a:endParaRPr lang="en-US" altLang="zh-CN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pic>
          <p:nvPicPr>
            <p:cNvPr id="17" name="Picture 61" descr="그림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40" y="2776317"/>
              <a:ext cx="647072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1" descr="그림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7" y="2776317"/>
              <a:ext cx="647072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2551754" y="4291776"/>
            <a:ext cx="3960439" cy="649392"/>
            <a:chOff x="3131840" y="3733858"/>
            <a:chExt cx="3960439" cy="649392"/>
          </a:xfrm>
        </p:grpSpPr>
        <p:sp>
          <p:nvSpPr>
            <p:cNvPr id="11" name="文本占位符 4"/>
            <p:cNvSpPr txBox="1">
              <a:spLocks/>
            </p:cNvSpPr>
            <p:nvPr/>
          </p:nvSpPr>
          <p:spPr bwMode="auto">
            <a:xfrm>
              <a:off x="3131840" y="3735250"/>
              <a:ext cx="3960439" cy="648000"/>
            </a:xfrm>
            <a:prstGeom prst="roundRect">
              <a:avLst>
                <a:gd name="adj" fmla="val 50000"/>
              </a:avLst>
            </a:prstGeom>
            <a:gradFill>
              <a:gsLst>
                <a:gs pos="54000">
                  <a:srgbClr val="00C7FA"/>
                </a:gs>
                <a:gs pos="0">
                  <a:srgbClr val="3C3C3C"/>
                </a:gs>
                <a:gs pos="100000">
                  <a:srgbClr val="3C3C3C"/>
                </a:gs>
              </a:gsLst>
              <a:lin ang="1620000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 marL="0" indent="0" algn="ctr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32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Vold</a:t>
              </a:r>
              <a:r>
                <a:rPr lang="zh-CN" altLang="en-US" sz="3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实现机制</a:t>
              </a:r>
            </a:p>
          </p:txBody>
        </p:sp>
        <p:pic>
          <p:nvPicPr>
            <p:cNvPr id="19" name="Picture 61" descr="그림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40" y="3733858"/>
              <a:ext cx="647072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1" descr="그림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7" y="3733858"/>
              <a:ext cx="647072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2556442" y="2258617"/>
            <a:ext cx="3960439" cy="648696"/>
            <a:chOff x="3131840" y="2776317"/>
            <a:chExt cx="3960439" cy="648696"/>
          </a:xfrm>
        </p:grpSpPr>
        <p:sp>
          <p:nvSpPr>
            <p:cNvPr id="25" name="文本占位符 4"/>
            <p:cNvSpPr txBox="1">
              <a:spLocks/>
            </p:cNvSpPr>
            <p:nvPr/>
          </p:nvSpPr>
          <p:spPr bwMode="auto">
            <a:xfrm>
              <a:off x="3131840" y="2777013"/>
              <a:ext cx="3960439" cy="648000"/>
            </a:xfrm>
            <a:prstGeom prst="roundRect">
              <a:avLst>
                <a:gd name="adj" fmla="val 50000"/>
              </a:avLst>
            </a:prstGeom>
            <a:gradFill>
              <a:gsLst>
                <a:gs pos="54000">
                  <a:srgbClr val="6BE700"/>
                </a:gs>
                <a:gs pos="0">
                  <a:srgbClr val="3C3C3C"/>
                </a:gs>
                <a:gs pos="100000">
                  <a:srgbClr val="42331C"/>
                </a:gs>
              </a:gsLst>
              <a:lin ang="1620000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 marL="0" indent="0" algn="ctr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分区结构</a:t>
              </a:r>
              <a:endParaRPr lang="zh-CN" alt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pic>
          <p:nvPicPr>
            <p:cNvPr id="26" name="Picture 61" descr="그림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840" y="2776317"/>
              <a:ext cx="647072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1" descr="그림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207" y="2776317"/>
              <a:ext cx="647072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496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8" descr="yellowish_b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" y="114922"/>
            <a:ext cx="247442" cy="2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-99392"/>
            <a:ext cx="1714512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分区结构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083" y="908720"/>
            <a:ext cx="2877711" cy="573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存储类型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755576" y="1954535"/>
            <a:ext cx="248773" cy="648072"/>
          </a:xfrm>
          <a:prstGeom prst="leftBrace">
            <a:avLst>
              <a:gd name="adj1" fmla="val 8333"/>
              <a:gd name="adj2" fmla="val 46808"/>
            </a:avLst>
          </a:prstGeom>
          <a:ln w="19050">
            <a:solidFill>
              <a:srgbClr val="007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04349" y="1728319"/>
            <a:ext cx="330090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SRAM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DRAM(SDRAM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DDR)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4349" y="2376391"/>
            <a:ext cx="387798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ROM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Nor Flash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Nand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Flash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eMMC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6640" y="3075380"/>
            <a:ext cx="3993401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SRAM: Static Random Access Memory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6640" y="3455298"/>
            <a:ext cx="410881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DRAM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Dynamic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Random Access Memory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6640" y="3822713"/>
            <a:ext cx="560922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SDRAM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Synchronous Dynamic Random Access Memory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6640" y="4212938"/>
            <a:ext cx="7340471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DDR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Double Data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Rate Synchronous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Dynamic Random Access Memory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6700" y="4586471"/>
            <a:ext cx="664797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Nor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Flash: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具有完整的寻址与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数据总线，可以直接寻址随机访问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6640" y="4960181"/>
            <a:ext cx="641714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Nand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Flash: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依赖主控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和驱动电路，需要以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I/O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接口方式访问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6640" y="5407892"/>
            <a:ext cx="6186309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eMMC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Nand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Flash+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主控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的封装，简化电路，标准化接口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185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8" descr="yellowish_b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" y="114922"/>
            <a:ext cx="247442" cy="2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-99392"/>
            <a:ext cx="1714512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分区结构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919" y="836712"/>
            <a:ext cx="902811" cy="573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eMMC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 descr="http://img.blog.csdn.net/2016081516504893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4127895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364601"/>
            <a:ext cx="27336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32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8" descr="yellowish_b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" y="114922"/>
            <a:ext cx="247442" cy="24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-99392"/>
            <a:ext cx="1714512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分区结构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86" y="551702"/>
            <a:ext cx="2159566" cy="573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Android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分区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22891"/>
              </p:ext>
            </p:extLst>
          </p:nvPr>
        </p:nvGraphicFramePr>
        <p:xfrm>
          <a:off x="0" y="2648559"/>
          <a:ext cx="9144000" cy="423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493">
                  <a:extLst>
                    <a:ext uri="{9D8B030D-6E8A-4147-A177-3AD203B41FA5}">
                      <a16:colId xmlns:a16="http://schemas.microsoft.com/office/drawing/2014/main" val="2075793439"/>
                    </a:ext>
                  </a:extLst>
                </a:gridCol>
                <a:gridCol w="2199904">
                  <a:extLst>
                    <a:ext uri="{9D8B030D-6E8A-4147-A177-3AD203B41FA5}">
                      <a16:colId xmlns:a16="http://schemas.microsoft.com/office/drawing/2014/main" val="3787443214"/>
                    </a:ext>
                  </a:extLst>
                </a:gridCol>
                <a:gridCol w="904799">
                  <a:extLst>
                    <a:ext uri="{9D8B030D-6E8A-4147-A177-3AD203B41FA5}">
                      <a16:colId xmlns:a16="http://schemas.microsoft.com/office/drawing/2014/main" val="1718171816"/>
                    </a:ext>
                  </a:extLst>
                </a:gridCol>
                <a:gridCol w="851575">
                  <a:extLst>
                    <a:ext uri="{9D8B030D-6E8A-4147-A177-3AD203B41FA5}">
                      <a16:colId xmlns:a16="http://schemas.microsoft.com/office/drawing/2014/main" val="3785979850"/>
                    </a:ext>
                  </a:extLst>
                </a:gridCol>
                <a:gridCol w="3548229">
                  <a:extLst>
                    <a:ext uri="{9D8B030D-6E8A-4147-A177-3AD203B41FA5}">
                      <a16:colId xmlns:a16="http://schemas.microsoft.com/office/drawing/2014/main" val="512294774"/>
                    </a:ext>
                  </a:extLst>
                </a:gridCol>
              </a:tblGrid>
              <a:tr h="2288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Partition_Name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Size_KB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Region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23019"/>
                  </a:ext>
                </a:extLst>
              </a:tr>
              <a:tr h="228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eng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49385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preloader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Raw 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EMMC_BOOT1_BOOT2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03000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pgpt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Raw 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667821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recovery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Raw 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24576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EMMC_USER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78174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persist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EXT4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49152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EMMC_USER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8391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nvram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Raw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5120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EMMC_USER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902167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Raw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776552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lk2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Raw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400905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boot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Raw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16384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532259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system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EXT4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2621440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229492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EXT4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442368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343356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userdata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EXT4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3145728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535244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intsd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80095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otp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Raw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44032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96120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flashinfo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Raw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16384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EMMC_USER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050423"/>
                  </a:ext>
                </a:extLst>
              </a:tr>
              <a:tr h="228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sgpt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Raw data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16.5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EMMC_USER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5385" marR="5385" marT="5385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81093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0386" y="1167282"/>
            <a:ext cx="8610049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device/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mediatek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/build/build/tools/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ptgen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/MT6757/partition_table_MT6757.xls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386" y="1558434"/>
            <a:ext cx="6532558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device/mediatek/build/build/tools/ptgen/MT6757/ptgen.pl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0386" y="1949586"/>
            <a:ext cx="7109639" cy="40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out/target/product/amt6757_wifi_n/MT6757_Android_scatter.txt</a:t>
            </a:r>
          </a:p>
        </p:txBody>
      </p:sp>
    </p:spTree>
    <p:extLst>
      <p:ext uri="{BB962C8B-B14F-4D97-AF65-F5344CB8AC3E}">
        <p14:creationId xmlns:p14="http://schemas.microsoft.com/office/powerpoint/2010/main" val="127157757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0" descr="yellow_b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7" y="114922"/>
            <a:ext cx="252271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8889" y="-27384"/>
            <a:ext cx="2246887" cy="504056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Mount</a:t>
            </a:r>
            <a:r>
              <a:rPr lang="zh-CN" altLang="en-US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分区挂载</a:t>
            </a:r>
            <a:endParaRPr lang="zh-CN" altLang="en-US" dirty="0">
              <a:ln/>
              <a:solidFill>
                <a:schemeClr val="accent2">
                  <a:lumMod val="7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43327"/>
              </p:ext>
            </p:extLst>
          </p:nvPr>
        </p:nvGraphicFramePr>
        <p:xfrm>
          <a:off x="0" y="1628802"/>
          <a:ext cx="9144000" cy="5229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68329778"/>
                    </a:ext>
                  </a:extLst>
                </a:gridCol>
              </a:tblGrid>
              <a:tr h="26432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/dev/block/platform/mtk-msdc.0/11230000.msdc0/by-name/system /system ext4 </a:t>
                      </a:r>
                      <a:r>
                        <a:rPr lang="en-US" sz="1600" u="none" strike="noStrike" dirty="0" err="1">
                          <a:effectLst/>
                        </a:rPr>
                        <a:t>ro</a:t>
                      </a:r>
                      <a:r>
                        <a:rPr lang="en-US" sz="1600" u="none" strike="noStrike" dirty="0">
                          <a:effectLst/>
                        </a:rPr>
                        <a:t> wait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70574"/>
                  </a:ext>
                </a:extLst>
              </a:tr>
              <a:tr h="77750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</a:t>
                      </a:r>
                      <a:r>
                        <a:rPr lang="en-US" sz="1600" u="none" strike="noStrike" dirty="0" smtClean="0">
                          <a:effectLst/>
                        </a:rPr>
                        <a:t>dev/block/platform/mtk-msdc.0/11230000.msdc0/by-name/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userdata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/data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ext4 </a:t>
                      </a:r>
                      <a:r>
                        <a:rPr lang="en-US" sz="1600" u="none" strike="noStrike" dirty="0" err="1">
                          <a:effectLst/>
                        </a:rPr>
                        <a:t>noatime,nosuid,nodev,noauto_da_alloc,discard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wait,check,resize,forceencrypt</a:t>
                      </a:r>
                      <a:r>
                        <a:rPr lang="en-US" sz="1600" u="none" strike="noStrike" dirty="0">
                          <a:effectLst/>
                        </a:rPr>
                        <a:t>=/dev/block/platform/mtk-msdc.0/11230000.msdc0/by-name/metadata,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330429"/>
                  </a:ext>
                </a:extLst>
              </a:tr>
              <a:tr h="52028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/dev/block/platform/mtk-msdc.0/11230000.msdc0/by-name/cache /cache ext4 </a:t>
                      </a:r>
                      <a:r>
                        <a:rPr lang="en-US" sz="1600" u="none" strike="noStrike" dirty="0" err="1">
                          <a:effectLst/>
                        </a:rPr>
                        <a:t>noatime,nosuid,nodev,noauto_da_alloc,discard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wait,check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545819"/>
                  </a:ext>
                </a:extLst>
              </a:tr>
              <a:tr h="52028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</a:t>
                      </a:r>
                      <a:r>
                        <a:rPr lang="en-US" sz="1600" u="none" strike="noStrike" dirty="0" err="1">
                          <a:effectLst/>
                        </a:rPr>
                        <a:t>nvdata</a:t>
                      </a:r>
                      <a:r>
                        <a:rPr lang="en-US" sz="1600" u="none" strike="noStrike" dirty="0">
                          <a:effectLst/>
                        </a:rPr>
                        <a:t> /</a:t>
                      </a:r>
                      <a:r>
                        <a:rPr lang="en-US" sz="1600" u="none" strike="noStrike" dirty="0" err="1">
                          <a:effectLst/>
                        </a:rPr>
                        <a:t>nvdata</a:t>
                      </a:r>
                      <a:r>
                        <a:rPr lang="en-US" sz="1600" u="none" strike="noStrike" dirty="0">
                          <a:effectLst/>
                        </a:rPr>
                        <a:t> ext4 </a:t>
                      </a:r>
                      <a:r>
                        <a:rPr lang="en-US" sz="1600" u="none" strike="noStrike" dirty="0" err="1">
                          <a:effectLst/>
                        </a:rPr>
                        <a:t>noatime,nosuid,nodev,noauto_da_alloc,discard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wait,check,formattable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25579"/>
                  </a:ext>
                </a:extLst>
              </a:tr>
              <a:tr h="52028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</a:t>
                      </a:r>
                      <a:r>
                        <a:rPr lang="en-US" sz="1600" u="none" strike="noStrike" dirty="0" err="1">
                          <a:effectLst/>
                        </a:rPr>
                        <a:t>nvcfg</a:t>
                      </a:r>
                      <a:r>
                        <a:rPr lang="en-US" sz="1600" u="none" strike="noStrike" dirty="0">
                          <a:effectLst/>
                        </a:rPr>
                        <a:t> /</a:t>
                      </a:r>
                      <a:r>
                        <a:rPr lang="en-US" sz="1600" u="none" strike="noStrike" dirty="0" err="1">
                          <a:effectLst/>
                        </a:rPr>
                        <a:t>nvcfg</a:t>
                      </a:r>
                      <a:r>
                        <a:rPr lang="en-US" sz="1600" u="none" strike="noStrike" dirty="0">
                          <a:effectLst/>
                        </a:rPr>
                        <a:t> ext4 </a:t>
                      </a:r>
                      <a:r>
                        <a:rPr lang="en-US" sz="1600" u="none" strike="noStrike" dirty="0" err="1">
                          <a:effectLst/>
                        </a:rPr>
                        <a:t>noatime,nosuid,nodev,noauto_da_alloc,commit</a:t>
                      </a:r>
                      <a:r>
                        <a:rPr lang="en-US" sz="1600" u="none" strike="noStrike" dirty="0">
                          <a:effectLst/>
                        </a:rPr>
                        <a:t>=1,nodelalloc </a:t>
                      </a:r>
                      <a:r>
                        <a:rPr lang="en-US" sz="1600" u="none" strike="noStrike" dirty="0" err="1">
                          <a:effectLst/>
                        </a:rPr>
                        <a:t>wait,check,formattable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383474"/>
                  </a:ext>
                </a:extLst>
              </a:tr>
              <a:tr h="26432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/devices/platform/mtk-msdc.0/11230000.msdc0* auto </a:t>
                      </a:r>
                      <a:r>
                        <a:rPr lang="en-US" sz="16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vfat</a:t>
                      </a:r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voldmanaged</a:t>
                      </a:r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=sdcard0:auto</a:t>
                      </a:r>
                      <a:endParaRPr lang="en-US" sz="1600" b="0" i="0" u="none" strike="noStrike" dirty="0">
                        <a:solidFill>
                          <a:srgbClr val="00B0F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6453"/>
                  </a:ext>
                </a:extLst>
              </a:tr>
              <a:tr h="52028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/devices/platform/mtk-msdc.0/11240000.msdc1* auto </a:t>
                      </a:r>
                      <a:r>
                        <a:rPr lang="en-US" sz="16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auto</a:t>
                      </a:r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voldmanaged</a:t>
                      </a:r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=sdcard1:auto,encryptable=</a:t>
                      </a:r>
                      <a:r>
                        <a:rPr lang="en-US" sz="16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userdata</a:t>
                      </a:r>
                      <a:endParaRPr lang="en-US" sz="1600" b="0" i="0" u="none" strike="noStrike" dirty="0">
                        <a:solidFill>
                          <a:srgbClr val="00B0F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081642"/>
                  </a:ext>
                </a:extLst>
              </a:tr>
              <a:tr h="26432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/devices/platform/11270000.usb3_xhci* auto </a:t>
                      </a:r>
                      <a:r>
                        <a:rPr lang="en-US" sz="16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vfat</a:t>
                      </a:r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voldmanaged</a:t>
                      </a:r>
                      <a:r>
                        <a:rPr lang="en-US" sz="16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=</a:t>
                      </a:r>
                      <a:r>
                        <a:rPr lang="en-US" sz="1600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usbotg:auto</a:t>
                      </a:r>
                      <a:endParaRPr lang="en-US" sz="1600" b="0" i="0" u="none" strike="noStrike" dirty="0">
                        <a:solidFill>
                          <a:srgbClr val="00B0F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80658"/>
                  </a:ext>
                </a:extLst>
              </a:tr>
              <a:tr h="26432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</a:t>
                      </a:r>
                      <a:r>
                        <a:rPr lang="en-US" sz="1600" u="none" strike="noStrike" dirty="0" err="1">
                          <a:effectLst/>
                        </a:rPr>
                        <a:t>frp</a:t>
                      </a:r>
                      <a:r>
                        <a:rPr lang="en-US" sz="1600" u="none" strike="noStrike" dirty="0">
                          <a:effectLst/>
                        </a:rPr>
                        <a:t> /persistent </a:t>
                      </a:r>
                      <a:r>
                        <a:rPr lang="en-US" sz="1600" u="none" strike="noStrike" dirty="0" err="1">
                          <a:effectLst/>
                        </a:rPr>
                        <a:t>emmc</a:t>
                      </a:r>
                      <a:r>
                        <a:rPr lang="en-US" sz="1600" u="none" strike="noStrike" dirty="0"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effectLst/>
                        </a:rPr>
                        <a:t>defaults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22037"/>
                  </a:ext>
                </a:extLst>
              </a:tr>
              <a:tr h="26432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</a:t>
                      </a:r>
                      <a:r>
                        <a:rPr lang="en-US" sz="1600" u="none" strike="noStrike" dirty="0" err="1">
                          <a:effectLst/>
                        </a:rPr>
                        <a:t>nvram</a:t>
                      </a:r>
                      <a:r>
                        <a:rPr lang="en-US" sz="1600" u="none" strike="noStrike" dirty="0">
                          <a:effectLst/>
                        </a:rPr>
                        <a:t> /</a:t>
                      </a:r>
                      <a:r>
                        <a:rPr lang="en-US" sz="1600" u="none" strike="noStrike" dirty="0" err="1">
                          <a:effectLst/>
                        </a:rPr>
                        <a:t>nvram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emmc</a:t>
                      </a:r>
                      <a:r>
                        <a:rPr lang="en-US" sz="1600" u="none" strike="noStrike" dirty="0"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effectLst/>
                        </a:rPr>
                        <a:t>defaults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225335"/>
                  </a:ext>
                </a:extLst>
              </a:tr>
              <a:tr h="26432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</a:t>
                      </a:r>
                      <a:r>
                        <a:rPr lang="en-US" sz="1600" u="none" strike="noStrike" dirty="0" err="1">
                          <a:effectLst/>
                        </a:rPr>
                        <a:t>lk</a:t>
                      </a:r>
                      <a:r>
                        <a:rPr lang="en-US" sz="1600" u="none" strike="noStrike" dirty="0">
                          <a:effectLst/>
                        </a:rPr>
                        <a:t> /bootloader </a:t>
                      </a:r>
                      <a:r>
                        <a:rPr lang="en-US" sz="1600" u="none" strike="noStrike" dirty="0" err="1">
                          <a:effectLst/>
                        </a:rPr>
                        <a:t>emmc</a:t>
                      </a:r>
                      <a:r>
                        <a:rPr lang="en-US" sz="1600" u="none" strike="noStrike" dirty="0"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effectLst/>
                        </a:rPr>
                        <a:t>defaults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497957"/>
                  </a:ext>
                </a:extLst>
              </a:tr>
              <a:tr h="264327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/dev/block/platform/mtk-msdc.0/11230000.msdc0/by-name/boot /boot </a:t>
                      </a:r>
                      <a:r>
                        <a:rPr lang="en-US" sz="1600" u="none" strike="noStrike" dirty="0" err="1">
                          <a:effectLst/>
                        </a:rPr>
                        <a:t>emmc</a:t>
                      </a:r>
                      <a:r>
                        <a:rPr lang="en-US" sz="1600" u="none" strike="noStrike" dirty="0"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effectLst/>
                        </a:rPr>
                        <a:t>defaults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54924"/>
                  </a:ext>
                </a:extLst>
              </a:tr>
              <a:tr h="520281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600" u="none" strike="noStrike" dirty="0">
                          <a:effectLst/>
                        </a:rPr>
                        <a:t>/dev/block/platform/mtk-msdc.0/11230000.msdc0/by-name/recovery /recovery </a:t>
                      </a:r>
                      <a:r>
                        <a:rPr lang="en-US" sz="1600" u="none" strike="noStrike" dirty="0" err="1">
                          <a:effectLst/>
                        </a:rPr>
                        <a:t>emmc</a:t>
                      </a:r>
                      <a:r>
                        <a:rPr lang="en-US" sz="1600" u="none" strike="noStrike" dirty="0">
                          <a:effectLst/>
                        </a:rPr>
                        <a:t> defaults </a:t>
                      </a:r>
                      <a:r>
                        <a:rPr lang="en-US" sz="1600" u="none" strike="noStrike" dirty="0" err="1">
                          <a:effectLst/>
                        </a:rPr>
                        <a:t>defaults</a:t>
                      </a:r>
                      <a:endParaRPr lang="en-US" sz="1600" b="0" i="0" u="none" strike="noStrike" dirty="0">
                        <a:solidFill>
                          <a:srgbClr val="727272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124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013" y="618978"/>
            <a:ext cx="20313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init.mt6757.rc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833" y="89055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fs</a:t>
            </a:r>
          </a:p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mount_all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/fstab.mt6757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9494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0" descr="yellow_b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7" y="114922"/>
            <a:ext cx="252271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8889" y="-27384"/>
            <a:ext cx="2246887" cy="504056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Mount</a:t>
            </a:r>
            <a:r>
              <a:rPr lang="zh-CN" altLang="en-US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分区挂载</a:t>
            </a:r>
            <a:endParaRPr lang="zh-CN" altLang="en-US" dirty="0">
              <a:ln/>
              <a:solidFill>
                <a:schemeClr val="accent2">
                  <a:lumMod val="7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923" y="616274"/>
            <a:ext cx="1800493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fstab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32680"/>
              </p:ext>
            </p:extLst>
          </p:nvPr>
        </p:nvGraphicFramePr>
        <p:xfrm>
          <a:off x="0" y="1268760"/>
          <a:ext cx="9144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132995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359292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78482508"/>
                    </a:ext>
                  </a:extLst>
                </a:gridCol>
                <a:gridCol w="1605878">
                  <a:extLst>
                    <a:ext uri="{9D8B030D-6E8A-4147-A177-3AD203B41FA5}">
                      <a16:colId xmlns:a16="http://schemas.microsoft.com/office/drawing/2014/main" val="2676437185"/>
                    </a:ext>
                  </a:extLst>
                </a:gridCol>
                <a:gridCol w="2051722">
                  <a:extLst>
                    <a:ext uri="{9D8B030D-6E8A-4147-A177-3AD203B41FA5}">
                      <a16:colId xmlns:a16="http://schemas.microsoft.com/office/drawing/2014/main" val="384023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src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mnt_point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&lt;type&gt;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mnt_flags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fs_mgr_flags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9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/devices/platform/mtk-msdc.0/11230000.msdc0*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auto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defaults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voldmanaged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=sdcard0:auto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1365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30709" y="3042826"/>
            <a:ext cx="877836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atime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noatime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是否更新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文件系统上 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inode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访问记录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，以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提升性能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auto/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noauto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当下载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mount -a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的命令时，此文件系统是否被主动挂载。默认为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auto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rw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ro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是否以以只读或者读写模式挂载 </a:t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exec/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noexec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限制此文件系统内是否能够进行”执行”的操作 </a:t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user/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nouser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是否允许用户使用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mount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命令挂载 </a:t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suid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nosui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是否允许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SUID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的存在 </a:t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defaults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同时具有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rw,suid,dev,exec,auto,nouser,async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等默认参数的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105557" y="5373216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Vold</a:t>
            </a:r>
            <a:r>
              <a:rPr lang="zh-CN" altLang="en-US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忽略</a:t>
            </a:r>
            <a:r>
              <a:rPr lang="en-US" altLang="zh-CN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mnt_flags</a:t>
            </a:r>
            <a:r>
              <a:rPr lang="zh-CN" altLang="en-US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3066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0" descr="yellow_b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7" y="114922"/>
            <a:ext cx="252271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08889" y="-27384"/>
            <a:ext cx="2246887" cy="504056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Mount</a:t>
            </a:r>
            <a:r>
              <a:rPr lang="zh-CN" altLang="en-US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分区挂载</a:t>
            </a:r>
            <a:endParaRPr lang="zh-CN" altLang="en-US" dirty="0">
              <a:ln/>
              <a:solidFill>
                <a:schemeClr val="accent2">
                  <a:lumMod val="7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923" y="616274"/>
            <a:ext cx="1800493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fstab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0" y="1268760"/>
          <a:ext cx="9144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132995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359292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78482508"/>
                    </a:ext>
                  </a:extLst>
                </a:gridCol>
                <a:gridCol w="1605878">
                  <a:extLst>
                    <a:ext uri="{9D8B030D-6E8A-4147-A177-3AD203B41FA5}">
                      <a16:colId xmlns:a16="http://schemas.microsoft.com/office/drawing/2014/main" val="2676437185"/>
                    </a:ext>
                  </a:extLst>
                </a:gridCol>
                <a:gridCol w="2051722">
                  <a:extLst>
                    <a:ext uri="{9D8B030D-6E8A-4147-A177-3AD203B41FA5}">
                      <a16:colId xmlns:a16="http://schemas.microsoft.com/office/drawing/2014/main" val="384023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src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mnt_point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&lt;type&gt;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mnt_flags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&lt;</a:t>
                      </a:r>
                      <a:r>
                        <a:rPr lang="en-US" sz="16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fs_mgr_flags</a:t>
                      </a: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9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/devices/platform/mtk-msdc.0/11230000.msdc0*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auto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defaults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voldmanaged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=sdcard0:auto</a:t>
                      </a:r>
                      <a:endParaRPr lang="en-US" b="0" dirty="0">
                        <a:solidFill>
                          <a:sysClr val="windowText" lastClr="000000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A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1365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30709" y="2924944"/>
            <a:ext cx="884088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wait: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系统等待分区挂载完毕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check: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检查分区是否正常挂载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formattable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能否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init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进程被格式化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 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resize:</a:t>
            </a:r>
            <a:r>
              <a:rPr lang="zh-CN" altLang="en-US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自动调整分区大小（</a:t>
            </a:r>
            <a:r>
              <a:rPr lang="en-US" altLang="zh-CN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MTK</a:t>
            </a:r>
            <a:r>
              <a:rPr lang="zh-CN" altLang="en-US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专有）</a:t>
            </a:r>
            <a:endParaRPr lang="en-US" altLang="zh-CN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forceencrypt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：强制加密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dirty="0" err="1">
                <a:latin typeface="幼圆" panose="02010509060101010101" pitchFamily="49" charset="-122"/>
                <a:ea typeface="幼圆" panose="02010509060101010101" pitchFamily="49" charset="-122"/>
              </a:rPr>
              <a:t>forceencrypt</a:t>
            </a: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</a:rPr>
              <a:t>=/</a:t>
            </a:r>
            <a:r>
              <a:rPr 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dev/block/platform/mtk-msdc.0/11230000.msdc0/by-name/metadata</a:t>
            </a:r>
          </a:p>
          <a:p>
            <a:r>
              <a:rPr lang="en-US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voldmanaged</a:t>
            </a:r>
            <a:r>
              <a:rPr 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=sdcard1:auto,encryptable=</a:t>
            </a:r>
            <a:r>
              <a:rPr lang="en-US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userdata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voldmanaged</a:t>
            </a:r>
            <a:r>
              <a:rPr 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=sdcard0:auto</a:t>
            </a:r>
          </a:p>
          <a:p>
            <a:r>
              <a:rPr lang="en-US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voldmanaged</a:t>
            </a:r>
            <a:r>
              <a:rPr 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en-US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usbotg:auto</a:t>
            </a:r>
            <a:endParaRPr lang="en-US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48544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85820" y="-30984"/>
            <a:ext cx="2053932" cy="504056"/>
          </a:xfrm>
          <a:prstGeom prst="rect">
            <a:avLst/>
          </a:prstGeo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Vold</a:t>
            </a:r>
            <a:r>
              <a:rPr lang="zh-CN" altLang="en-US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实现机制</a:t>
            </a:r>
            <a:endParaRPr lang="zh-CN" altLang="en-US" dirty="0">
              <a:ln/>
              <a:solidFill>
                <a:schemeClr val="accent2">
                  <a:lumMod val="7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39" descr="cobalt blue_b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8" y="950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628800"/>
            <a:ext cx="912460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482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模板从 www.mysoeasy.com 下载">
  <a:themeElements>
    <a:clrScheme name="office资源宝库-www.mySoEasy.com">
      <a:dk1>
        <a:srgbClr val="262626"/>
      </a:dk1>
      <a:lt1>
        <a:srgbClr val="FFFFFF"/>
      </a:lt1>
      <a:dk2>
        <a:srgbClr val="8B8B8B"/>
      </a:dk2>
      <a:lt2>
        <a:srgbClr val="FFFFFF"/>
      </a:lt2>
      <a:accent1>
        <a:srgbClr val="00ADEE"/>
      </a:accent1>
      <a:accent2>
        <a:srgbClr val="00ADEE"/>
      </a:accent2>
      <a:accent3>
        <a:srgbClr val="FFC000"/>
      </a:accent3>
      <a:accent4>
        <a:srgbClr val="EB008B"/>
      </a:accent4>
      <a:accent5>
        <a:srgbClr val="00ADEF"/>
      </a:accent5>
      <a:accent6>
        <a:srgbClr val="9BBB59"/>
      </a:accent6>
      <a:hlink>
        <a:srgbClr val="76923C"/>
      </a:hlink>
      <a:folHlink>
        <a:srgbClr val="A7A711"/>
      </a:folHlink>
    </a:clrScheme>
    <a:fontScheme name="OFFICE资源宝库-www.mysoeasy.com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A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7A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</TotalTime>
  <Words>425</Words>
  <Application>Microsoft Office PowerPoint</Application>
  <PresentationFormat>全屏显示(4:3)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华文仿宋</vt:lpstr>
      <vt:lpstr>华文楷体</vt:lpstr>
      <vt:lpstr>华文行楷</vt:lpstr>
      <vt:lpstr>宋体</vt:lpstr>
      <vt:lpstr>幼圆</vt:lpstr>
      <vt:lpstr>微软雅黑</vt:lpstr>
      <vt:lpstr>楷体</vt:lpstr>
      <vt:lpstr>Arial</vt:lpstr>
      <vt:lpstr>Calibri</vt:lpstr>
      <vt:lpstr>Lucida Calligraphy</vt:lpstr>
      <vt:lpstr>Lucida Sans</vt:lpstr>
      <vt:lpstr>Source Code Pro</vt:lpstr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Mount分区挂载</vt:lpstr>
      <vt:lpstr>Mount分区挂载</vt:lpstr>
      <vt:lpstr>Mount分区挂载</vt:lpstr>
      <vt:lpstr>PowerPoint 演示文稿</vt:lpstr>
      <vt:lpstr>PowerPoint 演示文稿</vt:lpstr>
      <vt:lpstr>PowerPoint 演示文稿</vt:lpstr>
      <vt:lpstr>PowerPoint 演示文稿</vt:lpstr>
    </vt:vector>
  </TitlesOfParts>
  <Manager>陈恒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电动冲浪板</dc:title>
  <dc:creator>陈恒</dc:creator>
  <cp:lastModifiedBy>Cyril Taylor</cp:lastModifiedBy>
  <cp:revision>449</cp:revision>
  <dcterms:created xsi:type="dcterms:W3CDTF">2012-09-05T06:51:19Z</dcterms:created>
  <dcterms:modified xsi:type="dcterms:W3CDTF">2018-01-31T02:08:14Z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ID">
    <vt:lpwstr>A30220130307A02</vt:lpwstr>
  </property>
  <property fmtid="{D5CDD505-2E9C-101B-9397-08002B2CF9AE}" pid="3" name="标题">
    <vt:lpwstr>清新蝴蝶结</vt:lpwstr>
  </property>
  <property fmtid="{D5CDD505-2E9C-101B-9397-08002B2CF9AE}" pid="4" name="使用说明">
    <vt:lpwstr>PPT背景模板是PPT文档的格式、布局、图形效果整套美化方案，应用后不会改变PPT演示文稿本身的内容，仅仅使内容格式发生变化。点击【套用到文档】按钮即可套用该模板。</vt:lpwstr>
  </property>
  <property fmtid="{D5CDD505-2E9C-101B-9397-08002B2CF9AE}" pid="5" name="适用软件">
    <vt:lpwstr>PowerPoint 2007及以上版本</vt:lpwstr>
  </property>
  <property fmtid="{D5CDD505-2E9C-101B-9397-08002B2CF9AE}" pid="6" name="使用软件">
    <vt:lpwstr>ppt</vt:lpwstr>
  </property>
  <property fmtid="{D5CDD505-2E9C-101B-9397-08002B2CF9AE}" pid="7" name="相关案例">
    <vt:lpwstr>854</vt:lpwstr>
  </property>
  <property fmtid="{D5CDD505-2E9C-101B-9397-08002B2CF9AE}" pid="8" name="关键字">
    <vt:lpwstr>PPT背景模板 PPT 格式 清新 蝴蝶结 绿 绿色 背景 活力 连接 时尚 简洁 干净 V2</vt:lpwstr>
  </property>
  <property fmtid="{D5CDD505-2E9C-101B-9397-08002B2CF9AE}" pid="9" name="模板缩略图">
    <vt:lpwstr>A30220130307A02.png</vt:lpwstr>
  </property>
  <property fmtid="{D5CDD505-2E9C-101B-9397-08002B2CF9AE}" pid="10" name="显示VIP等级">
    <vt:lpwstr>2</vt:lpwstr>
  </property>
  <property fmtid="{D5CDD505-2E9C-101B-9397-08002B2CF9AE}" pid="11" name="附件ID">
    <vt:lpwstr>A30220130307A0201</vt:lpwstr>
  </property>
  <property fmtid="{D5CDD505-2E9C-101B-9397-08002B2CF9AE}" pid="12" name="缩略图标题">
    <vt:lpwstr>清新蝴蝶结</vt:lpwstr>
  </property>
  <property fmtid="{D5CDD505-2E9C-101B-9397-08002B2CF9AE}" pid="13" name="附件路径">
    <vt:lpwstr>A30220130307A0201.pptx</vt:lpwstr>
  </property>
  <property fmtid="{D5CDD505-2E9C-101B-9397-08002B2CF9AE}" pid="14" name="附件缩略图">
    <vt:lpwstr>A30220130307A0201.png</vt:lpwstr>
  </property>
  <property fmtid="{D5CDD505-2E9C-101B-9397-08002B2CF9AE}" pid="15" name="VIP等级">
    <vt:lpwstr>2</vt:lpwstr>
  </property>
  <property fmtid="{D5CDD505-2E9C-101B-9397-08002B2CF9AE}" pid="16" name="是否可购买">
    <vt:lpwstr>1</vt:lpwstr>
  </property>
  <property fmtid="{D5CDD505-2E9C-101B-9397-08002B2CF9AE}" pid="17" name="价格">
    <vt:lpwstr>15</vt:lpwstr>
  </property>
  <property fmtid="{D5CDD505-2E9C-101B-9397-08002B2CF9AE}" pid="18" name="操作代码">
    <vt:lpwstr>2</vt:lpwstr>
  </property>
</Properties>
</file>