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 id="2147483650" r:id="rId2"/>
  </p:sldMasterIdLst>
  <p:notesMasterIdLst>
    <p:notesMasterId r:id="rId9"/>
  </p:notesMasterIdLst>
  <p:sldIdLst>
    <p:sldId id="256" r:id="rId3"/>
    <p:sldId id="257" r:id="rId4"/>
    <p:sldId id="258" r:id="rId5"/>
    <p:sldId id="259" r:id="rId6"/>
    <p:sldId id="260" r:id="rId7"/>
    <p:sldId id="261" r:id="rId8"/>
  </p:sldIdLst>
  <p:sldSz cx="12192000" cy="6858000"/>
  <p:notesSz cx="6858000" cy="9144000"/>
  <p:embeddedFontLst>
    <p:embeddedFont>
      <p:font typeface="Arial Black" panose="020B0604020202020204" pitchFamily="34"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X8c6sTcgqjPZmBevDqsvWf7es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165D21-3215-4A0B-A455-E3AAA7C9BE07}">
  <a:tblStyle styleId="{C5165D21-3215-4A0B-A455-E3AAA7C9BE0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76"/>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31633" y="712472"/>
            <a:ext cx="4794738" cy="2697041"/>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p:nvPr/>
        </p:nvSpPr>
        <p:spPr>
          <a:xfrm rot="-5400000">
            <a:off x="-1050931" y="1977711"/>
            <a:ext cx="2725105"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DCDCD"/>
                </a:solidFill>
                <a:latin typeface="Arial"/>
                <a:ea typeface="Arial"/>
                <a:cs typeface="Arial"/>
                <a:sym typeface="Arial"/>
              </a:rPr>
              <a:t>— NOT FOR EXTERNAL DISTRIBUTION —</a:t>
            </a:r>
            <a:endParaRPr sz="900" b="0" i="0" u="none" strike="noStrike" cap="none" dirty="0">
              <a:solidFill>
                <a:srgbClr val="CDCDCD"/>
              </a:solidFill>
              <a:latin typeface="Arial"/>
              <a:ea typeface="Arial"/>
              <a:cs typeface="Arial"/>
              <a:sym typeface="Arial"/>
            </a:endParaRPr>
          </a:p>
        </p:txBody>
      </p:sp>
      <p:sp>
        <p:nvSpPr>
          <p:cNvPr id="6" name="Google Shape;6;n"/>
          <p:cNvSpPr txBox="1"/>
          <p:nvPr/>
        </p:nvSpPr>
        <p:spPr>
          <a:xfrm rot="5400000">
            <a:off x="5183827" y="1977711"/>
            <a:ext cx="2725105"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DCDCD"/>
                </a:solidFill>
                <a:latin typeface="Arial"/>
                <a:ea typeface="Arial"/>
                <a:cs typeface="Arial"/>
                <a:sym typeface="Arial"/>
              </a:rPr>
              <a:t>— NOT FOR EXTERNAL DISTRIBUTION —</a:t>
            </a:r>
            <a:endParaRPr sz="900" b="0" i="0" u="none" strike="noStrike" cap="none" dirty="0">
              <a:solidFill>
                <a:srgbClr val="CDCDCD"/>
              </a:solidFill>
              <a:latin typeface="Arial"/>
              <a:ea typeface="Arial"/>
              <a:cs typeface="Arial"/>
              <a:sym typeface="Arial"/>
            </a:endParaRPr>
          </a:p>
        </p:txBody>
      </p:sp>
      <p:sp>
        <p:nvSpPr>
          <p:cNvPr id="7" name="Google Shape;7;n"/>
          <p:cNvSpPr txBox="1"/>
          <p:nvPr/>
        </p:nvSpPr>
        <p:spPr>
          <a:xfrm>
            <a:off x="242373" y="128260"/>
            <a:ext cx="6326067" cy="258458"/>
          </a:xfrm>
          <a:prstGeom prst="rect">
            <a:avLst/>
          </a:prstGeom>
          <a:noFill/>
          <a:ln>
            <a:noFill/>
          </a:ln>
        </p:spPr>
        <p:txBody>
          <a:bodyPr spcFirstLastPara="1" wrap="square" lIns="0" tIns="45675" rIns="91350" bIns="45675" anchor="t" anchorCtr="0">
            <a:sp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Presentation Title</a:t>
            </a:r>
            <a:endParaRPr sz="1400" b="0" i="0" u="none" strike="noStrike" cap="none" dirty="0">
              <a:solidFill>
                <a:srgbClr val="000000"/>
              </a:solidFill>
              <a:latin typeface="Arial"/>
              <a:ea typeface="Arial"/>
              <a:cs typeface="Arial"/>
              <a:sym typeface="Arial"/>
            </a:endParaRPr>
          </a:p>
        </p:txBody>
      </p:sp>
      <p:sp>
        <p:nvSpPr>
          <p:cNvPr id="8" name="Google Shape;8;n"/>
          <p:cNvSpPr txBox="1"/>
          <p:nvPr/>
        </p:nvSpPr>
        <p:spPr>
          <a:xfrm>
            <a:off x="242372" y="8887703"/>
            <a:ext cx="6373258"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6E7878"/>
              </a:buClr>
              <a:buSzPts val="600"/>
              <a:buFont typeface="Arial"/>
              <a:buNone/>
            </a:pPr>
            <a:fld id="{00000000-1234-1234-1234-123412341234}" type="slidenum">
              <a:rPr lang="en-US" sz="600" b="0" i="0" u="none" strike="noStrike" cap="none">
                <a:solidFill>
                  <a:srgbClr val="6E7878"/>
                </a:solidFill>
                <a:latin typeface="Arial"/>
                <a:ea typeface="Arial"/>
                <a:cs typeface="Arial"/>
                <a:sym typeface="Arial"/>
              </a:rPr>
              <a:t>‹#›</a:t>
            </a:fld>
            <a:r>
              <a:rPr lang="en-US" sz="600" b="0" i="0" u="none" strike="noStrike" cap="none" dirty="0">
                <a:solidFill>
                  <a:srgbClr val="6E7878"/>
                </a:solidFill>
                <a:latin typeface="Arial"/>
                <a:ea typeface="Arial"/>
                <a:cs typeface="Arial"/>
                <a:sym typeface="Arial"/>
              </a:rPr>
              <a:t>	© 2019 Gartner, Inc. and/or its affiliates. All rights reserved. Gartner is a registered trademark of Gartner, Inc. or its affiliates.</a:t>
            </a:r>
            <a:br>
              <a:rPr lang="en-US" sz="600" b="0" i="0" u="none" strike="noStrike" cap="none" dirty="0">
                <a:solidFill>
                  <a:srgbClr val="6E7878"/>
                </a:solidFill>
                <a:latin typeface="Arial"/>
                <a:ea typeface="Arial"/>
                <a:cs typeface="Arial"/>
                <a:sym typeface="Arial"/>
              </a:rPr>
            </a:br>
            <a:r>
              <a:rPr lang="en-US" sz="600" b="1" i="0" u="none" strike="noStrike" cap="none" dirty="0">
                <a:solidFill>
                  <a:srgbClr val="6E7878"/>
                </a:solidFill>
                <a:latin typeface="Arial"/>
                <a:ea typeface="Arial"/>
                <a:cs typeface="Arial"/>
                <a:sym typeface="Arial"/>
              </a:rPr>
              <a:t>INTERNAL — FOR INTERNAL USE ONLY or RESTRICTED [CHOOSE ONE – DELETE AS APPROPRIATE] </a:t>
            </a:r>
            <a:r>
              <a:rPr lang="en-US" sz="600" b="0" i="0" u="none" strike="noStrike" cap="none" dirty="0">
                <a:solidFill>
                  <a:srgbClr val="6E7878"/>
                </a:solidFill>
                <a:latin typeface="Arial"/>
                <a:ea typeface="Arial"/>
                <a:cs typeface="Arial"/>
                <a:sym typeface="Arial"/>
              </a:rPr>
              <a:t>| Version X.X Last updated [insert date format: DD Month YYYY]</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US" dirty="0"/>
              <a:t>UPDATED 04 December 2018</a:t>
            </a:r>
            <a:endParaRPr dirty="0"/>
          </a:p>
        </p:txBody>
      </p:sp>
      <p:sp>
        <p:nvSpPr>
          <p:cNvPr id="109" name="Google Shape;109;p1: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sz="1400" b="0" i="0" u="none" strike="noStrike" cap="none" dirty="0">
              <a:solidFill>
                <a:srgbClr val="000000"/>
              </a:solidFill>
              <a:latin typeface="Arial"/>
              <a:ea typeface="Arial"/>
              <a:cs typeface="Arial"/>
              <a:sym typeface="Arial"/>
            </a:endParaRPr>
          </a:p>
        </p:txBody>
      </p:sp>
      <p:sp>
        <p:nvSpPr>
          <p:cNvPr id="110" name="Google Shape;110;p1:notes"/>
          <p:cNvSpPr>
            <a:spLocks noGrp="1" noRot="1" noChangeAspect="1"/>
          </p:cNvSpPr>
          <p:nvPr>
            <p:ph type="sldImg" idx="2"/>
          </p:nvPr>
        </p:nvSpPr>
        <p:spPr>
          <a:xfrm>
            <a:off x="1031633" y="712472"/>
            <a:ext cx="4794738" cy="2697041"/>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5: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45107aae5c_1_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145107aae5c_1_0:notes"/>
          <p:cNvSpPr txBox="1">
            <a:spLocks noGrp="1"/>
          </p:cNvSpPr>
          <p:nvPr>
            <p:ph type="body" idx="1"/>
          </p:nvPr>
        </p:nvSpPr>
        <p:spPr>
          <a:xfrm>
            <a:off x="242371" y="3592535"/>
            <a:ext cx="6373200" cy="5234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15"/>
        <p:cNvGrpSpPr/>
        <p:nvPr/>
      </p:nvGrpSpPr>
      <p:grpSpPr>
        <a:xfrm>
          <a:off x="0" y="0"/>
          <a:ext cx="0" cy="0"/>
          <a:chOff x="0" y="0"/>
          <a:chExt cx="0" cy="0"/>
        </a:xfrm>
      </p:grpSpPr>
      <p:sp>
        <p:nvSpPr>
          <p:cNvPr id="16" name="Google Shape;16;p10"/>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16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16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 name="Google Shape;17;p10"/>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0"/>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9" name="Google Shape;19;p10"/>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0" name="Google Shape;20;p10"/>
          <p:cNvPicPr preferRelativeResize="0"/>
          <p:nvPr/>
        </p:nvPicPr>
        <p:blipFill rotWithShape="1">
          <a:blip r:embed="rId2">
            <a:alphaModFix/>
          </a:blip>
          <a:srcRect/>
          <a:stretch/>
        </p:blipFill>
        <p:spPr>
          <a:xfrm>
            <a:off x="9686167" y="6055538"/>
            <a:ext cx="2057400" cy="469087"/>
          </a:xfrm>
          <a:prstGeom prst="rect">
            <a:avLst/>
          </a:prstGeom>
          <a:noFill/>
          <a:ln>
            <a:noFill/>
          </a:ln>
        </p:spPr>
      </p:pic>
      <p:sp>
        <p:nvSpPr>
          <p:cNvPr id="21" name="Google Shape;21;p10"/>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body" idx="1"/>
          </p:nvPr>
        </p:nvSpPr>
        <p:spPr>
          <a:xfrm>
            <a:off x="460544"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8"/>
          <p:cNvSpPr txBox="1">
            <a:spLocks noGrp="1"/>
          </p:cNvSpPr>
          <p:nvPr>
            <p:ph type="body" idx="2"/>
          </p:nvPr>
        </p:nvSpPr>
        <p:spPr>
          <a:xfrm>
            <a:off x="4427537"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8"/>
          <p:cNvSpPr txBox="1">
            <a:spLocks noGrp="1"/>
          </p:cNvSpPr>
          <p:nvPr>
            <p:ph type="body" idx="3"/>
          </p:nvPr>
        </p:nvSpPr>
        <p:spPr>
          <a:xfrm>
            <a:off x="8391186"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65"/>
        <p:cNvGrpSpPr/>
        <p:nvPr/>
      </p:nvGrpSpPr>
      <p:grpSpPr>
        <a:xfrm>
          <a:off x="0" y="0"/>
          <a:ext cx="0" cy="0"/>
          <a:chOff x="0" y="0"/>
          <a:chExt cx="0" cy="0"/>
        </a:xfrm>
      </p:grpSpPr>
      <p:sp>
        <p:nvSpPr>
          <p:cNvPr id="66" name="Google Shape;66;p19"/>
          <p:cNvSpPr txBox="1">
            <a:spLocks noGrp="1"/>
          </p:cNvSpPr>
          <p:nvPr>
            <p:ph type="body" idx="1"/>
          </p:nvPr>
        </p:nvSpPr>
        <p:spPr>
          <a:xfrm>
            <a:off x="457200" y="1527175"/>
            <a:ext cx="256349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9"/>
          <p:cNvSpPr txBox="1">
            <a:spLocks noGrp="1"/>
          </p:cNvSpPr>
          <p:nvPr>
            <p:ph type="body" idx="2"/>
          </p:nvPr>
        </p:nvSpPr>
        <p:spPr>
          <a:xfrm>
            <a:off x="3361373" y="1527175"/>
            <a:ext cx="256349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9"/>
          <p:cNvSpPr txBox="1">
            <a:spLocks noGrp="1"/>
          </p:cNvSpPr>
          <p:nvPr>
            <p:ph type="body" idx="3"/>
          </p:nvPr>
        </p:nvSpPr>
        <p:spPr>
          <a:xfrm>
            <a:off x="6265546" y="1527175"/>
            <a:ext cx="256349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4"/>
          </p:nvPr>
        </p:nvSpPr>
        <p:spPr>
          <a:xfrm>
            <a:off x="9169718" y="1527175"/>
            <a:ext cx="256349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body" idx="1"/>
          </p:nvPr>
        </p:nvSpPr>
        <p:spPr>
          <a:xfrm>
            <a:off x="457200"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0"/>
          <p:cNvSpPr txBox="1">
            <a:spLocks noGrp="1"/>
          </p:cNvSpPr>
          <p:nvPr>
            <p:ph type="body" idx="2"/>
          </p:nvPr>
        </p:nvSpPr>
        <p:spPr>
          <a:xfrm>
            <a:off x="3361373"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42900" algn="l">
              <a:lnSpc>
                <a:spcPct val="100000"/>
              </a:lnSpc>
              <a:spcBef>
                <a:spcPts val="0"/>
              </a:spcBef>
              <a:spcAft>
                <a:spcPts val="0"/>
              </a:spcAft>
              <a:buSzPts val="18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body" idx="3"/>
          </p:nvPr>
        </p:nvSpPr>
        <p:spPr>
          <a:xfrm>
            <a:off x="6265546"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0"/>
          <p:cNvSpPr txBox="1">
            <a:spLocks noGrp="1"/>
          </p:cNvSpPr>
          <p:nvPr>
            <p:ph type="body" idx="4"/>
          </p:nvPr>
        </p:nvSpPr>
        <p:spPr>
          <a:xfrm>
            <a:off x="9169718"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77"/>
        <p:cNvGrpSpPr/>
        <p:nvPr/>
      </p:nvGrpSpPr>
      <p:grpSpPr>
        <a:xfrm>
          <a:off x="0" y="0"/>
          <a:ext cx="0" cy="0"/>
          <a:chOff x="0" y="0"/>
          <a:chExt cx="0" cy="0"/>
        </a:xfrm>
      </p:grpSpPr>
      <p:sp>
        <p:nvSpPr>
          <p:cNvPr id="78" name="Google Shape;78;p21"/>
          <p:cNvSpPr/>
          <p:nvPr/>
        </p:nvSpPr>
        <p:spPr>
          <a:xfrm>
            <a:off x="7140899" y="1354039"/>
            <a:ext cx="5051100"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9" name="Google Shape;79;p21"/>
          <p:cNvSpPr/>
          <p:nvPr/>
        </p:nvSpPr>
        <p:spPr>
          <a:xfrm>
            <a:off x="-2" y="1354039"/>
            <a:ext cx="1753954"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0" name="Google Shape;80;p2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81"/>
        <p:cNvGrpSpPr/>
        <p:nvPr/>
      </p:nvGrpSpPr>
      <p:grpSpPr>
        <a:xfrm>
          <a:off x="0" y="0"/>
          <a:ext cx="0" cy="0"/>
          <a:chOff x="0" y="0"/>
          <a:chExt cx="0" cy="0"/>
        </a:xfrm>
      </p:grpSpPr>
      <p:sp>
        <p:nvSpPr>
          <p:cNvPr id="82" name="Google Shape;82;p22"/>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3" name="Google Shape;83;p22"/>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4" name="Google Shape;84;p2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p:nvPr/>
        </p:nvSpPr>
        <p:spPr>
          <a:xfrm>
            <a:off x="474077"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8" name="Google Shape;88;p23"/>
          <p:cNvSpPr/>
          <p:nvPr/>
        </p:nvSpPr>
        <p:spPr>
          <a:xfrm>
            <a:off x="9422804"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9" name="Google Shape;89;p23"/>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26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26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1_Sky">
  <p:cSld name="Quote W1_Sky">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p:nvPr/>
        </p:nvSpPr>
        <p:spPr>
          <a:xfrm>
            <a:off x="474077"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3" name="Google Shape;93;p24"/>
          <p:cNvSpPr/>
          <p:nvPr/>
        </p:nvSpPr>
        <p:spPr>
          <a:xfrm>
            <a:off x="9422804"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4" name="Google Shape;94;p24"/>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26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26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95"/>
        <p:cNvGrpSpPr/>
        <p:nvPr/>
      </p:nvGrpSpPr>
      <p:grpSpPr>
        <a:xfrm>
          <a:off x="0" y="0"/>
          <a:ext cx="0" cy="0"/>
          <a:chOff x="0" y="0"/>
          <a:chExt cx="0" cy="0"/>
        </a:xfrm>
      </p:grpSpPr>
      <p:sp>
        <p:nvSpPr>
          <p:cNvPr id="96" name="Google Shape;96;p25"/>
          <p:cNvSpPr>
            <a:spLocks noGrp="1"/>
          </p:cNvSpPr>
          <p:nvPr>
            <p:ph type="pic" idx="2"/>
          </p:nvPr>
        </p:nvSpPr>
        <p:spPr>
          <a:xfrm>
            <a:off x="7043912" y="1343025"/>
            <a:ext cx="4689182" cy="4298950"/>
          </a:xfrm>
          <a:prstGeom prst="rect">
            <a:avLst/>
          </a:prstGeom>
          <a:noFill/>
          <a:ln>
            <a:noFill/>
          </a:ln>
        </p:spPr>
      </p:sp>
      <p:sp>
        <p:nvSpPr>
          <p:cNvPr id="97" name="Google Shape;97;p25"/>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p:nvPr/>
        </p:nvSpPr>
        <p:spPr>
          <a:xfrm>
            <a:off x="6426219"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9" name="Google Shape;99;p25"/>
          <p:cNvSpPr/>
          <p:nvPr/>
        </p:nvSpPr>
        <p:spPr>
          <a:xfrm>
            <a:off x="473765"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00" name="Google Shape;100;p25"/>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26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26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W1_Sky with photo">
  <p:cSld name="Quote W1_Sky with photo">
    <p:spTree>
      <p:nvGrpSpPr>
        <p:cNvPr id="1" name="Shape 101"/>
        <p:cNvGrpSpPr/>
        <p:nvPr/>
      </p:nvGrpSpPr>
      <p:grpSpPr>
        <a:xfrm>
          <a:off x="0" y="0"/>
          <a:ext cx="0" cy="0"/>
          <a:chOff x="0" y="0"/>
          <a:chExt cx="0" cy="0"/>
        </a:xfrm>
      </p:grpSpPr>
      <p:sp>
        <p:nvSpPr>
          <p:cNvPr id="102" name="Google Shape;102;p26"/>
          <p:cNvSpPr>
            <a:spLocks noGrp="1"/>
          </p:cNvSpPr>
          <p:nvPr>
            <p:ph type="pic" idx="2"/>
          </p:nvPr>
        </p:nvSpPr>
        <p:spPr>
          <a:xfrm>
            <a:off x="7043912" y="1343025"/>
            <a:ext cx="4689182" cy="4298950"/>
          </a:xfrm>
          <a:prstGeom prst="rect">
            <a:avLst/>
          </a:prstGeom>
          <a:noFill/>
          <a:ln>
            <a:noFill/>
          </a:ln>
        </p:spPr>
      </p:sp>
      <p:sp>
        <p:nvSpPr>
          <p:cNvPr id="103" name="Google Shape;103;p26"/>
          <p:cNvSpPr/>
          <p:nvPr/>
        </p:nvSpPr>
        <p:spPr>
          <a:xfrm>
            <a:off x="6426219"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04" name="Google Shape;104;p26"/>
          <p:cNvSpPr/>
          <p:nvPr/>
        </p:nvSpPr>
        <p:spPr>
          <a:xfrm>
            <a:off x="473765"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05" name="Google Shape;105;p26"/>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6"/>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26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26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16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16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9"/>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9"/>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5" name="Google Shape;35;p9"/>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36" name="Google Shape;36;p9"/>
          <p:cNvPicPr preferRelativeResize="0"/>
          <p:nvPr/>
        </p:nvPicPr>
        <p:blipFill rotWithShape="1">
          <a:blip r:embed="rId2">
            <a:alphaModFix/>
          </a:blip>
          <a:srcRect/>
          <a:stretch/>
        </p:blipFill>
        <p:spPr>
          <a:xfrm>
            <a:off x="9686167" y="6055538"/>
            <a:ext cx="2057400" cy="469087"/>
          </a:xfrm>
          <a:prstGeom prst="rect">
            <a:avLst/>
          </a:prstGeom>
          <a:noFill/>
          <a:ln>
            <a:noFill/>
          </a:ln>
        </p:spPr>
      </p:pic>
      <p:sp>
        <p:nvSpPr>
          <p:cNvPr id="37" name="Google Shape;37;p9"/>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38"/>
        <p:cNvGrpSpPr/>
        <p:nvPr/>
      </p:nvGrpSpPr>
      <p:grpSpPr>
        <a:xfrm>
          <a:off x="0" y="0"/>
          <a:ext cx="0" cy="0"/>
          <a:chOff x="0" y="0"/>
          <a:chExt cx="0" cy="0"/>
        </a:xfrm>
      </p:grpSpPr>
      <p:sp>
        <p:nvSpPr>
          <p:cNvPr id="39" name="Google Shape;39;p12"/>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62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16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16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2"/>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2" name="Google Shape;42;p12"/>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43" name="Google Shape;43;p12"/>
          <p:cNvPicPr preferRelativeResize="0"/>
          <p:nvPr/>
        </p:nvPicPr>
        <p:blipFill rotWithShape="1">
          <a:blip r:embed="rId2">
            <a:alphaModFix/>
          </a:blip>
          <a:srcRect/>
          <a:stretch/>
        </p:blipFill>
        <p:spPr>
          <a:xfrm>
            <a:off x="9689540" y="6055538"/>
            <a:ext cx="2050653" cy="469087"/>
          </a:xfrm>
          <a:prstGeom prst="rect">
            <a:avLst/>
          </a:prstGeom>
          <a:noFill/>
          <a:ln>
            <a:noFill/>
          </a:ln>
        </p:spPr>
      </p:pic>
      <p:sp>
        <p:nvSpPr>
          <p:cNvPr id="44" name="Google Shape;44;p12"/>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2019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0"/>
              </a:spcBef>
              <a:spcAft>
                <a:spcPts val="0"/>
              </a:spcAft>
              <a:buSzPts val="162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6"/>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55"/>
        <p:cNvGrpSpPr/>
        <p:nvPr/>
      </p:nvGrpSpPr>
      <p:grpSpPr>
        <a:xfrm>
          <a:off x="0" y="0"/>
          <a:ext cx="0" cy="0"/>
          <a:chOff x="0" y="0"/>
          <a:chExt cx="0" cy="0"/>
        </a:xfrm>
      </p:grpSpPr>
      <p:sp>
        <p:nvSpPr>
          <p:cNvPr id="56" name="Google Shape;56;p17"/>
          <p:cNvSpPr txBox="1">
            <a:spLocks noGrp="1"/>
          </p:cNvSpPr>
          <p:nvPr>
            <p:ph type="body" idx="1"/>
          </p:nvPr>
        </p:nvSpPr>
        <p:spPr>
          <a:xfrm>
            <a:off x="460544" y="1527175"/>
            <a:ext cx="333692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7"/>
          <p:cNvSpPr txBox="1">
            <a:spLocks noGrp="1"/>
          </p:cNvSpPr>
          <p:nvPr>
            <p:ph type="body" idx="2"/>
          </p:nvPr>
        </p:nvSpPr>
        <p:spPr>
          <a:xfrm>
            <a:off x="4427537" y="1527175"/>
            <a:ext cx="333692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7"/>
          <p:cNvSpPr txBox="1">
            <a:spLocks noGrp="1"/>
          </p:cNvSpPr>
          <p:nvPr>
            <p:ph type="body" idx="3"/>
          </p:nvPr>
        </p:nvSpPr>
        <p:spPr>
          <a:xfrm>
            <a:off x="8391186" y="1527175"/>
            <a:ext cx="333692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65760" algn="l" rtl="0">
              <a:lnSpc>
                <a:spcPct val="100000"/>
              </a:lnSpc>
              <a:spcBef>
                <a:spcPts val="0"/>
              </a:spcBef>
              <a:spcAft>
                <a:spcPts val="0"/>
              </a:spcAft>
              <a:buClr>
                <a:schemeClr val="lt2"/>
              </a:buClr>
              <a:buSzPts val="2160"/>
              <a:buFont typeface="Noto Sans Symbols"/>
              <a:buChar char="▪"/>
              <a:defRPr sz="24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pic>
        <p:nvPicPr>
          <p:cNvPr id="12" name="Google Shape;12;p8"/>
          <p:cNvPicPr preferRelativeResize="0"/>
          <p:nvPr/>
        </p:nvPicPr>
        <p:blipFill rotWithShape="1">
          <a:blip r:embed="rId3">
            <a:alphaModFix/>
          </a:blip>
          <a:srcRect/>
          <a:stretch/>
        </p:blipFill>
        <p:spPr>
          <a:xfrm>
            <a:off x="10452994" y="6241458"/>
            <a:ext cx="1280218" cy="292850"/>
          </a:xfrm>
          <a:prstGeom prst="rect">
            <a:avLst/>
          </a:prstGeom>
          <a:noFill/>
          <a:ln>
            <a:noFill/>
          </a:ln>
        </p:spPr>
      </p:pic>
      <p:sp>
        <p:nvSpPr>
          <p:cNvPr id="13" name="Google Shape;13;p8"/>
          <p:cNvSpPr txBox="1"/>
          <p:nvPr/>
        </p:nvSpPr>
        <p:spPr>
          <a:xfrm>
            <a:off x="457201" y="6393120"/>
            <a:ext cx="7306732"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2022 Gartner, Inc. and/or its affiliates. All rights reserved.</a:t>
            </a:r>
            <a:endParaRPr sz="1400" b="0" i="0" u="none" strike="noStrike" cap="none" dirty="0">
              <a:solidFill>
                <a:srgbClr val="000000"/>
              </a:solidFill>
              <a:latin typeface="Arial"/>
              <a:ea typeface="Arial"/>
              <a:cs typeface="Arial"/>
              <a:sym typeface="Arial"/>
            </a:endParaRPr>
          </a:p>
        </p:txBody>
      </p:sp>
      <p:sp>
        <p:nvSpPr>
          <p:cNvPr id="14" name="Google Shape;14;p8"/>
          <p:cNvSpPr txBox="1"/>
          <p:nvPr/>
        </p:nvSpPr>
        <p:spPr>
          <a:xfrm>
            <a:off x="692741" y="6297997"/>
            <a:ext cx="231481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700"/>
              <a:buFont typeface="Arial"/>
              <a:buNone/>
            </a:pPr>
            <a:r>
              <a:rPr lang="en-US" sz="700" b="1" i="0" u="none" strike="noStrike" cap="none" dirty="0">
                <a:solidFill>
                  <a:schemeClr val="lt1"/>
                </a:solidFill>
                <a:latin typeface="Arial"/>
                <a:ea typeface="Arial"/>
                <a:cs typeface="Arial"/>
                <a:sym typeface="Arial"/>
              </a:rPr>
              <a:t>RESTRICTED</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7"/>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65760" algn="l" rtl="0">
              <a:lnSpc>
                <a:spcPct val="100000"/>
              </a:lnSpc>
              <a:spcBef>
                <a:spcPts val="0"/>
              </a:spcBef>
              <a:spcAft>
                <a:spcPts val="0"/>
              </a:spcAft>
              <a:buClr>
                <a:schemeClr val="dk2"/>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2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2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5" name="Google Shape;25;p7"/>
          <p:cNvPicPr preferRelativeResize="0"/>
          <p:nvPr/>
        </p:nvPicPr>
        <p:blipFill rotWithShape="1">
          <a:blip r:embed="rId19">
            <a:alphaModFix/>
          </a:blip>
          <a:srcRect/>
          <a:stretch/>
        </p:blipFill>
        <p:spPr>
          <a:xfrm>
            <a:off x="10452994" y="6241458"/>
            <a:ext cx="1280218" cy="292850"/>
          </a:xfrm>
          <a:prstGeom prst="rect">
            <a:avLst/>
          </a:prstGeom>
          <a:noFill/>
          <a:ln>
            <a:noFill/>
          </a:ln>
        </p:spPr>
      </p:pic>
      <p:sp>
        <p:nvSpPr>
          <p:cNvPr id="26" name="Google Shape;26;p7"/>
          <p:cNvSpPr txBox="1"/>
          <p:nvPr/>
        </p:nvSpPr>
        <p:spPr>
          <a:xfrm>
            <a:off x="457201" y="6393120"/>
            <a:ext cx="7306732"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2022 Gartner, Inc. and/or its affiliates. All rights reserved.</a:t>
            </a:r>
            <a:endParaRPr sz="1400" b="0" i="0" u="none" strike="noStrike" cap="none" dirty="0">
              <a:solidFill>
                <a:srgbClr val="000000"/>
              </a:solidFill>
              <a:latin typeface="Arial"/>
              <a:ea typeface="Arial"/>
              <a:cs typeface="Arial"/>
              <a:sym typeface="Arial"/>
            </a:endParaRPr>
          </a:p>
        </p:txBody>
      </p:sp>
      <p:sp>
        <p:nvSpPr>
          <p:cNvPr id="27" name="Google Shape;27;p7"/>
          <p:cNvSpPr txBox="1"/>
          <p:nvPr/>
        </p:nvSpPr>
        <p:spPr>
          <a:xfrm>
            <a:off x="692741" y="6297997"/>
            <a:ext cx="231481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700"/>
              <a:buFont typeface="Arial"/>
              <a:buNone/>
            </a:pPr>
            <a:r>
              <a:rPr lang="en-US" sz="700" b="1" i="0" u="none" strike="noStrike" cap="none" dirty="0">
                <a:solidFill>
                  <a:schemeClr val="dk1"/>
                </a:solidFill>
                <a:latin typeface="Arial"/>
                <a:ea typeface="Arial"/>
                <a:cs typeface="Arial"/>
                <a:sym typeface="Arial"/>
              </a:rPr>
              <a:t>RESTRICTED</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2166861" y="1643062"/>
            <a:ext cx="4545024" cy="272891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t>CJM Template Completion</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a:t>
            </a:r>
            <a:r>
              <a:rPr lang="en-US" dirty="0"/>
              <a:t>Guide</a:t>
            </a:r>
            <a:endParaRPr dirty="0"/>
          </a:p>
        </p:txBody>
      </p:sp>
      <p:sp>
        <p:nvSpPr>
          <p:cNvPr id="113" name="Google Shape;113;p1"/>
          <p:cNvSpPr txBox="1"/>
          <p:nvPr/>
        </p:nvSpPr>
        <p:spPr>
          <a:xfrm>
            <a:off x="7842738" y="449180"/>
            <a:ext cx="3880339" cy="502117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lt1"/>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lt1"/>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Arial Black"/>
                <a:ea typeface="Arial Black"/>
                <a:cs typeface="Arial Black"/>
                <a:sym typeface="Arial Black"/>
              </a:rPr>
              <a:t>What it does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lt1"/>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This tool helps customer journey mapping workshop organizers to guide workshop participants to complete the CJM template.</a:t>
            </a:r>
            <a:endParaRPr sz="12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lt1"/>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Arial Black"/>
                <a:ea typeface="Arial Black"/>
                <a:cs typeface="Arial Black"/>
                <a:sym typeface="Arial Black"/>
              </a:rPr>
              <a:t>Instructions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lt1"/>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Slide 1: Refer to this slide for an overview of the steps involved in completing the CJM template.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Slides 2 - 4: Refer to these slides to guide participants through the process of completing the CJM template.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Slide 5: Refer to this slide for a completed sample CJM template.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dirty="0">
              <a:solidFill>
                <a:schemeClr val="lt1"/>
              </a:solidFill>
              <a:latin typeface="Arial"/>
              <a:ea typeface="Arial"/>
              <a:cs typeface="Arial"/>
              <a:sym typeface="Arial"/>
            </a:endParaRPr>
          </a:p>
        </p:txBody>
      </p:sp>
      <p:sp>
        <p:nvSpPr>
          <p:cNvPr id="114" name="Google Shape;114;p1"/>
          <p:cNvSpPr txBox="1"/>
          <p:nvPr/>
        </p:nvSpPr>
        <p:spPr>
          <a:xfrm>
            <a:off x="465221" y="5725389"/>
            <a:ext cx="8566484" cy="541603"/>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Steps to Completing the CJM Template</a:t>
            </a:r>
            <a:endParaRPr dirty="0"/>
          </a:p>
        </p:txBody>
      </p:sp>
      <p:grpSp>
        <p:nvGrpSpPr>
          <p:cNvPr id="120" name="Google Shape;120;p2"/>
          <p:cNvGrpSpPr/>
          <p:nvPr/>
        </p:nvGrpSpPr>
        <p:grpSpPr>
          <a:xfrm>
            <a:off x="2039143" y="2559843"/>
            <a:ext cx="8113712" cy="1281112"/>
            <a:chOff x="7143" y="2068777"/>
            <a:chExt cx="8113712" cy="1281112"/>
          </a:xfrm>
        </p:grpSpPr>
        <p:sp>
          <p:nvSpPr>
            <p:cNvPr id="121" name="Google Shape;121;p2"/>
            <p:cNvSpPr/>
            <p:nvPr/>
          </p:nvSpPr>
          <p:spPr>
            <a:xfrm>
              <a:off x="7143" y="2068777"/>
              <a:ext cx="2135187" cy="1281112"/>
            </a:xfrm>
            <a:prstGeom prst="roundRect">
              <a:avLst>
                <a:gd name="adj" fmla="val 10000"/>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2" name="Google Shape;122;p2"/>
            <p:cNvSpPr txBox="1"/>
            <p:nvPr/>
          </p:nvSpPr>
          <p:spPr>
            <a:xfrm>
              <a:off x="44665" y="2106299"/>
              <a:ext cx="2060143" cy="1206068"/>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dirty="0">
                  <a:solidFill>
                    <a:schemeClr val="lt1"/>
                  </a:solidFill>
                  <a:latin typeface="Arial"/>
                  <a:ea typeface="Arial"/>
                  <a:cs typeface="Arial"/>
                  <a:sym typeface="Arial"/>
                </a:rPr>
                <a:t>Step 1: Identify the Stages</a:t>
              </a:r>
              <a:endParaRPr sz="1800" b="0" i="0" u="none" strike="noStrike" cap="none" dirty="0">
                <a:solidFill>
                  <a:schemeClr val="lt1"/>
                </a:solidFill>
                <a:latin typeface="Arial"/>
                <a:ea typeface="Arial"/>
                <a:cs typeface="Arial"/>
                <a:sym typeface="Arial"/>
              </a:endParaRPr>
            </a:p>
            <a:p>
              <a:pPr marL="0" marR="0" lvl="0" indent="0" algn="ctr" rtl="0">
                <a:lnSpc>
                  <a:spcPct val="90000"/>
                </a:lnSpc>
                <a:spcBef>
                  <a:spcPts val="0"/>
                </a:spcBef>
                <a:spcAft>
                  <a:spcPts val="0"/>
                </a:spcAft>
                <a:buClr>
                  <a:schemeClr val="lt1"/>
                </a:buClr>
                <a:buSzPts val="1800"/>
                <a:buFont typeface="Arial"/>
                <a:buNone/>
              </a:pPr>
              <a:endParaRPr sz="1800" b="0" i="0" u="none" strike="noStrike" cap="none" dirty="0">
                <a:solidFill>
                  <a:schemeClr val="lt1"/>
                </a:solidFill>
                <a:latin typeface="Arial"/>
                <a:ea typeface="Arial"/>
                <a:cs typeface="Arial"/>
                <a:sym typeface="Arial"/>
              </a:endParaRPr>
            </a:p>
            <a:p>
              <a:pPr marL="0" marR="0" lvl="0" indent="0" algn="ctr" rtl="0">
                <a:lnSpc>
                  <a:spcPct val="90000"/>
                </a:lnSpc>
                <a:spcBef>
                  <a:spcPts val="630"/>
                </a:spcBef>
                <a:spcAft>
                  <a:spcPts val="0"/>
                </a:spcAft>
                <a:buClr>
                  <a:schemeClr val="lt1"/>
                </a:buClr>
                <a:buSzPts val="1100"/>
                <a:buFont typeface="Arial"/>
                <a:buNone/>
              </a:pPr>
              <a:r>
                <a:rPr lang="en-US" sz="1100" b="0" i="0" u="none" strike="noStrike" cap="none" dirty="0">
                  <a:solidFill>
                    <a:schemeClr val="lt1"/>
                  </a:solidFill>
                  <a:latin typeface="Arial"/>
                  <a:ea typeface="Arial"/>
                  <a:cs typeface="Arial"/>
                  <a:sym typeface="Arial"/>
                </a:rPr>
                <a:t>(Slide 2)</a:t>
              </a:r>
              <a:endParaRPr sz="1400" b="0" i="0" u="none" strike="noStrike" cap="none" dirty="0">
                <a:solidFill>
                  <a:srgbClr val="000000"/>
                </a:solidFill>
                <a:latin typeface="Arial"/>
                <a:ea typeface="Arial"/>
                <a:cs typeface="Arial"/>
                <a:sym typeface="Arial"/>
              </a:endParaRPr>
            </a:p>
          </p:txBody>
        </p:sp>
        <p:sp>
          <p:nvSpPr>
            <p:cNvPr id="123" name="Google Shape;123;p2"/>
            <p:cNvSpPr/>
            <p:nvPr/>
          </p:nvSpPr>
          <p:spPr>
            <a:xfrm>
              <a:off x="2355850" y="2444570"/>
              <a:ext cx="452659" cy="529526"/>
            </a:xfrm>
            <a:prstGeom prst="rightArrow">
              <a:avLst>
                <a:gd name="adj1" fmla="val 60000"/>
                <a:gd name="adj2" fmla="val 50000"/>
              </a:avLst>
            </a:prstGeom>
            <a:solidFill>
              <a:srgbClr val="A8AA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4" name="Google Shape;124;p2"/>
            <p:cNvSpPr txBox="1"/>
            <p:nvPr/>
          </p:nvSpPr>
          <p:spPr>
            <a:xfrm>
              <a:off x="2355850" y="2550475"/>
              <a:ext cx="316861" cy="31771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125" name="Google Shape;125;p2"/>
            <p:cNvSpPr/>
            <p:nvPr/>
          </p:nvSpPr>
          <p:spPr>
            <a:xfrm>
              <a:off x="2996406" y="2068777"/>
              <a:ext cx="2135187" cy="1281112"/>
            </a:xfrm>
            <a:prstGeom prst="roundRect">
              <a:avLst>
                <a:gd name="adj" fmla="val 10000"/>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6" name="Google Shape;126;p2"/>
            <p:cNvSpPr txBox="1"/>
            <p:nvPr/>
          </p:nvSpPr>
          <p:spPr>
            <a:xfrm>
              <a:off x="3033928" y="2106299"/>
              <a:ext cx="2060143" cy="1206068"/>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rgbClr val="FFFFFF"/>
                </a:buClr>
                <a:buSzPts val="1800"/>
                <a:buFont typeface="Arial"/>
                <a:buNone/>
              </a:pPr>
              <a:r>
                <a:rPr lang="en-US" sz="1800" b="0" i="0" u="none" strike="noStrike" cap="none" dirty="0">
                  <a:solidFill>
                    <a:srgbClr val="FFFFFF"/>
                  </a:solidFill>
                  <a:latin typeface="Arial"/>
                  <a:ea typeface="Arial"/>
                  <a:cs typeface="Arial"/>
                  <a:sym typeface="Arial"/>
                </a:rPr>
                <a:t>Step 2: Set the Steps</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630"/>
                </a:spcBef>
                <a:spcAft>
                  <a:spcPts val="0"/>
                </a:spcAft>
                <a:buClr>
                  <a:schemeClr val="dk1"/>
                </a:buClr>
                <a:buSzPts val="1100"/>
                <a:buFont typeface="Arial"/>
                <a:buNone/>
              </a:pPr>
              <a:endParaRPr sz="1100" b="0" i="0" u="none" strike="noStrike" cap="none" dirty="0">
                <a:solidFill>
                  <a:schemeClr val="lt1"/>
                </a:solidFill>
                <a:latin typeface="Arial"/>
                <a:ea typeface="Arial"/>
                <a:cs typeface="Arial"/>
                <a:sym typeface="Arial"/>
              </a:endParaRPr>
            </a:p>
            <a:p>
              <a:pPr marL="0" marR="0" lvl="0" indent="0" algn="ctr" rtl="0">
                <a:lnSpc>
                  <a:spcPct val="90000"/>
                </a:lnSpc>
                <a:spcBef>
                  <a:spcPts val="385"/>
                </a:spcBef>
                <a:spcAft>
                  <a:spcPts val="0"/>
                </a:spcAft>
                <a:buClr>
                  <a:schemeClr val="lt1"/>
                </a:buClr>
                <a:buSzPts val="1100"/>
                <a:buFont typeface="Arial"/>
                <a:buNone/>
              </a:pPr>
              <a:r>
                <a:rPr lang="en-US" sz="1100" b="0" i="0" u="none" strike="noStrike" cap="none" dirty="0">
                  <a:solidFill>
                    <a:schemeClr val="lt1"/>
                  </a:solidFill>
                  <a:latin typeface="Arial"/>
                  <a:ea typeface="Arial"/>
                  <a:cs typeface="Arial"/>
                  <a:sym typeface="Arial"/>
                </a:rPr>
                <a:t>(Slide 3)</a:t>
              </a:r>
              <a:endParaRPr sz="1400" b="0" i="0" u="none" strike="noStrike" cap="none" dirty="0">
                <a:solidFill>
                  <a:srgbClr val="000000"/>
                </a:solidFill>
                <a:latin typeface="Arial"/>
                <a:ea typeface="Arial"/>
                <a:cs typeface="Arial"/>
                <a:sym typeface="Arial"/>
              </a:endParaRPr>
            </a:p>
          </p:txBody>
        </p:sp>
        <p:sp>
          <p:nvSpPr>
            <p:cNvPr id="127" name="Google Shape;127;p2"/>
            <p:cNvSpPr/>
            <p:nvPr/>
          </p:nvSpPr>
          <p:spPr>
            <a:xfrm>
              <a:off x="5345112" y="2444570"/>
              <a:ext cx="452659" cy="529526"/>
            </a:xfrm>
            <a:prstGeom prst="rightArrow">
              <a:avLst>
                <a:gd name="adj1" fmla="val 60000"/>
                <a:gd name="adj2" fmla="val 50000"/>
              </a:avLst>
            </a:prstGeom>
            <a:solidFill>
              <a:srgbClr val="A8AA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8" name="Google Shape;128;p2"/>
            <p:cNvSpPr txBox="1"/>
            <p:nvPr/>
          </p:nvSpPr>
          <p:spPr>
            <a:xfrm>
              <a:off x="5345112" y="2550475"/>
              <a:ext cx="316861" cy="31771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129" name="Google Shape;129;p2"/>
            <p:cNvSpPr/>
            <p:nvPr/>
          </p:nvSpPr>
          <p:spPr>
            <a:xfrm>
              <a:off x="5985668" y="2068777"/>
              <a:ext cx="2135187" cy="1281112"/>
            </a:xfrm>
            <a:prstGeom prst="roundRect">
              <a:avLst>
                <a:gd name="adj" fmla="val 10000"/>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0" name="Google Shape;130;p2"/>
            <p:cNvSpPr txBox="1"/>
            <p:nvPr/>
          </p:nvSpPr>
          <p:spPr>
            <a:xfrm>
              <a:off x="6023190" y="2106299"/>
              <a:ext cx="2060100" cy="1206000"/>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Arial"/>
                <a:buNone/>
              </a:pPr>
              <a:endParaRPr sz="1800" b="0" i="0" u="none" strike="noStrike" cap="none" dirty="0">
                <a:solidFill>
                  <a:schemeClr val="lt1"/>
                </a:solidFill>
                <a:latin typeface="Arial"/>
                <a:ea typeface="Arial"/>
                <a:cs typeface="Arial"/>
                <a:sym typeface="Arial"/>
              </a:endParaRPr>
            </a:p>
            <a:p>
              <a:pPr marL="0" marR="0" lvl="0" indent="0" algn="ctr" rtl="0">
                <a:lnSpc>
                  <a:spcPct val="90000"/>
                </a:lnSpc>
                <a:spcBef>
                  <a:spcPts val="0"/>
                </a:spcBef>
                <a:spcAft>
                  <a:spcPts val="0"/>
                </a:spcAft>
                <a:buClr>
                  <a:schemeClr val="lt1"/>
                </a:buClr>
                <a:buSzPts val="1800"/>
                <a:buFont typeface="Arial"/>
                <a:buNone/>
              </a:pPr>
              <a:r>
                <a:rPr lang="en-US" sz="1800" b="0" i="0" u="none" strike="noStrike" cap="none" dirty="0">
                  <a:solidFill>
                    <a:schemeClr val="lt1"/>
                  </a:solidFill>
                  <a:latin typeface="Arial"/>
                  <a:ea typeface="Arial"/>
                  <a:cs typeface="Arial"/>
                  <a:sym typeface="Arial"/>
                </a:rPr>
                <a:t>Step 3: Fill in the Categories</a:t>
              </a:r>
              <a:endParaRPr sz="1800" b="0" i="0" u="none" strike="noStrike" cap="none" dirty="0">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lt1"/>
                </a:buClr>
                <a:buSzPts val="1800"/>
                <a:buFont typeface="Arial"/>
                <a:buNone/>
              </a:pPr>
              <a:endParaRPr sz="1400" b="0" i="0" u="none" strike="noStrike" cap="none" dirty="0">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lt1"/>
                </a:buClr>
                <a:buSzPts val="1800"/>
                <a:buFont typeface="Arial"/>
                <a:buNone/>
              </a:pPr>
              <a:endParaRPr sz="1100" b="0" i="0" u="none" strike="noStrike" cap="none" dirty="0">
                <a:solidFill>
                  <a:schemeClr val="lt1"/>
                </a:solidFill>
                <a:latin typeface="Arial"/>
                <a:ea typeface="Arial"/>
                <a:cs typeface="Arial"/>
                <a:sym typeface="Arial"/>
              </a:endParaRPr>
            </a:p>
            <a:p>
              <a:pPr marL="0" marR="0" lvl="0" indent="0" algn="ctr" rtl="0">
                <a:lnSpc>
                  <a:spcPct val="90000"/>
                </a:lnSpc>
                <a:spcBef>
                  <a:spcPts val="0"/>
                </a:spcBef>
                <a:spcAft>
                  <a:spcPts val="0"/>
                </a:spcAft>
                <a:buClr>
                  <a:schemeClr val="lt1"/>
                </a:buClr>
                <a:buSzPts val="1800"/>
                <a:buFont typeface="Arial"/>
                <a:buNone/>
              </a:pPr>
              <a:r>
                <a:rPr lang="en-US" sz="1100" b="0" i="0" u="none" strike="noStrike" cap="none" dirty="0">
                  <a:solidFill>
                    <a:schemeClr val="lt1"/>
                  </a:solidFill>
                  <a:latin typeface="Arial"/>
                  <a:ea typeface="Arial"/>
                  <a:cs typeface="Arial"/>
                  <a:sym typeface="Arial"/>
                </a:rPr>
                <a:t>(Slide 4)</a:t>
              </a:r>
              <a:endParaRPr sz="1400" b="0" i="0" u="none" strike="noStrike" cap="none" dirty="0">
                <a:solidFill>
                  <a:schemeClr val="dk1"/>
                </a:solidFill>
                <a:latin typeface="Arial"/>
                <a:ea typeface="Arial"/>
                <a:cs typeface="Arial"/>
                <a:sym typeface="Arial"/>
              </a:endParaRPr>
            </a:p>
            <a:p>
              <a:pPr marL="0" marR="0" lvl="0" indent="0" algn="ctr" rtl="0">
                <a:lnSpc>
                  <a:spcPct val="90000"/>
                </a:lnSpc>
                <a:spcBef>
                  <a:spcPts val="630"/>
                </a:spcBef>
                <a:spcAft>
                  <a:spcPts val="0"/>
                </a:spcAft>
                <a:buClr>
                  <a:schemeClr val="lt1"/>
                </a:buClr>
                <a:buSzPts val="1100"/>
                <a:buFont typeface="Arial"/>
                <a:buNone/>
              </a:pPr>
              <a:endParaRPr sz="1400" b="0" i="0" u="none" strike="noStrike" cap="none" dirty="0">
                <a:solidFill>
                  <a:srgbClr val="000000"/>
                </a:solidFill>
                <a:latin typeface="Arial"/>
                <a:ea typeface="Arial"/>
                <a:cs typeface="Arial"/>
                <a:sym typeface="Arial"/>
              </a:endParaRPr>
            </a:p>
          </p:txBody>
        </p:sp>
      </p:grpSp>
      <p:sp>
        <p:nvSpPr>
          <p:cNvPr id="131" name="Google Shape;131;p2"/>
          <p:cNvSpPr txBox="1"/>
          <p:nvPr/>
        </p:nvSpPr>
        <p:spPr>
          <a:xfrm>
            <a:off x="446597" y="5783498"/>
            <a:ext cx="9928776"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Arial"/>
                <a:ea typeface="Arial"/>
                <a:cs typeface="Arial"/>
                <a:sym typeface="Arial"/>
              </a:rPr>
              <a:t>Source: Gartner (May 2019)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381000" y="26397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Step 1: Identify the Stages</a:t>
            </a:r>
            <a:br>
              <a:rPr lang="en-US" dirty="0"/>
            </a:br>
            <a:endParaRPr dirty="0"/>
          </a:p>
        </p:txBody>
      </p:sp>
      <p:sp>
        <p:nvSpPr>
          <p:cNvPr id="138" name="Google Shape;138;p4"/>
          <p:cNvSpPr txBox="1"/>
          <p:nvPr/>
        </p:nvSpPr>
        <p:spPr>
          <a:xfrm>
            <a:off x="365589" y="772624"/>
            <a:ext cx="11534100" cy="738664"/>
          </a:xfrm>
          <a:prstGeom prst="rect">
            <a:avLst/>
          </a:prstGeom>
          <a:solidFill>
            <a:schemeClr val="accent3"/>
          </a:solidFill>
          <a:ln>
            <a:noFill/>
          </a:ln>
        </p:spPr>
        <p:txBody>
          <a:bodyPr spcFirstLastPara="1" wrap="square" lIns="0" tIns="0" rIns="0" bIns="0" anchor="t" anchorCtr="0">
            <a:spAutoFit/>
          </a:bodyPr>
          <a:lstStyle/>
          <a:p>
            <a:pPr marL="5715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Calibri"/>
                <a:ea typeface="Calibri"/>
                <a:cs typeface="Calibri"/>
                <a:sym typeface="Calibri"/>
              </a:rPr>
              <a:t>I</a:t>
            </a:r>
            <a:r>
              <a:rPr lang="en-US" sz="1200" b="1" i="0" u="none" strike="noStrike" cap="none" dirty="0">
                <a:solidFill>
                  <a:schemeClr val="dk1"/>
                </a:solidFill>
                <a:latin typeface="Arial"/>
                <a:ea typeface="Arial"/>
                <a:cs typeface="Arial"/>
                <a:sym typeface="Arial"/>
              </a:rPr>
              <a:t>nstructions:</a:t>
            </a:r>
            <a:endParaRPr sz="1200" b="0" i="0" u="none" strike="noStrike" cap="none" dirty="0">
              <a:solidFill>
                <a:srgbClr val="000000"/>
              </a:solidFill>
              <a:latin typeface="Arial"/>
              <a:ea typeface="Arial"/>
              <a:cs typeface="Arial"/>
              <a:sym typeface="Arial"/>
            </a:endParaRPr>
          </a:p>
          <a:p>
            <a:pPr marL="5715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 Identify the stages for the chosen journey.</a:t>
            </a:r>
            <a:endParaRPr sz="1200" b="0" i="0" u="none" strike="noStrike" cap="none" dirty="0">
              <a:solidFill>
                <a:srgbClr val="000000"/>
              </a:solidFill>
              <a:latin typeface="Arial"/>
              <a:ea typeface="Arial"/>
              <a:cs typeface="Arial"/>
              <a:sym typeface="Arial"/>
            </a:endParaRPr>
          </a:p>
          <a:p>
            <a:pPr marL="5715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 Stages are groups of steps the customer will take during the given journey (for example, the steps that lead up to a transaction can be grouped into the “buy” stage). For each stage, write down the customer goals and the internal stakeholders/resources aligned to it.</a:t>
            </a:r>
            <a:endParaRPr sz="1200" b="0" i="0" u="none" strike="noStrike" cap="none" dirty="0">
              <a:solidFill>
                <a:srgbClr val="000000"/>
              </a:solidFill>
              <a:latin typeface="Arial"/>
              <a:ea typeface="Arial"/>
              <a:cs typeface="Arial"/>
              <a:sym typeface="Arial"/>
            </a:endParaRPr>
          </a:p>
        </p:txBody>
      </p:sp>
      <p:pic>
        <p:nvPicPr>
          <p:cNvPr id="139" name="Google Shape;139;p4" descr="Table&#10;&#10;Description automatically generated"/>
          <p:cNvPicPr preferRelativeResize="0"/>
          <p:nvPr/>
        </p:nvPicPr>
        <p:blipFill rotWithShape="1">
          <a:blip r:embed="rId3">
            <a:alphaModFix/>
          </a:blip>
          <a:srcRect/>
          <a:stretch/>
        </p:blipFill>
        <p:spPr>
          <a:xfrm>
            <a:off x="3265714" y="1615637"/>
            <a:ext cx="5329645" cy="4513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
          <p:cNvSpPr txBox="1">
            <a:spLocks noGrp="1"/>
          </p:cNvSpPr>
          <p:nvPr>
            <p:ph type="title"/>
          </p:nvPr>
        </p:nvSpPr>
        <p:spPr>
          <a:xfrm>
            <a:off x="381000"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Step 2: Set the Steps</a:t>
            </a:r>
            <a:endParaRPr dirty="0"/>
          </a:p>
        </p:txBody>
      </p:sp>
      <p:sp>
        <p:nvSpPr>
          <p:cNvPr id="146" name="Google Shape;146;p3"/>
          <p:cNvSpPr txBox="1"/>
          <p:nvPr/>
        </p:nvSpPr>
        <p:spPr>
          <a:xfrm>
            <a:off x="370397" y="912122"/>
            <a:ext cx="11503200" cy="738900"/>
          </a:xfrm>
          <a:prstGeom prst="rect">
            <a:avLst/>
          </a:prstGeom>
          <a:solidFill>
            <a:schemeClr val="accent3"/>
          </a:solidFill>
          <a:ln>
            <a:noFill/>
          </a:ln>
        </p:spPr>
        <p:txBody>
          <a:bodyPr spcFirstLastPara="1" wrap="square" lIns="0" tIns="0" rIns="0" bIns="0" anchor="t" anchorCtr="0">
            <a:spAutoFit/>
          </a:bodyPr>
          <a:lstStyle/>
          <a:p>
            <a:pPr marL="5715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Instructions: </a:t>
            </a:r>
            <a:endParaRPr sz="1200" b="0" i="0" u="none" strike="noStrike" cap="none" dirty="0">
              <a:solidFill>
                <a:srgbClr val="000000"/>
              </a:solidFill>
              <a:latin typeface="Arial"/>
              <a:ea typeface="Arial"/>
              <a:cs typeface="Arial"/>
              <a:sym typeface="Arial"/>
            </a:endParaRPr>
          </a:p>
          <a:p>
            <a:pPr marL="5715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 fill in the steps the customer will take during the given journey. </a:t>
            </a:r>
            <a:endParaRPr sz="1200" b="0" i="0" u="none" strike="noStrike" cap="none" dirty="0">
              <a:solidFill>
                <a:srgbClr val="000000"/>
              </a:solidFill>
              <a:latin typeface="Arial"/>
              <a:ea typeface="Arial"/>
              <a:cs typeface="Arial"/>
              <a:sym typeface="Arial"/>
            </a:endParaRPr>
          </a:p>
          <a:p>
            <a:pPr marL="5715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 Once the steps have been decided, ask the participants to write them on sticky notes and paste these on the white board/wall (for </a:t>
            </a:r>
            <a:r>
              <a:rPr lang="en-US" sz="1200" dirty="0">
                <a:solidFill>
                  <a:schemeClr val="dk1"/>
                </a:solidFill>
              </a:rPr>
              <a:t>an in-person workshop)</a:t>
            </a:r>
            <a:r>
              <a:rPr lang="en-US" sz="1200" b="0" i="0" u="none" strike="noStrike" cap="none" dirty="0">
                <a:solidFill>
                  <a:schemeClr val="dk1"/>
                </a:solidFill>
                <a:latin typeface="Arial"/>
                <a:ea typeface="Arial"/>
                <a:cs typeface="Arial"/>
                <a:sym typeface="Arial"/>
              </a:rPr>
              <a:t> as these steps tend to change through the course of the session.</a:t>
            </a:r>
            <a:endParaRPr sz="1200" b="0" i="0" u="none" strike="noStrike" cap="none" dirty="0">
              <a:solidFill>
                <a:srgbClr val="000000"/>
              </a:solidFill>
              <a:latin typeface="Arial"/>
              <a:ea typeface="Arial"/>
              <a:cs typeface="Arial"/>
              <a:sym typeface="Arial"/>
            </a:endParaRPr>
          </a:p>
        </p:txBody>
      </p:sp>
      <p:pic>
        <p:nvPicPr>
          <p:cNvPr id="147" name="Google Shape;147;p3" descr="Table&#10;&#10;Description automatically generated"/>
          <p:cNvPicPr preferRelativeResize="0"/>
          <p:nvPr/>
        </p:nvPicPr>
        <p:blipFill rotWithShape="1">
          <a:blip r:embed="rId3">
            <a:alphaModFix/>
          </a:blip>
          <a:srcRect/>
          <a:stretch/>
        </p:blipFill>
        <p:spPr>
          <a:xfrm>
            <a:off x="3226046" y="1856374"/>
            <a:ext cx="5830868" cy="4344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381000" y="366713"/>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Step 3: Fill in the Categories</a:t>
            </a:r>
            <a:br>
              <a:rPr lang="en-US" dirty="0"/>
            </a:br>
            <a:br>
              <a:rPr lang="en-US" dirty="0"/>
            </a:br>
            <a:endParaRPr dirty="0"/>
          </a:p>
        </p:txBody>
      </p:sp>
      <p:sp>
        <p:nvSpPr>
          <p:cNvPr id="153" name="Google Shape;153;p5"/>
          <p:cNvSpPr txBox="1"/>
          <p:nvPr/>
        </p:nvSpPr>
        <p:spPr>
          <a:xfrm>
            <a:off x="370397" y="912122"/>
            <a:ext cx="11503200" cy="923330"/>
          </a:xfrm>
          <a:prstGeom prst="rect">
            <a:avLst/>
          </a:prstGeom>
          <a:solidFill>
            <a:schemeClr val="accent3"/>
          </a:solidFill>
          <a:ln>
            <a:noFill/>
          </a:ln>
        </p:spPr>
        <p:txBody>
          <a:bodyPr spcFirstLastPara="1" wrap="square" lIns="0" tIns="0" rIns="0" bIns="0" anchor="t" anchorCtr="0">
            <a:spAutoFit/>
          </a:bodyPr>
          <a:lstStyle/>
          <a:p>
            <a:pPr marL="5715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Instructions:</a:t>
            </a:r>
            <a:endParaRPr sz="1200" b="0" i="0" u="none" strike="noStrike" cap="none" dirty="0">
              <a:solidFill>
                <a:srgbClr val="000000"/>
              </a:solidFill>
              <a:latin typeface="Arial"/>
              <a:ea typeface="Arial"/>
              <a:cs typeface="Arial"/>
              <a:sym typeface="Arial"/>
            </a:endParaRPr>
          </a:p>
          <a:p>
            <a:pPr marL="5715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 While filling in the categories, </a:t>
            </a:r>
            <a:r>
              <a:rPr lang="en-US" sz="1200" dirty="0">
                <a:solidFill>
                  <a:schemeClr val="dk1"/>
                </a:solidFill>
              </a:rPr>
              <a:t>you</a:t>
            </a:r>
            <a:r>
              <a:rPr lang="en-US" sz="1200" b="0" i="0" u="none" strike="noStrike" cap="none" dirty="0">
                <a:solidFill>
                  <a:schemeClr val="dk1"/>
                </a:solidFill>
                <a:latin typeface="Arial"/>
                <a:ea typeface="Arial"/>
                <a:cs typeface="Arial"/>
                <a:sym typeface="Arial"/>
              </a:rPr>
              <a:t> should think about the customer’s expectations, desired performance standards, thoughts, feelings, challenges and the touchpoints they interact with along their journey. </a:t>
            </a:r>
            <a:endParaRPr sz="1200" b="0" i="0" u="none" strike="noStrike" cap="none" dirty="0">
              <a:solidFill>
                <a:schemeClr val="dk1"/>
              </a:solidFill>
              <a:latin typeface="Arial"/>
              <a:ea typeface="Arial"/>
              <a:cs typeface="Arial"/>
              <a:sym typeface="Arial"/>
            </a:endParaRPr>
          </a:p>
          <a:p>
            <a:pPr marL="5715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 Within the “feelings” category, use red sticky notes to represent feelings of dissatisfaction, and green to represent feelings of satisfaction. This facilitates quick identification of pain points and enjoyable points along the journey.</a:t>
            </a:r>
            <a:endParaRPr sz="1200" b="0" i="0" u="none" strike="noStrike" cap="none" dirty="0">
              <a:solidFill>
                <a:srgbClr val="000000"/>
              </a:solidFill>
              <a:latin typeface="Arial"/>
              <a:ea typeface="Arial"/>
              <a:cs typeface="Arial"/>
              <a:sym typeface="Arial"/>
            </a:endParaRPr>
          </a:p>
        </p:txBody>
      </p:sp>
      <p:pic>
        <p:nvPicPr>
          <p:cNvPr id="154" name="Google Shape;154;p5" descr="Table&#10;&#10;Description automatically generated"/>
          <p:cNvPicPr preferRelativeResize="0"/>
          <p:nvPr/>
        </p:nvPicPr>
        <p:blipFill rotWithShape="1">
          <a:blip r:embed="rId3">
            <a:alphaModFix/>
          </a:blip>
          <a:srcRect/>
          <a:stretch/>
        </p:blipFill>
        <p:spPr>
          <a:xfrm>
            <a:off x="3252212" y="2122427"/>
            <a:ext cx="5708907" cy="45390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45107aae5c_1_0"/>
          <p:cNvSpPr txBox="1">
            <a:spLocks noGrp="1"/>
          </p:cNvSpPr>
          <p:nvPr>
            <p:ph type="title"/>
          </p:nvPr>
        </p:nvSpPr>
        <p:spPr>
          <a:xfrm>
            <a:off x="306981" y="81500"/>
            <a:ext cx="112761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Sample Completed CJM Template </a:t>
            </a:r>
            <a:br>
              <a:rPr lang="en-US" dirty="0"/>
            </a:br>
            <a:endParaRPr dirty="0"/>
          </a:p>
        </p:txBody>
      </p:sp>
      <p:graphicFrame>
        <p:nvGraphicFramePr>
          <p:cNvPr id="161" name="Google Shape;161;g145107aae5c_1_0"/>
          <p:cNvGraphicFramePr/>
          <p:nvPr>
            <p:extLst>
              <p:ext uri="{D42A27DB-BD31-4B8C-83A1-F6EECF244321}">
                <p14:modId xmlns:p14="http://schemas.microsoft.com/office/powerpoint/2010/main" val="1066336558"/>
              </p:ext>
            </p:extLst>
          </p:nvPr>
        </p:nvGraphicFramePr>
        <p:xfrm>
          <a:off x="306983" y="616790"/>
          <a:ext cx="11276125" cy="5530200"/>
        </p:xfrm>
        <a:graphic>
          <a:graphicData uri="http://schemas.openxmlformats.org/drawingml/2006/table">
            <a:tbl>
              <a:tblPr>
                <a:noFill/>
                <a:tableStyleId>{C5165D21-3215-4A0B-A455-E3AAA7C9BE07}</a:tableStyleId>
              </a:tblPr>
              <a:tblGrid>
                <a:gridCol w="1318175">
                  <a:extLst>
                    <a:ext uri="{9D8B030D-6E8A-4147-A177-3AD203B41FA5}">
                      <a16:colId xmlns:a16="http://schemas.microsoft.com/office/drawing/2014/main" val="20000"/>
                    </a:ext>
                  </a:extLst>
                </a:gridCol>
                <a:gridCol w="973650">
                  <a:extLst>
                    <a:ext uri="{9D8B030D-6E8A-4147-A177-3AD203B41FA5}">
                      <a16:colId xmlns:a16="http://schemas.microsoft.com/office/drawing/2014/main" val="20001"/>
                    </a:ext>
                  </a:extLst>
                </a:gridCol>
                <a:gridCol w="1073075">
                  <a:extLst>
                    <a:ext uri="{9D8B030D-6E8A-4147-A177-3AD203B41FA5}">
                      <a16:colId xmlns:a16="http://schemas.microsoft.com/office/drawing/2014/main" val="20002"/>
                    </a:ext>
                  </a:extLst>
                </a:gridCol>
                <a:gridCol w="874225">
                  <a:extLst>
                    <a:ext uri="{9D8B030D-6E8A-4147-A177-3AD203B41FA5}">
                      <a16:colId xmlns:a16="http://schemas.microsoft.com/office/drawing/2014/main" val="20003"/>
                    </a:ext>
                  </a:extLst>
                </a:gridCol>
                <a:gridCol w="1044350">
                  <a:extLst>
                    <a:ext uri="{9D8B030D-6E8A-4147-A177-3AD203B41FA5}">
                      <a16:colId xmlns:a16="http://schemas.microsoft.com/office/drawing/2014/main" val="20004"/>
                    </a:ext>
                  </a:extLst>
                </a:gridCol>
                <a:gridCol w="1056700">
                  <a:extLst>
                    <a:ext uri="{9D8B030D-6E8A-4147-A177-3AD203B41FA5}">
                      <a16:colId xmlns:a16="http://schemas.microsoft.com/office/drawing/2014/main" val="20005"/>
                    </a:ext>
                  </a:extLst>
                </a:gridCol>
                <a:gridCol w="1056700">
                  <a:extLst>
                    <a:ext uri="{9D8B030D-6E8A-4147-A177-3AD203B41FA5}">
                      <a16:colId xmlns:a16="http://schemas.microsoft.com/office/drawing/2014/main" val="20006"/>
                    </a:ext>
                  </a:extLst>
                </a:gridCol>
                <a:gridCol w="794125">
                  <a:extLst>
                    <a:ext uri="{9D8B030D-6E8A-4147-A177-3AD203B41FA5}">
                      <a16:colId xmlns:a16="http://schemas.microsoft.com/office/drawing/2014/main" val="20007"/>
                    </a:ext>
                  </a:extLst>
                </a:gridCol>
                <a:gridCol w="1432250">
                  <a:extLst>
                    <a:ext uri="{9D8B030D-6E8A-4147-A177-3AD203B41FA5}">
                      <a16:colId xmlns:a16="http://schemas.microsoft.com/office/drawing/2014/main" val="20008"/>
                    </a:ext>
                  </a:extLst>
                </a:gridCol>
                <a:gridCol w="1652875">
                  <a:extLst>
                    <a:ext uri="{9D8B030D-6E8A-4147-A177-3AD203B41FA5}">
                      <a16:colId xmlns:a16="http://schemas.microsoft.com/office/drawing/2014/main" val="20009"/>
                    </a:ext>
                  </a:extLst>
                </a:gridCol>
              </a:tblGrid>
              <a:tr h="0">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Stages</a:t>
                      </a:r>
                      <a:endParaRPr sz="1000" u="none" strike="noStrike" cap="none" dirty="0">
                        <a:solidFill>
                          <a:schemeClr val="lt1"/>
                        </a:solidFill>
                      </a:endParaRPr>
                    </a:p>
                  </a:txBody>
                  <a:tcPr marL="91425" marR="91425" marT="91425" marB="91425">
                    <a:solidFill>
                      <a:schemeClr val="accent1"/>
                    </a:solidFill>
                  </a:tcPr>
                </a:tc>
                <a:tc gridSpan="2">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Getting to the menu</a:t>
                      </a:r>
                      <a:endParaRPr sz="1000" u="none" strike="noStrike" cap="none" dirty="0">
                        <a:solidFill>
                          <a:schemeClr val="lt1"/>
                        </a:solidFill>
                      </a:endParaRPr>
                    </a:p>
                  </a:txBody>
                  <a:tcPr marL="91425" marR="91425" marT="91425" marB="91425">
                    <a:solidFill>
                      <a:schemeClr val="accent1"/>
                    </a:solidFill>
                  </a:tcPr>
                </a:tc>
                <a:tc hMerge="1">
                  <a:txBody>
                    <a:bodyPr/>
                    <a:lstStyle/>
                    <a:p>
                      <a:endParaRPr lang="en-US"/>
                    </a:p>
                  </a:txBody>
                  <a:tcPr/>
                </a:tc>
                <a:tc gridSpan="5">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Buying and transacting </a:t>
                      </a:r>
                      <a:endParaRPr sz="1000" u="none" strike="noStrike" cap="none" dirty="0">
                        <a:solidFill>
                          <a:schemeClr val="lt1"/>
                        </a:solidFill>
                      </a:endParaRPr>
                    </a:p>
                  </a:txBody>
                  <a:tcPr marL="91425" marR="91425" marT="91425" marB="91425">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Showing loyalty to the brand</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Advocating for the brand</a:t>
                      </a:r>
                      <a:endParaRPr sz="1000" u="none" strike="noStrike" cap="none" dirty="0">
                        <a:solidFill>
                          <a:schemeClr val="lt1"/>
                        </a:solidFill>
                      </a:endParaRPr>
                    </a:p>
                  </a:txBody>
                  <a:tcPr marL="91425" marR="91425" marT="91425" marB="91425">
                    <a:solidFill>
                      <a:schemeClr val="accent1"/>
                    </a:solidFill>
                  </a:tcPr>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What are Emily’s Goals at this stage?</a:t>
                      </a:r>
                      <a:endParaRPr sz="820" u="none" strike="noStrike" cap="none" dirty="0"/>
                    </a:p>
                  </a:txBody>
                  <a:tcPr marL="91425" marR="91425" marT="91425" marB="91425"/>
                </a:tc>
                <a:tc gridSpan="2">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To get to the menu review in the safest, shortest time possible. </a:t>
                      </a:r>
                      <a:endParaRPr sz="820" u="none" strike="noStrike" cap="none" dirty="0"/>
                    </a:p>
                  </a:txBody>
                  <a:tcPr marL="91425" marR="91425" marT="91425" marB="91425"/>
                </a:tc>
                <a:tc hMerge="1">
                  <a:txBody>
                    <a:bodyPr/>
                    <a:lstStyle/>
                    <a:p>
                      <a:endParaRPr lang="en-US"/>
                    </a:p>
                  </a:txBody>
                  <a:tcPr/>
                </a:tc>
                <a:tc gridSpan="5">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To receive the items she wants at the price she expects at the shortest time possible; to receive friendly service. </a:t>
                      </a:r>
                      <a:endParaRPr sz="820" u="none" strike="noStrike" cap="none" dirty="0"/>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To have a similar experience as last time.</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For her friends and family to visit the store and have a similar experience.</a:t>
                      </a:r>
                      <a:endParaRPr sz="820" u="none" strike="noStrike" cap="none" dirty="0"/>
                    </a:p>
                  </a:txBody>
                  <a:tcPr marL="91425" marR="91425" marT="91425" marB="91425"/>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Responsible internal stakeholders/resources.</a:t>
                      </a:r>
                      <a:endParaRPr sz="820" u="none" strike="noStrike" cap="none" dirty="0"/>
                    </a:p>
                  </a:txBody>
                  <a:tcPr marL="91425" marR="91425" marT="91425" marB="91425"/>
                </a:tc>
                <a:tc gridSpan="2">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Store locators on the website</a:t>
                      </a:r>
                      <a:endParaRPr sz="820" u="none" strike="noStrike" cap="none" dirty="0"/>
                    </a:p>
                  </a:txBody>
                  <a:tcPr marL="91425" marR="91425" marT="91425" marB="91425"/>
                </a:tc>
                <a:tc hMerge="1">
                  <a:txBody>
                    <a:bodyPr/>
                    <a:lstStyle/>
                    <a:p>
                      <a:endParaRPr lang="en-US"/>
                    </a:p>
                  </a:txBody>
                  <a:tcPr/>
                </a:tc>
                <a:tc gridSpan="5">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solidFill>
                            <a:schemeClr val="dk1"/>
                          </a:solidFill>
                        </a:rPr>
                        <a:t>Placement of menu board, </a:t>
                      </a:r>
                      <a:r>
                        <a:rPr lang="en-US" sz="820" u="none" strike="noStrike" cap="none" dirty="0"/>
                        <a:t>staff at the billing counter, barista, billing machine.</a:t>
                      </a:r>
                      <a:endParaRPr sz="820" u="none" strike="noStrike" cap="none" dirty="0"/>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CX team, management, store staff.</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CX team, store staff, management, social media team.</a:t>
                      </a:r>
                      <a:endParaRPr sz="820" u="none" strike="noStrike" cap="none" dirty="0"/>
                    </a:p>
                  </a:txBody>
                  <a:tcPr marL="91425" marR="91425" marT="91425" marB="91425"/>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What is Emily doing?</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Craves for a coffee</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Enters coffee shop</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Reviews the menu</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Places an order</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Pays for the coffee</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Waits for order</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Drinks coffee</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Returns to store for next coffee run</a:t>
                      </a:r>
                      <a:endParaRPr sz="1000" u="none" strike="noStrike" cap="none" dirty="0">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solidFill>
                            <a:schemeClr val="lt1"/>
                          </a:solidFill>
                        </a:rPr>
                        <a:t>Recommends store to friends and family </a:t>
                      </a:r>
                      <a:endParaRPr sz="1000" u="none" strike="noStrike" cap="none" dirty="0">
                        <a:solidFill>
                          <a:schemeClr val="lt1"/>
                        </a:solidFill>
                      </a:endParaRPr>
                    </a:p>
                  </a:txBody>
                  <a:tcPr marL="91425" marR="91425" marT="91425" marB="91425">
                    <a:solidFill>
                      <a:schemeClr val="accent1"/>
                    </a:solidFill>
                  </a:tcPr>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What is Emily expecting?</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To find a coffee shop close to her workplace.</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To not wait in a long queue. </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solidFill>
                            <a:schemeClr val="dk1"/>
                          </a:solidFill>
                        </a:rPr>
                        <a:t>Easy layout </a:t>
                      </a:r>
                      <a:endParaRPr sz="820" u="none" strike="noStrike" cap="none" dirty="0">
                        <a:solidFill>
                          <a:schemeClr val="dk1"/>
                        </a:solidFill>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solidFill>
                            <a:schemeClr val="dk1"/>
                          </a:solidFill>
                        </a:rPr>
                        <a:t>Friendly staff, availability of item.</a:t>
                      </a:r>
                      <a:endParaRPr sz="820" u="none" strike="noStrike" cap="none" dirty="0">
                        <a:solidFill>
                          <a:schemeClr val="dk1"/>
                        </a:solidFill>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solidFill>
                            <a:schemeClr val="dk1"/>
                          </a:solidFill>
                        </a:rPr>
                        <a:t>Availability of various payment methods.</a:t>
                      </a:r>
                      <a:endParaRPr sz="820" u="none" strike="noStrike" cap="none" dirty="0">
                        <a:solidFill>
                          <a:schemeClr val="dk1"/>
                        </a:solidFill>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solidFill>
                            <a:schemeClr val="dk1"/>
                          </a:solidFill>
                        </a:rPr>
                        <a:t>Less waiting time.</a:t>
                      </a:r>
                      <a:endParaRPr sz="820" u="none" strike="noStrike" cap="none" dirty="0">
                        <a:solidFill>
                          <a:schemeClr val="dk1"/>
                        </a:solidFill>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solidFill>
                            <a:schemeClr val="dk1"/>
                          </a:solidFill>
                        </a:rPr>
                        <a:t>Tastes as per expectation.</a:t>
                      </a:r>
                      <a:endParaRPr sz="820" u="none" strike="noStrike" cap="none" dirty="0">
                        <a:solidFill>
                          <a:schemeClr val="dk1"/>
                        </a:solidFill>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solidFill>
                            <a:schemeClr val="dk1"/>
                          </a:solidFill>
                        </a:rPr>
                        <a:t>Consistent experience.</a:t>
                      </a:r>
                      <a:endParaRPr sz="820" u="none" strike="noStrike" cap="none" dirty="0">
                        <a:solidFill>
                          <a:schemeClr val="dk1"/>
                        </a:solidFill>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solidFill>
                            <a:schemeClr val="dk1"/>
                          </a:solidFill>
                        </a:rPr>
                        <a:t>For her friends and family to visit the store and have a similar experience.</a:t>
                      </a:r>
                      <a:endParaRPr sz="820" u="none" strike="noStrike" cap="none" dirty="0">
                        <a:solidFill>
                          <a:schemeClr val="dk1"/>
                        </a:solidFill>
                      </a:endParaRPr>
                    </a:p>
                  </a:txBody>
                  <a:tcPr marL="91425" marR="91425" marT="91425" marB="91425"/>
                </a:tc>
                <a:extLst>
                  <a:ext uri="{0D108BD9-81ED-4DB2-BD59-A6C34878D82A}">
                    <a16:rowId xmlns:a16="http://schemas.microsoft.com/office/drawing/2014/main" val="10004"/>
                  </a:ext>
                </a:extLst>
              </a:tr>
              <a:tr h="0">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Desired performance standards</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Locate stores close to office spaces.</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Maintain 2 counters in all stores. If queues go beyond 6 persons, open a third counter.  </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solidFill>
                            <a:schemeClr val="dk1"/>
                          </a:solidFill>
                        </a:rPr>
                        <a:t>Big, easy-to-read menu boards with updated menu and prices.</a:t>
                      </a:r>
                      <a:endParaRPr sz="820" u="none" strike="noStrike" cap="none" dirty="0">
                        <a:solidFill>
                          <a:schemeClr val="dk1"/>
                        </a:solidFill>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Items listed on the menu should always be available.</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Payment can be made using cash, card or digital means.</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Preparation of order should not take more than expected time.</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Should contain all add-ons customer asked for.</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Maintain (or enhance)</a:t>
                      </a:r>
                      <a:endParaRPr sz="820" u="none" strike="noStrike" cap="none" dirty="0"/>
                    </a:p>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quality of experience.</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Maintain (or enhance)</a:t>
                      </a:r>
                      <a:endParaRPr sz="820" u="none" strike="noStrike" cap="none" dirty="0"/>
                    </a:p>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quality of experience.</a:t>
                      </a:r>
                      <a:endParaRPr sz="820" u="none" strike="noStrike" cap="none" dirty="0"/>
                    </a:p>
                  </a:txBody>
                  <a:tcPr marL="91425" marR="91425" marT="91425" marB="91425"/>
                </a:tc>
                <a:extLst>
                  <a:ext uri="{0D108BD9-81ED-4DB2-BD59-A6C34878D82A}">
                    <a16:rowId xmlns:a16="http://schemas.microsoft.com/office/drawing/2014/main" val="10005"/>
                  </a:ext>
                </a:extLst>
              </a:tr>
              <a:tr h="0">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What is Emily thinking? </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Will there be a long queue?</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What should I order?</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Will they have the item?</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How should I pay?</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How long will I have to wait?</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What will it taste like?</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Have I got the correct order?</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When should I come next?</a:t>
                      </a:r>
                      <a:endParaRPr sz="820" u="none" strike="noStrike" cap="none" dirty="0"/>
                    </a:p>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What should I order next?</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Will my friends and family like the store as much as I did?</a:t>
                      </a:r>
                      <a:endParaRPr sz="820" u="none" strike="noStrike" cap="none" dirty="0"/>
                    </a:p>
                  </a:txBody>
                  <a:tcPr marL="91425" marR="91425" marT="91425" marB="91425"/>
                </a:tc>
                <a:extLst>
                  <a:ext uri="{0D108BD9-81ED-4DB2-BD59-A6C34878D82A}">
                    <a16:rowId xmlns:a16="http://schemas.microsoft.com/office/drawing/2014/main" val="10006"/>
                  </a:ext>
                </a:extLst>
              </a:tr>
              <a:tr h="0">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What is Emily feeling?</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Groggy, sleepy</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Short line: happy; long line: irritated. </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Good board: happy; Bad board: irritated.</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Irritated if item not available.</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Irritated if preferred payment not available.</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On/before time: happy; Long time: irritated.</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Tastes good: happy; tastes bad: irritated.</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Satisfaction or dissatisfaction based on consistency of experience.</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Loved the experience and excited to be sharing about it with her friends and family.</a:t>
                      </a:r>
                      <a:endParaRPr sz="820" u="none" strike="noStrike" cap="none" dirty="0"/>
                    </a:p>
                  </a:txBody>
                  <a:tcPr marL="91425" marR="91425" marT="91425" marB="91425"/>
                </a:tc>
                <a:extLst>
                  <a:ext uri="{0D108BD9-81ED-4DB2-BD59-A6C34878D82A}">
                    <a16:rowId xmlns:a16="http://schemas.microsoft.com/office/drawing/2014/main" val="10007"/>
                  </a:ext>
                </a:extLst>
              </a:tr>
              <a:tr h="0">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With what touchpoints is Emily interacting?</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Store website (for store timings, location)</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r>
                        <a:rPr lang="en-US" sz="820" u="none" strike="noStrike" cap="none" dirty="0"/>
                        <a:t>Store layout </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Menu board</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Staff</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Staff, Billing machine</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Store seating</a:t>
                      </a:r>
                      <a:endParaRPr sz="820" u="none" strike="noStrike" cap="none" dirty="0"/>
                    </a:p>
                  </a:txBody>
                  <a:tcPr marL="91425" marR="91425" marT="91425" marB="91425"/>
                </a:tc>
                <a:tc>
                  <a:txBody>
                    <a:bodyPr/>
                    <a:lstStyle/>
                    <a:p>
                      <a:pPr marL="0" marR="0" lvl="0" indent="0" algn="l" rtl="0">
                        <a:lnSpc>
                          <a:spcPct val="115000"/>
                        </a:lnSpc>
                        <a:spcBef>
                          <a:spcPts val="0"/>
                        </a:spcBef>
                        <a:spcAft>
                          <a:spcPts val="0"/>
                        </a:spcAft>
                        <a:buClr>
                          <a:srgbClr val="000000"/>
                        </a:buClr>
                        <a:buSzPts val="820"/>
                        <a:buFont typeface="Arial"/>
                        <a:buNone/>
                      </a:pPr>
                      <a:r>
                        <a:rPr lang="en-US" sz="820" u="none" strike="noStrike" cap="none" dirty="0"/>
                        <a:t>Product and service</a:t>
                      </a: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endParaRPr sz="82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820"/>
                        <a:buFont typeface="Arial"/>
                        <a:buNone/>
                      </a:pPr>
                      <a:endParaRPr sz="820" u="none" strike="noStrike" cap="none" dirty="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892</Words>
  <Application>Microsoft Macintosh PowerPoint</Application>
  <PresentationFormat>Widescreen</PresentationFormat>
  <Paragraphs>117</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Noto Sans Symbols</vt:lpstr>
      <vt:lpstr>Arial Black</vt:lpstr>
      <vt:lpstr>Arial</vt:lpstr>
      <vt:lpstr>White bkgrnd master</vt:lpstr>
      <vt:lpstr>White bkgrnd master</vt:lpstr>
      <vt:lpstr>CJM Template Completion Guide</vt:lpstr>
      <vt:lpstr>Steps to Completing the CJM Template</vt:lpstr>
      <vt:lpstr>Step 1: Identify the Stages </vt:lpstr>
      <vt:lpstr>Step 2: Set the Steps</vt:lpstr>
      <vt:lpstr>Step 3: Fill in the Categories  </vt:lpstr>
      <vt:lpstr>Sample Completed CJM Template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CJM Template Completion Guide</dc:title>
  <dc:creator>Parthasarathi,Priyanka</dc:creator>
  <cp:lastModifiedBy>Erik Wende</cp:lastModifiedBy>
  <cp:revision>3</cp:revision>
  <dcterms:created xsi:type="dcterms:W3CDTF">2019-07-11T18:07:03Z</dcterms:created>
  <dcterms:modified xsi:type="dcterms:W3CDTF">2024-02-29T19:46:08Z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0x010100BB071AD51CB54748A7A90CB5680FAE84</vt:lpwstr>
  </property>
</Properties>
</file>