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0">
          <p15:clr>
            <a:srgbClr val="A4A3A4"/>
          </p15:clr>
        </p15:guide>
        <p15:guide id="2" pos="2880">
          <p15:clr>
            <a:srgbClr val="A4A3A4"/>
          </p15:clr>
        </p15:guide>
      </p15:sldGuideLst>
    </p:ext>
    <p:ext uri="GoogleSlidesCustomDataVersion2">
      <go:slidesCustomData xmlns:go="http://customooxmlschemas.google.com/" r:id="rId18" roundtripDataSignature="AMtx7mg+XAH+2W3pwjMMeVDIeY74SUzr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777194"/>
            <a:ext cx="5486400" cy="390861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71800"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9428584"/>
            <a:ext cx="2971800"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777194"/>
            <a:ext cx="5486400" cy="3908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9428584"/>
            <a:ext cx="2971800"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2: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777194"/>
            <a:ext cx="548640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96975" y="1241425"/>
            <a:ext cx="44640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7" name="Shape 27"/>
        <p:cNvGrpSpPr/>
        <p:nvPr/>
      </p:nvGrpSpPr>
      <p:grpSpPr>
        <a:xfrm>
          <a:off x="0" y="0"/>
          <a:ext cx="0" cy="0"/>
          <a:chOff x="0" y="0"/>
          <a:chExt cx="0" cy="0"/>
        </a:xfrm>
      </p:grpSpPr>
      <p:sp>
        <p:nvSpPr>
          <p:cNvPr id="28" name="Google Shape;28;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1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34" name="Shape 34"/>
        <p:cNvGrpSpPr/>
        <p:nvPr/>
      </p:nvGrpSpPr>
      <p:grpSpPr>
        <a:xfrm>
          <a:off x="0" y="0"/>
          <a:ext cx="0" cy="0"/>
          <a:chOff x="0" y="0"/>
          <a:chExt cx="0" cy="0"/>
        </a:xfrm>
      </p:grpSpPr>
      <p:sp>
        <p:nvSpPr>
          <p:cNvPr id="35" name="Google Shape;35;p1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7" name="Google Shape;37;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3887391" y="987426"/>
            <a:ext cx="4629150" cy="4873625"/>
          </a:xfrm>
          <a:prstGeom prst="rect">
            <a:avLst/>
          </a:prstGeom>
          <a:noFill/>
          <a:ln>
            <a:noFill/>
          </a:ln>
        </p:spPr>
      </p:sp>
      <p:sp>
        <p:nvSpPr>
          <p:cNvPr id="68" name="Google Shape;68;p2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ongletvertsans.tif" id="89" name="Google Shape;89;p1"/>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sp>
        <p:nvSpPr>
          <p:cNvPr id="90" name="Google Shape;90;p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br>
              <a:rPr b="1" lang="de-DE" sz="2800"/>
            </a:br>
            <a:r>
              <a:rPr b="1" lang="de-DE" sz="2800"/>
              <a:t>Website Kick-Off</a:t>
            </a:r>
            <a:endParaRPr/>
          </a:p>
        </p:txBody>
      </p:sp>
      <p:sp>
        <p:nvSpPr>
          <p:cNvPr id="91" name="Google Shape;91;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600"/>
              <a:buNone/>
            </a:pPr>
            <a:r>
              <a:rPr b="1" lang="de-DE" sz="1600"/>
              <a:t>Presentation</a:t>
            </a:r>
            <a:endParaRPr b="1" sz="1600"/>
          </a:p>
          <a:p>
            <a:pPr indent="0" lvl="0" marL="0" rtl="0" algn="ctr">
              <a:lnSpc>
                <a:spcPct val="90000"/>
              </a:lnSpc>
              <a:spcBef>
                <a:spcPts val="750"/>
              </a:spcBef>
              <a:spcAft>
                <a:spcPts val="0"/>
              </a:spcAft>
              <a:buClr>
                <a:schemeClr val="dk1"/>
              </a:buClr>
              <a:buSzPts val="1600"/>
              <a:buNone/>
            </a:pPr>
            <a:r>
              <a:t/>
            </a:r>
            <a:endParaRPr b="1" sz="1600"/>
          </a:p>
        </p:txBody>
      </p:sp>
      <p:sp>
        <p:nvSpPr>
          <p:cNvPr id="92" name="Google Shape;92;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93" name="Google Shape;93;p1"/>
          <p:cNvPicPr preferRelativeResize="0"/>
          <p:nvPr/>
        </p:nvPicPr>
        <p:blipFill rotWithShape="1">
          <a:blip r:embed="rId4">
            <a:alphaModFix/>
          </a:blip>
          <a:srcRect b="0" l="0" r="0" t="0"/>
          <a:stretch/>
        </p:blipFill>
        <p:spPr>
          <a:xfrm>
            <a:off x="2907283" y="1333500"/>
            <a:ext cx="3560192" cy="1599597"/>
          </a:xfrm>
          <a:prstGeom prst="rect">
            <a:avLst/>
          </a:prstGeom>
          <a:noFill/>
          <a:ln>
            <a:noFill/>
          </a:ln>
        </p:spPr>
      </p:pic>
      <p:pic>
        <p:nvPicPr>
          <p:cNvPr descr="Untitled-2.tif" id="94" name="Google Shape;94;p1"/>
          <p:cNvPicPr preferRelativeResize="0"/>
          <p:nvPr/>
        </p:nvPicPr>
        <p:blipFill rotWithShape="1">
          <a:blip r:embed="rId5">
            <a:alphaModFix/>
          </a:blip>
          <a:srcRect b="0" l="0" r="0" t="0"/>
          <a:stretch/>
        </p:blipFill>
        <p:spPr>
          <a:xfrm>
            <a:off x="0" y="0"/>
            <a:ext cx="3133725" cy="133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ongletvertsans.tif" id="207" name="Google Shape;207;p10"/>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208" name="Google Shape;208;p10"/>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209" name="Google Shape;209;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Natural Gas Trading 2/2</a:t>
            </a:r>
            <a:endParaRPr/>
          </a:p>
        </p:txBody>
      </p:sp>
      <p:sp>
        <p:nvSpPr>
          <p:cNvPr id="210" name="Google Shape;210;p1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200"/>
              <a:buChar char="•"/>
            </a:pPr>
            <a:r>
              <a:rPr lang="de-DE" sz="1200"/>
              <a:t>Gas Delivery Day: </a:t>
            </a:r>
            <a:br>
              <a:rPr lang="de-DE" sz="1200"/>
            </a:br>
            <a:r>
              <a:rPr lang="de-DE" sz="1200"/>
              <a:t>from 6h to 6h</a:t>
            </a:r>
            <a:endParaRPr/>
          </a:p>
          <a:p>
            <a:pPr indent="-171450" lvl="0" marL="171450" rtl="0" algn="l">
              <a:lnSpc>
                <a:spcPct val="90000"/>
              </a:lnSpc>
              <a:spcBef>
                <a:spcPts val="1200"/>
              </a:spcBef>
              <a:spcAft>
                <a:spcPts val="0"/>
              </a:spcAft>
              <a:buClr>
                <a:schemeClr val="dk1"/>
              </a:buClr>
              <a:buSzPts val="1200"/>
              <a:buChar char="•"/>
            </a:pPr>
            <a:r>
              <a:rPr lang="de-DE" sz="1200"/>
              <a:t>Gas Trading Day: </a:t>
            </a:r>
            <a:br>
              <a:rPr lang="de-DE" sz="1200"/>
            </a:br>
            <a:r>
              <a:rPr lang="de-DE" sz="1200"/>
              <a:t>from 3h to 3h</a:t>
            </a:r>
            <a:endParaRPr/>
          </a:p>
          <a:p>
            <a:pPr indent="-171450" lvl="0" marL="171450" rtl="0" algn="l">
              <a:lnSpc>
                <a:spcPct val="90000"/>
              </a:lnSpc>
              <a:spcBef>
                <a:spcPts val="1200"/>
              </a:spcBef>
              <a:spcAft>
                <a:spcPts val="0"/>
              </a:spcAft>
              <a:buClr>
                <a:schemeClr val="dk1"/>
              </a:buClr>
              <a:buSzPts val="1200"/>
              <a:buChar char="•"/>
            </a:pPr>
            <a:r>
              <a:rPr lang="de-DE" sz="1200"/>
              <a:t>Gas Business Year: </a:t>
            </a:r>
            <a:endParaRPr/>
          </a:p>
          <a:p>
            <a:pPr indent="-171450" lvl="1" marL="514350" rtl="0" algn="l">
              <a:lnSpc>
                <a:spcPct val="90000"/>
              </a:lnSpc>
              <a:spcBef>
                <a:spcPts val="1200"/>
              </a:spcBef>
              <a:spcAft>
                <a:spcPts val="0"/>
              </a:spcAft>
              <a:buClr>
                <a:schemeClr val="dk1"/>
              </a:buClr>
              <a:buSzPts val="1200"/>
              <a:buChar char="•"/>
            </a:pPr>
            <a:r>
              <a:rPr lang="de-DE" sz="1200"/>
              <a:t>from 1 October, 06:00:00, of one calendar year </a:t>
            </a:r>
            <a:endParaRPr/>
          </a:p>
          <a:p>
            <a:pPr indent="-171450" lvl="1" marL="514350" rtl="0" algn="l">
              <a:lnSpc>
                <a:spcPct val="90000"/>
              </a:lnSpc>
              <a:spcBef>
                <a:spcPts val="1200"/>
              </a:spcBef>
              <a:spcAft>
                <a:spcPts val="0"/>
              </a:spcAft>
              <a:buClr>
                <a:schemeClr val="dk1"/>
              </a:buClr>
              <a:buSzPts val="1200"/>
              <a:buChar char="•"/>
            </a:pPr>
            <a:r>
              <a:rPr lang="de-DE" sz="1200"/>
              <a:t>to 1 October 05:59:59 of the following year</a:t>
            </a:r>
            <a:endParaRPr/>
          </a:p>
          <a:p>
            <a:pPr indent="-171450" lvl="0" marL="171450" rtl="0" algn="l">
              <a:lnSpc>
                <a:spcPct val="90000"/>
              </a:lnSpc>
              <a:spcBef>
                <a:spcPts val="1200"/>
              </a:spcBef>
              <a:spcAft>
                <a:spcPts val="0"/>
              </a:spcAft>
              <a:buClr>
                <a:schemeClr val="dk1"/>
              </a:buClr>
              <a:buSzPts val="1200"/>
              <a:buChar char="•"/>
            </a:pPr>
            <a:r>
              <a:rPr lang="de-DE" sz="1200"/>
              <a:t>Gas Qualities: </a:t>
            </a:r>
            <a:br>
              <a:rPr lang="de-DE" sz="1200"/>
            </a:br>
            <a:r>
              <a:rPr lang="de-DE" sz="1200"/>
              <a:t>There are two qualities of natural gas: L (low) and H (high). Because of the higher methane concentration (87 - 99 % by volume) H-gas has a higher calorific value. L-gas, which is largely produced domestically, has higher nitrogen and carbon dioxide contents, while methane accounts for a share of 80 to 87 percent by volume.</a:t>
            </a:r>
            <a:endParaRPr/>
          </a:p>
        </p:txBody>
      </p:sp>
      <p:sp>
        <p:nvSpPr>
          <p:cNvPr id="211" name="Google Shape;21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ongletvertsans.tif" id="216" name="Google Shape;216;p11"/>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217" name="Google Shape;217;p11"/>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218" name="Google Shape;218;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ACME Target Groups</a:t>
            </a:r>
            <a:endParaRPr/>
          </a:p>
        </p:txBody>
      </p:sp>
      <p:grpSp>
        <p:nvGrpSpPr>
          <p:cNvPr id="219" name="Google Shape;219;p11"/>
          <p:cNvGrpSpPr/>
          <p:nvPr/>
        </p:nvGrpSpPr>
        <p:grpSpPr>
          <a:xfrm>
            <a:off x="631778" y="1825625"/>
            <a:ext cx="7880442" cy="4351338"/>
            <a:chOff x="3128" y="0"/>
            <a:chExt cx="7880442" cy="4351338"/>
          </a:xfrm>
        </p:grpSpPr>
        <p:sp>
          <p:nvSpPr>
            <p:cNvPr id="220" name="Google Shape;220;p11"/>
            <p:cNvSpPr/>
            <p:nvPr/>
          </p:nvSpPr>
          <p:spPr>
            <a:xfrm>
              <a:off x="3128" y="0"/>
              <a:ext cx="1236147"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txBox="1"/>
            <p:nvPr/>
          </p:nvSpPr>
          <p:spPr>
            <a:xfrm>
              <a:off x="3128" y="0"/>
              <a:ext cx="1236147" cy="130540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de-DE" sz="1200">
                  <a:solidFill>
                    <a:schemeClr val="dk1"/>
                  </a:solidFill>
                  <a:latin typeface="Calibri"/>
                  <a:ea typeface="Calibri"/>
                  <a:cs typeface="Calibri"/>
                  <a:sym typeface="Calibri"/>
                </a:rPr>
                <a:t>Regulators and other institutional bodies</a:t>
              </a:r>
              <a:endParaRPr b="1" sz="1200">
                <a:solidFill>
                  <a:schemeClr val="dk1"/>
                </a:solidFill>
                <a:latin typeface="Calibri"/>
                <a:ea typeface="Calibri"/>
                <a:cs typeface="Calibri"/>
                <a:sym typeface="Calibri"/>
              </a:endParaRPr>
            </a:p>
          </p:txBody>
        </p:sp>
        <p:sp>
          <p:nvSpPr>
            <p:cNvPr id="222" name="Google Shape;222;p11"/>
            <p:cNvSpPr/>
            <p:nvPr/>
          </p:nvSpPr>
          <p:spPr>
            <a:xfrm>
              <a:off x="126743" y="1306224"/>
              <a:ext cx="988918" cy="503389"/>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txBox="1"/>
            <p:nvPr/>
          </p:nvSpPr>
          <p:spPr>
            <a:xfrm>
              <a:off x="141487" y="1320968"/>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rules/regulations, admission forms</a:t>
              </a:r>
              <a:endParaRPr/>
            </a:p>
          </p:txBody>
        </p:sp>
        <p:sp>
          <p:nvSpPr>
            <p:cNvPr id="224" name="Google Shape;224;p11"/>
            <p:cNvSpPr/>
            <p:nvPr/>
          </p:nvSpPr>
          <p:spPr>
            <a:xfrm>
              <a:off x="126743" y="1887058"/>
              <a:ext cx="988918" cy="503389"/>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txBox="1"/>
            <p:nvPr/>
          </p:nvSpPr>
          <p:spPr>
            <a:xfrm>
              <a:off x="141487" y="1901802"/>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list of services</a:t>
              </a:r>
              <a:endParaRPr/>
            </a:p>
          </p:txBody>
        </p:sp>
        <p:sp>
          <p:nvSpPr>
            <p:cNvPr id="226" name="Google Shape;226;p11"/>
            <p:cNvSpPr/>
            <p:nvPr/>
          </p:nvSpPr>
          <p:spPr>
            <a:xfrm>
              <a:off x="126743" y="2467891"/>
              <a:ext cx="988918" cy="503389"/>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txBox="1"/>
            <p:nvPr/>
          </p:nvSpPr>
          <p:spPr>
            <a:xfrm>
              <a:off x="141487" y="2482635"/>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specifications, connectivity, membership fees</a:t>
              </a:r>
              <a:endParaRPr sz="800">
                <a:solidFill>
                  <a:schemeClr val="lt1"/>
                </a:solidFill>
                <a:latin typeface="Calibri"/>
                <a:ea typeface="Calibri"/>
                <a:cs typeface="Calibri"/>
                <a:sym typeface="Calibri"/>
              </a:endParaRPr>
            </a:p>
          </p:txBody>
        </p:sp>
        <p:sp>
          <p:nvSpPr>
            <p:cNvPr id="228" name="Google Shape;228;p11"/>
            <p:cNvSpPr/>
            <p:nvPr/>
          </p:nvSpPr>
          <p:spPr>
            <a:xfrm>
              <a:off x="126743" y="3048725"/>
              <a:ext cx="988918" cy="503389"/>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txBox="1"/>
            <p:nvPr/>
          </p:nvSpPr>
          <p:spPr>
            <a:xfrm>
              <a:off x="141487" y="3063469"/>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company information</a:t>
              </a:r>
              <a:endParaRPr/>
            </a:p>
          </p:txBody>
        </p:sp>
        <p:sp>
          <p:nvSpPr>
            <p:cNvPr id="230" name="Google Shape;230;p11"/>
            <p:cNvSpPr/>
            <p:nvPr/>
          </p:nvSpPr>
          <p:spPr>
            <a:xfrm>
              <a:off x="126743" y="3629558"/>
              <a:ext cx="988918" cy="503389"/>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nvSpPr>
          <p:spPr>
            <a:xfrm>
              <a:off x="141487" y="3644302"/>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newsroom ACME, social network</a:t>
              </a:r>
              <a:endParaRPr/>
            </a:p>
          </p:txBody>
        </p:sp>
        <p:sp>
          <p:nvSpPr>
            <p:cNvPr id="232" name="Google Shape;232;p11"/>
            <p:cNvSpPr/>
            <p:nvPr/>
          </p:nvSpPr>
          <p:spPr>
            <a:xfrm>
              <a:off x="1331987" y="0"/>
              <a:ext cx="1236147"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txBox="1"/>
            <p:nvPr/>
          </p:nvSpPr>
          <p:spPr>
            <a:xfrm>
              <a:off x="1331987" y="0"/>
              <a:ext cx="1236147" cy="130540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de-DE" sz="1600">
                  <a:solidFill>
                    <a:schemeClr val="dk1"/>
                  </a:solidFill>
                  <a:latin typeface="Calibri"/>
                  <a:ea typeface="Calibri"/>
                  <a:cs typeface="Calibri"/>
                  <a:sym typeface="Calibri"/>
                </a:rPr>
                <a:t>Customers of other services</a:t>
              </a:r>
              <a:endParaRPr/>
            </a:p>
          </p:txBody>
        </p:sp>
        <p:sp>
          <p:nvSpPr>
            <p:cNvPr id="234" name="Google Shape;234;p11"/>
            <p:cNvSpPr/>
            <p:nvPr/>
          </p:nvSpPr>
          <p:spPr>
            <a:xfrm>
              <a:off x="1455602" y="1305613"/>
              <a:ext cx="988918" cy="417764"/>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txBox="1"/>
            <p:nvPr/>
          </p:nvSpPr>
          <p:spPr>
            <a:xfrm>
              <a:off x="1467838" y="1317849"/>
              <a:ext cx="964446" cy="393292"/>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markets, GO data, energy savings Data</a:t>
              </a:r>
              <a:endParaRPr/>
            </a:p>
          </p:txBody>
        </p:sp>
        <p:sp>
          <p:nvSpPr>
            <p:cNvPr id="236" name="Google Shape;236;p11"/>
            <p:cNvSpPr/>
            <p:nvPr/>
          </p:nvSpPr>
          <p:spPr>
            <a:xfrm>
              <a:off x="1455602" y="1787649"/>
              <a:ext cx="988918" cy="417764"/>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txBox="1"/>
            <p:nvPr/>
          </p:nvSpPr>
          <p:spPr>
            <a:xfrm>
              <a:off x="1467838" y="1799885"/>
              <a:ext cx="964446" cy="393292"/>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rules/regulations, admission forms</a:t>
              </a:r>
              <a:endParaRPr/>
            </a:p>
          </p:txBody>
        </p:sp>
        <p:sp>
          <p:nvSpPr>
            <p:cNvPr id="238" name="Google Shape;238;p11"/>
            <p:cNvSpPr/>
            <p:nvPr/>
          </p:nvSpPr>
          <p:spPr>
            <a:xfrm>
              <a:off x="1455602" y="2269685"/>
              <a:ext cx="988918" cy="417764"/>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txBox="1"/>
            <p:nvPr/>
          </p:nvSpPr>
          <p:spPr>
            <a:xfrm>
              <a:off x="1467838" y="2281921"/>
              <a:ext cx="964446" cy="393292"/>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specifications, connectivity, membership fees</a:t>
              </a:r>
              <a:endParaRPr sz="800">
                <a:solidFill>
                  <a:schemeClr val="lt1"/>
                </a:solidFill>
                <a:latin typeface="Calibri"/>
                <a:ea typeface="Calibri"/>
                <a:cs typeface="Calibri"/>
                <a:sym typeface="Calibri"/>
              </a:endParaRPr>
            </a:p>
          </p:txBody>
        </p:sp>
        <p:sp>
          <p:nvSpPr>
            <p:cNvPr id="240" name="Google Shape;240;p11"/>
            <p:cNvSpPr/>
            <p:nvPr/>
          </p:nvSpPr>
          <p:spPr>
            <a:xfrm>
              <a:off x="1455602" y="2751721"/>
              <a:ext cx="988918" cy="417764"/>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txBox="1"/>
            <p:nvPr/>
          </p:nvSpPr>
          <p:spPr>
            <a:xfrm>
              <a:off x="1467838" y="2763957"/>
              <a:ext cx="964446" cy="393292"/>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list of services</a:t>
              </a:r>
              <a:endParaRPr/>
            </a:p>
          </p:txBody>
        </p:sp>
        <p:sp>
          <p:nvSpPr>
            <p:cNvPr id="242" name="Google Shape;242;p11"/>
            <p:cNvSpPr/>
            <p:nvPr/>
          </p:nvSpPr>
          <p:spPr>
            <a:xfrm>
              <a:off x="1455602" y="3233758"/>
              <a:ext cx="988918" cy="417764"/>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txBox="1"/>
            <p:nvPr/>
          </p:nvSpPr>
          <p:spPr>
            <a:xfrm>
              <a:off x="1467838" y="3245994"/>
              <a:ext cx="964446" cy="393292"/>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company information</a:t>
              </a:r>
              <a:endParaRPr/>
            </a:p>
          </p:txBody>
        </p:sp>
        <p:sp>
          <p:nvSpPr>
            <p:cNvPr id="244" name="Google Shape;244;p11"/>
            <p:cNvSpPr/>
            <p:nvPr/>
          </p:nvSpPr>
          <p:spPr>
            <a:xfrm>
              <a:off x="1455602" y="3715794"/>
              <a:ext cx="988918" cy="417764"/>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txBox="1"/>
            <p:nvPr/>
          </p:nvSpPr>
          <p:spPr>
            <a:xfrm>
              <a:off x="1467838" y="3728030"/>
              <a:ext cx="964446" cy="393292"/>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newsroom ACME, social network</a:t>
              </a:r>
              <a:endParaRPr/>
            </a:p>
          </p:txBody>
        </p:sp>
        <p:sp>
          <p:nvSpPr>
            <p:cNvPr id="246" name="Google Shape;246;p11"/>
            <p:cNvSpPr/>
            <p:nvPr/>
          </p:nvSpPr>
          <p:spPr>
            <a:xfrm>
              <a:off x="2660846" y="0"/>
              <a:ext cx="1236147"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txBox="1"/>
            <p:nvPr/>
          </p:nvSpPr>
          <p:spPr>
            <a:xfrm>
              <a:off x="2660846" y="0"/>
              <a:ext cx="1236147" cy="130540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de-DE" sz="1600">
                  <a:solidFill>
                    <a:schemeClr val="dk1"/>
                  </a:solidFill>
                  <a:latin typeface="Calibri"/>
                  <a:ea typeface="Calibri"/>
                  <a:cs typeface="Calibri"/>
                  <a:sym typeface="Calibri"/>
                </a:rPr>
                <a:t>Press/media</a:t>
              </a:r>
              <a:endParaRPr/>
            </a:p>
          </p:txBody>
        </p:sp>
        <p:sp>
          <p:nvSpPr>
            <p:cNvPr id="248" name="Google Shape;248;p11"/>
            <p:cNvSpPr/>
            <p:nvPr/>
          </p:nvSpPr>
          <p:spPr>
            <a:xfrm>
              <a:off x="2784461" y="1305773"/>
              <a:ext cx="988918" cy="854863"/>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txBox="1"/>
            <p:nvPr/>
          </p:nvSpPr>
          <p:spPr>
            <a:xfrm>
              <a:off x="2809499" y="1330811"/>
              <a:ext cx="938842" cy="804787"/>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newsroom ACME, social network</a:t>
              </a:r>
              <a:endParaRPr/>
            </a:p>
          </p:txBody>
        </p:sp>
        <p:sp>
          <p:nvSpPr>
            <p:cNvPr id="250" name="Google Shape;250;p11"/>
            <p:cNvSpPr/>
            <p:nvPr/>
          </p:nvSpPr>
          <p:spPr>
            <a:xfrm>
              <a:off x="2784461" y="2292154"/>
              <a:ext cx="988918" cy="854863"/>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txBox="1"/>
            <p:nvPr/>
          </p:nvSpPr>
          <p:spPr>
            <a:xfrm>
              <a:off x="2809499" y="2317192"/>
              <a:ext cx="938842" cy="804787"/>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company information</a:t>
              </a:r>
              <a:endParaRPr/>
            </a:p>
          </p:txBody>
        </p:sp>
        <p:sp>
          <p:nvSpPr>
            <p:cNvPr id="252" name="Google Shape;252;p11"/>
            <p:cNvSpPr/>
            <p:nvPr/>
          </p:nvSpPr>
          <p:spPr>
            <a:xfrm>
              <a:off x="2784461" y="3278535"/>
              <a:ext cx="988918" cy="854863"/>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txBox="1"/>
            <p:nvPr/>
          </p:nvSpPr>
          <p:spPr>
            <a:xfrm>
              <a:off x="2809499" y="3303573"/>
              <a:ext cx="938842" cy="804787"/>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list of services</a:t>
              </a:r>
              <a:endParaRPr/>
            </a:p>
          </p:txBody>
        </p:sp>
        <p:sp>
          <p:nvSpPr>
            <p:cNvPr id="254" name="Google Shape;254;p11"/>
            <p:cNvSpPr/>
            <p:nvPr/>
          </p:nvSpPr>
          <p:spPr>
            <a:xfrm>
              <a:off x="3989705" y="0"/>
              <a:ext cx="1236147"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txBox="1"/>
            <p:nvPr/>
          </p:nvSpPr>
          <p:spPr>
            <a:xfrm>
              <a:off x="3989705" y="0"/>
              <a:ext cx="1236147" cy="130540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de-DE" sz="1600">
                  <a:solidFill>
                    <a:schemeClr val="dk1"/>
                  </a:solidFill>
                  <a:latin typeface="Calibri"/>
                  <a:ea typeface="Calibri"/>
                  <a:cs typeface="Calibri"/>
                  <a:sym typeface="Calibri"/>
                </a:rPr>
                <a:t>Job seekers</a:t>
              </a:r>
              <a:endParaRPr/>
            </a:p>
          </p:txBody>
        </p:sp>
        <p:sp>
          <p:nvSpPr>
            <p:cNvPr id="256" name="Google Shape;256;p11"/>
            <p:cNvSpPr/>
            <p:nvPr/>
          </p:nvSpPr>
          <p:spPr>
            <a:xfrm>
              <a:off x="4113320" y="1305773"/>
              <a:ext cx="988918" cy="854863"/>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txBox="1"/>
            <p:nvPr/>
          </p:nvSpPr>
          <p:spPr>
            <a:xfrm>
              <a:off x="4138358" y="1330811"/>
              <a:ext cx="938842" cy="804787"/>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newsroom ACME, social network</a:t>
              </a:r>
              <a:endParaRPr b="1" sz="800">
                <a:solidFill>
                  <a:schemeClr val="lt1"/>
                </a:solidFill>
                <a:latin typeface="Calibri"/>
                <a:ea typeface="Calibri"/>
                <a:cs typeface="Calibri"/>
                <a:sym typeface="Calibri"/>
              </a:endParaRPr>
            </a:p>
          </p:txBody>
        </p:sp>
        <p:sp>
          <p:nvSpPr>
            <p:cNvPr id="258" name="Google Shape;258;p11"/>
            <p:cNvSpPr/>
            <p:nvPr/>
          </p:nvSpPr>
          <p:spPr>
            <a:xfrm>
              <a:off x="4113320" y="2292154"/>
              <a:ext cx="988918" cy="854863"/>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txBox="1"/>
            <p:nvPr/>
          </p:nvSpPr>
          <p:spPr>
            <a:xfrm>
              <a:off x="4138358" y="2317192"/>
              <a:ext cx="938842" cy="804787"/>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company information</a:t>
              </a:r>
              <a:endParaRPr/>
            </a:p>
          </p:txBody>
        </p:sp>
        <p:sp>
          <p:nvSpPr>
            <p:cNvPr id="260" name="Google Shape;260;p11"/>
            <p:cNvSpPr/>
            <p:nvPr/>
          </p:nvSpPr>
          <p:spPr>
            <a:xfrm>
              <a:off x="4113320" y="3278535"/>
              <a:ext cx="988918" cy="854863"/>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txBox="1"/>
            <p:nvPr/>
          </p:nvSpPr>
          <p:spPr>
            <a:xfrm>
              <a:off x="4138358" y="3303573"/>
              <a:ext cx="938842" cy="804787"/>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list of services</a:t>
              </a:r>
              <a:endParaRPr/>
            </a:p>
          </p:txBody>
        </p:sp>
        <p:sp>
          <p:nvSpPr>
            <p:cNvPr id="262" name="Google Shape;262;p11"/>
            <p:cNvSpPr/>
            <p:nvPr/>
          </p:nvSpPr>
          <p:spPr>
            <a:xfrm>
              <a:off x="5318564" y="0"/>
              <a:ext cx="1236147"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txBox="1"/>
            <p:nvPr/>
          </p:nvSpPr>
          <p:spPr>
            <a:xfrm>
              <a:off x="5318564" y="0"/>
              <a:ext cx="1236147" cy="130540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de-DE" sz="1600">
                  <a:solidFill>
                    <a:schemeClr val="dk1"/>
                  </a:solidFill>
                  <a:latin typeface="Calibri"/>
                  <a:ea typeface="Calibri"/>
                  <a:cs typeface="Calibri"/>
                  <a:sym typeface="Calibri"/>
                </a:rPr>
                <a:t>Other interested parties (e.g. analysts, consultants)</a:t>
              </a:r>
              <a:endParaRPr/>
            </a:p>
          </p:txBody>
        </p:sp>
        <p:sp>
          <p:nvSpPr>
            <p:cNvPr id="264" name="Google Shape;264;p11"/>
            <p:cNvSpPr/>
            <p:nvPr/>
          </p:nvSpPr>
          <p:spPr>
            <a:xfrm>
              <a:off x="5442179" y="1306224"/>
              <a:ext cx="988918" cy="503389"/>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txBox="1"/>
            <p:nvPr/>
          </p:nvSpPr>
          <p:spPr>
            <a:xfrm>
              <a:off x="5456923" y="1320968"/>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markets, GO data, energy savings Data</a:t>
              </a:r>
              <a:endParaRPr b="1" sz="800">
                <a:solidFill>
                  <a:schemeClr val="lt1"/>
                </a:solidFill>
                <a:latin typeface="Calibri"/>
                <a:ea typeface="Calibri"/>
                <a:cs typeface="Calibri"/>
                <a:sym typeface="Calibri"/>
              </a:endParaRPr>
            </a:p>
          </p:txBody>
        </p:sp>
        <p:sp>
          <p:nvSpPr>
            <p:cNvPr id="266" name="Google Shape;266;p11"/>
            <p:cNvSpPr/>
            <p:nvPr/>
          </p:nvSpPr>
          <p:spPr>
            <a:xfrm>
              <a:off x="5442179" y="1887058"/>
              <a:ext cx="988918" cy="503389"/>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txBox="1"/>
            <p:nvPr/>
          </p:nvSpPr>
          <p:spPr>
            <a:xfrm>
              <a:off x="5456923" y="1901802"/>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list of services</a:t>
              </a:r>
              <a:endParaRPr/>
            </a:p>
          </p:txBody>
        </p:sp>
        <p:sp>
          <p:nvSpPr>
            <p:cNvPr id="268" name="Google Shape;268;p11"/>
            <p:cNvSpPr/>
            <p:nvPr/>
          </p:nvSpPr>
          <p:spPr>
            <a:xfrm>
              <a:off x="5442179" y="2467891"/>
              <a:ext cx="988918" cy="503389"/>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txBox="1"/>
            <p:nvPr/>
          </p:nvSpPr>
          <p:spPr>
            <a:xfrm>
              <a:off x="5456923" y="2482635"/>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specifications, connectivity, membership fees</a:t>
              </a:r>
              <a:endParaRPr sz="800">
                <a:solidFill>
                  <a:schemeClr val="lt1"/>
                </a:solidFill>
                <a:latin typeface="Calibri"/>
                <a:ea typeface="Calibri"/>
                <a:cs typeface="Calibri"/>
                <a:sym typeface="Calibri"/>
              </a:endParaRPr>
            </a:p>
          </p:txBody>
        </p:sp>
        <p:sp>
          <p:nvSpPr>
            <p:cNvPr id="270" name="Google Shape;270;p11"/>
            <p:cNvSpPr/>
            <p:nvPr/>
          </p:nvSpPr>
          <p:spPr>
            <a:xfrm>
              <a:off x="5442179" y="3048725"/>
              <a:ext cx="988918" cy="503389"/>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txBox="1"/>
            <p:nvPr/>
          </p:nvSpPr>
          <p:spPr>
            <a:xfrm>
              <a:off x="5456923" y="3063469"/>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company information</a:t>
              </a:r>
              <a:endParaRPr/>
            </a:p>
          </p:txBody>
        </p:sp>
        <p:sp>
          <p:nvSpPr>
            <p:cNvPr id="272" name="Google Shape;272;p11"/>
            <p:cNvSpPr/>
            <p:nvPr/>
          </p:nvSpPr>
          <p:spPr>
            <a:xfrm>
              <a:off x="5442179" y="3629558"/>
              <a:ext cx="988918" cy="503389"/>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txBox="1"/>
            <p:nvPr/>
          </p:nvSpPr>
          <p:spPr>
            <a:xfrm>
              <a:off x="5456923" y="3644302"/>
              <a:ext cx="959430" cy="473901"/>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lang="de-DE" sz="800">
                  <a:solidFill>
                    <a:schemeClr val="lt1"/>
                  </a:solidFill>
                  <a:latin typeface="Calibri"/>
                  <a:ea typeface="Calibri"/>
                  <a:cs typeface="Calibri"/>
                  <a:sym typeface="Calibri"/>
                </a:rPr>
                <a:t>newsroom ACME, social network</a:t>
              </a:r>
              <a:endParaRPr/>
            </a:p>
          </p:txBody>
        </p:sp>
        <p:sp>
          <p:nvSpPr>
            <p:cNvPr id="274" name="Google Shape;274;p11"/>
            <p:cNvSpPr/>
            <p:nvPr/>
          </p:nvSpPr>
          <p:spPr>
            <a:xfrm>
              <a:off x="6647423" y="0"/>
              <a:ext cx="1236147"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txBox="1"/>
            <p:nvPr/>
          </p:nvSpPr>
          <p:spPr>
            <a:xfrm>
              <a:off x="6647423" y="0"/>
              <a:ext cx="1236147" cy="130540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Calibri"/>
                <a:buNone/>
              </a:pPr>
              <a:r>
                <a:rPr b="1" lang="de-DE" sz="1600">
                  <a:solidFill>
                    <a:schemeClr val="dk1"/>
                  </a:solidFill>
                  <a:latin typeface="Calibri"/>
                  <a:ea typeface="Calibri"/>
                  <a:cs typeface="Calibri"/>
                  <a:sym typeface="Calibri"/>
                </a:rPr>
                <a:t>Internal users (e.g. staff)</a:t>
              </a:r>
              <a:endParaRPr/>
            </a:p>
          </p:txBody>
        </p:sp>
        <p:sp>
          <p:nvSpPr>
            <p:cNvPr id="276" name="Google Shape;276;p11"/>
            <p:cNvSpPr/>
            <p:nvPr/>
          </p:nvSpPr>
          <p:spPr>
            <a:xfrm>
              <a:off x="6771038" y="1306676"/>
              <a:ext cx="988918" cy="1311987"/>
            </a:xfrm>
            <a:prstGeom prst="roundRect">
              <a:avLst>
                <a:gd fmla="val 10000" name="adj"/>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txBox="1"/>
            <p:nvPr/>
          </p:nvSpPr>
          <p:spPr>
            <a:xfrm>
              <a:off x="6800002" y="1335640"/>
              <a:ext cx="930990" cy="1254059"/>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b="1" lang="de-DE" sz="800">
                  <a:solidFill>
                    <a:schemeClr val="lt1"/>
                  </a:solidFill>
                  <a:latin typeface="Calibri"/>
                  <a:ea typeface="Calibri"/>
                  <a:cs typeface="Calibri"/>
                  <a:sym typeface="Calibri"/>
                </a:rPr>
                <a:t>company information</a:t>
              </a:r>
              <a:endParaRPr/>
            </a:p>
          </p:txBody>
        </p:sp>
        <p:sp>
          <p:nvSpPr>
            <p:cNvPr id="278" name="Google Shape;278;p11"/>
            <p:cNvSpPr/>
            <p:nvPr/>
          </p:nvSpPr>
          <p:spPr>
            <a:xfrm>
              <a:off x="6771038" y="2820508"/>
              <a:ext cx="988918" cy="1311987"/>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txBox="1"/>
            <p:nvPr/>
          </p:nvSpPr>
          <p:spPr>
            <a:xfrm>
              <a:off x="6800002" y="2849472"/>
              <a:ext cx="930990" cy="1254059"/>
            </a:xfrm>
            <a:prstGeom prst="rect">
              <a:avLst/>
            </a:prstGeom>
            <a:noFill/>
            <a:ln>
              <a:noFill/>
            </a:ln>
          </p:spPr>
          <p:txBody>
            <a:bodyPr anchorCtr="0" anchor="ctr" bIns="15225" lIns="20300" spcFirstLastPara="1" rIns="20300" wrap="square" tIns="15225">
              <a:noAutofit/>
            </a:bodyPr>
            <a:lstStyle/>
            <a:p>
              <a:pPr indent="0" lvl="0" marL="0" marR="0" rtl="0" algn="ctr">
                <a:lnSpc>
                  <a:spcPct val="90000"/>
                </a:lnSpc>
                <a:spcBef>
                  <a:spcPts val="0"/>
                </a:spcBef>
                <a:spcAft>
                  <a:spcPts val="0"/>
                </a:spcAft>
                <a:buClr>
                  <a:schemeClr val="lt1"/>
                </a:buClr>
                <a:buSzPts val="800"/>
                <a:buFont typeface="Calibri"/>
                <a:buNone/>
              </a:pPr>
              <a:r>
                <a:rPr b="1" lang="de-DE" sz="800">
                  <a:solidFill>
                    <a:schemeClr val="lt1"/>
                  </a:solidFill>
                  <a:latin typeface="Calibri"/>
                  <a:ea typeface="Calibri"/>
                  <a:cs typeface="Calibri"/>
                  <a:sym typeface="Calibri"/>
                </a:rPr>
                <a:t>newsroom</a:t>
              </a:r>
              <a:endParaRPr b="1" sz="800">
                <a:solidFill>
                  <a:schemeClr val="lt1"/>
                </a:solidFill>
                <a:latin typeface="Calibri"/>
                <a:ea typeface="Calibri"/>
                <a:cs typeface="Calibri"/>
                <a:sym typeface="Calibri"/>
              </a:endParaRPr>
            </a:p>
          </p:txBody>
        </p:sp>
      </p:grpSp>
      <p:sp>
        <p:nvSpPr>
          <p:cNvPr id="280" name="Google Shape;280;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6</a:t>
            </a:r>
            <a:endParaRPr/>
          </a:p>
        </p:txBody>
      </p:sp>
      <p:sp>
        <p:nvSpPr>
          <p:cNvPr id="281" name="Google Shape;281;p11"/>
          <p:cNvSpPr txBox="1"/>
          <p:nvPr/>
        </p:nvSpPr>
        <p:spPr>
          <a:xfrm>
            <a:off x="1403648" y="6381328"/>
            <a:ext cx="505090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000">
                <a:solidFill>
                  <a:srgbClr val="00B050"/>
                </a:solidFill>
                <a:latin typeface="Calibri"/>
                <a:ea typeface="Calibri"/>
                <a:cs typeface="Calibri"/>
                <a:sym typeface="Calibri"/>
              </a:rPr>
              <a:t>Green marked boxes </a:t>
            </a:r>
            <a:r>
              <a:rPr lang="de-DE" sz="1000">
                <a:solidFill>
                  <a:schemeClr val="dk1"/>
                </a:solidFill>
                <a:latin typeface="Calibri"/>
                <a:ea typeface="Calibri"/>
                <a:cs typeface="Calibri"/>
                <a:sym typeface="Calibri"/>
              </a:rPr>
              <a:t>show interests that concern uniquely ACME.</a:t>
            </a:r>
            <a:endParaRPr sz="1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ongletvertsans.tif" id="286" name="Google Shape;286;p12"/>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287" name="Google Shape;287;p12"/>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288" name="Google Shape;288;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ACME Target Groups</a:t>
            </a:r>
            <a:endParaRPr/>
          </a:p>
        </p:txBody>
      </p:sp>
      <p:grpSp>
        <p:nvGrpSpPr>
          <p:cNvPr id="289" name="Google Shape;289;p12"/>
          <p:cNvGrpSpPr/>
          <p:nvPr/>
        </p:nvGrpSpPr>
        <p:grpSpPr>
          <a:xfrm>
            <a:off x="632886" y="1825625"/>
            <a:ext cx="7878227" cy="4351338"/>
            <a:chOff x="4236" y="0"/>
            <a:chExt cx="7878227" cy="4351338"/>
          </a:xfrm>
        </p:grpSpPr>
        <p:sp>
          <p:nvSpPr>
            <p:cNvPr id="290" name="Google Shape;290;p12"/>
            <p:cNvSpPr/>
            <p:nvPr/>
          </p:nvSpPr>
          <p:spPr>
            <a:xfrm>
              <a:off x="4236" y="0"/>
              <a:ext cx="1486458"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2"/>
            <p:cNvSpPr txBox="1"/>
            <p:nvPr/>
          </p:nvSpPr>
          <p:spPr>
            <a:xfrm>
              <a:off x="4236" y="0"/>
              <a:ext cx="1486458" cy="130540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de-DE" sz="1200">
                  <a:solidFill>
                    <a:schemeClr val="dk1"/>
                  </a:solidFill>
                  <a:latin typeface="Calibri"/>
                  <a:ea typeface="Calibri"/>
                  <a:cs typeface="Calibri"/>
                  <a:sym typeface="Calibri"/>
                </a:rPr>
                <a:t>Members &amp; Prospects</a:t>
              </a:r>
              <a:endParaRPr b="1" sz="1200">
                <a:solidFill>
                  <a:schemeClr val="dk1"/>
                </a:solidFill>
                <a:latin typeface="Calibri"/>
                <a:ea typeface="Calibri"/>
                <a:cs typeface="Calibri"/>
                <a:sym typeface="Calibri"/>
              </a:endParaRPr>
            </a:p>
          </p:txBody>
        </p:sp>
        <p:sp>
          <p:nvSpPr>
            <p:cNvPr id="292" name="Google Shape;292;p12"/>
            <p:cNvSpPr/>
            <p:nvPr/>
          </p:nvSpPr>
          <p:spPr>
            <a:xfrm>
              <a:off x="152881" y="1305507"/>
              <a:ext cx="1189166" cy="63389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2"/>
            <p:cNvSpPr txBox="1"/>
            <p:nvPr/>
          </p:nvSpPr>
          <p:spPr>
            <a:xfrm>
              <a:off x="171447" y="132407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data tables</a:t>
              </a:r>
              <a:endParaRPr sz="1000">
                <a:solidFill>
                  <a:schemeClr val="lt1"/>
                </a:solidFill>
                <a:latin typeface="Calibri"/>
                <a:ea typeface="Calibri"/>
                <a:cs typeface="Calibri"/>
                <a:sym typeface="Calibri"/>
              </a:endParaRPr>
            </a:p>
          </p:txBody>
        </p:sp>
        <p:sp>
          <p:nvSpPr>
            <p:cNvPr id="294" name="Google Shape;294;p12"/>
            <p:cNvSpPr/>
            <p:nvPr/>
          </p:nvSpPr>
          <p:spPr>
            <a:xfrm>
              <a:off x="152881" y="2036927"/>
              <a:ext cx="1189166" cy="63389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2"/>
            <p:cNvSpPr txBox="1"/>
            <p:nvPr/>
          </p:nvSpPr>
          <p:spPr>
            <a:xfrm>
              <a:off x="171447" y="205549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zones, participants, price references, brokers</a:t>
              </a:r>
              <a:endParaRPr sz="1000">
                <a:solidFill>
                  <a:schemeClr val="lt1"/>
                </a:solidFill>
                <a:latin typeface="Calibri"/>
                <a:ea typeface="Calibri"/>
                <a:cs typeface="Calibri"/>
                <a:sym typeface="Calibri"/>
              </a:endParaRPr>
            </a:p>
          </p:txBody>
        </p:sp>
        <p:sp>
          <p:nvSpPr>
            <p:cNvPr id="296" name="Google Shape;296;p12"/>
            <p:cNvSpPr/>
            <p:nvPr/>
          </p:nvSpPr>
          <p:spPr>
            <a:xfrm>
              <a:off x="152881" y="2768347"/>
              <a:ext cx="1189166" cy="63389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
            <p:cNvSpPr txBox="1"/>
            <p:nvPr/>
          </p:nvSpPr>
          <p:spPr>
            <a:xfrm>
              <a:off x="171447" y="278691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benefits, customer info, contact form</a:t>
              </a:r>
              <a:endParaRPr sz="1000">
                <a:solidFill>
                  <a:schemeClr val="lt1"/>
                </a:solidFill>
                <a:latin typeface="Calibri"/>
                <a:ea typeface="Calibri"/>
                <a:cs typeface="Calibri"/>
                <a:sym typeface="Calibri"/>
              </a:endParaRPr>
            </a:p>
          </p:txBody>
        </p:sp>
        <p:sp>
          <p:nvSpPr>
            <p:cNvPr id="298" name="Google Shape;298;p12"/>
            <p:cNvSpPr/>
            <p:nvPr/>
          </p:nvSpPr>
          <p:spPr>
            <a:xfrm>
              <a:off x="152881" y="3499767"/>
              <a:ext cx="1189166" cy="63389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2"/>
            <p:cNvSpPr txBox="1"/>
            <p:nvPr/>
          </p:nvSpPr>
          <p:spPr>
            <a:xfrm>
              <a:off x="171447" y="351833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specifications, connectivity, membership, fees</a:t>
              </a:r>
              <a:endParaRPr sz="1000">
                <a:solidFill>
                  <a:schemeClr val="lt1"/>
                </a:solidFill>
                <a:latin typeface="Calibri"/>
                <a:ea typeface="Calibri"/>
                <a:cs typeface="Calibri"/>
                <a:sym typeface="Calibri"/>
              </a:endParaRPr>
            </a:p>
          </p:txBody>
        </p:sp>
        <p:sp>
          <p:nvSpPr>
            <p:cNvPr id="300" name="Google Shape;300;p12"/>
            <p:cNvSpPr/>
            <p:nvPr/>
          </p:nvSpPr>
          <p:spPr>
            <a:xfrm>
              <a:off x="1602178" y="0"/>
              <a:ext cx="1486458"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
            <p:cNvSpPr txBox="1"/>
            <p:nvPr/>
          </p:nvSpPr>
          <p:spPr>
            <a:xfrm>
              <a:off x="1602178" y="0"/>
              <a:ext cx="1486458" cy="130540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de-DE" sz="1200">
                  <a:solidFill>
                    <a:schemeClr val="dk1"/>
                  </a:solidFill>
                  <a:latin typeface="Calibri"/>
                  <a:ea typeface="Calibri"/>
                  <a:cs typeface="Calibri"/>
                  <a:sym typeface="Calibri"/>
                </a:rPr>
                <a:t>Regulators and other institutional bodies</a:t>
              </a:r>
              <a:endParaRPr/>
            </a:p>
          </p:txBody>
        </p:sp>
        <p:sp>
          <p:nvSpPr>
            <p:cNvPr id="302" name="Google Shape;302;p12"/>
            <p:cNvSpPr/>
            <p:nvPr/>
          </p:nvSpPr>
          <p:spPr>
            <a:xfrm>
              <a:off x="1750824" y="1305507"/>
              <a:ext cx="1189166" cy="63389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
            <p:cNvSpPr txBox="1"/>
            <p:nvPr/>
          </p:nvSpPr>
          <p:spPr>
            <a:xfrm>
              <a:off x="1769390" y="132407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data tables</a:t>
              </a:r>
              <a:endParaRPr/>
            </a:p>
          </p:txBody>
        </p:sp>
        <p:sp>
          <p:nvSpPr>
            <p:cNvPr id="304" name="Google Shape;304;p12"/>
            <p:cNvSpPr/>
            <p:nvPr/>
          </p:nvSpPr>
          <p:spPr>
            <a:xfrm>
              <a:off x="1750824" y="2036927"/>
              <a:ext cx="1189166" cy="63389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txBox="1"/>
            <p:nvPr/>
          </p:nvSpPr>
          <p:spPr>
            <a:xfrm>
              <a:off x="1769390" y="205549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zones, participants, price references, brokers</a:t>
              </a:r>
              <a:endParaRPr/>
            </a:p>
          </p:txBody>
        </p:sp>
        <p:sp>
          <p:nvSpPr>
            <p:cNvPr id="306" name="Google Shape;306;p12"/>
            <p:cNvSpPr/>
            <p:nvPr/>
          </p:nvSpPr>
          <p:spPr>
            <a:xfrm>
              <a:off x="1750824" y="2768347"/>
              <a:ext cx="1189166" cy="633897"/>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txBox="1"/>
            <p:nvPr/>
          </p:nvSpPr>
          <p:spPr>
            <a:xfrm>
              <a:off x="1769390" y="278691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specifications, connectivity, membership, fees</a:t>
              </a:r>
              <a:endParaRPr/>
            </a:p>
          </p:txBody>
        </p:sp>
        <p:sp>
          <p:nvSpPr>
            <p:cNvPr id="308" name="Google Shape;308;p12"/>
            <p:cNvSpPr/>
            <p:nvPr/>
          </p:nvSpPr>
          <p:spPr>
            <a:xfrm>
              <a:off x="1750824" y="3499767"/>
              <a:ext cx="1189166" cy="63389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txBox="1"/>
            <p:nvPr/>
          </p:nvSpPr>
          <p:spPr>
            <a:xfrm>
              <a:off x="1769390" y="3518333"/>
              <a:ext cx="1152034" cy="596765"/>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information on brand</a:t>
              </a:r>
              <a:endParaRPr sz="1000">
                <a:solidFill>
                  <a:schemeClr val="lt1"/>
                </a:solidFill>
                <a:latin typeface="Calibri"/>
                <a:ea typeface="Calibri"/>
                <a:cs typeface="Calibri"/>
                <a:sym typeface="Calibri"/>
              </a:endParaRPr>
            </a:p>
          </p:txBody>
        </p:sp>
        <p:sp>
          <p:nvSpPr>
            <p:cNvPr id="310" name="Google Shape;310;p12"/>
            <p:cNvSpPr/>
            <p:nvPr/>
          </p:nvSpPr>
          <p:spPr>
            <a:xfrm>
              <a:off x="3200120" y="0"/>
              <a:ext cx="1486458"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txBox="1"/>
            <p:nvPr/>
          </p:nvSpPr>
          <p:spPr>
            <a:xfrm>
              <a:off x="3200120" y="0"/>
              <a:ext cx="1486458" cy="130540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de-DE" sz="1200">
                  <a:solidFill>
                    <a:schemeClr val="dk1"/>
                  </a:solidFill>
                  <a:latin typeface="Calibri"/>
                  <a:ea typeface="Calibri"/>
                  <a:cs typeface="Calibri"/>
                  <a:sym typeface="Calibri"/>
                </a:rPr>
                <a:t>Analysts and consultants</a:t>
              </a:r>
              <a:endParaRPr/>
            </a:p>
          </p:txBody>
        </p:sp>
        <p:sp>
          <p:nvSpPr>
            <p:cNvPr id="312" name="Google Shape;312;p12"/>
            <p:cNvSpPr/>
            <p:nvPr/>
          </p:nvSpPr>
          <p:spPr>
            <a:xfrm>
              <a:off x="3348766" y="1305773"/>
              <a:ext cx="1189166" cy="854863"/>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txBox="1"/>
            <p:nvPr/>
          </p:nvSpPr>
          <p:spPr>
            <a:xfrm>
              <a:off x="3373804" y="1330811"/>
              <a:ext cx="1139090" cy="804787"/>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data tables</a:t>
              </a:r>
              <a:endParaRPr/>
            </a:p>
          </p:txBody>
        </p:sp>
        <p:sp>
          <p:nvSpPr>
            <p:cNvPr id="314" name="Google Shape;314;p12"/>
            <p:cNvSpPr/>
            <p:nvPr/>
          </p:nvSpPr>
          <p:spPr>
            <a:xfrm>
              <a:off x="3348766" y="2292154"/>
              <a:ext cx="1189166" cy="854863"/>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txBox="1"/>
            <p:nvPr/>
          </p:nvSpPr>
          <p:spPr>
            <a:xfrm>
              <a:off x="3373804" y="2317192"/>
              <a:ext cx="1139090" cy="804787"/>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(zones), participants, price references, brokers</a:t>
              </a:r>
              <a:endParaRPr sz="1000">
                <a:solidFill>
                  <a:schemeClr val="lt1"/>
                </a:solidFill>
                <a:latin typeface="Calibri"/>
                <a:ea typeface="Calibri"/>
                <a:cs typeface="Calibri"/>
                <a:sym typeface="Calibri"/>
              </a:endParaRPr>
            </a:p>
          </p:txBody>
        </p:sp>
        <p:sp>
          <p:nvSpPr>
            <p:cNvPr id="316" name="Google Shape;316;p12"/>
            <p:cNvSpPr/>
            <p:nvPr/>
          </p:nvSpPr>
          <p:spPr>
            <a:xfrm>
              <a:off x="3348766" y="3278535"/>
              <a:ext cx="1189166" cy="854863"/>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
            <p:cNvSpPr txBox="1"/>
            <p:nvPr/>
          </p:nvSpPr>
          <p:spPr>
            <a:xfrm>
              <a:off x="3373804" y="3303573"/>
              <a:ext cx="1139090" cy="804787"/>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specifications, connectivity, membership, fees</a:t>
              </a:r>
              <a:endParaRPr sz="1000">
                <a:solidFill>
                  <a:schemeClr val="lt1"/>
                </a:solidFill>
                <a:latin typeface="Calibri"/>
                <a:ea typeface="Calibri"/>
                <a:cs typeface="Calibri"/>
                <a:sym typeface="Calibri"/>
              </a:endParaRPr>
            </a:p>
          </p:txBody>
        </p:sp>
        <p:sp>
          <p:nvSpPr>
            <p:cNvPr id="318" name="Google Shape;318;p12"/>
            <p:cNvSpPr/>
            <p:nvPr/>
          </p:nvSpPr>
          <p:spPr>
            <a:xfrm>
              <a:off x="4798063" y="0"/>
              <a:ext cx="1486458"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
            <p:cNvSpPr txBox="1"/>
            <p:nvPr/>
          </p:nvSpPr>
          <p:spPr>
            <a:xfrm>
              <a:off x="4798063" y="0"/>
              <a:ext cx="1486458" cy="130540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de-DE" sz="1200">
                  <a:solidFill>
                    <a:schemeClr val="dk1"/>
                  </a:solidFill>
                  <a:latin typeface="Calibri"/>
                  <a:ea typeface="Calibri"/>
                  <a:cs typeface="Calibri"/>
                  <a:sym typeface="Calibri"/>
                </a:rPr>
                <a:t>Internal users (e.g. staff)</a:t>
              </a:r>
              <a:endParaRPr/>
            </a:p>
          </p:txBody>
        </p:sp>
        <p:sp>
          <p:nvSpPr>
            <p:cNvPr id="320" name="Google Shape;320;p12"/>
            <p:cNvSpPr/>
            <p:nvPr/>
          </p:nvSpPr>
          <p:spPr>
            <a:xfrm>
              <a:off x="4946709" y="1306676"/>
              <a:ext cx="1189166" cy="131198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txBox="1"/>
            <p:nvPr/>
          </p:nvSpPr>
          <p:spPr>
            <a:xfrm>
              <a:off x="4981538" y="1341505"/>
              <a:ext cx="1119508" cy="1242329"/>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data tables</a:t>
              </a:r>
              <a:endParaRPr/>
            </a:p>
          </p:txBody>
        </p:sp>
        <p:sp>
          <p:nvSpPr>
            <p:cNvPr id="322" name="Google Shape;322;p12"/>
            <p:cNvSpPr/>
            <p:nvPr/>
          </p:nvSpPr>
          <p:spPr>
            <a:xfrm>
              <a:off x="4946709" y="2820508"/>
              <a:ext cx="1189166" cy="131198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txBox="1"/>
            <p:nvPr/>
          </p:nvSpPr>
          <p:spPr>
            <a:xfrm>
              <a:off x="4981538" y="2855337"/>
              <a:ext cx="1119508" cy="1242329"/>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lang="de-DE" sz="1000">
                  <a:solidFill>
                    <a:schemeClr val="lt1"/>
                  </a:solidFill>
                  <a:latin typeface="Calibri"/>
                  <a:ea typeface="Calibri"/>
                  <a:cs typeface="Calibri"/>
                  <a:sym typeface="Calibri"/>
                </a:rPr>
                <a:t>market (zones), participants, price references, brokers</a:t>
              </a:r>
              <a:endParaRPr sz="1000">
                <a:solidFill>
                  <a:schemeClr val="lt1"/>
                </a:solidFill>
                <a:latin typeface="Calibri"/>
                <a:ea typeface="Calibri"/>
                <a:cs typeface="Calibri"/>
                <a:sym typeface="Calibri"/>
              </a:endParaRPr>
            </a:p>
          </p:txBody>
        </p:sp>
        <p:sp>
          <p:nvSpPr>
            <p:cNvPr id="324" name="Google Shape;324;p12"/>
            <p:cNvSpPr/>
            <p:nvPr/>
          </p:nvSpPr>
          <p:spPr>
            <a:xfrm>
              <a:off x="6396005" y="0"/>
              <a:ext cx="1486458" cy="4351338"/>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
            <p:cNvSpPr txBox="1"/>
            <p:nvPr/>
          </p:nvSpPr>
          <p:spPr>
            <a:xfrm>
              <a:off x="6396005" y="0"/>
              <a:ext cx="1486458" cy="130540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1200"/>
                <a:buFont typeface="Calibri"/>
                <a:buNone/>
              </a:pPr>
              <a:r>
                <a:rPr b="1" lang="de-DE" sz="1200">
                  <a:solidFill>
                    <a:schemeClr val="dk1"/>
                  </a:solidFill>
                  <a:latin typeface="Calibri"/>
                  <a:ea typeface="Calibri"/>
                  <a:cs typeface="Calibri"/>
                  <a:sym typeface="Calibri"/>
                </a:rPr>
                <a:t>Press/media</a:t>
              </a:r>
              <a:endParaRPr b="1" sz="1200">
                <a:solidFill>
                  <a:schemeClr val="dk1"/>
                </a:solidFill>
                <a:latin typeface="Calibri"/>
                <a:ea typeface="Calibri"/>
                <a:cs typeface="Calibri"/>
                <a:sym typeface="Calibri"/>
              </a:endParaRPr>
            </a:p>
          </p:txBody>
        </p:sp>
        <p:sp>
          <p:nvSpPr>
            <p:cNvPr id="326" name="Google Shape;326;p12"/>
            <p:cNvSpPr/>
            <p:nvPr/>
          </p:nvSpPr>
          <p:spPr>
            <a:xfrm>
              <a:off x="6544651" y="1306676"/>
              <a:ext cx="1189166" cy="1311987"/>
            </a:xfrm>
            <a:prstGeom prst="roundRect">
              <a:avLst>
                <a:gd fmla="val 10000" name="adj"/>
              </a:avLst>
            </a:prstGeom>
            <a:solidFill>
              <a:srgbClr val="703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2"/>
            <p:cNvSpPr txBox="1"/>
            <p:nvPr/>
          </p:nvSpPr>
          <p:spPr>
            <a:xfrm>
              <a:off x="6579480" y="1341505"/>
              <a:ext cx="1119508" cy="1242329"/>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b="0" lang="de-DE" sz="1000">
                  <a:solidFill>
                    <a:schemeClr val="lt1"/>
                  </a:solidFill>
                  <a:latin typeface="Calibri"/>
                  <a:ea typeface="Calibri"/>
                  <a:cs typeface="Calibri"/>
                  <a:sym typeface="Calibri"/>
                </a:rPr>
                <a:t>brand information</a:t>
              </a:r>
              <a:endParaRPr b="0" sz="1000">
                <a:solidFill>
                  <a:schemeClr val="lt1"/>
                </a:solidFill>
                <a:latin typeface="Calibri"/>
                <a:ea typeface="Calibri"/>
                <a:cs typeface="Calibri"/>
                <a:sym typeface="Calibri"/>
              </a:endParaRPr>
            </a:p>
          </p:txBody>
        </p:sp>
        <p:sp>
          <p:nvSpPr>
            <p:cNvPr id="328" name="Google Shape;328;p12"/>
            <p:cNvSpPr/>
            <p:nvPr/>
          </p:nvSpPr>
          <p:spPr>
            <a:xfrm>
              <a:off x="6544651" y="2820508"/>
              <a:ext cx="1189166" cy="1311987"/>
            </a:xfrm>
            <a:prstGeom prst="roundRect">
              <a:avLst>
                <a:gd fmla="val 1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2"/>
            <p:cNvSpPr txBox="1"/>
            <p:nvPr/>
          </p:nvSpPr>
          <p:spPr>
            <a:xfrm>
              <a:off x="6579480" y="2855337"/>
              <a:ext cx="1119508" cy="1242329"/>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chemeClr val="lt1"/>
                </a:buClr>
                <a:buSzPts val="1000"/>
                <a:buFont typeface="Calibri"/>
                <a:buNone/>
              </a:pPr>
              <a:r>
                <a:rPr b="0" lang="de-DE" sz="1000">
                  <a:solidFill>
                    <a:schemeClr val="lt1"/>
                  </a:solidFill>
                  <a:latin typeface="Calibri"/>
                  <a:ea typeface="Calibri"/>
                  <a:cs typeface="Calibri"/>
                  <a:sym typeface="Calibri"/>
                </a:rPr>
                <a:t>newsroom</a:t>
              </a:r>
              <a:endParaRPr b="0" sz="1000">
                <a:solidFill>
                  <a:schemeClr val="lt1"/>
                </a:solidFill>
                <a:latin typeface="Calibri"/>
                <a:ea typeface="Calibri"/>
                <a:cs typeface="Calibri"/>
                <a:sym typeface="Calibri"/>
              </a:endParaRPr>
            </a:p>
          </p:txBody>
        </p:sp>
      </p:grpSp>
      <p:sp>
        <p:nvSpPr>
          <p:cNvPr id="330" name="Google Shape;33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7</a:t>
            </a:r>
            <a:endParaRPr/>
          </a:p>
        </p:txBody>
      </p:sp>
      <p:sp>
        <p:nvSpPr>
          <p:cNvPr id="331" name="Google Shape;331;p12"/>
          <p:cNvSpPr txBox="1"/>
          <p:nvPr/>
        </p:nvSpPr>
        <p:spPr>
          <a:xfrm>
            <a:off x="1465312" y="6381328"/>
            <a:ext cx="505090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000">
                <a:solidFill>
                  <a:srgbClr val="7030A0"/>
                </a:solidFill>
                <a:latin typeface="Calibri"/>
                <a:ea typeface="Calibri"/>
                <a:cs typeface="Calibri"/>
                <a:sym typeface="Calibri"/>
              </a:rPr>
              <a:t>Violet marked boxes </a:t>
            </a:r>
            <a:r>
              <a:rPr lang="de-DE" sz="1000">
                <a:solidFill>
                  <a:schemeClr val="dk1"/>
                </a:solidFill>
                <a:latin typeface="Calibri"/>
                <a:ea typeface="Calibri"/>
                <a:cs typeface="Calibri"/>
                <a:sym typeface="Calibri"/>
              </a:rPr>
              <a:t>show interests that concern uniquely ACME.</a:t>
            </a:r>
            <a:endParaRPr sz="1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ongletvertsans.tif" id="99" name="Google Shape;99;p2"/>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00" name="Google Shape;100;p2"/>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101" name="Google Shape;101;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Our Goals</a:t>
            </a:r>
            <a:endParaRPr/>
          </a:p>
        </p:txBody>
      </p:sp>
      <p:sp>
        <p:nvSpPr>
          <p:cNvPr id="102" name="Google Shape;102;p2"/>
          <p:cNvSpPr txBox="1"/>
          <p:nvPr>
            <p:ph idx="1" type="body"/>
          </p:nvPr>
        </p:nvSpPr>
        <p:spPr>
          <a:xfrm>
            <a:off x="457200" y="1557338"/>
            <a:ext cx="8229600" cy="492514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600"/>
              <a:buChar char="•"/>
            </a:pPr>
            <a:r>
              <a:rPr lang="de-DE" sz="1600"/>
              <a:t>The aim of the project is a comprehensive update of the ACME environments in order to:</a:t>
            </a:r>
            <a:endParaRPr/>
          </a:p>
          <a:p>
            <a:pPr indent="0" lvl="0" marL="0" rtl="0" algn="l">
              <a:lnSpc>
                <a:spcPct val="90000"/>
              </a:lnSpc>
              <a:spcBef>
                <a:spcPts val="750"/>
              </a:spcBef>
              <a:spcAft>
                <a:spcPts val="0"/>
              </a:spcAft>
              <a:buClr>
                <a:schemeClr val="dk1"/>
              </a:buClr>
              <a:buSzPts val="1600"/>
              <a:buNone/>
            </a:pPr>
            <a:r>
              <a:t/>
            </a:r>
            <a:endParaRPr sz="1600"/>
          </a:p>
          <a:p>
            <a:pPr indent="-171450" lvl="1" marL="514350" rtl="0" algn="l">
              <a:lnSpc>
                <a:spcPct val="90000"/>
              </a:lnSpc>
              <a:spcBef>
                <a:spcPts val="375"/>
              </a:spcBef>
              <a:spcAft>
                <a:spcPts val="0"/>
              </a:spcAft>
              <a:buClr>
                <a:schemeClr val="dk1"/>
              </a:buClr>
              <a:buSzPts val="1400"/>
              <a:buChar char="•"/>
            </a:pPr>
            <a:r>
              <a:rPr lang="de-DE" sz="1400"/>
              <a:t>promote the ACME brand and markets</a:t>
            </a:r>
            <a:endParaRPr sz="1400"/>
          </a:p>
          <a:p>
            <a:pPr indent="-171450" lvl="1" marL="514350" rtl="0" algn="l">
              <a:lnSpc>
                <a:spcPct val="90000"/>
              </a:lnSpc>
              <a:spcBef>
                <a:spcPts val="375"/>
              </a:spcBef>
              <a:spcAft>
                <a:spcPts val="0"/>
              </a:spcAft>
              <a:buClr>
                <a:schemeClr val="dk1"/>
              </a:buClr>
              <a:buSzPts val="1400"/>
              <a:buChar char="•"/>
            </a:pPr>
            <a:r>
              <a:rPr lang="de-DE" sz="1400"/>
              <a:t>promote the ACME services</a:t>
            </a:r>
            <a:endParaRPr/>
          </a:p>
          <a:p>
            <a:pPr indent="-171450" lvl="1" marL="514350" rtl="0" algn="l">
              <a:lnSpc>
                <a:spcPct val="90000"/>
              </a:lnSpc>
              <a:spcBef>
                <a:spcPts val="375"/>
              </a:spcBef>
              <a:spcAft>
                <a:spcPts val="0"/>
              </a:spcAft>
              <a:buClr>
                <a:schemeClr val="dk1"/>
              </a:buClr>
              <a:buSzPts val="1400"/>
              <a:buChar char="•"/>
            </a:pPr>
            <a:r>
              <a:rPr lang="de-DE" sz="1400"/>
              <a:t>provide the customers a logical setting where they will find relevant information about ACME</a:t>
            </a:r>
            <a:endParaRPr/>
          </a:p>
          <a:p>
            <a:pPr indent="-171450" lvl="1" marL="514350" rtl="0" algn="l">
              <a:lnSpc>
                <a:spcPct val="90000"/>
              </a:lnSpc>
              <a:spcBef>
                <a:spcPts val="375"/>
              </a:spcBef>
              <a:spcAft>
                <a:spcPts val="0"/>
              </a:spcAft>
              <a:buClr>
                <a:schemeClr val="dk1"/>
              </a:buClr>
              <a:buSzPts val="1400"/>
              <a:buChar char="•"/>
            </a:pPr>
            <a:r>
              <a:rPr lang="de-DE" sz="1400"/>
              <a:t>provide market data on the ACME environment (tables and interactive charts)</a:t>
            </a:r>
            <a:endParaRPr/>
          </a:p>
          <a:p>
            <a:pPr indent="-171450" lvl="1" marL="514350" rtl="0" algn="l">
              <a:lnSpc>
                <a:spcPct val="90000"/>
              </a:lnSpc>
              <a:spcBef>
                <a:spcPts val="375"/>
              </a:spcBef>
              <a:spcAft>
                <a:spcPts val="0"/>
              </a:spcAft>
              <a:buClr>
                <a:schemeClr val="dk1"/>
              </a:buClr>
              <a:buSzPts val="1400"/>
              <a:buChar char="•"/>
            </a:pPr>
            <a:r>
              <a:rPr lang="de-DE" sz="1400"/>
              <a:t>establish modern technical standards (e.g. using responsive design, integrating social media channels, using a content management system)</a:t>
            </a:r>
            <a:endParaRPr/>
          </a:p>
          <a:p>
            <a:pPr indent="0" lvl="1" marL="457200" rtl="0" algn="l">
              <a:lnSpc>
                <a:spcPct val="90000"/>
              </a:lnSpc>
              <a:spcBef>
                <a:spcPts val="375"/>
              </a:spcBef>
              <a:spcAft>
                <a:spcPts val="0"/>
              </a:spcAft>
              <a:buClr>
                <a:schemeClr val="dk1"/>
              </a:buClr>
              <a:buSzPts val="1400"/>
              <a:buNone/>
            </a:pPr>
            <a:r>
              <a:t/>
            </a:r>
            <a:endParaRPr sz="1400"/>
          </a:p>
          <a:p>
            <a:pPr indent="-171450" lvl="0" marL="171450" rtl="0" algn="l">
              <a:lnSpc>
                <a:spcPct val="90000"/>
              </a:lnSpc>
              <a:spcBef>
                <a:spcPts val="750"/>
              </a:spcBef>
              <a:spcAft>
                <a:spcPts val="0"/>
              </a:spcAft>
              <a:buClr>
                <a:schemeClr val="dk1"/>
              </a:buClr>
              <a:buSzPts val="1600"/>
              <a:buChar char="•"/>
            </a:pPr>
            <a:r>
              <a:rPr lang="de-DE" sz="1600"/>
              <a:t>It will allow a much-needed harmonisation of the websites and the concentration of the relevant information</a:t>
            </a:r>
            <a:endParaRPr/>
          </a:p>
          <a:p>
            <a:pPr indent="0" lvl="0" marL="0" rtl="0" algn="l">
              <a:lnSpc>
                <a:spcPct val="90000"/>
              </a:lnSpc>
              <a:spcBef>
                <a:spcPts val="750"/>
              </a:spcBef>
              <a:spcAft>
                <a:spcPts val="0"/>
              </a:spcAft>
              <a:buClr>
                <a:schemeClr val="dk1"/>
              </a:buClr>
              <a:buSzPts val="1600"/>
              <a:buNone/>
            </a:pPr>
            <a:r>
              <a:t/>
            </a:r>
            <a:endParaRPr sz="1600"/>
          </a:p>
          <a:p>
            <a:pPr indent="-171450" lvl="0" marL="171450" rtl="0" algn="l">
              <a:lnSpc>
                <a:spcPct val="90000"/>
              </a:lnSpc>
              <a:spcBef>
                <a:spcPts val="750"/>
              </a:spcBef>
              <a:spcAft>
                <a:spcPts val="0"/>
              </a:spcAft>
              <a:buClr>
                <a:schemeClr val="dk1"/>
              </a:buClr>
              <a:buSzPts val="1600"/>
              <a:buChar char="•"/>
            </a:pPr>
            <a:r>
              <a:rPr lang="de-DE" sz="1600"/>
              <a:t>The ACME environments will cater to the different needs of the relevant target groups</a:t>
            </a:r>
            <a:endParaRPr/>
          </a:p>
          <a:p>
            <a:pPr indent="-69850" lvl="0" marL="171450" rtl="0" algn="l">
              <a:lnSpc>
                <a:spcPct val="90000"/>
              </a:lnSpc>
              <a:spcBef>
                <a:spcPts val="750"/>
              </a:spcBef>
              <a:spcAft>
                <a:spcPts val="0"/>
              </a:spcAft>
              <a:buClr>
                <a:schemeClr val="dk1"/>
              </a:buClr>
              <a:buSzPts val="1600"/>
              <a:buNone/>
            </a:pPr>
            <a:r>
              <a:t/>
            </a:r>
            <a:endParaRPr b="1" sz="1600"/>
          </a:p>
          <a:p>
            <a:pPr indent="0" lvl="0" marL="0" rtl="0" algn="l">
              <a:lnSpc>
                <a:spcPct val="90000"/>
              </a:lnSpc>
              <a:spcBef>
                <a:spcPts val="750"/>
              </a:spcBef>
              <a:spcAft>
                <a:spcPts val="0"/>
              </a:spcAft>
              <a:buClr>
                <a:schemeClr val="dk1"/>
              </a:buClr>
              <a:buSzPts val="1600"/>
              <a:buNone/>
            </a:pPr>
            <a:r>
              <a:rPr b="1" lang="de-DE" sz="1600"/>
              <a:t>🡪 ACME website serve different target groups.</a:t>
            </a:r>
            <a:endParaRPr b="1" sz="1600"/>
          </a:p>
        </p:txBody>
      </p:sp>
      <p:sp>
        <p:nvSpPr>
          <p:cNvPr id="103" name="Google Shape;103;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ongletvertsans.tif" id="108" name="Google Shape;108;p3"/>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09" name="Google Shape;109;p3"/>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110" name="Google Shape;110;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Target Groups</a:t>
            </a:r>
            <a:endParaRPr/>
          </a:p>
        </p:txBody>
      </p:sp>
      <p:sp>
        <p:nvSpPr>
          <p:cNvPr id="111" name="Google Shape;111;p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fontScale="77500" lnSpcReduction="20000"/>
          </a:bodyPr>
          <a:lstStyle/>
          <a:p>
            <a:pPr indent="-68135" lvl="0" marL="171450" rtl="0" algn="l">
              <a:lnSpc>
                <a:spcPct val="90000"/>
              </a:lnSpc>
              <a:spcBef>
                <a:spcPts val="0"/>
              </a:spcBef>
              <a:spcAft>
                <a:spcPts val="0"/>
              </a:spcAft>
              <a:buClr>
                <a:schemeClr val="dk1"/>
              </a:buClr>
              <a:buSzPct val="100000"/>
              <a:buNone/>
            </a:pPr>
            <a:r>
              <a:t/>
            </a:r>
            <a:endParaRPr/>
          </a:p>
          <a:p>
            <a:pPr indent="-171481" lvl="0" marL="171450" rtl="0" algn="l">
              <a:lnSpc>
                <a:spcPct val="90000"/>
              </a:lnSpc>
              <a:spcBef>
                <a:spcPts val="750"/>
              </a:spcBef>
              <a:spcAft>
                <a:spcPts val="0"/>
              </a:spcAft>
              <a:buClr>
                <a:schemeClr val="dk1"/>
              </a:buClr>
              <a:buSzPct val="100000"/>
              <a:buChar char="•"/>
            </a:pPr>
            <a:r>
              <a:rPr lang="de-DE"/>
              <a:t>Regulators and other institutional bodies</a:t>
            </a:r>
            <a:endParaRPr/>
          </a:p>
          <a:p>
            <a:pPr indent="-171481" lvl="0" marL="171450" rtl="0" algn="l">
              <a:lnSpc>
                <a:spcPct val="90000"/>
              </a:lnSpc>
              <a:spcBef>
                <a:spcPts val="750"/>
              </a:spcBef>
              <a:spcAft>
                <a:spcPts val="0"/>
              </a:spcAft>
              <a:buClr>
                <a:schemeClr val="dk1"/>
              </a:buClr>
              <a:buSzPct val="100000"/>
              <a:buChar char="•"/>
            </a:pPr>
            <a:r>
              <a:rPr lang="de-DE"/>
              <a:t>Customers of other services (guarantees of origin, white certificates and upcoming activities)</a:t>
            </a:r>
            <a:endParaRPr/>
          </a:p>
          <a:p>
            <a:pPr indent="-171481" lvl="0" marL="171450" rtl="0" algn="l">
              <a:lnSpc>
                <a:spcPct val="90000"/>
              </a:lnSpc>
              <a:spcBef>
                <a:spcPts val="750"/>
              </a:spcBef>
              <a:spcAft>
                <a:spcPts val="0"/>
              </a:spcAft>
              <a:buClr>
                <a:schemeClr val="dk1"/>
              </a:buClr>
              <a:buSzPct val="100000"/>
              <a:buChar char="•"/>
            </a:pPr>
            <a:r>
              <a:rPr lang="de-DE"/>
              <a:t>Press/media</a:t>
            </a:r>
            <a:endParaRPr/>
          </a:p>
          <a:p>
            <a:pPr indent="-171481" lvl="0" marL="171450" rtl="0" algn="l">
              <a:lnSpc>
                <a:spcPct val="90000"/>
              </a:lnSpc>
              <a:spcBef>
                <a:spcPts val="750"/>
              </a:spcBef>
              <a:spcAft>
                <a:spcPts val="0"/>
              </a:spcAft>
              <a:buClr>
                <a:schemeClr val="dk1"/>
              </a:buClr>
              <a:buSzPct val="100000"/>
              <a:buChar char="•"/>
            </a:pPr>
            <a:r>
              <a:rPr lang="de-DE"/>
              <a:t>Job seekers</a:t>
            </a:r>
            <a:endParaRPr/>
          </a:p>
          <a:p>
            <a:pPr indent="-171481" lvl="0" marL="171450" rtl="0" algn="l">
              <a:lnSpc>
                <a:spcPct val="90000"/>
              </a:lnSpc>
              <a:spcBef>
                <a:spcPts val="750"/>
              </a:spcBef>
              <a:spcAft>
                <a:spcPts val="0"/>
              </a:spcAft>
              <a:buClr>
                <a:schemeClr val="dk1"/>
              </a:buClr>
              <a:buSzPct val="100000"/>
              <a:buChar char="•"/>
            </a:pPr>
            <a:r>
              <a:rPr lang="de-DE"/>
              <a:t>Other interested parties (consultants, etc.)</a:t>
            </a:r>
            <a:endParaRPr/>
          </a:p>
          <a:p>
            <a:pPr indent="-171481" lvl="0" marL="171450" rtl="0" algn="l">
              <a:lnSpc>
                <a:spcPct val="90000"/>
              </a:lnSpc>
              <a:spcBef>
                <a:spcPts val="750"/>
              </a:spcBef>
              <a:spcAft>
                <a:spcPts val="0"/>
              </a:spcAft>
              <a:buClr>
                <a:schemeClr val="dk1"/>
              </a:buClr>
              <a:buSzPct val="100000"/>
              <a:buChar char="•"/>
            </a:pPr>
            <a:r>
              <a:rPr lang="de-DE"/>
              <a:t>Internal users (staff, management, board members, shareholders, etc.)</a:t>
            </a:r>
            <a:endParaRPr/>
          </a:p>
          <a:p>
            <a:pPr indent="-68135" lvl="0" marL="171450" rtl="0" algn="l">
              <a:lnSpc>
                <a:spcPct val="90000"/>
              </a:lnSpc>
              <a:spcBef>
                <a:spcPts val="750"/>
              </a:spcBef>
              <a:spcAft>
                <a:spcPts val="0"/>
              </a:spcAft>
              <a:buClr>
                <a:schemeClr val="dk1"/>
              </a:buClr>
              <a:buSzPct val="100000"/>
              <a:buNone/>
            </a:pPr>
            <a:r>
              <a:t/>
            </a:r>
            <a:endParaRPr/>
          </a:p>
        </p:txBody>
      </p:sp>
      <p:sp>
        <p:nvSpPr>
          <p:cNvPr id="112" name="Google Shape;112;p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t/>
            </a:r>
            <a:endParaRPr b="1"/>
          </a:p>
          <a:p>
            <a:pPr indent="-171481" lvl="0" marL="171450" rtl="0" algn="l">
              <a:lnSpc>
                <a:spcPct val="90000"/>
              </a:lnSpc>
              <a:spcBef>
                <a:spcPts val="750"/>
              </a:spcBef>
              <a:spcAft>
                <a:spcPts val="0"/>
              </a:spcAft>
              <a:buClr>
                <a:schemeClr val="dk1"/>
              </a:buClr>
              <a:buSzPct val="100000"/>
              <a:buChar char="•"/>
            </a:pPr>
            <a:r>
              <a:rPr lang="de-DE"/>
              <a:t>ACME members and prospects: data and specifications are helpful to both font and back offices as they are used them for system setup and information</a:t>
            </a:r>
            <a:endParaRPr/>
          </a:p>
          <a:p>
            <a:pPr indent="-171481" lvl="0" marL="171450" rtl="0" algn="l">
              <a:lnSpc>
                <a:spcPct val="90000"/>
              </a:lnSpc>
              <a:spcBef>
                <a:spcPts val="750"/>
              </a:spcBef>
              <a:spcAft>
                <a:spcPts val="0"/>
              </a:spcAft>
              <a:buClr>
                <a:schemeClr val="dk1"/>
              </a:buClr>
              <a:buSzPct val="100000"/>
              <a:buChar char="•"/>
            </a:pPr>
            <a:r>
              <a:rPr lang="de-DE"/>
              <a:t>Regulators and other institutional bodies: data, specifications and general information are used to highlight the transparency of our markets</a:t>
            </a:r>
            <a:endParaRPr/>
          </a:p>
          <a:p>
            <a:pPr indent="-171481" lvl="0" marL="171450" rtl="0" algn="l">
              <a:lnSpc>
                <a:spcPct val="90000"/>
              </a:lnSpc>
              <a:spcBef>
                <a:spcPts val="750"/>
              </a:spcBef>
              <a:spcAft>
                <a:spcPts val="0"/>
              </a:spcAft>
              <a:buClr>
                <a:schemeClr val="dk1"/>
              </a:buClr>
              <a:buSzPct val="100000"/>
              <a:buChar char="•"/>
            </a:pPr>
            <a:r>
              <a:rPr lang="de-DE"/>
              <a:t>Press/media: data, specifications and general information are used to highlight the transparency of our markets</a:t>
            </a:r>
            <a:endParaRPr/>
          </a:p>
          <a:p>
            <a:pPr indent="-171481" lvl="0" marL="171450" rtl="0" algn="l">
              <a:lnSpc>
                <a:spcPct val="90000"/>
              </a:lnSpc>
              <a:spcBef>
                <a:spcPts val="750"/>
              </a:spcBef>
              <a:spcAft>
                <a:spcPts val="0"/>
              </a:spcAft>
              <a:buClr>
                <a:schemeClr val="dk1"/>
              </a:buClr>
              <a:buSzPct val="100000"/>
              <a:buChar char="•"/>
            </a:pPr>
            <a:r>
              <a:rPr lang="de-DE"/>
              <a:t>Other interested parties (consultants, etc.): information is mainly used in the context of different projects</a:t>
            </a:r>
            <a:endParaRPr/>
          </a:p>
          <a:p>
            <a:pPr indent="-171481" lvl="0" marL="171450" rtl="0" algn="l">
              <a:lnSpc>
                <a:spcPct val="90000"/>
              </a:lnSpc>
              <a:spcBef>
                <a:spcPts val="750"/>
              </a:spcBef>
              <a:spcAft>
                <a:spcPts val="0"/>
              </a:spcAft>
              <a:buClr>
                <a:schemeClr val="dk1"/>
              </a:buClr>
              <a:buSzPct val="100000"/>
              <a:buChar char="•"/>
            </a:pPr>
            <a:r>
              <a:rPr lang="de-DE"/>
              <a:t>Internal users (staff, management, board members, shareholders, etc.): market data is mainly used</a:t>
            </a:r>
            <a:endParaRPr/>
          </a:p>
          <a:p>
            <a:pPr indent="-68135" lvl="0" marL="171450" rtl="0" algn="l">
              <a:lnSpc>
                <a:spcPct val="90000"/>
              </a:lnSpc>
              <a:spcBef>
                <a:spcPts val="750"/>
              </a:spcBef>
              <a:spcAft>
                <a:spcPts val="0"/>
              </a:spcAft>
              <a:buClr>
                <a:schemeClr val="dk1"/>
              </a:buClr>
              <a:buSzPct val="100000"/>
              <a:buNone/>
            </a:pPr>
            <a:r>
              <a:t/>
            </a:r>
            <a:endParaRPr/>
          </a:p>
        </p:txBody>
      </p:sp>
      <p:sp>
        <p:nvSpPr>
          <p:cNvPr id="113" name="Google Shape;113;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ongletvertsans.tif" id="118" name="Google Shape;118;p4"/>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19" name="Google Shape;119;p4"/>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120" name="Google Shape;120;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Projected Milestones</a:t>
            </a:r>
            <a:endParaRPr/>
          </a:p>
        </p:txBody>
      </p:sp>
      <p:grpSp>
        <p:nvGrpSpPr>
          <p:cNvPr id="121" name="Google Shape;121;p4"/>
          <p:cNvGrpSpPr/>
          <p:nvPr/>
        </p:nvGrpSpPr>
        <p:grpSpPr>
          <a:xfrm>
            <a:off x="931431" y="1772816"/>
            <a:ext cx="6671885" cy="3168352"/>
            <a:chOff x="467544" y="753232"/>
            <a:chExt cx="7860839" cy="4547975"/>
          </a:xfrm>
        </p:grpSpPr>
        <p:sp>
          <p:nvSpPr>
            <p:cNvPr id="122" name="Google Shape;122;p4"/>
            <p:cNvSpPr/>
            <p:nvPr/>
          </p:nvSpPr>
          <p:spPr>
            <a:xfrm>
              <a:off x="467544"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4"/>
            <p:cNvSpPr/>
            <p:nvPr/>
          </p:nvSpPr>
          <p:spPr>
            <a:xfrm>
              <a:off x="4489552"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4"/>
            <p:cNvSpPr/>
            <p:nvPr/>
          </p:nvSpPr>
          <p:spPr>
            <a:xfrm>
              <a:off x="2073378"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4"/>
            <p:cNvSpPr/>
            <p:nvPr/>
          </p:nvSpPr>
          <p:spPr>
            <a:xfrm>
              <a:off x="2854654"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4"/>
            <p:cNvSpPr/>
            <p:nvPr/>
          </p:nvSpPr>
          <p:spPr>
            <a:xfrm>
              <a:off x="3665791"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4"/>
            <p:cNvSpPr/>
            <p:nvPr/>
          </p:nvSpPr>
          <p:spPr>
            <a:xfrm>
              <a:off x="1260966"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4"/>
            <p:cNvSpPr/>
            <p:nvPr/>
          </p:nvSpPr>
          <p:spPr>
            <a:xfrm>
              <a:off x="7686040"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4"/>
            <p:cNvSpPr/>
            <p:nvPr/>
          </p:nvSpPr>
          <p:spPr>
            <a:xfrm>
              <a:off x="6057150"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4"/>
            <p:cNvSpPr/>
            <p:nvPr/>
          </p:nvSpPr>
          <p:spPr>
            <a:xfrm>
              <a:off x="6868890"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4"/>
            <p:cNvSpPr/>
            <p:nvPr/>
          </p:nvSpPr>
          <p:spPr>
            <a:xfrm>
              <a:off x="5257450" y="753232"/>
              <a:ext cx="642343" cy="4547975"/>
            </a:xfrm>
            <a:prstGeom prst="rect">
              <a:avLst/>
            </a:prstGeom>
            <a:noFill/>
            <a:ln cap="flat" cmpd="sng" w="12700">
              <a:solidFill>
                <a:srgbClr val="BFBFB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2" name="Google Shape;132;p4"/>
          <p:cNvSpPr/>
          <p:nvPr/>
        </p:nvSpPr>
        <p:spPr>
          <a:xfrm>
            <a:off x="686964" y="2631752"/>
            <a:ext cx="7155524" cy="435194"/>
          </a:xfrm>
          <a:prstGeom prst="rightArrow">
            <a:avLst>
              <a:gd fmla="val 50000" name="adj1"/>
              <a:gd fmla="val 50000" name="adj2"/>
            </a:avLst>
          </a:prstGeom>
          <a:solidFill>
            <a:srgbClr val="8296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4"/>
          <p:cNvSpPr txBox="1"/>
          <p:nvPr/>
        </p:nvSpPr>
        <p:spPr>
          <a:xfrm>
            <a:off x="1098655" y="2743727"/>
            <a:ext cx="284627"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100" u="none" cap="none" strike="noStrike">
                <a:solidFill>
                  <a:schemeClr val="lt1"/>
                </a:solidFill>
                <a:latin typeface="Calibri"/>
                <a:ea typeface="Calibri"/>
                <a:cs typeface="Calibri"/>
                <a:sym typeface="Calibri"/>
              </a:rPr>
              <a:t>Jul</a:t>
            </a:r>
            <a:endParaRPr/>
          </a:p>
        </p:txBody>
      </p:sp>
      <p:sp>
        <p:nvSpPr>
          <p:cNvPr id="134" name="Google Shape;134;p4"/>
          <p:cNvSpPr txBox="1"/>
          <p:nvPr/>
        </p:nvSpPr>
        <p:spPr>
          <a:xfrm>
            <a:off x="1696353" y="2743727"/>
            <a:ext cx="344491"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Aug</a:t>
            </a:r>
            <a:endParaRPr/>
          </a:p>
        </p:txBody>
      </p:sp>
      <p:sp>
        <p:nvSpPr>
          <p:cNvPr id="135" name="Google Shape;135;p4"/>
          <p:cNvSpPr txBox="1"/>
          <p:nvPr/>
        </p:nvSpPr>
        <p:spPr>
          <a:xfrm>
            <a:off x="2392011" y="2743727"/>
            <a:ext cx="349933" cy="3918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200">
                <a:solidFill>
                  <a:schemeClr val="lt1"/>
                </a:solidFill>
                <a:latin typeface="Calibri"/>
                <a:ea typeface="Calibri"/>
                <a:cs typeface="Calibri"/>
                <a:sym typeface="Calibri"/>
              </a:rPr>
              <a:t>Sep</a:t>
            </a:r>
            <a:endParaRPr/>
          </a:p>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sp>
        <p:nvSpPr>
          <p:cNvPr id="136" name="Google Shape;136;p4"/>
          <p:cNvSpPr txBox="1"/>
          <p:nvPr/>
        </p:nvSpPr>
        <p:spPr>
          <a:xfrm>
            <a:off x="3069981" y="2743727"/>
            <a:ext cx="325443"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Oct</a:t>
            </a:r>
            <a:endParaRPr sz="1100">
              <a:solidFill>
                <a:schemeClr val="lt1"/>
              </a:solidFill>
              <a:latin typeface="Calibri"/>
              <a:ea typeface="Calibri"/>
              <a:cs typeface="Calibri"/>
              <a:sym typeface="Calibri"/>
            </a:endParaRPr>
          </a:p>
        </p:txBody>
      </p:sp>
      <p:sp>
        <p:nvSpPr>
          <p:cNvPr id="137" name="Google Shape;137;p4"/>
          <p:cNvSpPr txBox="1"/>
          <p:nvPr/>
        </p:nvSpPr>
        <p:spPr>
          <a:xfrm>
            <a:off x="4438656" y="2743727"/>
            <a:ext cx="340410"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Dec</a:t>
            </a:r>
            <a:endParaRPr sz="1100">
              <a:solidFill>
                <a:schemeClr val="lt1"/>
              </a:solidFill>
              <a:latin typeface="Calibri"/>
              <a:ea typeface="Calibri"/>
              <a:cs typeface="Calibri"/>
              <a:sym typeface="Calibri"/>
            </a:endParaRPr>
          </a:p>
        </p:txBody>
      </p:sp>
      <p:sp>
        <p:nvSpPr>
          <p:cNvPr id="138" name="Google Shape;138;p4"/>
          <p:cNvSpPr txBox="1"/>
          <p:nvPr/>
        </p:nvSpPr>
        <p:spPr>
          <a:xfrm>
            <a:off x="3734346" y="2743727"/>
            <a:ext cx="351294"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Nov</a:t>
            </a:r>
            <a:endParaRPr/>
          </a:p>
        </p:txBody>
      </p:sp>
      <p:sp>
        <p:nvSpPr>
          <p:cNvPr id="139" name="Google Shape;139;p4"/>
          <p:cNvSpPr txBox="1"/>
          <p:nvPr/>
        </p:nvSpPr>
        <p:spPr>
          <a:xfrm>
            <a:off x="7165342" y="2743727"/>
            <a:ext cx="330885"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Apr</a:t>
            </a:r>
            <a:endParaRPr/>
          </a:p>
        </p:txBody>
      </p:sp>
      <p:sp>
        <p:nvSpPr>
          <p:cNvPr id="140" name="Google Shape;140;p4"/>
          <p:cNvSpPr txBox="1"/>
          <p:nvPr/>
        </p:nvSpPr>
        <p:spPr>
          <a:xfrm>
            <a:off x="5127511" y="2743727"/>
            <a:ext cx="314559"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Jan</a:t>
            </a:r>
            <a:endParaRPr/>
          </a:p>
        </p:txBody>
      </p:sp>
      <p:sp>
        <p:nvSpPr>
          <p:cNvPr id="141" name="Google Shape;141;p4"/>
          <p:cNvSpPr txBox="1"/>
          <p:nvPr/>
        </p:nvSpPr>
        <p:spPr>
          <a:xfrm>
            <a:off x="5774188" y="2743727"/>
            <a:ext cx="333606"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Feb</a:t>
            </a:r>
            <a:endParaRPr/>
          </a:p>
        </p:txBody>
      </p:sp>
      <p:sp>
        <p:nvSpPr>
          <p:cNvPr id="142" name="Google Shape;142;p4"/>
          <p:cNvSpPr txBox="1"/>
          <p:nvPr/>
        </p:nvSpPr>
        <p:spPr>
          <a:xfrm>
            <a:off x="6449274" y="2743727"/>
            <a:ext cx="358096" cy="222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100">
                <a:solidFill>
                  <a:schemeClr val="lt1"/>
                </a:solidFill>
                <a:latin typeface="Calibri"/>
                <a:ea typeface="Calibri"/>
                <a:cs typeface="Calibri"/>
                <a:sym typeface="Calibri"/>
              </a:rPr>
              <a:t>Mar</a:t>
            </a:r>
            <a:endParaRPr/>
          </a:p>
        </p:txBody>
      </p:sp>
      <p:sp>
        <p:nvSpPr>
          <p:cNvPr id="143" name="Google Shape;143;p4"/>
          <p:cNvSpPr/>
          <p:nvPr/>
        </p:nvSpPr>
        <p:spPr>
          <a:xfrm>
            <a:off x="931431" y="2941769"/>
            <a:ext cx="2547160"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Concept</a:t>
            </a:r>
            <a:endParaRPr sz="600">
              <a:solidFill>
                <a:schemeClr val="lt1"/>
              </a:solidFill>
              <a:latin typeface="Calibri"/>
              <a:ea typeface="Calibri"/>
              <a:cs typeface="Calibri"/>
              <a:sym typeface="Calibri"/>
            </a:endParaRPr>
          </a:p>
        </p:txBody>
      </p:sp>
      <p:sp>
        <p:nvSpPr>
          <p:cNvPr id="144" name="Google Shape;144;p4"/>
          <p:cNvSpPr/>
          <p:nvPr/>
        </p:nvSpPr>
        <p:spPr>
          <a:xfrm>
            <a:off x="1604847" y="3573016"/>
            <a:ext cx="1836984"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Requirement specifications</a:t>
            </a:r>
            <a:endParaRPr sz="600">
              <a:solidFill>
                <a:schemeClr val="lt1"/>
              </a:solidFill>
              <a:latin typeface="Calibri"/>
              <a:ea typeface="Calibri"/>
              <a:cs typeface="Calibri"/>
              <a:sym typeface="Calibri"/>
            </a:endParaRPr>
          </a:p>
        </p:txBody>
      </p:sp>
      <p:sp>
        <p:nvSpPr>
          <p:cNvPr id="145" name="Google Shape;145;p4"/>
          <p:cNvSpPr/>
          <p:nvPr/>
        </p:nvSpPr>
        <p:spPr>
          <a:xfrm>
            <a:off x="4188547" y="3602460"/>
            <a:ext cx="930327"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Functional specs</a:t>
            </a:r>
            <a:endParaRPr sz="600">
              <a:solidFill>
                <a:schemeClr val="lt1"/>
              </a:solidFill>
              <a:latin typeface="Calibri"/>
              <a:ea typeface="Calibri"/>
              <a:cs typeface="Calibri"/>
              <a:sym typeface="Calibri"/>
            </a:endParaRPr>
          </a:p>
        </p:txBody>
      </p:sp>
      <p:sp>
        <p:nvSpPr>
          <p:cNvPr id="146" name="Google Shape;146;p4"/>
          <p:cNvSpPr/>
          <p:nvPr/>
        </p:nvSpPr>
        <p:spPr>
          <a:xfrm>
            <a:off x="4067944" y="4213139"/>
            <a:ext cx="1160701" cy="546463"/>
          </a:xfrm>
          <a:prstGeom prst="rightArrow">
            <a:avLst>
              <a:gd fmla="val 64608" name="adj1"/>
              <a:gd fmla="val 27043" name="adj2"/>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Design </a:t>
            </a:r>
            <a:r>
              <a:rPr lang="de-DE" sz="800">
                <a:solidFill>
                  <a:schemeClr val="lt1"/>
                </a:solidFill>
                <a:latin typeface="Calibri"/>
                <a:ea typeface="Calibri"/>
                <a:cs typeface="Calibri"/>
                <a:sym typeface="Calibri"/>
              </a:rPr>
              <a:t>ACME</a:t>
            </a:r>
            <a:r>
              <a:rPr lang="de-DE" sz="600">
                <a:solidFill>
                  <a:schemeClr val="lt1"/>
                </a:solidFill>
                <a:latin typeface="Calibri"/>
                <a:ea typeface="Calibri"/>
                <a:cs typeface="Calibri"/>
                <a:sym typeface="Calibri"/>
              </a:rPr>
              <a:t> specs with provider</a:t>
            </a:r>
            <a:endParaRPr sz="600">
              <a:solidFill>
                <a:schemeClr val="lt1"/>
              </a:solidFill>
              <a:latin typeface="Calibri"/>
              <a:ea typeface="Calibri"/>
              <a:cs typeface="Calibri"/>
              <a:sym typeface="Calibri"/>
            </a:endParaRPr>
          </a:p>
        </p:txBody>
      </p:sp>
      <p:sp>
        <p:nvSpPr>
          <p:cNvPr id="147" name="Google Shape;147;p4"/>
          <p:cNvSpPr/>
          <p:nvPr/>
        </p:nvSpPr>
        <p:spPr>
          <a:xfrm>
            <a:off x="5118874" y="3602460"/>
            <a:ext cx="1655567"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Implementation phase</a:t>
            </a:r>
            <a:endParaRPr sz="600">
              <a:solidFill>
                <a:schemeClr val="lt1"/>
              </a:solidFill>
              <a:latin typeface="Calibri"/>
              <a:ea typeface="Calibri"/>
              <a:cs typeface="Calibri"/>
              <a:sym typeface="Calibri"/>
            </a:endParaRPr>
          </a:p>
        </p:txBody>
      </p:sp>
      <p:sp>
        <p:nvSpPr>
          <p:cNvPr id="148" name="Google Shape;148;p4"/>
          <p:cNvSpPr txBox="1"/>
          <p:nvPr/>
        </p:nvSpPr>
        <p:spPr>
          <a:xfrm>
            <a:off x="7524328" y="2202155"/>
            <a:ext cx="664045" cy="338554"/>
          </a:xfrm>
          <a:prstGeom prst="rect">
            <a:avLst/>
          </a:prstGeom>
          <a:solidFill>
            <a:schemeClr val="lt1"/>
          </a:solidFill>
          <a:ln cap="flat" cmpd="sng" w="15875">
            <a:solidFill>
              <a:srgbClr val="7B7B7B"/>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de-DE" sz="800" u="none">
                <a:solidFill>
                  <a:schemeClr val="dk1"/>
                </a:solidFill>
                <a:latin typeface="Calibri"/>
                <a:ea typeface="Calibri"/>
                <a:cs typeface="Calibri"/>
                <a:sym typeface="Calibri"/>
              </a:rPr>
              <a:t>Website Go-live</a:t>
            </a:r>
            <a:endParaRPr/>
          </a:p>
        </p:txBody>
      </p:sp>
      <p:sp>
        <p:nvSpPr>
          <p:cNvPr id="149" name="Google Shape;149;p4"/>
          <p:cNvSpPr/>
          <p:nvPr/>
        </p:nvSpPr>
        <p:spPr>
          <a:xfrm>
            <a:off x="6774442" y="3602460"/>
            <a:ext cx="1109926"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Testing</a:t>
            </a:r>
            <a:endParaRPr sz="600">
              <a:solidFill>
                <a:schemeClr val="lt1"/>
              </a:solidFill>
              <a:latin typeface="Calibri"/>
              <a:ea typeface="Calibri"/>
              <a:cs typeface="Calibri"/>
              <a:sym typeface="Calibri"/>
            </a:endParaRPr>
          </a:p>
        </p:txBody>
      </p:sp>
      <p:sp>
        <p:nvSpPr>
          <p:cNvPr id="150" name="Google Shape;150;p4"/>
          <p:cNvSpPr/>
          <p:nvPr/>
        </p:nvSpPr>
        <p:spPr>
          <a:xfrm>
            <a:off x="3442212" y="3607356"/>
            <a:ext cx="625732"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Pitches</a:t>
            </a:r>
            <a:endParaRPr/>
          </a:p>
        </p:txBody>
      </p:sp>
      <p:sp>
        <p:nvSpPr>
          <p:cNvPr id="151" name="Google Shape;151;p4"/>
          <p:cNvSpPr/>
          <p:nvPr/>
        </p:nvSpPr>
        <p:spPr>
          <a:xfrm>
            <a:off x="931431" y="3573016"/>
            <a:ext cx="689351"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Market data depiction</a:t>
            </a:r>
            <a:endParaRPr sz="600">
              <a:solidFill>
                <a:schemeClr val="lt1"/>
              </a:solidFill>
              <a:latin typeface="Calibri"/>
              <a:ea typeface="Calibri"/>
              <a:cs typeface="Calibri"/>
              <a:sym typeface="Calibri"/>
            </a:endParaRPr>
          </a:p>
        </p:txBody>
      </p:sp>
      <p:sp>
        <p:nvSpPr>
          <p:cNvPr id="152" name="Google Shape;152;p4"/>
          <p:cNvSpPr/>
          <p:nvPr/>
        </p:nvSpPr>
        <p:spPr>
          <a:xfrm>
            <a:off x="6495203" y="2997266"/>
            <a:ext cx="1109926" cy="546463"/>
          </a:xfrm>
          <a:prstGeom prst="rightArrow">
            <a:avLst>
              <a:gd fmla="val 64608" name="adj1"/>
              <a:gd fmla="val 27043"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600">
                <a:solidFill>
                  <a:schemeClr val="lt1"/>
                </a:solidFill>
                <a:latin typeface="Calibri"/>
                <a:ea typeface="Calibri"/>
                <a:cs typeface="Calibri"/>
                <a:sym typeface="Calibri"/>
              </a:rPr>
              <a:t>Market data configuration, content publication</a:t>
            </a:r>
            <a:endParaRPr sz="600">
              <a:solidFill>
                <a:schemeClr val="lt1"/>
              </a:solidFill>
              <a:latin typeface="Calibri"/>
              <a:ea typeface="Calibri"/>
              <a:cs typeface="Calibri"/>
              <a:sym typeface="Calibri"/>
            </a:endParaRPr>
          </a:p>
        </p:txBody>
      </p:sp>
      <p:sp>
        <p:nvSpPr>
          <p:cNvPr id="153" name="Google Shape;153;p4"/>
          <p:cNvSpPr/>
          <p:nvPr/>
        </p:nvSpPr>
        <p:spPr>
          <a:xfrm>
            <a:off x="3888007" y="2516224"/>
            <a:ext cx="219734" cy="227504"/>
          </a:xfrm>
          <a:prstGeom prst="diamond">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4"/>
          <p:cNvSpPr txBox="1"/>
          <p:nvPr/>
        </p:nvSpPr>
        <p:spPr>
          <a:xfrm>
            <a:off x="3408067" y="2009158"/>
            <a:ext cx="845231" cy="461665"/>
          </a:xfrm>
          <a:prstGeom prst="rect">
            <a:avLst/>
          </a:prstGeom>
          <a:solidFill>
            <a:schemeClr val="lt1"/>
          </a:solidFill>
          <a:ln cap="flat" cmpd="sng" w="15875">
            <a:solidFill>
              <a:srgbClr val="7B7B7B"/>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de-DE" sz="800" u="none">
                <a:solidFill>
                  <a:schemeClr val="dk1"/>
                </a:solidFill>
                <a:latin typeface="Calibri"/>
                <a:ea typeface="Calibri"/>
                <a:cs typeface="Calibri"/>
                <a:sym typeface="Calibri"/>
              </a:rPr>
              <a:t>Decision on hosting and provider</a:t>
            </a:r>
            <a:endParaRPr b="0" sz="800" u="none">
              <a:solidFill>
                <a:schemeClr val="dk1"/>
              </a:solidFill>
              <a:latin typeface="Calibri"/>
              <a:ea typeface="Calibri"/>
              <a:cs typeface="Calibri"/>
              <a:sym typeface="Calibri"/>
            </a:endParaRPr>
          </a:p>
        </p:txBody>
      </p:sp>
      <p:sp>
        <p:nvSpPr>
          <p:cNvPr id="155" name="Google Shape;155;p4"/>
          <p:cNvSpPr/>
          <p:nvPr/>
        </p:nvSpPr>
        <p:spPr>
          <a:xfrm>
            <a:off x="7752405" y="2548794"/>
            <a:ext cx="219734" cy="227504"/>
          </a:xfrm>
          <a:prstGeom prst="diamond">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6" name="Google Shape;156;p4"/>
          <p:cNvCxnSpPr/>
          <p:nvPr/>
        </p:nvCxnSpPr>
        <p:spPr>
          <a:xfrm>
            <a:off x="3502678" y="1628800"/>
            <a:ext cx="0" cy="3528392"/>
          </a:xfrm>
          <a:prstGeom prst="straightConnector1">
            <a:avLst/>
          </a:prstGeom>
          <a:noFill/>
          <a:ln cap="flat" cmpd="sng" w="9525">
            <a:solidFill>
              <a:srgbClr val="FF0000"/>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de-DE"/>
              <a:t>Discussion</a:t>
            </a:r>
            <a:endParaRPr/>
          </a:p>
        </p:txBody>
      </p:sp>
      <p:sp>
        <p:nvSpPr>
          <p:cNvPr id="162" name="Google Shape;162;p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t/>
            </a:r>
            <a:endParaRPr/>
          </a:p>
        </p:txBody>
      </p:sp>
      <p:sp>
        <p:nvSpPr>
          <p:cNvPr id="163" name="Google Shape;163;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ongletvertsans.tif" id="164" name="Google Shape;164;p5"/>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65" name="Google Shape;165;p5"/>
          <p:cNvPicPr preferRelativeResize="0"/>
          <p:nvPr/>
        </p:nvPicPr>
        <p:blipFill rotWithShape="1">
          <a:blip r:embed="rId4">
            <a:alphaModFix/>
          </a:blip>
          <a:srcRect b="0" l="0" r="0" t="0"/>
          <a:stretch/>
        </p:blipFill>
        <p:spPr>
          <a:xfrm>
            <a:off x="0" y="0"/>
            <a:ext cx="3133725" cy="133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de-DE"/>
              <a:t>Background Information</a:t>
            </a:r>
            <a:endParaRPr/>
          </a:p>
        </p:txBody>
      </p:sp>
      <p:sp>
        <p:nvSpPr>
          <p:cNvPr id="171" name="Google Shape;171;p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t/>
            </a:r>
            <a:endParaRPr/>
          </a:p>
        </p:txBody>
      </p:sp>
      <p:sp>
        <p:nvSpPr>
          <p:cNvPr id="172" name="Google Shape;172;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ongletvertsans.tif" id="173" name="Google Shape;173;p6"/>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74" name="Google Shape;174;p6"/>
          <p:cNvPicPr preferRelativeResize="0"/>
          <p:nvPr/>
        </p:nvPicPr>
        <p:blipFill rotWithShape="1">
          <a:blip r:embed="rId4">
            <a:alphaModFix/>
          </a:blip>
          <a:srcRect b="0" l="0" r="0" t="0"/>
          <a:stretch/>
        </p:blipFill>
        <p:spPr>
          <a:xfrm>
            <a:off x="0" y="0"/>
            <a:ext cx="3133725" cy="13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ongletvertsans.tif" id="179" name="Google Shape;179;p7"/>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80" name="Google Shape;180;p7"/>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181" name="Google Shape;181;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Exchange Trading 1/2</a:t>
            </a:r>
            <a:endParaRPr/>
          </a:p>
        </p:txBody>
      </p:sp>
      <p:sp>
        <p:nvSpPr>
          <p:cNvPr id="182" name="Google Shape;182;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b="1" lang="de-DE" sz="1200"/>
              <a:t>Exchange Trading offers:</a:t>
            </a:r>
            <a:endParaRPr/>
          </a:p>
          <a:p>
            <a:pPr indent="-171450" lvl="0" marL="171450" rtl="0" algn="l">
              <a:lnSpc>
                <a:spcPct val="90000"/>
              </a:lnSpc>
              <a:spcBef>
                <a:spcPts val="750"/>
              </a:spcBef>
              <a:spcAft>
                <a:spcPts val="0"/>
              </a:spcAft>
              <a:buClr>
                <a:schemeClr val="dk1"/>
              </a:buClr>
              <a:buSzPts val="1200"/>
              <a:buFont typeface="Arial"/>
              <a:buChar char="•"/>
            </a:pPr>
            <a:r>
              <a:rPr lang="de-DE" sz="1200"/>
              <a:t>standardised products </a:t>
            </a:r>
            <a:endParaRPr/>
          </a:p>
          <a:p>
            <a:pPr indent="-171450" lvl="0" marL="171450" rtl="0" algn="l">
              <a:lnSpc>
                <a:spcPct val="90000"/>
              </a:lnSpc>
              <a:spcBef>
                <a:spcPts val="750"/>
              </a:spcBef>
              <a:spcAft>
                <a:spcPts val="0"/>
              </a:spcAft>
              <a:buClr>
                <a:schemeClr val="dk1"/>
              </a:buClr>
              <a:buSzPts val="1200"/>
              <a:buFont typeface="Arial"/>
              <a:buChar char="•"/>
            </a:pPr>
            <a:r>
              <a:rPr lang="de-DE" sz="1200"/>
              <a:t>standardised trading &amp; settlement processes</a:t>
            </a:r>
            <a:endParaRPr sz="1200"/>
          </a:p>
          <a:p>
            <a:pPr indent="-171450" lvl="0" marL="171450" rtl="0" algn="l">
              <a:lnSpc>
                <a:spcPct val="90000"/>
              </a:lnSpc>
              <a:spcBef>
                <a:spcPts val="750"/>
              </a:spcBef>
              <a:spcAft>
                <a:spcPts val="0"/>
              </a:spcAft>
              <a:buClr>
                <a:schemeClr val="dk1"/>
              </a:buClr>
              <a:buSzPts val="1200"/>
              <a:buFont typeface="Arial"/>
              <a:buChar char="•"/>
            </a:pPr>
            <a:r>
              <a:rPr lang="de-DE" sz="1200"/>
              <a:t>regulated transparent market </a:t>
            </a:r>
            <a:endParaRPr/>
          </a:p>
          <a:p>
            <a:pPr indent="-171450" lvl="0" marL="171450" rtl="0" algn="l">
              <a:lnSpc>
                <a:spcPct val="90000"/>
              </a:lnSpc>
              <a:spcBef>
                <a:spcPts val="750"/>
              </a:spcBef>
              <a:spcAft>
                <a:spcPts val="0"/>
              </a:spcAft>
              <a:buClr>
                <a:schemeClr val="dk1"/>
              </a:buClr>
              <a:buSzPts val="1200"/>
              <a:buFont typeface="Arial"/>
              <a:buChar char="•"/>
            </a:pPr>
            <a:r>
              <a:rPr lang="de-DE" sz="1200"/>
              <a:t>reference prices to the market</a:t>
            </a:r>
            <a:endParaRPr sz="1200"/>
          </a:p>
          <a:p>
            <a:pPr indent="-171450" lvl="0" marL="171450" rtl="0" algn="l">
              <a:lnSpc>
                <a:spcPct val="90000"/>
              </a:lnSpc>
              <a:spcBef>
                <a:spcPts val="750"/>
              </a:spcBef>
              <a:spcAft>
                <a:spcPts val="0"/>
              </a:spcAft>
              <a:buClr>
                <a:schemeClr val="dk1"/>
              </a:buClr>
              <a:buSzPts val="1200"/>
              <a:buFont typeface="Arial"/>
              <a:buChar char="•"/>
            </a:pPr>
            <a:r>
              <a:rPr lang="de-DE" sz="1200"/>
              <a:t>securities (e.g. against default risks)</a:t>
            </a:r>
            <a:endParaRPr/>
          </a:p>
          <a:p>
            <a:pPr indent="-171450" lvl="0" marL="171450" rtl="0" algn="l">
              <a:lnSpc>
                <a:spcPct val="90000"/>
              </a:lnSpc>
              <a:spcBef>
                <a:spcPts val="750"/>
              </a:spcBef>
              <a:spcAft>
                <a:spcPts val="0"/>
              </a:spcAft>
              <a:buClr>
                <a:schemeClr val="dk1"/>
              </a:buClr>
              <a:buSzPts val="1200"/>
              <a:buFont typeface="Arial"/>
              <a:buChar char="•"/>
            </a:pPr>
            <a:r>
              <a:rPr lang="de-DE" sz="1200"/>
              <a:t>anonymity of the involved counterparties</a:t>
            </a:r>
            <a:endParaRPr sz="1200"/>
          </a:p>
          <a:p>
            <a:pPr indent="0" lvl="0" marL="0" rtl="0" algn="l">
              <a:lnSpc>
                <a:spcPct val="90000"/>
              </a:lnSpc>
              <a:spcBef>
                <a:spcPts val="750"/>
              </a:spcBef>
              <a:spcAft>
                <a:spcPts val="0"/>
              </a:spcAft>
              <a:buClr>
                <a:schemeClr val="dk1"/>
              </a:buClr>
              <a:buSzPts val="1200"/>
              <a:buNone/>
            </a:pPr>
            <a:r>
              <a:t/>
            </a:r>
            <a:endParaRPr sz="1200"/>
          </a:p>
          <a:p>
            <a:pPr indent="0" lvl="0" marL="0" rtl="0" algn="l">
              <a:lnSpc>
                <a:spcPct val="90000"/>
              </a:lnSpc>
              <a:spcBef>
                <a:spcPts val="750"/>
              </a:spcBef>
              <a:spcAft>
                <a:spcPts val="0"/>
              </a:spcAft>
              <a:buClr>
                <a:schemeClr val="dk1"/>
              </a:buClr>
              <a:buSzPts val="1200"/>
              <a:buNone/>
            </a:pPr>
            <a:r>
              <a:rPr b="1" lang="de-DE" sz="1200"/>
              <a:t>Spot Market:</a:t>
            </a:r>
            <a:endParaRPr/>
          </a:p>
          <a:p>
            <a:pPr indent="-171450" lvl="0" marL="171450" rtl="0" algn="l">
              <a:lnSpc>
                <a:spcPct val="90000"/>
              </a:lnSpc>
              <a:spcBef>
                <a:spcPts val="750"/>
              </a:spcBef>
              <a:spcAft>
                <a:spcPts val="0"/>
              </a:spcAft>
              <a:buClr>
                <a:schemeClr val="dk1"/>
              </a:buClr>
              <a:buSzPts val="1200"/>
              <a:buFont typeface="Arial"/>
              <a:buChar char="•"/>
            </a:pPr>
            <a:r>
              <a:rPr lang="de-DE" sz="1200"/>
              <a:t>short term market – e.g. today and tomorrow</a:t>
            </a:r>
            <a:endParaRPr sz="1200"/>
          </a:p>
          <a:p>
            <a:pPr indent="0" lvl="0" marL="0" rtl="0" algn="l">
              <a:lnSpc>
                <a:spcPct val="90000"/>
              </a:lnSpc>
              <a:spcBef>
                <a:spcPts val="750"/>
              </a:spcBef>
              <a:spcAft>
                <a:spcPts val="0"/>
              </a:spcAft>
              <a:buClr>
                <a:schemeClr val="dk1"/>
              </a:buClr>
              <a:buSzPts val="1200"/>
              <a:buNone/>
            </a:pPr>
            <a:r>
              <a:t/>
            </a:r>
            <a:endParaRPr sz="1200"/>
          </a:p>
          <a:p>
            <a:pPr indent="0" lvl="0" marL="0" rtl="0" algn="l">
              <a:lnSpc>
                <a:spcPct val="90000"/>
              </a:lnSpc>
              <a:spcBef>
                <a:spcPts val="750"/>
              </a:spcBef>
              <a:spcAft>
                <a:spcPts val="0"/>
              </a:spcAft>
              <a:buClr>
                <a:schemeClr val="dk1"/>
              </a:buClr>
              <a:buSzPts val="1200"/>
              <a:buNone/>
            </a:pPr>
            <a:r>
              <a:rPr b="1" lang="de-DE" sz="1200"/>
              <a:t>Derivatives Market:</a:t>
            </a:r>
            <a:endParaRPr/>
          </a:p>
          <a:p>
            <a:pPr indent="-171450" lvl="0" marL="171450" rtl="0" algn="l">
              <a:lnSpc>
                <a:spcPct val="90000"/>
              </a:lnSpc>
              <a:spcBef>
                <a:spcPts val="750"/>
              </a:spcBef>
              <a:spcAft>
                <a:spcPts val="0"/>
              </a:spcAft>
              <a:buClr>
                <a:schemeClr val="dk1"/>
              </a:buClr>
              <a:buSzPts val="1200"/>
              <a:buFont typeface="Arial"/>
              <a:buChar char="•"/>
            </a:pPr>
            <a:r>
              <a:rPr lang="de-DE" sz="1200"/>
              <a:t>Trading transactions concluded on the Derivatives Market are settled physically and financially at a later time agreed in advance. Trading on the Derivatives Market permits portfolio optimization in the medium to long term.</a:t>
            </a:r>
            <a:endParaRPr sz="1200"/>
          </a:p>
          <a:p>
            <a:pPr indent="-171450" lvl="0" marL="171450" rtl="0" algn="l">
              <a:lnSpc>
                <a:spcPct val="90000"/>
              </a:lnSpc>
              <a:spcBef>
                <a:spcPts val="750"/>
              </a:spcBef>
              <a:spcAft>
                <a:spcPts val="0"/>
              </a:spcAft>
              <a:buClr>
                <a:schemeClr val="dk1"/>
              </a:buClr>
              <a:buSzPts val="1200"/>
              <a:buFont typeface="Arial"/>
              <a:buChar char="•"/>
            </a:pPr>
            <a:r>
              <a:rPr lang="de-DE" sz="1200"/>
              <a:t>offers futures, spreads</a:t>
            </a:r>
            <a:endParaRPr sz="1200"/>
          </a:p>
          <a:p>
            <a:pPr indent="-95250" lvl="0" marL="171450" rtl="0" algn="l">
              <a:lnSpc>
                <a:spcPct val="90000"/>
              </a:lnSpc>
              <a:spcBef>
                <a:spcPts val="750"/>
              </a:spcBef>
              <a:spcAft>
                <a:spcPts val="0"/>
              </a:spcAft>
              <a:buClr>
                <a:schemeClr val="dk1"/>
              </a:buClr>
              <a:buSzPts val="1200"/>
              <a:buFont typeface="Arial"/>
              <a:buNone/>
            </a:pPr>
            <a:r>
              <a:t/>
            </a:r>
            <a:endParaRPr sz="1200"/>
          </a:p>
          <a:p>
            <a:pPr indent="0" lvl="0" marL="0" rtl="0" algn="l">
              <a:lnSpc>
                <a:spcPct val="90000"/>
              </a:lnSpc>
              <a:spcBef>
                <a:spcPts val="750"/>
              </a:spcBef>
              <a:spcAft>
                <a:spcPts val="0"/>
              </a:spcAft>
              <a:buClr>
                <a:schemeClr val="dk1"/>
              </a:buClr>
              <a:buSzPts val="1200"/>
              <a:buNone/>
            </a:pPr>
            <a:r>
              <a:rPr b="1" lang="de-DE" sz="1200"/>
              <a:t>Hubs:</a:t>
            </a:r>
            <a:endParaRPr/>
          </a:p>
          <a:p>
            <a:pPr indent="-171450" lvl="0" marL="171450" rtl="0" algn="l">
              <a:lnSpc>
                <a:spcPct val="90000"/>
              </a:lnSpc>
              <a:spcBef>
                <a:spcPts val="750"/>
              </a:spcBef>
              <a:spcAft>
                <a:spcPts val="0"/>
              </a:spcAft>
              <a:buClr>
                <a:schemeClr val="dk1"/>
              </a:buClr>
              <a:buSzPts val="1200"/>
              <a:buFont typeface="Arial"/>
              <a:buChar char="•"/>
            </a:pPr>
            <a:r>
              <a:rPr lang="de-DE" sz="1200"/>
              <a:t>Term for market areas in natural gas trading</a:t>
            </a:r>
            <a:endParaRPr sz="1200"/>
          </a:p>
          <a:p>
            <a:pPr indent="-95250" lvl="0" marL="171450" rtl="0" algn="l">
              <a:lnSpc>
                <a:spcPct val="90000"/>
              </a:lnSpc>
              <a:spcBef>
                <a:spcPts val="750"/>
              </a:spcBef>
              <a:spcAft>
                <a:spcPts val="0"/>
              </a:spcAft>
              <a:buClr>
                <a:schemeClr val="dk1"/>
              </a:buClr>
              <a:buSzPts val="1200"/>
              <a:buFont typeface="Arial"/>
              <a:buNone/>
            </a:pPr>
            <a:r>
              <a:t/>
            </a:r>
            <a:endParaRPr sz="1200"/>
          </a:p>
          <a:p>
            <a:pPr indent="-95250" lvl="0" marL="171450" rtl="0" algn="l">
              <a:lnSpc>
                <a:spcPct val="90000"/>
              </a:lnSpc>
              <a:spcBef>
                <a:spcPts val="750"/>
              </a:spcBef>
              <a:spcAft>
                <a:spcPts val="0"/>
              </a:spcAft>
              <a:buClr>
                <a:schemeClr val="dk1"/>
              </a:buClr>
              <a:buSzPts val="1200"/>
              <a:buFont typeface="Arial"/>
              <a:buNone/>
            </a:pPr>
            <a:r>
              <a:t/>
            </a:r>
            <a:endParaRPr sz="1200"/>
          </a:p>
          <a:p>
            <a:pPr indent="0" lvl="0" marL="0" rtl="0" algn="l">
              <a:lnSpc>
                <a:spcPct val="90000"/>
              </a:lnSpc>
              <a:spcBef>
                <a:spcPts val="750"/>
              </a:spcBef>
              <a:spcAft>
                <a:spcPts val="0"/>
              </a:spcAft>
              <a:buClr>
                <a:schemeClr val="dk1"/>
              </a:buClr>
              <a:buSzPts val="1200"/>
              <a:buNone/>
            </a:pPr>
            <a:r>
              <a:t/>
            </a:r>
            <a:endParaRPr sz="1200"/>
          </a:p>
        </p:txBody>
      </p:sp>
      <p:sp>
        <p:nvSpPr>
          <p:cNvPr id="183" name="Google Shape;18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ongletvertsans.tif" id="188" name="Google Shape;188;p8"/>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89" name="Google Shape;189;p8"/>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190" name="Google Shape;19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Exchange Trading 2/2</a:t>
            </a:r>
            <a:endParaRPr/>
          </a:p>
        </p:txBody>
      </p:sp>
      <p:sp>
        <p:nvSpPr>
          <p:cNvPr id="191" name="Google Shape;191;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b="1" lang="de-DE" sz="1200"/>
              <a:t>Futures:</a:t>
            </a:r>
            <a:endParaRPr/>
          </a:p>
          <a:p>
            <a:pPr indent="-171450" lvl="0" marL="171450" rtl="0" algn="l">
              <a:lnSpc>
                <a:spcPct val="90000"/>
              </a:lnSpc>
              <a:spcBef>
                <a:spcPts val="750"/>
              </a:spcBef>
              <a:spcAft>
                <a:spcPts val="0"/>
              </a:spcAft>
              <a:buClr>
                <a:schemeClr val="dk1"/>
              </a:buClr>
              <a:buSzPts val="1200"/>
              <a:buFont typeface="Arial"/>
              <a:buChar char="•"/>
            </a:pPr>
            <a:r>
              <a:rPr lang="de-DE" sz="1200"/>
              <a:t>A futures contract is the contractual obligation to buy (buyer of a future) or sell (seller of the future) a specified quantity of an underlying security at a specified price during a specified period (delivery period). Futures contracts are exclusively traded on regulated exchanges and settled on a daily basis at the current market price. </a:t>
            </a:r>
            <a:endParaRPr/>
          </a:p>
          <a:p>
            <a:pPr indent="0" lvl="0" marL="0" rtl="0" algn="l">
              <a:lnSpc>
                <a:spcPct val="90000"/>
              </a:lnSpc>
              <a:spcBef>
                <a:spcPts val="750"/>
              </a:spcBef>
              <a:spcAft>
                <a:spcPts val="0"/>
              </a:spcAft>
              <a:buClr>
                <a:schemeClr val="dk1"/>
              </a:buClr>
              <a:buSzPts val="1200"/>
              <a:buNone/>
            </a:pPr>
            <a:r>
              <a:t/>
            </a:r>
            <a:endParaRPr sz="1200"/>
          </a:p>
          <a:p>
            <a:pPr indent="0" lvl="0" marL="0" rtl="0" algn="l">
              <a:lnSpc>
                <a:spcPct val="90000"/>
              </a:lnSpc>
              <a:spcBef>
                <a:spcPts val="750"/>
              </a:spcBef>
              <a:spcAft>
                <a:spcPts val="0"/>
              </a:spcAft>
              <a:buClr>
                <a:schemeClr val="dk1"/>
              </a:buClr>
              <a:buSzPts val="1200"/>
              <a:buNone/>
            </a:pPr>
            <a:r>
              <a:rPr b="1" lang="de-DE" sz="1200"/>
              <a:t>Settlement:</a:t>
            </a:r>
            <a:endParaRPr/>
          </a:p>
          <a:p>
            <a:pPr indent="-171450" lvl="0" marL="171450" rtl="0" algn="l">
              <a:lnSpc>
                <a:spcPct val="90000"/>
              </a:lnSpc>
              <a:spcBef>
                <a:spcPts val="750"/>
              </a:spcBef>
              <a:spcAft>
                <a:spcPts val="0"/>
              </a:spcAft>
              <a:buClr>
                <a:schemeClr val="dk1"/>
              </a:buClr>
              <a:buSzPts val="1200"/>
              <a:buFont typeface="Arial"/>
              <a:buChar char="•"/>
            </a:pPr>
            <a:r>
              <a:rPr lang="de-DE" sz="1200"/>
              <a:t>Settlement comprises the financial and physical fulfilment of a trade. </a:t>
            </a:r>
            <a:endParaRPr/>
          </a:p>
          <a:p>
            <a:pPr indent="0" lvl="0" marL="0" rtl="0" algn="l">
              <a:lnSpc>
                <a:spcPct val="90000"/>
              </a:lnSpc>
              <a:spcBef>
                <a:spcPts val="750"/>
              </a:spcBef>
              <a:spcAft>
                <a:spcPts val="0"/>
              </a:spcAft>
              <a:buClr>
                <a:schemeClr val="dk1"/>
              </a:buClr>
              <a:buSzPts val="1200"/>
              <a:buNone/>
            </a:pPr>
            <a:r>
              <a:t/>
            </a:r>
            <a:endParaRPr sz="1200"/>
          </a:p>
          <a:p>
            <a:pPr indent="0" lvl="0" marL="0" rtl="0" algn="l">
              <a:lnSpc>
                <a:spcPct val="90000"/>
              </a:lnSpc>
              <a:spcBef>
                <a:spcPts val="750"/>
              </a:spcBef>
              <a:spcAft>
                <a:spcPts val="0"/>
              </a:spcAft>
              <a:buClr>
                <a:schemeClr val="dk1"/>
              </a:buClr>
              <a:buSzPts val="1200"/>
              <a:buNone/>
            </a:pPr>
            <a:r>
              <a:rPr b="1" lang="de-DE" sz="1200"/>
              <a:t>Settlement Price:</a:t>
            </a:r>
            <a:endParaRPr/>
          </a:p>
          <a:p>
            <a:pPr indent="-171450" lvl="0" marL="171450" rtl="0" algn="l">
              <a:lnSpc>
                <a:spcPct val="90000"/>
              </a:lnSpc>
              <a:spcBef>
                <a:spcPts val="750"/>
              </a:spcBef>
              <a:spcAft>
                <a:spcPts val="0"/>
              </a:spcAft>
              <a:buClr>
                <a:schemeClr val="dk1"/>
              </a:buClr>
              <a:buSzPts val="1200"/>
              <a:buFont typeface="Arial"/>
              <a:buChar char="•"/>
            </a:pPr>
            <a:r>
              <a:rPr lang="de-DE" sz="1200"/>
              <a:t>Daily market price of a future or option contract which is established by the exchange and used for its daily settlement.</a:t>
            </a:r>
            <a:endParaRPr/>
          </a:p>
          <a:p>
            <a:pPr indent="0" lvl="0" marL="0" rtl="0" algn="l">
              <a:lnSpc>
                <a:spcPct val="90000"/>
              </a:lnSpc>
              <a:spcBef>
                <a:spcPts val="750"/>
              </a:spcBef>
              <a:spcAft>
                <a:spcPts val="0"/>
              </a:spcAft>
              <a:buClr>
                <a:schemeClr val="dk1"/>
              </a:buClr>
              <a:buSzPts val="1200"/>
              <a:buNone/>
            </a:pPr>
            <a:r>
              <a:t/>
            </a:r>
            <a:endParaRPr sz="1200"/>
          </a:p>
          <a:p>
            <a:pPr indent="0" lvl="0" marL="0" rtl="0" algn="l">
              <a:lnSpc>
                <a:spcPct val="90000"/>
              </a:lnSpc>
              <a:spcBef>
                <a:spcPts val="750"/>
              </a:spcBef>
              <a:spcAft>
                <a:spcPts val="0"/>
              </a:spcAft>
              <a:buClr>
                <a:schemeClr val="dk1"/>
              </a:buClr>
              <a:buSzPts val="1200"/>
              <a:buNone/>
            </a:pPr>
            <a:r>
              <a:rPr b="1" lang="de-DE" sz="1200"/>
              <a:t>Clearing House:</a:t>
            </a:r>
            <a:endParaRPr/>
          </a:p>
          <a:p>
            <a:pPr indent="-171450" lvl="0" marL="171450" rtl="0" algn="l">
              <a:lnSpc>
                <a:spcPct val="90000"/>
              </a:lnSpc>
              <a:spcBef>
                <a:spcPts val="750"/>
              </a:spcBef>
              <a:spcAft>
                <a:spcPts val="0"/>
              </a:spcAft>
              <a:buClr>
                <a:schemeClr val="dk1"/>
              </a:buClr>
              <a:buSzPts val="1200"/>
              <a:buFont typeface="Arial"/>
              <a:buChar char="•"/>
            </a:pPr>
            <a:r>
              <a:rPr lang="de-DE" sz="1200"/>
              <a:t>This is a body which steps into the process chain between the buyer and seller in the capacity of the central counterparty. The clearing house settles the transactions with the buyer and seller, carries out the delivery of transactions with these and collateralizes the transactions.</a:t>
            </a:r>
            <a:endParaRPr sz="1200"/>
          </a:p>
          <a:p>
            <a:pPr indent="0" lvl="0" marL="0" rtl="0" algn="l">
              <a:lnSpc>
                <a:spcPct val="90000"/>
              </a:lnSpc>
              <a:spcBef>
                <a:spcPts val="750"/>
              </a:spcBef>
              <a:spcAft>
                <a:spcPts val="0"/>
              </a:spcAft>
              <a:buClr>
                <a:schemeClr val="dk1"/>
              </a:buClr>
              <a:buSzPts val="1200"/>
              <a:buNone/>
            </a:pPr>
            <a:r>
              <a:t/>
            </a:r>
            <a:endParaRPr sz="1200"/>
          </a:p>
          <a:p>
            <a:pPr indent="0" lvl="0" marL="0" rtl="0" algn="l">
              <a:lnSpc>
                <a:spcPct val="90000"/>
              </a:lnSpc>
              <a:spcBef>
                <a:spcPts val="750"/>
              </a:spcBef>
              <a:spcAft>
                <a:spcPts val="0"/>
              </a:spcAft>
              <a:buClr>
                <a:schemeClr val="dk1"/>
              </a:buClr>
              <a:buSzPts val="1200"/>
              <a:buNone/>
            </a:pPr>
            <a:r>
              <a:rPr b="1" lang="de-DE" sz="1200"/>
              <a:t>Clearing:</a:t>
            </a:r>
            <a:endParaRPr/>
          </a:p>
          <a:p>
            <a:pPr indent="-171450" lvl="0" marL="171450" rtl="0" algn="l">
              <a:lnSpc>
                <a:spcPct val="90000"/>
              </a:lnSpc>
              <a:spcBef>
                <a:spcPts val="750"/>
              </a:spcBef>
              <a:spcAft>
                <a:spcPts val="0"/>
              </a:spcAft>
              <a:buClr>
                <a:schemeClr val="dk1"/>
              </a:buClr>
              <a:buSzPts val="1200"/>
              <a:buFont typeface="Arial"/>
              <a:buChar char="•"/>
            </a:pPr>
            <a:r>
              <a:rPr lang="de-DE" sz="1200"/>
              <a:t>Clearing refers to the financial and physical settlement of transactions.</a:t>
            </a:r>
            <a:endParaRPr sz="1200"/>
          </a:p>
          <a:p>
            <a:pPr indent="0" lvl="0" marL="0" rtl="0" algn="l">
              <a:lnSpc>
                <a:spcPct val="90000"/>
              </a:lnSpc>
              <a:spcBef>
                <a:spcPts val="750"/>
              </a:spcBef>
              <a:spcAft>
                <a:spcPts val="0"/>
              </a:spcAft>
              <a:buClr>
                <a:schemeClr val="dk1"/>
              </a:buClr>
              <a:buSzPts val="1200"/>
              <a:buNone/>
            </a:pPr>
            <a:r>
              <a:t/>
            </a:r>
            <a:endParaRPr sz="1200"/>
          </a:p>
        </p:txBody>
      </p:sp>
      <p:sp>
        <p:nvSpPr>
          <p:cNvPr id="192" name="Google Shape;19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ongletvertsans.tif" id="197" name="Google Shape;197;p9"/>
          <p:cNvPicPr preferRelativeResize="0"/>
          <p:nvPr/>
        </p:nvPicPr>
        <p:blipFill rotWithShape="1">
          <a:blip r:embed="rId3">
            <a:alphaModFix/>
          </a:blip>
          <a:srcRect b="0" l="0" r="0" t="0"/>
          <a:stretch/>
        </p:blipFill>
        <p:spPr>
          <a:xfrm>
            <a:off x="5191125" y="5162550"/>
            <a:ext cx="3952875" cy="1695450"/>
          </a:xfrm>
          <a:prstGeom prst="rect">
            <a:avLst/>
          </a:prstGeom>
          <a:noFill/>
          <a:ln>
            <a:noFill/>
          </a:ln>
        </p:spPr>
      </p:pic>
      <p:pic>
        <p:nvPicPr>
          <p:cNvPr descr="Untitled-2.tif" id="198" name="Google Shape;198;p9"/>
          <p:cNvPicPr preferRelativeResize="0"/>
          <p:nvPr/>
        </p:nvPicPr>
        <p:blipFill rotWithShape="1">
          <a:blip r:embed="rId4">
            <a:alphaModFix/>
          </a:blip>
          <a:srcRect b="0" l="0" r="0" t="0"/>
          <a:stretch/>
        </p:blipFill>
        <p:spPr>
          <a:xfrm>
            <a:off x="0" y="0"/>
            <a:ext cx="3133725" cy="1333500"/>
          </a:xfrm>
          <a:prstGeom prst="rect">
            <a:avLst/>
          </a:prstGeom>
          <a:noFill/>
          <a:ln>
            <a:noFill/>
          </a:ln>
        </p:spPr>
      </p:pic>
      <p:sp>
        <p:nvSpPr>
          <p:cNvPr id="199" name="Google Shape;199;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de-DE"/>
              <a:t>Natural Gas Trading 1/2</a:t>
            </a:r>
            <a:endParaRPr/>
          </a:p>
        </p:txBody>
      </p:sp>
      <p:sp>
        <p:nvSpPr>
          <p:cNvPr id="200" name="Google Shape;200;p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1200"/>
              <a:buChar char="•"/>
            </a:pPr>
            <a:r>
              <a:rPr lang="de-DE" sz="1200"/>
              <a:t>Hubs at ACME : </a:t>
            </a:r>
            <a:br>
              <a:rPr lang="de-DE" sz="1200"/>
            </a:br>
            <a:r>
              <a:rPr lang="de-DE" sz="1200"/>
              <a:t>GASPOOL, NBP, NCG, PEG NORD, PEG SUD, PEG TIGF, PSV, TTF, ZEE and ZTP</a:t>
            </a:r>
            <a:endParaRPr sz="1200"/>
          </a:p>
          <a:p>
            <a:pPr indent="-171450" lvl="0" marL="171450" rtl="0" algn="l">
              <a:lnSpc>
                <a:spcPct val="90000"/>
              </a:lnSpc>
              <a:spcBef>
                <a:spcPts val="1200"/>
              </a:spcBef>
              <a:spcAft>
                <a:spcPts val="0"/>
              </a:spcAft>
              <a:buClr>
                <a:schemeClr val="dk1"/>
              </a:buClr>
              <a:buSzPts val="1200"/>
              <a:buChar char="•"/>
            </a:pPr>
            <a:r>
              <a:rPr lang="de-DE" sz="1200"/>
              <a:t>Products </a:t>
            </a:r>
            <a:endParaRPr/>
          </a:p>
          <a:p>
            <a:pPr indent="-171450" lvl="1" marL="514350" rtl="0" algn="l">
              <a:lnSpc>
                <a:spcPct val="90000"/>
              </a:lnSpc>
              <a:spcBef>
                <a:spcPts val="600"/>
              </a:spcBef>
              <a:spcAft>
                <a:spcPts val="0"/>
              </a:spcAft>
              <a:buClr>
                <a:schemeClr val="dk1"/>
              </a:buClr>
              <a:buSzPts val="1200"/>
              <a:buChar char="•"/>
            </a:pPr>
            <a:r>
              <a:rPr lang="de-DE" sz="1200"/>
              <a:t>Within-Day: </a:t>
            </a:r>
            <a:br>
              <a:rPr lang="de-DE" sz="1200"/>
            </a:br>
            <a:r>
              <a:rPr lang="de-DE" sz="1200"/>
              <a:t>enables the intraday arbitrage and balancing for the running gas day </a:t>
            </a:r>
            <a:endParaRPr/>
          </a:p>
          <a:p>
            <a:pPr indent="-171450" lvl="1" marL="514350" rtl="0" algn="l">
              <a:lnSpc>
                <a:spcPct val="90000"/>
              </a:lnSpc>
              <a:spcBef>
                <a:spcPts val="0"/>
              </a:spcBef>
              <a:spcAft>
                <a:spcPts val="0"/>
              </a:spcAft>
              <a:buClr>
                <a:schemeClr val="dk1"/>
              </a:buClr>
              <a:buSzPts val="1200"/>
              <a:buChar char="•"/>
            </a:pPr>
            <a:r>
              <a:rPr lang="de-DE" sz="1200"/>
              <a:t>Day-Ahead: </a:t>
            </a:r>
            <a:br>
              <a:rPr lang="de-DE" sz="1200"/>
            </a:br>
            <a:r>
              <a:rPr lang="de-DE" sz="1200"/>
              <a:t>enables to buy/sell gas for the next gas business day</a:t>
            </a:r>
            <a:endParaRPr/>
          </a:p>
          <a:p>
            <a:pPr indent="-171450" lvl="1" marL="514350" rtl="0" algn="l">
              <a:lnSpc>
                <a:spcPct val="90000"/>
              </a:lnSpc>
              <a:spcBef>
                <a:spcPts val="0"/>
              </a:spcBef>
              <a:spcAft>
                <a:spcPts val="0"/>
              </a:spcAft>
              <a:buClr>
                <a:schemeClr val="dk1"/>
              </a:buClr>
              <a:buSzPts val="1200"/>
              <a:buChar char="•"/>
            </a:pPr>
            <a:r>
              <a:rPr lang="de-DE" sz="1200"/>
              <a:t>Day: </a:t>
            </a:r>
            <a:br>
              <a:rPr lang="de-DE" sz="1200"/>
            </a:br>
            <a:r>
              <a:rPr lang="de-DE" sz="1200"/>
              <a:t>enables to buy/sell gas for an upcoming Bank Holiday, following the ACME trading calendar</a:t>
            </a:r>
            <a:endParaRPr sz="1200"/>
          </a:p>
          <a:p>
            <a:pPr indent="-171450" lvl="1" marL="514350" rtl="0" algn="l">
              <a:lnSpc>
                <a:spcPct val="90000"/>
              </a:lnSpc>
              <a:spcBef>
                <a:spcPts val="0"/>
              </a:spcBef>
              <a:spcAft>
                <a:spcPts val="0"/>
              </a:spcAft>
              <a:buClr>
                <a:schemeClr val="dk1"/>
              </a:buClr>
              <a:buSzPts val="1200"/>
              <a:buChar char="•"/>
            </a:pPr>
            <a:r>
              <a:rPr lang="de-DE" sz="1200"/>
              <a:t>Weekend, Saturday, Sunday contracts: </a:t>
            </a:r>
            <a:br>
              <a:rPr lang="de-DE" sz="1200"/>
            </a:br>
            <a:r>
              <a:rPr lang="de-DE" sz="1200"/>
              <a:t>enables to buy/sell gas for the coming week-end, Saturday, Sunday</a:t>
            </a:r>
            <a:endParaRPr sz="1200"/>
          </a:p>
          <a:p>
            <a:pPr indent="-171450" lvl="1" marL="514350" rtl="0" algn="l">
              <a:lnSpc>
                <a:spcPct val="90000"/>
              </a:lnSpc>
              <a:spcBef>
                <a:spcPts val="0"/>
              </a:spcBef>
              <a:spcAft>
                <a:spcPts val="0"/>
              </a:spcAft>
              <a:buClr>
                <a:schemeClr val="dk1"/>
              </a:buClr>
              <a:buSzPts val="1200"/>
              <a:buChar char="•"/>
            </a:pPr>
            <a:r>
              <a:rPr lang="de-DE" sz="1200"/>
              <a:t>Futures</a:t>
            </a:r>
            <a:endParaRPr/>
          </a:p>
          <a:p>
            <a:pPr indent="-171450" lvl="1" marL="514350" rtl="0" algn="l">
              <a:lnSpc>
                <a:spcPct val="90000"/>
              </a:lnSpc>
              <a:spcBef>
                <a:spcPts val="0"/>
              </a:spcBef>
              <a:spcAft>
                <a:spcPts val="0"/>
              </a:spcAft>
              <a:buClr>
                <a:schemeClr val="dk1"/>
              </a:buClr>
              <a:buSzPts val="1200"/>
              <a:buChar char="•"/>
            </a:pPr>
            <a:r>
              <a:rPr lang="de-DE" sz="1200"/>
              <a:t>Spreads</a:t>
            </a:r>
            <a:endParaRPr sz="1200"/>
          </a:p>
          <a:p>
            <a:pPr indent="-171450" lvl="0" marL="171450" rtl="0" algn="l">
              <a:lnSpc>
                <a:spcPct val="90000"/>
              </a:lnSpc>
              <a:spcBef>
                <a:spcPts val="600"/>
              </a:spcBef>
              <a:spcAft>
                <a:spcPts val="0"/>
              </a:spcAft>
              <a:buClr>
                <a:schemeClr val="dk1"/>
              </a:buClr>
              <a:buSzPts val="1200"/>
              <a:buChar char="•"/>
            </a:pPr>
            <a:r>
              <a:rPr lang="de-DE" sz="1200"/>
              <a:t>24/7 trading on the natural gas spot market</a:t>
            </a:r>
            <a:endParaRPr sz="1200"/>
          </a:p>
          <a:p>
            <a:pPr indent="-171450" lvl="0" marL="171450" rtl="0" algn="l">
              <a:lnSpc>
                <a:spcPct val="90000"/>
              </a:lnSpc>
              <a:spcBef>
                <a:spcPts val="1200"/>
              </a:spcBef>
              <a:spcAft>
                <a:spcPts val="0"/>
              </a:spcAft>
              <a:buClr>
                <a:schemeClr val="dk1"/>
              </a:buClr>
              <a:buSzPts val="1200"/>
              <a:buChar char="•"/>
            </a:pPr>
            <a:r>
              <a:rPr lang="de-DE" sz="1200"/>
              <a:t>Trading in Future und Location Spreads: 8:00 am – 06:00 pm (MEZ)</a:t>
            </a:r>
            <a:endParaRPr sz="1200"/>
          </a:p>
        </p:txBody>
      </p:sp>
      <p:pic>
        <p:nvPicPr>
          <p:cNvPr id="201" name="Google Shape;201;p9"/>
          <p:cNvPicPr preferRelativeResize="0"/>
          <p:nvPr>
            <p:ph idx="2" type="body"/>
          </p:nvPr>
        </p:nvPicPr>
        <p:blipFill rotWithShape="1">
          <a:blip r:embed="rId5">
            <a:alphaModFix/>
          </a:blip>
          <a:srcRect b="0" l="0" r="0" t="0"/>
          <a:stretch/>
        </p:blipFill>
        <p:spPr>
          <a:xfrm>
            <a:off x="4838758" y="1825625"/>
            <a:ext cx="3466983" cy="4351338"/>
          </a:xfrm>
          <a:prstGeom prst="rect">
            <a:avLst/>
          </a:prstGeom>
          <a:noFill/>
          <a:ln>
            <a:noFill/>
          </a:ln>
        </p:spPr>
      </p:pic>
      <p:sp>
        <p:nvSpPr>
          <p:cNvPr id="202" name="Google Shape;202;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2016-03-10T08:35:38Z</dcterms:created>
  <dc:creator>Sovann KHOU</dc:creator>
</cp:coreProperties>
</file>