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4"/>
  </p:notesMasterIdLst>
  <p:handoutMasterIdLst>
    <p:handoutMasterId r:id="rId15"/>
  </p:handoutMasterIdLst>
  <p:sldIdLst>
    <p:sldId id="256" r:id="rId3"/>
    <p:sldId id="268" r:id="rId4"/>
    <p:sldId id="257" r:id="rId5"/>
    <p:sldId id="259" r:id="rId6"/>
    <p:sldId id="260" r:id="rId7"/>
    <p:sldId id="261" r:id="rId8"/>
    <p:sldId id="263" r:id="rId9"/>
    <p:sldId id="264" r:id="rId10"/>
    <p:sldId id="265" r:id="rId11"/>
    <p:sldId id="266" r:id="rId12"/>
    <p:sldId id="267"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902"/>
    <a:srgbClr val="800D00"/>
    <a:srgbClr val="038CDB"/>
    <a:srgbClr val="231F20"/>
    <a:srgbClr val="FFFFFF"/>
    <a:srgbClr val="393939"/>
    <a:srgbClr val="494949"/>
    <a:srgbClr val="CFE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94648" autoAdjust="0"/>
  </p:normalViewPr>
  <p:slideViewPr>
    <p:cSldViewPr>
      <p:cViewPr varScale="1">
        <p:scale>
          <a:sx n="67" d="100"/>
          <a:sy n="67" d="100"/>
        </p:scale>
        <p:origin x="1770" y="6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43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61ECFF-F514-4F62-B343-619A01C9FCE3}" type="slidenum">
              <a:rPr lang="en-US"/>
              <a:pPr/>
              <a:t>‹N°›</a:t>
            </a:fld>
            <a:endParaRPr lang="en-US"/>
          </a:p>
        </p:txBody>
      </p:sp>
    </p:spTree>
    <p:extLst>
      <p:ext uri="{BB962C8B-B14F-4D97-AF65-F5344CB8AC3E}">
        <p14:creationId xmlns:p14="http://schemas.microsoft.com/office/powerpoint/2010/main" val="32445686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B753D9-5CDC-46D9-8083-603F662F2809}" type="slidenum">
              <a:rPr lang="en-US"/>
              <a:pPr/>
              <a:t>1</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845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4FD88-1170-4D58-B994-7A626A146CE3}" type="slidenum">
              <a:rPr lang="en-US"/>
              <a:pPr/>
              <a:t>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848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4FD88-1170-4D58-B994-7A626A146CE3}" type="slidenum">
              <a:rPr lang="en-US"/>
              <a:pPr/>
              <a:t>7</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157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4FD88-1170-4D58-B994-7A626A146CE3}" type="slidenum">
              <a:rPr lang="en-US"/>
              <a:pPr/>
              <a:t>10</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9681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124075" y="5054600"/>
            <a:ext cx="5688013" cy="750888"/>
          </a:xfrm>
        </p:spPr>
        <p:txBody>
          <a:bodyPr/>
          <a:lstStyle>
            <a:lvl1pPr>
              <a:defRPr sz="2800" b="1"/>
            </a:lvl1pPr>
          </a:lstStyle>
          <a:p>
            <a:r>
              <a:rPr lang="ru-RU"/>
              <a:t>Click to edit Master title style</a:t>
            </a:r>
          </a:p>
        </p:txBody>
      </p:sp>
      <p:sp>
        <p:nvSpPr>
          <p:cNvPr id="5123" name="Rectangle 3"/>
          <p:cNvSpPr>
            <a:spLocks noGrp="1" noChangeArrowheads="1"/>
          </p:cNvSpPr>
          <p:nvPr>
            <p:ph type="subTitle" idx="1"/>
          </p:nvPr>
        </p:nvSpPr>
        <p:spPr>
          <a:xfrm>
            <a:off x="2124075" y="5949950"/>
            <a:ext cx="5759450" cy="503238"/>
          </a:xfrm>
        </p:spPr>
        <p:txBody>
          <a:bodyPr/>
          <a:lstStyle>
            <a:lvl1pPr marL="0" indent="0">
              <a:buFontTx/>
              <a:buNone/>
              <a:defRPr sz="16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1613" y="1484313"/>
            <a:ext cx="1908175" cy="496728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27088" y="1484313"/>
            <a:ext cx="5572125" cy="49672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030A04E-1F6C-4AC9-8CEF-0302C46E6B8F}" type="slidenum">
              <a:rPr lang="ru-RU"/>
              <a:pPr/>
              <a:t>‹N°›</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E28C08D-1F5C-47ED-8F32-D15258B406A1}" type="slidenum">
              <a:rPr lang="ru-RU"/>
              <a:pPr/>
              <a:t>‹N°›</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0814D55-1D1B-42DA-A73C-8BE20C66385D}" type="slidenum">
              <a:rPr lang="ru-RU"/>
              <a:pPr/>
              <a:t>‹N°›</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825625" y="1600200"/>
            <a:ext cx="3384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62575" y="1600200"/>
            <a:ext cx="33861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185193A-45A5-4A35-95EB-13505736CD30}" type="slidenum">
              <a:rPr lang="ru-RU"/>
              <a:pPr/>
              <a:t>‹N°›</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31CBCCCC-D5E6-4B37-891E-36544ECC2E94}" type="slidenum">
              <a:rPr lang="ru-RU"/>
              <a:pPr/>
              <a:t>‹N°›</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D5C25004-DF11-4A5F-A1F1-B2F7E5BB3BB2}" type="slidenum">
              <a:rPr lang="ru-RU"/>
              <a:pPr/>
              <a:t>‹N°›</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5AF08B1F-2D18-424F-B887-1B43CC1999DF}" type="slidenum">
              <a:rPr lang="ru-RU"/>
              <a:pPr/>
              <a:t>‹N°›</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FC35D38-C3E5-484D-9D7D-2CB113C65A90}" type="slidenum">
              <a:rPr lang="ru-RU"/>
              <a:pPr/>
              <a:t>‹N°›</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14997A7-D0F1-443D-A1C5-976CB260FF81}" type="slidenum">
              <a:rPr lang="ru-RU"/>
              <a:pPr/>
              <a:t>‹N°›</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3615808-BC7F-45A6-886B-5903F0EE519B}" type="slidenum">
              <a:rPr lang="ru-RU"/>
              <a:pPr/>
              <a:t>‹N°›</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8338" y="274638"/>
            <a:ext cx="1730375"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825625" y="274638"/>
            <a:ext cx="504031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041D3AA-27D1-4BF6-8D0F-2E074FED512F}" type="slidenum">
              <a:rPr lang="ru-RU"/>
              <a:pPr/>
              <a:t>‹N°›</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2133600"/>
            <a:ext cx="3667125"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6613" y="2133600"/>
            <a:ext cx="3668712"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1484313"/>
            <a:ext cx="76327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827088" y="2133600"/>
            <a:ext cx="7488237" cy="431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0"/>
            <a:r>
              <a:rPr lang="ru-RU"/>
              <a:t>Third level</a:t>
            </a:r>
          </a:p>
          <a:p>
            <a:pPr lvl="1"/>
            <a:r>
              <a:rPr lang="ru-RU"/>
              <a:t>Fourth level</a:t>
            </a:r>
          </a:p>
          <a:p>
            <a:pPr lvl="2"/>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HelveticaNeueLT Pro 33 ThEx" pitchFamily="34" charset="0"/>
        </a:defRPr>
      </a:lvl2pPr>
      <a:lvl3pPr algn="l" rtl="0" fontAlgn="base">
        <a:spcBef>
          <a:spcPct val="0"/>
        </a:spcBef>
        <a:spcAft>
          <a:spcPct val="0"/>
        </a:spcAft>
        <a:defRPr sz="3200">
          <a:solidFill>
            <a:schemeClr val="bg1"/>
          </a:solidFill>
          <a:latin typeface="HelveticaNeueLT Pro 33 ThEx" pitchFamily="34" charset="0"/>
        </a:defRPr>
      </a:lvl3pPr>
      <a:lvl4pPr algn="l" rtl="0" fontAlgn="base">
        <a:spcBef>
          <a:spcPct val="0"/>
        </a:spcBef>
        <a:spcAft>
          <a:spcPct val="0"/>
        </a:spcAft>
        <a:defRPr sz="3200">
          <a:solidFill>
            <a:schemeClr val="bg1"/>
          </a:solidFill>
          <a:latin typeface="HelveticaNeueLT Pro 33 ThEx" pitchFamily="34" charset="0"/>
        </a:defRPr>
      </a:lvl4pPr>
      <a:lvl5pPr algn="l" rtl="0" fontAlgn="base">
        <a:spcBef>
          <a:spcPct val="0"/>
        </a:spcBef>
        <a:spcAft>
          <a:spcPct val="0"/>
        </a:spcAft>
        <a:defRPr sz="3200">
          <a:solidFill>
            <a:schemeClr val="bg1"/>
          </a:solidFill>
          <a:latin typeface="HelveticaNeueLT Pro 33 ThEx" pitchFamily="34" charset="0"/>
        </a:defRPr>
      </a:lvl5pPr>
      <a:lvl6pPr marL="457200" algn="l" rtl="0" fontAlgn="base">
        <a:spcBef>
          <a:spcPct val="0"/>
        </a:spcBef>
        <a:spcAft>
          <a:spcPct val="0"/>
        </a:spcAft>
        <a:defRPr sz="3200">
          <a:solidFill>
            <a:schemeClr val="bg1"/>
          </a:solidFill>
          <a:latin typeface="HelveticaNeueLT Pro 33 ThEx" pitchFamily="34" charset="0"/>
        </a:defRPr>
      </a:lvl6pPr>
      <a:lvl7pPr marL="914400" algn="l" rtl="0" fontAlgn="base">
        <a:spcBef>
          <a:spcPct val="0"/>
        </a:spcBef>
        <a:spcAft>
          <a:spcPct val="0"/>
        </a:spcAft>
        <a:defRPr sz="3200">
          <a:solidFill>
            <a:schemeClr val="bg1"/>
          </a:solidFill>
          <a:latin typeface="HelveticaNeueLT Pro 33 ThEx" pitchFamily="34" charset="0"/>
        </a:defRPr>
      </a:lvl7pPr>
      <a:lvl8pPr marL="1371600" algn="l" rtl="0" fontAlgn="base">
        <a:spcBef>
          <a:spcPct val="0"/>
        </a:spcBef>
        <a:spcAft>
          <a:spcPct val="0"/>
        </a:spcAft>
        <a:defRPr sz="3200">
          <a:solidFill>
            <a:schemeClr val="bg1"/>
          </a:solidFill>
          <a:latin typeface="HelveticaNeueLT Pro 33 ThEx" pitchFamily="34" charset="0"/>
        </a:defRPr>
      </a:lvl8pPr>
      <a:lvl9pPr marL="1828800" algn="l" rtl="0" fontAlgn="base">
        <a:spcBef>
          <a:spcPct val="0"/>
        </a:spcBef>
        <a:spcAft>
          <a:spcPct val="0"/>
        </a:spcAft>
        <a:defRPr sz="3200">
          <a:solidFill>
            <a:schemeClr val="bg1"/>
          </a:solidFill>
          <a:latin typeface="HelveticaNeueLT Pro 33 ThEx" pitchFamily="34"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1825625" y="274638"/>
            <a:ext cx="68516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359427" name="Rectangle 3"/>
          <p:cNvSpPr>
            <a:spLocks noGrp="1" noChangeArrowheads="1"/>
          </p:cNvSpPr>
          <p:nvPr>
            <p:ph type="body" idx="1"/>
          </p:nvPr>
        </p:nvSpPr>
        <p:spPr bwMode="auto">
          <a:xfrm>
            <a:off x="1825625" y="1600200"/>
            <a:ext cx="692308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BF2E967-3A33-4373-89D0-A780F7DC0EEF}" type="slidenum">
              <a:rPr lang="ru-RU"/>
              <a:pPr/>
              <a:t>‹N°›</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HelveticaNeueLT Pro 33 ThEx" pitchFamily="34" charset="0"/>
        </a:defRPr>
      </a:lvl2pPr>
      <a:lvl3pPr algn="l" rtl="0" fontAlgn="base">
        <a:spcBef>
          <a:spcPct val="0"/>
        </a:spcBef>
        <a:spcAft>
          <a:spcPct val="0"/>
        </a:spcAft>
        <a:defRPr sz="4400">
          <a:solidFill>
            <a:schemeClr val="tx2"/>
          </a:solidFill>
          <a:latin typeface="HelveticaNeueLT Pro 33 ThEx" pitchFamily="34" charset="0"/>
        </a:defRPr>
      </a:lvl3pPr>
      <a:lvl4pPr algn="l" rtl="0" fontAlgn="base">
        <a:spcBef>
          <a:spcPct val="0"/>
        </a:spcBef>
        <a:spcAft>
          <a:spcPct val="0"/>
        </a:spcAft>
        <a:defRPr sz="4400">
          <a:solidFill>
            <a:schemeClr val="tx2"/>
          </a:solidFill>
          <a:latin typeface="HelveticaNeueLT Pro 33 ThEx" pitchFamily="34" charset="0"/>
        </a:defRPr>
      </a:lvl4pPr>
      <a:lvl5pPr algn="l" rtl="0" fontAlgn="base">
        <a:spcBef>
          <a:spcPct val="0"/>
        </a:spcBef>
        <a:spcAft>
          <a:spcPct val="0"/>
        </a:spcAft>
        <a:defRPr sz="4400">
          <a:solidFill>
            <a:schemeClr val="tx2"/>
          </a:solidFill>
          <a:latin typeface="HelveticaNeueLT Pro 33 ThEx" pitchFamily="34" charset="0"/>
        </a:defRPr>
      </a:lvl5pPr>
      <a:lvl6pPr marL="457200" algn="l" rtl="0" fontAlgn="base">
        <a:spcBef>
          <a:spcPct val="0"/>
        </a:spcBef>
        <a:spcAft>
          <a:spcPct val="0"/>
        </a:spcAft>
        <a:defRPr sz="4400">
          <a:solidFill>
            <a:schemeClr val="tx2"/>
          </a:solidFill>
          <a:latin typeface="HelveticaNeueLT Pro 33 ThEx" pitchFamily="34" charset="0"/>
        </a:defRPr>
      </a:lvl6pPr>
      <a:lvl7pPr marL="914400" algn="l" rtl="0" fontAlgn="base">
        <a:spcBef>
          <a:spcPct val="0"/>
        </a:spcBef>
        <a:spcAft>
          <a:spcPct val="0"/>
        </a:spcAft>
        <a:defRPr sz="4400">
          <a:solidFill>
            <a:schemeClr val="tx2"/>
          </a:solidFill>
          <a:latin typeface="HelveticaNeueLT Pro 33 ThEx" pitchFamily="34" charset="0"/>
        </a:defRPr>
      </a:lvl7pPr>
      <a:lvl8pPr marL="1371600" algn="l" rtl="0" fontAlgn="base">
        <a:spcBef>
          <a:spcPct val="0"/>
        </a:spcBef>
        <a:spcAft>
          <a:spcPct val="0"/>
        </a:spcAft>
        <a:defRPr sz="4400">
          <a:solidFill>
            <a:schemeClr val="tx2"/>
          </a:solidFill>
          <a:latin typeface="HelveticaNeueLT Pro 33 ThEx" pitchFamily="34" charset="0"/>
        </a:defRPr>
      </a:lvl8pPr>
      <a:lvl9pPr marL="1828800" algn="l" rtl="0" fontAlgn="base">
        <a:spcBef>
          <a:spcPct val="0"/>
        </a:spcBef>
        <a:spcAft>
          <a:spcPct val="0"/>
        </a:spcAft>
        <a:defRPr sz="4400">
          <a:solidFill>
            <a:schemeClr val="tx2"/>
          </a:solidFill>
          <a:latin typeface="HelveticaNeueLT Pro 33 ThEx"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0" y="3861048"/>
            <a:ext cx="9144000" cy="1152128"/>
          </a:xfrm>
          <a:solidFill>
            <a:schemeClr val="tx2">
              <a:lumMod val="50000"/>
            </a:schemeClr>
          </a:solidFill>
        </p:spPr>
        <p:txBody>
          <a:bodyPr/>
          <a:lstStyle/>
          <a:p>
            <a:pPr algn="ctr"/>
            <a:r>
              <a:rPr lang="fr-FR" sz="4000" dirty="0">
                <a:ln w="22225">
                  <a:solidFill>
                    <a:schemeClr val="accent3">
                      <a:lumMod val="85000"/>
                    </a:schemeClr>
                  </a:solidFill>
                  <a:prstDash val="solid"/>
                </a:ln>
                <a:solidFill>
                  <a:srgbClr val="00B050"/>
                </a:solidFill>
                <a:latin typeface="Times New Roman" panose="02020603050405020304" pitchFamily="18" charset="0"/>
                <a:cs typeface="Times New Roman" panose="02020603050405020304" pitchFamily="18" charset="0"/>
              </a:rPr>
              <a:t>Détection de l'insuffisance rénale par échographie des reins</a:t>
            </a:r>
            <a:endParaRPr lang="uk-UA" sz="4000" dirty="0">
              <a:ln w="22225">
                <a:solidFill>
                  <a:schemeClr val="accent3">
                    <a:lumMod val="85000"/>
                  </a:schemeClr>
                </a:solidFill>
                <a:prstDash val="solid"/>
              </a:ln>
              <a:solidFill>
                <a:srgbClr val="00B05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107504" y="5229200"/>
            <a:ext cx="4752528" cy="1477328"/>
          </a:xfrm>
          <a:prstGeom prst="rect">
            <a:avLst/>
          </a:prstGeom>
          <a:noFill/>
        </p:spPr>
        <p:txBody>
          <a:bodyPr wrap="square" rtlCol="0">
            <a:spAutoFit/>
          </a:bodyPr>
          <a:lstStyle/>
          <a:p>
            <a:r>
              <a:rPr lang="fr-FR" dirty="0">
                <a:solidFill>
                  <a:srgbClr val="92D050"/>
                </a:solidFill>
              </a:rPr>
              <a:t>Réalisé par le groupe 6</a:t>
            </a:r>
          </a:p>
          <a:p>
            <a:pPr marL="285750" indent="-285750">
              <a:buFont typeface="Wingdings" panose="05000000000000000000" pitchFamily="2" charset="2"/>
              <a:buChar char="q"/>
            </a:pPr>
            <a:r>
              <a:rPr lang="fr-FR" dirty="0">
                <a:solidFill>
                  <a:srgbClr val="92D050"/>
                </a:solidFill>
              </a:rPr>
              <a:t>Eben-</a:t>
            </a:r>
            <a:r>
              <a:rPr lang="fr-FR" dirty="0" err="1">
                <a:solidFill>
                  <a:srgbClr val="92D050"/>
                </a:solidFill>
              </a:rPr>
              <a:t>ezer</a:t>
            </a:r>
            <a:r>
              <a:rPr lang="fr-FR" dirty="0">
                <a:solidFill>
                  <a:srgbClr val="92D050"/>
                </a:solidFill>
              </a:rPr>
              <a:t> AYANOU</a:t>
            </a:r>
          </a:p>
          <a:p>
            <a:pPr marL="285750" indent="-285750">
              <a:buFont typeface="Wingdings" panose="05000000000000000000" pitchFamily="2" charset="2"/>
              <a:buChar char="q"/>
            </a:pPr>
            <a:r>
              <a:rPr lang="fr-FR" dirty="0">
                <a:solidFill>
                  <a:srgbClr val="92D050"/>
                </a:solidFill>
              </a:rPr>
              <a:t>Yatoute </a:t>
            </a:r>
            <a:r>
              <a:rPr lang="fr-FR" dirty="0" err="1">
                <a:solidFill>
                  <a:srgbClr val="92D050"/>
                </a:solidFill>
              </a:rPr>
              <a:t>Mintoama</a:t>
            </a:r>
            <a:r>
              <a:rPr lang="fr-FR" dirty="0">
                <a:solidFill>
                  <a:srgbClr val="92D050"/>
                </a:solidFill>
              </a:rPr>
              <a:t> </a:t>
            </a:r>
          </a:p>
          <a:p>
            <a:pPr marL="285750" indent="-285750">
              <a:buFont typeface="Wingdings" panose="05000000000000000000" pitchFamily="2" charset="2"/>
              <a:buChar char="q"/>
            </a:pPr>
            <a:r>
              <a:rPr lang="fr-FR" dirty="0">
                <a:solidFill>
                  <a:srgbClr val="92D050"/>
                </a:solidFill>
              </a:rPr>
              <a:t>Ibrahim GNING </a:t>
            </a:r>
          </a:p>
          <a:p>
            <a:r>
              <a:rPr lang="fr-FR" dirty="0">
                <a:solidFill>
                  <a:srgbClr val="92D050"/>
                </a:solidFill>
              </a:rPr>
              <a:t>Elèves ingénieurs statisticiens économistes </a:t>
            </a:r>
          </a:p>
        </p:txBody>
      </p:sp>
      <p:sp>
        <p:nvSpPr>
          <p:cNvPr id="3" name="Rectangle 2"/>
          <p:cNvSpPr/>
          <p:nvPr/>
        </p:nvSpPr>
        <p:spPr>
          <a:xfrm>
            <a:off x="3995936" y="5353541"/>
            <a:ext cx="4572000" cy="646331"/>
          </a:xfrm>
          <a:prstGeom prst="rect">
            <a:avLst/>
          </a:prstGeom>
        </p:spPr>
        <p:txBody>
          <a:bodyPr>
            <a:spAutoFit/>
          </a:bodyPr>
          <a:lstStyle/>
          <a:p>
            <a:pPr algn="r"/>
            <a:r>
              <a:rPr lang="fr-FR" altLang="en-US" i="1" dirty="0">
                <a:solidFill>
                  <a:srgbClr val="92D050"/>
                </a:solidFill>
                <a:latin typeface="Book Antiqua" panose="02040602050305030304" pitchFamily="18" charset="0"/>
                <a:cs typeface="Calibri" panose="020F0502020204030204" charset="0"/>
              </a:rPr>
              <a:t>Sous la supervision de :</a:t>
            </a:r>
          </a:p>
          <a:p>
            <a:pPr algn="r"/>
            <a:r>
              <a:rPr lang="fr-FR" altLang="en-US" b="1" dirty="0">
                <a:solidFill>
                  <a:srgbClr val="92D050"/>
                </a:solidFill>
                <a:latin typeface="Book Antiqua" panose="02040602050305030304" pitchFamily="18" charset="0"/>
                <a:cs typeface="Calibri" panose="020F0502020204030204" charset="0"/>
              </a:rPr>
              <a:t>Mme. DIAW</a:t>
            </a:r>
          </a:p>
        </p:txBody>
      </p:sp>
      <p:sp>
        <p:nvSpPr>
          <p:cNvPr id="4" name="Rectangle 3"/>
          <p:cNvSpPr/>
          <p:nvPr/>
        </p:nvSpPr>
        <p:spPr>
          <a:xfrm>
            <a:off x="2348509" y="397497"/>
            <a:ext cx="4572000" cy="584775"/>
          </a:xfrm>
          <a:prstGeom prst="rect">
            <a:avLst/>
          </a:prstGeom>
          <a:solidFill>
            <a:srgbClr val="285902"/>
          </a:solidFill>
        </p:spPr>
        <p:txBody>
          <a:bodyPr>
            <a:spAutoFit/>
          </a:bodyPr>
          <a:lstStyle/>
          <a:p>
            <a:pPr algn="ctr"/>
            <a:r>
              <a:rPr lang="fr-FR" sz="1600" b="1" dirty="0">
                <a:ln w="22225">
                  <a:solidFill>
                    <a:schemeClr val="accent3">
                      <a:lumMod val="85000"/>
                    </a:schemeClr>
                  </a:solidFill>
                  <a:prstDash val="solid"/>
                </a:ln>
                <a:solidFill>
                  <a:srgbClr val="00B050"/>
                </a:solidFill>
                <a:latin typeface="Times New Roman" panose="02020603050405020304" pitchFamily="18" charset="0"/>
                <a:ea typeface="+mj-ea"/>
                <a:cs typeface="Times New Roman" panose="02020603050405020304" pitchFamily="18" charset="0"/>
              </a:rPr>
              <a:t>Agence Nationale de la Statistique et de l’analyse économique</a:t>
            </a:r>
          </a:p>
        </p:txBody>
      </p:sp>
      <p:pic>
        <p:nvPicPr>
          <p:cNvPr id="6" name="Image 5">
            <a:extLst>
              <a:ext uri="{FF2B5EF4-FFF2-40B4-BE49-F238E27FC236}">
                <a16:creationId xmlns:a16="http://schemas.microsoft.com/office/drawing/2014/main" id="{DDAA8FCB-6138-4839-61B2-51B0930EBB87}"/>
              </a:ext>
            </a:extLst>
          </p:cNvPr>
          <p:cNvPicPr>
            <a:picLocks noChangeAspect="1"/>
          </p:cNvPicPr>
          <p:nvPr/>
        </p:nvPicPr>
        <p:blipFill>
          <a:blip r:embed="rId3"/>
          <a:stretch>
            <a:fillRect/>
          </a:stretch>
        </p:blipFill>
        <p:spPr>
          <a:xfrm>
            <a:off x="4121696" y="1483580"/>
            <a:ext cx="1025627" cy="897424"/>
          </a:xfrm>
          <a:prstGeom prst="rect">
            <a:avLst/>
          </a:prstGeom>
        </p:spPr>
      </p:pic>
      <p:sp>
        <p:nvSpPr>
          <p:cNvPr id="5" name="Rectangle 4"/>
          <p:cNvSpPr/>
          <p:nvPr/>
        </p:nvSpPr>
        <p:spPr>
          <a:xfrm>
            <a:off x="2195736" y="2721369"/>
            <a:ext cx="4572000" cy="646331"/>
          </a:xfrm>
          <a:prstGeom prst="rect">
            <a:avLst/>
          </a:prstGeom>
          <a:solidFill>
            <a:srgbClr val="285902"/>
          </a:solidFill>
        </p:spPr>
        <p:txBody>
          <a:bodyPr>
            <a:spAutoFit/>
          </a:bodyPr>
          <a:lstStyle/>
          <a:p>
            <a:pPr algn="ctr"/>
            <a:r>
              <a:rPr lang="fr-FR" b="1" dirty="0">
                <a:ln w="22225">
                  <a:solidFill>
                    <a:schemeClr val="accent3">
                      <a:lumMod val="85000"/>
                    </a:schemeClr>
                  </a:solidFill>
                  <a:prstDash val="solid"/>
                </a:ln>
                <a:solidFill>
                  <a:srgbClr val="00B050"/>
                </a:solidFill>
                <a:latin typeface="Times New Roman" panose="02020603050405020304" pitchFamily="18" charset="0"/>
                <a:ea typeface="+mj-ea"/>
                <a:cs typeface="Times New Roman" panose="02020603050405020304" pitchFamily="18" charset="0"/>
              </a:rPr>
              <a:t>Ecole Nationale de la Statistique et de l’Analyse Economique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79513" y="2926159"/>
            <a:ext cx="8784976" cy="3527178"/>
          </a:xfrm>
        </p:spPr>
        <p:txBody>
          <a:bodyPr/>
          <a:lstStyle/>
          <a:p>
            <a:pPr marL="0" indent="0" algn="just">
              <a:lnSpc>
                <a:spcPct val="150000"/>
              </a:lnSpc>
              <a:buNone/>
            </a:pPr>
            <a:r>
              <a:rPr lang="fr-FR" sz="1600" dirty="0">
                <a:latin typeface="Times New Roman" panose="02020603050405020304" pitchFamily="18" charset="0"/>
                <a:cs typeface="Times New Roman" panose="02020603050405020304" pitchFamily="18" charset="0"/>
              </a:rPr>
              <a:t>Dans le cadre de l'optimisation des </a:t>
            </a:r>
            <a:r>
              <a:rPr lang="fr-FR" sz="1600" dirty="0" err="1">
                <a:latin typeface="Times New Roman" panose="02020603050405020304" pitchFamily="18" charset="0"/>
                <a:cs typeface="Times New Roman" panose="02020603050405020304" pitchFamily="18" charset="0"/>
              </a:rPr>
              <a:t>hyperparamètres</a:t>
            </a:r>
            <a:r>
              <a:rPr lang="fr-FR" sz="1600" dirty="0">
                <a:latin typeface="Times New Roman" panose="02020603050405020304" pitchFamily="18" charset="0"/>
                <a:cs typeface="Times New Roman" panose="02020603050405020304" pitchFamily="18" charset="0"/>
              </a:rPr>
              <a:t> avec </a:t>
            </a:r>
            <a:r>
              <a:rPr lang="fr-FR" sz="1600" dirty="0" err="1">
                <a:latin typeface="Times New Roman" panose="02020603050405020304" pitchFamily="18" charset="0"/>
                <a:cs typeface="Times New Roman" panose="02020603050405020304" pitchFamily="18" charset="0"/>
              </a:rPr>
              <a:t>Keras</a:t>
            </a:r>
            <a:r>
              <a:rPr lang="fr-FR" sz="1600" dirty="0">
                <a:latin typeface="Times New Roman" panose="02020603050405020304" pitchFamily="18" charset="0"/>
                <a:cs typeface="Times New Roman" panose="02020603050405020304" pitchFamily="18" charset="0"/>
              </a:rPr>
              <a:t> Tuner, nous avons comparé les performances de trois méthodes principales : </a:t>
            </a:r>
            <a:r>
              <a:rPr lang="fr-FR" sz="1600" dirty="0" err="1">
                <a:latin typeface="Times New Roman" panose="02020603050405020304" pitchFamily="18" charset="0"/>
                <a:cs typeface="Times New Roman" panose="02020603050405020304" pitchFamily="18" charset="0"/>
              </a:rPr>
              <a:t>Random</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Search</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Bayesian</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Optimization</a:t>
            </a:r>
            <a:r>
              <a:rPr lang="fr-FR" sz="1600" dirty="0">
                <a:latin typeface="Times New Roman" panose="02020603050405020304" pitchFamily="18" charset="0"/>
                <a:cs typeface="Times New Roman" panose="02020603050405020304" pitchFamily="18" charset="0"/>
              </a:rPr>
              <a:t> et </a:t>
            </a:r>
            <a:r>
              <a:rPr lang="fr-FR" sz="1600" dirty="0" err="1">
                <a:latin typeface="Times New Roman" panose="02020603050405020304" pitchFamily="18" charset="0"/>
                <a:cs typeface="Times New Roman" panose="02020603050405020304" pitchFamily="18" charset="0"/>
              </a:rPr>
              <a:t>Hyperband</a:t>
            </a:r>
            <a:r>
              <a:rPr lang="fr-FR" sz="1600" dirty="0">
                <a:latin typeface="Times New Roman" panose="02020603050405020304" pitchFamily="18" charset="0"/>
                <a:cs typeface="Times New Roman" panose="02020603050405020304" pitchFamily="18" charset="0"/>
              </a:rPr>
              <a:t>. Après analyse approfondie des résultats, le modèle optimisé par </a:t>
            </a:r>
            <a:r>
              <a:rPr lang="fr-FR" sz="1600" dirty="0" err="1">
                <a:latin typeface="Times New Roman" panose="02020603050405020304" pitchFamily="18" charset="0"/>
                <a:cs typeface="Times New Roman" panose="02020603050405020304" pitchFamily="18" charset="0"/>
              </a:rPr>
              <a:t>Hyperband</a:t>
            </a:r>
            <a:r>
              <a:rPr lang="fr-FR" sz="1600" dirty="0">
                <a:latin typeface="Times New Roman" panose="02020603050405020304" pitchFamily="18" charset="0"/>
                <a:cs typeface="Times New Roman" panose="02020603050405020304" pitchFamily="18" charset="0"/>
              </a:rPr>
              <a:t> s'est démarqué de manière significative. Ce modèle a obtenu un score AUC parfait de 1.0 sur l'ensemble de test, indiquant une capacité exceptionnelle à généraliser et à prédire avec précision sur de nouvelles données. De plus, il a affiché une performance supérieure sur l'ensemble d'entraînement avec un AUC de 0.9798, témoignant de sa robustesse et de son efficacité à maximiser les performances prédictives tout en évitant le </a:t>
            </a:r>
            <a:r>
              <a:rPr lang="fr-FR" sz="1600" dirty="0" err="1">
                <a:latin typeface="Times New Roman" panose="02020603050405020304" pitchFamily="18" charset="0"/>
                <a:cs typeface="Times New Roman" panose="02020603050405020304" pitchFamily="18" charset="0"/>
              </a:rPr>
              <a:t>surapprentissage</a:t>
            </a:r>
            <a:r>
              <a:rPr lang="fr-FR" sz="1600" dirty="0">
                <a:latin typeface="Times New Roman" panose="02020603050405020304" pitchFamily="18" charset="0"/>
                <a:cs typeface="Times New Roman" panose="02020603050405020304" pitchFamily="18" charset="0"/>
              </a:rPr>
              <a:t>. </a:t>
            </a:r>
            <a:endParaRPr lang="uk-UA"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421600" y="1844824"/>
            <a:ext cx="8372805" cy="769441"/>
          </a:xfrm>
          <a:prstGeom prst="rect">
            <a:avLst/>
          </a:prstGeom>
        </p:spPr>
        <p:txBody>
          <a:bodyPr wrap="none">
            <a:spAutoFit/>
          </a:bodyPr>
          <a:lstStyle/>
          <a:p>
            <a:r>
              <a:rPr lang="en-US" sz="4400" b="1" u="sng" dirty="0">
                <a:solidFill>
                  <a:srgbClr val="00B050"/>
                </a:solidFill>
              </a:rPr>
              <a:t>R</a:t>
            </a:r>
            <a:r>
              <a:rPr lang="fr-FR" sz="4400" b="1" u="sng" dirty="0" err="1">
                <a:solidFill>
                  <a:srgbClr val="00B050"/>
                </a:solidFill>
              </a:rPr>
              <a:t>ésultats</a:t>
            </a:r>
            <a:r>
              <a:rPr lang="fr-FR" sz="4400" b="1" u="sng" dirty="0">
                <a:solidFill>
                  <a:srgbClr val="00B050"/>
                </a:solidFill>
              </a:rPr>
              <a:t> et choix du modèle </a:t>
            </a:r>
            <a:endParaRPr lang="fr-FR" sz="4400" dirty="0">
              <a:solidFill>
                <a:srgbClr val="00B050"/>
              </a:solidFill>
            </a:endParaRPr>
          </a:p>
        </p:txBody>
      </p:sp>
    </p:spTree>
    <p:extLst>
      <p:ext uri="{BB962C8B-B14F-4D97-AF65-F5344CB8AC3E}">
        <p14:creationId xmlns:p14="http://schemas.microsoft.com/office/powerpoint/2010/main" val="29347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u="sng" dirty="0">
                <a:solidFill>
                  <a:srgbClr val="00B050"/>
                </a:solidFill>
              </a:rPr>
              <a:t>Déploiement </a:t>
            </a:r>
          </a:p>
        </p:txBody>
      </p:sp>
      <p:sp>
        <p:nvSpPr>
          <p:cNvPr id="3" name="ZoneTexte 2">
            <a:extLst>
              <a:ext uri="{FF2B5EF4-FFF2-40B4-BE49-F238E27FC236}">
                <a16:creationId xmlns:a16="http://schemas.microsoft.com/office/drawing/2014/main" id="{5946E913-23BE-4466-865B-F34979693287}"/>
              </a:ext>
            </a:extLst>
          </p:cNvPr>
          <p:cNvSpPr txBox="1"/>
          <p:nvPr/>
        </p:nvSpPr>
        <p:spPr>
          <a:xfrm>
            <a:off x="1115616" y="2644170"/>
            <a:ext cx="6696100" cy="1569660"/>
          </a:xfrm>
          <a:prstGeom prst="rect">
            <a:avLst/>
          </a:prstGeom>
          <a:noFill/>
        </p:spPr>
        <p:txBody>
          <a:bodyPr wrap="square" rtlCol="0">
            <a:spAutoFit/>
          </a:bodyPr>
          <a:lstStyle/>
          <a:p>
            <a:pPr algn="just"/>
            <a:r>
              <a:rPr lang="fr-FR" sz="3200" dirty="0">
                <a:solidFill>
                  <a:schemeClr val="bg1"/>
                </a:solidFill>
                <a:latin typeface="Times New Roman" panose="02020603050405020304" pitchFamily="18" charset="0"/>
                <a:cs typeface="Times New Roman" panose="02020603050405020304" pitchFamily="18" charset="0"/>
              </a:rPr>
              <a:t>Le modèle de </a:t>
            </a:r>
            <a:r>
              <a:rPr lang="fr-FR" sz="3200" dirty="0" err="1">
                <a:solidFill>
                  <a:schemeClr val="bg1"/>
                </a:solidFill>
                <a:latin typeface="Times New Roman" panose="02020603050405020304" pitchFamily="18" charset="0"/>
                <a:cs typeface="Times New Roman" panose="02020603050405020304" pitchFamily="18" charset="0"/>
              </a:rPr>
              <a:t>deep</a:t>
            </a:r>
            <a:r>
              <a:rPr lang="fr-FR" sz="3200" dirty="0">
                <a:solidFill>
                  <a:schemeClr val="bg1"/>
                </a:solidFill>
                <a:latin typeface="Times New Roman" panose="02020603050405020304" pitchFamily="18" charset="0"/>
                <a:cs typeface="Times New Roman" panose="02020603050405020304" pitchFamily="18" charset="0"/>
              </a:rPr>
              <a:t> </a:t>
            </a:r>
            <a:r>
              <a:rPr lang="fr-FR" sz="3200" dirty="0" err="1">
                <a:solidFill>
                  <a:schemeClr val="bg1"/>
                </a:solidFill>
                <a:latin typeface="Times New Roman" panose="02020603050405020304" pitchFamily="18" charset="0"/>
                <a:cs typeface="Times New Roman" panose="02020603050405020304" pitchFamily="18" charset="0"/>
              </a:rPr>
              <a:t>learning</a:t>
            </a:r>
            <a:r>
              <a:rPr lang="fr-FR" sz="3200" dirty="0">
                <a:solidFill>
                  <a:schemeClr val="bg1"/>
                </a:solidFill>
                <a:latin typeface="Times New Roman" panose="02020603050405020304" pitchFamily="18" charset="0"/>
                <a:cs typeface="Times New Roman" panose="02020603050405020304" pitchFamily="18" charset="0"/>
              </a:rPr>
              <a:t>  est mis en production avec Django et déployé sur </a:t>
            </a:r>
            <a:r>
              <a:rPr lang="fr-FR" sz="3200" dirty="0" err="1">
                <a:solidFill>
                  <a:schemeClr val="bg1"/>
                </a:solidFill>
                <a:latin typeface="Times New Roman" panose="02020603050405020304" pitchFamily="18" charset="0"/>
                <a:cs typeface="Times New Roman" panose="02020603050405020304" pitchFamily="18" charset="0"/>
              </a:rPr>
              <a:t>PythonAnywhere</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81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6540" y="1268760"/>
            <a:ext cx="7632700" cy="508000"/>
          </a:xfrm>
        </p:spPr>
        <p:txBody>
          <a:bodyPr/>
          <a:lstStyle/>
          <a:p>
            <a:pPr algn="ctr"/>
            <a:r>
              <a:rPr lang="fr-FR" sz="4000" b="1" u="sng"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a:t>
            </a:r>
          </a:p>
        </p:txBody>
      </p:sp>
      <p:sp>
        <p:nvSpPr>
          <p:cNvPr id="3" name="ZoneTexte 2"/>
          <p:cNvSpPr txBox="1"/>
          <p:nvPr/>
        </p:nvSpPr>
        <p:spPr>
          <a:xfrm>
            <a:off x="179512" y="1776760"/>
            <a:ext cx="6048672" cy="646330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Introduction </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Description du projet </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Présentation des données</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Prétraitement des données</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Méthodologie</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Modélisation avec </a:t>
            </a:r>
            <a:r>
              <a:rPr lang="fr-FR" sz="2400" b="1" dirty="0" err="1">
                <a:solidFill>
                  <a:schemeClr val="bg1"/>
                </a:solidFill>
                <a:effectLst>
                  <a:outerShdw blurRad="38100" dist="38100" dir="2700000" algn="tl">
                    <a:srgbClr val="000000">
                      <a:alpha val="43137"/>
                    </a:srgbClr>
                  </a:outerShdw>
                </a:effectLst>
              </a:rPr>
              <a:t>Keras</a:t>
            </a:r>
            <a:r>
              <a:rPr lang="fr-FR" sz="2400" b="1" dirty="0">
                <a:solidFill>
                  <a:schemeClr val="bg1"/>
                </a:solidFill>
                <a:effectLst>
                  <a:outerShdw blurRad="38100" dist="38100" dir="2700000" algn="tl">
                    <a:srgbClr val="000000">
                      <a:alpha val="43137"/>
                    </a:srgbClr>
                  </a:outerShdw>
                </a:effectLst>
              </a:rPr>
              <a:t> </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Modélisation avec </a:t>
            </a:r>
            <a:r>
              <a:rPr lang="fr-FR" sz="2400" b="1" dirty="0" err="1">
                <a:solidFill>
                  <a:schemeClr val="bg1"/>
                </a:solidFill>
                <a:effectLst>
                  <a:outerShdw blurRad="38100" dist="38100" dir="2700000" algn="tl">
                    <a:srgbClr val="000000">
                      <a:alpha val="43137"/>
                    </a:srgbClr>
                  </a:outerShdw>
                </a:effectLst>
              </a:rPr>
              <a:t>Keras</a:t>
            </a:r>
            <a:r>
              <a:rPr lang="fr-FR" sz="2400" b="1" dirty="0">
                <a:solidFill>
                  <a:schemeClr val="bg1"/>
                </a:solidFill>
                <a:effectLst>
                  <a:outerShdw blurRad="38100" dist="38100" dir="2700000" algn="tl">
                    <a:srgbClr val="000000">
                      <a:alpha val="43137"/>
                    </a:srgbClr>
                  </a:outerShdw>
                </a:effectLst>
              </a:rPr>
              <a:t> Tuner</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Résultats et choix du modèle </a:t>
            </a:r>
          </a:p>
          <a:p>
            <a:pPr marL="342900" indent="-342900">
              <a:lnSpc>
                <a:spcPct val="150000"/>
              </a:lnSpc>
              <a:buFont typeface="Wingdings" panose="05000000000000000000" pitchFamily="2" charset="2"/>
              <a:buChar char="ü"/>
            </a:pPr>
            <a:r>
              <a:rPr lang="fr-FR" sz="2400" b="1" dirty="0">
                <a:solidFill>
                  <a:schemeClr val="bg1"/>
                </a:solidFill>
                <a:effectLst>
                  <a:outerShdw blurRad="38100" dist="38100" dir="2700000" algn="tl">
                    <a:srgbClr val="000000">
                      <a:alpha val="43137"/>
                    </a:srgbClr>
                  </a:outerShdw>
                </a:effectLst>
              </a:rPr>
              <a:t>Déploiement</a:t>
            </a:r>
          </a:p>
          <a:p>
            <a:endParaRPr lang="fr-FR" b="1" dirty="0">
              <a:solidFill>
                <a:schemeClr val="bg1"/>
              </a:solidFill>
              <a:effectLst>
                <a:outerShdw blurRad="38100" dist="38100" dir="2700000" algn="tl">
                  <a:srgbClr val="000000">
                    <a:alpha val="43137"/>
                  </a:srgbClr>
                </a:outerShdw>
              </a:effectLst>
            </a:endParaRPr>
          </a:p>
          <a:p>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Tree>
    <p:extLst>
      <p:ext uri="{BB962C8B-B14F-4D97-AF65-F5344CB8AC3E}">
        <p14:creationId xmlns:p14="http://schemas.microsoft.com/office/powerpoint/2010/main" val="192819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7238" y="1338263"/>
            <a:ext cx="6119812" cy="649287"/>
          </a:xfrm>
        </p:spPr>
        <p:txBody>
          <a:bodyPr/>
          <a:lstStyle/>
          <a:p>
            <a:pPr algn="ctr"/>
            <a:r>
              <a:rPr lang="fr-FR" sz="3600" b="1" u="sng" dirty="0">
                <a:solidFill>
                  <a:srgbClr val="00B050"/>
                </a:solidFill>
                <a:latin typeface="Times New Roman" panose="02020603050405020304" pitchFamily="18" charset="0"/>
                <a:cs typeface="Times New Roman" panose="02020603050405020304" pitchFamily="18" charset="0"/>
              </a:rPr>
              <a:t>Introduction</a:t>
            </a:r>
            <a:r>
              <a:rPr lang="fr-FR" sz="3600" b="1" u="sng" dirty="0">
                <a:solidFill>
                  <a:srgbClr val="00B050"/>
                </a:solidFill>
              </a:rPr>
              <a:t> </a:t>
            </a:r>
            <a:endParaRPr lang="uk-UA" sz="3600" b="1" u="sng" dirty="0">
              <a:solidFill>
                <a:srgbClr val="00B050"/>
              </a:solidFill>
            </a:endParaRPr>
          </a:p>
        </p:txBody>
      </p:sp>
      <p:sp>
        <p:nvSpPr>
          <p:cNvPr id="36867" name="Rectangle 3"/>
          <p:cNvSpPr>
            <a:spLocks noGrp="1" noChangeArrowheads="1"/>
          </p:cNvSpPr>
          <p:nvPr>
            <p:ph type="body" idx="1"/>
          </p:nvPr>
        </p:nvSpPr>
        <p:spPr>
          <a:xfrm>
            <a:off x="179512" y="2058988"/>
            <a:ext cx="8856983" cy="4538364"/>
          </a:xfrm>
        </p:spPr>
        <p:txBody>
          <a:bodyPr/>
          <a:lstStyle/>
          <a:p>
            <a:pPr marL="0" indent="0" algn="just">
              <a:lnSpc>
                <a:spcPct val="150000"/>
              </a:lnSpc>
              <a:buNone/>
            </a:pPr>
            <a:r>
              <a:rPr lang="fr-FR" sz="1800" dirty="0">
                <a:latin typeface="Times New Roman" panose="02020603050405020304" pitchFamily="18" charset="0"/>
                <a:cs typeface="Times New Roman" panose="02020603050405020304" pitchFamily="18" charset="0"/>
              </a:rPr>
              <a:t>Au XXIème siècle, la médecine peut soit être perturbée par les technologies numériques, soit en bénéficier grandement. Le </a:t>
            </a:r>
            <a:r>
              <a:rPr lang="fr-FR" sz="1800" dirty="0" err="1">
                <a:latin typeface="Times New Roman" panose="02020603050405020304" pitchFamily="18" charset="0"/>
                <a:cs typeface="Times New Roman" panose="02020603050405020304" pitchFamily="18" charset="0"/>
              </a:rPr>
              <a:t>deep</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learning</a:t>
            </a:r>
            <a:r>
              <a:rPr lang="fr-FR" sz="1800" dirty="0">
                <a:latin typeface="Times New Roman" panose="02020603050405020304" pitchFamily="18" charset="0"/>
                <a:cs typeface="Times New Roman" panose="02020603050405020304" pitchFamily="18" charset="0"/>
              </a:rPr>
              <a:t>, une composante essentielle de l'IA, joue un rôle crucial dans cette évolution. Une application en médecine de cette méthode phare de l'IA est la reconnaissance d'images, qui va rapidement modifier les pratiques médicales. Le </a:t>
            </a:r>
            <a:r>
              <a:rPr lang="fr-FR" sz="1800" dirty="0" err="1">
                <a:latin typeface="Times New Roman" panose="02020603050405020304" pitchFamily="18" charset="0"/>
                <a:cs typeface="Times New Roman" panose="02020603050405020304" pitchFamily="18" charset="0"/>
              </a:rPr>
              <a:t>deep</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learning</a:t>
            </a:r>
            <a:r>
              <a:rPr lang="fr-FR" sz="1800" dirty="0">
                <a:latin typeface="Times New Roman" panose="02020603050405020304" pitchFamily="18" charset="0"/>
                <a:cs typeface="Times New Roman" panose="02020603050405020304" pitchFamily="18" charset="0"/>
              </a:rPr>
              <a:t> aide les programmes à reconnaître des images et est indispensable pour des diagnostics en dermatologie et radiologie, entre autres. L'IA améliore la précision des diagnostics, surtout pour les jeunes médecins. Par exemple, dans notre cas, l'IA combinée avec l'intelligence humaine réduit le risque de manquer des signes d'insuffisance rénale détectés par échographie des reins.</a:t>
            </a:r>
          </a:p>
          <a:p>
            <a:pPr algn="just">
              <a:lnSpc>
                <a:spcPct val="150000"/>
              </a:lnSpc>
            </a:pPr>
            <a:endParaRPr lang="uk-UA"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97063" y="274638"/>
            <a:ext cx="6851650" cy="1143000"/>
          </a:xfrm>
        </p:spPr>
        <p:txBody>
          <a:bodyPr/>
          <a:lstStyle/>
          <a:p>
            <a:pPr algn="ctr"/>
            <a:r>
              <a:rPr lang="fr-FR" b="1" u="sng" dirty="0">
                <a:solidFill>
                  <a:srgbClr val="00B050"/>
                </a:solidFill>
              </a:rPr>
              <a:t>Description du projet</a:t>
            </a:r>
          </a:p>
        </p:txBody>
      </p:sp>
      <p:sp>
        <p:nvSpPr>
          <p:cNvPr id="364547" name="Rectangle 3"/>
          <p:cNvSpPr>
            <a:spLocks noGrp="1" noChangeArrowheads="1"/>
          </p:cNvSpPr>
          <p:nvPr>
            <p:ph type="body" idx="1"/>
          </p:nvPr>
        </p:nvSpPr>
        <p:spPr>
          <a:xfrm>
            <a:off x="1923342" y="1340768"/>
            <a:ext cx="7185161" cy="5040560"/>
          </a:xfrm>
        </p:spPr>
        <p:txBody>
          <a:bodyPr/>
          <a:lstStyle/>
          <a:p>
            <a:pPr algn="just">
              <a:lnSpc>
                <a:spcPct val="150000"/>
              </a:lnSpc>
            </a:pPr>
            <a:r>
              <a:rPr lang="fr-FR" sz="1600" dirty="0">
                <a:latin typeface="Times New Roman" panose="02020603050405020304" pitchFamily="18" charset="0"/>
                <a:cs typeface="Times New Roman" panose="02020603050405020304" pitchFamily="18" charset="0"/>
              </a:rPr>
              <a:t>Les outils analytiques les plus avancés utilisés en Afrique, en particulier dans le secteur de la santé, sont souvent développés par d'autres pays. Par conséquent, ces produits ne sont pas toujours bien adaptés à nos besoins spécifiques. Notre projet vise à changer cela, non seulement en utilisant des produits existants, mais aussi en favorisant l'innovation pour transformer l'Afrique et le monde.</a:t>
            </a:r>
          </a:p>
          <a:p>
            <a:pPr algn="just">
              <a:lnSpc>
                <a:spcPct val="150000"/>
              </a:lnSpc>
            </a:pPr>
            <a:r>
              <a:rPr lang="fr-FR" sz="1600" dirty="0">
                <a:latin typeface="Times New Roman" panose="02020603050405020304" pitchFamily="18" charset="0"/>
                <a:cs typeface="Times New Roman" panose="02020603050405020304" pitchFamily="18" charset="0"/>
              </a:rPr>
              <a:t>Nous avons développé un modèle d'apprentissage automatique capable de prédire l'insuffisance rénale à partir d'images échographiques et l'avons déployé sur cette plateforme web.</a:t>
            </a:r>
          </a:p>
          <a:p>
            <a:pPr algn="just">
              <a:lnSpc>
                <a:spcPct val="150000"/>
              </a:lnSpc>
            </a:pPr>
            <a:r>
              <a:rPr lang="fr-FR" sz="1600" dirty="0">
                <a:latin typeface="Times New Roman" panose="02020603050405020304" pitchFamily="18" charset="0"/>
                <a:cs typeface="Times New Roman" panose="02020603050405020304" pitchFamily="18" charset="0"/>
              </a:rPr>
              <a:t>Cette solution est conçue pour être un outil de diagnostic clinique précieux, soutenant la prise de décision médicale dans les zones éloignées. Elle fournit un outil crucial pour surveiller la fonction rénale des patients et déterminer les plans de traitement appropriés. </a:t>
            </a:r>
          </a:p>
          <a:p>
            <a:pPr marL="0" indent="0">
              <a:lnSpc>
                <a:spcPct val="150000"/>
              </a:lnSpc>
              <a:buNone/>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97063" y="274638"/>
            <a:ext cx="6851650" cy="1143000"/>
          </a:xfrm>
        </p:spPr>
        <p:txBody>
          <a:bodyPr/>
          <a:lstStyle/>
          <a:p>
            <a:pPr algn="ctr"/>
            <a:r>
              <a:rPr lang="fr-FR" b="1" u="sng" dirty="0">
                <a:solidFill>
                  <a:srgbClr val="00B050"/>
                </a:solidFill>
              </a:rPr>
              <a:t>Présentation de données</a:t>
            </a:r>
          </a:p>
        </p:txBody>
      </p:sp>
      <p:sp>
        <p:nvSpPr>
          <p:cNvPr id="364547" name="Rectangle 3"/>
          <p:cNvSpPr>
            <a:spLocks noGrp="1" noChangeArrowheads="1"/>
          </p:cNvSpPr>
          <p:nvPr>
            <p:ph type="body" idx="1"/>
          </p:nvPr>
        </p:nvSpPr>
        <p:spPr>
          <a:xfrm>
            <a:off x="1897063" y="1268760"/>
            <a:ext cx="6923409" cy="4997152"/>
          </a:xfrm>
        </p:spPr>
        <p:txBody>
          <a:bodyPr/>
          <a:lstStyle/>
          <a:p>
            <a:pPr algn="just">
              <a:lnSpc>
                <a:spcPct val="150000"/>
              </a:lnSpc>
            </a:pPr>
            <a:r>
              <a:rPr lang="fr-FR" sz="1600" b="1" dirty="0">
                <a:latin typeface="Times New Roman" panose="02020603050405020304" pitchFamily="18" charset="0"/>
                <a:cs typeface="Times New Roman" panose="02020603050405020304" pitchFamily="18" charset="0"/>
              </a:rPr>
              <a:t>Fichiers disponibles en téléchargement :</a:t>
            </a:r>
            <a:endParaRPr lang="fr-FR" sz="1600" dirty="0">
              <a:latin typeface="Times New Roman" panose="02020603050405020304" pitchFamily="18" charset="0"/>
              <a:cs typeface="Times New Roman" panose="02020603050405020304" pitchFamily="18" charset="0"/>
            </a:endParaRPr>
          </a:p>
          <a:p>
            <a:pPr algn="just">
              <a:lnSpc>
                <a:spcPct val="150000"/>
              </a:lnSpc>
            </a:pPr>
            <a:r>
              <a:rPr lang="fr-FR" sz="1600" b="1" dirty="0">
                <a:latin typeface="Times New Roman" panose="02020603050405020304" pitchFamily="18" charset="0"/>
                <a:cs typeface="Times New Roman" panose="02020603050405020304" pitchFamily="18" charset="0"/>
              </a:rPr>
              <a:t>Images.zip</a:t>
            </a:r>
            <a:r>
              <a:rPr lang="fr-FR" sz="1600" dirty="0">
                <a:latin typeface="Times New Roman" panose="02020603050405020304" pitchFamily="18" charset="0"/>
                <a:cs typeface="Times New Roman" panose="02020603050405020304" pitchFamily="18" charset="0"/>
              </a:rPr>
              <a:t> - contient les 133 images.</a:t>
            </a:r>
          </a:p>
          <a:p>
            <a:pPr algn="just">
              <a:lnSpc>
                <a:spcPct val="150000"/>
              </a:lnSpc>
            </a:pPr>
            <a:r>
              <a:rPr lang="fr-FR" sz="1600" b="1" dirty="0">
                <a:latin typeface="Times New Roman" panose="02020603050405020304" pitchFamily="18" charset="0"/>
                <a:cs typeface="Times New Roman" panose="02020603050405020304" pitchFamily="18" charset="0"/>
              </a:rPr>
              <a:t>Train.csv</a:t>
            </a:r>
            <a:r>
              <a:rPr lang="fr-FR" sz="1600" dirty="0">
                <a:latin typeface="Times New Roman" panose="02020603050405020304" pitchFamily="18" charset="0"/>
                <a:cs typeface="Times New Roman" panose="02020603050405020304" pitchFamily="18" charset="0"/>
              </a:rPr>
              <a:t> - contient une liste d'</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Vous utiliserez ces </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pour extraire les images correspondantes du </a:t>
            </a:r>
            <a:r>
              <a:rPr lang="fr-FR" sz="1600" b="1" dirty="0">
                <a:latin typeface="Times New Roman" panose="02020603050405020304" pitchFamily="18" charset="0"/>
                <a:cs typeface="Times New Roman" panose="02020603050405020304" pitchFamily="18" charset="0"/>
              </a:rPr>
              <a:t>Images.zip.</a:t>
            </a:r>
            <a:r>
              <a:rPr lang="fr-FR" sz="1600" dirty="0">
                <a:latin typeface="Times New Roman" panose="02020603050405020304" pitchFamily="18" charset="0"/>
                <a:cs typeface="Times New Roman" panose="02020603050405020304" pitchFamily="18" charset="0"/>
              </a:rPr>
              <a:t> Ce fichier indique également quelles images sont malades ou saines. Vous utiliserez ces images pour entraîner votre modèle.</a:t>
            </a:r>
          </a:p>
          <a:p>
            <a:pPr algn="just">
              <a:lnSpc>
                <a:spcPct val="150000"/>
              </a:lnSpc>
            </a:pPr>
            <a:r>
              <a:rPr lang="fr-FR" sz="1600" b="1" dirty="0">
                <a:latin typeface="Times New Roman" panose="02020603050405020304" pitchFamily="18" charset="0"/>
                <a:cs typeface="Times New Roman" panose="02020603050405020304" pitchFamily="18" charset="0"/>
              </a:rPr>
              <a:t>Test.csv-</a:t>
            </a:r>
            <a:r>
              <a:rPr lang="fr-FR" sz="1600" dirty="0">
                <a:latin typeface="Times New Roman" panose="02020603050405020304" pitchFamily="18" charset="0"/>
                <a:cs typeface="Times New Roman" panose="02020603050405020304" pitchFamily="18" charset="0"/>
              </a:rPr>
              <a:t> contient une liste d'</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Vous utiliserez ces </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pour extraire les images correspondantes du </a:t>
            </a:r>
            <a:r>
              <a:rPr lang="fr-FR" sz="1600" b="1" dirty="0">
                <a:latin typeface="Times New Roman" panose="02020603050405020304" pitchFamily="18" charset="0"/>
                <a:cs typeface="Times New Roman" panose="02020603050405020304" pitchFamily="18" charset="0"/>
              </a:rPr>
              <a:t>Images.zip. </a:t>
            </a:r>
            <a:r>
              <a:rPr lang="fr-FR" sz="1600" dirty="0">
                <a:latin typeface="Times New Roman" panose="02020603050405020304" pitchFamily="18" charset="0"/>
                <a:cs typeface="Times New Roman" panose="02020603050405020304" pitchFamily="18" charset="0"/>
              </a:rPr>
              <a:t>Vous utiliserez ces images pour appliquer votre modèle et faire des prédictions.</a:t>
            </a:r>
          </a:p>
          <a:p>
            <a:pPr algn="just">
              <a:lnSpc>
                <a:spcPct val="150000"/>
              </a:lnSpc>
            </a:pPr>
            <a:r>
              <a:rPr lang="fr-FR" sz="1600" b="1" dirty="0">
                <a:latin typeface="Times New Roman" panose="02020603050405020304" pitchFamily="18" charset="0"/>
                <a:cs typeface="Times New Roman" panose="02020603050405020304" pitchFamily="18" charset="0"/>
              </a:rPr>
              <a:t>SampleSubmission.csv -</a:t>
            </a:r>
            <a:r>
              <a:rPr lang="fr-FR" sz="1600" dirty="0">
                <a:latin typeface="Times New Roman" panose="02020603050405020304" pitchFamily="18" charset="0"/>
                <a:cs typeface="Times New Roman" panose="02020603050405020304" pitchFamily="18" charset="0"/>
              </a:rPr>
              <a:t> affiche le format de soumission pour ce concours, avec les « </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 reflétant ceux de Test.csv et la colonne « cible » contenant vos prédictions. L'ordre des lignes n'a pas d'importance, mais les noms des </a:t>
            </a:r>
            <a:r>
              <a:rPr lang="fr-FR" sz="1600" dirty="0" err="1">
                <a:latin typeface="Times New Roman" panose="02020603050405020304" pitchFamily="18" charset="0"/>
                <a:cs typeface="Times New Roman" panose="02020603050405020304" pitchFamily="18" charset="0"/>
              </a:rPr>
              <a:t>img_ID</a:t>
            </a:r>
            <a:r>
              <a:rPr lang="fr-FR" sz="1600" dirty="0">
                <a:latin typeface="Times New Roman" panose="02020603050405020304" pitchFamily="18" charset="0"/>
                <a:cs typeface="Times New Roman" panose="02020603050405020304" pitchFamily="18" charset="0"/>
              </a:rPr>
              <a:t> doivent être corrects.</a:t>
            </a:r>
          </a:p>
          <a:p>
            <a:pPr marL="0" indent="0">
              <a:buNone/>
            </a:pPr>
            <a:endParaRPr lang="en-US" sz="1600" dirty="0"/>
          </a:p>
        </p:txBody>
      </p:sp>
    </p:spTree>
    <p:extLst>
      <p:ext uri="{BB962C8B-B14F-4D97-AF65-F5344CB8AC3E}">
        <p14:creationId xmlns:p14="http://schemas.microsoft.com/office/powerpoint/2010/main" val="273713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type="body" idx="1"/>
          </p:nvPr>
        </p:nvSpPr>
        <p:spPr>
          <a:xfrm>
            <a:off x="1691680" y="1196752"/>
            <a:ext cx="6851650" cy="604664"/>
          </a:xfrm>
        </p:spPr>
        <p:txBody>
          <a:bodyPr/>
          <a:lstStyle/>
          <a:p>
            <a:pPr marL="0" indent="0" algn="ctr">
              <a:buNone/>
            </a:pPr>
            <a:r>
              <a:rPr lang="fr-FR" sz="2400" b="1" u="sng" dirty="0">
                <a:solidFill>
                  <a:srgbClr val="00B050"/>
                </a:solidFill>
                <a:latin typeface="Times New Roman" panose="02020603050405020304" pitchFamily="18" charset="0"/>
                <a:cs typeface="Times New Roman" panose="02020603050405020304" pitchFamily="18" charset="0"/>
              </a:rPr>
              <a:t>Prétraitement des données </a:t>
            </a:r>
          </a:p>
        </p:txBody>
      </p:sp>
      <p:sp>
        <p:nvSpPr>
          <p:cNvPr id="4" name="Rectangle 3"/>
          <p:cNvSpPr txBox="1">
            <a:spLocks noChangeArrowheads="1"/>
          </p:cNvSpPr>
          <p:nvPr/>
        </p:nvSpPr>
        <p:spPr bwMode="auto">
          <a:xfrm>
            <a:off x="1870711" y="1844824"/>
            <a:ext cx="6985025" cy="42107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buFont typeface="Wingdings" panose="05000000000000000000" pitchFamily="2" charset="2"/>
              <a:buChar char="q"/>
            </a:pPr>
            <a:r>
              <a:rPr lang="fr-FR" sz="1600" kern="0" dirty="0">
                <a:latin typeface="Times New Roman" panose="02020603050405020304" pitchFamily="18" charset="0"/>
                <a:cs typeface="Times New Roman" panose="02020603050405020304" pitchFamily="18" charset="0"/>
              </a:rPr>
              <a:t>Création de dossiers test et train dans notre drive</a:t>
            </a:r>
          </a:p>
          <a:p>
            <a:pPr algn="just">
              <a:lnSpc>
                <a:spcPct val="150000"/>
              </a:lnSpc>
              <a:buFont typeface="Wingdings" panose="05000000000000000000" pitchFamily="2" charset="2"/>
              <a:buChar char="q"/>
            </a:pPr>
            <a:r>
              <a:rPr lang="fr-FR" sz="1600" kern="0" dirty="0">
                <a:latin typeface="Times New Roman" panose="02020603050405020304" pitchFamily="18" charset="0"/>
                <a:cs typeface="Times New Roman" panose="02020603050405020304" pitchFamily="18" charset="0"/>
              </a:rPr>
              <a:t>Nous faisons correspondre le fichier csv du train contenant les informations des images( identifiant, </a:t>
            </a:r>
            <a:r>
              <a:rPr lang="fr-FR" sz="1600" kern="0" dirty="0" err="1">
                <a:latin typeface="Times New Roman" panose="02020603050405020304" pitchFamily="18" charset="0"/>
                <a:cs typeface="Times New Roman" panose="02020603050405020304" pitchFamily="18" charset="0"/>
              </a:rPr>
              <a:t>target</a:t>
            </a:r>
            <a:r>
              <a:rPr lang="fr-FR" sz="1600" kern="0" dirty="0">
                <a:latin typeface="Times New Roman" panose="02020603050405020304" pitchFamily="18" charset="0"/>
                <a:cs typeface="Times New Roman" panose="02020603050405020304" pitchFamily="18" charset="0"/>
              </a:rPr>
              <a:t> ) et les images du dossier train et les affecter au dossier train crée dans notre drive; et de même pour les données test ( uniquement l’identifiant)</a:t>
            </a:r>
          </a:p>
          <a:p>
            <a:pPr algn="just">
              <a:lnSpc>
                <a:spcPct val="150000"/>
              </a:lnSpc>
              <a:buFont typeface="Wingdings" panose="05000000000000000000" pitchFamily="2" charset="2"/>
              <a:buChar char="q"/>
            </a:pPr>
            <a:r>
              <a:rPr lang="fr-FR" sz="1600" kern="0" dirty="0">
                <a:latin typeface="Times New Roman" panose="02020603050405020304" pitchFamily="18" charset="0"/>
                <a:cs typeface="Times New Roman" panose="02020603050405020304" pitchFamily="18" charset="0"/>
              </a:rPr>
              <a:t>Définition d’une fonction de prétraitement qui redimensionne les images au format (224, 224, 3) et qui prétraite les images redimensionnées avec </a:t>
            </a:r>
            <a:r>
              <a:rPr lang="fr-FR" sz="1600" kern="0" dirty="0" err="1">
                <a:latin typeface="Times New Roman" panose="02020603050405020304" pitchFamily="18" charset="0"/>
                <a:cs typeface="Times New Roman" panose="02020603050405020304" pitchFamily="18" charset="0"/>
              </a:rPr>
              <a:t>Xception</a:t>
            </a:r>
            <a:endParaRPr lang="fr-FR" sz="1600" kern="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fr-FR" sz="1600" kern="0" dirty="0">
                <a:latin typeface="Times New Roman" panose="02020603050405020304" pitchFamily="18" charset="0"/>
                <a:cs typeface="Times New Roman" panose="02020603050405020304" pitchFamily="18" charset="0"/>
              </a:rPr>
              <a:t>Définition d’une fonction qui en encode les étiquettes en one-hot et en crée un </a:t>
            </a:r>
            <a:r>
              <a:rPr lang="fr-FR" sz="1600" kern="0" dirty="0" err="1">
                <a:latin typeface="Times New Roman" panose="02020603050405020304" pitchFamily="18" charset="0"/>
                <a:cs typeface="Times New Roman" panose="02020603050405020304" pitchFamily="18" charset="0"/>
              </a:rPr>
              <a:t>dataset</a:t>
            </a:r>
            <a:r>
              <a:rPr lang="fr-FR" sz="1600" kern="0" dirty="0">
                <a:latin typeface="Times New Roman" panose="02020603050405020304" pitchFamily="18" charset="0"/>
                <a:cs typeface="Times New Roman" panose="02020603050405020304" pitchFamily="18" charset="0"/>
              </a:rPr>
              <a:t> </a:t>
            </a:r>
            <a:r>
              <a:rPr lang="fr-FR" sz="1600" kern="0" dirty="0" err="1">
                <a:latin typeface="Times New Roman" panose="02020603050405020304" pitchFamily="18" charset="0"/>
                <a:cs typeface="Times New Roman" panose="02020603050405020304" pitchFamily="18" charset="0"/>
              </a:rPr>
              <a:t>TensorFlow</a:t>
            </a:r>
            <a:r>
              <a:rPr lang="fr-FR" sz="1600" kern="0" dirty="0">
                <a:latin typeface="Times New Roman" panose="02020603050405020304" pitchFamily="18" charset="0"/>
                <a:cs typeface="Times New Roman" panose="02020603050405020304" pitchFamily="18" charset="0"/>
              </a:rPr>
              <a:t> avec prétraitement des images</a:t>
            </a:r>
          </a:p>
          <a:p>
            <a:pPr algn="just">
              <a:lnSpc>
                <a:spcPct val="150000"/>
              </a:lnSpc>
              <a:buFont typeface="Wingdings" panose="05000000000000000000" pitchFamily="2" charset="2"/>
              <a:buChar char="q"/>
            </a:pPr>
            <a:endParaRPr lang="fr-FR" sz="1600"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fr-FR" sz="2000" kern="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fr-FR" sz="2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13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3608" y="2420888"/>
            <a:ext cx="6119812" cy="649287"/>
          </a:xfrm>
        </p:spPr>
        <p:txBody>
          <a:bodyPr/>
          <a:lstStyle/>
          <a:p>
            <a:pPr algn="ctr"/>
            <a:r>
              <a:rPr lang="fr-FR" sz="3600" b="1" u="sng" dirty="0">
                <a:solidFill>
                  <a:srgbClr val="00B050"/>
                </a:solidFill>
                <a:latin typeface="Times New Roman" panose="02020603050405020304" pitchFamily="18" charset="0"/>
                <a:cs typeface="Times New Roman" panose="02020603050405020304" pitchFamily="18" charset="0"/>
              </a:rPr>
              <a:t>Modélisation</a:t>
            </a:r>
            <a:r>
              <a:rPr lang="fr-FR" sz="3600" b="1" u="sng" dirty="0">
                <a:solidFill>
                  <a:srgbClr val="00B050"/>
                </a:solidFill>
              </a:rPr>
              <a:t> </a:t>
            </a:r>
            <a:endParaRPr lang="uk-UA" sz="3600" b="1" u="sng" dirty="0">
              <a:solidFill>
                <a:srgbClr val="00B050"/>
              </a:solidFill>
            </a:endParaRPr>
          </a:p>
        </p:txBody>
      </p:sp>
      <p:sp>
        <p:nvSpPr>
          <p:cNvPr id="36867" name="Rectangle 3"/>
          <p:cNvSpPr>
            <a:spLocks noGrp="1" noChangeArrowheads="1"/>
          </p:cNvSpPr>
          <p:nvPr>
            <p:ph type="body" idx="1"/>
          </p:nvPr>
        </p:nvSpPr>
        <p:spPr>
          <a:xfrm>
            <a:off x="179512" y="2926159"/>
            <a:ext cx="8856983" cy="3456384"/>
          </a:xfrm>
        </p:spPr>
        <p:txBody>
          <a:bodyPr/>
          <a:lstStyle/>
          <a:p>
            <a:pPr marL="0" indent="0" algn="just">
              <a:lnSpc>
                <a:spcPct val="150000"/>
              </a:lnSpc>
              <a:buNone/>
            </a:pPr>
            <a:endParaRPr lang="fr-FR" sz="1600" dirty="0">
              <a:latin typeface="Times New Roman" panose="02020603050405020304" pitchFamily="18" charset="0"/>
              <a:cs typeface="Times New Roman" panose="02020603050405020304" pitchFamily="18" charset="0"/>
            </a:endParaRPr>
          </a:p>
          <a:p>
            <a:pPr marL="0" indent="0" algn="just">
              <a:lnSpc>
                <a:spcPct val="150000"/>
              </a:lnSpc>
              <a:buNone/>
            </a:pPr>
            <a:r>
              <a:rPr lang="fr-FR" sz="3200" dirty="0">
                <a:latin typeface="Times New Roman" panose="02020603050405020304" pitchFamily="18" charset="0"/>
                <a:cs typeface="Times New Roman" panose="02020603050405020304" pitchFamily="18" charset="0"/>
              </a:rPr>
              <a:t>Dans la recherche des hyper-paramètres du modèle nous avons utilisé la Recherche d'hyper-paramètre dans un modele    </a:t>
            </a:r>
            <a:r>
              <a:rPr lang="fr-FR" sz="3200" dirty="0" err="1">
                <a:latin typeface="Times New Roman" panose="02020603050405020304" pitchFamily="18" charset="0"/>
                <a:cs typeface="Times New Roman" panose="02020603050405020304" pitchFamily="18" charset="0"/>
              </a:rPr>
              <a:t>keras</a:t>
            </a:r>
            <a:r>
              <a:rPr lang="fr-FR" sz="3200" dirty="0">
                <a:latin typeface="Times New Roman" panose="02020603050405020304" pitchFamily="18" charset="0"/>
                <a:cs typeface="Times New Roman" panose="02020603050405020304" pitchFamily="18" charset="0"/>
              </a:rPr>
              <a:t> et </a:t>
            </a:r>
            <a:r>
              <a:rPr lang="fr-FR" sz="3200" dirty="0" err="1">
                <a:latin typeface="Times New Roman" panose="02020603050405020304" pitchFamily="18" charset="0"/>
                <a:cs typeface="Times New Roman" panose="02020603050405020304" pitchFamily="18" charset="0"/>
              </a:rPr>
              <a:t>Keras</a:t>
            </a:r>
            <a:r>
              <a:rPr lang="fr-FR" sz="3200" dirty="0">
                <a:latin typeface="Times New Roman" panose="02020603050405020304" pitchFamily="18" charset="0"/>
                <a:cs typeface="Times New Roman" panose="02020603050405020304" pitchFamily="18" charset="0"/>
              </a:rPr>
              <a:t> Tuner </a:t>
            </a:r>
          </a:p>
          <a:p>
            <a:pPr marL="0" indent="0" algn="just">
              <a:lnSpc>
                <a:spcPct val="150000"/>
              </a:lnSpc>
              <a:buNone/>
            </a:pPr>
            <a:endParaRPr lang="fr-FR" sz="4000" dirty="0"/>
          </a:p>
          <a:p>
            <a:pPr marL="0" indent="0" algn="just">
              <a:lnSpc>
                <a:spcPct val="150000"/>
              </a:lnSpc>
              <a:buNone/>
            </a:pPr>
            <a:endParaRPr lang="uk-UA" sz="4000" dirty="0">
              <a:latin typeface="Times New Roman" panose="02020603050405020304" pitchFamily="18" charset="0"/>
              <a:cs typeface="Times New Roman" panose="02020603050405020304" pitchFamily="18" charset="0"/>
            </a:endParaRPr>
          </a:p>
        </p:txBody>
      </p:sp>
      <p:sp>
        <p:nvSpPr>
          <p:cNvPr id="2" name="Rectangle 1"/>
          <p:cNvSpPr/>
          <p:nvPr/>
        </p:nvSpPr>
        <p:spPr>
          <a:xfrm>
            <a:off x="2267744" y="1398489"/>
            <a:ext cx="4009431" cy="769441"/>
          </a:xfrm>
          <a:prstGeom prst="rect">
            <a:avLst/>
          </a:prstGeom>
        </p:spPr>
        <p:txBody>
          <a:bodyPr wrap="none">
            <a:spAutoFit/>
          </a:bodyPr>
          <a:lstStyle/>
          <a:p>
            <a:r>
              <a:rPr lang="en-US" sz="4400" b="1" u="sng" dirty="0">
                <a:solidFill>
                  <a:srgbClr val="00B050"/>
                </a:solidFill>
              </a:rPr>
              <a:t>M</a:t>
            </a:r>
            <a:r>
              <a:rPr lang="fr-FR" sz="4400" b="1" u="sng" dirty="0" err="1">
                <a:solidFill>
                  <a:srgbClr val="00B050"/>
                </a:solidFill>
              </a:rPr>
              <a:t>éthodologie</a:t>
            </a:r>
            <a:r>
              <a:rPr lang="fr-FR" sz="4400" b="1" u="sng" dirty="0">
                <a:solidFill>
                  <a:srgbClr val="00B050"/>
                </a:solidFill>
              </a:rPr>
              <a:t> </a:t>
            </a:r>
            <a:endParaRPr lang="fr-FR" sz="4400" dirty="0">
              <a:solidFill>
                <a:srgbClr val="00B050"/>
              </a:solidFill>
            </a:endParaRPr>
          </a:p>
        </p:txBody>
      </p:sp>
    </p:spTree>
    <p:extLst>
      <p:ext uri="{BB962C8B-B14F-4D97-AF65-F5344CB8AC3E}">
        <p14:creationId xmlns:p14="http://schemas.microsoft.com/office/powerpoint/2010/main" val="11331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type="body" idx="1"/>
          </p:nvPr>
        </p:nvSpPr>
        <p:spPr>
          <a:xfrm>
            <a:off x="1763688" y="188640"/>
            <a:ext cx="6851650" cy="369700"/>
          </a:xfrm>
        </p:spPr>
        <p:txBody>
          <a:bodyPr/>
          <a:lstStyle/>
          <a:p>
            <a:pPr marL="0" indent="0" algn="ctr">
              <a:buNone/>
            </a:pPr>
            <a:r>
              <a:rPr lang="fr-FR" sz="2400" b="1" u="sng" dirty="0">
                <a:solidFill>
                  <a:srgbClr val="00B050"/>
                </a:solidFill>
                <a:latin typeface="Times New Roman" panose="02020603050405020304" pitchFamily="18" charset="0"/>
                <a:cs typeface="Times New Roman" panose="02020603050405020304" pitchFamily="18" charset="0"/>
              </a:rPr>
              <a:t>Modélisation avec </a:t>
            </a:r>
            <a:r>
              <a:rPr lang="fr-FR" sz="2400" b="1" u="sng" dirty="0" err="1">
                <a:solidFill>
                  <a:srgbClr val="00B050"/>
                </a:solidFill>
                <a:latin typeface="Times New Roman" panose="02020603050405020304" pitchFamily="18" charset="0"/>
                <a:cs typeface="Times New Roman" panose="02020603050405020304" pitchFamily="18" charset="0"/>
              </a:rPr>
              <a:t>Keras</a:t>
            </a:r>
            <a:endParaRPr lang="fr-FR" sz="2400" b="1" u="sng"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1907704" y="692696"/>
            <a:ext cx="7128792" cy="6732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buFont typeface="Wingdings" panose="05000000000000000000" pitchFamily="2" charset="2"/>
              <a:buChar char="q"/>
            </a:pPr>
            <a:r>
              <a:rPr lang="fr-FR" sz="1500" kern="0" dirty="0">
                <a:latin typeface="Times New Roman" panose="02020603050405020304" pitchFamily="18" charset="0"/>
                <a:cs typeface="Times New Roman" panose="02020603050405020304" pitchFamily="18" charset="0"/>
              </a:rPr>
              <a:t>L’</a:t>
            </a:r>
            <a:r>
              <a:rPr lang="fr-FR" sz="1500" kern="0" dirty="0" err="1">
                <a:latin typeface="Times New Roman" panose="02020603050405020304" pitchFamily="18" charset="0"/>
                <a:cs typeface="Times New Roman" panose="02020603050405020304" pitchFamily="18" charset="0"/>
              </a:rPr>
              <a:t>hyperparametrisation</a:t>
            </a:r>
            <a:r>
              <a:rPr lang="fr-FR" sz="1500" kern="0" dirty="0">
                <a:latin typeface="Times New Roman" panose="02020603050405020304" pitchFamily="18" charset="0"/>
                <a:cs typeface="Times New Roman" panose="02020603050405020304" pitchFamily="18" charset="0"/>
              </a:rPr>
              <a:t> avec le modele </a:t>
            </a:r>
            <a:r>
              <a:rPr lang="fr-FR" sz="1500" kern="0" dirty="0" err="1">
                <a:latin typeface="Times New Roman" panose="02020603050405020304" pitchFamily="18" charset="0"/>
                <a:cs typeface="Times New Roman" panose="02020603050405020304" pitchFamily="18" charset="0"/>
              </a:rPr>
              <a:t>keras</a:t>
            </a:r>
            <a:r>
              <a:rPr lang="fr-FR" sz="1500" kern="0" dirty="0">
                <a:latin typeface="Times New Roman" panose="02020603050405020304" pitchFamily="18" charset="0"/>
                <a:cs typeface="Times New Roman" panose="02020603050405020304" pitchFamily="18" charset="0"/>
              </a:rPr>
              <a:t>, puis on a utilisé deux optimiser pour le modele : optimiser </a:t>
            </a:r>
            <a:r>
              <a:rPr lang="en-US" sz="1500" dirty="0" err="1">
                <a:latin typeface="Times New Roman" panose="02020603050405020304" pitchFamily="18" charset="0"/>
                <a:cs typeface="Times New Roman" panose="02020603050405020304" pitchFamily="18" charset="0"/>
              </a:rPr>
              <a:t>RMSprop</a:t>
            </a:r>
            <a:r>
              <a:rPr lang="en-US" sz="1500" dirty="0">
                <a:latin typeface="Times New Roman" panose="02020603050405020304" pitchFamily="18" charset="0"/>
                <a:cs typeface="Times New Roman" panose="02020603050405020304" pitchFamily="18" charset="0"/>
              </a:rPr>
              <a:t> (Root Mean Square Propagation</a:t>
            </a:r>
            <a:r>
              <a:rPr lang="fr-FR" sz="1500" kern="0" dirty="0">
                <a:latin typeface="Times New Roman" panose="02020603050405020304" pitchFamily="18" charset="0"/>
                <a:cs typeface="Times New Roman" panose="02020603050405020304" pitchFamily="18" charset="0"/>
              </a:rPr>
              <a:t> et l’optimiser </a:t>
            </a:r>
            <a:r>
              <a:rPr lang="fr-FR" sz="1500" dirty="0">
                <a:latin typeface="Times New Roman" panose="02020603050405020304" pitchFamily="18" charset="0"/>
                <a:cs typeface="Times New Roman" panose="02020603050405020304" pitchFamily="18" charset="0"/>
              </a:rPr>
              <a:t>Adam (Adaptive Moment Estimation) </a:t>
            </a:r>
          </a:p>
          <a:p>
            <a:pPr algn="just">
              <a:lnSpc>
                <a:spcPct val="150000"/>
              </a:lnSpc>
              <a:buFont typeface="Arial" panose="020B0604020202020204" pitchFamily="34" charset="0"/>
              <a:buChar char="•"/>
            </a:pPr>
            <a:r>
              <a:rPr lang="fr-FR" sz="1500" dirty="0" err="1">
                <a:latin typeface="Times New Roman" panose="02020603050405020304" pitchFamily="18" charset="0"/>
                <a:cs typeface="Times New Roman" panose="02020603050405020304" pitchFamily="18" charset="0"/>
              </a:rPr>
              <a:t>RMSprop</a:t>
            </a:r>
            <a:r>
              <a:rPr lang="fr-FR" sz="1500" dirty="0">
                <a:latin typeface="Times New Roman" panose="02020603050405020304" pitchFamily="18" charset="0"/>
                <a:cs typeface="Times New Roman" panose="02020603050405020304" pitchFamily="18" charset="0"/>
              </a:rPr>
              <a:t> ajuste le taux d'apprentissage pour chaque paramètre de manière adaptative en divisant le taux d'apprentissage par une moyenne exponentielle pondérée des carrés des gradients précédents</a:t>
            </a:r>
          </a:p>
          <a:p>
            <a:pPr algn="just">
              <a:lnSpc>
                <a:spcPct val="150000"/>
              </a:lnSpc>
              <a:buFont typeface="Arial" panose="020B0604020202020204" pitchFamily="34" charset="0"/>
              <a:buChar char="•"/>
            </a:pPr>
            <a:r>
              <a:rPr lang="fr-FR" sz="1500" dirty="0">
                <a:latin typeface="Times New Roman" panose="02020603050405020304" pitchFamily="18" charset="0"/>
                <a:cs typeface="Times New Roman" panose="02020603050405020304" pitchFamily="18" charset="0"/>
              </a:rPr>
              <a:t>Adam utilise à la fois les concepts de </a:t>
            </a:r>
            <a:r>
              <a:rPr lang="fr-FR" sz="1500" dirty="0" err="1">
                <a:latin typeface="Times New Roman" panose="02020603050405020304" pitchFamily="18" charset="0"/>
                <a:cs typeface="Times New Roman" panose="02020603050405020304" pitchFamily="18" charset="0"/>
              </a:rPr>
              <a:t>momentum</a:t>
            </a:r>
            <a:r>
              <a:rPr lang="fr-FR" sz="1500" dirty="0">
                <a:latin typeface="Times New Roman" panose="02020603050405020304" pitchFamily="18" charset="0"/>
                <a:cs typeface="Times New Roman" panose="02020603050405020304" pitchFamily="18" charset="0"/>
              </a:rPr>
              <a:t> (garder une trace de la direction des gradients précédents pour accélérer la convergence) et de </a:t>
            </a:r>
            <a:r>
              <a:rPr lang="fr-FR" sz="1500" dirty="0" err="1">
                <a:latin typeface="Times New Roman" panose="02020603050405020304" pitchFamily="18" charset="0"/>
                <a:cs typeface="Times New Roman" panose="02020603050405020304" pitchFamily="18" charset="0"/>
              </a:rPr>
              <a:t>RMSprop</a:t>
            </a:r>
            <a:r>
              <a:rPr lang="fr-FR" sz="1500" dirty="0">
                <a:latin typeface="Times New Roman" panose="02020603050405020304" pitchFamily="18" charset="0"/>
                <a:cs typeface="Times New Roman" panose="02020603050405020304" pitchFamily="18" charset="0"/>
              </a:rPr>
              <a:t> (ajuster le taux d'apprentissage pour chaque paramètre en fonction de l'estimation du second moment des gradients)</a:t>
            </a:r>
          </a:p>
          <a:p>
            <a:pPr algn="just">
              <a:lnSpc>
                <a:spcPct val="150000"/>
              </a:lnSpc>
              <a:buFont typeface="Arial" panose="020B0604020202020204" pitchFamily="34" charset="0"/>
              <a:buChar char="•"/>
            </a:pPr>
            <a:r>
              <a:rPr lang="fr-FR" sz="1500" dirty="0">
                <a:latin typeface="Times New Roman" panose="02020603050405020304" pitchFamily="18" charset="0"/>
                <a:cs typeface="Times New Roman" panose="02020603050405020304" pitchFamily="18" charset="0"/>
              </a:rPr>
              <a:t>Adam a obtenu le meilleur score AUC moyen de 0.7143 avec </a:t>
            </a:r>
            <a:r>
              <a:rPr lang="fr-FR" sz="1500" dirty="0" err="1">
                <a:latin typeface="Times New Roman" panose="02020603050405020304" pitchFamily="18" charset="0"/>
                <a:cs typeface="Times New Roman" panose="02020603050405020304" pitchFamily="18" charset="0"/>
              </a:rPr>
              <a:t>lr</a:t>
            </a:r>
            <a:r>
              <a:rPr lang="fr-FR" sz="1500" dirty="0">
                <a:latin typeface="Times New Roman" panose="02020603050405020304" pitchFamily="18" charset="0"/>
                <a:cs typeface="Times New Roman" panose="02020603050405020304" pitchFamily="18" charset="0"/>
              </a:rPr>
              <a:t>=0.0001, rho=0.95, </a:t>
            </a:r>
            <a:r>
              <a:rPr lang="fr-FR" sz="1500" dirty="0" err="1">
                <a:latin typeface="Times New Roman" panose="02020603050405020304" pitchFamily="18" charset="0"/>
                <a:cs typeface="Times New Roman" panose="02020603050405020304" pitchFamily="18" charset="0"/>
              </a:rPr>
              <a:t>momentum</a:t>
            </a:r>
            <a:r>
              <a:rPr lang="fr-FR" sz="1500" dirty="0">
                <a:latin typeface="Times New Roman" panose="02020603050405020304" pitchFamily="18" charset="0"/>
                <a:cs typeface="Times New Roman" panose="02020603050405020304" pitchFamily="18" charset="0"/>
              </a:rPr>
              <a:t>=0.0, </a:t>
            </a:r>
            <a:r>
              <a:rPr lang="fr-FR" sz="1500" dirty="0" err="1">
                <a:latin typeface="Times New Roman" panose="02020603050405020304" pitchFamily="18" charset="0"/>
                <a:cs typeface="Times New Roman" panose="02020603050405020304" pitchFamily="18" charset="0"/>
              </a:rPr>
              <a:t>centered</a:t>
            </a:r>
            <a:r>
              <a:rPr lang="fr-FR" sz="1500" dirty="0">
                <a:latin typeface="Times New Roman" panose="02020603050405020304" pitchFamily="18" charset="0"/>
                <a:cs typeface="Times New Roman" panose="02020603050405020304" pitchFamily="18" charset="0"/>
              </a:rPr>
              <a:t>=False, montrant sa efficacité grâce à sa combinaison de </a:t>
            </a:r>
            <a:r>
              <a:rPr lang="fr-FR" sz="1500" dirty="0" err="1">
                <a:latin typeface="Times New Roman" panose="02020603050405020304" pitchFamily="18" charset="0"/>
                <a:cs typeface="Times New Roman" panose="02020603050405020304" pitchFamily="18" charset="0"/>
              </a:rPr>
              <a:t>momentum</a:t>
            </a:r>
            <a:r>
              <a:rPr lang="fr-FR" sz="1500" dirty="0">
                <a:latin typeface="Times New Roman" panose="02020603050405020304" pitchFamily="18" charset="0"/>
                <a:cs typeface="Times New Roman" panose="02020603050405020304" pitchFamily="18" charset="0"/>
              </a:rPr>
              <a:t> et d'adaptation du taux d'apprentissage. </a:t>
            </a:r>
            <a:r>
              <a:rPr lang="fr-FR" sz="1500" dirty="0" err="1">
                <a:latin typeface="Times New Roman" panose="02020603050405020304" pitchFamily="18" charset="0"/>
                <a:cs typeface="Times New Roman" panose="02020603050405020304" pitchFamily="18" charset="0"/>
              </a:rPr>
              <a:t>RMSprop</a:t>
            </a:r>
            <a:r>
              <a:rPr lang="fr-FR" sz="1500" dirty="0">
                <a:latin typeface="Times New Roman" panose="02020603050405020304" pitchFamily="18" charset="0"/>
                <a:cs typeface="Times New Roman" panose="02020603050405020304" pitchFamily="18" charset="0"/>
              </a:rPr>
              <a:t> a également bien performé avec plusieurs configurations, notamment </a:t>
            </a:r>
            <a:r>
              <a:rPr lang="fr-FR" sz="1500" dirty="0" err="1">
                <a:latin typeface="Times New Roman" panose="02020603050405020304" pitchFamily="18" charset="0"/>
                <a:cs typeface="Times New Roman" panose="02020603050405020304" pitchFamily="18" charset="0"/>
              </a:rPr>
              <a:t>lr</a:t>
            </a:r>
            <a:r>
              <a:rPr lang="fr-FR" sz="1500" dirty="0">
                <a:latin typeface="Times New Roman" panose="02020603050405020304" pitchFamily="18" charset="0"/>
                <a:cs typeface="Times New Roman" panose="02020603050405020304" pitchFamily="18" charset="0"/>
              </a:rPr>
              <a:t>=0.0001, beta_1=0.9, epsilon=1e-07, </a:t>
            </a:r>
            <a:r>
              <a:rPr lang="fr-FR" sz="1500" dirty="0" err="1">
                <a:latin typeface="Times New Roman" panose="02020603050405020304" pitchFamily="18" charset="0"/>
                <a:cs typeface="Times New Roman" panose="02020603050405020304" pitchFamily="18" charset="0"/>
              </a:rPr>
              <a:t>amsgrad</a:t>
            </a:r>
            <a:r>
              <a:rPr lang="fr-FR" sz="1500" dirty="0">
                <a:latin typeface="Times New Roman" panose="02020603050405020304" pitchFamily="18" charset="0"/>
                <a:cs typeface="Times New Roman" panose="02020603050405020304" pitchFamily="18" charset="0"/>
              </a:rPr>
              <a:t>=False et </a:t>
            </a:r>
            <a:r>
              <a:rPr lang="fr-FR" sz="1500" dirty="0" err="1">
                <a:latin typeface="Times New Roman" panose="02020603050405020304" pitchFamily="18" charset="0"/>
                <a:cs typeface="Times New Roman" panose="02020603050405020304" pitchFamily="18" charset="0"/>
              </a:rPr>
              <a:t>lr</a:t>
            </a:r>
            <a:r>
              <a:rPr lang="fr-FR" sz="1500" dirty="0">
                <a:latin typeface="Times New Roman" panose="02020603050405020304" pitchFamily="18" charset="0"/>
                <a:cs typeface="Times New Roman" panose="02020603050405020304" pitchFamily="18" charset="0"/>
              </a:rPr>
              <a:t>=0.0001, beta_1=0.9, epsilon=1e-06, </a:t>
            </a:r>
            <a:r>
              <a:rPr lang="fr-FR" sz="1500" dirty="0" err="1">
                <a:latin typeface="Times New Roman" panose="02020603050405020304" pitchFamily="18" charset="0"/>
                <a:cs typeface="Times New Roman" panose="02020603050405020304" pitchFamily="18" charset="0"/>
              </a:rPr>
              <a:t>amsgrad</a:t>
            </a:r>
            <a:r>
              <a:rPr lang="fr-FR" sz="1500" dirty="0">
                <a:latin typeface="Times New Roman" panose="02020603050405020304" pitchFamily="18" charset="0"/>
                <a:cs typeface="Times New Roman" panose="02020603050405020304" pitchFamily="18" charset="0"/>
              </a:rPr>
              <a:t>=False, obtenant des scores AUC moyens autour de 0.71 et atteignant jusqu'à 0.7123 et 0.7085 respectivement.</a:t>
            </a:r>
            <a:endParaRPr lang="fr-FR" sz="15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42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97063" y="12616"/>
            <a:ext cx="6851650" cy="706964"/>
          </a:xfrm>
        </p:spPr>
        <p:txBody>
          <a:bodyPr/>
          <a:lstStyle/>
          <a:p>
            <a:pPr algn="ctr"/>
            <a:r>
              <a:rPr lang="en-US" b="1" u="sng" dirty="0">
                <a:solidFill>
                  <a:srgbClr val="00B050"/>
                </a:solidFill>
              </a:rPr>
              <a:t>M</a:t>
            </a:r>
            <a:r>
              <a:rPr lang="fr-FR" b="1" u="sng" dirty="0" err="1">
                <a:solidFill>
                  <a:srgbClr val="00B050"/>
                </a:solidFill>
              </a:rPr>
              <a:t>éthodologie</a:t>
            </a:r>
            <a:r>
              <a:rPr lang="fr-FR" b="1" u="sng" dirty="0">
                <a:solidFill>
                  <a:srgbClr val="00B050"/>
                </a:solidFill>
              </a:rPr>
              <a:t> </a:t>
            </a:r>
            <a:endParaRPr lang="en-US" b="1" u="sng" dirty="0">
              <a:solidFill>
                <a:srgbClr val="00B050"/>
              </a:solidFill>
            </a:endParaRPr>
          </a:p>
        </p:txBody>
      </p:sp>
      <p:sp>
        <p:nvSpPr>
          <p:cNvPr id="364547" name="Rectangle 3"/>
          <p:cNvSpPr>
            <a:spLocks noGrp="1" noChangeArrowheads="1"/>
          </p:cNvSpPr>
          <p:nvPr>
            <p:ph type="body" idx="1"/>
          </p:nvPr>
        </p:nvSpPr>
        <p:spPr>
          <a:xfrm>
            <a:off x="1691680" y="719580"/>
            <a:ext cx="6851650" cy="369700"/>
          </a:xfrm>
        </p:spPr>
        <p:txBody>
          <a:bodyPr/>
          <a:lstStyle/>
          <a:p>
            <a:pPr marL="0" indent="0" algn="ctr">
              <a:buNone/>
            </a:pPr>
            <a:r>
              <a:rPr lang="fr-FR" sz="2400" b="1" u="sng" dirty="0">
                <a:solidFill>
                  <a:srgbClr val="00B050"/>
                </a:solidFill>
                <a:latin typeface="Times New Roman" panose="02020603050405020304" pitchFamily="18" charset="0"/>
                <a:cs typeface="Times New Roman" panose="02020603050405020304" pitchFamily="18" charset="0"/>
              </a:rPr>
              <a:t>Modélisation avec </a:t>
            </a:r>
            <a:r>
              <a:rPr lang="fr-FR" sz="2400" b="1" u="sng" dirty="0" err="1">
                <a:solidFill>
                  <a:srgbClr val="00B050"/>
                </a:solidFill>
                <a:latin typeface="Times New Roman" panose="02020603050405020304" pitchFamily="18" charset="0"/>
                <a:cs typeface="Times New Roman" panose="02020603050405020304" pitchFamily="18" charset="0"/>
              </a:rPr>
              <a:t>Keras</a:t>
            </a:r>
            <a:r>
              <a:rPr lang="fr-FR" sz="2400" b="1" u="sng" dirty="0">
                <a:solidFill>
                  <a:srgbClr val="00B050"/>
                </a:solidFill>
                <a:latin typeface="Times New Roman" panose="02020603050405020304" pitchFamily="18" charset="0"/>
                <a:cs typeface="Times New Roman" panose="02020603050405020304" pitchFamily="18" charset="0"/>
              </a:rPr>
              <a:t> Tuner </a:t>
            </a:r>
          </a:p>
        </p:txBody>
      </p:sp>
      <p:sp>
        <p:nvSpPr>
          <p:cNvPr id="4" name="Rectangle 3"/>
          <p:cNvSpPr txBox="1">
            <a:spLocks noChangeArrowheads="1"/>
          </p:cNvSpPr>
          <p:nvPr/>
        </p:nvSpPr>
        <p:spPr bwMode="auto">
          <a:xfrm>
            <a:off x="1830375" y="1089304"/>
            <a:ext cx="6985025" cy="6732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fr-FR" sz="1400" dirty="0" err="1">
                <a:latin typeface="Times New Roman" panose="02020603050405020304" pitchFamily="18" charset="0"/>
                <a:cs typeface="Times New Roman" panose="02020603050405020304" pitchFamily="18" charset="0"/>
              </a:rPr>
              <a:t>Keras</a:t>
            </a:r>
            <a:r>
              <a:rPr lang="fr-FR" sz="1400" dirty="0">
                <a:latin typeface="Times New Roman" panose="02020603050405020304" pitchFamily="18" charset="0"/>
                <a:cs typeface="Times New Roman" panose="02020603050405020304" pitchFamily="18" charset="0"/>
              </a:rPr>
              <a:t> Tuner est une bibliothèque qui permet l'optimisation automatique des </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des modèles d'apprentissage profond. Son objectif est de trouver les meilleures configurations d'</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pour maximiser les performances du modèle.</a:t>
            </a:r>
          </a:p>
          <a:p>
            <a:pPr algn="just">
              <a:lnSpc>
                <a:spcPct val="150000"/>
              </a:lnSpc>
              <a:buFont typeface="Arial" panose="020B0604020202020204" pitchFamily="34" charset="0"/>
              <a:buChar char="•"/>
            </a:pPr>
            <a:r>
              <a:rPr lang="fr-FR" sz="1400" dirty="0">
                <a:latin typeface="Times New Roman" panose="02020603050405020304" pitchFamily="18" charset="0"/>
                <a:cs typeface="Times New Roman" panose="02020603050405020304" pitchFamily="18" charset="0"/>
              </a:rPr>
              <a:t>Création d'une classe </a:t>
            </a:r>
            <a:r>
              <a:rPr lang="fr-FR" sz="1400" dirty="0" err="1">
                <a:latin typeface="Times New Roman" panose="02020603050405020304" pitchFamily="18" charset="0"/>
                <a:cs typeface="Times New Roman" panose="02020603050405020304" pitchFamily="18" charset="0"/>
              </a:rPr>
              <a:t>MyHyperModel</a:t>
            </a:r>
            <a:r>
              <a:rPr lang="fr-FR" sz="1400" dirty="0">
                <a:latin typeface="Times New Roman" panose="02020603050405020304" pitchFamily="18" charset="0"/>
                <a:cs typeface="Times New Roman" panose="02020603050405020304" pitchFamily="18" charset="0"/>
              </a:rPr>
              <a:t> qui étend </a:t>
            </a:r>
            <a:r>
              <a:rPr lang="fr-FR" sz="1400" dirty="0" err="1">
                <a:latin typeface="Times New Roman" panose="02020603050405020304" pitchFamily="18" charset="0"/>
                <a:cs typeface="Times New Roman" panose="02020603050405020304" pitchFamily="18" charset="0"/>
              </a:rPr>
              <a:t>HyperModel</a:t>
            </a:r>
            <a:r>
              <a:rPr lang="fr-FR" sz="1400" dirty="0">
                <a:latin typeface="Times New Roman" panose="02020603050405020304" pitchFamily="18" charset="0"/>
                <a:cs typeface="Times New Roman" panose="02020603050405020304" pitchFamily="18" charset="0"/>
              </a:rPr>
              <a:t> de </a:t>
            </a:r>
            <a:r>
              <a:rPr lang="fr-FR" sz="1400" dirty="0" err="1">
                <a:latin typeface="Times New Roman" panose="02020603050405020304" pitchFamily="18" charset="0"/>
                <a:cs typeface="Times New Roman" panose="02020603050405020304" pitchFamily="18" charset="0"/>
              </a:rPr>
              <a:t>Keras</a:t>
            </a:r>
            <a:r>
              <a:rPr lang="fr-FR" sz="1400" dirty="0">
                <a:latin typeface="Times New Roman" panose="02020603050405020304" pitchFamily="18" charset="0"/>
                <a:cs typeface="Times New Roman" panose="02020603050405020304" pitchFamily="18" charset="0"/>
              </a:rPr>
              <a:t> Tuner. Construction d'un modèle séquentiel avec des couches de convolution et des couches denses, en utilisant des </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comme le nombre d'unités dans chaque couche</a:t>
            </a:r>
          </a:p>
          <a:p>
            <a:pPr lvl="0" algn="just">
              <a:lnSpc>
                <a:spcPct val="150000"/>
              </a:lnSpc>
            </a:pPr>
            <a:r>
              <a:rPr lang="fr-FR" sz="1400" dirty="0">
                <a:latin typeface="Times New Roman" panose="02020603050405020304" pitchFamily="18" charset="0"/>
                <a:cs typeface="Times New Roman" panose="02020603050405020304" pitchFamily="18" charset="0"/>
              </a:rPr>
              <a:t>Utilisation de </a:t>
            </a:r>
            <a:r>
              <a:rPr lang="fr-FR" sz="1400" dirty="0" err="1">
                <a:latin typeface="Times New Roman" panose="02020603050405020304" pitchFamily="18" charset="0"/>
                <a:cs typeface="Times New Roman" panose="02020603050405020304" pitchFamily="18" charset="0"/>
              </a:rPr>
              <a:t>RandomSearch</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BayesianOptimization</a:t>
            </a:r>
            <a:r>
              <a:rPr lang="fr-FR" sz="1400" dirty="0">
                <a:latin typeface="Times New Roman" panose="02020603050405020304" pitchFamily="18" charset="0"/>
                <a:cs typeface="Times New Roman" panose="02020603050405020304" pitchFamily="18" charset="0"/>
              </a:rPr>
              <a:t> et </a:t>
            </a:r>
            <a:r>
              <a:rPr lang="fr-FR" sz="1400" dirty="0" err="1">
                <a:latin typeface="Times New Roman" panose="02020603050405020304" pitchFamily="18" charset="0"/>
                <a:cs typeface="Times New Roman" panose="02020603050405020304" pitchFamily="18" charset="0"/>
              </a:rPr>
              <a:t>Hyperband</a:t>
            </a:r>
            <a:r>
              <a:rPr lang="fr-FR" sz="1400" dirty="0">
                <a:latin typeface="Times New Roman" panose="02020603050405020304" pitchFamily="18" charset="0"/>
                <a:cs typeface="Times New Roman" panose="02020603050405020304" pitchFamily="18" charset="0"/>
              </a:rPr>
              <a:t> comme stratégies pour explorer différents ensembles d'</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a:t>
            </a:r>
          </a:p>
          <a:p>
            <a:pPr lvl="0" algn="just">
              <a:lnSpc>
                <a:spcPct val="150000"/>
              </a:lnSpc>
            </a:pPr>
            <a:r>
              <a:rPr lang="fr-FR" sz="1400" dirty="0">
                <a:latin typeface="Times New Roman" panose="02020603050405020304" pitchFamily="18" charset="0"/>
                <a:cs typeface="Times New Roman" panose="02020603050405020304" pitchFamily="18" charset="0"/>
              </a:rPr>
              <a:t>Définition d'un espace de recherche pour des </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tels que les taux d'apprentissage, les tailles de filtre, et les architectures de réseau.</a:t>
            </a:r>
          </a:p>
          <a:p>
            <a:pPr lvl="0" algn="just">
              <a:lnSpc>
                <a:spcPct val="150000"/>
              </a:lnSpc>
            </a:pPr>
            <a:r>
              <a:rPr lang="fr-FR" sz="1400" dirty="0">
                <a:latin typeface="Times New Roman" panose="02020603050405020304" pitchFamily="18" charset="0"/>
                <a:cs typeface="Times New Roman" panose="02020603050405020304" pitchFamily="18" charset="0"/>
              </a:rPr>
              <a:t>Compilation du modèle avec une fonction de perte (</a:t>
            </a:r>
            <a:r>
              <a:rPr lang="fr-FR" sz="1400" dirty="0" err="1">
                <a:latin typeface="Times New Roman" panose="02020603050405020304" pitchFamily="18" charset="0"/>
                <a:cs typeface="Times New Roman" panose="02020603050405020304" pitchFamily="18" charset="0"/>
              </a:rPr>
              <a:t>binary_crossentropy</a:t>
            </a:r>
            <a:r>
              <a:rPr lang="fr-FR" sz="1400" dirty="0">
                <a:latin typeface="Times New Roman" panose="02020603050405020304" pitchFamily="18" charset="0"/>
                <a:cs typeface="Times New Roman" panose="02020603050405020304" pitchFamily="18" charset="0"/>
              </a:rPr>
              <a:t> dans ce cas) et une métrique (AUC) pour évaluer la performance du modèle.</a:t>
            </a:r>
          </a:p>
          <a:p>
            <a:pPr algn="just">
              <a:lnSpc>
                <a:spcPct val="150000"/>
              </a:lnSpc>
            </a:pPr>
            <a:r>
              <a:rPr lang="fr-FR" sz="1400" dirty="0">
                <a:latin typeface="Times New Roman" panose="02020603050405020304" pitchFamily="18" charset="0"/>
                <a:cs typeface="Times New Roman" panose="02020603050405020304" pitchFamily="18" charset="0"/>
              </a:rPr>
              <a:t>Utilisation de chaque méthode de recherche (</a:t>
            </a:r>
            <a:r>
              <a:rPr lang="fr-FR" sz="1400" dirty="0" err="1">
                <a:latin typeface="Times New Roman" panose="02020603050405020304" pitchFamily="18" charset="0"/>
                <a:cs typeface="Times New Roman" panose="02020603050405020304" pitchFamily="18" charset="0"/>
              </a:rPr>
              <a:t>RandomSearch</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BayesianOptimization</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Hyperband</a:t>
            </a:r>
            <a:r>
              <a:rPr lang="fr-FR" sz="1400" dirty="0">
                <a:latin typeface="Times New Roman" panose="02020603050405020304" pitchFamily="18" charset="0"/>
                <a:cs typeface="Times New Roman" panose="02020603050405020304" pitchFamily="18" charset="0"/>
              </a:rPr>
              <a:t>) pour trouver le meilleur ensemble d'</a:t>
            </a:r>
            <a:r>
              <a:rPr lang="fr-FR" sz="1400" dirty="0" err="1">
                <a:latin typeface="Times New Roman" panose="02020603050405020304" pitchFamily="18" charset="0"/>
                <a:cs typeface="Times New Roman" panose="02020603050405020304" pitchFamily="18" charset="0"/>
              </a:rPr>
              <a:t>hyperparamètres</a:t>
            </a:r>
            <a:r>
              <a:rPr lang="fr-FR" sz="1400" dirty="0">
                <a:latin typeface="Times New Roman" panose="02020603050405020304" pitchFamily="18" charset="0"/>
                <a:cs typeface="Times New Roman" panose="02020603050405020304" pitchFamily="18" charset="0"/>
              </a:rPr>
              <a:t> en fonction de l'objectif défini (maximisation de l'AUC).</a:t>
            </a:r>
          </a:p>
          <a:p>
            <a:pPr algn="just">
              <a:lnSpc>
                <a:spcPct val="150000"/>
              </a:lnSpc>
            </a:pPr>
            <a:r>
              <a:rPr lang="fr-FR" sz="1400" dirty="0">
                <a:latin typeface="Times New Roman" panose="02020603050405020304" pitchFamily="18" charset="0"/>
                <a:cs typeface="Times New Roman" panose="02020603050405020304" pitchFamily="18" charset="0"/>
              </a:rPr>
              <a:t>Enregistrement du meilleur modèle trouvé après chaque méthode d'optimisation.</a:t>
            </a:r>
          </a:p>
          <a:p>
            <a:pPr marL="0" lvl="0" indent="0" algn="just">
              <a:lnSpc>
                <a:spcPct val="150000"/>
              </a:lnSpc>
              <a:buNone/>
            </a:pPr>
            <a:endParaRPr lang="fr-FR" sz="1400" dirty="0">
              <a:latin typeface="Times New Roman" panose="02020603050405020304" pitchFamily="18" charset="0"/>
              <a:cs typeface="Times New Roman" panose="02020603050405020304" pitchFamily="18" charset="0"/>
            </a:endParaRPr>
          </a:p>
          <a:p>
            <a:pPr marL="0" indent="0">
              <a:buNone/>
            </a:pPr>
            <a:endParaRPr lang="fr-FR" sz="1400" dirty="0"/>
          </a:p>
        </p:txBody>
      </p:sp>
    </p:spTree>
    <p:extLst>
      <p:ext uri="{BB962C8B-B14F-4D97-AF65-F5344CB8AC3E}">
        <p14:creationId xmlns:p14="http://schemas.microsoft.com/office/powerpoint/2010/main" val="984953436"/>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HelveticaNeueLT Pro 33 ThEx"/>
        <a:ea typeface=""/>
        <a:cs typeface=""/>
      </a:majorFont>
      <a:minorFont>
        <a:latin typeface="HelveticaNeueLT Pro 33 ThEx"/>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HelveticaNeueLT Pro 33 ThEx"/>
        <a:ea typeface=""/>
        <a:cs typeface=""/>
      </a:majorFont>
      <a:minorFont>
        <a:latin typeface="HelveticaNeueLT Pro 33 ThEx"/>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TotalTime>
  <Words>1151</Words>
  <Application>Microsoft Office PowerPoint</Application>
  <PresentationFormat>Affichage à l'écran (4:3)</PresentationFormat>
  <Paragraphs>67</Paragraphs>
  <Slides>11</Slides>
  <Notes>4</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11</vt:i4>
      </vt:variant>
    </vt:vector>
  </HeadingPairs>
  <TitlesOfParts>
    <vt:vector size="18" baseType="lpstr">
      <vt:lpstr>Arial</vt:lpstr>
      <vt:lpstr>Book Antiqua</vt:lpstr>
      <vt:lpstr>HelveticaNeueLT Pro 33 ThEx</vt:lpstr>
      <vt:lpstr>Times New Roman</vt:lpstr>
      <vt:lpstr>Wingdings</vt:lpstr>
      <vt:lpstr>template</vt:lpstr>
      <vt:lpstr>Custom Design</vt:lpstr>
      <vt:lpstr>Détection de l'insuffisance rénale par échographie des reins</vt:lpstr>
      <vt:lpstr>Plan</vt:lpstr>
      <vt:lpstr>Introduction </vt:lpstr>
      <vt:lpstr>Description du projet</vt:lpstr>
      <vt:lpstr>Présentation de données</vt:lpstr>
      <vt:lpstr>Présentation PowerPoint</vt:lpstr>
      <vt:lpstr>Modélisation </vt:lpstr>
      <vt:lpstr>Présentation PowerPoint</vt:lpstr>
      <vt:lpstr>Méthodologie </vt:lpstr>
      <vt:lpstr>Présentation PowerPoint</vt:lpstr>
      <vt:lpstr>Déploiement </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Yatoute MINTOAMA</cp:lastModifiedBy>
  <cp:revision>131</cp:revision>
  <dcterms:created xsi:type="dcterms:W3CDTF">2006-06-13T13:38:55Z</dcterms:created>
  <dcterms:modified xsi:type="dcterms:W3CDTF">2024-06-09T18:34:23Z</dcterms:modified>
</cp:coreProperties>
</file>