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6" r:id="rId9"/>
    <p:sldId id="297" r:id="rId10"/>
    <p:sldId id="298" r:id="rId11"/>
    <p:sldId id="264" r:id="rId12"/>
    <p:sldId id="300" r:id="rId13"/>
    <p:sldId id="265" r:id="rId14"/>
    <p:sldId id="267" r:id="rId15"/>
    <p:sldId id="268" r:id="rId16"/>
    <p:sldId id="277" r:id="rId17"/>
    <p:sldId id="299" r:id="rId18"/>
  </p:sldIdLst>
  <p:sldSz cx="9144000" cy="5143500" type="screen16x9"/>
  <p:notesSz cx="6858000" cy="9144000"/>
  <p:embeddedFontLst>
    <p:embeddedFont>
      <p:font typeface="Kanit" panose="020B0604020202020204" charset="-34"/>
      <p:regular r:id="rId20"/>
      <p:bold r:id="rId21"/>
      <p:italic r:id="rId22"/>
      <p:boldItalic r:id="rId23"/>
    </p:embeddedFont>
    <p:embeddedFont>
      <p:font typeface="Kanit Light" panose="020B0604020202020204" charset="-34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italic r:id="rId29"/>
    </p:embeddedFont>
    <p:embeddedFont>
      <p:font typeface="Orbitron" panose="020B0604020202020204" charset="0"/>
      <p:regular r:id="rId30"/>
      <p:bold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D43EB6-0961-4ADC-B0BE-1FC9140D7132}">
  <a:tblStyle styleId="{C8D43EB6-0961-4ADC-B0BE-1FC9140D7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419EC3-71F6-4E37-8598-F52A5566D7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1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8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c6e9e772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c6e9e772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82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5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8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5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7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2"/>
          </p:nvPr>
        </p:nvSpPr>
        <p:spPr>
          <a:xfrm>
            <a:off x="3342150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3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4"/>
          </p:nvPr>
        </p:nvSpPr>
        <p:spPr>
          <a:xfrm>
            <a:off x="725143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5"/>
          </p:nvPr>
        </p:nvSpPr>
        <p:spPr>
          <a:xfrm>
            <a:off x="3342450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6"/>
          </p:nvPr>
        </p:nvSpPr>
        <p:spPr>
          <a:xfrm>
            <a:off x="5962591" y="3433100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7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8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9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3"/>
          </p:nvPr>
        </p:nvSpPr>
        <p:spPr>
          <a:xfrm>
            <a:off x="720344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4"/>
          </p:nvPr>
        </p:nvSpPr>
        <p:spPr>
          <a:xfrm>
            <a:off x="3342450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5"/>
          </p:nvPr>
        </p:nvSpPr>
        <p:spPr>
          <a:xfrm>
            <a:off x="5960041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1572500" y="1125725"/>
            <a:ext cx="61068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1572500" y="2823154"/>
            <a:ext cx="6106800" cy="713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8776650" y="3054575"/>
            <a:ext cx="74100" cy="1788450"/>
            <a:chOff x="8657175" y="772575"/>
            <a:chExt cx="74100" cy="1788450"/>
          </a:xfrm>
        </p:grpSpPr>
        <p:sp>
          <p:nvSpPr>
            <p:cNvPr id="86" name="Google Shape;86;p1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90" name="Google Shape;90;p11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4" r:id="rId13"/>
    <p:sldLayoutId id="2147483665" r:id="rId14"/>
    <p:sldLayoutId id="2147483667" r:id="rId15"/>
    <p:sldLayoutId id="21474836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4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50"/>
              </a:spcAft>
              <a:buNone/>
            </a:pPr>
            <a:r>
              <a:rPr lang="en" sz="5700" b="1" dirty="0"/>
              <a:t>SUDOKU</a:t>
            </a:r>
            <a:r>
              <a:rPr lang="en" sz="7200" b="1" dirty="0"/>
              <a:t> </a:t>
            </a:r>
            <a:br>
              <a:rPr lang="en" sz="7200" b="1" dirty="0"/>
            </a:br>
            <a:r>
              <a:rPr lang="en" sz="2400" dirty="0"/>
              <a:t>SOLVER</a:t>
            </a:r>
            <a:endParaRPr sz="72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R</a:t>
            </a:r>
            <a:r>
              <a:rPr lang="en" sz="1400" dirty="0"/>
              <a:t>édigé et présenté par </a:t>
            </a:r>
            <a:r>
              <a:rPr lang="en" dirty="0"/>
              <a:t>: </a:t>
            </a:r>
            <a:r>
              <a:rPr lang="en" b="1" dirty="0"/>
              <a:t>Cyrille FOTSO</a:t>
            </a:r>
            <a:endParaRPr b="1"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33;p28">
            <a:extLst>
              <a:ext uri="{FF2B5EF4-FFF2-40B4-BE49-F238E27FC236}">
                <a16:creationId xmlns:a16="http://schemas.microsoft.com/office/drawing/2014/main" id="{053ACCCA-FD71-A38C-3018-9000FAB54374}"/>
              </a:ext>
            </a:extLst>
          </p:cNvPr>
          <p:cNvSpPr txBox="1">
            <a:spLocks/>
          </p:cNvSpPr>
          <p:nvPr/>
        </p:nvSpPr>
        <p:spPr>
          <a:xfrm>
            <a:off x="1988509" y="454746"/>
            <a:ext cx="5166982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1. DESCRIPTION DES FONCTIONS UTILISEES</a:t>
            </a:r>
            <a:endParaRPr lang="fr-FR" sz="1800" b="1" dirty="0">
              <a:solidFill>
                <a:schemeClr val="tx1"/>
              </a:solidFill>
              <a:latin typeface="Orbitron" panose="020B0604020202020204" charset="0"/>
              <a:cs typeface="Kanit Light" panose="020B0604020202020204" charset="-34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A3544D-59B0-B9F7-C477-38ED462B3C89}"/>
              </a:ext>
            </a:extLst>
          </p:cNvPr>
          <p:cNvSpPr txBox="1"/>
          <p:nvPr/>
        </p:nvSpPr>
        <p:spPr>
          <a:xfrm>
            <a:off x="1193800" y="1250902"/>
            <a:ext cx="6858000" cy="321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e) Vérifier si grille valide (</a:t>
            </a:r>
            <a:r>
              <a:rPr lang="fr-FR" b="1" dirty="0" err="1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VerifieGrille</a:t>
            </a:r>
            <a:r>
              <a:rPr lang="fr-FR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) :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b="1" dirty="0">
              <a:solidFill>
                <a:schemeClr val="tx1"/>
              </a:solidFill>
              <a:effectLst/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Vérifie que la grille complétée est correcte, en s'assurant que toutes les valeurs respectent les règles du Sudoku.</a:t>
            </a:r>
          </a:p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fr-FR" sz="1200" b="1" dirty="0">
                <a:solidFill>
                  <a:schemeClr val="tx1"/>
                </a:solidFill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f) </a:t>
            </a:r>
            <a:r>
              <a:rPr lang="fr-FR" sz="12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Mise à jour grille Logique (</a:t>
            </a:r>
            <a:r>
              <a:rPr lang="fr-FR" sz="1200" b="1" dirty="0" err="1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UpdateConstraints</a:t>
            </a:r>
            <a:r>
              <a:rPr lang="fr-FR" sz="12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) : </a:t>
            </a:r>
          </a:p>
          <a:p>
            <a:pPr marR="0"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fr-FR" sz="1200" b="1" dirty="0">
              <a:solidFill>
                <a:schemeClr val="tx1"/>
              </a:solidFill>
              <a:effectLst/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La fonction est utilisée pour mettre à jour la grille logique (</a:t>
            </a:r>
            <a:r>
              <a:rPr lang="fr-FR" sz="1200" dirty="0" err="1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logiqueTab</a:t>
            </a: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) en fonction des contraintes imposées par un placement donné dans la grille principale (grille). Cette mise à jour est cruciale pour assurer que les règles du Sudoku sont respectées lors de la tentative de résolution.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solidFill>
                <a:schemeClr val="tx1"/>
              </a:solidFill>
              <a:effectLst/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76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33;p28">
            <a:extLst>
              <a:ext uri="{FF2B5EF4-FFF2-40B4-BE49-F238E27FC236}">
                <a16:creationId xmlns:a16="http://schemas.microsoft.com/office/drawing/2014/main" id="{D6DD2270-B70D-2999-B568-ADA93FC38267}"/>
              </a:ext>
            </a:extLst>
          </p:cNvPr>
          <p:cNvSpPr txBox="1">
            <a:spLocks/>
          </p:cNvSpPr>
          <p:nvPr/>
        </p:nvSpPr>
        <p:spPr>
          <a:xfrm>
            <a:off x="1988508" y="454746"/>
            <a:ext cx="6088691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2. l’algorithme de fonctionnement global </a:t>
            </a:r>
            <a:endParaRPr lang="fr-FR" sz="1800" b="1" dirty="0">
              <a:solidFill>
                <a:schemeClr val="tx1"/>
              </a:solidFill>
              <a:latin typeface="Orbitron" panose="020B0604020202020204" charset="0"/>
              <a:cs typeface="Kanit Light" panose="020B0604020202020204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33;p28">
            <a:extLst>
              <a:ext uri="{FF2B5EF4-FFF2-40B4-BE49-F238E27FC236}">
                <a16:creationId xmlns:a16="http://schemas.microsoft.com/office/drawing/2014/main" id="{D6DD2270-B70D-2999-B568-ADA93FC38267}"/>
              </a:ext>
            </a:extLst>
          </p:cNvPr>
          <p:cNvSpPr txBox="1">
            <a:spLocks/>
          </p:cNvSpPr>
          <p:nvPr/>
        </p:nvSpPr>
        <p:spPr>
          <a:xfrm>
            <a:off x="1969458" y="581746"/>
            <a:ext cx="6088691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3. l’algorithme des fonctions utilisées</a:t>
            </a:r>
          </a:p>
          <a:p>
            <a:r>
              <a:rPr lang="fr-FR" sz="20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 </a:t>
            </a:r>
            <a:endParaRPr lang="fr-FR" sz="1800" b="1" dirty="0">
              <a:solidFill>
                <a:schemeClr val="tx1"/>
              </a:solidFill>
              <a:latin typeface="Orbitron" panose="020B0604020202020204" charset="0"/>
              <a:cs typeface="Kanit Ligh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664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1780125" y="972399"/>
            <a:ext cx="5336150" cy="76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IMPLEMENTATION</a:t>
            </a:r>
            <a:endParaRPr sz="3200" b="1" dirty="0"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33" name="Google Shape;333;p3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37" name="Google Shape;337;p35"/>
          <p:cNvGrpSpPr/>
          <p:nvPr/>
        </p:nvGrpSpPr>
        <p:grpSpPr>
          <a:xfrm>
            <a:off x="1061450" y="3804075"/>
            <a:ext cx="226500" cy="378950"/>
            <a:chOff x="7894100" y="3762250"/>
            <a:chExt cx="226500" cy="378950"/>
          </a:xfrm>
        </p:grpSpPr>
        <p:sp>
          <p:nvSpPr>
            <p:cNvPr id="338" name="Google Shape;338;p35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0;p35">
            <a:extLst>
              <a:ext uri="{FF2B5EF4-FFF2-40B4-BE49-F238E27FC236}">
                <a16:creationId xmlns:a16="http://schemas.microsoft.com/office/drawing/2014/main" id="{23FB5E99-9211-A555-B4A4-D2DFE772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9175" y="731099"/>
            <a:ext cx="5336150" cy="76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TEST ET VALIDATION</a:t>
            </a:r>
            <a:endParaRPr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CONCLUSION</a:t>
            </a:r>
            <a:endParaRPr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Resources</a:t>
            </a:r>
            <a:endParaRPr sz="3200" b="1" dirty="0"/>
          </a:p>
        </p:txBody>
      </p:sp>
      <p:sp>
        <p:nvSpPr>
          <p:cNvPr id="595" name="Google Shape;595;p47"/>
          <p:cNvSpPr txBox="1"/>
          <p:nvPr/>
        </p:nvSpPr>
        <p:spPr>
          <a:xfrm>
            <a:off x="547224" y="1295399"/>
            <a:ext cx="2316626" cy="30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FFFFFF"/>
                </a:solidFill>
                <a:latin typeface="Kanit Light" panose="020B0604020202020204" charset="-34"/>
                <a:ea typeface="Anaheim"/>
                <a:cs typeface="Kanit Light" panose="020B0604020202020204" charset="-34"/>
                <a:sym typeface="Anaheim"/>
              </a:rPr>
              <a:t>VS code</a:t>
            </a: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FFFFFF"/>
                </a:solidFill>
                <a:latin typeface="Kanit Light" panose="020B0604020202020204" charset="-34"/>
                <a:ea typeface="Anaheim"/>
                <a:cs typeface="Kanit Light" panose="020B0604020202020204" charset="-34"/>
                <a:sym typeface="Anaheim"/>
              </a:rPr>
              <a:t>Langage C</a:t>
            </a: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FFFFFF"/>
                </a:solidFill>
                <a:latin typeface="Kanit Light" panose="020B0604020202020204" charset="-34"/>
                <a:ea typeface="Anaheim"/>
                <a:cs typeface="Kanit Light" panose="020B0604020202020204" charset="-34"/>
                <a:sym typeface="Anaheim"/>
              </a:rPr>
              <a:t>Draw.io</a:t>
            </a: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FFFFFF"/>
                </a:solidFill>
                <a:latin typeface="Kanit Light" panose="020B0604020202020204" charset="-34"/>
                <a:ea typeface="Anaheim"/>
                <a:cs typeface="Kanit Light" panose="020B0604020202020204" charset="-34"/>
                <a:sym typeface="Anaheim"/>
              </a:rPr>
              <a:t>Github.com</a:t>
            </a: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FFFFFF"/>
                </a:solidFill>
                <a:latin typeface="Kanit Light" panose="020B0604020202020204" charset="-34"/>
                <a:ea typeface="Anaheim"/>
                <a:cs typeface="Kanit Light" panose="020B0604020202020204" charset="-34"/>
                <a:sym typeface="Anaheim"/>
              </a:rPr>
              <a:t>Slidesgo.com</a:t>
            </a:r>
            <a:endParaRPr sz="1100" b="1" dirty="0">
              <a:solidFill>
                <a:srgbClr val="FFFFFF"/>
              </a:solidFill>
              <a:latin typeface="Kanit Light" panose="020B0604020202020204" charset="-34"/>
              <a:ea typeface="Anaheim"/>
              <a:cs typeface="Kanit Light" panose="020B0604020202020204" charset="-34"/>
              <a:sym typeface="Anaheim"/>
            </a:endParaRPr>
          </a:p>
        </p:txBody>
      </p:sp>
      <p:grpSp>
        <p:nvGrpSpPr>
          <p:cNvPr id="596" name="Google Shape;596;p47"/>
          <p:cNvGrpSpPr/>
          <p:nvPr/>
        </p:nvGrpSpPr>
        <p:grpSpPr>
          <a:xfrm>
            <a:off x="7915575" y="1023825"/>
            <a:ext cx="536998" cy="134100"/>
            <a:chOff x="7229775" y="947625"/>
            <a:chExt cx="536998" cy="134100"/>
          </a:xfrm>
        </p:grpSpPr>
        <p:sp>
          <p:nvSpPr>
            <p:cNvPr id="597" name="Google Shape;597;p47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601" name="Google Shape;601;p47"/>
          <p:cNvGrpSpPr/>
          <p:nvPr/>
        </p:nvGrpSpPr>
        <p:grpSpPr>
          <a:xfrm>
            <a:off x="7915575" y="3827075"/>
            <a:ext cx="150300" cy="378950"/>
            <a:chOff x="205650" y="308475"/>
            <a:chExt cx="150300" cy="378950"/>
          </a:xfrm>
        </p:grpSpPr>
        <p:sp>
          <p:nvSpPr>
            <p:cNvPr id="602" name="Google Shape;602;p47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4102" name="Picture 6" descr="Free download | Visual Studio Code, HD, logo, png | PNGWing">
            <a:extLst>
              <a:ext uri="{FF2B5EF4-FFF2-40B4-BE49-F238E27FC236}">
                <a16:creationId xmlns:a16="http://schemas.microsoft.com/office/drawing/2014/main" id="{0663677B-6B18-6FF5-52EF-3E6CB283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55" y="811983"/>
            <a:ext cx="823557" cy="8098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Transparent C Programming Icon - C Programming Language Logo ...">
            <a:extLst>
              <a:ext uri="{FF2B5EF4-FFF2-40B4-BE49-F238E27FC236}">
                <a16:creationId xmlns:a16="http://schemas.microsoft.com/office/drawing/2014/main" id="{DB4C04D1-4C1E-083F-CD20-D3968491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08" y="1474967"/>
            <a:ext cx="1123094" cy="12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raw-io-logo - Tech Tools for Teachers">
            <a:extLst>
              <a:ext uri="{FF2B5EF4-FFF2-40B4-BE49-F238E27FC236}">
                <a16:creationId xmlns:a16="http://schemas.microsoft.com/office/drawing/2014/main" id="{7698F802-FF83-F0AF-A72E-094C162C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38" y="2588461"/>
            <a:ext cx="1293574" cy="12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|">
            <a:extLst>
              <a:ext uri="{FF2B5EF4-FFF2-40B4-BE49-F238E27FC236}">
                <a16:creationId xmlns:a16="http://schemas.microsoft.com/office/drawing/2014/main" id="{7E36FC44-7D01-4A1B-16F9-CBDA67AD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66" y="2588462"/>
            <a:ext cx="880990" cy="8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Hub Logo, symbol, meaning, history, PNG, brand">
            <a:extLst>
              <a:ext uri="{FF2B5EF4-FFF2-40B4-BE49-F238E27FC236}">
                <a16:creationId xmlns:a16="http://schemas.microsoft.com/office/drawing/2014/main" id="{88EA3886-DD0C-C0EE-7695-D0E09E98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664" y="799441"/>
            <a:ext cx="1481106" cy="8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6;p45">
            <a:extLst>
              <a:ext uri="{FF2B5EF4-FFF2-40B4-BE49-F238E27FC236}">
                <a16:creationId xmlns:a16="http://schemas.microsoft.com/office/drawing/2014/main" id="{16DBADE5-FD5E-0A84-D8E5-C6FE379ACF15}"/>
              </a:ext>
            </a:extLst>
          </p:cNvPr>
          <p:cNvSpPr txBox="1">
            <a:spLocks/>
          </p:cNvSpPr>
          <p:nvPr/>
        </p:nvSpPr>
        <p:spPr>
          <a:xfrm>
            <a:off x="2379793" y="171985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Do you have any questions?</a:t>
            </a:r>
          </a:p>
          <a:p>
            <a:pPr algn="ctr">
              <a:lnSpc>
                <a:spcPct val="20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cyrillef07gmai.com 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+33 0 7 44 74 25 47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yourwebsite.com</a:t>
            </a:r>
          </a:p>
        </p:txBody>
      </p:sp>
      <p:sp>
        <p:nvSpPr>
          <p:cNvPr id="5" name="Google Shape;547;p45">
            <a:extLst>
              <a:ext uri="{FF2B5EF4-FFF2-40B4-BE49-F238E27FC236}">
                <a16:creationId xmlns:a16="http://schemas.microsoft.com/office/drawing/2014/main" id="{F676A01F-64D5-42C9-83BB-D158D628E135}"/>
              </a:ext>
            </a:extLst>
          </p:cNvPr>
          <p:cNvSpPr txBox="1">
            <a:spLocks/>
          </p:cNvSpPr>
          <p:nvPr/>
        </p:nvSpPr>
        <p:spPr>
          <a:xfrm>
            <a:off x="2351379" y="696568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fr-FR" sz="6000" b="1" dirty="0"/>
              <a:t>Thanks</a:t>
            </a:r>
          </a:p>
        </p:txBody>
      </p:sp>
      <p:sp>
        <p:nvSpPr>
          <p:cNvPr id="6" name="Google Shape;549;p45">
            <a:extLst>
              <a:ext uri="{FF2B5EF4-FFF2-40B4-BE49-F238E27FC236}">
                <a16:creationId xmlns:a16="http://schemas.microsoft.com/office/drawing/2014/main" id="{6AAE0C55-F866-98B4-A9CE-048BB9E14367}"/>
              </a:ext>
            </a:extLst>
          </p:cNvPr>
          <p:cNvSpPr/>
          <p:nvPr/>
        </p:nvSpPr>
        <p:spPr>
          <a:xfrm>
            <a:off x="3558412" y="3653900"/>
            <a:ext cx="393600" cy="393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50;p45">
            <a:extLst>
              <a:ext uri="{FF2B5EF4-FFF2-40B4-BE49-F238E27FC236}">
                <a16:creationId xmlns:a16="http://schemas.microsoft.com/office/drawing/2014/main" id="{9FAEDB0D-7872-393B-B37C-8880A5B55922}"/>
              </a:ext>
            </a:extLst>
          </p:cNvPr>
          <p:cNvSpPr/>
          <p:nvPr/>
        </p:nvSpPr>
        <p:spPr>
          <a:xfrm>
            <a:off x="4400137" y="3653900"/>
            <a:ext cx="393600" cy="393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1;p45">
            <a:extLst>
              <a:ext uri="{FF2B5EF4-FFF2-40B4-BE49-F238E27FC236}">
                <a16:creationId xmlns:a16="http://schemas.microsoft.com/office/drawing/2014/main" id="{B5AFBFDC-0802-7B10-948B-7DF4CCFAF7CE}"/>
              </a:ext>
            </a:extLst>
          </p:cNvPr>
          <p:cNvSpPr/>
          <p:nvPr/>
        </p:nvSpPr>
        <p:spPr>
          <a:xfrm>
            <a:off x="5241862" y="3653900"/>
            <a:ext cx="393600" cy="393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552;p45">
            <a:extLst>
              <a:ext uri="{FF2B5EF4-FFF2-40B4-BE49-F238E27FC236}">
                <a16:creationId xmlns:a16="http://schemas.microsoft.com/office/drawing/2014/main" id="{71C867CE-FDDF-C829-48EC-69E03EAA8B99}"/>
              </a:ext>
            </a:extLst>
          </p:cNvPr>
          <p:cNvGrpSpPr/>
          <p:nvPr/>
        </p:nvGrpSpPr>
        <p:grpSpPr>
          <a:xfrm>
            <a:off x="3639521" y="3728131"/>
            <a:ext cx="245138" cy="245138"/>
            <a:chOff x="3368074" y="3882537"/>
            <a:chExt cx="215298" cy="215298"/>
          </a:xfrm>
        </p:grpSpPr>
        <p:sp>
          <p:nvSpPr>
            <p:cNvPr id="10" name="Google Shape;553;p45">
              <a:extLst>
                <a:ext uri="{FF2B5EF4-FFF2-40B4-BE49-F238E27FC236}">
                  <a16:creationId xmlns:a16="http://schemas.microsoft.com/office/drawing/2014/main" id="{C99109AF-45BB-B953-77E8-56802E79E5F8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4;p45">
              <a:extLst>
                <a:ext uri="{FF2B5EF4-FFF2-40B4-BE49-F238E27FC236}">
                  <a16:creationId xmlns:a16="http://schemas.microsoft.com/office/drawing/2014/main" id="{AC03E869-CA0E-A340-E324-B3A01CAE6680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5;p45">
              <a:extLst>
                <a:ext uri="{FF2B5EF4-FFF2-40B4-BE49-F238E27FC236}">
                  <a16:creationId xmlns:a16="http://schemas.microsoft.com/office/drawing/2014/main" id="{3FBB2B2A-CAFB-318C-7674-A8C9535D27DF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56;p45">
            <a:extLst>
              <a:ext uri="{FF2B5EF4-FFF2-40B4-BE49-F238E27FC236}">
                <a16:creationId xmlns:a16="http://schemas.microsoft.com/office/drawing/2014/main" id="{41E7264A-10AC-72E4-7D6B-4212719E080B}"/>
              </a:ext>
            </a:extLst>
          </p:cNvPr>
          <p:cNvGrpSpPr/>
          <p:nvPr/>
        </p:nvGrpSpPr>
        <p:grpSpPr>
          <a:xfrm>
            <a:off x="4478454" y="3744748"/>
            <a:ext cx="236948" cy="211905"/>
            <a:chOff x="3824739" y="3890112"/>
            <a:chExt cx="208105" cy="186110"/>
          </a:xfrm>
        </p:grpSpPr>
        <p:sp>
          <p:nvSpPr>
            <p:cNvPr id="14" name="Google Shape;557;p45">
              <a:extLst>
                <a:ext uri="{FF2B5EF4-FFF2-40B4-BE49-F238E27FC236}">
                  <a16:creationId xmlns:a16="http://schemas.microsoft.com/office/drawing/2014/main" id="{A11AAA3D-B008-3F9B-6106-6FAEAC15D092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8;p45">
              <a:extLst>
                <a:ext uri="{FF2B5EF4-FFF2-40B4-BE49-F238E27FC236}">
                  <a16:creationId xmlns:a16="http://schemas.microsoft.com/office/drawing/2014/main" id="{03BD4248-BCA7-F8FB-46B4-AFE3158D5767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9;p45">
              <a:extLst>
                <a:ext uri="{FF2B5EF4-FFF2-40B4-BE49-F238E27FC236}">
                  <a16:creationId xmlns:a16="http://schemas.microsoft.com/office/drawing/2014/main" id="{3B8C1C41-043D-059D-1C70-43B7E13652EC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560;p45">
            <a:extLst>
              <a:ext uri="{FF2B5EF4-FFF2-40B4-BE49-F238E27FC236}">
                <a16:creationId xmlns:a16="http://schemas.microsoft.com/office/drawing/2014/main" id="{849EE05C-477E-24D0-5C07-23296AAAD6FB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18" name="Google Shape;561;p45">
              <a:extLst>
                <a:ext uri="{FF2B5EF4-FFF2-40B4-BE49-F238E27FC236}">
                  <a16:creationId xmlns:a16="http://schemas.microsoft.com/office/drawing/2014/main" id="{153EC929-FA1C-44E6-4E08-FD5BE7C10886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" name="Google Shape;562;p45">
              <a:extLst>
                <a:ext uri="{FF2B5EF4-FFF2-40B4-BE49-F238E27FC236}">
                  <a16:creationId xmlns:a16="http://schemas.microsoft.com/office/drawing/2014/main" id="{EAC8B41E-CE17-7DCD-EEF7-9632AF973DB6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" name="Google Shape;563;p45">
              <a:extLst>
                <a:ext uri="{FF2B5EF4-FFF2-40B4-BE49-F238E27FC236}">
                  <a16:creationId xmlns:a16="http://schemas.microsoft.com/office/drawing/2014/main" id="{3F4842DD-A9E0-C2D2-2C11-719C082EF0FD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1" name="Google Shape;564;p45">
              <a:extLst>
                <a:ext uri="{FF2B5EF4-FFF2-40B4-BE49-F238E27FC236}">
                  <a16:creationId xmlns:a16="http://schemas.microsoft.com/office/drawing/2014/main" id="{A9CD4675-11D3-0C2D-7601-6AE4ECEA77F2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2" name="Google Shape;565;p45">
            <a:extLst>
              <a:ext uri="{FF2B5EF4-FFF2-40B4-BE49-F238E27FC236}">
                <a16:creationId xmlns:a16="http://schemas.microsoft.com/office/drawing/2014/main" id="{73442AEB-1C35-7696-06EB-F40F47203C58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3" name="Google Shape;566;p45">
              <a:extLst>
                <a:ext uri="{FF2B5EF4-FFF2-40B4-BE49-F238E27FC236}">
                  <a16:creationId xmlns:a16="http://schemas.microsoft.com/office/drawing/2014/main" id="{5C1525B5-C895-3865-FE8B-F4F3763EF42B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" name="Google Shape;567;p45">
              <a:extLst>
                <a:ext uri="{FF2B5EF4-FFF2-40B4-BE49-F238E27FC236}">
                  <a16:creationId xmlns:a16="http://schemas.microsoft.com/office/drawing/2014/main" id="{177F4EE4-D01F-1AD5-ABD0-6FD369675AF1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" name="Google Shape;568;p45">
              <a:extLst>
                <a:ext uri="{FF2B5EF4-FFF2-40B4-BE49-F238E27FC236}">
                  <a16:creationId xmlns:a16="http://schemas.microsoft.com/office/drawing/2014/main" id="{42B31506-B4CD-3C88-6973-981E47817783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6" name="Google Shape;569;p45">
            <a:extLst>
              <a:ext uri="{FF2B5EF4-FFF2-40B4-BE49-F238E27FC236}">
                <a16:creationId xmlns:a16="http://schemas.microsoft.com/office/drawing/2014/main" id="{CD90AD8E-1FF8-E12A-A3DB-C44011B33592}"/>
              </a:ext>
            </a:extLst>
          </p:cNvPr>
          <p:cNvGrpSpPr/>
          <p:nvPr/>
        </p:nvGrpSpPr>
        <p:grpSpPr>
          <a:xfrm>
            <a:off x="1225675" y="2319125"/>
            <a:ext cx="74100" cy="1788450"/>
            <a:chOff x="8657175" y="772575"/>
            <a:chExt cx="74100" cy="1788450"/>
          </a:xfrm>
        </p:grpSpPr>
        <p:sp>
          <p:nvSpPr>
            <p:cNvPr id="27" name="Google Shape;570;p45">
              <a:extLst>
                <a:ext uri="{FF2B5EF4-FFF2-40B4-BE49-F238E27FC236}">
                  <a16:creationId xmlns:a16="http://schemas.microsoft.com/office/drawing/2014/main" id="{9ACEADAD-B0C4-BEA0-E8A3-8E7AA43EDE84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571;p45">
              <a:extLst>
                <a:ext uri="{FF2B5EF4-FFF2-40B4-BE49-F238E27FC236}">
                  <a16:creationId xmlns:a16="http://schemas.microsoft.com/office/drawing/2014/main" id="{49399AC0-6E13-9A5D-8A2F-D37BAF1279EE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9" name="Google Shape;572;p45">
              <a:extLst>
                <a:ext uri="{FF2B5EF4-FFF2-40B4-BE49-F238E27FC236}">
                  <a16:creationId xmlns:a16="http://schemas.microsoft.com/office/drawing/2014/main" id="{F2F674B7-593D-3DDC-E293-51AB399DA322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0" name="Google Shape;573;p45">
            <a:extLst>
              <a:ext uri="{FF2B5EF4-FFF2-40B4-BE49-F238E27FC236}">
                <a16:creationId xmlns:a16="http://schemas.microsoft.com/office/drawing/2014/main" id="{9BF14533-3E2E-B511-BE19-8B5F7E374B75}"/>
              </a:ext>
            </a:extLst>
          </p:cNvPr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31" name="Google Shape;574;p45">
              <a:extLst>
                <a:ext uri="{FF2B5EF4-FFF2-40B4-BE49-F238E27FC236}">
                  <a16:creationId xmlns:a16="http://schemas.microsoft.com/office/drawing/2014/main" id="{996B9A43-28EB-9D39-4A78-3CBC095408EE}"/>
                </a:ext>
              </a:extLst>
            </p:cNvPr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52" name="Google Shape;575;p45">
              <a:extLst>
                <a:ext uri="{FF2B5EF4-FFF2-40B4-BE49-F238E27FC236}">
                  <a16:creationId xmlns:a16="http://schemas.microsoft.com/office/drawing/2014/main" id="{5F62C4AE-C7E8-2D72-3F4D-34606724441C}"/>
                </a:ext>
              </a:extLst>
            </p:cNvPr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53" name="Google Shape;576;p45">
              <a:extLst>
                <a:ext uri="{FF2B5EF4-FFF2-40B4-BE49-F238E27FC236}">
                  <a16:creationId xmlns:a16="http://schemas.microsoft.com/office/drawing/2014/main" id="{B6C907E3-2DDD-EDC3-29E6-AE52A337D612}"/>
                </a:ext>
              </a:extLst>
            </p:cNvPr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54" name="Google Shape;577;p45">
            <a:extLst>
              <a:ext uri="{FF2B5EF4-FFF2-40B4-BE49-F238E27FC236}">
                <a16:creationId xmlns:a16="http://schemas.microsoft.com/office/drawing/2014/main" id="{0AAD7015-341E-8A99-5BF0-908F59DAED13}"/>
              </a:ext>
            </a:extLst>
          </p:cNvPr>
          <p:cNvGrpSpPr/>
          <p:nvPr/>
        </p:nvGrpSpPr>
        <p:grpSpPr>
          <a:xfrm>
            <a:off x="5316163" y="3711356"/>
            <a:ext cx="245000" cy="278700"/>
            <a:chOff x="1512725" y="258500"/>
            <a:chExt cx="4570900" cy="5199625"/>
          </a:xfrm>
        </p:grpSpPr>
        <p:sp>
          <p:nvSpPr>
            <p:cNvPr id="355" name="Google Shape;578;p45">
              <a:extLst>
                <a:ext uri="{FF2B5EF4-FFF2-40B4-BE49-F238E27FC236}">
                  <a16:creationId xmlns:a16="http://schemas.microsoft.com/office/drawing/2014/main" id="{C1AABBB7-4950-50C7-7750-9664883B6893}"/>
                </a:ext>
              </a:extLst>
            </p:cNvPr>
            <p:cNvSpPr/>
            <p:nvPr/>
          </p:nvSpPr>
          <p:spPr>
            <a:xfrm>
              <a:off x="1512725" y="2700900"/>
              <a:ext cx="2654475" cy="2757225"/>
            </a:xfrm>
            <a:custGeom>
              <a:avLst/>
              <a:gdLst/>
              <a:ahLst/>
              <a:cxnLst/>
              <a:rect l="l" t="t" r="r" b="b"/>
              <a:pathLst>
                <a:path w="106179" h="110289" extrusionOk="0">
                  <a:moveTo>
                    <a:pt x="19199" y="1"/>
                  </a:moveTo>
                  <a:cubicBezTo>
                    <a:pt x="18076" y="1"/>
                    <a:pt x="16954" y="466"/>
                    <a:pt x="16148" y="1404"/>
                  </a:cubicBezTo>
                  <a:cubicBezTo>
                    <a:pt x="5840" y="13310"/>
                    <a:pt x="1" y="28739"/>
                    <a:pt x="33" y="44494"/>
                  </a:cubicBezTo>
                  <a:cubicBezTo>
                    <a:pt x="33" y="62077"/>
                    <a:pt x="6916" y="78582"/>
                    <a:pt x="19442" y="91010"/>
                  </a:cubicBezTo>
                  <a:cubicBezTo>
                    <a:pt x="31968" y="103439"/>
                    <a:pt x="48572" y="110289"/>
                    <a:pt x="66252" y="110289"/>
                  </a:cubicBezTo>
                  <a:cubicBezTo>
                    <a:pt x="69546" y="110289"/>
                    <a:pt x="72939" y="110060"/>
                    <a:pt x="76201" y="109571"/>
                  </a:cubicBezTo>
                  <a:cubicBezTo>
                    <a:pt x="86248" y="108071"/>
                    <a:pt x="95675" y="104352"/>
                    <a:pt x="103895" y="98643"/>
                  </a:cubicBezTo>
                  <a:cubicBezTo>
                    <a:pt x="105983" y="97208"/>
                    <a:pt x="106179" y="94272"/>
                    <a:pt x="104417" y="92478"/>
                  </a:cubicBezTo>
                  <a:cubicBezTo>
                    <a:pt x="104384" y="92348"/>
                    <a:pt x="104384" y="92315"/>
                    <a:pt x="104352" y="92315"/>
                  </a:cubicBezTo>
                  <a:cubicBezTo>
                    <a:pt x="103555" y="91537"/>
                    <a:pt x="102517" y="91128"/>
                    <a:pt x="101470" y="91128"/>
                  </a:cubicBezTo>
                  <a:cubicBezTo>
                    <a:pt x="100673" y="91128"/>
                    <a:pt x="99870" y="91365"/>
                    <a:pt x="99165" y="91859"/>
                  </a:cubicBezTo>
                  <a:cubicBezTo>
                    <a:pt x="91956" y="96849"/>
                    <a:pt x="83769" y="100111"/>
                    <a:pt x="74994" y="101416"/>
                  </a:cubicBezTo>
                  <a:cubicBezTo>
                    <a:pt x="72091" y="101808"/>
                    <a:pt x="69155" y="102069"/>
                    <a:pt x="66252" y="102069"/>
                  </a:cubicBezTo>
                  <a:cubicBezTo>
                    <a:pt x="50757" y="102069"/>
                    <a:pt x="36176" y="96066"/>
                    <a:pt x="25216" y="85171"/>
                  </a:cubicBezTo>
                  <a:cubicBezTo>
                    <a:pt x="14256" y="74309"/>
                    <a:pt x="8221" y="59826"/>
                    <a:pt x="8188" y="44462"/>
                  </a:cubicBezTo>
                  <a:cubicBezTo>
                    <a:pt x="8188" y="30664"/>
                    <a:pt x="13277" y="17126"/>
                    <a:pt x="22313" y="6721"/>
                  </a:cubicBezTo>
                  <a:cubicBezTo>
                    <a:pt x="23650" y="5188"/>
                    <a:pt x="23650" y="2904"/>
                    <a:pt x="22248" y="1404"/>
                  </a:cubicBezTo>
                  <a:lnTo>
                    <a:pt x="22215" y="1338"/>
                  </a:lnTo>
                  <a:cubicBezTo>
                    <a:pt x="21407" y="449"/>
                    <a:pt x="20302" y="1"/>
                    <a:pt x="19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79;p45">
              <a:extLst>
                <a:ext uri="{FF2B5EF4-FFF2-40B4-BE49-F238E27FC236}">
                  <a16:creationId xmlns:a16="http://schemas.microsoft.com/office/drawing/2014/main" id="{C1E3294F-F255-80CA-E11A-3F12D8EF1795}"/>
                </a:ext>
              </a:extLst>
            </p:cNvPr>
            <p:cNvSpPr/>
            <p:nvPr/>
          </p:nvSpPr>
          <p:spPr>
            <a:xfrm>
              <a:off x="2323325" y="258500"/>
              <a:ext cx="3760300" cy="4390225"/>
            </a:xfrm>
            <a:custGeom>
              <a:avLst/>
              <a:gdLst/>
              <a:ahLst/>
              <a:cxnLst/>
              <a:rect l="l" t="t" r="r" b="b"/>
              <a:pathLst>
                <a:path w="150412" h="175609" extrusionOk="0">
                  <a:moveTo>
                    <a:pt x="63610" y="0"/>
                  </a:moveTo>
                  <a:cubicBezTo>
                    <a:pt x="61359" y="0"/>
                    <a:pt x="59532" y="1827"/>
                    <a:pt x="59532" y="4078"/>
                  </a:cubicBezTo>
                  <a:lnTo>
                    <a:pt x="59532" y="93228"/>
                  </a:lnTo>
                  <a:lnTo>
                    <a:pt x="59467" y="142060"/>
                  </a:lnTo>
                  <a:cubicBezTo>
                    <a:pt x="59467" y="153020"/>
                    <a:pt x="52421" y="162741"/>
                    <a:pt x="41950" y="166199"/>
                  </a:cubicBezTo>
                  <a:cubicBezTo>
                    <a:pt x="39320" y="167047"/>
                    <a:pt x="36616" y="167503"/>
                    <a:pt x="33881" y="167503"/>
                  </a:cubicBezTo>
                  <a:cubicBezTo>
                    <a:pt x="33462" y="167503"/>
                    <a:pt x="33042" y="167493"/>
                    <a:pt x="32621" y="167471"/>
                  </a:cubicBezTo>
                  <a:cubicBezTo>
                    <a:pt x="19181" y="166818"/>
                    <a:pt x="8515" y="155793"/>
                    <a:pt x="8319" y="142419"/>
                  </a:cubicBezTo>
                  <a:cubicBezTo>
                    <a:pt x="8221" y="135569"/>
                    <a:pt x="10798" y="129143"/>
                    <a:pt x="15593" y="124250"/>
                  </a:cubicBezTo>
                  <a:cubicBezTo>
                    <a:pt x="20454" y="119291"/>
                    <a:pt x="26978" y="116584"/>
                    <a:pt x="33926" y="116584"/>
                  </a:cubicBezTo>
                  <a:cubicBezTo>
                    <a:pt x="36633" y="116584"/>
                    <a:pt x="39373" y="117041"/>
                    <a:pt x="41983" y="117889"/>
                  </a:cubicBezTo>
                  <a:cubicBezTo>
                    <a:pt x="42399" y="118019"/>
                    <a:pt x="42825" y="118082"/>
                    <a:pt x="43246" y="118082"/>
                  </a:cubicBezTo>
                  <a:cubicBezTo>
                    <a:pt x="44409" y="118082"/>
                    <a:pt x="45540" y="117600"/>
                    <a:pt x="46354" y="116714"/>
                  </a:cubicBezTo>
                  <a:cubicBezTo>
                    <a:pt x="47006" y="115931"/>
                    <a:pt x="47332" y="114920"/>
                    <a:pt x="47332" y="113909"/>
                  </a:cubicBezTo>
                  <a:lnTo>
                    <a:pt x="47332" y="81028"/>
                  </a:lnTo>
                  <a:cubicBezTo>
                    <a:pt x="47332" y="79038"/>
                    <a:pt x="45865" y="77277"/>
                    <a:pt x="43875" y="76983"/>
                  </a:cubicBezTo>
                  <a:cubicBezTo>
                    <a:pt x="40547" y="76494"/>
                    <a:pt x="37220" y="76233"/>
                    <a:pt x="33926" y="76233"/>
                  </a:cubicBezTo>
                  <a:cubicBezTo>
                    <a:pt x="26651" y="76233"/>
                    <a:pt x="19638" y="77407"/>
                    <a:pt x="12984" y="79593"/>
                  </a:cubicBezTo>
                  <a:cubicBezTo>
                    <a:pt x="10831" y="80311"/>
                    <a:pt x="9820" y="82724"/>
                    <a:pt x="10831" y="84780"/>
                  </a:cubicBezTo>
                  <a:lnTo>
                    <a:pt x="10831" y="84812"/>
                  </a:lnTo>
                  <a:cubicBezTo>
                    <a:pt x="10961" y="85008"/>
                    <a:pt x="11092" y="85269"/>
                    <a:pt x="11157" y="85465"/>
                  </a:cubicBezTo>
                  <a:cubicBezTo>
                    <a:pt x="11790" y="86730"/>
                    <a:pt x="13091" y="87485"/>
                    <a:pt x="14435" y="87485"/>
                  </a:cubicBezTo>
                  <a:cubicBezTo>
                    <a:pt x="14823" y="87485"/>
                    <a:pt x="15214" y="87423"/>
                    <a:pt x="15593" y="87291"/>
                  </a:cubicBezTo>
                  <a:cubicBezTo>
                    <a:pt x="21400" y="85367"/>
                    <a:pt x="27565" y="84388"/>
                    <a:pt x="33860" y="84388"/>
                  </a:cubicBezTo>
                  <a:cubicBezTo>
                    <a:pt x="35622" y="84388"/>
                    <a:pt x="37383" y="84486"/>
                    <a:pt x="39145" y="84649"/>
                  </a:cubicBezTo>
                  <a:lnTo>
                    <a:pt x="39145" y="108853"/>
                  </a:lnTo>
                  <a:cubicBezTo>
                    <a:pt x="37383" y="108592"/>
                    <a:pt x="35622" y="108462"/>
                    <a:pt x="33860" y="108462"/>
                  </a:cubicBezTo>
                  <a:cubicBezTo>
                    <a:pt x="24727" y="108462"/>
                    <a:pt x="16180" y="112050"/>
                    <a:pt x="9787" y="118541"/>
                  </a:cubicBezTo>
                  <a:cubicBezTo>
                    <a:pt x="3426" y="124967"/>
                    <a:pt x="1" y="133481"/>
                    <a:pt x="99" y="142549"/>
                  </a:cubicBezTo>
                  <a:cubicBezTo>
                    <a:pt x="360" y="160197"/>
                    <a:pt x="14452" y="174712"/>
                    <a:pt x="32164" y="175561"/>
                  </a:cubicBezTo>
                  <a:cubicBezTo>
                    <a:pt x="32758" y="175593"/>
                    <a:pt x="33351" y="175609"/>
                    <a:pt x="33941" y="175609"/>
                  </a:cubicBezTo>
                  <a:cubicBezTo>
                    <a:pt x="37530" y="175609"/>
                    <a:pt x="41044" y="175018"/>
                    <a:pt x="44462" y="173897"/>
                  </a:cubicBezTo>
                  <a:cubicBezTo>
                    <a:pt x="58325" y="169330"/>
                    <a:pt x="67622" y="156543"/>
                    <a:pt x="67622" y="142027"/>
                  </a:cubicBezTo>
                  <a:lnTo>
                    <a:pt x="67687" y="93163"/>
                  </a:lnTo>
                  <a:lnTo>
                    <a:pt x="67687" y="8155"/>
                  </a:lnTo>
                  <a:lnTo>
                    <a:pt x="78321" y="8155"/>
                  </a:lnTo>
                  <a:cubicBezTo>
                    <a:pt x="81697" y="8133"/>
                    <a:pt x="85305" y="8095"/>
                    <a:pt x="88344" y="8095"/>
                  </a:cubicBezTo>
                  <a:cubicBezTo>
                    <a:pt x="89709" y="8095"/>
                    <a:pt x="90960" y="8103"/>
                    <a:pt x="92022" y="8123"/>
                  </a:cubicBezTo>
                  <a:cubicBezTo>
                    <a:pt x="93098" y="21073"/>
                    <a:pt x="98643" y="33110"/>
                    <a:pt x="107973" y="42374"/>
                  </a:cubicBezTo>
                  <a:cubicBezTo>
                    <a:pt x="117269" y="51573"/>
                    <a:pt x="129339" y="57053"/>
                    <a:pt x="142256" y="58031"/>
                  </a:cubicBezTo>
                  <a:cubicBezTo>
                    <a:pt x="142256" y="64131"/>
                    <a:pt x="142289" y="76005"/>
                    <a:pt x="142354" y="82333"/>
                  </a:cubicBezTo>
                  <a:cubicBezTo>
                    <a:pt x="133155" y="81876"/>
                    <a:pt x="124250" y="79821"/>
                    <a:pt x="115769" y="76233"/>
                  </a:cubicBezTo>
                  <a:cubicBezTo>
                    <a:pt x="109506" y="73624"/>
                    <a:pt x="103700" y="70198"/>
                    <a:pt x="98350" y="66088"/>
                  </a:cubicBezTo>
                  <a:cubicBezTo>
                    <a:pt x="97610" y="65524"/>
                    <a:pt x="96719" y="65238"/>
                    <a:pt x="95830" y="65238"/>
                  </a:cubicBezTo>
                  <a:cubicBezTo>
                    <a:pt x="95229" y="65238"/>
                    <a:pt x="94629" y="65369"/>
                    <a:pt x="94077" y="65632"/>
                  </a:cubicBezTo>
                  <a:cubicBezTo>
                    <a:pt x="92674" y="66284"/>
                    <a:pt x="91793" y="67752"/>
                    <a:pt x="91793" y="69318"/>
                  </a:cubicBezTo>
                  <a:lnTo>
                    <a:pt x="91956" y="142354"/>
                  </a:lnTo>
                  <a:cubicBezTo>
                    <a:pt x="91891" y="150443"/>
                    <a:pt x="90195" y="158272"/>
                    <a:pt x="86966" y="165514"/>
                  </a:cubicBezTo>
                  <a:cubicBezTo>
                    <a:pt x="86150" y="167308"/>
                    <a:pt x="86802" y="169428"/>
                    <a:pt x="88433" y="170472"/>
                  </a:cubicBezTo>
                  <a:cubicBezTo>
                    <a:pt x="88466" y="170472"/>
                    <a:pt x="88466" y="170505"/>
                    <a:pt x="88531" y="170505"/>
                  </a:cubicBezTo>
                  <a:cubicBezTo>
                    <a:pt x="89214" y="170960"/>
                    <a:pt x="89984" y="171174"/>
                    <a:pt x="90744" y="171174"/>
                  </a:cubicBezTo>
                  <a:cubicBezTo>
                    <a:pt x="92271" y="171174"/>
                    <a:pt x="93760" y="170311"/>
                    <a:pt x="94436" y="168808"/>
                  </a:cubicBezTo>
                  <a:cubicBezTo>
                    <a:pt x="98089" y="160555"/>
                    <a:pt x="100046" y="151650"/>
                    <a:pt x="100111" y="142354"/>
                  </a:cubicBezTo>
                  <a:lnTo>
                    <a:pt x="99850" y="77049"/>
                  </a:lnTo>
                  <a:lnTo>
                    <a:pt x="99850" y="77049"/>
                  </a:lnTo>
                  <a:cubicBezTo>
                    <a:pt x="103895" y="79593"/>
                    <a:pt x="108071" y="81844"/>
                    <a:pt x="112474" y="83670"/>
                  </a:cubicBezTo>
                  <a:cubicBezTo>
                    <a:pt x="123206" y="88205"/>
                    <a:pt x="134591" y="90521"/>
                    <a:pt x="146301" y="90521"/>
                  </a:cubicBezTo>
                  <a:cubicBezTo>
                    <a:pt x="147410" y="90521"/>
                    <a:pt x="148454" y="90097"/>
                    <a:pt x="149237" y="89346"/>
                  </a:cubicBezTo>
                  <a:cubicBezTo>
                    <a:pt x="149987" y="88563"/>
                    <a:pt x="150411" y="87552"/>
                    <a:pt x="150411" y="86443"/>
                  </a:cubicBezTo>
                  <a:lnTo>
                    <a:pt x="150379" y="70231"/>
                  </a:lnTo>
                  <a:lnTo>
                    <a:pt x="150313" y="54345"/>
                  </a:lnTo>
                  <a:cubicBezTo>
                    <a:pt x="150281" y="49974"/>
                    <a:pt x="146301" y="49942"/>
                    <a:pt x="146236" y="49942"/>
                  </a:cubicBezTo>
                  <a:cubicBezTo>
                    <a:pt x="120955" y="49942"/>
                    <a:pt x="100177" y="29358"/>
                    <a:pt x="99981" y="4045"/>
                  </a:cubicBezTo>
                  <a:cubicBezTo>
                    <a:pt x="99981" y="2121"/>
                    <a:pt x="98546" y="131"/>
                    <a:pt x="95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73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PLAN DE TRAVAIL</a:t>
            </a:r>
            <a:endParaRPr sz="3200" b="1"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2"/>
          </p:nvPr>
        </p:nvSpPr>
        <p:spPr>
          <a:xfrm>
            <a:off x="1304282" y="150525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3"/>
          </p:nvPr>
        </p:nvSpPr>
        <p:spPr>
          <a:xfrm>
            <a:off x="1310195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3739125" y="150525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5"/>
          </p:nvPr>
        </p:nvSpPr>
        <p:spPr>
          <a:xfrm>
            <a:off x="3782253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6"/>
          </p:nvPr>
        </p:nvSpPr>
        <p:spPr>
          <a:xfrm>
            <a:off x="6584336" y="15088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7"/>
          </p:nvPr>
        </p:nvSpPr>
        <p:spPr>
          <a:xfrm>
            <a:off x="6584336" y="29703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2883126" y="1984475"/>
            <a:ext cx="2706774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Fonctionnelle</a:t>
            </a:r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 du Système</a:t>
            </a:r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Implémentation</a:t>
            </a:r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14"/>
          </p:nvPr>
        </p:nvSpPr>
        <p:spPr>
          <a:xfrm>
            <a:off x="3122645" y="3417950"/>
            <a:ext cx="244865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et Validation</a:t>
            </a:r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306497" y="797036"/>
            <a:ext cx="5124627" cy="435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INTRODUCTION</a:t>
            </a:r>
            <a:endParaRPr sz="3200" b="1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"/>
          </p:nvPr>
        </p:nvSpPr>
        <p:spPr>
          <a:xfrm>
            <a:off x="3910492" y="161881"/>
            <a:ext cx="1409587" cy="435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1026" name="Picture 2" descr="Sudoku Wallpapers - Wallpaper Cave">
            <a:extLst>
              <a:ext uri="{FF2B5EF4-FFF2-40B4-BE49-F238E27FC236}">
                <a16:creationId xmlns:a16="http://schemas.microsoft.com/office/drawing/2014/main" id="{623194D2-D057-774E-39C3-B061AD773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27" y="1757537"/>
            <a:ext cx="1864462" cy="24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Google Shape;257;p30"/>
          <p:cNvSpPr txBox="1">
            <a:spLocks/>
          </p:cNvSpPr>
          <p:nvPr/>
        </p:nvSpPr>
        <p:spPr>
          <a:xfrm>
            <a:off x="2948673" y="1757537"/>
            <a:ext cx="4818099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fr-FR" sz="1200" b="1" kern="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Le Sudoku</a:t>
            </a:r>
            <a:r>
              <a:rPr lang="fr-FR" sz="1200" kern="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, initialement appelé 'Carré latin', a été popularisé au Japon avant de devenir un incontournable des jeux de réflexion dans le monde. </a:t>
            </a:r>
          </a:p>
          <a:p>
            <a:pPr algn="just"/>
            <a:endParaRPr lang="fr-FR" sz="1200" dirty="0">
              <a:solidFill>
                <a:schemeClr val="tx1"/>
              </a:solidFill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  <a:p>
            <a:pPr algn="just"/>
            <a:r>
              <a:rPr lang="fr-FR" sz="1200" b="1" dirty="0">
                <a:solidFill>
                  <a:schemeClr val="tx1"/>
                </a:solidFill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Objectifs :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Résoudre une Grille de niveau facile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Concevoir une interface simple et viable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Proposer une perspective d’amélioration pour des Sudoku plus complexe.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Kanit Light" panose="020B0604020202020204" charset="-34"/>
              <a:cs typeface="Kanit Light" panose="020B060402020202020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ANALYSE FONCTIONNELLE</a:t>
            </a:r>
            <a:endParaRPr sz="2000" b="1" dirty="0"/>
          </a:p>
        </p:txBody>
      </p:sp>
      <p:pic>
        <p:nvPicPr>
          <p:cNvPr id="258" name="Google Shape;258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242" r="27238"/>
          <a:stretch/>
        </p:blipFill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</p:spPr>
      </p:pic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C391E-2102-C057-CD76-BC890FFF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2174" y="1547575"/>
            <a:ext cx="2526600" cy="2664600"/>
          </a:xfrm>
        </p:spPr>
        <p:txBody>
          <a:bodyPr/>
          <a:lstStyle/>
          <a:p>
            <a:pPr marL="152400" indent="0">
              <a:buNone/>
            </a:pPr>
            <a:r>
              <a:rPr lang="fr-FR" sz="1400" b="1" dirty="0"/>
              <a:t>METHODE UTILISE : </a:t>
            </a:r>
          </a:p>
          <a:p>
            <a:pPr marL="152400" indent="0">
              <a:buNone/>
            </a:pPr>
            <a:endParaRPr lang="fr-FR" b="1" dirty="0"/>
          </a:p>
          <a:p>
            <a:pPr marL="152400" indent="0" algn="just">
              <a:buNone/>
            </a:pPr>
            <a:r>
              <a:rPr lang="fr-FR" dirty="0"/>
              <a:t> </a:t>
            </a:r>
            <a:r>
              <a:rPr lang="fr-FR" b="1" dirty="0"/>
              <a:t>Grille Logique :  </a:t>
            </a:r>
            <a:r>
              <a:rPr lang="fr-FR" dirty="0"/>
              <a:t>Pour récupérer les éventuelles candidats et ainsi augmenter les possibilités d’insertions dans les cellules vides.</a:t>
            </a:r>
          </a:p>
          <a:p>
            <a:pPr marL="152400" indent="0" algn="just">
              <a:buNone/>
            </a:pPr>
            <a:endParaRPr lang="fr-FR" dirty="0"/>
          </a:p>
          <a:p>
            <a:pPr marL="152400" indent="0" algn="just">
              <a:buNone/>
            </a:pPr>
            <a:r>
              <a:rPr lang="fr-FR" b="1" dirty="0"/>
              <a:t>BackTrace :  </a:t>
            </a:r>
            <a:r>
              <a:rPr lang="fr-FR" dirty="0"/>
              <a:t>Pour revenir sur les pas en cas d’insertions de valeur incorrecte et me permet aussi de passer plus simplement au candidats suivants.</a:t>
            </a:r>
          </a:p>
        </p:txBody>
      </p:sp>
      <p:pic>
        <p:nvPicPr>
          <p:cNvPr id="2050" name="Picture 2" descr="Lista 104+ Foto Como Se Juega El Sudoku Paso A Paso Alta Definición ...">
            <a:extLst>
              <a:ext uri="{FF2B5EF4-FFF2-40B4-BE49-F238E27FC236}">
                <a16:creationId xmlns:a16="http://schemas.microsoft.com/office/drawing/2014/main" id="{D9938C1C-C175-166C-E2AD-4A4443C2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4" y="1387845"/>
            <a:ext cx="2665056" cy="2665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UML</a:t>
            </a:r>
            <a:endParaRPr b="1" i="1"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516E5D86-A25A-AE37-FD75-6C754514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50" y="842218"/>
            <a:ext cx="3795841" cy="3662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522AC46-BC16-02E6-92F7-62569AF1D350}"/>
              </a:ext>
            </a:extLst>
          </p:cNvPr>
          <p:cNvSpPr txBox="1"/>
          <p:nvPr/>
        </p:nvSpPr>
        <p:spPr>
          <a:xfrm>
            <a:off x="4515841" y="1379498"/>
            <a:ext cx="3421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DIAGRAMME DE CAS D’UTILISATION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06D530BC-529B-452A-535C-DCBC1FB81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9" t="1387" r="4362" b="2080"/>
          <a:stretch/>
        </p:blipFill>
        <p:spPr>
          <a:xfrm>
            <a:off x="1739900" y="1127502"/>
            <a:ext cx="5348752" cy="353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1111CC4-4376-2226-BC00-CF47EBAA5EDD}"/>
              </a:ext>
            </a:extLst>
          </p:cNvPr>
          <p:cNvSpPr txBox="1"/>
          <p:nvPr/>
        </p:nvSpPr>
        <p:spPr>
          <a:xfrm>
            <a:off x="2943720" y="655598"/>
            <a:ext cx="3421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DIAGRAMME DE SEQUENCE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29;p28">
            <a:extLst>
              <a:ext uri="{FF2B5EF4-FFF2-40B4-BE49-F238E27FC236}">
                <a16:creationId xmlns:a16="http://schemas.microsoft.com/office/drawing/2014/main" id="{98D7B162-4205-037C-B800-0977DE81A82D}"/>
              </a:ext>
            </a:extLst>
          </p:cNvPr>
          <p:cNvSpPr txBox="1">
            <a:spLocks/>
          </p:cNvSpPr>
          <p:nvPr/>
        </p:nvSpPr>
        <p:spPr>
          <a:xfrm>
            <a:off x="2501286" y="83249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" sz="2400" b="1" dirty="0"/>
              <a:t>03</a:t>
            </a:r>
          </a:p>
        </p:txBody>
      </p:sp>
      <p:sp>
        <p:nvSpPr>
          <p:cNvPr id="21" name="Google Shape;233;p28">
            <a:extLst>
              <a:ext uri="{FF2B5EF4-FFF2-40B4-BE49-F238E27FC236}">
                <a16:creationId xmlns:a16="http://schemas.microsoft.com/office/drawing/2014/main" id="{053ACCCA-FD71-A38C-3018-9000FAB54374}"/>
              </a:ext>
            </a:extLst>
          </p:cNvPr>
          <p:cNvSpPr txBox="1">
            <a:spLocks/>
          </p:cNvSpPr>
          <p:nvPr/>
        </p:nvSpPr>
        <p:spPr>
          <a:xfrm>
            <a:off x="2224120" y="1512041"/>
            <a:ext cx="5166982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1. DESCRIPTION DES FONCTIONS UTILISEES</a:t>
            </a:r>
            <a:endParaRPr lang="fr-FR" sz="1800" b="1" dirty="0">
              <a:solidFill>
                <a:schemeClr val="tx1"/>
              </a:solidFill>
              <a:latin typeface="Orbitron" panose="020B0604020202020204" charset="0"/>
              <a:cs typeface="Kanit Light" panose="020B0604020202020204" charset="-34"/>
            </a:endParaRPr>
          </a:p>
        </p:txBody>
      </p:sp>
      <p:sp>
        <p:nvSpPr>
          <p:cNvPr id="22" name="Google Shape;233;p28">
            <a:extLst>
              <a:ext uri="{FF2B5EF4-FFF2-40B4-BE49-F238E27FC236}">
                <a16:creationId xmlns:a16="http://schemas.microsoft.com/office/drawing/2014/main" id="{5F50893D-565D-6378-C472-A64DDCBBB47C}"/>
              </a:ext>
            </a:extLst>
          </p:cNvPr>
          <p:cNvSpPr txBox="1">
            <a:spLocks/>
          </p:cNvSpPr>
          <p:nvPr/>
        </p:nvSpPr>
        <p:spPr>
          <a:xfrm>
            <a:off x="2823236" y="531496"/>
            <a:ext cx="4161764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4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CONCEPTION DU SYSTEME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B7198B-C331-B4FA-9C33-0AABEC1FDD70}"/>
              </a:ext>
            </a:extLst>
          </p:cNvPr>
          <p:cNvSpPr txBox="1"/>
          <p:nvPr/>
        </p:nvSpPr>
        <p:spPr>
          <a:xfrm>
            <a:off x="2689886" y="2102391"/>
            <a:ext cx="479425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a) Initialiser la Grille (</a:t>
            </a:r>
            <a:r>
              <a:rPr lang="fr-FR" sz="1400" b="1" dirty="0" err="1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InitialiserGrille</a:t>
            </a:r>
            <a:r>
              <a:rPr lang="fr-FR" sz="14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) 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A3544D-59B0-B9F7-C477-38ED462B3C89}"/>
              </a:ext>
            </a:extLst>
          </p:cNvPr>
          <p:cNvSpPr txBox="1"/>
          <p:nvPr/>
        </p:nvSpPr>
        <p:spPr>
          <a:xfrm>
            <a:off x="1016000" y="2777936"/>
            <a:ext cx="6858000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Cette fonction a pour but d’initialiser notre grille logique et notre grille de sudoku. Dans le plus de respecter les concepts du langage C, nous initialiserons notre Grille de Sudoku à 0 et notre Grille Logique à </a:t>
            </a:r>
            <a:r>
              <a:rPr lang="fr-FR" sz="1200" dirty="0" err="1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True</a:t>
            </a: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 (1). Nous l’initialiserons à 1 car dans un premier temps nous supposons que tous les nombres sont des candidats possibles pour une case initialement vide.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33;p28">
            <a:extLst>
              <a:ext uri="{FF2B5EF4-FFF2-40B4-BE49-F238E27FC236}">
                <a16:creationId xmlns:a16="http://schemas.microsoft.com/office/drawing/2014/main" id="{053ACCCA-FD71-A38C-3018-9000FAB54374}"/>
              </a:ext>
            </a:extLst>
          </p:cNvPr>
          <p:cNvSpPr txBox="1">
            <a:spLocks/>
          </p:cNvSpPr>
          <p:nvPr/>
        </p:nvSpPr>
        <p:spPr>
          <a:xfrm>
            <a:off x="1988509" y="454746"/>
            <a:ext cx="5166982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1. DESCRIPTION DES FONCTIONS UTILISEES</a:t>
            </a:r>
            <a:endParaRPr lang="fr-FR" sz="1800" b="1" dirty="0">
              <a:solidFill>
                <a:schemeClr val="tx1"/>
              </a:solidFill>
              <a:latin typeface="Orbitron" panose="020B0604020202020204" charset="0"/>
              <a:cs typeface="Kanit Light" panose="020B0604020202020204" charset="-34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B7198B-C331-B4FA-9C33-0AABEC1FDD70}"/>
              </a:ext>
            </a:extLst>
          </p:cNvPr>
          <p:cNvSpPr txBox="1"/>
          <p:nvPr/>
        </p:nvSpPr>
        <p:spPr>
          <a:xfrm>
            <a:off x="2854986" y="1133646"/>
            <a:ext cx="479425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b) Insérer les valeurs (</a:t>
            </a:r>
            <a:r>
              <a:rPr lang="fr-FR" sz="1400" b="1" dirty="0" err="1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Insertvaleur</a:t>
            </a:r>
            <a:r>
              <a:rPr lang="fr-FR" sz="14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) :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A3544D-59B0-B9F7-C477-38ED462B3C89}"/>
              </a:ext>
            </a:extLst>
          </p:cNvPr>
          <p:cNvSpPr txBox="1"/>
          <p:nvPr/>
        </p:nvSpPr>
        <p:spPr>
          <a:xfrm>
            <a:off x="1143000" y="2010782"/>
            <a:ext cx="6858000" cy="200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La grille de Sudoku peut être remplit par l’utilisateur de deux manières biens distinctes: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solidFill>
                <a:schemeClr val="tx1"/>
              </a:solidFill>
              <a:effectLst/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solidFill>
                  <a:schemeClr val="tx1"/>
                </a:solidFill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 Remplissage simple et dynamique.</a:t>
            </a: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 Celle-ci fait également appelle à une seconde fonction qui est le contrôle de saisie </a:t>
            </a:r>
            <a:r>
              <a:rPr lang="fr-FR" sz="12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(ControlSaisie).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solidFill>
                <a:schemeClr val="tx1"/>
              </a:solidFill>
              <a:effectLst/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fr-FR" sz="1200" dirty="0">
                <a:solidFill>
                  <a:schemeClr val="tx1"/>
                </a:solidFill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  </a:t>
            </a: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L’utilisateur peut aussi choisir d’utiliser une grille déjà préremplit et le programme se chargera de résoudre celle-ci et de lui retourner un résultat conforme.</a:t>
            </a:r>
          </a:p>
        </p:txBody>
      </p:sp>
    </p:spTree>
    <p:extLst>
      <p:ext uri="{BB962C8B-B14F-4D97-AF65-F5344CB8AC3E}">
        <p14:creationId xmlns:p14="http://schemas.microsoft.com/office/powerpoint/2010/main" val="103112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33;p28">
            <a:extLst>
              <a:ext uri="{FF2B5EF4-FFF2-40B4-BE49-F238E27FC236}">
                <a16:creationId xmlns:a16="http://schemas.microsoft.com/office/drawing/2014/main" id="{053ACCCA-FD71-A38C-3018-9000FAB54374}"/>
              </a:ext>
            </a:extLst>
          </p:cNvPr>
          <p:cNvSpPr txBox="1">
            <a:spLocks/>
          </p:cNvSpPr>
          <p:nvPr/>
        </p:nvSpPr>
        <p:spPr>
          <a:xfrm>
            <a:off x="1988509" y="454746"/>
            <a:ext cx="5166982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schemeClr val="tx1"/>
                </a:solidFill>
                <a:latin typeface="Orbitron" panose="020B0604020202020204" charset="0"/>
                <a:cs typeface="Kanit Light" panose="020B0604020202020204" charset="-34"/>
              </a:rPr>
              <a:t>1. DESCRIPTION DES FONCTIONS UTILISEES</a:t>
            </a:r>
            <a:endParaRPr lang="fr-FR" sz="1800" b="1" dirty="0">
              <a:solidFill>
                <a:schemeClr val="tx1"/>
              </a:solidFill>
              <a:latin typeface="Orbitron" panose="020B0604020202020204" charset="0"/>
              <a:cs typeface="Kanit Light" panose="020B0604020202020204" charset="-34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B7198B-C331-B4FA-9C33-0AABEC1FDD70}"/>
              </a:ext>
            </a:extLst>
          </p:cNvPr>
          <p:cNvSpPr txBox="1"/>
          <p:nvPr/>
        </p:nvSpPr>
        <p:spPr>
          <a:xfrm>
            <a:off x="2842286" y="1124476"/>
            <a:ext cx="479425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c) Contrôle de Saisie (ControlSaisie)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A3544D-59B0-B9F7-C477-38ED462B3C89}"/>
              </a:ext>
            </a:extLst>
          </p:cNvPr>
          <p:cNvSpPr txBox="1"/>
          <p:nvPr/>
        </p:nvSpPr>
        <p:spPr>
          <a:xfrm>
            <a:off x="1212850" y="1784302"/>
            <a:ext cx="6858000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Vérifie si la valeur entrée par l'utilisateur est valide selon les règles du Sudoku, sans violer les contraintes de ligne, de colonne et de sous-grille.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solidFill>
                <a:schemeClr val="tx1"/>
              </a:solidFill>
              <a:effectLst/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d) Résoudre Sudoku (Solver) 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solidFill>
                  <a:schemeClr val="tx1"/>
                </a:solidFill>
                <a:effectLst/>
                <a:latin typeface="Kanit Light" panose="020B0604020202020204" charset="-34"/>
                <a:ea typeface="Calibri" panose="020F0502020204030204" pitchFamily="34" charset="0"/>
                <a:cs typeface="Kanit Light" panose="020B0604020202020204" charset="-34"/>
              </a:rPr>
              <a:t>Fonction récursive qui essaie de résoudre le Sudoku en plaçant les chiffres de 1 à 9 dans la grille, tout en respectant les contraintes de Sudoku.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solidFill>
                <a:schemeClr val="tx1"/>
              </a:solidFill>
              <a:effectLst/>
              <a:latin typeface="Kanit Light" panose="020B0604020202020204" charset="-34"/>
              <a:ea typeface="Calibri" panose="020F0502020204030204" pitchFamily="34" charset="0"/>
              <a:cs typeface="Kanit Ligh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6710840"/>
      </p:ext>
    </p:extLst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544</Words>
  <Application>Microsoft Office PowerPoint</Application>
  <PresentationFormat>Affichage à l'écran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Kanit Light</vt:lpstr>
      <vt:lpstr>Wingdings</vt:lpstr>
      <vt:lpstr>Open Sans Light</vt:lpstr>
      <vt:lpstr>Orbitron</vt:lpstr>
      <vt:lpstr>Raleway</vt:lpstr>
      <vt:lpstr>Kanit</vt:lpstr>
      <vt:lpstr>Arial</vt:lpstr>
      <vt:lpstr>Game Design Agency by Slidesgo</vt:lpstr>
      <vt:lpstr>SUDOKU  SOLVER</vt:lpstr>
      <vt:lpstr>PLAN DE TRAVAIL</vt:lpstr>
      <vt:lpstr>INTRODUCTION</vt:lpstr>
      <vt:lpstr>ANALYSE FONCTIONNELLE</vt:lpstr>
      <vt:lpstr>UML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IMPLEMENTATION</vt:lpstr>
      <vt:lpstr>TEST ET VALIDATION</vt:lpstr>
      <vt:lpstr>CONCLUSION</vt:lpstr>
      <vt:lpstr>Resources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 SOLVER</dc:title>
  <cp:lastModifiedBy>DZO FOTSO JOSEPH CYRILLE</cp:lastModifiedBy>
  <cp:revision>3</cp:revision>
  <dcterms:modified xsi:type="dcterms:W3CDTF">2024-05-16T16:04:37Z</dcterms:modified>
</cp:coreProperties>
</file>