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61" r:id="rId6"/>
    <p:sldId id="262" r:id="rId7"/>
    <p:sldId id="268" r:id="rId8"/>
    <p:sldId id="270" r:id="rId9"/>
    <p:sldId id="269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0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DAD"/>
    <a:srgbClr val="EDEEE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94D2-DE1C-4228-A6D0-102A71C7C513}" type="datetimeFigureOut">
              <a:rPr lang="fr-FR" smtClean="0"/>
              <a:t>08/03/2016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5AE2-1190-448E-8EDC-58638AA3A4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66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D7DF3F-8734-42C3-8322-760419C857CC}" type="slidenum">
              <a:t>11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32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9CA058-0694-4D9F-AAC6-FA88E05D7F54}" type="slidenum">
              <a:t>12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58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3F5159-BF8C-4185-AFBC-28698D2783A9}" type="slidenum">
              <a:t>13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7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F6BB22-85D0-4C10-B545-2AFFCD787C90}" type="slidenum">
              <a:t>14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6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84E196-E13A-4A76-8480-E9B9DD59219A}" type="slidenum">
              <a:t>15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047ABA2-9F24-4E6F-A743-AF51BCE0AC9D}" type="slidenum">
              <a:t>16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E7571C-9A3F-4AC1-9DE7-7D0AE89A8763}" type="slidenum">
              <a:t>17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21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CF7ED5-EC63-447F-8F3E-F626C236714D}" type="slidenum">
              <a:t>18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8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6FF38C-D04C-412B-8361-C39CEE589F7A}" type="slidenum">
              <a:t>19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8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Création d’un réseau générique et dynamique : </a:t>
            </a:r>
            <a:r>
              <a:rPr lang="fr-FR" dirty="0" err="1" smtClean="0"/>
              <a:t>SmartDevCom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40098" y="5763683"/>
            <a:ext cx="4528350" cy="1094317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/>
              <a:t>Tuteur : Michel CHEMINAT</a:t>
            </a:r>
          </a:p>
          <a:p>
            <a:pPr algn="ctr"/>
            <a:r>
              <a:rPr lang="fr-FR" sz="2400" dirty="0" smtClean="0"/>
              <a:t>Référent : Christian LAFOREST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928939" cy="1952625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4853775" y="3929592"/>
            <a:ext cx="300937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/>
              <a:t>Présenté par :</a:t>
            </a:r>
          </a:p>
          <a:p>
            <a:pPr algn="ctr"/>
            <a:r>
              <a:rPr lang="fr-FR" sz="2400" dirty="0" smtClean="0"/>
              <a:t>PIERRE Cyrille</a:t>
            </a:r>
          </a:p>
          <a:p>
            <a:pPr algn="ctr"/>
            <a:r>
              <a:rPr lang="fr-FR" sz="2400" dirty="0" smtClean="0"/>
              <a:t>IMPERY Thomas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07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2</a:t>
            </a:r>
            <a:r>
              <a:rPr lang="fr-FR" dirty="0" smtClean="0"/>
              <a:t> – Description du projet</a:t>
            </a:r>
            <a:endParaRPr lang="fr-FR" dirty="0"/>
          </a:p>
        </p:txBody>
      </p:sp>
      <p:sp>
        <p:nvSpPr>
          <p:cNvPr id="3" name="Hexagone 2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8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4567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2421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1 </a:t>
            </a:r>
            <a:r>
              <a:rPr lang="fr-FR" sz="3266" dirty="0"/>
              <a:t>– Présentation du réseau virtuel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42009" y="1828878"/>
            <a:ext cx="4976076" cy="34995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Beaucoup de technologies de communications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6156997" y="2297874"/>
            <a:ext cx="1567610" cy="7566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2372643" y="3265855"/>
            <a:ext cx="1406060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400"/>
            </a:pPr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Objectifs 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56448" y="3788392"/>
            <a:ext cx="4908621" cy="1045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marL="342900" indent="-342900" hangingPunct="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Indépendant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du support de communication</a:t>
            </a:r>
          </a:p>
          <a:p>
            <a:pPr marL="342900" indent="-342900" hangingPunct="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Dynamique</a:t>
            </a:r>
            <a:endParaRPr lang="fr-FR" sz="1814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342900" indent="-342900" hangingPunct="0">
              <a:lnSpc>
                <a:spcPct val="120000"/>
              </a:lnSpc>
              <a:buSzPct val="45000"/>
              <a:buFont typeface="Arial" panose="020B0604020202020204" pitchFamily="34" charset="0"/>
              <a:buChar char="•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Générique</a:t>
            </a:r>
            <a:endParaRPr lang="fr-FR" sz="1814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2568594" y="5290685"/>
            <a:ext cx="638475" cy="522537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17716" y="5356981"/>
            <a:ext cx="3361339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000"/>
            </a:pPr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Création du réseau virtuel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78" y="2297874"/>
            <a:ext cx="1202865" cy="7732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04" y="2297875"/>
            <a:ext cx="2089360" cy="7757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305" y="2130647"/>
            <a:ext cx="1516018" cy="11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4894"/>
            <a:ext cx="8229627" cy="503921"/>
          </a:xfrm>
        </p:spPr>
        <p:txBody>
          <a:bodyPr>
            <a:noAutofit/>
          </a:bodyPr>
          <a:lstStyle/>
          <a:p>
            <a:pPr lvl="0" algn="l"/>
            <a:r>
              <a:rPr lang="fr-FR" sz="2800" dirty="0" smtClean="0"/>
              <a:t>II </a:t>
            </a:r>
            <a:r>
              <a:rPr lang="fr-FR" sz="280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2747"/>
            <a:ext cx="8229627" cy="503921"/>
          </a:xfrm>
        </p:spPr>
        <p:txBody>
          <a:bodyPr>
            <a:noAutofit/>
          </a:bodyPr>
          <a:lstStyle/>
          <a:p>
            <a:pPr lvl="0" algn="l"/>
            <a:r>
              <a:rPr lang="fr-FR" sz="3600" dirty="0" smtClean="0"/>
              <a:t>2 </a:t>
            </a:r>
            <a:r>
              <a:rPr lang="fr-FR" sz="3600" dirty="0"/>
              <a:t>– Communication dans un support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744302" y="1698245"/>
            <a:ext cx="4310928" cy="3527123"/>
            <a:chOff x="2448000" y="1872000"/>
            <a:chExt cx="4752000" cy="3888000"/>
          </a:xfrm>
        </p:grpSpPr>
        <p:grpSp>
          <p:nvGrpSpPr>
            <p:cNvPr id="5" name="Groupe 4"/>
            <p:cNvGrpSpPr/>
            <p:nvPr/>
          </p:nvGrpSpPr>
          <p:grpSpPr>
            <a:xfrm>
              <a:off x="2808000" y="2304000"/>
              <a:ext cx="3960000" cy="3096000"/>
              <a:chOff x="2808000" y="2304000"/>
              <a:chExt cx="3960000" cy="3096000"/>
            </a:xfrm>
          </p:grpSpPr>
          <p:sp>
            <p:nvSpPr>
              <p:cNvPr id="6" name="Connecteur droit 5"/>
              <p:cNvSpPr/>
              <p:nvPr/>
            </p:nvSpPr>
            <p:spPr>
              <a:xfrm flipV="1">
                <a:off x="2808000" y="3600000"/>
                <a:ext cx="1584000" cy="1224000"/>
              </a:xfrm>
              <a:prstGeom prst="line">
                <a:avLst/>
              </a:prstGeom>
              <a:noFill/>
              <a:ln w="108000">
                <a:solidFill>
                  <a:srgbClr val="0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7" name="Connecteur droit 6"/>
              <p:cNvSpPr/>
              <p:nvPr/>
            </p:nvSpPr>
            <p:spPr>
              <a:xfrm>
                <a:off x="2951999" y="2304000"/>
                <a:ext cx="1440001" cy="1296000"/>
              </a:xfrm>
              <a:prstGeom prst="line">
                <a:avLst/>
              </a:prstGeom>
              <a:noFill/>
              <a:ln w="108000">
                <a:solidFill>
                  <a:srgbClr val="0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8" name="Connecteur droit 7"/>
              <p:cNvSpPr/>
              <p:nvPr/>
            </p:nvSpPr>
            <p:spPr>
              <a:xfrm flipH="1">
                <a:off x="4392000" y="2448000"/>
                <a:ext cx="1656000" cy="1152000"/>
              </a:xfrm>
              <a:prstGeom prst="line">
                <a:avLst/>
              </a:prstGeom>
              <a:noFill/>
              <a:ln w="108000">
                <a:solidFill>
                  <a:srgbClr val="0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9" name="Connecteur droit 8"/>
              <p:cNvSpPr/>
              <p:nvPr/>
            </p:nvSpPr>
            <p:spPr>
              <a:xfrm flipH="1" flipV="1">
                <a:off x="4392000" y="3600000"/>
                <a:ext cx="936000" cy="1800000"/>
              </a:xfrm>
              <a:prstGeom prst="line">
                <a:avLst/>
              </a:prstGeom>
              <a:noFill/>
              <a:ln w="108000">
                <a:solidFill>
                  <a:srgbClr val="0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10" name="Connecteur droit 9"/>
              <p:cNvSpPr/>
              <p:nvPr/>
            </p:nvSpPr>
            <p:spPr>
              <a:xfrm flipH="1" flipV="1">
                <a:off x="4392000" y="3600000"/>
                <a:ext cx="2376000" cy="288000"/>
              </a:xfrm>
              <a:prstGeom prst="line">
                <a:avLst/>
              </a:prstGeom>
              <a:noFill/>
              <a:ln w="108000">
                <a:solidFill>
                  <a:srgbClr val="0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</p:grpSp>
        <p:sp>
          <p:nvSpPr>
            <p:cNvPr id="11" name="Forme libre 10"/>
            <p:cNvSpPr/>
            <p:nvPr/>
          </p:nvSpPr>
          <p:spPr>
            <a:xfrm>
              <a:off x="2592000" y="1872000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4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A</a:t>
              </a:r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3960000" y="3168000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0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B</a:t>
              </a: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616000" y="2015999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0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F</a:t>
              </a:r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448000" y="4392000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0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C</a:t>
              </a: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6336000" y="3456000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0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E</a:t>
              </a: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4896000" y="4896000"/>
              <a:ext cx="864000" cy="864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3465A4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>
                <a:defRPr sz="2000"/>
              </a:pPr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D</a:t>
              </a: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111374" y="5641763"/>
            <a:ext cx="6228534" cy="88497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 Transport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des messages géré par le protocole bas niveau</a:t>
            </a:r>
          </a:p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 Vision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identique des topologies en étoile ou maillées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2601253" y="2949393"/>
            <a:ext cx="6767349" cy="2018299"/>
            <a:chOff x="1188000" y="3251159"/>
            <a:chExt cx="7459749" cy="2224801"/>
          </a:xfrm>
        </p:grpSpPr>
        <p:sp>
          <p:nvSpPr>
            <p:cNvPr id="19" name="Forme libre 18"/>
            <p:cNvSpPr/>
            <p:nvPr/>
          </p:nvSpPr>
          <p:spPr>
            <a:xfrm>
              <a:off x="2246400" y="4208760"/>
              <a:ext cx="1267200" cy="1267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2000">
              <a:solidFill>
                <a:srgbClr val="00AE00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188000" y="3942360"/>
              <a:ext cx="1222175" cy="38575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>
              <a:spAutoFit/>
            </a:bodyPr>
            <a:lstStyle/>
            <a:p>
              <a:pPr hangingPunct="0">
                <a:defRPr sz="2000"/>
              </a:pPr>
              <a:r>
                <a:rPr lang="fr-FR" sz="1814">
                  <a:latin typeface="Liberation Sans" pitchFamily="18"/>
                  <a:ea typeface="Droid Sans Fallback" pitchFamily="2"/>
                  <a:cs typeface="FreeSans" pitchFamily="2"/>
                </a:rPr>
                <a:t>Émetteur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282800" y="4248000"/>
              <a:ext cx="1364949" cy="38575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>
              <a:spAutoFit/>
            </a:bodyPr>
            <a:lstStyle/>
            <a:p>
              <a:pPr hangingPunct="0">
                <a:defRPr sz="2000"/>
              </a:pPr>
              <a:r>
                <a:rPr lang="fr-FR" sz="1814">
                  <a:latin typeface="Liberation Sans" pitchFamily="18"/>
                  <a:ea typeface="Droid Sans Fallback" pitchFamily="2"/>
                  <a:cs typeface="FreeSans" pitchFamily="2"/>
                </a:rPr>
                <a:t>Récepteur</a:t>
              </a:r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6120000" y="3251159"/>
              <a:ext cx="1267200" cy="1267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2000">
              <a:solidFill>
                <a:srgbClr val="FF420E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1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>
            <a:noAutofit/>
          </a:bodyPr>
          <a:lstStyle/>
          <a:p>
            <a:pPr lvl="0" algn="l"/>
            <a:r>
              <a:rPr lang="fr-FR" sz="2800" dirty="0" smtClean="0"/>
              <a:t>II </a:t>
            </a:r>
            <a:r>
              <a:rPr lang="fr-FR" sz="280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Autofit/>
          </a:bodyPr>
          <a:lstStyle/>
          <a:p>
            <a:pPr lvl="0" algn="l"/>
            <a:r>
              <a:rPr lang="fr-FR" sz="3400" dirty="0" smtClean="0"/>
              <a:t>3 </a:t>
            </a:r>
            <a:r>
              <a:rPr lang="fr-FR" sz="3400" dirty="0"/>
              <a:t>– Communication multi-support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11375" y="1751151"/>
            <a:ext cx="1514743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400"/>
            </a:pPr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Problème 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591782" y="2273689"/>
            <a:ext cx="6030980" cy="34995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400"/>
            </a:pPr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Comment lier les différents supports de communication ?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176691" y="2873952"/>
            <a:ext cx="638475" cy="522537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091131" y="2939270"/>
            <a:ext cx="3361531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400"/>
            </a:pPr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Création du protocole </a:t>
            </a:r>
            <a:r>
              <a:rPr lang="fr-FR" sz="2177" b="1">
                <a:latin typeface="Liberation Sans" pitchFamily="18"/>
                <a:ea typeface="Droid Sans Fallback" pitchFamily="2"/>
                <a:cs typeface="FreeSans" pitchFamily="2"/>
              </a:rPr>
              <a:t>VIP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11375" y="4149922"/>
            <a:ext cx="2336956" cy="403493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400"/>
            </a:pPr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Caractéristiques 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28294" y="4801460"/>
            <a:ext cx="5737502" cy="128623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 Imitation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du protocole IP</a:t>
            </a:r>
          </a:p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 Transport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indépendant du support de communication</a:t>
            </a:r>
          </a:p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/>
            </a:pPr>
            <a:r>
              <a:rPr lang="fr-FR" sz="1814" dirty="0" smtClean="0">
                <a:latin typeface="Liberation Sans" pitchFamily="18"/>
                <a:ea typeface="Droid Sans Fallback" pitchFamily="2"/>
                <a:cs typeface="FreeSans" pitchFamily="2"/>
              </a:rPr>
              <a:t> Adressage 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unique pour chaque objet</a:t>
            </a:r>
          </a:p>
        </p:txBody>
      </p:sp>
    </p:spTree>
    <p:extLst>
      <p:ext uri="{BB962C8B-B14F-4D97-AF65-F5344CB8AC3E}">
        <p14:creationId xmlns:p14="http://schemas.microsoft.com/office/powerpoint/2010/main" val="292959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/>
              <a:t>4</a:t>
            </a:r>
            <a:r>
              <a:rPr lang="fr-FR" sz="3266" dirty="0" smtClean="0"/>
              <a:t> </a:t>
            </a:r>
            <a:r>
              <a:rPr lang="fr-FR" sz="3266" dirty="0"/>
              <a:t>– L'adressage VIP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38820" y="1358113"/>
            <a:ext cx="2940258" cy="984032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6000" b="1"/>
            </a:pPr>
            <a:r>
              <a:rPr lang="fr-FR" sz="5443" dirty="0">
                <a:latin typeface="Liberation Sans" pitchFamily="18"/>
                <a:ea typeface="Droid Sans Fallback" pitchFamily="2"/>
                <a:cs typeface="FreeSans" pitchFamily="2"/>
              </a:rPr>
              <a:t>af</a:t>
            </a:r>
            <a:r>
              <a:rPr lang="fr-FR" sz="5443" b="1" dirty="0">
                <a:latin typeface="Liberation Sans" pitchFamily="18"/>
                <a:ea typeface="Droid Sans Fallback" pitchFamily="2"/>
                <a:cs typeface="FreeSans" pitchFamily="2"/>
              </a:rPr>
              <a:t>:</a:t>
            </a:r>
            <a:r>
              <a:rPr lang="fr-FR" sz="5443" dirty="0">
                <a:latin typeface="Liberation Sans" pitchFamily="18"/>
                <a:ea typeface="Droid Sans Fallback" pitchFamily="2"/>
                <a:cs typeface="FreeSans" pitchFamily="2"/>
              </a:rPr>
              <a:t>b6</a:t>
            </a:r>
            <a:r>
              <a:rPr lang="fr-FR" sz="5443" b="1" dirty="0">
                <a:latin typeface="Liberation Sans" pitchFamily="18"/>
                <a:ea typeface="Droid Sans Fallback" pitchFamily="2"/>
                <a:cs typeface="FreeSans" pitchFamily="2"/>
              </a:rPr>
              <a:t>:</a:t>
            </a:r>
            <a:r>
              <a:rPr lang="fr-FR" sz="5443" dirty="0">
                <a:latin typeface="Liberation Sans" pitchFamily="18"/>
                <a:ea typeface="Droid Sans Fallback" pitchFamily="2"/>
                <a:cs typeface="FreeSans" pitchFamily="2"/>
              </a:rPr>
              <a:t>23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61669" y="2337544"/>
            <a:ext cx="2216662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/>
            </a:pPr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Adresse de réseau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793962" y="2337544"/>
            <a:ext cx="1860219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/>
            </a:pPr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Adresse d'objet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58741" y="2833626"/>
            <a:ext cx="2785535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/>
            </a:pPr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Adresse de sous-réseau</a:t>
            </a:r>
          </a:p>
        </p:txBody>
      </p:sp>
      <p:sp>
        <p:nvSpPr>
          <p:cNvPr id="8" name="Connecteur droit 7"/>
          <p:cNvSpPr/>
          <p:nvPr/>
        </p:nvSpPr>
        <p:spPr>
          <a:xfrm flipH="1">
            <a:off x="4364814" y="2556455"/>
            <a:ext cx="75114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Connecteur droit 8"/>
          <p:cNvSpPr/>
          <p:nvPr/>
        </p:nvSpPr>
        <p:spPr>
          <a:xfrm flipV="1">
            <a:off x="5115961" y="2180456"/>
            <a:ext cx="0" cy="391903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Connecteur droit 9"/>
          <p:cNvSpPr/>
          <p:nvPr/>
        </p:nvSpPr>
        <p:spPr>
          <a:xfrm flipV="1">
            <a:off x="6030400" y="2213115"/>
            <a:ext cx="0" cy="62051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Connecteur droit 10"/>
          <p:cNvSpPr/>
          <p:nvPr/>
        </p:nvSpPr>
        <p:spPr>
          <a:xfrm flipH="1">
            <a:off x="7042815" y="2556457"/>
            <a:ext cx="75114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Connecteur droit 11"/>
          <p:cNvSpPr/>
          <p:nvPr/>
        </p:nvSpPr>
        <p:spPr>
          <a:xfrm flipV="1">
            <a:off x="7042814" y="2180456"/>
            <a:ext cx="0" cy="391903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07325" y="3748066"/>
            <a:ext cx="3099173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400"/>
            </a:pPr>
            <a:r>
              <a:rPr lang="fr-FR" sz="2177" dirty="0">
                <a:latin typeface="Liberation Sans" pitchFamily="18"/>
                <a:ea typeface="Droid Sans Fallback" pitchFamily="2"/>
                <a:cs typeface="FreeSans" pitchFamily="2"/>
              </a:rPr>
              <a:t>Adresses particulières 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07325" y="4244148"/>
            <a:ext cx="6544731" cy="2041717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 err="1">
                <a:latin typeface="Inconsolata" pitchFamily="17"/>
                <a:ea typeface="Droid Sans Fallback" pitchFamily="2"/>
                <a:cs typeface="FreeSans" pitchFamily="2"/>
              </a:rPr>
              <a:t>xx:xx:ff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		adresse de </a:t>
            </a:r>
            <a:r>
              <a:rPr lang="fr-FR" sz="1814" dirty="0" err="1">
                <a:latin typeface="Liberation Sans" pitchFamily="18"/>
                <a:ea typeface="Droid Sans Fallback" pitchFamily="2"/>
                <a:cs typeface="FreeSans" pitchFamily="2"/>
              </a:rPr>
              <a:t>broadcast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 du sous-réseau </a:t>
            </a:r>
            <a:r>
              <a:rPr lang="fr-FR" sz="1814" dirty="0" err="1">
                <a:latin typeface="Liberation Sans" pitchFamily="18"/>
                <a:ea typeface="Droid Sans Fallback" pitchFamily="2"/>
                <a:cs typeface="FreeSans" pitchFamily="2"/>
              </a:rPr>
              <a:t>xx:xx</a:t>
            </a:r>
            <a:endParaRPr lang="fr-FR" sz="1814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 err="1">
                <a:latin typeface="Inconsolata" pitchFamily="17"/>
                <a:ea typeface="Droid Sans Fallback" pitchFamily="2"/>
                <a:cs typeface="FreeSans" pitchFamily="2"/>
              </a:rPr>
              <a:t>xx:ff:ff</a:t>
            </a:r>
            <a:r>
              <a:rPr lang="fr-FR" sz="2177" dirty="0">
                <a:latin typeface="Inconsolata" pitchFamily="17"/>
                <a:ea typeface="Droid Sans Fallback" pitchFamily="2"/>
                <a:cs typeface="FreeSans" pitchFamily="2"/>
              </a:rPr>
              <a:t>		</a:t>
            </a:r>
            <a:r>
              <a:rPr lang="fr-FR" sz="2177" dirty="0" smtClean="0">
                <a:latin typeface="Inconsolata" pitchFamily="17"/>
                <a:ea typeface="Droid Sans Fallback" pitchFamily="2"/>
                <a:cs typeface="FreeSans" pitchFamily="2"/>
              </a:rPr>
              <a:t>	</a:t>
            </a: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adresse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de </a:t>
            </a:r>
            <a:r>
              <a:rPr lang="fr-FR" sz="1814" dirty="0" err="1">
                <a:latin typeface="Liberation Sans" pitchFamily="34"/>
                <a:ea typeface="Droid Sans Fallback" pitchFamily="2"/>
                <a:cs typeface="FreeSans" pitchFamily="2"/>
              </a:rPr>
              <a:t>broadcast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 du réseau xx</a:t>
            </a:r>
          </a:p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 err="1">
                <a:latin typeface="Inconsolata" pitchFamily="17"/>
                <a:ea typeface="Droid Sans Fallback" pitchFamily="2"/>
                <a:cs typeface="FreeSans" pitchFamily="2"/>
              </a:rPr>
              <a:t>ff:ff:ff</a:t>
            </a:r>
            <a:r>
              <a:rPr lang="fr-FR" sz="2177" dirty="0">
                <a:latin typeface="Inconsolata" pitchFamily="17"/>
                <a:ea typeface="Droid Sans Fallback" pitchFamily="2"/>
                <a:cs typeface="FreeSans" pitchFamily="2"/>
              </a:rPr>
              <a:t>		</a:t>
            </a:r>
            <a:r>
              <a:rPr lang="fr-FR" sz="2177" dirty="0" smtClean="0">
                <a:latin typeface="Inconsolata" pitchFamily="17"/>
                <a:ea typeface="Droid Sans Fallback" pitchFamily="2"/>
                <a:cs typeface="FreeSans" pitchFamily="2"/>
              </a:rPr>
              <a:t>	</a:t>
            </a: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adresse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de </a:t>
            </a:r>
            <a:r>
              <a:rPr lang="fr-FR" sz="1814" dirty="0" err="1">
                <a:latin typeface="Liberation Sans" pitchFamily="34"/>
                <a:ea typeface="Droid Sans Fallback" pitchFamily="2"/>
                <a:cs typeface="FreeSans" pitchFamily="2"/>
              </a:rPr>
              <a:t>broadcast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 global</a:t>
            </a:r>
          </a:p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>
                <a:latin typeface="Inconsolata" pitchFamily="17"/>
                <a:ea typeface="Droid Sans Fallback" pitchFamily="2"/>
                <a:cs typeface="FreeSans" pitchFamily="2"/>
              </a:rPr>
              <a:t>xx:xx:00		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adresse du sous-réseau </a:t>
            </a:r>
            <a:r>
              <a:rPr lang="fr-FR" sz="1814" dirty="0" err="1">
                <a:latin typeface="Liberation Sans" pitchFamily="34"/>
                <a:ea typeface="Droid Sans Fallback" pitchFamily="2"/>
                <a:cs typeface="FreeSans" pitchFamily="2"/>
              </a:rPr>
              <a:t>xx:xx</a:t>
            </a:r>
            <a:endParaRPr lang="fr-FR" sz="1814" dirty="0"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>
                <a:latin typeface="Inconsolata" pitchFamily="17"/>
                <a:ea typeface="Droid Sans Fallback" pitchFamily="2"/>
                <a:cs typeface="FreeSans" pitchFamily="2"/>
              </a:rPr>
              <a:t>xx:00:00		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adresse de </a:t>
            </a:r>
            <a:r>
              <a:rPr lang="fr-FR" sz="1814" dirty="0" err="1">
                <a:latin typeface="Liberation Sans" pitchFamily="34"/>
                <a:ea typeface="Droid Sans Fallback" pitchFamily="2"/>
                <a:cs typeface="FreeSans" pitchFamily="2"/>
              </a:rPr>
              <a:t>broadcast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 global</a:t>
            </a:r>
          </a:p>
          <a:p>
            <a:pPr hangingPunct="0">
              <a:buSzPct val="45000"/>
              <a:buFont typeface="StarSymbol"/>
              <a:buChar char="●"/>
              <a:defRPr sz="2400"/>
            </a:pPr>
            <a:r>
              <a:rPr lang="fr-FR" sz="2177" dirty="0">
                <a:latin typeface="Inconsolata" pitchFamily="17"/>
                <a:ea typeface="Droid Sans Fallback" pitchFamily="2"/>
                <a:cs typeface="FreeSans" pitchFamily="2"/>
              </a:rPr>
              <a:t>00:00:00		</a:t>
            </a:r>
            <a:r>
              <a:rPr lang="fr-FR" sz="1814" dirty="0">
                <a:latin typeface="Liberation Sans" pitchFamily="18"/>
                <a:ea typeface="Droid Sans Fallback" pitchFamily="2"/>
                <a:cs typeface="FreeSans" pitchFamily="2"/>
              </a:rPr>
              <a:t>adresse du réseau virtuelle</a:t>
            </a:r>
          </a:p>
        </p:txBody>
      </p:sp>
    </p:spTree>
    <p:extLst>
      <p:ext uri="{BB962C8B-B14F-4D97-AF65-F5344CB8AC3E}">
        <p14:creationId xmlns:p14="http://schemas.microsoft.com/office/powerpoint/2010/main" val="232720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7508852" y="1347818"/>
            <a:ext cx="1223389" cy="122338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3B3B3"/>
          </a:solidFill>
          <a:ln>
            <a:noFill/>
            <a:prstDash val="solid"/>
          </a:ln>
        </p:spPr>
        <p:txBody>
          <a:bodyPr vert="horz" wrap="none" lIns="130634" tIns="89811" rIns="130634" bIns="89811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Connecteur droit 2"/>
          <p:cNvSpPr/>
          <p:nvPr/>
        </p:nvSpPr>
        <p:spPr>
          <a:xfrm flipV="1">
            <a:off x="6552937" y="1959513"/>
            <a:ext cx="1567610" cy="653171"/>
          </a:xfrm>
          <a:prstGeom prst="line">
            <a:avLst/>
          </a:prstGeom>
          <a:noFill/>
          <a:ln w="108000">
            <a:solidFill>
              <a:srgbClr val="004586"/>
            </a:solidFill>
            <a:prstDash val="solid"/>
          </a:ln>
        </p:spPr>
        <p:txBody>
          <a:bodyPr vert="horz" wrap="none" lIns="130634" tIns="89811" rIns="130634" bIns="89811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Connecteur droit 3"/>
          <p:cNvSpPr/>
          <p:nvPr/>
        </p:nvSpPr>
        <p:spPr>
          <a:xfrm flipH="1" flipV="1">
            <a:off x="8120547" y="1959513"/>
            <a:ext cx="457220" cy="1567610"/>
          </a:xfrm>
          <a:prstGeom prst="line">
            <a:avLst/>
          </a:prstGeom>
          <a:noFill/>
          <a:ln w="108000">
            <a:solidFill>
              <a:srgbClr val="804C19"/>
            </a:solidFill>
            <a:prstDash val="solid"/>
          </a:ln>
        </p:spPr>
        <p:txBody>
          <a:bodyPr vert="horz" wrap="none" lIns="130634" tIns="89811" rIns="130634" bIns="89811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5 </a:t>
            </a:r>
            <a:r>
              <a:rPr lang="fr-FR" sz="3266" dirty="0"/>
              <a:t>– Le routage</a:t>
            </a:r>
          </a:p>
        </p:txBody>
      </p:sp>
      <p:sp>
        <p:nvSpPr>
          <p:cNvPr id="7" name="Forme libre 6"/>
          <p:cNvSpPr/>
          <p:nvPr/>
        </p:nvSpPr>
        <p:spPr>
          <a:xfrm>
            <a:off x="7728644" y="1567611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804C19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B</a:t>
            </a:r>
          </a:p>
        </p:txBody>
      </p:sp>
      <p:sp>
        <p:nvSpPr>
          <p:cNvPr id="8" name="Forme libre 7"/>
          <p:cNvSpPr/>
          <p:nvPr/>
        </p:nvSpPr>
        <p:spPr>
          <a:xfrm>
            <a:off x="8185863" y="3135221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B515"/>
          </a:solidFill>
          <a:ln w="72000">
            <a:solidFill>
              <a:srgbClr val="804C19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</a:t>
            </a:r>
          </a:p>
        </p:txBody>
      </p:sp>
      <p:sp>
        <p:nvSpPr>
          <p:cNvPr id="9" name="Forme libre 8"/>
          <p:cNvSpPr/>
          <p:nvPr/>
        </p:nvSpPr>
        <p:spPr>
          <a:xfrm>
            <a:off x="6161034" y="2220782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32692" y="933708"/>
            <a:ext cx="1350014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/>
            <a:r>
              <a:rPr lang="fr-FR" sz="1814">
                <a:latin typeface="Liberation Sans" pitchFamily="18"/>
                <a:ea typeface="Droid Sans Fallback" pitchFamily="2"/>
                <a:cs typeface="FreeSans" pitchFamily="2"/>
              </a:rPr>
              <a:t>Passerelle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965083" y="1469635"/>
            <a:ext cx="1272685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/>
            <a:r>
              <a:rPr lang="fr-FR" sz="1814">
                <a:solidFill>
                  <a:srgbClr val="004586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Support 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895534" y="2384075"/>
            <a:ext cx="1272685" cy="44888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/>
            <a:r>
              <a:rPr lang="fr-FR" sz="1814">
                <a:solidFill>
                  <a:srgbClr val="4C1900"/>
                </a:solidFill>
                <a:latin typeface="Liberation Sans" pitchFamily="18"/>
                <a:ea typeface="Droid Sans Fallback" pitchFamily="2"/>
                <a:cs typeface="FreeSans" pitchFamily="2"/>
              </a:rPr>
              <a:t>Support 2</a:t>
            </a:r>
          </a:p>
        </p:txBody>
      </p:sp>
      <p:sp>
        <p:nvSpPr>
          <p:cNvPr id="13" name="Connecteur droit 12"/>
          <p:cNvSpPr/>
          <p:nvPr/>
        </p:nvSpPr>
        <p:spPr>
          <a:xfrm>
            <a:off x="6879523" y="1873948"/>
            <a:ext cx="358246" cy="384222"/>
          </a:xfrm>
          <a:prstGeom prst="line">
            <a:avLst/>
          </a:prstGeom>
          <a:noFill/>
          <a:ln w="18000">
            <a:solidFill>
              <a:srgbClr val="004586"/>
            </a:solidFill>
            <a:prstDash val="solid"/>
            <a:tailEnd type="arrow"/>
          </a:ln>
        </p:spPr>
        <p:txBody>
          <a:bodyPr vert="horz" wrap="none" lIns="89811" tIns="48988" rIns="89811" bIns="48988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Connecteur droit 13"/>
          <p:cNvSpPr/>
          <p:nvPr/>
        </p:nvSpPr>
        <p:spPr>
          <a:xfrm flipH="1">
            <a:off x="8474692" y="2612684"/>
            <a:ext cx="420841" cy="190151"/>
          </a:xfrm>
          <a:prstGeom prst="line">
            <a:avLst/>
          </a:prstGeom>
          <a:noFill/>
          <a:ln w="18000">
            <a:solidFill>
              <a:srgbClr val="804C19"/>
            </a:solidFill>
            <a:prstDash val="solid"/>
            <a:tailEnd type="arrow"/>
          </a:ln>
        </p:spPr>
        <p:txBody>
          <a:bodyPr vert="horz" wrap="none" lIns="89811" tIns="48988" rIns="89811" bIns="48988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197266" y="1632928"/>
            <a:ext cx="2648511" cy="82347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Comment lier les</a:t>
            </a:r>
          </a:p>
          <a:p>
            <a:pPr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différents support ?</a:t>
            </a:r>
          </a:p>
        </p:txBody>
      </p:sp>
      <p:sp>
        <p:nvSpPr>
          <p:cNvPr id="16" name="Forme libre 15"/>
          <p:cNvSpPr/>
          <p:nvPr/>
        </p:nvSpPr>
        <p:spPr>
          <a:xfrm>
            <a:off x="2289362" y="2547367"/>
            <a:ext cx="638475" cy="522537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FR" sz="2177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058472" y="2581659"/>
            <a:ext cx="1598608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Le routage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899766" y="3069904"/>
            <a:ext cx="1103498" cy="382929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1814">
                <a:solidFill>
                  <a:srgbClr val="004586"/>
                </a:solidFill>
                <a:latin typeface="Inconsolata" pitchFamily="17"/>
                <a:ea typeface="Droid Sans Fallback" pitchFamily="2"/>
                <a:cs typeface="FreeSans" pitchFamily="2"/>
              </a:rPr>
              <a:t>23:a4:18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758368" y="1371660"/>
            <a:ext cx="1103498" cy="650439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1814">
                <a:solidFill>
                  <a:srgbClr val="004586"/>
                </a:solidFill>
                <a:latin typeface="Inconsolata" pitchFamily="17"/>
                <a:ea typeface="Droid Sans Fallback" pitchFamily="2"/>
                <a:cs typeface="FreeSans" pitchFamily="2"/>
              </a:rPr>
              <a:t>23:a4:56</a:t>
            </a:r>
          </a:p>
          <a:p>
            <a:pPr hangingPunct="0"/>
            <a:r>
              <a:rPr lang="fr-FR" sz="1814">
                <a:solidFill>
                  <a:srgbClr val="4C1900"/>
                </a:solidFill>
                <a:latin typeface="Inconsolata" pitchFamily="17"/>
                <a:ea typeface="Droid Sans Fallback" pitchFamily="2"/>
                <a:cs typeface="FreeSans" pitchFamily="2"/>
              </a:rPr>
              <a:t>23:cc:02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9034986" y="3373302"/>
            <a:ext cx="1077337" cy="382929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1814">
                <a:solidFill>
                  <a:srgbClr val="4C1900"/>
                </a:solidFill>
                <a:latin typeface="Inconsolata" pitchFamily="17"/>
                <a:ea typeface="Droid Sans Fallback" pitchFamily="2"/>
                <a:cs typeface="FreeSans" pitchFamily="2"/>
              </a:rPr>
              <a:t>23:cc:35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2111374" y="3918699"/>
          <a:ext cx="3206415" cy="995433"/>
        </p:xfrm>
        <a:graphic>
          <a:graphicData uri="http://schemas.openxmlformats.org/drawingml/2006/table">
            <a:tbl>
              <a:tblPr firstRow="1" bandRow="1"/>
              <a:tblGrid>
                <a:gridCol w="997065"/>
                <a:gridCol w="1144355"/>
                <a:gridCol w="1064995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Adresse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Passerelle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Interface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23:a4:00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1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23:a4:56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1</a:t>
                      </a:r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  <p:sp>
        <p:nvSpPr>
          <p:cNvPr id="22" name="ZoneTexte 21"/>
          <p:cNvSpPr txBox="1"/>
          <p:nvPr/>
        </p:nvSpPr>
        <p:spPr>
          <a:xfrm>
            <a:off x="3189433" y="3461807"/>
            <a:ext cx="1113501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Objet A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2119212" y="5493494"/>
          <a:ext cx="3206416" cy="995433"/>
        </p:xfrm>
        <a:graphic>
          <a:graphicData uri="http://schemas.openxmlformats.org/drawingml/2006/table">
            <a:tbl>
              <a:tblPr firstRow="1" bandRow="1"/>
              <a:tblGrid>
                <a:gridCol w="1062383"/>
                <a:gridCol w="1079038"/>
                <a:gridCol w="1064995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23:cc:00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2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23:a4:00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1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xx:xx:xx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2</a:t>
                      </a:r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  <p:sp>
        <p:nvSpPr>
          <p:cNvPr id="24" name="ZoneTexte 23"/>
          <p:cNvSpPr txBox="1"/>
          <p:nvPr/>
        </p:nvSpPr>
        <p:spPr>
          <a:xfrm>
            <a:off x="3156448" y="5066648"/>
            <a:ext cx="1128890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Objet B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89519" y="4441563"/>
            <a:ext cx="1144279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/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Objet C</a:t>
            </a:r>
          </a:p>
        </p:txBody>
      </p:sp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6582983" y="4933400"/>
          <a:ext cx="3206416" cy="663622"/>
        </p:xfrm>
        <a:graphic>
          <a:graphicData uri="http://schemas.openxmlformats.org/drawingml/2006/table">
            <a:tbl>
              <a:tblPr firstRow="1" bandRow="1"/>
              <a:tblGrid>
                <a:gridCol w="1062383"/>
                <a:gridCol w="1079038"/>
                <a:gridCol w="1064995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23:cc:00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2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23:cc:02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 2</a:t>
                      </a:r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88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5547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3401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6 </a:t>
            </a:r>
            <a:r>
              <a:rPr lang="fr-FR" sz="3266" dirty="0"/>
              <a:t>– Exemple de message entre voisins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657748" y="1698245"/>
            <a:ext cx="7979447" cy="3004586"/>
            <a:chOff x="147960" y="1872000"/>
            <a:chExt cx="8795863" cy="3312000"/>
          </a:xfrm>
        </p:grpSpPr>
        <p:grpSp>
          <p:nvGrpSpPr>
            <p:cNvPr id="5" name="Groupe 4"/>
            <p:cNvGrpSpPr/>
            <p:nvPr/>
          </p:nvGrpSpPr>
          <p:grpSpPr>
            <a:xfrm>
              <a:off x="1872000" y="2232000"/>
              <a:ext cx="5111999" cy="2664000"/>
              <a:chOff x="1872000" y="2232000"/>
              <a:chExt cx="5111999" cy="2664000"/>
            </a:xfrm>
          </p:grpSpPr>
          <p:sp>
            <p:nvSpPr>
              <p:cNvPr id="6" name="Connecteur droit 5"/>
              <p:cNvSpPr/>
              <p:nvPr/>
            </p:nvSpPr>
            <p:spPr>
              <a:xfrm flipV="1">
                <a:off x="2160000" y="3600000"/>
                <a:ext cx="72000" cy="1296000"/>
              </a:xfrm>
              <a:prstGeom prst="line">
                <a:avLst/>
              </a:prstGeom>
              <a:noFill/>
              <a:ln w="108000">
                <a:solidFill>
                  <a:srgbClr val="00008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7" name="Connecteur droit 6"/>
              <p:cNvSpPr/>
              <p:nvPr/>
            </p:nvSpPr>
            <p:spPr>
              <a:xfrm>
                <a:off x="1872000" y="2232000"/>
                <a:ext cx="360000" cy="1368000"/>
              </a:xfrm>
              <a:prstGeom prst="line">
                <a:avLst/>
              </a:prstGeom>
              <a:noFill/>
              <a:ln w="108000">
                <a:solidFill>
                  <a:srgbClr val="00008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8" name="Connecteur droit 7"/>
              <p:cNvSpPr/>
              <p:nvPr/>
            </p:nvSpPr>
            <p:spPr>
              <a:xfrm flipH="1">
                <a:off x="2232000" y="3456000"/>
                <a:ext cx="1439999" cy="144000"/>
              </a:xfrm>
              <a:prstGeom prst="line">
                <a:avLst/>
              </a:prstGeom>
              <a:noFill/>
              <a:ln w="108000">
                <a:solidFill>
                  <a:srgbClr val="00008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9" name="Connecteur droit 8"/>
              <p:cNvSpPr/>
              <p:nvPr/>
            </p:nvSpPr>
            <p:spPr>
              <a:xfrm flipH="1">
                <a:off x="3671999" y="2376000"/>
                <a:ext cx="1296001" cy="1080000"/>
              </a:xfrm>
              <a:prstGeom prst="line">
                <a:avLst/>
              </a:prstGeom>
              <a:noFill/>
              <a:ln w="108000">
                <a:solidFill>
                  <a:srgbClr val="8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10" name="Connecteur droit 9"/>
              <p:cNvSpPr/>
              <p:nvPr/>
            </p:nvSpPr>
            <p:spPr>
              <a:xfrm flipH="1" flipV="1">
                <a:off x="4968000" y="2376000"/>
                <a:ext cx="288000" cy="1368000"/>
              </a:xfrm>
              <a:prstGeom prst="line">
                <a:avLst/>
              </a:prstGeom>
              <a:noFill/>
              <a:ln w="108000">
                <a:solidFill>
                  <a:srgbClr val="8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11" name="Connecteur droit 10"/>
              <p:cNvSpPr/>
              <p:nvPr/>
            </p:nvSpPr>
            <p:spPr>
              <a:xfrm>
                <a:off x="3671999" y="3456000"/>
                <a:ext cx="1584001" cy="288000"/>
              </a:xfrm>
              <a:prstGeom prst="line">
                <a:avLst/>
              </a:prstGeom>
              <a:noFill/>
              <a:ln w="108000">
                <a:solidFill>
                  <a:srgbClr val="8000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12" name="Connecteur droit 11"/>
              <p:cNvSpPr/>
              <p:nvPr/>
            </p:nvSpPr>
            <p:spPr>
              <a:xfrm flipV="1">
                <a:off x="6696000" y="2232000"/>
                <a:ext cx="287999" cy="1368000"/>
              </a:xfrm>
              <a:prstGeom prst="line">
                <a:avLst/>
              </a:prstGeom>
              <a:noFill/>
              <a:ln w="108000">
                <a:solidFill>
                  <a:srgbClr val="355E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  <p:sp>
            <p:nvSpPr>
              <p:cNvPr id="13" name="Connecteur droit 12"/>
              <p:cNvSpPr/>
              <p:nvPr/>
            </p:nvSpPr>
            <p:spPr>
              <a:xfrm flipH="1">
                <a:off x="5256000" y="3600000"/>
                <a:ext cx="1440000" cy="71999"/>
              </a:xfrm>
              <a:prstGeom prst="line">
                <a:avLst/>
              </a:prstGeom>
              <a:noFill/>
              <a:ln w="108000">
                <a:solidFill>
                  <a:srgbClr val="355E00"/>
                </a:solidFill>
                <a:prstDash val="solid"/>
              </a:ln>
            </p:spPr>
            <p:txBody>
              <a:bodyPr vert="horz" wrap="none" lIns="130634" tIns="89811" rIns="130634" bIns="89811" anchor="ctr" anchorCtr="0" compatLnSpc="0"/>
              <a:lstStyle/>
              <a:p>
                <a:pPr hangingPunct="0"/>
                <a:endParaRPr lang="fr-FR" sz="1633">
                  <a:latin typeface="Liberation Sans" pitchFamily="18"/>
                  <a:ea typeface="Droid Sans Fallback" pitchFamily="2"/>
                  <a:cs typeface="FreeSans" pitchFamily="2"/>
                </a:endParaRPr>
              </a:p>
            </p:txBody>
          </p:sp>
        </p:grpSp>
        <p:sp>
          <p:nvSpPr>
            <p:cNvPr id="14" name="Forme libre 13"/>
            <p:cNvSpPr/>
            <p:nvPr/>
          </p:nvSpPr>
          <p:spPr>
            <a:xfrm>
              <a:off x="1872000" y="3240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280099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endParaRPr lang="fr-FR" sz="2177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1584000" y="1944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280099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B</a:t>
              </a: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384000" y="3096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B613D"/>
            </a:solidFill>
            <a:ln w="72000">
              <a:solidFill>
                <a:srgbClr val="280099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E</a:t>
              </a:r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1872000" y="4536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280099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D</a:t>
              </a:r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1872360" y="324036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9CCFF"/>
            </a:solidFill>
            <a:ln w="72000">
              <a:solidFill>
                <a:srgbClr val="280099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C</a:t>
              </a:r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4608000" y="2015999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B613D"/>
            </a:solidFill>
            <a:ln w="72000">
              <a:solidFill>
                <a:srgbClr val="7E0021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F</a:t>
              </a:r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4968000" y="3384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EB613D"/>
            </a:solidFill>
            <a:ln w="72000">
              <a:solidFill>
                <a:srgbClr val="355E00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G</a:t>
              </a:r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6408000" y="3240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4BD5E"/>
            </a:solidFill>
            <a:ln w="72000">
              <a:solidFill>
                <a:srgbClr val="355E00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I</a:t>
              </a:r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6696000" y="1872000"/>
              <a:ext cx="648000" cy="64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94BD5E"/>
            </a:solidFill>
            <a:ln w="72000">
              <a:solidFill>
                <a:srgbClr val="355E00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algn="ctr" hangingPunct="0"/>
              <a:r>
                <a:rPr lang="fr-FR" sz="2177">
                  <a:latin typeface="Liberation Sans" pitchFamily="18"/>
                  <a:ea typeface="Droid Sans Fallback" pitchFamily="2"/>
                  <a:cs typeface="FreeSans" pitchFamily="2"/>
                </a:rPr>
                <a:t>J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52000" y="4608000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004586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01:22:1a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32000" y="3311999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004586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01:22:17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47960" y="2012400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004586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01:22:14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51999" y="3812399"/>
              <a:ext cx="1415863" cy="8350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004586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01:22:28</a:t>
              </a:r>
            </a:p>
            <a:p>
              <a:pPr hangingPunct="0"/>
              <a:r>
                <a:rPr lang="fr-FR" sz="2177">
                  <a:solidFill>
                    <a:srgbClr val="8000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01:33:01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755959" y="4031999"/>
              <a:ext cx="1398617" cy="8350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8000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01:33:c4</a:t>
              </a:r>
            </a:p>
            <a:p>
              <a:pPr hangingPunct="0"/>
              <a:r>
                <a:rPr lang="fr-FR" sz="2177">
                  <a:solidFill>
                    <a:srgbClr val="355E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01:27:11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200001" y="3380400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355E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01:27:34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527960" y="1976400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355E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01:27:b8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3096000" y="1940400"/>
              <a:ext cx="1415863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solidFill>
                    <a:srgbClr val="800000"/>
                  </a:solidFill>
                  <a:latin typeface="Inconsolata" pitchFamily="17"/>
                  <a:ea typeface="Droid Sans Fallback" pitchFamily="2"/>
                  <a:cs typeface="FreeSans" pitchFamily="2"/>
                </a:rPr>
                <a:t>01:33:0b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3029732" y="1510131"/>
            <a:ext cx="6634075" cy="3825122"/>
            <a:chOff x="1660319" y="1664639"/>
            <a:chExt cx="7312839" cy="4216489"/>
          </a:xfrm>
        </p:grpSpPr>
        <p:sp>
          <p:nvSpPr>
            <p:cNvPr id="32" name="Forme libre 31"/>
            <p:cNvSpPr/>
            <p:nvPr/>
          </p:nvSpPr>
          <p:spPr>
            <a:xfrm>
              <a:off x="6480000" y="1664639"/>
              <a:ext cx="1071359" cy="1071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2000">
              <a:solidFill>
                <a:srgbClr val="FF0000"/>
              </a:solidFill>
              <a:prstDash val="solid"/>
            </a:ln>
          </p:spPr>
          <p:txBody>
            <a:bodyPr vert="horz" wrap="none" lIns="114305" tIns="73482" rIns="114305" bIns="7348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1660319" y="4324320"/>
              <a:ext cx="1071359" cy="10713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72000">
              <a:solidFill>
                <a:srgbClr val="008000"/>
              </a:solidFill>
              <a:prstDash val="solid"/>
            </a:ln>
          </p:spPr>
          <p:txBody>
            <a:bodyPr vert="horz" wrap="none" lIns="81646" tIns="40823" rIns="81646" bIns="40823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1692000" y="5400001"/>
              <a:ext cx="1466611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latin typeface="Liberation Sans" pitchFamily="34"/>
                  <a:ea typeface="Droid Sans Fallback" pitchFamily="2"/>
                  <a:cs typeface="FreeSans" pitchFamily="2"/>
                </a:rPr>
                <a:t>Émetteur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7335359" y="2448000"/>
              <a:ext cx="1637799" cy="4811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2177">
                  <a:latin typeface="Liberation Sans" pitchFamily="34"/>
                  <a:ea typeface="Droid Sans Fallback" pitchFamily="2"/>
                  <a:cs typeface="FreeSans" pitchFamily="2"/>
                </a:rPr>
                <a:t>Récepteur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7017979" y="5029599"/>
            <a:ext cx="4643393" cy="1418280"/>
            <a:chOff x="4031999" y="5270127"/>
            <a:chExt cx="5118481" cy="1563393"/>
          </a:xfrm>
        </p:grpSpPr>
        <p:sp>
          <p:nvSpPr>
            <p:cNvPr id="38" name="ZoneTexte 37"/>
            <p:cNvSpPr txBox="1"/>
            <p:nvPr/>
          </p:nvSpPr>
          <p:spPr>
            <a:xfrm>
              <a:off x="4031999" y="5270127"/>
              <a:ext cx="3617492" cy="42210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1814" dirty="0">
                  <a:latin typeface="Liberation Sans" pitchFamily="34"/>
                  <a:ea typeface="Droid Sans Fallback" pitchFamily="2"/>
                  <a:cs typeface="FreeSans" pitchFamily="2"/>
                </a:rPr>
                <a:t>Table de routage de l'objet D :</a:t>
              </a:r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4075200" y="6480000"/>
              <a:ext cx="5075280" cy="35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FF0000"/>
              </a:solidFill>
              <a:prstDash val="solid"/>
            </a:ln>
          </p:spPr>
          <p:txBody>
            <a:bodyPr vert="horz" wrap="none" lIns="97976" tIns="57152" rIns="97976" bIns="5715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aphicFrame>
        <p:nvGraphicFramePr>
          <p:cNvPr id="37" name="Tableau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81588"/>
              </p:ext>
            </p:extLst>
          </p:nvPr>
        </p:nvGraphicFramePr>
        <p:xfrm>
          <a:off x="7065390" y="5406272"/>
          <a:ext cx="4604528" cy="1071816"/>
        </p:xfrm>
        <a:graphic>
          <a:graphicData uri="http://schemas.openxmlformats.org/drawingml/2006/table">
            <a:tbl>
              <a:tblPr firstRow="1" bandRow="1"/>
              <a:tblGrid>
                <a:gridCol w="1534625"/>
                <a:gridCol w="1534625"/>
                <a:gridCol w="1535278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Adresse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Passerelle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/>
                        <a:t>Support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01:22:00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/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bleu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/>
                        <a:t>01:22:28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dirty="0" smtClean="0"/>
                        <a:t>bleu</a:t>
                      </a:r>
                      <a:endParaRPr lang="fr-FR" dirty="0"/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  <p:grpSp>
        <p:nvGrpSpPr>
          <p:cNvPr id="40" name="Groupe 39"/>
          <p:cNvGrpSpPr/>
          <p:nvPr/>
        </p:nvGrpSpPr>
        <p:grpSpPr>
          <a:xfrm>
            <a:off x="7020388" y="4701205"/>
            <a:ext cx="4643393" cy="1748538"/>
            <a:chOff x="4031999" y="5256000"/>
            <a:chExt cx="5118481" cy="1927439"/>
          </a:xfrm>
        </p:grpSpPr>
        <p:sp>
          <p:nvSpPr>
            <p:cNvPr id="42" name="ZoneTexte 41"/>
            <p:cNvSpPr txBox="1"/>
            <p:nvPr/>
          </p:nvSpPr>
          <p:spPr>
            <a:xfrm>
              <a:off x="4031999" y="5256000"/>
              <a:ext cx="3603356" cy="4221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1814" dirty="0">
                  <a:latin typeface="Liberation Sans" pitchFamily="34"/>
                  <a:ea typeface="Droid Sans Fallback" pitchFamily="2"/>
                  <a:cs typeface="FreeSans" pitchFamily="2"/>
                </a:rPr>
                <a:t>Table de routage de l'objet E :</a:t>
              </a:r>
            </a:p>
          </p:txBody>
        </p:sp>
        <p:sp>
          <p:nvSpPr>
            <p:cNvPr id="43" name="Forme libre 42"/>
            <p:cNvSpPr/>
            <p:nvPr/>
          </p:nvSpPr>
          <p:spPr>
            <a:xfrm>
              <a:off x="4075200" y="6829919"/>
              <a:ext cx="5075280" cy="35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FF0000"/>
              </a:solidFill>
              <a:prstDash val="solid"/>
            </a:ln>
          </p:spPr>
          <p:txBody>
            <a:bodyPr vert="horz" wrap="none" lIns="97976" tIns="57152" rIns="97976" bIns="5715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aphicFrame>
        <p:nvGraphicFramePr>
          <p:cNvPr id="41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7997"/>
              </p:ext>
            </p:extLst>
          </p:nvPr>
        </p:nvGraphicFramePr>
        <p:xfrm>
          <a:off x="7059416" y="5129838"/>
          <a:ext cx="4604528" cy="1327244"/>
        </p:xfrm>
        <a:graphic>
          <a:graphicData uri="http://schemas.openxmlformats.org/drawingml/2006/table">
            <a:tbl>
              <a:tblPr firstRow="1" bandRow="1"/>
              <a:tblGrid>
                <a:gridCol w="1534625"/>
                <a:gridCol w="1534625"/>
                <a:gridCol w="1535278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Adresse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Passerelle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01:22:00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bleu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01:33:00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rouge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01:33:c4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rouge</a:t>
                      </a:r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  <p:grpSp>
        <p:nvGrpSpPr>
          <p:cNvPr id="44" name="Groupe 43"/>
          <p:cNvGrpSpPr/>
          <p:nvPr/>
        </p:nvGrpSpPr>
        <p:grpSpPr>
          <a:xfrm>
            <a:off x="7026526" y="4683918"/>
            <a:ext cx="4643392" cy="1416075"/>
            <a:chOff x="4025520" y="5256000"/>
            <a:chExt cx="5118480" cy="1560960"/>
          </a:xfrm>
        </p:grpSpPr>
        <p:sp>
          <p:nvSpPr>
            <p:cNvPr id="46" name="ZoneTexte 45"/>
            <p:cNvSpPr txBox="1"/>
            <p:nvPr/>
          </p:nvSpPr>
          <p:spPr>
            <a:xfrm>
              <a:off x="4025520" y="5256000"/>
              <a:ext cx="3631769" cy="42210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7976" tIns="57152" rIns="97976" bIns="57152" anchorCtr="0" compatLnSpc="0">
              <a:spAutoFit/>
            </a:bodyPr>
            <a:lstStyle/>
            <a:p>
              <a:pPr hangingPunct="0"/>
              <a:r>
                <a:rPr lang="fr-FR" sz="1814" dirty="0">
                  <a:latin typeface="Liberation Sans" pitchFamily="34"/>
                  <a:ea typeface="Droid Sans Fallback" pitchFamily="2"/>
                  <a:cs typeface="FreeSans" pitchFamily="2"/>
                </a:rPr>
                <a:t>Table de routage de l'objet G :</a:t>
              </a:r>
            </a:p>
          </p:txBody>
        </p:sp>
        <p:sp>
          <p:nvSpPr>
            <p:cNvPr id="47" name="Forme libre 46"/>
            <p:cNvSpPr/>
            <p:nvPr/>
          </p:nvSpPr>
          <p:spPr>
            <a:xfrm>
              <a:off x="4068720" y="6463440"/>
              <a:ext cx="5075280" cy="353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36000">
              <a:solidFill>
                <a:srgbClr val="FF0000"/>
              </a:solidFill>
              <a:prstDash val="solid"/>
            </a:ln>
          </p:spPr>
          <p:txBody>
            <a:bodyPr vert="horz" wrap="none" lIns="97976" tIns="57152" rIns="97976" bIns="57152" anchor="ctr" anchorCtr="0" compatLnSpc="0">
              <a:noAutofit/>
            </a:bodyPr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73204"/>
              </p:ext>
            </p:extLst>
          </p:nvPr>
        </p:nvGraphicFramePr>
        <p:xfrm>
          <a:off x="7052637" y="5121373"/>
          <a:ext cx="4604528" cy="1327244"/>
        </p:xfrm>
        <a:graphic>
          <a:graphicData uri="http://schemas.openxmlformats.org/drawingml/2006/table">
            <a:tbl>
              <a:tblPr firstRow="1" bandRow="1"/>
              <a:tblGrid>
                <a:gridCol w="1534625"/>
                <a:gridCol w="1534625"/>
                <a:gridCol w="1535278"/>
              </a:tblGrid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Adresse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Passerelle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Support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01:33:00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rouge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01:27:00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vert</a:t>
                      </a:r>
                    </a:p>
                  </a:txBody>
                  <a:tcPr marL="82953" marR="82953" marT="41476" marB="41476"/>
                </a:tc>
              </a:tr>
              <a:tr h="33181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00:00:00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Inconsolata" pitchFamily="17"/>
                          <a:ea typeface="Droid Sans Fallback" pitchFamily="2"/>
                          <a:cs typeface="FreeSans" pitchFamily="2"/>
                        </a:rPr>
                        <a:t>01:33:01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Droid Sans Fallback" pitchFamily="2"/>
                          <a:cs typeface="FreeSans" pitchFamily="2"/>
                        </a:rPr>
                        <a:t>rouge</a:t>
                      </a:r>
                    </a:p>
                  </a:txBody>
                  <a:tcPr marL="82953" marR="82953" marT="41476" marB="4147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3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287082" y="2024830"/>
            <a:ext cx="2808635" cy="2024830"/>
            <a:chOff x="1944000" y="2232000"/>
            <a:chExt cx="3096000" cy="2232000"/>
          </a:xfrm>
        </p:grpSpPr>
        <p:sp>
          <p:nvSpPr>
            <p:cNvPr id="3" name="Connecteur droit 2"/>
            <p:cNvSpPr/>
            <p:nvPr/>
          </p:nvSpPr>
          <p:spPr>
            <a:xfrm>
              <a:off x="1944000" y="2232000"/>
              <a:ext cx="1584000" cy="1152000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prstDash val="solid"/>
            </a:ln>
          </p:spPr>
          <p:txBody>
            <a:bodyPr vert="horz" wrap="none" lIns="130634" tIns="89811" rIns="130634" bIns="89811" anchor="ctr" anchorCtr="0" compatLnSpc="0"/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" name="Connecteur droit 3"/>
            <p:cNvSpPr/>
            <p:nvPr/>
          </p:nvSpPr>
          <p:spPr>
            <a:xfrm flipH="1" flipV="1">
              <a:off x="3456000" y="3384000"/>
              <a:ext cx="1584000" cy="1080000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prstDash val="solid"/>
            </a:ln>
          </p:spPr>
          <p:txBody>
            <a:bodyPr vert="horz" wrap="none" lIns="130634" tIns="89811" rIns="130634" bIns="89811" anchor="ctr" anchorCtr="0" compatLnSpc="0"/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5" name="Connecteur droit 4"/>
            <p:cNvSpPr/>
            <p:nvPr/>
          </p:nvSpPr>
          <p:spPr>
            <a:xfrm flipH="1">
              <a:off x="3456000" y="2232000"/>
              <a:ext cx="1584000" cy="1152000"/>
            </a:xfrm>
            <a:prstGeom prst="line">
              <a:avLst/>
            </a:prstGeom>
            <a:noFill/>
            <a:ln w="108000">
              <a:solidFill>
                <a:srgbClr val="000000"/>
              </a:solidFill>
              <a:prstDash val="solid"/>
            </a:ln>
          </p:spPr>
          <p:txBody>
            <a:bodyPr vert="horz" wrap="none" lIns="130634" tIns="89811" rIns="130634" bIns="89811" anchor="ctr" anchorCtr="0" compatLnSpc="0"/>
            <a:lstStyle/>
            <a:p>
              <a:pPr hangingPunct="0"/>
              <a:endParaRPr lang="fr-FR" sz="1633"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7" name="Titre 6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8 </a:t>
            </a:r>
            <a:r>
              <a:rPr lang="fr-FR" sz="3266" dirty="0"/>
              <a:t>– Exemple de requêtes VARP</a:t>
            </a:r>
          </a:p>
        </p:txBody>
      </p:sp>
      <p:sp>
        <p:nvSpPr>
          <p:cNvPr id="8" name="Forme libre 7"/>
          <p:cNvSpPr/>
          <p:nvPr/>
        </p:nvSpPr>
        <p:spPr>
          <a:xfrm>
            <a:off x="2895179" y="1632928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A</a:t>
            </a:r>
          </a:p>
        </p:txBody>
      </p:sp>
      <p:sp>
        <p:nvSpPr>
          <p:cNvPr id="9" name="Forme libre 8"/>
          <p:cNvSpPr/>
          <p:nvPr/>
        </p:nvSpPr>
        <p:spPr>
          <a:xfrm>
            <a:off x="4266838" y="2678000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B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5703814" y="3657757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C</a:t>
            </a:r>
          </a:p>
        </p:txBody>
      </p:sp>
      <p:sp>
        <p:nvSpPr>
          <p:cNvPr id="11" name="Forme libre 10"/>
          <p:cNvSpPr/>
          <p:nvPr/>
        </p:nvSpPr>
        <p:spPr>
          <a:xfrm>
            <a:off x="5703814" y="1632928"/>
            <a:ext cx="783805" cy="7838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72000">
            <a:solidFill>
              <a:srgbClr val="004586"/>
            </a:solidFill>
            <a:prstDash val="solid"/>
          </a:ln>
        </p:spPr>
        <p:txBody>
          <a:bodyPr vert="horz" wrap="none" lIns="114305" tIns="73482" rIns="114305" bIns="73482" anchor="ctr" anchorCtr="0" compatLnSpc="0">
            <a:noAutofit/>
          </a:bodyPr>
          <a:lstStyle/>
          <a:p>
            <a:pPr algn="ctr" hangingPunct="0"/>
            <a:r>
              <a:rPr lang="fr-FR" sz="2177">
                <a:latin typeface="Liberation Sans" pitchFamily="18"/>
                <a:ea typeface="Droid Sans Fallback" pitchFamily="2"/>
                <a:cs typeface="FreeSans" pitchFamily="2"/>
              </a:rPr>
              <a:t>D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711644" y="1730904"/>
            <a:ext cx="1135152" cy="6174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195.1.3.2</a:t>
            </a:r>
          </a:p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01:6b:7a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115961" y="2808636"/>
            <a:ext cx="1264547" cy="6174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195.1.3.21</a:t>
            </a:r>
          </a:p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01:6b:55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52937" y="3758673"/>
            <a:ext cx="1264547" cy="6174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195.1.3.19</a:t>
            </a:r>
          </a:p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01:6b:42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584943" y="1763563"/>
            <a:ext cx="1135152" cy="6174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195.1.3.4</a:t>
            </a:r>
          </a:p>
          <a:p>
            <a:pPr hangingPunct="0">
              <a:defRPr sz="2000">
                <a:latin typeface="Inconsolata" pitchFamily="1"/>
              </a:defRPr>
            </a:pPr>
            <a:r>
              <a:rPr lang="fr-FR" sz="1814">
                <a:latin typeface="Inconsolata" pitchFamily="17"/>
                <a:ea typeface="Droid Sans Fallback" pitchFamily="2"/>
                <a:cs typeface="FreeSans" pitchFamily="2"/>
              </a:rPr>
              <a:t>01:6b:0d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882765" y="4719161"/>
            <a:ext cx="3212384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A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Qui est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195.1.3.21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?</a:t>
            </a:r>
          </a:p>
        </p:txBody>
      </p:sp>
      <p:sp>
        <p:nvSpPr>
          <p:cNvPr id="17" name="Forme libre 16"/>
          <p:cNvSpPr/>
          <p:nvPr/>
        </p:nvSpPr>
        <p:spPr>
          <a:xfrm>
            <a:off x="5115960" y="4739735"/>
            <a:ext cx="638475" cy="447096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801790" y="4719161"/>
            <a:ext cx="4128147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B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je suis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195.1.3.21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,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01:6b:55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82764" y="5357634"/>
            <a:ext cx="2819199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C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Qui est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01:6b:ff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?</a:t>
            </a:r>
          </a:p>
        </p:txBody>
      </p:sp>
      <p:sp>
        <p:nvSpPr>
          <p:cNvPr id="20" name="Forme libre 19"/>
          <p:cNvSpPr/>
          <p:nvPr/>
        </p:nvSpPr>
        <p:spPr>
          <a:xfrm>
            <a:off x="5115960" y="5378209"/>
            <a:ext cx="638475" cy="447096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01790" y="5357634"/>
            <a:ext cx="4128147" cy="1144525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A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je suis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195.1.3.2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,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01:6b:7a</a:t>
            </a:r>
          </a:p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B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je suis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195.1.3.21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,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01:6b:55</a:t>
            </a:r>
          </a:p>
          <a:p>
            <a:pPr hangingPunct="0">
              <a:defRPr sz="2400">
                <a:latin typeface="Liberation Sans" pitchFamily="34"/>
              </a:defRPr>
            </a:pPr>
            <a:r>
              <a:rPr lang="fr-FR" sz="2177" b="1">
                <a:latin typeface="Liberation Sans" pitchFamily="34"/>
                <a:ea typeface="Droid Sans Fallback" pitchFamily="2"/>
                <a:cs typeface="FreeSans" pitchFamily="2"/>
              </a:rPr>
              <a:t>D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 : je suis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195.1.3.4</a:t>
            </a: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, </a:t>
            </a:r>
            <a:r>
              <a:rPr lang="fr-FR" sz="2177">
                <a:latin typeface="Inconsolata" pitchFamily="17"/>
                <a:ea typeface="Droid Sans Fallback" pitchFamily="2"/>
                <a:cs typeface="FreeSans" pitchFamily="2"/>
              </a:rPr>
              <a:t>01:6b:0d</a:t>
            </a:r>
          </a:p>
        </p:txBody>
      </p:sp>
    </p:spTree>
    <p:extLst>
      <p:ext uri="{BB962C8B-B14F-4D97-AF65-F5344CB8AC3E}">
        <p14:creationId xmlns:p14="http://schemas.microsoft.com/office/powerpoint/2010/main" val="3104746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9 </a:t>
            </a:r>
            <a:r>
              <a:rPr lang="fr-FR" sz="3266" dirty="0"/>
              <a:t>– Le protocole de haut niveau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76757" y="1894196"/>
            <a:ext cx="6896725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Description globale d'un objet connecté sur le réseau.</a:t>
            </a:r>
          </a:p>
        </p:txBody>
      </p:sp>
      <p:sp>
        <p:nvSpPr>
          <p:cNvPr id="5" name="Forme libre 4"/>
          <p:cNvSpPr/>
          <p:nvPr/>
        </p:nvSpPr>
        <p:spPr>
          <a:xfrm>
            <a:off x="2256705" y="2547367"/>
            <a:ext cx="638475" cy="447096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25813" y="2547367"/>
            <a:ext cx="2653384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Le protocole SDCP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144033" y="3396489"/>
            <a:ext cx="4779607" cy="502426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2177" dirty="0">
                <a:latin typeface="Liberation Sans" pitchFamily="34"/>
                <a:ea typeface="Droid Sans Fallback" pitchFamily="2"/>
                <a:cs typeface="FreeSans" pitchFamily="2"/>
              </a:rPr>
              <a:t>Requêtes </a:t>
            </a:r>
            <a:r>
              <a:rPr lang="fr-FR" sz="2177" dirty="0" err="1" smtClean="0">
                <a:latin typeface="Liberation Sans" pitchFamily="34"/>
                <a:ea typeface="Droid Sans Fallback" pitchFamily="2"/>
                <a:cs typeface="FreeSans" pitchFamily="2"/>
              </a:rPr>
              <a:t>définits</a:t>
            </a:r>
            <a:r>
              <a:rPr lang="fr-FR" sz="2177" dirty="0" smtClean="0">
                <a:latin typeface="Liberation Sans" pitchFamily="34"/>
                <a:ea typeface="Droid Sans Fallback" pitchFamily="2"/>
                <a:cs typeface="FreeSans" pitchFamily="2"/>
              </a:rPr>
              <a:t> </a:t>
            </a:r>
            <a:r>
              <a:rPr lang="fr-FR" sz="2177" dirty="0">
                <a:latin typeface="Liberation Sans" pitchFamily="34"/>
                <a:ea typeface="Droid Sans Fallback" pitchFamily="2"/>
                <a:cs typeface="FreeSans" pitchFamily="2"/>
              </a:rPr>
              <a:t>dans le protocole 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68594" y="4049661"/>
            <a:ext cx="4155013" cy="1786431"/>
          </a:xfrm>
          <a:prstGeom prst="rect">
            <a:avLst/>
          </a:prstGeom>
          <a:noFill/>
          <a:ln>
            <a:noFill/>
          </a:ln>
        </p:spPr>
        <p:txBody>
          <a:bodyPr vert="horz" wrap="none" lIns="130634" tIns="89811" rIns="130634" bIns="89811" anchorCtr="0" compatLnSpc="0">
            <a:spAutoFit/>
          </a:bodyPr>
          <a:lstStyle/>
          <a:p>
            <a:pPr hangingPunct="0">
              <a:buSzPct val="45000"/>
              <a:defRPr sz="2000">
                <a:latin typeface="Liberation Sans" pitchFamily="34"/>
              </a:defRPr>
            </a:pPr>
            <a:endParaRPr lang="fr-FR" sz="1814" dirty="0" smtClean="0"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Demande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de la liste des capteurs</a:t>
            </a:r>
          </a:p>
          <a:p>
            <a:pPr hangingPunct="0"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Demande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de la liste des actionneurs</a:t>
            </a:r>
          </a:p>
          <a:p>
            <a:pPr hangingPunct="0"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Demande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de la liste des </a:t>
            </a: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actions </a:t>
            </a:r>
            <a:endParaRPr lang="fr-FR" sz="1814" dirty="0"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Demande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du prototype d'une action</a:t>
            </a:r>
          </a:p>
          <a:p>
            <a:pPr hangingPunct="0"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Exécution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d'une action</a:t>
            </a:r>
          </a:p>
        </p:txBody>
      </p:sp>
      <p:sp>
        <p:nvSpPr>
          <p:cNvPr id="9" name="Connecteur droit 8"/>
          <p:cNvSpPr/>
          <p:nvPr/>
        </p:nvSpPr>
        <p:spPr>
          <a:xfrm flipH="1">
            <a:off x="6552937" y="5029417"/>
            <a:ext cx="58785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76" tIns="57152" rIns="97976" bIns="57152" anchor="ctr" anchorCtr="0" compatLnSpc="0"/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Connecteur droit 9"/>
          <p:cNvSpPr/>
          <p:nvPr/>
        </p:nvSpPr>
        <p:spPr>
          <a:xfrm>
            <a:off x="7140791" y="5029417"/>
            <a:ext cx="261268" cy="587854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7976" tIns="57152" rIns="97976" bIns="57152" anchor="ctr" anchorCtr="0" compatLnSpc="0"/>
          <a:lstStyle/>
          <a:p>
            <a:pPr algn="ctr" hangingPunct="0">
              <a:defRPr sz="2000">
                <a:latin typeface="Liberation Sans" pitchFamily="34"/>
              </a:defRPr>
            </a:pPr>
            <a:endParaRPr lang="fr-FR" sz="1814">
              <a:latin typeface="Liberation Sans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683571" y="5649929"/>
            <a:ext cx="1923531" cy="382929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1814">
                <a:latin typeface="Liberation Sans" pitchFamily="34"/>
                <a:ea typeface="Droid Sans Fallback" pitchFamily="2"/>
                <a:cs typeface="FreeSans" pitchFamily="2"/>
              </a:rPr>
              <a:t>types d'actions ?</a:t>
            </a:r>
          </a:p>
        </p:txBody>
      </p:sp>
    </p:spTree>
    <p:extLst>
      <p:ext uri="{BB962C8B-B14F-4D97-AF65-F5344CB8AC3E}">
        <p14:creationId xmlns:p14="http://schemas.microsoft.com/office/powerpoint/2010/main" val="208234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2046384" y="215220"/>
            <a:ext cx="8229627" cy="503921"/>
          </a:xfrm>
        </p:spPr>
        <p:txBody>
          <a:bodyPr/>
          <a:lstStyle/>
          <a:p>
            <a:pPr lvl="0" algn="l"/>
            <a:r>
              <a:rPr lang="fr-FR" sz="2540" dirty="0" smtClean="0"/>
              <a:t>II </a:t>
            </a:r>
            <a:r>
              <a:rPr lang="fr-FR" sz="2540" dirty="0"/>
              <a:t>– Description du projet</a:t>
            </a:r>
          </a:p>
        </p:txBody>
      </p:sp>
      <p:sp>
        <p:nvSpPr>
          <p:cNvPr id="3" name="Titre 2"/>
          <p:cNvSpPr txBox="1">
            <a:spLocks noGrp="1"/>
          </p:cNvSpPr>
          <p:nvPr>
            <p:ph type="title" idx="4294967295"/>
          </p:nvPr>
        </p:nvSpPr>
        <p:spPr>
          <a:xfrm>
            <a:off x="2046710" y="803073"/>
            <a:ext cx="8229627" cy="503921"/>
          </a:xfrm>
        </p:spPr>
        <p:txBody>
          <a:bodyPr>
            <a:normAutofit fontScale="90000"/>
          </a:bodyPr>
          <a:lstStyle/>
          <a:p>
            <a:pPr lvl="0" algn="l"/>
            <a:r>
              <a:rPr lang="fr-FR" sz="3266" dirty="0" smtClean="0"/>
              <a:t>10 </a:t>
            </a:r>
            <a:r>
              <a:rPr lang="fr-FR" sz="3266" dirty="0"/>
              <a:t>– Les types d'actions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242009" y="1828878"/>
            <a:ext cx="1780543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Contraintes 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764546" y="2351416"/>
            <a:ext cx="3209459" cy="1319211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Décrire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tout type d'actions</a:t>
            </a:r>
          </a:p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Être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le plus précis possible</a:t>
            </a:r>
          </a:p>
          <a:p>
            <a:pPr hangingPunct="0">
              <a:lnSpc>
                <a:spcPct val="150000"/>
              </a:lnSpc>
              <a:buSzPct val="45000"/>
              <a:buFont typeface="StarSymbol"/>
              <a:buChar char="●"/>
              <a:defRPr sz="2000">
                <a:latin typeface="Liberation Sans" pitchFamily="34"/>
              </a:defRPr>
            </a:pPr>
            <a:r>
              <a:rPr lang="fr-FR" sz="1814" dirty="0" smtClean="0">
                <a:latin typeface="Liberation Sans" pitchFamily="34"/>
                <a:ea typeface="Droid Sans Fallback" pitchFamily="2"/>
                <a:cs typeface="FreeSans" pitchFamily="2"/>
              </a:rPr>
              <a:t> Gérer </a:t>
            </a:r>
            <a:r>
              <a:rPr lang="fr-FR" sz="1814" dirty="0">
                <a:latin typeface="Liberation Sans" pitchFamily="34"/>
                <a:ea typeface="Droid Sans Fallback" pitchFamily="2"/>
                <a:cs typeface="FreeSans" pitchFamily="2"/>
              </a:rPr>
              <a:t>les actions inconnues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2242008" y="3798515"/>
            <a:ext cx="638475" cy="447096"/>
          </a:xfrm>
          <a:custGeom>
            <a:avLst>
              <a:gd name="f0" fmla="val 12453"/>
              <a:gd name="f1" fmla="val 596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993156" y="3788392"/>
            <a:ext cx="3572059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Création d'un arbre de type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37959" y="5258027"/>
            <a:ext cx="1527525" cy="436470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400">
                <a:latin typeface="Liberation Sans" pitchFamily="34"/>
              </a:defRPr>
            </a:pPr>
            <a:r>
              <a:rPr lang="fr-FR" sz="2177">
                <a:latin typeface="Liberation Sans" pitchFamily="34"/>
                <a:ea typeface="Droid Sans Fallback" pitchFamily="2"/>
                <a:cs typeface="FreeSans" pitchFamily="2"/>
              </a:rPr>
              <a:t>Avantage 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62520" y="5747905"/>
            <a:ext cx="5641792" cy="382929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defRPr sz="2000">
                <a:latin typeface="Liberation Sans" pitchFamily="34"/>
              </a:defRPr>
            </a:pPr>
            <a:r>
              <a:rPr lang="fr-FR" sz="1814">
                <a:latin typeface="Liberation Sans" pitchFamily="34"/>
                <a:ea typeface="Droid Sans Fallback" pitchFamily="2"/>
                <a:cs typeface="FreeSans" pitchFamily="2"/>
              </a:rPr>
              <a:t>Informations assez précise sur les actions inconnues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571914" y="1020059"/>
            <a:ext cx="2575440" cy="4395566"/>
          </a:xfrm>
          <a:prstGeom prst="rect">
            <a:avLst/>
          </a:prstGeom>
          <a:noFill/>
          <a:ln>
            <a:noFill/>
          </a:ln>
        </p:spPr>
        <p:txBody>
          <a:bodyPr vert="horz" wrap="none" lIns="97976" tIns="57152" rIns="97976" bIns="57152" anchorCtr="0" compatLnSpc="0">
            <a:spAutoFit/>
          </a:bodyPr>
          <a:lstStyle/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Ambiance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Action 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visuelle</a:t>
            </a:r>
          </a:p>
          <a:p>
            <a:pPr marL="0" lvl="2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...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Action </a:t>
            </a:r>
            <a:r>
              <a:rPr lang="fr-FR" sz="1814" dirty="0" err="1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kinestésique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	</a:t>
            </a: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Action 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auditive</a:t>
            </a:r>
          </a:p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Sécurité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Multimédia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Audio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Vidéo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E</a:t>
            </a: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lectroménager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Alimentaire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Accessibilité 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(humain)</a:t>
            </a: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Déplacement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Ouverture </a:t>
            </a:r>
            <a:r>
              <a:rPr lang="fr-FR" sz="1814" dirty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de porte</a:t>
            </a:r>
          </a:p>
          <a:p>
            <a:pPr marL="0" lvl="1"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dirty="0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Localisation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  <a:p>
            <a:pPr hangingPunct="0">
              <a:buSzPct val="45000"/>
              <a:buFont typeface="StarSymbol"/>
              <a:buChar char="●"/>
              <a:defRPr sz="2000">
                <a:solidFill>
                  <a:srgbClr val="666666"/>
                </a:solidFill>
                <a:latin typeface="Liberation Sans" pitchFamily="34"/>
              </a:defRPr>
            </a:pPr>
            <a:r>
              <a:rPr lang="fr-FR" sz="1814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 </a:t>
            </a:r>
            <a:r>
              <a:rPr lang="fr-FR" sz="1814" smtClean="0">
                <a:solidFill>
                  <a:srgbClr val="666666"/>
                </a:solidFill>
                <a:latin typeface="Liberation Sans" pitchFamily="34"/>
                <a:ea typeface="Droid Sans Fallback" pitchFamily="2"/>
                <a:cs typeface="FreeSans" pitchFamily="2"/>
              </a:rPr>
              <a:t>Entretien</a:t>
            </a:r>
            <a:endParaRPr lang="fr-FR" sz="1814" dirty="0">
              <a:solidFill>
                <a:srgbClr val="666666"/>
              </a:solidFill>
              <a:latin typeface="Liberation Sans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1" name="Forme libre 10"/>
          <p:cNvSpPr/>
          <p:nvPr/>
        </p:nvSpPr>
        <p:spPr>
          <a:xfrm>
            <a:off x="7387394" y="954741"/>
            <a:ext cx="3265855" cy="44534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8000">
            <a:solidFill>
              <a:srgbClr val="666666"/>
            </a:solidFill>
            <a:prstDash val="solid"/>
          </a:ln>
        </p:spPr>
        <p:txBody>
          <a:bodyPr vert="horz" wrap="none" lIns="89811" tIns="48988" rIns="89811" bIns="48988" anchor="ctr" anchorCtr="0" compatLnSpc="0">
            <a:noAutofit/>
          </a:bodyPr>
          <a:lstStyle/>
          <a:p>
            <a:pPr hangingPunct="0"/>
            <a:endParaRPr lang="fr-FR" sz="1633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820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7070" y="194807"/>
            <a:ext cx="3262618" cy="64140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32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3</a:t>
            </a:r>
            <a:r>
              <a:rPr lang="fr-FR" dirty="0" smtClean="0"/>
              <a:t> – Conception</a:t>
            </a:r>
            <a:endParaRPr lang="fr-FR" dirty="0"/>
          </a:p>
        </p:txBody>
      </p:sp>
      <p:sp>
        <p:nvSpPr>
          <p:cNvPr id="3" name="Hexagone 2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5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48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Spécialisation d’un protocole existant : IP</a:t>
            </a:r>
          </a:p>
          <a:p>
            <a:r>
              <a:rPr lang="fr-FR" dirty="0" smtClean="0"/>
              <a:t>Plusieurs domaines : Embarqué, réseau, électronique, logiciel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Comment créer un réseau intelligent et dynamique?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68348" y="202758"/>
            <a:ext cx="269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Sous titres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86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10449" y="210555"/>
            <a:ext cx="1632465" cy="4291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95601" y="1844824"/>
            <a:ext cx="7704667" cy="3332816"/>
          </a:xfrm>
        </p:spPr>
        <p:txBody>
          <a:bodyPr/>
          <a:lstStyle/>
          <a:p>
            <a:r>
              <a:rPr lang="fr-FR" dirty="0" smtClean="0"/>
              <a:t>Présentation de la domotique</a:t>
            </a:r>
          </a:p>
          <a:p>
            <a:r>
              <a:rPr lang="fr-FR" dirty="0" smtClean="0"/>
              <a:t>Description du projet</a:t>
            </a:r>
          </a:p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58383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799856" y="659735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501588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23190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4792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66395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87997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09600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631202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652804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674407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96009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17612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39214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60816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782419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03524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25127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846729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868331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889934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911536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933139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547414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9763438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9979462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0195486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0411510" y="6597352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08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1151" y="10943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1 – Présentation de la domotique</a:t>
            </a:r>
            <a:endParaRPr lang="fr-FR" dirty="0"/>
          </a:p>
        </p:txBody>
      </p:sp>
      <p:sp>
        <p:nvSpPr>
          <p:cNvPr id="7" name="Hexagone 6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46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7734" y="668319"/>
            <a:ext cx="5233450" cy="6552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1 - L’intelligence </a:t>
            </a:r>
            <a:r>
              <a:rPr lang="fr-FR" dirty="0"/>
              <a:t>des </a:t>
            </a:r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42480" y="2343246"/>
            <a:ext cx="7702371" cy="55581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Objet connecté : Extension d’Internet aux objets physiques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77734" y="149561"/>
            <a:ext cx="497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 - Présentation </a:t>
            </a:r>
            <a:r>
              <a:rPr lang="fr-FR" sz="2800" dirty="0"/>
              <a:t>de la domotique</a:t>
            </a:r>
            <a:endParaRPr lang="fr-FR" sz="2800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323549" y="5990249"/>
            <a:ext cx="4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77" y="2967317"/>
            <a:ext cx="5974976" cy="33609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>
            <a:off x="2608729" y="4493943"/>
            <a:ext cx="1618129" cy="0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965578" y="3491753"/>
            <a:ext cx="2823881" cy="44823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8395448" y="5396754"/>
            <a:ext cx="1394011" cy="4481"/>
          </a:xfrm>
          <a:prstGeom prst="straightConnector1">
            <a:avLst/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77302" y="4170777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développement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9930874" y="3190998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Support de communication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930873" y="5073588"/>
            <a:ext cx="173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Actionneur ou capteur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3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153"/>
              </p:ext>
            </p:extLst>
          </p:nvPr>
        </p:nvGraphicFramePr>
        <p:xfrm>
          <a:off x="1749733" y="2590798"/>
          <a:ext cx="9586213" cy="2322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15"/>
                <a:gridCol w="1199213"/>
                <a:gridCol w="1199213"/>
                <a:gridCol w="1000226"/>
                <a:gridCol w="1169233"/>
                <a:gridCol w="3335313"/>
              </a:tblGrid>
              <a:tr h="588959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Bluetooth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Wifi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BLE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NFC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Zigbee</a:t>
                      </a:r>
                      <a:r>
                        <a:rPr lang="fr-FR" sz="1800" dirty="0" smtClean="0"/>
                        <a:t> / Z-</a:t>
                      </a:r>
                      <a:r>
                        <a:rPr lang="fr-FR" sz="1800" dirty="0" err="1" smtClean="0"/>
                        <a:t>wave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Portée (m)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0.2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40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Débit moyen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2.1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200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 Mbit/s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424 Kbit/s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200 Kbit/s</a:t>
                      </a:r>
                      <a:endParaRPr lang="fr-FR" sz="1800" dirty="0"/>
                    </a:p>
                  </a:txBody>
                  <a:tcPr/>
                </a:tc>
              </a:tr>
              <a:tr h="3637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Consommation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15 mA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30 mA</a:t>
                      </a:r>
                      <a:endParaRPr lang="fr-FR" sz="1800" dirty="0"/>
                    </a:p>
                  </a:txBody>
                  <a:tcPr/>
                </a:tc>
              </a:tr>
              <a:tr h="6364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Topologie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P2P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Etoile, Arbre, </a:t>
                      </a:r>
                      <a:r>
                        <a:rPr lang="fr-FR" sz="1800" dirty="0" err="1" smtClean="0"/>
                        <a:t>Mesh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 rot="5400000">
            <a:off x="4462668" y="4084984"/>
            <a:ext cx="329980" cy="215480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ccolade fermante 8"/>
          <p:cNvSpPr/>
          <p:nvPr/>
        </p:nvSpPr>
        <p:spPr>
          <a:xfrm rot="5400000">
            <a:off x="8439501" y="2455110"/>
            <a:ext cx="286248" cy="53867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30324" y="5414838"/>
            <a:ext cx="239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Protocoles énergivores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84779" y="5414838"/>
            <a:ext cx="2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Protocoles peu énergivores</a:t>
            </a:r>
            <a:endParaRPr lang="fr-FR" dirty="0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677734" y="672781"/>
            <a:ext cx="7018518" cy="655255"/>
          </a:xfrm>
        </p:spPr>
        <p:txBody>
          <a:bodyPr>
            <a:normAutofit fontScale="90000"/>
          </a:bodyPr>
          <a:lstStyle/>
          <a:p>
            <a:r>
              <a:rPr lang="fr-FR" dirty="0"/>
              <a:t>2</a:t>
            </a:r>
            <a:r>
              <a:rPr lang="fr-FR" dirty="0" smtClean="0"/>
              <a:t> – Les supports de communications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677734" y="149561"/>
            <a:ext cx="497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 - Présentation </a:t>
            </a:r>
            <a:r>
              <a:rPr lang="fr-FR" sz="2800" dirty="0"/>
              <a:t>de la domotique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422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95" y="1826281"/>
            <a:ext cx="1993126" cy="19277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46" y="4134308"/>
            <a:ext cx="2378492" cy="18136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29125" y="2004987"/>
            <a:ext cx="274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Réseau étoile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Peu 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Peu robuste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225148" y="4305005"/>
            <a:ext cx="274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Réseau </a:t>
            </a:r>
            <a:r>
              <a:rPr lang="fr-FR" sz="2000" dirty="0" err="1" smtClean="0"/>
              <a:t>meshé</a:t>
            </a:r>
            <a:r>
              <a:rPr lang="fr-FR" sz="2000" dirty="0" smtClean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Complexe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Robuste</a:t>
            </a:r>
            <a:endParaRPr lang="fr-FR" sz="2000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677734" y="636513"/>
            <a:ext cx="5239901" cy="6552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3</a:t>
            </a:r>
            <a:r>
              <a:rPr lang="fr-FR" dirty="0" smtClean="0"/>
              <a:t> – Les différentes topologies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677734" y="149561"/>
            <a:ext cx="497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 - Présentation </a:t>
            </a:r>
            <a:r>
              <a:rPr lang="fr-FR" sz="2800" dirty="0"/>
              <a:t>de la domotique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76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5424" y="2671639"/>
            <a:ext cx="6263508" cy="2240943"/>
          </a:xfrm>
        </p:spPr>
        <p:txBody>
          <a:bodyPr/>
          <a:lstStyle/>
          <a:p>
            <a:r>
              <a:rPr lang="fr-FR" dirty="0" smtClean="0"/>
              <a:t>Besoin de créer une intelligence : Jarvis</a:t>
            </a:r>
          </a:p>
          <a:p>
            <a:r>
              <a:rPr lang="fr-FR" dirty="0" smtClean="0"/>
              <a:t>Les scénarios intelligents : Lecture d’un film</a:t>
            </a:r>
          </a:p>
          <a:p>
            <a:r>
              <a:rPr lang="fr-FR" dirty="0" smtClean="0"/>
              <a:t>Anticipation des requêtes de l’utilisateur</a:t>
            </a:r>
            <a:endParaRPr lang="fr-FR" dirty="0"/>
          </a:p>
        </p:txBody>
      </p:sp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843962" y="2914947"/>
            <a:ext cx="4133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Choix du film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Choix du volume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Fermeture des stores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Extinction de la lumière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Allumage d’une lumière tamisée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Passage du téléphone en mode avion</a:t>
            </a:r>
            <a:endParaRPr lang="fr-FR" dirty="0"/>
          </a:p>
        </p:txBody>
      </p:sp>
      <p:cxnSp>
        <p:nvCxnSpPr>
          <p:cNvPr id="9" name="Connecteur droit avec flèche 8"/>
          <p:cNvCxnSpPr>
            <a:endCxn id="7" idx="1"/>
          </p:cNvCxnSpPr>
          <p:nvPr/>
        </p:nvCxnSpPr>
        <p:spPr>
          <a:xfrm>
            <a:off x="7084612" y="3792110"/>
            <a:ext cx="75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677734" y="672781"/>
            <a:ext cx="7030445" cy="655255"/>
          </a:xfrm>
        </p:spPr>
        <p:txBody>
          <a:bodyPr>
            <a:normAutofit fontScale="90000"/>
          </a:bodyPr>
          <a:lstStyle/>
          <a:p>
            <a:r>
              <a:rPr lang="fr-FR" dirty="0"/>
              <a:t>4</a:t>
            </a:r>
            <a:r>
              <a:rPr lang="fr-FR" dirty="0" smtClean="0"/>
              <a:t> – La centralisation de l’intelligence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677734" y="149561"/>
            <a:ext cx="497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 - Présentation </a:t>
            </a:r>
            <a:r>
              <a:rPr lang="fr-FR" sz="2800" dirty="0"/>
              <a:t>de la domotique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750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e 4"/>
          <p:cNvSpPr/>
          <p:nvPr/>
        </p:nvSpPr>
        <p:spPr>
          <a:xfrm>
            <a:off x="11275985" y="5990249"/>
            <a:ext cx="504056" cy="434531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420001" y="5990774"/>
            <a:ext cx="21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622837" y="2502326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617840" y="4146248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662154" y="3391332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93977" y="4146248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662153" y="5070642"/>
            <a:ext cx="614597" cy="61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764124" y="2622703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811053" y="3510605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757499" y="4258036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40261" y="4258036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02910" y="5185322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  <p:cxnSp>
        <p:nvCxnSpPr>
          <p:cNvPr id="19" name="Connecteur droit 18"/>
          <p:cNvCxnSpPr>
            <a:stCxn id="8" idx="4"/>
            <a:endCxn id="9" idx="0"/>
          </p:cNvCxnSpPr>
          <p:nvPr/>
        </p:nvCxnSpPr>
        <p:spPr>
          <a:xfrm flipH="1">
            <a:off x="3925139" y="3116923"/>
            <a:ext cx="4997" cy="1029325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endCxn id="10" idx="1"/>
          </p:cNvCxnSpPr>
          <p:nvPr/>
        </p:nvCxnSpPr>
        <p:spPr>
          <a:xfrm>
            <a:off x="4212243" y="2962025"/>
            <a:ext cx="539917" cy="519313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9" idx="5"/>
            <a:endCxn id="12" idx="1"/>
          </p:cNvCxnSpPr>
          <p:nvPr/>
        </p:nvCxnSpPr>
        <p:spPr>
          <a:xfrm>
            <a:off x="4142431" y="4670839"/>
            <a:ext cx="609728" cy="489809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3"/>
          </p:cNvCxnSpPr>
          <p:nvPr/>
        </p:nvCxnSpPr>
        <p:spPr>
          <a:xfrm flipH="1">
            <a:off x="5220570" y="4670839"/>
            <a:ext cx="563413" cy="514483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11" idx="1"/>
          </p:cNvCxnSpPr>
          <p:nvPr/>
        </p:nvCxnSpPr>
        <p:spPr>
          <a:xfrm>
            <a:off x="5190756" y="3928039"/>
            <a:ext cx="593227" cy="308215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9" idx="7"/>
          </p:cNvCxnSpPr>
          <p:nvPr/>
        </p:nvCxnSpPr>
        <p:spPr>
          <a:xfrm flipH="1">
            <a:off x="4142431" y="3841415"/>
            <a:ext cx="558546" cy="394839"/>
          </a:xfrm>
          <a:prstGeom prst="line">
            <a:avLst/>
          </a:prstGeom>
          <a:ln w="38100">
            <a:solidFill>
              <a:srgbClr val="207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8159007" y="3739455"/>
            <a:ext cx="614597" cy="6145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300294" y="3859832"/>
            <a:ext cx="32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1677734" y="702449"/>
            <a:ext cx="3579579" cy="65525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5 - Problématique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677734" y="149561"/>
            <a:ext cx="497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 - Présentation </a:t>
            </a:r>
            <a:r>
              <a:rPr lang="fr-FR" sz="2800" dirty="0"/>
              <a:t>de la domotique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98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558</TotalTime>
  <Words>748</Words>
  <Application>Microsoft Office PowerPoint</Application>
  <PresentationFormat>Grand écran</PresentationFormat>
  <Paragraphs>318</Paragraphs>
  <Slides>22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Droid Sans Fallback</vt:lpstr>
      <vt:lpstr>FreeSans</vt:lpstr>
      <vt:lpstr>Inconsolata</vt:lpstr>
      <vt:lpstr>Liberation Sans</vt:lpstr>
      <vt:lpstr>StarSymbol</vt:lpstr>
      <vt:lpstr>Parallaxe</vt:lpstr>
      <vt:lpstr>Création d’un réseau générique et dynamique : SmartDevCom</vt:lpstr>
      <vt:lpstr>Introduction</vt:lpstr>
      <vt:lpstr>Plan</vt:lpstr>
      <vt:lpstr>1 – Présentation de la domotique</vt:lpstr>
      <vt:lpstr>1 - L’intelligence des objets</vt:lpstr>
      <vt:lpstr>2 – Les supports de communications</vt:lpstr>
      <vt:lpstr>Présentation PowerPoint</vt:lpstr>
      <vt:lpstr>4 – La centralisation de l’intelligence</vt:lpstr>
      <vt:lpstr>5 - Problématique</vt:lpstr>
      <vt:lpstr>2 – Description du projet</vt:lpstr>
      <vt:lpstr>II – Description du projet</vt:lpstr>
      <vt:lpstr>II – Description du projet</vt:lpstr>
      <vt:lpstr>II – Description du projet</vt:lpstr>
      <vt:lpstr>II – Description du projet</vt:lpstr>
      <vt:lpstr>II – Description du projet</vt:lpstr>
      <vt:lpstr>II – Description du projet</vt:lpstr>
      <vt:lpstr>II – Description du projet</vt:lpstr>
      <vt:lpstr>II – Description du projet</vt:lpstr>
      <vt:lpstr>II – Description du projet</vt:lpstr>
      <vt:lpstr>3 – Conception</vt:lpstr>
      <vt:lpstr>Introduction</vt:lpstr>
      <vt:lpstr>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réseau générique et dynamique : SmartDevCom</dc:title>
  <dc:creator>Thomas Impéry</dc:creator>
  <cp:lastModifiedBy>Thomas Impéry</cp:lastModifiedBy>
  <cp:revision>23</cp:revision>
  <dcterms:created xsi:type="dcterms:W3CDTF">2016-03-07T10:02:56Z</dcterms:created>
  <dcterms:modified xsi:type="dcterms:W3CDTF">2016-03-08T20:31:52Z</dcterms:modified>
</cp:coreProperties>
</file>