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22"/>
  </p:notesMasterIdLst>
  <p:sldIdLst>
    <p:sldId id="257" r:id="rId4"/>
    <p:sldId id="269" r:id="rId5"/>
    <p:sldId id="279" r:id="rId6"/>
    <p:sldId id="280" r:id="rId7"/>
    <p:sldId id="281" r:id="rId8"/>
    <p:sldId id="282" r:id="rId9"/>
    <p:sldId id="283" r:id="rId10"/>
    <p:sldId id="258" r:id="rId11"/>
    <p:sldId id="259" r:id="rId12"/>
    <p:sldId id="260" r:id="rId13"/>
    <p:sldId id="261" r:id="rId14"/>
    <p:sldId id="262" r:id="rId15"/>
    <p:sldId id="263" r:id="rId16"/>
    <p:sldId id="264" r:id="rId17"/>
    <p:sldId id="265" r:id="rId18"/>
    <p:sldId id="266"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56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p:cViewPr varScale="1">
        <p:scale>
          <a:sx n="96" d="100"/>
          <a:sy n="96" d="100"/>
        </p:scale>
        <p:origin x="495" y="5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Feuille_de_calcul_Microsoft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Feuille_de_calcul_Microsoft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Feuille_de_calcul_Microsoft_Excel3.xlsx"/></Relationships>
</file>

<file path=ppt/charts/_rels/chart4.xml.rels><?xml version="1.0" encoding="UTF-8" standalone="yes"?>
<Relationships xmlns="http://schemas.openxmlformats.org/package/2006/relationships"><Relationship Id="rId1" Type="http://schemas.openxmlformats.org/officeDocument/2006/relationships/package" Target="../embeddings/Feuille_de_calcul_Microsoft_Excel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rgbClr val="000000">
            <a:alpha val="70000"/>
          </a:srgbClr>
        </a:solidFill>
        <a:ln>
          <a:solidFill>
            <a:srgbClr val="000000"/>
          </a:solidFill>
        </a:ln>
      </c:spPr>
    </c:floor>
    <c:sideWall>
      <c:thickness val="0"/>
      <c:spPr>
        <a:gradFill>
          <a:gsLst>
            <a:gs pos="0">
              <a:srgbClr val="000000">
                <a:alpha val="0"/>
              </a:srgbClr>
            </a:gs>
            <a:gs pos="50000">
              <a:srgbClr val="000000">
                <a:alpha val="9000"/>
              </a:srgbClr>
            </a:gs>
            <a:gs pos="100000">
              <a:srgbClr val="000000">
                <a:alpha val="40000"/>
              </a:srgbClr>
            </a:gs>
          </a:gsLst>
          <a:lin ang="5400000" scaled="0"/>
        </a:gradFill>
      </c:spPr>
    </c:sideWall>
    <c:backWall>
      <c:thickness val="0"/>
      <c:spPr>
        <a:gradFill>
          <a:gsLst>
            <a:gs pos="0">
              <a:srgbClr val="000000">
                <a:alpha val="0"/>
              </a:srgbClr>
            </a:gs>
            <a:gs pos="50000">
              <a:srgbClr val="000000">
                <a:alpha val="9000"/>
              </a:srgbClr>
            </a:gs>
            <a:gs pos="100000">
              <a:srgbClr val="000000">
                <a:alpha val="70000"/>
              </a:srgbClr>
            </a:gs>
          </a:gsLst>
          <a:lin ang="5400000" scaled="0"/>
        </a:gradFill>
      </c:spPr>
    </c:backWall>
    <c:plotArea>
      <c:layout/>
      <c:bar3DChart>
        <c:barDir val="col"/>
        <c:grouping val="clustered"/>
        <c:varyColors val="0"/>
        <c:ser>
          <c:idx val="0"/>
          <c:order val="0"/>
          <c:tx>
            <c:strRef>
              <c:f>Sheet1!$B$1</c:f>
              <c:strCache>
                <c:ptCount val="1"/>
                <c:pt idx="0">
                  <c:v>Série 1</c:v>
                </c:pt>
              </c:strCache>
            </c:strRef>
          </c:tx>
          <c:invertIfNegative val="0"/>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Série 2</c:v>
                </c:pt>
              </c:strCache>
            </c:strRef>
          </c:tx>
          <c:invertIfNegative val="0"/>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Série 3</c:v>
                </c:pt>
              </c:strCache>
            </c:strRef>
          </c:tx>
          <c:invertIfNegative val="0"/>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cylinder"/>
        <c:axId val="506100496"/>
        <c:axId val="506101040"/>
        <c:axId val="0"/>
      </c:bar3DChart>
      <c:catAx>
        <c:axId val="506100496"/>
        <c:scaling>
          <c:orientation val="minMax"/>
        </c:scaling>
        <c:delete val="0"/>
        <c:axPos val="b"/>
        <c:numFmt formatCode="General" sourceLinked="0"/>
        <c:majorTickMark val="out"/>
        <c:minorTickMark val="none"/>
        <c:tickLblPos val="nextTo"/>
        <c:spPr>
          <a:ln>
            <a:solidFill>
              <a:schemeClr val="bg2"/>
            </a:solidFill>
          </a:ln>
        </c:spPr>
        <c:txPr>
          <a:bodyPr/>
          <a:lstStyle/>
          <a:p>
            <a:pPr>
              <a:defRPr sz="2000">
                <a:effectLst>
                  <a:outerShdw blurRad="38100" dist="38100" dir="2700000" algn="tl">
                    <a:srgbClr val="000000">
                      <a:alpha val="43137"/>
                    </a:srgbClr>
                  </a:outerShdw>
                </a:effectLst>
              </a:defRPr>
            </a:pPr>
            <a:endParaRPr lang="fr-FR"/>
          </a:p>
        </c:txPr>
        <c:crossAx val="506101040"/>
        <c:crosses val="autoZero"/>
        <c:auto val="1"/>
        <c:lblAlgn val="ctr"/>
        <c:lblOffset val="100"/>
        <c:noMultiLvlLbl val="0"/>
      </c:catAx>
      <c:valAx>
        <c:axId val="506101040"/>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3200">
                <a:effectLst>
                  <a:outerShdw blurRad="38100" dist="38100" dir="2700000" algn="tl">
                    <a:srgbClr val="000000">
                      <a:alpha val="43137"/>
                    </a:srgbClr>
                  </a:outerShdw>
                </a:effectLst>
              </a:defRPr>
            </a:pPr>
            <a:endParaRPr lang="fr-FR"/>
          </a:p>
        </c:txPr>
        <c:crossAx val="506100496"/>
        <c:crosses val="autoZero"/>
        <c:crossBetween val="between"/>
        <c:majorUnit val="1"/>
      </c:valAx>
    </c:plotArea>
    <c:legend>
      <c:legendPos val="r"/>
      <c:layout/>
      <c:overlay val="0"/>
      <c:txPr>
        <a:bodyPr/>
        <a:lstStyle/>
        <a:p>
          <a:pPr>
            <a:defRPr sz="2800">
              <a:effectLst>
                <a:outerShdw blurRad="38100" dist="38100" dir="2700000" algn="tl">
                  <a:srgbClr val="000000">
                    <a:alpha val="43137"/>
                  </a:srgbClr>
                </a:outerShdw>
              </a:effectLst>
            </a:defRPr>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sz="4400" b="0"/>
            </a:pPr>
            <a:r>
              <a:rPr lang="fr-FR" noProof="1" smtClean="0"/>
              <a:t>Titre du graphique</a:t>
            </a:r>
            <a:endParaRPr lang="fr-FR" noProof="1"/>
          </a:p>
        </c:rich>
      </c:tx>
      <c:layout/>
      <c:overlay val="0"/>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35E-3"/>
          <c:y val="0.16578725939722258"/>
          <c:w val="0.71714774916939061"/>
          <c:h val="0.82881511893089421"/>
        </c:manualLayout>
      </c:layout>
      <c:pie3DChart>
        <c:varyColors val="1"/>
        <c:ser>
          <c:idx val="0"/>
          <c:order val="0"/>
          <c:tx>
            <c:strRef>
              <c:f>Sheet1!$B$1</c:f>
              <c:strCache>
                <c:ptCount val="1"/>
                <c:pt idx="0">
                  <c:v>Titre du graphique</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fr-FR"/>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Sheet1!$A$2:$A$5</c:f>
              <c:strCache>
                <c:ptCount val="4"/>
                <c:pt idx="0">
                  <c:v>1er trim.</c:v>
                </c:pt>
                <c:pt idx="1">
                  <c:v>2e trim.</c:v>
                </c:pt>
                <c:pt idx="2">
                  <c:v>3e trim.</c:v>
                </c:pt>
                <c:pt idx="3">
                  <c:v>4e trim.</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1349145773956291"/>
          <c:y val="0.33069235618712822"/>
          <c:w val="0.27832858316023507"/>
          <c:h val="0.42146170730846988"/>
        </c:manualLayout>
      </c:layout>
      <c:overlay val="0"/>
      <c:txPr>
        <a:bodyPr/>
        <a:lstStyle/>
        <a:p>
          <a:pPr>
            <a:defRPr sz="3200">
              <a:effectLst>
                <a:outerShdw blurRad="38100" dist="38100" dir="2700000" algn="tl">
                  <a:srgbClr val="000000">
                    <a:alpha val="43137"/>
                  </a:srgbClr>
                </a:outerShdw>
              </a:effectLst>
            </a:defRPr>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Série 1</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Série 2</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Série 3</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smooth val="0"/>
        </c:ser>
        <c:ser>
          <c:idx val="3"/>
          <c:order val="3"/>
          <c:tx>
            <c:strRef>
              <c:f>Sheet1!$E$1</c:f>
              <c:strCache>
                <c:ptCount val="1"/>
                <c:pt idx="0">
                  <c:v>Série 4</c:v>
                </c:pt>
              </c:strCache>
            </c:strRef>
          </c:tx>
          <c:spPr>
            <a:ln w="127000"/>
            <a:effectLst>
              <a:outerShdw blurRad="50800" dist="76200" dir="5400000" algn="ctr" rotWithShape="0">
                <a:srgbClr val="000000">
                  <a:alpha val="40000"/>
                </a:srgbClr>
              </a:outerShdw>
            </a:effectLst>
          </c:spPr>
          <c:marker>
            <c:symbol val="circle"/>
            <c:size val="12"/>
            <c:spPr>
              <a:effectLst>
                <a:outerShdw blurRad="50800" dist="76200" dir="5400000" algn="ctr" rotWithShape="0">
                  <a:srgbClr val="000000">
                    <a:alpha val="40000"/>
                  </a:srgbClr>
                </a:outerShdw>
              </a:effectLst>
              <a:scene3d>
                <a:camera prst="orthographicFront"/>
                <a:lightRig rig="threePt" dir="t"/>
              </a:scene3d>
              <a:sp3d>
                <a:bevelT prst="relaxedInset"/>
              </a:sp3d>
            </c:spPr>
          </c:marker>
          <c:cat>
            <c:strRef>
              <c:f>Sheet1!$A$2:$A$5</c:f>
              <c:strCache>
                <c:ptCount val="4"/>
                <c:pt idx="0">
                  <c:v>Catégorie 1</c:v>
                </c:pt>
                <c:pt idx="1">
                  <c:v>Catégorie 2</c:v>
                </c:pt>
                <c:pt idx="2">
                  <c:v>Catégorie 3</c:v>
                </c:pt>
                <c:pt idx="3">
                  <c:v>Catégorie 4</c:v>
                </c:pt>
              </c:strCache>
            </c:strRef>
          </c:cat>
          <c:val>
            <c:numRef>
              <c:f>Sheet1!$E$2:$E$5</c:f>
              <c:numCache>
                <c:formatCode>General</c:formatCode>
                <c:ptCount val="4"/>
                <c:pt idx="0">
                  <c:v>1</c:v>
                </c:pt>
                <c:pt idx="1">
                  <c:v>3</c:v>
                </c:pt>
                <c:pt idx="2">
                  <c:v>5</c:v>
                </c:pt>
                <c:pt idx="3">
                  <c:v>5.5</c:v>
                </c:pt>
              </c:numCache>
            </c:numRef>
          </c:val>
          <c:smooth val="0"/>
        </c:ser>
        <c:dLbls>
          <c:showLegendKey val="0"/>
          <c:showVal val="0"/>
          <c:showCatName val="0"/>
          <c:showSerName val="0"/>
          <c:showPercent val="0"/>
          <c:showBubbleSize val="0"/>
        </c:dLbls>
        <c:marker val="1"/>
        <c:smooth val="0"/>
        <c:axId val="506096688"/>
        <c:axId val="506102672"/>
      </c:lineChart>
      <c:catAx>
        <c:axId val="506096688"/>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fr-FR"/>
          </a:p>
        </c:txPr>
        <c:crossAx val="506102672"/>
        <c:crosses val="autoZero"/>
        <c:auto val="1"/>
        <c:lblAlgn val="ctr"/>
        <c:lblOffset val="100"/>
        <c:noMultiLvlLbl val="0"/>
      </c:catAx>
      <c:valAx>
        <c:axId val="506102672"/>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800">
                <a:effectLst>
                  <a:outerShdw blurRad="38100" dist="38100" dir="2700000" algn="tl">
                    <a:srgbClr val="000000">
                      <a:alpha val="43137"/>
                    </a:srgbClr>
                  </a:outerShdw>
                </a:effectLst>
              </a:defRPr>
            </a:pPr>
            <a:endParaRPr lang="fr-FR"/>
          </a:p>
        </c:txPr>
        <c:crossAx val="506096688"/>
        <c:crosses val="autoZero"/>
        <c:crossBetween val="between"/>
      </c:valAx>
      <c:spPr>
        <a:gradFill>
          <a:gsLst>
            <a:gs pos="0">
              <a:srgbClr val="000000">
                <a:alpha val="0"/>
              </a:srgbClr>
            </a:gs>
            <a:gs pos="50000">
              <a:srgbClr val="000000">
                <a:alpha val="9000"/>
              </a:srgbClr>
            </a:gs>
            <a:gs pos="100000">
              <a:srgbClr val="000000">
                <a:alpha val="85000"/>
              </a:srgbClr>
            </a:gs>
          </a:gsLst>
          <a:lin ang="5400000" scaled="0"/>
        </a:gradFill>
        <a:ln>
          <a:solidFill>
            <a:schemeClr val="bg2"/>
          </a:solidFill>
        </a:ln>
      </c:spPr>
    </c:plotArea>
    <c:legend>
      <c:legendPos val="r"/>
      <c:layout/>
      <c:overlay val="0"/>
      <c:txPr>
        <a:bodyPr/>
        <a:lstStyle/>
        <a:p>
          <a:pPr>
            <a:defRPr sz="2800">
              <a:effectLst>
                <a:outerShdw blurRad="38100" dist="38100" dir="2700000" algn="tl">
                  <a:srgbClr val="000000">
                    <a:alpha val="43137"/>
                  </a:srgbClr>
                </a:outerShdw>
              </a:effectLst>
            </a:defRPr>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areaChart>
        <c:grouping val="stacked"/>
        <c:varyColors val="0"/>
        <c:ser>
          <c:idx val="0"/>
          <c:order val="0"/>
          <c:tx>
            <c:strRef>
              <c:f>Sheet1!$B$1</c:f>
              <c:strCache>
                <c:ptCount val="1"/>
                <c:pt idx="0">
                  <c:v>Série 1</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Catégorie 1</c:v>
                </c:pt>
                <c:pt idx="1">
                  <c:v>Catégorie 2</c:v>
                </c:pt>
                <c:pt idx="2">
                  <c:v>Catégorie 3</c:v>
                </c:pt>
                <c:pt idx="3">
                  <c:v>Catégorie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Série 2</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Catégorie 1</c:v>
                </c:pt>
                <c:pt idx="1">
                  <c:v>Catégorie 2</c:v>
                </c:pt>
                <c:pt idx="2">
                  <c:v>Catégorie 3</c:v>
                </c:pt>
                <c:pt idx="3">
                  <c:v>Catégorie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Série 3</c:v>
                </c:pt>
              </c:strCache>
            </c:strRef>
          </c:tx>
          <c:spPr>
            <a:scene3d>
              <a:camera prst="orthographicFront"/>
              <a:lightRig rig="glow" dir="t">
                <a:rot lat="0" lon="0" rev="5400000"/>
              </a:lightRig>
            </a:scene3d>
            <a:sp3d prstMaterial="flat">
              <a:bevelT/>
              <a:contourClr>
                <a:srgbClr val="000000"/>
              </a:contourClr>
            </a:sp3d>
          </c:spPr>
          <c:cat>
            <c:strRef>
              <c:f>Sheet1!$A$2:$A$5</c:f>
              <c:strCache>
                <c:ptCount val="4"/>
                <c:pt idx="0">
                  <c:v>Catégorie 1</c:v>
                </c:pt>
                <c:pt idx="1">
                  <c:v>Catégorie 2</c:v>
                </c:pt>
                <c:pt idx="2">
                  <c:v>Catégorie 3</c:v>
                </c:pt>
                <c:pt idx="3">
                  <c:v>Catégorie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axId val="283561968"/>
        <c:axId val="283558160"/>
      </c:areaChart>
      <c:catAx>
        <c:axId val="283561968"/>
        <c:scaling>
          <c:orientation val="minMax"/>
        </c:scaling>
        <c:delete val="0"/>
        <c:axPos val="b"/>
        <c:numFmt formatCode="General" sourceLinked="0"/>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fr-FR"/>
          </a:p>
        </c:txPr>
        <c:crossAx val="283558160"/>
        <c:crosses val="autoZero"/>
        <c:auto val="1"/>
        <c:lblAlgn val="ctr"/>
        <c:lblOffset val="100"/>
        <c:noMultiLvlLbl val="0"/>
      </c:catAx>
      <c:valAx>
        <c:axId val="283558160"/>
        <c:scaling>
          <c:orientation val="minMax"/>
        </c:scaling>
        <c:delete val="0"/>
        <c:axPos val="l"/>
        <c:majorGridlines>
          <c:spPr>
            <a:ln>
              <a:solidFill>
                <a:schemeClr val="bg2"/>
              </a:solidFill>
            </a:ln>
          </c:spPr>
        </c:majorGridlines>
        <c:numFmt formatCode="General" sourceLinked="1"/>
        <c:majorTickMark val="out"/>
        <c:minorTickMark val="none"/>
        <c:tickLblPos val="nextTo"/>
        <c:spPr>
          <a:ln>
            <a:solidFill>
              <a:schemeClr val="bg2"/>
            </a:solidFill>
          </a:ln>
        </c:spPr>
        <c:txPr>
          <a:bodyPr/>
          <a:lstStyle/>
          <a:p>
            <a:pPr>
              <a:defRPr sz="2400">
                <a:effectLst>
                  <a:outerShdw blurRad="38100" dist="38100" dir="2700000" algn="tl">
                    <a:srgbClr val="000000">
                      <a:alpha val="43137"/>
                    </a:srgbClr>
                  </a:outerShdw>
                </a:effectLst>
              </a:defRPr>
            </a:pPr>
            <a:endParaRPr lang="fr-FR"/>
          </a:p>
        </c:txPr>
        <c:crossAx val="283561968"/>
        <c:crosses val="autoZero"/>
        <c:crossBetween val="midCat"/>
      </c:valAx>
      <c:spPr>
        <a:gradFill>
          <a:gsLst>
            <a:gs pos="0">
              <a:srgbClr val="000000">
                <a:alpha val="81000"/>
              </a:srgbClr>
            </a:gs>
            <a:gs pos="51000">
              <a:srgbClr val="000000">
                <a:alpha val="33000"/>
              </a:srgbClr>
            </a:gs>
            <a:gs pos="100000">
              <a:srgbClr val="000000">
                <a:alpha val="0"/>
              </a:srgbClr>
            </a:gs>
          </a:gsLst>
          <a:lin ang="16200000" scaled="0"/>
        </a:gradFill>
      </c:spPr>
    </c:plotArea>
    <c:legend>
      <c:legendPos val="r"/>
      <c:layout>
        <c:manualLayout>
          <c:xMode val="edge"/>
          <c:yMode val="edge"/>
          <c:x val="0.74670724215484086"/>
          <c:y val="0.33972823971405119"/>
          <c:w val="0.24759475150803728"/>
          <c:h val="0.31658704122168713"/>
        </c:manualLayout>
      </c:layout>
      <c:overlay val="0"/>
      <c:txPr>
        <a:bodyPr/>
        <a:lstStyle/>
        <a:p>
          <a:pPr>
            <a:defRPr sz="2800">
              <a:effectLst>
                <a:outerShdw blurRad="38100" dist="38100" dir="2700000" algn="tl">
                  <a:srgbClr val="000000">
                    <a:alpha val="43137"/>
                  </a:srgbClr>
                </a:outerShdw>
              </a:effectLst>
            </a:defRPr>
          </a:pPr>
          <a:endParaRPr lang="fr-FR"/>
        </a:p>
      </c:txPr>
    </c:legend>
    <c:plotVisOnly val="1"/>
    <c:dispBlanksAs val="zero"/>
    <c:showDLblsOverMax val="0"/>
  </c:chart>
  <c:txPr>
    <a:bodyPr/>
    <a:lstStyle/>
    <a:p>
      <a:pPr>
        <a:defRPr sz="1800"/>
      </a:pPr>
      <a:endParaRPr lang="fr-F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t>3/14/2015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t>‹N°›</a:t>
            </a:fld>
            <a:endParaRPr lang="en-US"/>
          </a:p>
        </p:txBody>
      </p:sp>
    </p:spTree>
    <p:extLst>
      <p:ext uri="{BB962C8B-B14F-4D97-AF65-F5344CB8AC3E}">
        <p14:creationId xmlns:p14="http://schemas.microsoft.com/office/powerpoint/2010/main" val="148687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4:02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5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315045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400">
              <a:buNone/>
            </a:pPr>
            <a:fld id="{8B263312-38AA-4E1E-B2B5-0F8F122B24FE}" type="slidenum">
              <a:rPr lang="en-US" sz="1200" b="0" i="0">
                <a:latin typeface="Calibri"/>
                <a:ea typeface="+mn-ea"/>
                <a:cs typeface="+mn-cs"/>
              </a:rPr>
              <a:t>10</a:t>
            </a:fld>
            <a:endParaRPr lang="en-US" sz="1200" b="0" i="0">
              <a:latin typeface="Calibri"/>
              <a:ea typeface="+mn-ea"/>
              <a:cs typeface="+mn-cs"/>
            </a:endParaRPr>
          </a:p>
        </p:txBody>
      </p:sp>
    </p:spTree>
    <p:extLst>
      <p:ext uri="{BB962C8B-B14F-4D97-AF65-F5344CB8AC3E}">
        <p14:creationId xmlns:p14="http://schemas.microsoft.com/office/powerpoint/2010/main" val="3160295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3:57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12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11</a:t>
            </a:fld>
            <a:endParaRPr lang="en-US" sz="1200" b="0" i="0">
              <a:latin typeface="Calibri"/>
              <a:ea typeface="+mn-ea"/>
              <a:cs typeface="+mn-cs"/>
            </a:endParaRPr>
          </a:p>
        </p:txBody>
      </p:sp>
    </p:spTree>
    <p:extLst>
      <p:ext uri="{BB962C8B-B14F-4D97-AF65-F5344CB8AC3E}">
        <p14:creationId xmlns:p14="http://schemas.microsoft.com/office/powerpoint/2010/main" val="10066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400">
              <a:buNone/>
            </a:pPr>
            <a:fld id="{8B263312-38AA-4E1E-B2B5-0F8F122B24FE}" type="slidenum">
              <a:rPr lang="en-US" sz="1200" b="0" i="0">
                <a:latin typeface="Calibri"/>
                <a:ea typeface="+mn-ea"/>
                <a:cs typeface="+mn-cs"/>
              </a:rPr>
              <a:t>12</a:t>
            </a:fld>
            <a:endParaRPr lang="en-US" sz="1200" b="0" i="0">
              <a:latin typeface="Calibri"/>
              <a:ea typeface="+mn-ea"/>
              <a:cs typeface="+mn-cs"/>
            </a:endParaRPr>
          </a:p>
        </p:txBody>
      </p:sp>
    </p:spTree>
    <p:extLst>
      <p:ext uri="{BB962C8B-B14F-4D97-AF65-F5344CB8AC3E}">
        <p14:creationId xmlns:p14="http://schemas.microsoft.com/office/powerpoint/2010/main" val="1470989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400">
              <a:buNone/>
            </a:pPr>
            <a:fld id="{8B263312-38AA-4E1E-B2B5-0F8F122B24FE}" type="slidenum">
              <a:rPr lang="en-US" sz="1200" b="0" i="0">
                <a:latin typeface="Calibri"/>
                <a:ea typeface="+mn-ea"/>
                <a:cs typeface="+mn-cs"/>
              </a:rPr>
              <a:t>13</a:t>
            </a:fld>
            <a:endParaRPr lang="en-US" sz="1200" b="0" i="0">
              <a:latin typeface="Calibri"/>
              <a:ea typeface="+mn-ea"/>
              <a:cs typeface="+mn-cs"/>
            </a:endParaRPr>
          </a:p>
        </p:txBody>
      </p:sp>
    </p:spTree>
    <p:extLst>
      <p:ext uri="{BB962C8B-B14F-4D97-AF65-F5344CB8AC3E}">
        <p14:creationId xmlns:p14="http://schemas.microsoft.com/office/powerpoint/2010/main" val="18499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3:57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12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14</a:t>
            </a:fld>
            <a:endParaRPr lang="en-US" sz="1200" b="0" i="0">
              <a:latin typeface="Calibri"/>
              <a:ea typeface="+mn-ea"/>
              <a:cs typeface="+mn-cs"/>
            </a:endParaRPr>
          </a:p>
        </p:txBody>
      </p:sp>
    </p:spTree>
    <p:extLst>
      <p:ext uri="{BB962C8B-B14F-4D97-AF65-F5344CB8AC3E}">
        <p14:creationId xmlns:p14="http://schemas.microsoft.com/office/powerpoint/2010/main" val="1512689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3:57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12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15</a:t>
            </a:fld>
            <a:endParaRPr lang="en-US" sz="1200" b="0" i="0">
              <a:latin typeface="Calibri"/>
              <a:ea typeface="+mn-ea"/>
              <a:cs typeface="+mn-cs"/>
            </a:endParaRPr>
          </a:p>
        </p:txBody>
      </p:sp>
    </p:spTree>
    <p:extLst>
      <p:ext uri="{BB962C8B-B14F-4D97-AF65-F5344CB8AC3E}">
        <p14:creationId xmlns:p14="http://schemas.microsoft.com/office/powerpoint/2010/main" val="1343669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3:57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12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16</a:t>
            </a:fld>
            <a:endParaRPr lang="en-US" sz="1200" b="0" i="0">
              <a:latin typeface="Calibri"/>
              <a:ea typeface="+mn-ea"/>
              <a:cs typeface="+mn-cs"/>
            </a:endParaRPr>
          </a:p>
        </p:txBody>
      </p:sp>
    </p:spTree>
    <p:extLst>
      <p:ext uri="{BB962C8B-B14F-4D97-AF65-F5344CB8AC3E}">
        <p14:creationId xmlns:p14="http://schemas.microsoft.com/office/powerpoint/2010/main" val="2730942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3:57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12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17</a:t>
            </a:fld>
            <a:endParaRPr lang="en-US" sz="1200" b="0" i="0">
              <a:latin typeface="Calibri"/>
              <a:ea typeface="+mn-ea"/>
              <a:cs typeface="+mn-cs"/>
            </a:endParaRPr>
          </a:p>
        </p:txBody>
      </p:sp>
    </p:spTree>
    <p:extLst>
      <p:ext uri="{BB962C8B-B14F-4D97-AF65-F5344CB8AC3E}">
        <p14:creationId xmlns:p14="http://schemas.microsoft.com/office/powerpoint/2010/main" val="4152852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3:57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12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18</a:t>
            </a:fld>
            <a:endParaRPr lang="en-US" sz="1200" b="0" i="0">
              <a:latin typeface="Calibri"/>
              <a:ea typeface="+mn-ea"/>
              <a:cs typeface="+mn-cs"/>
            </a:endParaRPr>
          </a:p>
        </p:txBody>
      </p:sp>
    </p:spTree>
    <p:extLst>
      <p:ext uri="{BB962C8B-B14F-4D97-AF65-F5344CB8AC3E}">
        <p14:creationId xmlns:p14="http://schemas.microsoft.com/office/powerpoint/2010/main" val="659422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6:07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5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248618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6:08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5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3</a:t>
            </a:fld>
            <a:endParaRPr lang="en-US" sz="1200" b="0" i="0">
              <a:latin typeface="Calibri"/>
              <a:ea typeface="+mn-ea"/>
              <a:cs typeface="+mn-cs"/>
            </a:endParaRPr>
          </a:p>
        </p:txBody>
      </p:sp>
    </p:spTree>
    <p:extLst>
      <p:ext uri="{BB962C8B-B14F-4D97-AF65-F5344CB8AC3E}">
        <p14:creationId xmlns:p14="http://schemas.microsoft.com/office/powerpoint/2010/main" val="414921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4:39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5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4</a:t>
            </a:fld>
            <a:endParaRPr lang="en-US" sz="1200" b="0" i="0">
              <a:latin typeface="Calibri"/>
              <a:ea typeface="+mn-ea"/>
              <a:cs typeface="+mn-cs"/>
            </a:endParaRPr>
          </a:p>
        </p:txBody>
      </p:sp>
    </p:spTree>
    <p:extLst>
      <p:ext uri="{BB962C8B-B14F-4D97-AF65-F5344CB8AC3E}">
        <p14:creationId xmlns:p14="http://schemas.microsoft.com/office/powerpoint/2010/main" val="139501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5:19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5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5</a:t>
            </a:fld>
            <a:endParaRPr lang="en-US" sz="1200" b="0" i="0">
              <a:latin typeface="Calibri"/>
              <a:ea typeface="+mn-ea"/>
              <a:cs typeface="+mn-cs"/>
            </a:endParaRPr>
          </a:p>
        </p:txBody>
      </p:sp>
    </p:spTree>
    <p:extLst>
      <p:ext uri="{BB962C8B-B14F-4D97-AF65-F5344CB8AC3E}">
        <p14:creationId xmlns:p14="http://schemas.microsoft.com/office/powerpoint/2010/main" val="2751404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5:32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5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6</a:t>
            </a:fld>
            <a:endParaRPr lang="en-US" sz="1200" b="0" i="0">
              <a:latin typeface="Calibri"/>
              <a:ea typeface="+mn-ea"/>
              <a:cs typeface="+mn-cs"/>
            </a:endParaRPr>
          </a:p>
        </p:txBody>
      </p:sp>
    </p:spTree>
    <p:extLst>
      <p:ext uri="{BB962C8B-B14F-4D97-AF65-F5344CB8AC3E}">
        <p14:creationId xmlns:p14="http://schemas.microsoft.com/office/powerpoint/2010/main" val="155124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5:57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5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t>7</a:t>
            </a:fld>
            <a:endParaRPr lang="en-US" sz="1200" b="0" i="0">
              <a:latin typeface="Calibri"/>
              <a:ea typeface="+mn-ea"/>
              <a:cs typeface="+mn-cs"/>
            </a:endParaRPr>
          </a:p>
        </p:txBody>
      </p:sp>
    </p:spTree>
    <p:extLst>
      <p:ext uri="{BB962C8B-B14F-4D97-AF65-F5344CB8AC3E}">
        <p14:creationId xmlns:p14="http://schemas.microsoft.com/office/powerpoint/2010/main" val="3072237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3:57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12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8</a:t>
            </a:fld>
            <a:endParaRPr lang="en-US" sz="1200" b="0" i="0">
              <a:latin typeface="Calibri"/>
              <a:ea typeface="+mn-ea"/>
              <a:cs typeface="+mn-cs"/>
            </a:endParaRPr>
          </a:p>
        </p:txBody>
      </p:sp>
    </p:spTree>
    <p:extLst>
      <p:ext uri="{BB962C8B-B14F-4D97-AF65-F5344CB8AC3E}">
        <p14:creationId xmlns:p14="http://schemas.microsoft.com/office/powerpoint/2010/main" val="116919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t>3/14/2015 3:57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Tous droits réservés. Microsoft, Windows, Windows Vista and other product names are or may be registered trademarks and/or trademarks in the U.S. and/or other countries.</a:t>
            </a:r>
          </a:p>
          <a:p>
            <a:pPr algn="l" defTabSz="914400">
              <a:buNone/>
            </a:pPr>
            <a:r>
              <a:rPr lang="en-US" sz="1200" b="0" i="0">
                <a:solidFill>
                  <a:srgbClr val="000000"/>
                </a:solidFill>
                <a:latin typeface="Calibri"/>
                <a:ea typeface="+mn-ea"/>
                <a:cs typeface="+mn-cs"/>
              </a:rPr>
              <a:t>The information herein is for informational purposes only and represents the current view of Microsoft Corporation as of the date of this presentation.  Microsoft devant répondre à des conditions de marché en perpétuelle évolution, ces informations ne doivent en aucun cas être interprétées comme un engagement de la part de Microsoft, et Microsoft ne saurait garantir leur exactitude au-delà de la date de cette présentation.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t>9</a:t>
            </a:fld>
            <a:endParaRPr lang="en-US" sz="1200" b="0" i="0">
              <a:latin typeface="Calibri"/>
              <a:ea typeface="+mn-ea"/>
              <a:cs typeface="+mn-cs"/>
            </a:endParaRPr>
          </a:p>
        </p:txBody>
      </p:sp>
    </p:spTree>
    <p:extLst>
      <p:ext uri="{BB962C8B-B14F-4D97-AF65-F5344CB8AC3E}">
        <p14:creationId xmlns:p14="http://schemas.microsoft.com/office/powerpoint/2010/main" val="136647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fr-FR" smtClean="0"/>
              <a:t>Modifiez le style du titre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fr-FR" smtClean="0"/>
              <a:t>Modifiez le style des sous-titres du masque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fr-FR" smtClean="0"/>
              <a:t>Modifiez le style du titre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fr-FR" smtClean="0"/>
              <a:t>Modifiez le style du titre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fr-FR" smtClean="0"/>
              <a:t>Modifiez les styles du texte du masque</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fr-FR" smtClean="0"/>
              <a:t>Modifiez le style du titre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fr-FR" smtClean="0"/>
              <a:t>Modifiez le style des sous-titres du masque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fr-FR" smtClean="0"/>
              <a:t>Modifiez le style du titre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fr-FR" smtClean="0"/>
              <a:t>Modifiez le style des sous-titres du masque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fr-FR" smtClean="0"/>
              <a:t>Modifiez le style du titre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microsoft.com/fr-fr"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Amélioration de l’orientation d’un robot</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3" name="Subtitle 2"/>
          <p:cNvSpPr>
            <a:spLocks noGrp="1"/>
          </p:cNvSpPr>
          <p:nvPr>
            <p:ph type="subTitle" idx="1"/>
          </p:nvPr>
        </p:nvSpPr>
        <p:spPr>
          <a:xfrm>
            <a:off x="1692188" y="5373216"/>
            <a:ext cx="5724128" cy="734278"/>
          </a:xfrm>
        </p:spPr>
        <p:txBody>
          <a:bodyPr>
            <a:normAutofit/>
          </a:bodyPr>
          <a:lstStyle/>
          <a:p>
            <a:pPr algn="ctr"/>
            <a:r>
              <a:rPr lang="fr-FR" sz="2400" dirty="0" smtClean="0"/>
              <a:t>Tuteurs</a:t>
            </a:r>
            <a:r>
              <a:rPr lang="fr-FR" sz="2400" dirty="0"/>
              <a:t> : Michel CHEMINAT, Laurent DELOBEL</a:t>
            </a:r>
          </a:p>
          <a:p>
            <a:pPr algn="ctr"/>
            <a:r>
              <a:rPr lang="fr-FR" sz="2400" dirty="0"/>
              <a:t>Responsable : Romuald AUFRERE</a:t>
            </a:r>
          </a:p>
          <a:p>
            <a:pPr marL="0" indent="0" algn="ctr">
              <a:lnSpc>
                <a:spcPct val="90000"/>
              </a:lnSpc>
              <a:spcBef>
                <a:spcPts val="0"/>
              </a:spcBef>
              <a:buNone/>
            </a:pPr>
            <a:endParaRPr lang="fr-FR" sz="2400" b="0" i="0" noProof="1">
              <a:solidFill>
                <a:srgbClr val="FFFFFF">
                  <a:tint val="75000"/>
                </a:srgbClr>
              </a:solidFil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2227175" cy="1484783"/>
          </a:xfrm>
          <a:prstGeom prst="rect">
            <a:avLst/>
          </a:prstGeom>
        </p:spPr>
      </p:pic>
      <p:sp>
        <p:nvSpPr>
          <p:cNvPr id="5" name="ZoneTexte 4"/>
          <p:cNvSpPr txBox="1"/>
          <p:nvPr/>
        </p:nvSpPr>
        <p:spPr>
          <a:xfrm>
            <a:off x="2610036" y="3573016"/>
            <a:ext cx="3888432" cy="1569660"/>
          </a:xfrm>
          <a:prstGeom prst="rect">
            <a:avLst/>
          </a:prstGeom>
          <a:noFill/>
        </p:spPr>
        <p:txBody>
          <a:bodyPr wrap="square" rtlCol="0">
            <a:spAutoFit/>
          </a:bodyPr>
          <a:lstStyle/>
          <a:p>
            <a:pPr algn="ctr"/>
            <a:r>
              <a:rPr lang="fr-FR" sz="2400" dirty="0" smtClean="0"/>
              <a:t>Présenté </a:t>
            </a:r>
            <a:r>
              <a:rPr lang="fr-FR" sz="2400" dirty="0"/>
              <a:t>par :</a:t>
            </a:r>
          </a:p>
          <a:p>
            <a:pPr algn="ctr"/>
            <a:r>
              <a:rPr lang="fr-FR" sz="2400" dirty="0" smtClean="0"/>
              <a:t>PIERRE </a:t>
            </a:r>
            <a:r>
              <a:rPr lang="fr-FR" sz="2400" dirty="0"/>
              <a:t>Cyrille</a:t>
            </a:r>
          </a:p>
          <a:p>
            <a:pPr algn="ctr"/>
            <a:r>
              <a:rPr lang="fr-FR" sz="2400" dirty="0" smtClean="0"/>
              <a:t>IMPERY </a:t>
            </a:r>
            <a:r>
              <a:rPr lang="fr-FR" sz="2400" dirty="0"/>
              <a:t>Thomas</a:t>
            </a:r>
          </a:p>
          <a:p>
            <a:endParaRPr lang="fr-FR" sz="2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fr-FR" sz="4800" b="0" i="0" spc="-150" noProof="1" smtClean="0">
                <a:effectLst>
                  <a:outerShdw blurRad="50800" dist="38100" dir="2700000" algn="tl">
                    <a:prstClr val="black">
                      <a:alpha val="40000"/>
                    </a:prstClr>
                  </a:outerShdw>
                </a:effectLst>
                <a:latin typeface="Calibri"/>
                <a:ea typeface="+mn-ea"/>
                <a:cs typeface="Arial"/>
              </a:rPr>
              <a:t>Exemple de graphique à barres</a:t>
            </a:r>
            <a:endParaRPr lang="fr-FR" sz="4800" b="0" i="0" spc="-150" noProof="1">
              <a:effectLst>
                <a:outerShdw blurRad="50800" dist="38100" dir="2700000" algn="tl">
                  <a:prstClr val="black">
                    <a:alpha val="40000"/>
                  </a:prstClr>
                </a:outerShdw>
              </a:effectLst>
              <a:latin typeface="Calibri"/>
              <a:ea typeface="+mn-ea"/>
              <a:cs typeface="Arial"/>
            </a:endParaRPr>
          </a:p>
        </p:txBody>
      </p:sp>
      <p:graphicFrame>
        <p:nvGraphicFramePr>
          <p:cNvPr id="3" name="Chart 2"/>
          <p:cNvGraphicFramePr/>
          <p:nvPr>
            <p:extLst>
              <p:ext uri="{D42A27DB-BD31-4B8C-83A1-F6EECF244321}">
                <p14:modId xmlns:p14="http://schemas.microsoft.com/office/powerpoint/2010/main" val="3818500625"/>
              </p:ext>
            </p:extLst>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defTabSz="914400">
              <a:lnSpc>
                <a:spcPct val="90000"/>
              </a:lnSpc>
              <a:spcBef>
                <a:spcPts val="0"/>
              </a:spcBef>
              <a:buNone/>
            </a:pPr>
            <a:r>
              <a:rPr lang="fr-FR" sz="4800" b="0" i="0" spc="-150" noProof="1" smtClean="0">
                <a:effectLst>
                  <a:outerShdw blurRad="50800" dist="38100" dir="2700000" algn="tl">
                    <a:prstClr val="black">
                      <a:alpha val="40000"/>
                    </a:prstClr>
                  </a:outerShdw>
                </a:effectLst>
                <a:latin typeface="Calibri"/>
                <a:ea typeface="+mn-ea"/>
                <a:cs typeface="Arial"/>
              </a:rPr>
              <a:t>Exemple de graphique en secteurs</a:t>
            </a:r>
            <a:endParaRPr lang="fr-FR" sz="4800" b="0" i="0" spc="-150" noProof="1">
              <a:effectLst>
                <a:outerShdw blurRad="50800" dist="38100" dir="2700000" algn="tl">
                  <a:prstClr val="black">
                    <a:alpha val="40000"/>
                  </a:prstClr>
                </a:outerShdw>
              </a:effectLst>
              <a:latin typeface="Calibri"/>
              <a:ea typeface="+mn-ea"/>
              <a:cs typeface="Arial"/>
            </a:endParaRPr>
          </a:p>
        </p:txBody>
      </p:sp>
      <p:graphicFrame>
        <p:nvGraphicFramePr>
          <p:cNvPr id="5" name="Chart 4"/>
          <p:cNvGraphicFramePr/>
          <p:nvPr>
            <p:extLst>
              <p:ext uri="{D42A27DB-BD31-4B8C-83A1-F6EECF244321}">
                <p14:modId xmlns:p14="http://schemas.microsoft.com/office/powerpoint/2010/main" val="3471575627"/>
              </p:ext>
            </p:extLst>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fr-FR" sz="4800" b="0" i="0" spc="-150" noProof="1" smtClean="0">
                <a:effectLst>
                  <a:outerShdw blurRad="50800" dist="38100" dir="2700000" algn="tl">
                    <a:prstClr val="black">
                      <a:alpha val="40000"/>
                    </a:prstClr>
                  </a:outerShdw>
                </a:effectLst>
                <a:latin typeface="Calibri"/>
                <a:ea typeface="+mn-ea"/>
                <a:cs typeface="Arial"/>
              </a:rPr>
              <a:t>Exemple de graphique en courbes</a:t>
            </a:r>
            <a:endParaRPr lang="fr-FR" sz="4800" b="0" i="0" spc="-150" noProof="1">
              <a:effectLst>
                <a:outerShdw blurRad="50800" dist="38100" dir="2700000" algn="tl">
                  <a:prstClr val="black">
                    <a:alpha val="40000"/>
                  </a:prstClr>
                </a:outerShdw>
              </a:effectLst>
              <a:latin typeface="Calibri"/>
              <a:ea typeface="+mn-ea"/>
              <a:cs typeface="Arial"/>
            </a:endParaRPr>
          </a:p>
        </p:txBody>
      </p:sp>
      <p:graphicFrame>
        <p:nvGraphicFramePr>
          <p:cNvPr id="3" name="Chart 2"/>
          <p:cNvGraphicFramePr/>
          <p:nvPr>
            <p:extLst>
              <p:ext uri="{D42A27DB-BD31-4B8C-83A1-F6EECF244321}">
                <p14:modId xmlns:p14="http://schemas.microsoft.com/office/powerpoint/2010/main" val="3770545340"/>
              </p:ext>
            </p:extLst>
          </p:nvPr>
        </p:nvGraphicFramePr>
        <p:xfrm>
          <a:off x="347579" y="1149685"/>
          <a:ext cx="8181473" cy="52404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fr-FR" sz="4800" b="0" i="0" spc="-150" noProof="1" smtClean="0">
                <a:effectLst>
                  <a:outerShdw blurRad="50800" dist="38100" dir="2700000" algn="tl">
                    <a:prstClr val="black">
                      <a:alpha val="40000"/>
                    </a:prstClr>
                  </a:outerShdw>
                </a:effectLst>
                <a:latin typeface="Calibri"/>
                <a:ea typeface="+mn-ea"/>
                <a:cs typeface="Arial"/>
              </a:rPr>
              <a:t>Exemple de graphique en aires</a:t>
            </a:r>
            <a:endParaRPr lang="fr-FR" sz="4800" b="0" i="0" spc="-150" noProof="1">
              <a:effectLst>
                <a:outerShdw blurRad="50800" dist="38100" dir="2700000" algn="tl">
                  <a:prstClr val="black">
                    <a:alpha val="40000"/>
                  </a:prstClr>
                </a:outerShdw>
              </a:effectLst>
              <a:latin typeface="Calibri"/>
              <a:ea typeface="+mn-ea"/>
              <a:cs typeface="Arial"/>
            </a:endParaRPr>
          </a:p>
        </p:txBody>
      </p:sp>
      <p:graphicFrame>
        <p:nvGraphicFramePr>
          <p:cNvPr id="3" name="Chart 2"/>
          <p:cNvGraphicFramePr/>
          <p:nvPr>
            <p:extLst>
              <p:ext uri="{D42A27DB-BD31-4B8C-83A1-F6EECF244321}">
                <p14:modId xmlns:p14="http://schemas.microsoft.com/office/powerpoint/2010/main" val="4049380866"/>
              </p:ext>
            </p:extLst>
          </p:nvPr>
        </p:nvGraphicFramePr>
        <p:xfrm>
          <a:off x="507999" y="1087438"/>
          <a:ext cx="8046720" cy="534193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Titre de la démonstration</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3" name="Subtitle 2"/>
          <p:cNvSpPr>
            <a:spLocks noGrp="1"/>
          </p:cNvSpPr>
          <p:nvPr>
            <p:ph type="subTitle" idx="1"/>
          </p:nvPr>
        </p:nvSpPr>
        <p:spPr>
          <a:xfrm>
            <a:off x="1368955" y="4344988"/>
            <a:ext cx="7043208" cy="1370012"/>
          </a:xfrm>
        </p:spPr>
        <p:txBody>
          <a:bodyPr/>
          <a:lstStyle/>
          <a:p>
            <a:pPr marL="0" indent="0" algn="l">
              <a:lnSpc>
                <a:spcPct val="90000"/>
              </a:lnSpc>
              <a:spcBef>
                <a:spcPts val="0"/>
              </a:spcBef>
              <a:buNone/>
            </a:pPr>
            <a:r>
              <a:rPr lang="fr-FR" b="0" i="0" noProof="1" smtClean="0">
                <a:solidFill>
                  <a:srgbClr val="FFFFFF">
                    <a:tint val="75000"/>
                  </a:srgbClr>
                </a:solidFill>
              </a:rPr>
              <a:t>Nom</a:t>
            </a:r>
          </a:p>
          <a:p>
            <a:pPr marL="0" indent="0" algn="l">
              <a:lnSpc>
                <a:spcPct val="90000"/>
              </a:lnSpc>
              <a:spcBef>
                <a:spcPts val="0"/>
              </a:spcBef>
              <a:buNone/>
            </a:pPr>
            <a:r>
              <a:rPr lang="fr-FR" b="0" i="0" noProof="1" smtClean="0">
                <a:solidFill>
                  <a:srgbClr val="FFFFFF">
                    <a:tint val="75000"/>
                  </a:srgbClr>
                </a:solidFill>
              </a:rPr>
              <a:t>Titre</a:t>
            </a:r>
          </a:p>
          <a:p>
            <a:pPr marL="0" indent="0" algn="l">
              <a:lnSpc>
                <a:spcPct val="90000"/>
              </a:lnSpc>
              <a:spcBef>
                <a:spcPts val="0"/>
              </a:spcBef>
              <a:buNone/>
            </a:pPr>
            <a:r>
              <a:rPr lang="fr-FR" b="0" i="0" noProof="1" smtClean="0">
                <a:solidFill>
                  <a:srgbClr val="FFFFFF">
                    <a:tint val="75000"/>
                  </a:srgbClr>
                </a:solidFill>
              </a:rPr>
              <a:t>Groupe</a:t>
            </a:r>
            <a:endParaRPr lang="fr-FR" b="0" i="0" noProof="1">
              <a:solidFill>
                <a:srgbClr val="FFFFFF">
                  <a:tint val="75000"/>
                </a:srgbClr>
              </a:solidFill>
            </a:endParaRPr>
          </a:p>
        </p:txBody>
      </p:sp>
      <p:sp>
        <p:nvSpPr>
          <p:cNvPr id="4" name="Text Placeholder 3"/>
          <p:cNvSpPr>
            <a:spLocks noGrp="1"/>
          </p:cNvSpPr>
          <p:nvPr>
            <p:ph type="body" sz="quarter" idx="10"/>
          </p:nvPr>
        </p:nvSpPr>
        <p:spPr/>
        <p:txBody>
          <a:bodyPr/>
          <a:lstStyle/>
          <a:p>
            <a:r>
              <a:rPr lang="fr-FR" noProof="1"/>
              <a:t>démonstration </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Titre de la vidéo</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4" name="Text Placeholder 3"/>
          <p:cNvSpPr>
            <a:spLocks noGrp="1"/>
          </p:cNvSpPr>
          <p:nvPr>
            <p:ph type="body" sz="quarter" idx="10"/>
          </p:nvPr>
        </p:nvSpPr>
        <p:spPr/>
        <p:txBody>
          <a:bodyPr/>
          <a:lstStyle/>
          <a:p>
            <a:r>
              <a:rPr lang="fr-FR" noProof="1"/>
              <a:t>vidéo</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Titre du partenaire</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3" name="Subtitle 2"/>
          <p:cNvSpPr>
            <a:spLocks noGrp="1"/>
          </p:cNvSpPr>
          <p:nvPr>
            <p:ph type="subTitle" idx="1"/>
          </p:nvPr>
        </p:nvSpPr>
        <p:spPr>
          <a:xfrm>
            <a:off x="1368955" y="4344988"/>
            <a:ext cx="7043208" cy="1370012"/>
          </a:xfrm>
        </p:spPr>
        <p:txBody>
          <a:bodyPr/>
          <a:lstStyle/>
          <a:p>
            <a:pPr marL="0" indent="0" algn="l">
              <a:lnSpc>
                <a:spcPct val="90000"/>
              </a:lnSpc>
              <a:spcBef>
                <a:spcPts val="0"/>
              </a:spcBef>
              <a:buNone/>
            </a:pPr>
            <a:r>
              <a:rPr lang="fr-FR" b="0" i="0" noProof="1" smtClean="0">
                <a:solidFill>
                  <a:srgbClr val="FFFFFF">
                    <a:tint val="75000"/>
                  </a:srgbClr>
                </a:solidFill>
              </a:rPr>
              <a:t>Nom</a:t>
            </a:r>
          </a:p>
          <a:p>
            <a:pPr marL="0" indent="0" algn="l">
              <a:lnSpc>
                <a:spcPct val="90000"/>
              </a:lnSpc>
              <a:spcBef>
                <a:spcPts val="0"/>
              </a:spcBef>
              <a:buNone/>
            </a:pPr>
            <a:r>
              <a:rPr lang="fr-FR" b="0" i="0" noProof="1" smtClean="0">
                <a:solidFill>
                  <a:srgbClr val="FFFFFF">
                    <a:tint val="75000"/>
                  </a:srgbClr>
                </a:solidFill>
              </a:rPr>
              <a:t>Titre</a:t>
            </a:r>
          </a:p>
          <a:p>
            <a:pPr marL="0" indent="0" algn="l">
              <a:lnSpc>
                <a:spcPct val="90000"/>
              </a:lnSpc>
              <a:spcBef>
                <a:spcPts val="0"/>
              </a:spcBef>
              <a:buNone/>
            </a:pPr>
            <a:r>
              <a:rPr lang="fr-FR" b="0" i="0" noProof="1" smtClean="0">
                <a:solidFill>
                  <a:srgbClr val="FFFFFF">
                    <a:tint val="75000"/>
                  </a:srgbClr>
                </a:solidFill>
              </a:rPr>
              <a:t>Société</a:t>
            </a:r>
            <a:endParaRPr lang="fr-FR" b="0" i="0" noProof="1">
              <a:solidFill>
                <a:srgbClr val="FFFFFF">
                  <a:tint val="75000"/>
                </a:srgbClr>
              </a:solidFill>
            </a:endParaRPr>
          </a:p>
        </p:txBody>
      </p:sp>
      <p:sp>
        <p:nvSpPr>
          <p:cNvPr id="4" name="Text Placeholder 3"/>
          <p:cNvSpPr>
            <a:spLocks noGrp="1"/>
          </p:cNvSpPr>
          <p:nvPr>
            <p:ph type="body" sz="quarter" idx="10"/>
          </p:nvPr>
        </p:nvSpPr>
        <p:spPr/>
        <p:txBody>
          <a:bodyPr/>
          <a:lstStyle/>
          <a:p>
            <a:r>
              <a:rPr lang="fr-FR" noProof="1"/>
              <a:t>partenaire </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Titre du client</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3" name="Subtitle 2"/>
          <p:cNvSpPr>
            <a:spLocks noGrp="1"/>
          </p:cNvSpPr>
          <p:nvPr>
            <p:ph type="subTitle" idx="1"/>
          </p:nvPr>
        </p:nvSpPr>
        <p:spPr>
          <a:xfrm>
            <a:off x="1368955" y="4344988"/>
            <a:ext cx="7043208" cy="1370012"/>
          </a:xfrm>
        </p:spPr>
        <p:txBody>
          <a:bodyPr/>
          <a:lstStyle/>
          <a:p>
            <a:pPr marL="0" indent="0" algn="l">
              <a:lnSpc>
                <a:spcPct val="90000"/>
              </a:lnSpc>
              <a:spcBef>
                <a:spcPts val="0"/>
              </a:spcBef>
              <a:buNone/>
            </a:pPr>
            <a:r>
              <a:rPr lang="fr-FR" b="0" i="0" noProof="1" smtClean="0">
                <a:solidFill>
                  <a:srgbClr val="FFFFFF">
                    <a:tint val="75000"/>
                  </a:srgbClr>
                </a:solidFill>
              </a:rPr>
              <a:t>Nom</a:t>
            </a:r>
          </a:p>
          <a:p>
            <a:pPr marL="0" indent="0" algn="l">
              <a:lnSpc>
                <a:spcPct val="90000"/>
              </a:lnSpc>
              <a:spcBef>
                <a:spcPts val="0"/>
              </a:spcBef>
              <a:buNone/>
            </a:pPr>
            <a:r>
              <a:rPr lang="fr-FR" b="0" i="0" noProof="1" smtClean="0">
                <a:solidFill>
                  <a:srgbClr val="FFFFFF">
                    <a:tint val="75000"/>
                  </a:srgbClr>
                </a:solidFill>
              </a:rPr>
              <a:t>Titre</a:t>
            </a:r>
          </a:p>
          <a:p>
            <a:pPr marL="0" indent="0" algn="l">
              <a:lnSpc>
                <a:spcPct val="90000"/>
              </a:lnSpc>
              <a:spcBef>
                <a:spcPts val="0"/>
              </a:spcBef>
              <a:buNone/>
            </a:pPr>
            <a:r>
              <a:rPr lang="fr-FR" b="0" i="0" noProof="1" smtClean="0">
                <a:solidFill>
                  <a:srgbClr val="FFFFFF">
                    <a:tint val="75000"/>
                  </a:srgbClr>
                </a:solidFill>
              </a:rPr>
              <a:t>Société</a:t>
            </a:r>
            <a:endParaRPr lang="fr-FR" b="0" i="0" noProof="1">
              <a:solidFill>
                <a:srgbClr val="FFFFFF">
                  <a:tint val="75000"/>
                </a:srgbClr>
              </a:solidFill>
            </a:endParaRPr>
          </a:p>
        </p:txBody>
      </p:sp>
      <p:sp>
        <p:nvSpPr>
          <p:cNvPr id="4" name="Text Placeholder 3"/>
          <p:cNvSpPr>
            <a:spLocks noGrp="1"/>
          </p:cNvSpPr>
          <p:nvPr>
            <p:ph type="body" sz="quarter" idx="10"/>
          </p:nvPr>
        </p:nvSpPr>
        <p:spPr/>
        <p:txBody>
          <a:bodyPr/>
          <a:lstStyle/>
          <a:p>
            <a:r>
              <a:rPr lang="fr-FR" noProof="1"/>
              <a:t>client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Titre de l’annonce</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4" name="Text Placeholder 3"/>
          <p:cNvSpPr>
            <a:spLocks noGrp="1"/>
          </p:cNvSpPr>
          <p:nvPr>
            <p:ph type="body" sz="quarter" idx="10"/>
          </p:nvPr>
        </p:nvSpPr>
        <p:spPr/>
        <p:txBody>
          <a:bodyPr/>
          <a:lstStyle/>
          <a:p>
            <a:r>
              <a:rPr lang="fr-FR" noProof="1"/>
              <a:t>annonce</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681913" cy="731912"/>
          </a:xfrm>
        </p:spPr>
        <p:txBody>
          <a:bodyPr/>
          <a:lstStyle/>
          <a:p>
            <a:pPr algn="ctr"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Introduction</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7" name="Subtitle 2"/>
          <p:cNvSpPr>
            <a:spLocks noGrp="1"/>
          </p:cNvSpPr>
          <p:nvPr>
            <p:ph type="subTitle" idx="1"/>
          </p:nvPr>
        </p:nvSpPr>
        <p:spPr>
          <a:xfrm>
            <a:off x="1742898" y="1124744"/>
            <a:ext cx="5724128" cy="576064"/>
          </a:xfrm>
        </p:spPr>
        <p:txBody>
          <a:bodyPr>
            <a:normAutofit/>
          </a:bodyPr>
          <a:lstStyle/>
          <a:p>
            <a:pPr algn="ctr"/>
            <a:r>
              <a:rPr lang="fr-FR" sz="3600" spc="-150" noProof="1" smtClean="0">
                <a:solidFill>
                  <a:srgbClr val="FFFF99"/>
                </a:solidFill>
                <a:effectLst>
                  <a:outerShdw blurRad="50800" dist="38100" dir="2700000" algn="tl">
                    <a:prstClr val="black">
                      <a:alpha val="40000"/>
                    </a:prstClr>
                  </a:outerShdw>
                </a:effectLst>
                <a:cs typeface="Arial"/>
              </a:rPr>
              <a:t>Ce qui était déjà présent</a:t>
            </a:r>
            <a:endParaRPr lang="fr-FR" sz="3600" b="0" i="0" noProof="1">
              <a:solidFill>
                <a:schemeClr val="tx2">
                  <a:lumMod val="90000"/>
                </a:schemeClr>
              </a:solidFill>
            </a:endParaRP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2636912"/>
            <a:ext cx="3793571" cy="280737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276872"/>
            <a:ext cx="4205896" cy="3744416"/>
          </a:xfrm>
          <a:prstGeom prst="rect">
            <a:avLst/>
          </a:prstGeom>
        </p:spPr>
      </p:pic>
    </p:spTree>
    <p:extLst>
      <p:ext uri="{BB962C8B-B14F-4D97-AF65-F5344CB8AC3E}">
        <p14:creationId xmlns:p14="http://schemas.microsoft.com/office/powerpoint/2010/main" val="18791689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681913" cy="731912"/>
          </a:xfrm>
        </p:spPr>
        <p:txBody>
          <a:bodyPr/>
          <a:lstStyle/>
          <a:p>
            <a:pPr algn="ctr"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Introduction</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6" name="ZoneTexte 5"/>
          <p:cNvSpPr txBox="1"/>
          <p:nvPr/>
        </p:nvSpPr>
        <p:spPr>
          <a:xfrm>
            <a:off x="1691680" y="2636912"/>
            <a:ext cx="5760640" cy="461665"/>
          </a:xfrm>
          <a:prstGeom prst="rect">
            <a:avLst/>
          </a:prstGeom>
          <a:noFill/>
        </p:spPr>
        <p:txBody>
          <a:bodyPr wrap="square" rtlCol="0">
            <a:spAutoFit/>
          </a:bodyPr>
          <a:lstStyle/>
          <a:p>
            <a:pPr algn="ctr"/>
            <a:r>
              <a:rPr lang="fr-FR" sz="2400" dirty="0" smtClean="0"/>
              <a:t>Le robot peut dévier de sa position</a:t>
            </a:r>
            <a:endParaRPr lang="fr-FR" sz="2400" dirty="0"/>
          </a:p>
        </p:txBody>
      </p:sp>
      <p:sp>
        <p:nvSpPr>
          <p:cNvPr id="7" name="Subtitle 2"/>
          <p:cNvSpPr>
            <a:spLocks noGrp="1"/>
          </p:cNvSpPr>
          <p:nvPr>
            <p:ph type="subTitle" idx="1"/>
          </p:nvPr>
        </p:nvSpPr>
        <p:spPr>
          <a:xfrm>
            <a:off x="1742898" y="1124744"/>
            <a:ext cx="5724128" cy="576064"/>
          </a:xfrm>
        </p:spPr>
        <p:txBody>
          <a:bodyPr>
            <a:normAutofit/>
          </a:bodyPr>
          <a:lstStyle/>
          <a:p>
            <a:pPr algn="ctr"/>
            <a:r>
              <a:rPr lang="fr-FR" sz="3600" spc="-150" noProof="1" smtClean="0">
                <a:solidFill>
                  <a:srgbClr val="FFFF99"/>
                </a:solidFill>
                <a:effectLst>
                  <a:outerShdw blurRad="50800" dist="38100" dir="2700000" algn="tl">
                    <a:prstClr val="black">
                      <a:alpha val="40000"/>
                    </a:prstClr>
                  </a:outerShdw>
                </a:effectLst>
                <a:cs typeface="Arial"/>
              </a:rPr>
              <a:t>Problématique</a:t>
            </a:r>
            <a:endParaRPr lang="fr-FR" sz="3600" b="0" i="0" noProof="1">
              <a:solidFill>
                <a:srgbClr val="FFFFFF">
                  <a:tint val="75000"/>
                </a:srgbClr>
              </a:solidFill>
            </a:endParaRPr>
          </a:p>
        </p:txBody>
      </p:sp>
    </p:spTree>
    <p:extLst>
      <p:ext uri="{BB962C8B-B14F-4D97-AF65-F5344CB8AC3E}">
        <p14:creationId xmlns:p14="http://schemas.microsoft.com/office/powerpoint/2010/main" val="302892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681913" cy="731912"/>
          </a:xfrm>
        </p:spPr>
        <p:txBody>
          <a:bodyPr/>
          <a:lstStyle/>
          <a:p>
            <a:pPr algn="ctr"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Introduction</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6" name="ZoneTexte 5"/>
          <p:cNvSpPr txBox="1"/>
          <p:nvPr/>
        </p:nvSpPr>
        <p:spPr>
          <a:xfrm>
            <a:off x="683568" y="2132856"/>
            <a:ext cx="4176464" cy="3416320"/>
          </a:xfrm>
          <a:prstGeom prst="rect">
            <a:avLst/>
          </a:prstGeom>
          <a:noFill/>
        </p:spPr>
        <p:txBody>
          <a:bodyPr wrap="square" rtlCol="0">
            <a:spAutoFit/>
          </a:bodyPr>
          <a:lstStyle/>
          <a:p>
            <a:pPr marL="342900" indent="-342900">
              <a:buFont typeface="Arial" panose="020B0604020202020204" pitchFamily="34" charset="0"/>
              <a:buChar char="•"/>
            </a:pPr>
            <a:r>
              <a:rPr lang="fr-FR" sz="2400" dirty="0" smtClean="0"/>
              <a:t>Etude du problème</a:t>
            </a:r>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r>
              <a:rPr lang="fr-FR" sz="2400" dirty="0" smtClean="0"/>
              <a:t>Utilisation de capteurs</a:t>
            </a:r>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r>
              <a:rPr lang="fr-FR" sz="2400" dirty="0" smtClean="0"/>
              <a:t>Compréhension du matériel</a:t>
            </a:r>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r>
              <a:rPr lang="fr-FR" sz="2400" dirty="0" smtClean="0"/>
              <a:t>Envoie des données</a:t>
            </a:r>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r>
              <a:rPr lang="fr-FR" sz="2400" dirty="0" smtClean="0"/>
              <a:t>Interfaçage</a:t>
            </a:r>
            <a:endParaRPr lang="fr-FR" sz="2400" dirty="0"/>
          </a:p>
        </p:txBody>
      </p:sp>
      <p:sp>
        <p:nvSpPr>
          <p:cNvPr id="8" name="Subtitle 2"/>
          <p:cNvSpPr txBox="1">
            <a:spLocks/>
          </p:cNvSpPr>
          <p:nvPr/>
        </p:nvSpPr>
        <p:spPr>
          <a:xfrm>
            <a:off x="1742898" y="1124744"/>
            <a:ext cx="5724128" cy="576064"/>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fr-FR" sz="3600" spc="-150" noProof="1" smtClean="0">
                <a:solidFill>
                  <a:srgbClr val="FFFF99"/>
                </a:solidFill>
                <a:effectLst>
                  <a:outerShdw blurRad="50800" dist="38100" dir="2700000" algn="tl">
                    <a:prstClr val="black">
                      <a:alpha val="40000"/>
                    </a:prstClr>
                  </a:outerShdw>
                </a:effectLst>
                <a:cs typeface="Arial"/>
              </a:rPr>
              <a:t>Travail réalisé</a:t>
            </a:r>
            <a:endParaRPr lang="fr-FR" sz="3600" noProof="1">
              <a:solidFill>
                <a:srgbClr val="FFFFFF">
                  <a:tint val="75000"/>
                </a:srgbClr>
              </a:solidFill>
            </a:endParaRPr>
          </a:p>
        </p:txBody>
      </p:sp>
    </p:spTree>
    <p:extLst>
      <p:ext uri="{BB962C8B-B14F-4D97-AF65-F5344CB8AC3E}">
        <p14:creationId xmlns:p14="http://schemas.microsoft.com/office/powerpoint/2010/main" val="200284691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681913" cy="731912"/>
          </a:xfrm>
        </p:spPr>
        <p:txBody>
          <a:bodyPr/>
          <a:lstStyle/>
          <a:p>
            <a:pPr algn="ctr"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Introduction</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6" name="ZoneTexte 5"/>
          <p:cNvSpPr txBox="1"/>
          <p:nvPr/>
        </p:nvSpPr>
        <p:spPr>
          <a:xfrm>
            <a:off x="755576" y="2492896"/>
            <a:ext cx="4176464" cy="2677656"/>
          </a:xfrm>
          <a:prstGeom prst="rect">
            <a:avLst/>
          </a:prstGeom>
          <a:noFill/>
        </p:spPr>
        <p:txBody>
          <a:bodyPr wrap="square" rtlCol="0">
            <a:spAutoFit/>
          </a:bodyPr>
          <a:lstStyle/>
          <a:p>
            <a:pPr marL="342900" indent="-342900">
              <a:buFont typeface="Arial" panose="020B0604020202020204" pitchFamily="34" charset="0"/>
              <a:buChar char="•"/>
            </a:pPr>
            <a:r>
              <a:rPr lang="fr-FR" sz="2400" dirty="0" smtClean="0"/>
              <a:t>Langage C++</a:t>
            </a:r>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r>
              <a:rPr lang="fr-FR" sz="2400" dirty="0" smtClean="0"/>
              <a:t>Bibliothèques </a:t>
            </a:r>
            <a:r>
              <a:rPr lang="fr-FR" sz="2400" dirty="0" err="1" smtClean="0"/>
              <a:t>Qt</a:t>
            </a:r>
            <a:r>
              <a:rPr lang="fr-FR" sz="2400" dirty="0"/>
              <a:t> </a:t>
            </a:r>
            <a:r>
              <a:rPr lang="fr-FR" sz="2400" dirty="0" smtClean="0"/>
              <a:t>et </a:t>
            </a:r>
            <a:r>
              <a:rPr lang="fr-FR" sz="2400" dirty="0" err="1" smtClean="0"/>
              <a:t>Qwt</a:t>
            </a:r>
            <a:endParaRPr lang="fr-FR" sz="2400" dirty="0" smtClean="0"/>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r>
              <a:rPr lang="fr-FR" sz="2400" dirty="0" smtClean="0"/>
              <a:t>Réseau</a:t>
            </a:r>
          </a:p>
          <a:p>
            <a:pPr marL="342900" indent="-342900">
              <a:buFont typeface="Arial" panose="020B0604020202020204" pitchFamily="34" charset="0"/>
              <a:buChar char="•"/>
            </a:pPr>
            <a:endParaRPr lang="fr-FR" sz="2400" dirty="0" smtClean="0"/>
          </a:p>
          <a:p>
            <a:pPr marL="342900" indent="-342900">
              <a:buFont typeface="Arial" panose="020B0604020202020204" pitchFamily="34" charset="0"/>
              <a:buChar char="•"/>
            </a:pPr>
            <a:r>
              <a:rPr lang="fr-FR" sz="2400" dirty="0" smtClean="0"/>
              <a:t>Thread</a:t>
            </a:r>
            <a:endParaRPr lang="fr-FR" sz="2400" dirty="0"/>
          </a:p>
        </p:txBody>
      </p:sp>
      <p:sp>
        <p:nvSpPr>
          <p:cNvPr id="8" name="Subtitle 2"/>
          <p:cNvSpPr txBox="1">
            <a:spLocks/>
          </p:cNvSpPr>
          <p:nvPr/>
        </p:nvSpPr>
        <p:spPr>
          <a:xfrm>
            <a:off x="1742898" y="1124744"/>
            <a:ext cx="5724128" cy="576064"/>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fr-FR" sz="3600" spc="-150" noProof="1" smtClean="0">
                <a:solidFill>
                  <a:srgbClr val="FFFF99"/>
                </a:solidFill>
                <a:effectLst>
                  <a:outerShdw blurRad="50800" dist="38100" dir="2700000" algn="tl">
                    <a:prstClr val="black">
                      <a:alpha val="40000"/>
                    </a:prstClr>
                  </a:outerShdw>
                </a:effectLst>
                <a:cs typeface="Arial"/>
              </a:rPr>
              <a:t>Présentation des outils</a:t>
            </a:r>
            <a:endParaRPr lang="fr-FR" sz="3600" noProof="1">
              <a:solidFill>
                <a:srgbClr val="FFFFFF">
                  <a:tint val="75000"/>
                </a:srgbClr>
              </a:solidFill>
            </a:endParaRPr>
          </a:p>
        </p:txBody>
      </p:sp>
    </p:spTree>
    <p:extLst>
      <p:ext uri="{BB962C8B-B14F-4D97-AF65-F5344CB8AC3E}">
        <p14:creationId xmlns:p14="http://schemas.microsoft.com/office/powerpoint/2010/main" val="229814264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681913" cy="731912"/>
          </a:xfrm>
        </p:spPr>
        <p:txBody>
          <a:bodyPr/>
          <a:lstStyle/>
          <a:p>
            <a:pPr algn="ctr"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Introduction du problème</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6" name="ZoneTexte 5"/>
          <p:cNvSpPr txBox="1"/>
          <p:nvPr/>
        </p:nvSpPr>
        <p:spPr>
          <a:xfrm>
            <a:off x="3167336" y="2780928"/>
            <a:ext cx="4176464" cy="1200329"/>
          </a:xfrm>
          <a:prstGeom prst="rect">
            <a:avLst/>
          </a:prstGeom>
          <a:noFill/>
        </p:spPr>
        <p:txBody>
          <a:bodyPr wrap="square" rtlCol="0">
            <a:spAutoFit/>
          </a:bodyPr>
          <a:lstStyle/>
          <a:p>
            <a:r>
              <a:rPr lang="fr-FR" sz="7200" dirty="0" smtClean="0"/>
              <a:t>Schéma</a:t>
            </a:r>
            <a:endParaRPr lang="fr-FR" sz="7200" dirty="0"/>
          </a:p>
        </p:txBody>
      </p:sp>
      <p:sp>
        <p:nvSpPr>
          <p:cNvPr id="8" name="Subtitle 2"/>
          <p:cNvSpPr txBox="1">
            <a:spLocks/>
          </p:cNvSpPr>
          <p:nvPr/>
        </p:nvSpPr>
        <p:spPr>
          <a:xfrm>
            <a:off x="1742898" y="1124744"/>
            <a:ext cx="5724128" cy="576064"/>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fr-FR" sz="3600" spc="-150" noProof="1" smtClean="0">
                <a:solidFill>
                  <a:srgbClr val="FFFF99"/>
                </a:solidFill>
                <a:effectLst>
                  <a:outerShdw blurRad="50800" dist="38100" dir="2700000" algn="tl">
                    <a:prstClr val="black">
                      <a:alpha val="40000"/>
                    </a:prstClr>
                  </a:outerShdw>
                </a:effectLst>
                <a:cs typeface="Arial"/>
              </a:rPr>
              <a:t>Présentation</a:t>
            </a:r>
            <a:endParaRPr lang="fr-FR" sz="3600" noProof="1">
              <a:solidFill>
                <a:srgbClr val="FFFFFF">
                  <a:tint val="75000"/>
                </a:srgbClr>
              </a:solidFill>
            </a:endParaRPr>
          </a:p>
        </p:txBody>
      </p:sp>
    </p:spTree>
    <p:extLst>
      <p:ext uri="{BB962C8B-B14F-4D97-AF65-F5344CB8AC3E}">
        <p14:creationId xmlns:p14="http://schemas.microsoft.com/office/powerpoint/2010/main" val="173418158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681913" cy="731912"/>
          </a:xfrm>
        </p:spPr>
        <p:txBody>
          <a:bodyPr/>
          <a:lstStyle/>
          <a:p>
            <a:pPr algn="ctr" defTabSz="914400">
              <a:lnSpc>
                <a:spcPct val="90000"/>
              </a:lnSpc>
              <a:spcBef>
                <a:spcPts val="0"/>
              </a:spcBef>
              <a:buNone/>
            </a:pPr>
            <a:r>
              <a:rPr lang="fr-FR" sz="5400" b="0" i="0" spc="-150" noProof="1" smtClean="0">
                <a:effectLst>
                  <a:outerShdw blurRad="50800" dist="38100" dir="2700000" algn="tl">
                    <a:prstClr val="black">
                      <a:alpha val="40000"/>
                    </a:prstClr>
                  </a:outerShdw>
                </a:effectLst>
                <a:latin typeface="Calibri"/>
                <a:ea typeface="+mn-ea"/>
                <a:cs typeface="Arial"/>
              </a:rPr>
              <a:t>Introduction du problème</a:t>
            </a:r>
            <a:endParaRPr lang="fr-FR" sz="5400" b="0" i="0" spc="-150" noProof="1">
              <a:effectLst>
                <a:outerShdw blurRad="50800" dist="38100" dir="2700000" algn="tl">
                  <a:prstClr val="black">
                    <a:alpha val="40000"/>
                  </a:prstClr>
                </a:outerShdw>
              </a:effectLst>
              <a:latin typeface="Calibri"/>
              <a:ea typeface="+mn-ea"/>
              <a:cs typeface="Arial"/>
            </a:endParaRPr>
          </a:p>
        </p:txBody>
      </p:sp>
      <p:sp>
        <p:nvSpPr>
          <p:cNvPr id="5" name="ZoneTexte 4"/>
          <p:cNvSpPr txBox="1"/>
          <p:nvPr/>
        </p:nvSpPr>
        <p:spPr>
          <a:xfrm>
            <a:off x="3167336" y="2780928"/>
            <a:ext cx="4176464" cy="1200329"/>
          </a:xfrm>
          <a:prstGeom prst="rect">
            <a:avLst/>
          </a:prstGeom>
          <a:noFill/>
        </p:spPr>
        <p:txBody>
          <a:bodyPr wrap="square" rtlCol="0">
            <a:spAutoFit/>
          </a:bodyPr>
          <a:lstStyle/>
          <a:p>
            <a:r>
              <a:rPr lang="fr-FR" sz="7200" dirty="0" smtClean="0"/>
              <a:t>Schéma</a:t>
            </a:r>
            <a:endParaRPr lang="fr-FR" sz="7200" dirty="0"/>
          </a:p>
        </p:txBody>
      </p:sp>
      <p:sp>
        <p:nvSpPr>
          <p:cNvPr id="8" name="Subtitle 2"/>
          <p:cNvSpPr txBox="1">
            <a:spLocks/>
          </p:cNvSpPr>
          <p:nvPr/>
        </p:nvSpPr>
        <p:spPr>
          <a:xfrm>
            <a:off x="1742898" y="1124744"/>
            <a:ext cx="5724128" cy="576064"/>
          </a:xfrm>
          <a:prstGeom prst="rect">
            <a:avLst/>
          </a:prstGeom>
        </p:spPr>
        <p:txBody>
          <a:bodyPr vert="horz" lIns="0" tIns="0" rIns="0" bIns="0" rtlCol="0">
            <a:normAutofit/>
          </a:bodyPr>
          <a:lstStyle>
            <a:lvl1pPr marL="0" indent="0" algn="l" defTabSz="914363" rtl="0" eaLnBrk="1" latinLnBrk="0" hangingPunct="1">
              <a:lnSpc>
                <a:spcPct val="90000"/>
              </a:lnSpc>
              <a:spcBef>
                <a:spcPts val="0"/>
              </a:spcBef>
              <a:buFontTx/>
              <a:buNone/>
              <a:defRPr sz="3200" kern="1200">
                <a:solidFill>
                  <a:schemeClr val="tx1">
                    <a:tint val="75000"/>
                  </a:schemeClr>
                </a:solidFill>
                <a:latin typeface="+mn-lt"/>
                <a:ea typeface="+mn-ea"/>
                <a:cs typeface="+mn-cs"/>
              </a:defRPr>
            </a:lvl1pPr>
            <a:lvl2pPr marL="457182" indent="0" algn="ctr" defTabSz="914363" rtl="0" eaLnBrk="1" latinLnBrk="0" hangingPunct="1">
              <a:lnSpc>
                <a:spcPct val="90000"/>
              </a:lnSpc>
              <a:spcBef>
                <a:spcPct val="20000"/>
              </a:spcBef>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FontTx/>
              <a:buNone/>
              <a:defRPr sz="24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fr-FR" sz="3600" spc="-150" noProof="1" smtClean="0">
                <a:solidFill>
                  <a:srgbClr val="FFFF99"/>
                </a:solidFill>
                <a:effectLst>
                  <a:outerShdw blurRad="50800" dist="38100" dir="2700000" algn="tl">
                    <a:prstClr val="black">
                      <a:alpha val="40000"/>
                    </a:prstClr>
                  </a:outerShdw>
                </a:effectLst>
                <a:cs typeface="Arial"/>
              </a:rPr>
              <a:t>Solution</a:t>
            </a:r>
            <a:endParaRPr lang="fr-FR" sz="3600" noProof="1">
              <a:solidFill>
                <a:srgbClr val="FFFFFF">
                  <a:tint val="75000"/>
                </a:srgbClr>
              </a:solidFill>
            </a:endParaRPr>
          </a:p>
        </p:txBody>
      </p:sp>
    </p:spTree>
    <p:extLst>
      <p:ext uri="{BB962C8B-B14F-4D97-AF65-F5344CB8AC3E}">
        <p14:creationId xmlns:p14="http://schemas.microsoft.com/office/powerpoint/2010/main" val="42198824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defTabSz="914400">
              <a:lnSpc>
                <a:spcPct val="90000"/>
              </a:lnSpc>
              <a:spcBef>
                <a:spcPts val="0"/>
              </a:spcBef>
              <a:buNone/>
            </a:pPr>
            <a:r>
              <a:rPr lang="fr-FR" sz="4800" b="0" i="0" spc="-150" noProof="1" smtClean="0">
                <a:effectLst>
                  <a:outerShdw blurRad="50800" dist="38100" dir="2700000" algn="tl">
                    <a:prstClr val="black">
                      <a:alpha val="40000"/>
                    </a:prstClr>
                  </a:outerShdw>
                </a:effectLst>
                <a:latin typeface="Calibri"/>
                <a:ea typeface="+mn-ea"/>
                <a:cs typeface="Arial"/>
              </a:rPr>
              <a:t>Directives PowerPoint</a:t>
            </a:r>
            <a:endParaRPr lang="fr-FR" sz="4800" b="0" i="0" spc="-150" noProof="1">
              <a:effectLst>
                <a:outerShdw blurRad="50800" dist="38100" dir="2700000" algn="tl">
                  <a:prstClr val="black">
                    <a:alpha val="40000"/>
                  </a:prstClr>
                </a:outerShdw>
              </a:effectLst>
              <a:latin typeface="Calibri"/>
              <a:ea typeface="+mn-ea"/>
              <a:cs typeface="Arial"/>
            </a:endParaRPr>
          </a:p>
        </p:txBody>
      </p:sp>
      <p:sp>
        <p:nvSpPr>
          <p:cNvPr id="3" name="Text Placeholder 2"/>
          <p:cNvSpPr>
            <a:spLocks noGrp="1"/>
          </p:cNvSpPr>
          <p:nvPr>
            <p:ph type="body" sz="quarter" idx="10"/>
          </p:nvPr>
        </p:nvSpPr>
        <p:spPr>
          <a:xfrm>
            <a:off x="381000" y="933980"/>
            <a:ext cx="8610600" cy="3333220"/>
          </a:xfrm>
        </p:spPr>
        <p:txBody>
          <a:bodyPr/>
          <a:lstStyle/>
          <a:p>
            <a:pPr marL="393192" indent="-393192" algn="l" defTabSz="914400">
              <a:lnSpc>
                <a:spcPct val="90000"/>
              </a:lnSpc>
              <a:spcBef>
                <a:spcPts val="600"/>
              </a:spcBef>
              <a:buClr>
                <a:srgbClr val="FFFFFF"/>
              </a:buClr>
              <a:buFontTx/>
            </a:pPr>
            <a:r>
              <a:rPr lang="fr-FR" sz="3200" b="0" i="0" noProof="1" smtClean="0">
                <a:solidFill>
                  <a:srgbClr val="FFFFFF"/>
                </a:solidFill>
                <a:latin typeface="Calibri"/>
              </a:rPr>
              <a:t>La police, la taille et la couleur du texte ont déjà été formatées dans le masque des diapositives</a:t>
            </a:r>
          </a:p>
          <a:p>
            <a:pPr marL="393192" indent="-393192" algn="l" defTabSz="914400">
              <a:lnSpc>
                <a:spcPct val="90000"/>
              </a:lnSpc>
              <a:spcBef>
                <a:spcPts val="600"/>
              </a:spcBef>
              <a:buClr>
                <a:srgbClr val="FFFFFF"/>
              </a:buClr>
              <a:buFontTx/>
            </a:pPr>
            <a:r>
              <a:rPr lang="fr-FR" sz="3200" b="0" i="0" noProof="1" smtClean="0">
                <a:solidFill>
                  <a:srgbClr val="FFFFFF"/>
                </a:solidFill>
                <a:latin typeface="Calibri"/>
              </a:rPr>
              <a:t>Utilisez la palette de couleurs indiquée ci-dessous</a:t>
            </a:r>
          </a:p>
          <a:p>
            <a:pPr marL="393192" indent="-393192" algn="l" defTabSz="914400">
              <a:lnSpc>
                <a:spcPct val="90000"/>
              </a:lnSpc>
              <a:spcBef>
                <a:spcPts val="600"/>
              </a:spcBef>
              <a:buClr>
                <a:srgbClr val="FFFFFF"/>
              </a:buClr>
              <a:buFontTx/>
            </a:pPr>
            <a:r>
              <a:rPr lang="fr-FR" sz="3200" b="0" i="0" noProof="1" smtClean="0">
                <a:solidFill>
                  <a:srgbClr val="FFFFFF"/>
                </a:solidFill>
                <a:latin typeface="Calibri"/>
              </a:rPr>
              <a:t>Voir la diapositive suivante pour des directives supplémentaires</a:t>
            </a:r>
          </a:p>
          <a:p>
            <a:pPr marL="393192" indent="-393192" defTabSz="914400">
              <a:spcBef>
                <a:spcPts val="600"/>
              </a:spcBef>
              <a:buClr>
                <a:srgbClr val="FFFFFF"/>
              </a:buClr>
            </a:pPr>
            <a:r>
              <a:rPr lang="fr-FR" noProof="1">
                <a:solidFill>
                  <a:srgbClr val="FFFFFF"/>
                </a:solidFill>
              </a:rPr>
              <a:t>Couleur des liens hypertexte : </a:t>
            </a:r>
            <a:r>
              <a:rPr lang="fr-FR" noProof="1" smtClean="0">
                <a:solidFill>
                  <a:srgbClr val="FFFFFF"/>
                </a:solidFill>
              </a:rPr>
              <a:t> </a:t>
            </a:r>
            <a:r>
              <a:rPr lang="fr-FR" sz="3200" b="0" i="0" noProof="1" smtClean="0">
                <a:solidFill>
                  <a:srgbClr val="FFFFFF"/>
                </a:solidFill>
                <a:latin typeface="Calibri"/>
                <a:hlinkClick r:id="rId3"/>
              </a:rPr>
              <a:t>www.microsoft.com/fr-fr/</a:t>
            </a:r>
            <a:r>
              <a:rPr lang="fr-FR" sz="3200" b="0" i="0" noProof="1" smtClean="0">
                <a:solidFill>
                  <a:srgbClr val="FFFFFF"/>
                </a:solidFill>
                <a:latin typeface="Calibri"/>
              </a:rPr>
              <a:t> </a:t>
            </a:r>
            <a:endParaRPr lang="fr-FR" sz="3200" b="0" i="0" noProof="1">
              <a:solidFill>
                <a:srgbClr val="FFFFFF"/>
              </a:solidFill>
              <a:latin typeface="Calibri"/>
            </a:endParaRPr>
          </a:p>
        </p:txBody>
      </p:sp>
      <p:sp>
        <p:nvSpPr>
          <p:cNvPr id="4" name="Rounded Rectangle 3"/>
          <p:cNvSpPr/>
          <p:nvPr/>
        </p:nvSpPr>
        <p:spPr bwMode="auto">
          <a:xfrm>
            <a:off x="6216952" y="4381500"/>
            <a:ext cx="2201333" cy="882953"/>
          </a:xfrm>
          <a:prstGeom prst="roundRect">
            <a:avLst>
              <a:gd name="adj" fmla="val 9033"/>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400">
              <a:spcBef>
                <a:spcPts val="0"/>
              </a:spcBef>
              <a:spcAft>
                <a:spcPts val="0"/>
              </a:spcAft>
              <a:buNone/>
            </a:pPr>
            <a:r>
              <a:rPr lang="fr-FR" sz="2300" b="0" i="0" noProof="1" smtClean="0">
                <a:solidFill>
                  <a:srgbClr val="FFFFFF"/>
                </a:solidFill>
                <a:effectLst>
                  <a:outerShdw blurRad="38100" dist="38100" dir="2700000" algn="tl">
                    <a:srgbClr val="000000">
                      <a:alpha val="43137"/>
                    </a:srgbClr>
                  </a:outerShdw>
                </a:effectLst>
                <a:latin typeface="Calibri"/>
                <a:ea typeface="+mn-ea"/>
                <a:cs typeface="+mn-cs"/>
              </a:rPr>
              <a:t>Exemple de remplissage</a:t>
            </a:r>
            <a:endParaRPr lang="fr-FR" sz="2300" b="0" i="0" noProof="1">
              <a:solidFill>
                <a:srgbClr val="FFFFFF"/>
              </a:solidFill>
              <a:effectLst>
                <a:outerShdw blurRad="38100" dist="38100" dir="2700000" algn="tl">
                  <a:srgbClr val="000000">
                    <a:alpha val="43137"/>
                  </a:srgbClr>
                </a:outerShdw>
              </a:effectLst>
              <a:latin typeface="Calibri"/>
              <a:ea typeface="+mn-ea"/>
              <a:cs typeface="+mn-cs"/>
            </a:endParaRPr>
          </a:p>
        </p:txBody>
      </p:sp>
      <p:sp>
        <p:nvSpPr>
          <p:cNvPr id="5" name="Rounded Rectangle 4"/>
          <p:cNvSpPr/>
          <p:nvPr/>
        </p:nvSpPr>
        <p:spPr bwMode="auto">
          <a:xfrm>
            <a:off x="3556000" y="4381500"/>
            <a:ext cx="2201333" cy="882953"/>
          </a:xfrm>
          <a:prstGeom prst="roundRect">
            <a:avLst>
              <a:gd name="adj" fmla="val 9033"/>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400">
              <a:spcBef>
                <a:spcPts val="0"/>
              </a:spcBef>
              <a:spcAft>
                <a:spcPts val="0"/>
              </a:spcAft>
              <a:buNone/>
            </a:pPr>
            <a:r>
              <a:rPr lang="fr-FR" sz="2300" b="0" i="0" noProof="1" smtClean="0">
                <a:solidFill>
                  <a:srgbClr val="FFFFFF"/>
                </a:solidFill>
                <a:effectLst>
                  <a:outerShdw blurRad="38100" dist="38100" dir="2700000" algn="tl">
                    <a:srgbClr val="000000">
                      <a:alpha val="43137"/>
                    </a:srgbClr>
                  </a:outerShdw>
                </a:effectLst>
                <a:latin typeface="Calibri"/>
                <a:ea typeface="+mn-ea"/>
                <a:cs typeface="+mn-cs"/>
              </a:rPr>
              <a:t>Exemple de remplissage</a:t>
            </a:r>
            <a:endParaRPr lang="fr-FR" sz="2300" b="0" i="0" noProof="1">
              <a:solidFill>
                <a:srgbClr val="FFFFFF"/>
              </a:solidFill>
              <a:effectLst>
                <a:outerShdw blurRad="38100" dist="38100" dir="2700000" algn="tl">
                  <a:srgbClr val="000000">
                    <a:alpha val="43137"/>
                  </a:srgbClr>
                </a:outerShdw>
              </a:effectLst>
              <a:latin typeface="Calibri"/>
              <a:ea typeface="+mn-ea"/>
              <a:cs typeface="+mn-cs"/>
            </a:endParaRPr>
          </a:p>
        </p:txBody>
      </p:sp>
      <p:sp>
        <p:nvSpPr>
          <p:cNvPr id="6" name="Rounded Rectangle 5"/>
          <p:cNvSpPr/>
          <p:nvPr/>
        </p:nvSpPr>
        <p:spPr bwMode="auto">
          <a:xfrm>
            <a:off x="825500" y="4381500"/>
            <a:ext cx="2201333" cy="882953"/>
          </a:xfrm>
          <a:prstGeom prst="roundRect">
            <a:avLst>
              <a:gd name="adj" fmla="val 9033"/>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400">
              <a:buNone/>
            </a:pPr>
            <a:r>
              <a:rPr lang="fr-FR" sz="2300" b="0" i="0" noProof="1" smtClean="0">
                <a:solidFill>
                  <a:srgbClr val="FFFFFF"/>
                </a:solidFill>
                <a:effectLst>
                  <a:outerShdw blurRad="38100" dist="38100" dir="2700000" algn="tl">
                    <a:srgbClr val="000000">
                      <a:alpha val="43137"/>
                    </a:srgbClr>
                  </a:outerShdw>
                </a:effectLst>
                <a:latin typeface="Calibri"/>
                <a:ea typeface="+mn-ea"/>
                <a:cs typeface="+mn-cs"/>
              </a:rPr>
              <a:t>Exemple de remplissage</a:t>
            </a:r>
            <a:endParaRPr lang="fr-FR" sz="2300" b="0" i="0" noProof="1">
              <a:solidFill>
                <a:srgbClr val="FFFFFF"/>
              </a:solidFill>
              <a:effectLst>
                <a:outerShdw blurRad="38100" dist="38100" dir="2700000" algn="tl">
                  <a:srgbClr val="000000">
                    <a:alpha val="43137"/>
                  </a:srgbClr>
                </a:outerShdw>
              </a:effectLst>
              <a:latin typeface="Calibri"/>
              <a:ea typeface="+mn-ea"/>
              <a:cs typeface="+mn-cs"/>
            </a:endParaRPr>
          </a:p>
        </p:txBody>
      </p:sp>
      <p:sp>
        <p:nvSpPr>
          <p:cNvPr id="7" name="Rounded Rectangle 6"/>
          <p:cNvSpPr/>
          <p:nvPr/>
        </p:nvSpPr>
        <p:spPr bwMode="auto">
          <a:xfrm>
            <a:off x="6216952" y="5539619"/>
            <a:ext cx="2201333" cy="882953"/>
          </a:xfrm>
          <a:prstGeom prst="roundRect">
            <a:avLst>
              <a:gd name="adj" fmla="val 9033"/>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400">
              <a:spcBef>
                <a:spcPts val="0"/>
              </a:spcBef>
              <a:spcAft>
                <a:spcPts val="0"/>
              </a:spcAft>
              <a:buNone/>
            </a:pPr>
            <a:r>
              <a:rPr lang="fr-FR" sz="2300" b="0" i="0" noProof="1" smtClean="0">
                <a:solidFill>
                  <a:srgbClr val="FFFFFF"/>
                </a:solidFill>
                <a:effectLst>
                  <a:outerShdw blurRad="38100" dist="38100" dir="2700000" algn="tl">
                    <a:srgbClr val="000000">
                      <a:alpha val="43137"/>
                    </a:srgbClr>
                  </a:outerShdw>
                </a:effectLst>
                <a:latin typeface="Calibri"/>
                <a:ea typeface="+mn-ea"/>
                <a:cs typeface="+mn-cs"/>
              </a:rPr>
              <a:t>Exemple de remplissage</a:t>
            </a:r>
            <a:endParaRPr lang="fr-FR" sz="2300" b="0" i="0" noProof="1">
              <a:solidFill>
                <a:srgbClr val="FFFFFF"/>
              </a:solidFill>
              <a:effectLst>
                <a:outerShdw blurRad="38100" dist="38100" dir="2700000" algn="tl">
                  <a:srgbClr val="000000">
                    <a:alpha val="43137"/>
                  </a:srgbClr>
                </a:outerShdw>
              </a:effectLst>
              <a:latin typeface="Calibri"/>
              <a:ea typeface="+mn-ea"/>
              <a:cs typeface="+mn-cs"/>
            </a:endParaRPr>
          </a:p>
        </p:txBody>
      </p:sp>
      <p:sp>
        <p:nvSpPr>
          <p:cNvPr id="8" name="Rounded Rectangle 7"/>
          <p:cNvSpPr/>
          <p:nvPr/>
        </p:nvSpPr>
        <p:spPr bwMode="auto">
          <a:xfrm>
            <a:off x="3556000" y="5539619"/>
            <a:ext cx="2201333" cy="882953"/>
          </a:xfrm>
          <a:prstGeom prst="roundRect">
            <a:avLst>
              <a:gd name="adj" fmla="val 903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400">
              <a:spcBef>
                <a:spcPts val="0"/>
              </a:spcBef>
              <a:spcAft>
                <a:spcPts val="0"/>
              </a:spcAft>
              <a:buNone/>
            </a:pPr>
            <a:r>
              <a:rPr lang="fr-FR" sz="2300" b="0" i="0" noProof="1" smtClean="0">
                <a:solidFill>
                  <a:srgbClr val="FFFFFF"/>
                </a:solidFill>
                <a:effectLst>
                  <a:outerShdw blurRad="38100" dist="38100" dir="2700000" algn="tl">
                    <a:srgbClr val="000000">
                      <a:alpha val="43137"/>
                    </a:srgbClr>
                  </a:outerShdw>
                </a:effectLst>
                <a:latin typeface="Calibri"/>
                <a:ea typeface="+mn-ea"/>
                <a:cs typeface="+mn-cs"/>
              </a:rPr>
              <a:t>Exemple de remplissage</a:t>
            </a:r>
            <a:endParaRPr lang="fr-FR" sz="2300" b="0" i="0" noProof="1">
              <a:solidFill>
                <a:srgbClr val="FFFFFF"/>
              </a:solidFill>
              <a:effectLst>
                <a:outerShdw blurRad="38100" dist="38100" dir="2700000" algn="tl">
                  <a:srgbClr val="000000">
                    <a:alpha val="43137"/>
                  </a:srgbClr>
                </a:outerShdw>
              </a:effectLst>
              <a:latin typeface="Calibri"/>
              <a:ea typeface="+mn-ea"/>
              <a:cs typeface="+mn-cs"/>
            </a:endParaRPr>
          </a:p>
        </p:txBody>
      </p:sp>
      <p:sp>
        <p:nvSpPr>
          <p:cNvPr id="9" name="Rounded Rectangle 8"/>
          <p:cNvSpPr/>
          <p:nvPr/>
        </p:nvSpPr>
        <p:spPr bwMode="auto">
          <a:xfrm>
            <a:off x="825500" y="5539619"/>
            <a:ext cx="2201333" cy="882953"/>
          </a:xfrm>
          <a:prstGeom prst="roundRect">
            <a:avLst>
              <a:gd name="adj" fmla="val 9033"/>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400">
              <a:buNone/>
            </a:pPr>
            <a:r>
              <a:rPr lang="fr-FR" sz="2300" b="0" i="0" noProof="1" smtClean="0">
                <a:solidFill>
                  <a:srgbClr val="FFFFFF"/>
                </a:solidFill>
                <a:effectLst>
                  <a:outerShdw blurRad="38100" dist="38100" dir="2700000" algn="tl">
                    <a:srgbClr val="000000">
                      <a:alpha val="43137"/>
                    </a:srgbClr>
                  </a:outerShdw>
                </a:effectLst>
                <a:latin typeface="Calibri"/>
                <a:ea typeface="+mn-ea"/>
                <a:cs typeface="+mn-cs"/>
              </a:rPr>
              <a:t>Exemple de remplissage</a:t>
            </a:r>
            <a:endParaRPr lang="fr-FR" sz="2300" b="0" i="0" noProof="1">
              <a:solidFill>
                <a:srgbClr val="FFFFFF"/>
              </a:solidFill>
              <a:effectLst>
                <a:outerShdw blurRad="38100" dist="38100" dir="2700000" algn="tl">
                  <a:srgbClr val="000000">
                    <a:alpha val="43137"/>
                  </a:srgbClr>
                </a:outerShdw>
              </a:effectLst>
              <a:latin typeface="Calibri"/>
              <a:ea typeface="+mn-ea"/>
              <a:cs typeface="+mn-cs"/>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63395"/>
          </a:xfrm>
        </p:spPr>
        <p:txBody>
          <a:bodyPr>
            <a:normAutofit/>
          </a:bodyPr>
          <a:lstStyle/>
          <a:p>
            <a:pPr algn="l" defTabSz="914400">
              <a:lnSpc>
                <a:spcPct val="90000"/>
              </a:lnSpc>
              <a:spcBef>
                <a:spcPts val="0"/>
              </a:spcBef>
              <a:buNone/>
            </a:pPr>
            <a:r>
              <a:rPr lang="fr-FR" sz="4800" b="0" i="0" spc="-150" noProof="1" smtClean="0">
                <a:effectLst>
                  <a:outerShdw blurRad="50800" dist="38100" dir="2700000" algn="tl">
                    <a:prstClr val="black">
                      <a:alpha val="40000"/>
                    </a:prstClr>
                  </a:outerShdw>
                </a:effectLst>
                <a:latin typeface="Calibri"/>
                <a:ea typeface="+mn-ea"/>
                <a:cs typeface="Arial"/>
              </a:rPr>
              <a:t>Modèle PowerPoint</a:t>
            </a:r>
            <a:br>
              <a:rPr lang="fr-FR" sz="4800" b="0" i="0" spc="-150" noProof="1" smtClean="0">
                <a:effectLst>
                  <a:outerShdw blurRad="50800" dist="38100" dir="2700000" algn="tl">
                    <a:prstClr val="black">
                      <a:alpha val="40000"/>
                    </a:prstClr>
                  </a:outerShdw>
                </a:effectLst>
                <a:latin typeface="Calibri"/>
                <a:ea typeface="+mn-ea"/>
                <a:cs typeface="Arial"/>
              </a:rPr>
            </a:br>
            <a:r>
              <a:rPr lang="fr-FR" sz="3600" b="0" i="0" spc="-150" noProof="1" smtClean="0">
                <a:solidFill>
                  <a:srgbClr val="FFFF99"/>
                </a:solidFill>
                <a:effectLst>
                  <a:outerShdw blurRad="50800" dist="38100" dir="2700000" algn="tl">
                    <a:prstClr val="black">
                      <a:alpha val="40000"/>
                    </a:prstClr>
                  </a:outerShdw>
                </a:effectLst>
                <a:latin typeface="Calibri"/>
                <a:ea typeface="+mn-ea"/>
                <a:cs typeface="Arial"/>
              </a:rPr>
              <a:t>Couleur des sous-titres</a:t>
            </a:r>
            <a:endParaRPr lang="fr-FR" sz="3600" b="0" i="0" spc="-150" noProof="1">
              <a:solidFill>
                <a:srgbClr val="FFFF99"/>
              </a:solidFill>
              <a:effectLst>
                <a:outerShdw blurRad="50800" dist="38100" dir="2700000" algn="tl">
                  <a:prstClr val="black">
                    <a:alpha val="40000"/>
                  </a:prstClr>
                </a:outerShdw>
              </a:effectLst>
              <a:latin typeface="Calibri"/>
              <a:ea typeface="+mn-ea"/>
              <a:cs typeface="Arial"/>
            </a:endParaRPr>
          </a:p>
        </p:txBody>
      </p:sp>
      <p:sp>
        <p:nvSpPr>
          <p:cNvPr id="3" name="Text Placeholder 2"/>
          <p:cNvSpPr>
            <a:spLocks noGrp="1"/>
          </p:cNvSpPr>
          <p:nvPr>
            <p:ph type="body" sz="quarter" idx="10"/>
          </p:nvPr>
        </p:nvSpPr>
        <p:spPr>
          <a:xfrm>
            <a:off x="381000" y="1676400"/>
            <a:ext cx="8382000" cy="4724400"/>
          </a:xfrm>
        </p:spPr>
        <p:txBody>
          <a:bodyPr>
            <a:noAutofit/>
          </a:bodyPr>
          <a:lstStyle/>
          <a:p>
            <a:pPr>
              <a:lnSpc>
                <a:spcPct val="80000"/>
              </a:lnSpc>
              <a:buClr>
                <a:srgbClr val="FFFFFF"/>
              </a:buClr>
            </a:pPr>
            <a:r>
              <a:rPr lang="fr-FR" spc="-50" noProof="1"/>
              <a:t>Exemple d’une diapositive contenant un sous-titre</a:t>
            </a:r>
          </a:p>
          <a:p>
            <a:pPr marL="914400" lvl="1" indent="-393192" algn="l" defTabSz="914400">
              <a:lnSpc>
                <a:spcPct val="80000"/>
              </a:lnSpc>
              <a:spcBef>
                <a:spcPts val="672"/>
              </a:spcBef>
              <a:buClr>
                <a:srgbClr val="FFFFFF"/>
              </a:buClr>
              <a:buFontTx/>
            </a:pPr>
            <a:r>
              <a:rPr lang="fr-FR" noProof="1"/>
              <a:t>Définissez le titre de la diapositive en « 1re lettre des mots en majuscule »</a:t>
            </a:r>
          </a:p>
          <a:p>
            <a:pPr marL="914400" lvl="1" indent="-393192" algn="l" defTabSz="914400">
              <a:lnSpc>
                <a:spcPct val="80000"/>
              </a:lnSpc>
              <a:spcBef>
                <a:spcPts val="672"/>
              </a:spcBef>
              <a:buClr>
                <a:srgbClr val="FFFFFF"/>
              </a:buClr>
              <a:buFontTx/>
            </a:pPr>
            <a:r>
              <a:rPr lang="fr-FR" noProof="1"/>
              <a:t>Définissez les sous-titres en « Majuscule en début de phrase »</a:t>
            </a:r>
          </a:p>
          <a:p>
            <a:pPr marL="914400" lvl="1" indent="-393192" algn="l" defTabSz="914400">
              <a:lnSpc>
                <a:spcPct val="80000"/>
              </a:lnSpc>
              <a:spcBef>
                <a:spcPts val="672"/>
              </a:spcBef>
              <a:buClr>
                <a:srgbClr val="FFFFFF"/>
              </a:buClr>
              <a:buFontTx/>
            </a:pPr>
            <a:r>
              <a:rPr lang="fr-FR" noProof="1"/>
              <a:t>De manière générale, définissez le sous-titre sur 36pt maximum de façon à ce qu’il tienne sur une seule ligne</a:t>
            </a:r>
          </a:p>
          <a:p>
            <a:pPr lvl="1" indent="-393192" defTabSz="914400">
              <a:lnSpc>
                <a:spcPct val="80000"/>
              </a:lnSpc>
              <a:spcBef>
                <a:spcPts val="672"/>
              </a:spcBef>
              <a:buClr>
                <a:srgbClr val="FFFFFF"/>
              </a:buClr>
            </a:pPr>
            <a:r>
              <a:rPr lang="fr-FR" noProof="1"/>
              <a:t>La couleur du sous-titre est définie pour ce modèle mais elle doit être sélectionnée</a:t>
            </a:r>
            <a:r>
              <a:rPr lang="fr-FR" noProof="1" smtClean="0"/>
              <a:t>. Dans </a:t>
            </a:r>
            <a:r>
              <a:rPr lang="fr-FR" noProof="1"/>
              <a:t>PowerPoint 2007, il s’agit de la quatrième couleur de police en partant de la gauche</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Exemples de diapositives de présentation (conception Rubans bleus)</Template>
  <TotalTime>135</TotalTime>
  <Words>1783</Words>
  <Application>Microsoft Office PowerPoint</Application>
  <PresentationFormat>Affichage à l'écran (4:3)</PresentationFormat>
  <Paragraphs>141</Paragraphs>
  <Slides>18</Slides>
  <Notes>18</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18</vt:i4>
      </vt:variant>
    </vt:vector>
  </HeadingPairs>
  <TitlesOfParts>
    <vt:vector size="24" baseType="lpstr">
      <vt:lpstr>Arial</vt:lpstr>
      <vt:lpstr>Calibri</vt:lpstr>
      <vt:lpstr>Courier New</vt:lpstr>
      <vt:lpstr>Wingdings</vt:lpstr>
      <vt:lpstr>Blue Segoe 4-3 template-template_April-17-2007</vt:lpstr>
      <vt:lpstr>White with Courier font for code slides</vt:lpstr>
      <vt:lpstr>Amélioration de l’orientation d’un robot</vt:lpstr>
      <vt:lpstr>Introduction</vt:lpstr>
      <vt:lpstr>Introduction</vt:lpstr>
      <vt:lpstr>Introduction</vt:lpstr>
      <vt:lpstr>Introduction</vt:lpstr>
      <vt:lpstr>Introduction du problème</vt:lpstr>
      <vt:lpstr>Introduction du problème</vt:lpstr>
      <vt:lpstr>Directives PowerPoint</vt:lpstr>
      <vt:lpstr>Modèle PowerPoint Couleur des sous-titres</vt:lpstr>
      <vt:lpstr>Exemple de graphique à barres</vt:lpstr>
      <vt:lpstr>Exemple de graphique en secteurs</vt:lpstr>
      <vt:lpstr>Exemple de graphique en courbes</vt:lpstr>
      <vt:lpstr>Exemple de graphique en aires</vt:lpstr>
      <vt:lpstr>Titre de la démonstration</vt:lpstr>
      <vt:lpstr>Titre de la vidéo</vt:lpstr>
      <vt:lpstr>Titre du partenaire</vt:lpstr>
      <vt:lpstr>Titre du client</vt:lpstr>
      <vt:lpstr>Titre de l’annonce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Amélioration de l’orientation d’un robot</dc:title>
  <dc:creator>toto</dc:creator>
  <cp:keywords/>
  <cp:lastModifiedBy>toto</cp:lastModifiedBy>
  <cp:revision>12</cp:revision>
  <dcterms:created xsi:type="dcterms:W3CDTF">2015-03-14T14:57:30Z</dcterms:created>
  <dcterms:modified xsi:type="dcterms:W3CDTF">2015-03-14T17:12:55Z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