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 id="2147483737" r:id="rId4"/>
  </p:sldMasterIdLst>
  <p:notesMasterIdLst>
    <p:notesMasterId r:id="rId35"/>
  </p:notesMasterIdLst>
  <p:sldIdLst>
    <p:sldId id="257" r:id="rId5"/>
    <p:sldId id="297" r:id="rId6"/>
    <p:sldId id="298" r:id="rId7"/>
    <p:sldId id="299" r:id="rId8"/>
    <p:sldId id="303" r:id="rId9"/>
    <p:sldId id="300" r:id="rId10"/>
    <p:sldId id="301" r:id="rId11"/>
    <p:sldId id="302"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304" r:id="rId26"/>
    <p:sldId id="305" r:id="rId27"/>
    <p:sldId id="306" r:id="rId28"/>
    <p:sldId id="307" r:id="rId29"/>
    <p:sldId id="308" r:id="rId30"/>
    <p:sldId id="309" r:id="rId31"/>
    <p:sldId id="310" r:id="rId32"/>
    <p:sldId id="311" r:id="rId33"/>
    <p:sldId id="312"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56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9" autoAdjust="0"/>
    <p:restoredTop sz="94660"/>
  </p:normalViewPr>
  <p:slideViewPr>
    <p:cSldViewPr>
      <p:cViewPr varScale="1">
        <p:scale>
          <a:sx n="96" d="100"/>
          <a:sy n="96" d="100"/>
        </p:scale>
        <p:origin x="495" y="5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3.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slideMaster" Target="slideMasters/slideMaster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BA7AD6-42DC-4E0F-8CF9-20E11C4D68E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fr-FR"/>
        </a:p>
      </dgm:t>
    </dgm:pt>
    <dgm:pt modelId="{EF5CF5F4-2B57-4748-A6A1-B2FB40F10FB4}">
      <dgm:prSet phldrT="[Texte]"/>
      <dgm:spPr/>
      <dgm:t>
        <a:bodyPr/>
        <a:lstStyle/>
        <a:p>
          <a:r>
            <a:rPr lang="fr-FR" dirty="0" smtClean="0"/>
            <a:t>Langage C++</a:t>
          </a:r>
          <a:endParaRPr lang="fr-FR" dirty="0"/>
        </a:p>
      </dgm:t>
    </dgm:pt>
    <dgm:pt modelId="{EE7C31DA-D41D-44C7-8B60-0D7078265DE8}" type="parTrans" cxnId="{C874DB19-EE6B-4FE2-BAE0-695F87DE54D8}">
      <dgm:prSet/>
      <dgm:spPr/>
      <dgm:t>
        <a:bodyPr/>
        <a:lstStyle/>
        <a:p>
          <a:endParaRPr lang="fr-FR"/>
        </a:p>
      </dgm:t>
    </dgm:pt>
    <dgm:pt modelId="{D39D1D95-086D-47A0-B2BF-31408F0659DF}" type="sibTrans" cxnId="{C874DB19-EE6B-4FE2-BAE0-695F87DE54D8}">
      <dgm:prSet/>
      <dgm:spPr/>
      <dgm:t>
        <a:bodyPr/>
        <a:lstStyle/>
        <a:p>
          <a:endParaRPr lang="fr-FR"/>
        </a:p>
      </dgm:t>
    </dgm:pt>
    <dgm:pt modelId="{C67F8611-C4AE-4A8C-9BAE-98107EE04FEF}">
      <dgm:prSet phldrT="[Texte]"/>
      <dgm:spPr/>
      <dgm:t>
        <a:bodyPr/>
        <a:lstStyle/>
        <a:p>
          <a:r>
            <a:rPr lang="fr-FR" dirty="0" smtClean="0"/>
            <a:t>Bibliothèques </a:t>
          </a:r>
          <a:r>
            <a:rPr lang="fr-FR" dirty="0" err="1" smtClean="0"/>
            <a:t>Qt</a:t>
          </a:r>
          <a:r>
            <a:rPr lang="fr-FR" dirty="0" smtClean="0"/>
            <a:t>/</a:t>
          </a:r>
          <a:r>
            <a:rPr lang="fr-FR" dirty="0" err="1" smtClean="0"/>
            <a:t>Qwt</a:t>
          </a:r>
          <a:endParaRPr lang="fr-FR" dirty="0"/>
        </a:p>
      </dgm:t>
    </dgm:pt>
    <dgm:pt modelId="{4107D247-8A3D-4EBF-904F-75F03808F7D2}" type="parTrans" cxnId="{56C30256-1EC2-4EE4-901C-A776DDF31F70}">
      <dgm:prSet/>
      <dgm:spPr/>
      <dgm:t>
        <a:bodyPr/>
        <a:lstStyle/>
        <a:p>
          <a:endParaRPr lang="fr-FR"/>
        </a:p>
      </dgm:t>
    </dgm:pt>
    <dgm:pt modelId="{68F3EF26-C207-42C7-9B6A-BF233187871F}" type="sibTrans" cxnId="{56C30256-1EC2-4EE4-901C-A776DDF31F70}">
      <dgm:prSet/>
      <dgm:spPr/>
      <dgm:t>
        <a:bodyPr/>
        <a:lstStyle/>
        <a:p>
          <a:endParaRPr lang="fr-FR"/>
        </a:p>
      </dgm:t>
    </dgm:pt>
    <dgm:pt modelId="{F28458A3-47F8-44D5-A588-C962B9BF7BD7}">
      <dgm:prSet phldrT="[Texte]"/>
      <dgm:spPr/>
      <dgm:t>
        <a:bodyPr/>
        <a:lstStyle/>
        <a:p>
          <a:r>
            <a:rPr lang="fr-FR" dirty="0" smtClean="0"/>
            <a:t>Réseau</a:t>
          </a:r>
          <a:endParaRPr lang="fr-FR" dirty="0"/>
        </a:p>
      </dgm:t>
    </dgm:pt>
    <dgm:pt modelId="{7C279C46-0F71-4394-AAFC-404A7657E523}" type="parTrans" cxnId="{CF20193A-1563-436A-872D-670B86E3A685}">
      <dgm:prSet/>
      <dgm:spPr/>
      <dgm:t>
        <a:bodyPr/>
        <a:lstStyle/>
        <a:p>
          <a:endParaRPr lang="fr-FR"/>
        </a:p>
      </dgm:t>
    </dgm:pt>
    <dgm:pt modelId="{1351CEC0-55E1-4DAA-9269-D23C1B6AA837}" type="sibTrans" cxnId="{CF20193A-1563-436A-872D-670B86E3A685}">
      <dgm:prSet/>
      <dgm:spPr/>
      <dgm:t>
        <a:bodyPr/>
        <a:lstStyle/>
        <a:p>
          <a:endParaRPr lang="fr-FR"/>
        </a:p>
      </dgm:t>
    </dgm:pt>
    <dgm:pt modelId="{CC0B6676-6E3C-4F7C-B2B5-C18AB1781D95}">
      <dgm:prSet phldrT="[Texte]"/>
      <dgm:spPr/>
      <dgm:t>
        <a:bodyPr/>
        <a:lstStyle/>
        <a:p>
          <a:r>
            <a:rPr lang="fr-FR" dirty="0" smtClean="0"/>
            <a:t>SVN</a:t>
          </a:r>
          <a:endParaRPr lang="fr-FR" dirty="0"/>
        </a:p>
      </dgm:t>
    </dgm:pt>
    <dgm:pt modelId="{BF1086B6-2659-47B2-8580-7AF3D0721D73}" type="parTrans" cxnId="{73D4DDF0-E667-431E-A9FF-65180E60413A}">
      <dgm:prSet/>
      <dgm:spPr/>
      <dgm:t>
        <a:bodyPr/>
        <a:lstStyle/>
        <a:p>
          <a:endParaRPr lang="fr-FR"/>
        </a:p>
      </dgm:t>
    </dgm:pt>
    <dgm:pt modelId="{CF53C343-D751-4297-905E-BFE26EDF5784}" type="sibTrans" cxnId="{73D4DDF0-E667-431E-A9FF-65180E60413A}">
      <dgm:prSet/>
      <dgm:spPr/>
      <dgm:t>
        <a:bodyPr/>
        <a:lstStyle/>
        <a:p>
          <a:endParaRPr lang="fr-FR"/>
        </a:p>
      </dgm:t>
    </dgm:pt>
    <dgm:pt modelId="{7476E96D-ED81-4CAC-823E-8BCAF43490F0}" type="pres">
      <dgm:prSet presAssocID="{D2BA7AD6-42DC-4E0F-8CF9-20E11C4D68E0}" presName="diagram" presStyleCnt="0">
        <dgm:presLayoutVars>
          <dgm:dir/>
          <dgm:resizeHandles val="exact"/>
        </dgm:presLayoutVars>
      </dgm:prSet>
      <dgm:spPr/>
    </dgm:pt>
    <dgm:pt modelId="{EA2E5A48-B3CD-41C6-A079-688D9C0AFCB9}" type="pres">
      <dgm:prSet presAssocID="{EF5CF5F4-2B57-4748-A6A1-B2FB40F10FB4}" presName="node" presStyleLbl="node1" presStyleIdx="0" presStyleCnt="4">
        <dgm:presLayoutVars>
          <dgm:bulletEnabled val="1"/>
        </dgm:presLayoutVars>
      </dgm:prSet>
      <dgm:spPr/>
      <dgm:t>
        <a:bodyPr/>
        <a:lstStyle/>
        <a:p>
          <a:endParaRPr lang="fr-FR"/>
        </a:p>
      </dgm:t>
    </dgm:pt>
    <dgm:pt modelId="{D58E7782-3C31-4264-8C50-4C2BB8D1C3FF}" type="pres">
      <dgm:prSet presAssocID="{D39D1D95-086D-47A0-B2BF-31408F0659DF}" presName="sibTrans" presStyleCnt="0"/>
      <dgm:spPr/>
    </dgm:pt>
    <dgm:pt modelId="{C7122317-D72F-44B5-BDE1-AE86B81052C9}" type="pres">
      <dgm:prSet presAssocID="{C67F8611-C4AE-4A8C-9BAE-98107EE04FEF}" presName="node" presStyleLbl="node1" presStyleIdx="1" presStyleCnt="4">
        <dgm:presLayoutVars>
          <dgm:bulletEnabled val="1"/>
        </dgm:presLayoutVars>
      </dgm:prSet>
      <dgm:spPr/>
      <dgm:t>
        <a:bodyPr/>
        <a:lstStyle/>
        <a:p>
          <a:endParaRPr lang="fr-FR"/>
        </a:p>
      </dgm:t>
    </dgm:pt>
    <dgm:pt modelId="{44E1EE97-33AA-4EC9-9A19-B7BFD897229C}" type="pres">
      <dgm:prSet presAssocID="{68F3EF26-C207-42C7-9B6A-BF233187871F}" presName="sibTrans" presStyleCnt="0"/>
      <dgm:spPr/>
    </dgm:pt>
    <dgm:pt modelId="{1F326362-206F-45AB-A151-CFB7A2A4D84A}" type="pres">
      <dgm:prSet presAssocID="{F28458A3-47F8-44D5-A588-C962B9BF7BD7}" presName="node" presStyleLbl="node1" presStyleIdx="2" presStyleCnt="4">
        <dgm:presLayoutVars>
          <dgm:bulletEnabled val="1"/>
        </dgm:presLayoutVars>
      </dgm:prSet>
      <dgm:spPr/>
      <dgm:t>
        <a:bodyPr/>
        <a:lstStyle/>
        <a:p>
          <a:endParaRPr lang="fr-FR"/>
        </a:p>
      </dgm:t>
    </dgm:pt>
    <dgm:pt modelId="{99AD83AC-B455-43E6-8C12-5BB4D191717B}" type="pres">
      <dgm:prSet presAssocID="{1351CEC0-55E1-4DAA-9269-D23C1B6AA837}" presName="sibTrans" presStyleCnt="0"/>
      <dgm:spPr/>
    </dgm:pt>
    <dgm:pt modelId="{FBEA1E74-EC3D-4432-9494-4F735CC799FC}" type="pres">
      <dgm:prSet presAssocID="{CC0B6676-6E3C-4F7C-B2B5-C18AB1781D95}" presName="node" presStyleLbl="node1" presStyleIdx="3" presStyleCnt="4">
        <dgm:presLayoutVars>
          <dgm:bulletEnabled val="1"/>
        </dgm:presLayoutVars>
      </dgm:prSet>
      <dgm:spPr/>
      <dgm:t>
        <a:bodyPr/>
        <a:lstStyle/>
        <a:p>
          <a:endParaRPr lang="fr-FR"/>
        </a:p>
      </dgm:t>
    </dgm:pt>
  </dgm:ptLst>
  <dgm:cxnLst>
    <dgm:cxn modelId="{56C30256-1EC2-4EE4-901C-A776DDF31F70}" srcId="{D2BA7AD6-42DC-4E0F-8CF9-20E11C4D68E0}" destId="{C67F8611-C4AE-4A8C-9BAE-98107EE04FEF}" srcOrd="1" destOrd="0" parTransId="{4107D247-8A3D-4EBF-904F-75F03808F7D2}" sibTransId="{68F3EF26-C207-42C7-9B6A-BF233187871F}"/>
    <dgm:cxn modelId="{54832A44-9F81-4147-B092-E54874EC0364}" type="presOf" srcId="{EF5CF5F4-2B57-4748-A6A1-B2FB40F10FB4}" destId="{EA2E5A48-B3CD-41C6-A079-688D9C0AFCB9}" srcOrd="0" destOrd="0" presId="urn:microsoft.com/office/officeart/2005/8/layout/default"/>
    <dgm:cxn modelId="{366660C0-9BD7-44AA-8101-CB0D9B03B9F3}" type="presOf" srcId="{F28458A3-47F8-44D5-A588-C962B9BF7BD7}" destId="{1F326362-206F-45AB-A151-CFB7A2A4D84A}" srcOrd="0" destOrd="0" presId="urn:microsoft.com/office/officeart/2005/8/layout/default"/>
    <dgm:cxn modelId="{B611E4E7-BC1F-4102-83DD-95F71E159402}" type="presOf" srcId="{CC0B6676-6E3C-4F7C-B2B5-C18AB1781D95}" destId="{FBEA1E74-EC3D-4432-9494-4F735CC799FC}" srcOrd="0" destOrd="0" presId="urn:microsoft.com/office/officeart/2005/8/layout/default"/>
    <dgm:cxn modelId="{DAC71D81-3839-4AFE-8ACA-933AA5A35BD8}" type="presOf" srcId="{D2BA7AD6-42DC-4E0F-8CF9-20E11C4D68E0}" destId="{7476E96D-ED81-4CAC-823E-8BCAF43490F0}" srcOrd="0" destOrd="0" presId="urn:microsoft.com/office/officeart/2005/8/layout/default"/>
    <dgm:cxn modelId="{73D4DDF0-E667-431E-A9FF-65180E60413A}" srcId="{D2BA7AD6-42DC-4E0F-8CF9-20E11C4D68E0}" destId="{CC0B6676-6E3C-4F7C-B2B5-C18AB1781D95}" srcOrd="3" destOrd="0" parTransId="{BF1086B6-2659-47B2-8580-7AF3D0721D73}" sibTransId="{CF53C343-D751-4297-905E-BFE26EDF5784}"/>
    <dgm:cxn modelId="{CF20193A-1563-436A-872D-670B86E3A685}" srcId="{D2BA7AD6-42DC-4E0F-8CF9-20E11C4D68E0}" destId="{F28458A3-47F8-44D5-A588-C962B9BF7BD7}" srcOrd="2" destOrd="0" parTransId="{7C279C46-0F71-4394-AAFC-404A7657E523}" sibTransId="{1351CEC0-55E1-4DAA-9269-D23C1B6AA837}"/>
    <dgm:cxn modelId="{46A26848-93E6-4CB3-9B1C-11B4CDC6486C}" type="presOf" srcId="{C67F8611-C4AE-4A8C-9BAE-98107EE04FEF}" destId="{C7122317-D72F-44B5-BDE1-AE86B81052C9}" srcOrd="0" destOrd="0" presId="urn:microsoft.com/office/officeart/2005/8/layout/default"/>
    <dgm:cxn modelId="{C874DB19-EE6B-4FE2-BAE0-695F87DE54D8}" srcId="{D2BA7AD6-42DC-4E0F-8CF9-20E11C4D68E0}" destId="{EF5CF5F4-2B57-4748-A6A1-B2FB40F10FB4}" srcOrd="0" destOrd="0" parTransId="{EE7C31DA-D41D-44C7-8B60-0D7078265DE8}" sibTransId="{D39D1D95-086D-47A0-B2BF-31408F0659DF}"/>
    <dgm:cxn modelId="{D429F938-D3A2-4D13-B39F-284BB70C1AC0}" type="presParOf" srcId="{7476E96D-ED81-4CAC-823E-8BCAF43490F0}" destId="{EA2E5A48-B3CD-41C6-A079-688D9C0AFCB9}" srcOrd="0" destOrd="0" presId="urn:microsoft.com/office/officeart/2005/8/layout/default"/>
    <dgm:cxn modelId="{D15954B6-C738-48C0-922A-B628437954E1}" type="presParOf" srcId="{7476E96D-ED81-4CAC-823E-8BCAF43490F0}" destId="{D58E7782-3C31-4264-8C50-4C2BB8D1C3FF}" srcOrd="1" destOrd="0" presId="urn:microsoft.com/office/officeart/2005/8/layout/default"/>
    <dgm:cxn modelId="{E7770CE5-A3A8-4AA6-B70F-1E9ABCF89099}" type="presParOf" srcId="{7476E96D-ED81-4CAC-823E-8BCAF43490F0}" destId="{C7122317-D72F-44B5-BDE1-AE86B81052C9}" srcOrd="2" destOrd="0" presId="urn:microsoft.com/office/officeart/2005/8/layout/default"/>
    <dgm:cxn modelId="{14B256C7-1E95-4A7D-800A-D32B6142AF2D}" type="presParOf" srcId="{7476E96D-ED81-4CAC-823E-8BCAF43490F0}" destId="{44E1EE97-33AA-4EC9-9A19-B7BFD897229C}" srcOrd="3" destOrd="0" presId="urn:microsoft.com/office/officeart/2005/8/layout/default"/>
    <dgm:cxn modelId="{6242AA0B-932C-48B7-B935-3936352CD227}" type="presParOf" srcId="{7476E96D-ED81-4CAC-823E-8BCAF43490F0}" destId="{1F326362-206F-45AB-A151-CFB7A2A4D84A}" srcOrd="4" destOrd="0" presId="urn:microsoft.com/office/officeart/2005/8/layout/default"/>
    <dgm:cxn modelId="{6B11363B-978B-4BC3-965D-4C1B5466D076}" type="presParOf" srcId="{7476E96D-ED81-4CAC-823E-8BCAF43490F0}" destId="{99AD83AC-B455-43E6-8C12-5BB4D191717B}" srcOrd="5" destOrd="0" presId="urn:microsoft.com/office/officeart/2005/8/layout/default"/>
    <dgm:cxn modelId="{1570A0EE-46BF-48AB-92D4-24EBDD975E88}" type="presParOf" srcId="{7476E96D-ED81-4CAC-823E-8BCAF43490F0}" destId="{FBEA1E74-EC3D-4432-9494-4F735CC799FC}"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BA7AD6-42DC-4E0F-8CF9-20E11C4D68E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fr-FR"/>
        </a:p>
      </dgm:t>
    </dgm:pt>
    <dgm:pt modelId="{EF5CF5F4-2B57-4748-A6A1-B2FB40F10FB4}">
      <dgm:prSet phldrT="[Texte]"/>
      <dgm:spPr>
        <a:solidFill>
          <a:schemeClr val="accent1"/>
        </a:solidFill>
      </dgm:spPr>
      <dgm:t>
        <a:bodyPr/>
        <a:lstStyle/>
        <a:p>
          <a:r>
            <a:rPr lang="fr-FR" dirty="0" smtClean="0"/>
            <a:t>Etude du problème</a:t>
          </a:r>
          <a:endParaRPr lang="fr-FR" dirty="0"/>
        </a:p>
      </dgm:t>
    </dgm:pt>
    <dgm:pt modelId="{EE7C31DA-D41D-44C7-8B60-0D7078265DE8}" type="parTrans" cxnId="{C874DB19-EE6B-4FE2-BAE0-695F87DE54D8}">
      <dgm:prSet/>
      <dgm:spPr/>
      <dgm:t>
        <a:bodyPr/>
        <a:lstStyle/>
        <a:p>
          <a:endParaRPr lang="fr-FR"/>
        </a:p>
      </dgm:t>
    </dgm:pt>
    <dgm:pt modelId="{D39D1D95-086D-47A0-B2BF-31408F0659DF}" type="sibTrans" cxnId="{C874DB19-EE6B-4FE2-BAE0-695F87DE54D8}">
      <dgm:prSet/>
      <dgm:spPr/>
      <dgm:t>
        <a:bodyPr/>
        <a:lstStyle/>
        <a:p>
          <a:endParaRPr lang="fr-FR"/>
        </a:p>
      </dgm:t>
    </dgm:pt>
    <dgm:pt modelId="{C67F8611-C4AE-4A8C-9BAE-98107EE04FEF}">
      <dgm:prSet phldrT="[Texte]"/>
      <dgm:spPr/>
      <dgm:t>
        <a:bodyPr/>
        <a:lstStyle/>
        <a:p>
          <a:r>
            <a:rPr lang="fr-FR" dirty="0" smtClean="0"/>
            <a:t>Utilisation de capteurs</a:t>
          </a:r>
          <a:endParaRPr lang="fr-FR" dirty="0"/>
        </a:p>
      </dgm:t>
    </dgm:pt>
    <dgm:pt modelId="{4107D247-8A3D-4EBF-904F-75F03808F7D2}" type="parTrans" cxnId="{56C30256-1EC2-4EE4-901C-A776DDF31F70}">
      <dgm:prSet/>
      <dgm:spPr/>
      <dgm:t>
        <a:bodyPr/>
        <a:lstStyle/>
        <a:p>
          <a:endParaRPr lang="fr-FR"/>
        </a:p>
      </dgm:t>
    </dgm:pt>
    <dgm:pt modelId="{68F3EF26-C207-42C7-9B6A-BF233187871F}" type="sibTrans" cxnId="{56C30256-1EC2-4EE4-901C-A776DDF31F70}">
      <dgm:prSet/>
      <dgm:spPr/>
      <dgm:t>
        <a:bodyPr/>
        <a:lstStyle/>
        <a:p>
          <a:endParaRPr lang="fr-FR"/>
        </a:p>
      </dgm:t>
    </dgm:pt>
    <dgm:pt modelId="{F28458A3-47F8-44D5-A588-C962B9BF7BD7}">
      <dgm:prSet phldrT="[Texte]"/>
      <dgm:spPr/>
      <dgm:t>
        <a:bodyPr/>
        <a:lstStyle/>
        <a:p>
          <a:r>
            <a:rPr lang="fr-FR" dirty="0" smtClean="0"/>
            <a:t>Compréhension du matériel</a:t>
          </a:r>
          <a:endParaRPr lang="fr-FR" dirty="0"/>
        </a:p>
      </dgm:t>
    </dgm:pt>
    <dgm:pt modelId="{7C279C46-0F71-4394-AAFC-404A7657E523}" type="parTrans" cxnId="{CF20193A-1563-436A-872D-670B86E3A685}">
      <dgm:prSet/>
      <dgm:spPr/>
      <dgm:t>
        <a:bodyPr/>
        <a:lstStyle/>
        <a:p>
          <a:endParaRPr lang="fr-FR"/>
        </a:p>
      </dgm:t>
    </dgm:pt>
    <dgm:pt modelId="{1351CEC0-55E1-4DAA-9269-D23C1B6AA837}" type="sibTrans" cxnId="{CF20193A-1563-436A-872D-670B86E3A685}">
      <dgm:prSet/>
      <dgm:spPr/>
      <dgm:t>
        <a:bodyPr/>
        <a:lstStyle/>
        <a:p>
          <a:endParaRPr lang="fr-FR"/>
        </a:p>
      </dgm:t>
    </dgm:pt>
    <dgm:pt modelId="{CC0B6676-6E3C-4F7C-B2B5-C18AB1781D95}">
      <dgm:prSet phldrT="[Texte]"/>
      <dgm:spPr/>
      <dgm:t>
        <a:bodyPr/>
        <a:lstStyle/>
        <a:p>
          <a:r>
            <a:rPr lang="fr-FR" dirty="0" smtClean="0"/>
            <a:t>Envoi des données</a:t>
          </a:r>
          <a:endParaRPr lang="fr-FR" dirty="0"/>
        </a:p>
      </dgm:t>
    </dgm:pt>
    <dgm:pt modelId="{BF1086B6-2659-47B2-8580-7AF3D0721D73}" type="parTrans" cxnId="{73D4DDF0-E667-431E-A9FF-65180E60413A}">
      <dgm:prSet/>
      <dgm:spPr/>
      <dgm:t>
        <a:bodyPr/>
        <a:lstStyle/>
        <a:p>
          <a:endParaRPr lang="fr-FR"/>
        </a:p>
      </dgm:t>
    </dgm:pt>
    <dgm:pt modelId="{CF53C343-D751-4297-905E-BFE26EDF5784}" type="sibTrans" cxnId="{73D4DDF0-E667-431E-A9FF-65180E60413A}">
      <dgm:prSet/>
      <dgm:spPr/>
      <dgm:t>
        <a:bodyPr/>
        <a:lstStyle/>
        <a:p>
          <a:endParaRPr lang="fr-FR"/>
        </a:p>
      </dgm:t>
    </dgm:pt>
    <dgm:pt modelId="{793390A3-DB2E-4E82-AF00-F50374943158}">
      <dgm:prSet phldrT="[Texte]"/>
      <dgm:spPr/>
      <dgm:t>
        <a:bodyPr/>
        <a:lstStyle/>
        <a:p>
          <a:r>
            <a:rPr lang="fr-FR" dirty="0" smtClean="0"/>
            <a:t>Interfaçage</a:t>
          </a:r>
          <a:endParaRPr lang="fr-FR" dirty="0"/>
        </a:p>
      </dgm:t>
    </dgm:pt>
    <dgm:pt modelId="{254B562D-4242-4A81-8101-A0C09FBBFADA}" type="parTrans" cxnId="{BFFC7A9E-A409-416D-A591-FFC08FD40D41}">
      <dgm:prSet/>
      <dgm:spPr/>
      <dgm:t>
        <a:bodyPr/>
        <a:lstStyle/>
        <a:p>
          <a:endParaRPr lang="fr-FR"/>
        </a:p>
      </dgm:t>
    </dgm:pt>
    <dgm:pt modelId="{59D8653E-D6C3-4501-8565-A756FB48BA0F}" type="sibTrans" cxnId="{BFFC7A9E-A409-416D-A591-FFC08FD40D41}">
      <dgm:prSet/>
      <dgm:spPr/>
      <dgm:t>
        <a:bodyPr/>
        <a:lstStyle/>
        <a:p>
          <a:endParaRPr lang="fr-FR"/>
        </a:p>
      </dgm:t>
    </dgm:pt>
    <dgm:pt modelId="{7476E96D-ED81-4CAC-823E-8BCAF43490F0}" type="pres">
      <dgm:prSet presAssocID="{D2BA7AD6-42DC-4E0F-8CF9-20E11C4D68E0}" presName="diagram" presStyleCnt="0">
        <dgm:presLayoutVars>
          <dgm:dir/>
          <dgm:resizeHandles val="exact"/>
        </dgm:presLayoutVars>
      </dgm:prSet>
      <dgm:spPr/>
    </dgm:pt>
    <dgm:pt modelId="{EA2E5A48-B3CD-41C6-A079-688D9C0AFCB9}" type="pres">
      <dgm:prSet presAssocID="{EF5CF5F4-2B57-4748-A6A1-B2FB40F10FB4}" presName="node" presStyleLbl="node1" presStyleIdx="0" presStyleCnt="5">
        <dgm:presLayoutVars>
          <dgm:bulletEnabled val="1"/>
        </dgm:presLayoutVars>
      </dgm:prSet>
      <dgm:spPr/>
      <dgm:t>
        <a:bodyPr/>
        <a:lstStyle/>
        <a:p>
          <a:endParaRPr lang="fr-FR"/>
        </a:p>
      </dgm:t>
    </dgm:pt>
    <dgm:pt modelId="{D58E7782-3C31-4264-8C50-4C2BB8D1C3FF}" type="pres">
      <dgm:prSet presAssocID="{D39D1D95-086D-47A0-B2BF-31408F0659DF}" presName="sibTrans" presStyleCnt="0"/>
      <dgm:spPr/>
    </dgm:pt>
    <dgm:pt modelId="{C7122317-D72F-44B5-BDE1-AE86B81052C9}" type="pres">
      <dgm:prSet presAssocID="{C67F8611-C4AE-4A8C-9BAE-98107EE04FEF}" presName="node" presStyleLbl="node1" presStyleIdx="1" presStyleCnt="5">
        <dgm:presLayoutVars>
          <dgm:bulletEnabled val="1"/>
        </dgm:presLayoutVars>
      </dgm:prSet>
      <dgm:spPr/>
      <dgm:t>
        <a:bodyPr/>
        <a:lstStyle/>
        <a:p>
          <a:endParaRPr lang="fr-FR"/>
        </a:p>
      </dgm:t>
    </dgm:pt>
    <dgm:pt modelId="{44E1EE97-33AA-4EC9-9A19-B7BFD897229C}" type="pres">
      <dgm:prSet presAssocID="{68F3EF26-C207-42C7-9B6A-BF233187871F}" presName="sibTrans" presStyleCnt="0"/>
      <dgm:spPr/>
    </dgm:pt>
    <dgm:pt modelId="{1F326362-206F-45AB-A151-CFB7A2A4D84A}" type="pres">
      <dgm:prSet presAssocID="{F28458A3-47F8-44D5-A588-C962B9BF7BD7}" presName="node" presStyleLbl="node1" presStyleIdx="2" presStyleCnt="5">
        <dgm:presLayoutVars>
          <dgm:bulletEnabled val="1"/>
        </dgm:presLayoutVars>
      </dgm:prSet>
      <dgm:spPr/>
      <dgm:t>
        <a:bodyPr/>
        <a:lstStyle/>
        <a:p>
          <a:endParaRPr lang="fr-FR"/>
        </a:p>
      </dgm:t>
    </dgm:pt>
    <dgm:pt modelId="{99AD83AC-B455-43E6-8C12-5BB4D191717B}" type="pres">
      <dgm:prSet presAssocID="{1351CEC0-55E1-4DAA-9269-D23C1B6AA837}" presName="sibTrans" presStyleCnt="0"/>
      <dgm:spPr/>
    </dgm:pt>
    <dgm:pt modelId="{FBEA1E74-EC3D-4432-9494-4F735CC799FC}" type="pres">
      <dgm:prSet presAssocID="{CC0B6676-6E3C-4F7C-B2B5-C18AB1781D95}" presName="node" presStyleLbl="node1" presStyleIdx="3" presStyleCnt="5">
        <dgm:presLayoutVars>
          <dgm:bulletEnabled val="1"/>
        </dgm:presLayoutVars>
      </dgm:prSet>
      <dgm:spPr/>
      <dgm:t>
        <a:bodyPr/>
        <a:lstStyle/>
        <a:p>
          <a:endParaRPr lang="fr-FR"/>
        </a:p>
      </dgm:t>
    </dgm:pt>
    <dgm:pt modelId="{A7789E10-C9FE-4639-8037-B3F07095F247}" type="pres">
      <dgm:prSet presAssocID="{CF53C343-D751-4297-905E-BFE26EDF5784}" presName="sibTrans" presStyleCnt="0"/>
      <dgm:spPr/>
    </dgm:pt>
    <dgm:pt modelId="{9E938CC9-DF03-4A43-AC62-60973D6A6EBF}" type="pres">
      <dgm:prSet presAssocID="{793390A3-DB2E-4E82-AF00-F50374943158}" presName="node" presStyleLbl="node1" presStyleIdx="4" presStyleCnt="5">
        <dgm:presLayoutVars>
          <dgm:bulletEnabled val="1"/>
        </dgm:presLayoutVars>
      </dgm:prSet>
      <dgm:spPr/>
      <dgm:t>
        <a:bodyPr/>
        <a:lstStyle/>
        <a:p>
          <a:endParaRPr lang="fr-FR"/>
        </a:p>
      </dgm:t>
    </dgm:pt>
  </dgm:ptLst>
  <dgm:cxnLst>
    <dgm:cxn modelId="{56C30256-1EC2-4EE4-901C-A776DDF31F70}" srcId="{D2BA7AD6-42DC-4E0F-8CF9-20E11C4D68E0}" destId="{C67F8611-C4AE-4A8C-9BAE-98107EE04FEF}" srcOrd="1" destOrd="0" parTransId="{4107D247-8A3D-4EBF-904F-75F03808F7D2}" sibTransId="{68F3EF26-C207-42C7-9B6A-BF233187871F}"/>
    <dgm:cxn modelId="{E82E4256-FB8C-4FAA-8639-449CD4D8316A}" type="presOf" srcId="{F28458A3-47F8-44D5-A588-C962B9BF7BD7}" destId="{1F326362-206F-45AB-A151-CFB7A2A4D84A}" srcOrd="0" destOrd="0" presId="urn:microsoft.com/office/officeart/2005/8/layout/default"/>
    <dgm:cxn modelId="{B9559B04-A1FF-4682-969A-753DD5A64DBE}" type="presOf" srcId="{CC0B6676-6E3C-4F7C-B2B5-C18AB1781D95}" destId="{FBEA1E74-EC3D-4432-9494-4F735CC799FC}" srcOrd="0" destOrd="0" presId="urn:microsoft.com/office/officeart/2005/8/layout/default"/>
    <dgm:cxn modelId="{543C2ABD-43A7-4FC8-A2E5-B11F02F02B76}" type="presOf" srcId="{EF5CF5F4-2B57-4748-A6A1-B2FB40F10FB4}" destId="{EA2E5A48-B3CD-41C6-A079-688D9C0AFCB9}" srcOrd="0" destOrd="0" presId="urn:microsoft.com/office/officeart/2005/8/layout/default"/>
    <dgm:cxn modelId="{D18140BE-A064-48DA-B264-189F2B001BD0}" type="presOf" srcId="{D2BA7AD6-42DC-4E0F-8CF9-20E11C4D68E0}" destId="{7476E96D-ED81-4CAC-823E-8BCAF43490F0}" srcOrd="0" destOrd="0" presId="urn:microsoft.com/office/officeart/2005/8/layout/default"/>
    <dgm:cxn modelId="{73D4DDF0-E667-431E-A9FF-65180E60413A}" srcId="{D2BA7AD6-42DC-4E0F-8CF9-20E11C4D68E0}" destId="{CC0B6676-6E3C-4F7C-B2B5-C18AB1781D95}" srcOrd="3" destOrd="0" parTransId="{BF1086B6-2659-47B2-8580-7AF3D0721D73}" sibTransId="{CF53C343-D751-4297-905E-BFE26EDF5784}"/>
    <dgm:cxn modelId="{CF20193A-1563-436A-872D-670B86E3A685}" srcId="{D2BA7AD6-42DC-4E0F-8CF9-20E11C4D68E0}" destId="{F28458A3-47F8-44D5-A588-C962B9BF7BD7}" srcOrd="2" destOrd="0" parTransId="{7C279C46-0F71-4394-AAFC-404A7657E523}" sibTransId="{1351CEC0-55E1-4DAA-9269-D23C1B6AA837}"/>
    <dgm:cxn modelId="{EA0CD80A-F3EC-46B6-915C-E3348B30DC07}" type="presOf" srcId="{793390A3-DB2E-4E82-AF00-F50374943158}" destId="{9E938CC9-DF03-4A43-AC62-60973D6A6EBF}" srcOrd="0" destOrd="0" presId="urn:microsoft.com/office/officeart/2005/8/layout/default"/>
    <dgm:cxn modelId="{D84CB10A-45D5-40C4-86BD-4EA84D9B416B}" type="presOf" srcId="{C67F8611-C4AE-4A8C-9BAE-98107EE04FEF}" destId="{C7122317-D72F-44B5-BDE1-AE86B81052C9}" srcOrd="0" destOrd="0" presId="urn:microsoft.com/office/officeart/2005/8/layout/default"/>
    <dgm:cxn modelId="{BFFC7A9E-A409-416D-A591-FFC08FD40D41}" srcId="{D2BA7AD6-42DC-4E0F-8CF9-20E11C4D68E0}" destId="{793390A3-DB2E-4E82-AF00-F50374943158}" srcOrd="4" destOrd="0" parTransId="{254B562D-4242-4A81-8101-A0C09FBBFADA}" sibTransId="{59D8653E-D6C3-4501-8565-A756FB48BA0F}"/>
    <dgm:cxn modelId="{C874DB19-EE6B-4FE2-BAE0-695F87DE54D8}" srcId="{D2BA7AD6-42DC-4E0F-8CF9-20E11C4D68E0}" destId="{EF5CF5F4-2B57-4748-A6A1-B2FB40F10FB4}" srcOrd="0" destOrd="0" parTransId="{EE7C31DA-D41D-44C7-8B60-0D7078265DE8}" sibTransId="{D39D1D95-086D-47A0-B2BF-31408F0659DF}"/>
    <dgm:cxn modelId="{9398402E-D880-4910-BCB2-FAEEF70A6988}" type="presParOf" srcId="{7476E96D-ED81-4CAC-823E-8BCAF43490F0}" destId="{EA2E5A48-B3CD-41C6-A079-688D9C0AFCB9}" srcOrd="0" destOrd="0" presId="urn:microsoft.com/office/officeart/2005/8/layout/default"/>
    <dgm:cxn modelId="{452F9A47-122E-48DD-9CB5-19A9E2A9DDCF}" type="presParOf" srcId="{7476E96D-ED81-4CAC-823E-8BCAF43490F0}" destId="{D58E7782-3C31-4264-8C50-4C2BB8D1C3FF}" srcOrd="1" destOrd="0" presId="urn:microsoft.com/office/officeart/2005/8/layout/default"/>
    <dgm:cxn modelId="{8AA77BD2-89F6-4512-A91C-3AA47E45F216}" type="presParOf" srcId="{7476E96D-ED81-4CAC-823E-8BCAF43490F0}" destId="{C7122317-D72F-44B5-BDE1-AE86B81052C9}" srcOrd="2" destOrd="0" presId="urn:microsoft.com/office/officeart/2005/8/layout/default"/>
    <dgm:cxn modelId="{22B3EE27-C13C-415B-A083-E9C132994FA5}" type="presParOf" srcId="{7476E96D-ED81-4CAC-823E-8BCAF43490F0}" destId="{44E1EE97-33AA-4EC9-9A19-B7BFD897229C}" srcOrd="3" destOrd="0" presId="urn:microsoft.com/office/officeart/2005/8/layout/default"/>
    <dgm:cxn modelId="{F5364B11-78EF-40D2-A9CD-6A435A629A23}" type="presParOf" srcId="{7476E96D-ED81-4CAC-823E-8BCAF43490F0}" destId="{1F326362-206F-45AB-A151-CFB7A2A4D84A}" srcOrd="4" destOrd="0" presId="urn:microsoft.com/office/officeart/2005/8/layout/default"/>
    <dgm:cxn modelId="{A552DDDD-3C19-4B94-9803-AD431099E5AC}" type="presParOf" srcId="{7476E96D-ED81-4CAC-823E-8BCAF43490F0}" destId="{99AD83AC-B455-43E6-8C12-5BB4D191717B}" srcOrd="5" destOrd="0" presId="urn:microsoft.com/office/officeart/2005/8/layout/default"/>
    <dgm:cxn modelId="{CDBADACE-94E3-41CC-9837-3ACAFA78C62A}" type="presParOf" srcId="{7476E96D-ED81-4CAC-823E-8BCAF43490F0}" destId="{FBEA1E74-EC3D-4432-9494-4F735CC799FC}" srcOrd="6" destOrd="0" presId="urn:microsoft.com/office/officeart/2005/8/layout/default"/>
    <dgm:cxn modelId="{15500841-00A8-4FA3-BD22-856FAB8BEAAA}" type="presParOf" srcId="{7476E96D-ED81-4CAC-823E-8BCAF43490F0}" destId="{A7789E10-C9FE-4639-8037-B3F07095F247}" srcOrd="7" destOrd="0" presId="urn:microsoft.com/office/officeart/2005/8/layout/default"/>
    <dgm:cxn modelId="{CBE64F0F-72A1-4FF7-AA46-E3258625A5AD}" type="presParOf" srcId="{7476E96D-ED81-4CAC-823E-8BCAF43490F0}" destId="{9E938CC9-DF03-4A43-AC62-60973D6A6EBF}"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2E5A48-B3CD-41C6-A079-688D9C0AFCB9}">
      <dsp:nvSpPr>
        <dsp:cNvPr id="0" name=""/>
        <dsp:cNvSpPr/>
      </dsp:nvSpPr>
      <dsp:spPr>
        <a:xfrm>
          <a:off x="588" y="115234"/>
          <a:ext cx="2296837" cy="137810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fr-FR" sz="2800" kern="1200" dirty="0" smtClean="0"/>
            <a:t>Langage C++</a:t>
          </a:r>
          <a:endParaRPr lang="fr-FR" sz="2800" kern="1200" dirty="0"/>
        </a:p>
      </dsp:txBody>
      <dsp:txXfrm>
        <a:off x="588" y="115234"/>
        <a:ext cx="2296837" cy="1378102"/>
      </dsp:txXfrm>
    </dsp:sp>
    <dsp:sp modelId="{C7122317-D72F-44B5-BDE1-AE86B81052C9}">
      <dsp:nvSpPr>
        <dsp:cNvPr id="0" name=""/>
        <dsp:cNvSpPr/>
      </dsp:nvSpPr>
      <dsp:spPr>
        <a:xfrm>
          <a:off x="2527109" y="115234"/>
          <a:ext cx="2296837" cy="137810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fr-FR" sz="2800" kern="1200" dirty="0" smtClean="0"/>
            <a:t>Bibliothèques </a:t>
          </a:r>
          <a:r>
            <a:rPr lang="fr-FR" sz="2800" kern="1200" dirty="0" err="1" smtClean="0"/>
            <a:t>Qt</a:t>
          </a:r>
          <a:r>
            <a:rPr lang="fr-FR" sz="2800" kern="1200" dirty="0" smtClean="0"/>
            <a:t>/</a:t>
          </a:r>
          <a:r>
            <a:rPr lang="fr-FR" sz="2800" kern="1200" dirty="0" err="1" smtClean="0"/>
            <a:t>Qwt</a:t>
          </a:r>
          <a:endParaRPr lang="fr-FR" sz="2800" kern="1200" dirty="0"/>
        </a:p>
      </dsp:txBody>
      <dsp:txXfrm>
        <a:off x="2527109" y="115234"/>
        <a:ext cx="2296837" cy="1378102"/>
      </dsp:txXfrm>
    </dsp:sp>
    <dsp:sp modelId="{1F326362-206F-45AB-A151-CFB7A2A4D84A}">
      <dsp:nvSpPr>
        <dsp:cNvPr id="0" name=""/>
        <dsp:cNvSpPr/>
      </dsp:nvSpPr>
      <dsp:spPr>
        <a:xfrm>
          <a:off x="588" y="1723020"/>
          <a:ext cx="2296837" cy="137810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fr-FR" sz="2800" kern="1200" dirty="0" smtClean="0"/>
            <a:t>Réseau</a:t>
          </a:r>
          <a:endParaRPr lang="fr-FR" sz="2800" kern="1200" dirty="0"/>
        </a:p>
      </dsp:txBody>
      <dsp:txXfrm>
        <a:off x="588" y="1723020"/>
        <a:ext cx="2296837" cy="1378102"/>
      </dsp:txXfrm>
    </dsp:sp>
    <dsp:sp modelId="{FBEA1E74-EC3D-4432-9494-4F735CC799FC}">
      <dsp:nvSpPr>
        <dsp:cNvPr id="0" name=""/>
        <dsp:cNvSpPr/>
      </dsp:nvSpPr>
      <dsp:spPr>
        <a:xfrm>
          <a:off x="2527109" y="1723020"/>
          <a:ext cx="2296837" cy="137810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fr-FR" sz="2800" kern="1200" dirty="0" smtClean="0"/>
            <a:t>SVN</a:t>
          </a:r>
          <a:endParaRPr lang="fr-FR" sz="2800" kern="1200" dirty="0"/>
        </a:p>
      </dsp:txBody>
      <dsp:txXfrm>
        <a:off x="2527109" y="1723020"/>
        <a:ext cx="2296837" cy="13781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2E5A48-B3CD-41C6-A079-688D9C0AFCB9}">
      <dsp:nvSpPr>
        <dsp:cNvPr id="0" name=""/>
        <dsp:cNvSpPr/>
      </dsp:nvSpPr>
      <dsp:spPr>
        <a:xfrm>
          <a:off x="916483" y="1984"/>
          <a:ext cx="2030015" cy="1218009"/>
        </a:xfrm>
        <a:prstGeom prst="rect">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fr-FR" sz="2200" kern="1200" dirty="0" smtClean="0"/>
            <a:t>Etude du problème</a:t>
          </a:r>
          <a:endParaRPr lang="fr-FR" sz="2200" kern="1200" dirty="0"/>
        </a:p>
      </dsp:txBody>
      <dsp:txXfrm>
        <a:off x="916483" y="1984"/>
        <a:ext cx="2030015" cy="1218009"/>
      </dsp:txXfrm>
    </dsp:sp>
    <dsp:sp modelId="{C7122317-D72F-44B5-BDE1-AE86B81052C9}">
      <dsp:nvSpPr>
        <dsp:cNvPr id="0" name=""/>
        <dsp:cNvSpPr/>
      </dsp:nvSpPr>
      <dsp:spPr>
        <a:xfrm>
          <a:off x="3149500" y="1984"/>
          <a:ext cx="2030015" cy="121800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fr-FR" sz="2200" kern="1200" dirty="0" smtClean="0"/>
            <a:t>Utilisation de capteurs</a:t>
          </a:r>
          <a:endParaRPr lang="fr-FR" sz="2200" kern="1200" dirty="0"/>
        </a:p>
      </dsp:txBody>
      <dsp:txXfrm>
        <a:off x="3149500" y="1984"/>
        <a:ext cx="2030015" cy="1218009"/>
      </dsp:txXfrm>
    </dsp:sp>
    <dsp:sp modelId="{1F326362-206F-45AB-A151-CFB7A2A4D84A}">
      <dsp:nvSpPr>
        <dsp:cNvPr id="0" name=""/>
        <dsp:cNvSpPr/>
      </dsp:nvSpPr>
      <dsp:spPr>
        <a:xfrm>
          <a:off x="916483" y="1422995"/>
          <a:ext cx="2030015" cy="121800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fr-FR" sz="2200" kern="1200" dirty="0" smtClean="0"/>
            <a:t>Compréhension du matériel</a:t>
          </a:r>
          <a:endParaRPr lang="fr-FR" sz="2200" kern="1200" dirty="0"/>
        </a:p>
      </dsp:txBody>
      <dsp:txXfrm>
        <a:off x="916483" y="1422995"/>
        <a:ext cx="2030015" cy="1218009"/>
      </dsp:txXfrm>
    </dsp:sp>
    <dsp:sp modelId="{FBEA1E74-EC3D-4432-9494-4F735CC799FC}">
      <dsp:nvSpPr>
        <dsp:cNvPr id="0" name=""/>
        <dsp:cNvSpPr/>
      </dsp:nvSpPr>
      <dsp:spPr>
        <a:xfrm>
          <a:off x="3149500" y="1422995"/>
          <a:ext cx="2030015" cy="121800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fr-FR" sz="2200" kern="1200" dirty="0" smtClean="0"/>
            <a:t>Envoi des données</a:t>
          </a:r>
          <a:endParaRPr lang="fr-FR" sz="2200" kern="1200" dirty="0"/>
        </a:p>
      </dsp:txBody>
      <dsp:txXfrm>
        <a:off x="3149500" y="1422995"/>
        <a:ext cx="2030015" cy="1218009"/>
      </dsp:txXfrm>
    </dsp:sp>
    <dsp:sp modelId="{9E938CC9-DF03-4A43-AC62-60973D6A6EBF}">
      <dsp:nvSpPr>
        <dsp:cNvPr id="0" name=""/>
        <dsp:cNvSpPr/>
      </dsp:nvSpPr>
      <dsp:spPr>
        <a:xfrm>
          <a:off x="2032992" y="2844006"/>
          <a:ext cx="2030015" cy="121800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fr-FR" sz="2200" kern="1200" dirty="0" smtClean="0"/>
            <a:t>Interfaçage</a:t>
          </a:r>
          <a:endParaRPr lang="fr-FR" sz="2200" kern="1200" dirty="0"/>
        </a:p>
      </dsp:txBody>
      <dsp:txXfrm>
        <a:off x="2032992" y="2844006"/>
        <a:ext cx="2030015" cy="121800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A4625E-77BF-4A78-977C-B395AFC63D3E}" type="datetimeFigureOut">
              <a:rPr lang="en-US" smtClean="0"/>
              <a:t>3/16/2015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02DC67-C434-444F-9788-90976544AD11}" type="slidenum">
              <a:rPr lang="en-US" smtClean="0"/>
              <a:t>‹N°›</a:t>
            </a:fld>
            <a:endParaRPr lang="en-US"/>
          </a:p>
        </p:txBody>
      </p:sp>
    </p:spTree>
    <p:extLst>
      <p:ext uri="{BB962C8B-B14F-4D97-AF65-F5344CB8AC3E}">
        <p14:creationId xmlns:p14="http://schemas.microsoft.com/office/powerpoint/2010/main" val="1486879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pPr algn="r" defTabSz="914400">
              <a:buNone/>
            </a:pPr>
            <a:fld id="{81331B57-0BE5-4F82-AA58-76F53EFF3ADA}" type="datetime8">
              <a:rPr lang="en-US" sz="1200" b="0" i="0">
                <a:latin typeface="Calibri"/>
                <a:ea typeface="+mn-ea"/>
                <a:cs typeface="+mn-cs"/>
              </a:rPr>
              <a:t>3/16/2015 10:18 AM</a:t>
            </a:fld>
            <a:endParaRPr lang="en-US" sz="1200" b="0" i="0">
              <a:latin typeface="Calibri"/>
              <a:ea typeface="+mn-ea"/>
              <a:cs typeface="+mn-cs"/>
            </a:endParaRPr>
          </a:p>
        </p:txBody>
      </p:sp>
      <p:sp>
        <p:nvSpPr>
          <p:cNvPr id="6" name="Footer Placeholder 5"/>
          <p:cNvSpPr>
            <a:spLocks noGrp="1"/>
          </p:cNvSpPr>
          <p:nvPr>
            <p:ph type="ftr" sz="quarter" idx="12"/>
          </p:nvPr>
        </p:nvSpPr>
        <p:spPr>
          <a:xfrm>
            <a:off x="0" y="8685213"/>
            <a:ext cx="6172200" cy="457200"/>
          </a:xfrm>
        </p:spPr>
        <p:txBody>
          <a:bodyPr/>
          <a:lstStyle/>
          <a:p>
            <a:pPr algn="l" defTabSz="914400">
              <a:buNone/>
            </a:pPr>
            <a:r>
              <a:rPr lang="en-US" sz="500" b="0" i="0">
                <a:solidFill>
                  <a:srgbClr val="000000"/>
                </a:solidFill>
                <a:latin typeface="Calibri"/>
                <a:ea typeface="+mn-ea"/>
                <a:cs typeface="+mn-cs"/>
              </a:rPr>
              <a:t>© 2007 Microsoft Corporation. Tous droits réservés. Microsoft, Windows, Windows Vista and other product names are or may be registered trademarks and/or trademarks in the U.S. and/or other countries.</a:t>
            </a:r>
          </a:p>
          <a:p>
            <a:pPr algn="l" defTabSz="914400">
              <a:buNone/>
            </a:pPr>
            <a:r>
              <a:rPr lang="en-US" sz="500" b="0" i="0">
                <a:solidFill>
                  <a:srgbClr val="000000"/>
                </a:solidFill>
                <a:latin typeface="Calibri"/>
                <a:ea typeface="+mn-ea"/>
                <a:cs typeface="+mn-cs"/>
              </a:rPr>
              <a:t>The information herein is for informational purposes only and represents the current view of Microsoft Corporation as of the date of this presentation.  Microsoft devant répondre à des conditions de marché en perpétuelle évolution, ces informations ne doivent en aucun cas être interprétées comme un engagement de la part de Microsoft, et Microsoft ne saurait garantir leur exactitude au-delà de la date de cette présentation.  </a:t>
            </a:r>
            <a:br>
              <a:rPr lang="en-US" sz="500" b="0" i="0">
                <a:solidFill>
                  <a:srgbClr val="000000"/>
                </a:solidFill>
                <a:latin typeface="Calibri"/>
                <a:ea typeface="+mn-ea"/>
                <a:cs typeface="+mn-cs"/>
              </a:rPr>
            </a:br>
            <a:r>
              <a:rPr lang="en-US" sz="500" b="0" i="0">
                <a:solidFill>
                  <a:srgbClr val="000000"/>
                </a:solidFill>
                <a:latin typeface="Calibri"/>
                <a:ea typeface="+mn-ea"/>
                <a:cs typeface="+mn-cs"/>
              </a:rPr>
              <a:t>MICROSOFT MAKES NO WARRANTIES, EXPRESS, IMPLIED OR STATUTORY, AS TO THE INFORMATION IN THIS PRESENTATION.</a:t>
            </a:r>
          </a:p>
          <a:p>
            <a:pPr algn="l" defTabSz="914400">
              <a:buNone/>
            </a:pPr>
            <a:endParaRPr lang="en-US" sz="500" dirty="0" smtClean="0"/>
          </a:p>
        </p:txBody>
      </p:sp>
      <p:sp>
        <p:nvSpPr>
          <p:cNvPr id="7" name="Slide Number Placeholder 6"/>
          <p:cNvSpPr>
            <a:spLocks noGrp="1"/>
          </p:cNvSpPr>
          <p:nvPr>
            <p:ph type="sldNum" sz="quarter" idx="13"/>
          </p:nvPr>
        </p:nvSpPr>
        <p:spPr>
          <a:xfrm>
            <a:off x="6172199" y="8685213"/>
            <a:ext cx="684213" cy="457200"/>
          </a:xfrm>
        </p:spPr>
        <p:txBody>
          <a:bodyPr/>
          <a:lstStyle/>
          <a:p>
            <a:pPr algn="r" defTabSz="914400">
              <a:buNone/>
            </a:pPr>
            <a:fld id="{EC87E0CF-87F6-4B58-B8B8-DCAB2DAAF3CA}" type="slidenum">
              <a:rPr lang="en-US" sz="1200" b="0" i="0">
                <a:latin typeface="Calibri"/>
                <a:ea typeface="+mn-ea"/>
                <a:cs typeface="+mn-cs"/>
              </a:rPr>
              <a:t>1</a:t>
            </a:fld>
            <a:endParaRPr lang="en-US" sz="1200" b="0" i="0">
              <a:latin typeface="Calibri"/>
              <a:ea typeface="+mn-ea"/>
              <a:cs typeface="+mn-cs"/>
            </a:endParaRPr>
          </a:p>
        </p:txBody>
      </p:sp>
    </p:spTree>
    <p:extLst>
      <p:ext uri="{BB962C8B-B14F-4D97-AF65-F5344CB8AC3E}">
        <p14:creationId xmlns:p14="http://schemas.microsoft.com/office/powerpoint/2010/main" val="31504526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txBox="1">
            <a:spLocks noGrp="1"/>
          </p:cNvSpPr>
          <p:nvPr>
            <p:ph type="sldNum" sz="quarter" idx="5"/>
          </p:nvPr>
        </p:nvSpPr>
        <p:spPr>
          <a:ln/>
        </p:spPr>
        <p:txBody>
          <a:bodyPr lIns="0" tIns="0" rIns="0" bIns="0" anchor="b" anchorCtr="0">
            <a:noAutofit/>
          </a:bodyPr>
          <a:lstStyle/>
          <a:p>
            <a:pPr lvl="0"/>
            <a:fld id="{ACD63944-07D9-4518-BD25-581CD59D7E75}" type="slidenum">
              <a:t>17</a:t>
            </a:fld>
            <a:endParaRPr lang="fr-FR"/>
          </a:p>
        </p:txBody>
      </p:sp>
      <p:sp>
        <p:nvSpPr>
          <p:cNvPr id="2" name="Espace réservé de l'image des diapositives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commentaires 2"/>
          <p:cNvSpPr txBox="1">
            <a:spLocks noGrp="1"/>
          </p:cNvSpPr>
          <p:nvPr>
            <p:ph type="body" sz="quarter" idx="1"/>
          </p:nvPr>
        </p:nvSpPr>
        <p:spPr/>
        <p:txBody>
          <a:bodyPr/>
          <a:lstStyle/>
          <a:p>
            <a:endParaRPr lang="fr-FR"/>
          </a:p>
        </p:txBody>
      </p:sp>
    </p:spTree>
    <p:extLst>
      <p:ext uri="{BB962C8B-B14F-4D97-AF65-F5344CB8AC3E}">
        <p14:creationId xmlns:p14="http://schemas.microsoft.com/office/powerpoint/2010/main" val="143456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txBox="1">
            <a:spLocks noGrp="1"/>
          </p:cNvSpPr>
          <p:nvPr>
            <p:ph type="sldNum" sz="quarter" idx="5"/>
          </p:nvPr>
        </p:nvSpPr>
        <p:spPr>
          <a:ln/>
        </p:spPr>
        <p:txBody>
          <a:bodyPr lIns="0" tIns="0" rIns="0" bIns="0" anchor="b" anchorCtr="0">
            <a:noAutofit/>
          </a:bodyPr>
          <a:lstStyle/>
          <a:p>
            <a:pPr lvl="0"/>
            <a:fld id="{6EDFC5A7-4CDC-46E7-9437-78C42ED9F76E}" type="slidenum">
              <a:t>18</a:t>
            </a:fld>
            <a:endParaRPr lang="fr-FR"/>
          </a:p>
        </p:txBody>
      </p:sp>
      <p:sp>
        <p:nvSpPr>
          <p:cNvPr id="2" name="Espace réservé de l'image des diapositives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commentaires 2"/>
          <p:cNvSpPr txBox="1">
            <a:spLocks noGrp="1"/>
          </p:cNvSpPr>
          <p:nvPr>
            <p:ph type="body" sz="quarter" idx="1"/>
          </p:nvPr>
        </p:nvSpPr>
        <p:spPr/>
        <p:txBody>
          <a:bodyPr/>
          <a:lstStyle/>
          <a:p>
            <a:endParaRPr lang="fr-FR"/>
          </a:p>
        </p:txBody>
      </p:sp>
    </p:spTree>
    <p:extLst>
      <p:ext uri="{BB962C8B-B14F-4D97-AF65-F5344CB8AC3E}">
        <p14:creationId xmlns:p14="http://schemas.microsoft.com/office/powerpoint/2010/main" val="1585095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txBox="1">
            <a:spLocks noGrp="1"/>
          </p:cNvSpPr>
          <p:nvPr>
            <p:ph type="sldNum" sz="quarter" idx="5"/>
          </p:nvPr>
        </p:nvSpPr>
        <p:spPr>
          <a:ln/>
        </p:spPr>
        <p:txBody>
          <a:bodyPr lIns="0" tIns="0" rIns="0" bIns="0" anchor="b" anchorCtr="0">
            <a:noAutofit/>
          </a:bodyPr>
          <a:lstStyle/>
          <a:p>
            <a:pPr lvl="0"/>
            <a:fld id="{E77B82D5-3FE2-463D-B884-4042F8A62006}" type="slidenum">
              <a:t>19</a:t>
            </a:fld>
            <a:endParaRPr lang="fr-FR"/>
          </a:p>
        </p:txBody>
      </p:sp>
      <p:sp>
        <p:nvSpPr>
          <p:cNvPr id="2" name="Espace réservé de l'image des diapositives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commentaires 2"/>
          <p:cNvSpPr txBox="1">
            <a:spLocks noGrp="1"/>
          </p:cNvSpPr>
          <p:nvPr>
            <p:ph type="body" sz="quarter" idx="1"/>
          </p:nvPr>
        </p:nvSpPr>
        <p:spPr/>
        <p:txBody>
          <a:bodyPr/>
          <a:lstStyle/>
          <a:p>
            <a:endParaRPr lang="fr-FR"/>
          </a:p>
        </p:txBody>
      </p:sp>
    </p:spTree>
    <p:extLst>
      <p:ext uri="{BB962C8B-B14F-4D97-AF65-F5344CB8AC3E}">
        <p14:creationId xmlns:p14="http://schemas.microsoft.com/office/powerpoint/2010/main" val="522362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txBox="1">
            <a:spLocks noGrp="1"/>
          </p:cNvSpPr>
          <p:nvPr>
            <p:ph type="sldNum" sz="quarter" idx="5"/>
          </p:nvPr>
        </p:nvSpPr>
        <p:spPr>
          <a:ln/>
        </p:spPr>
        <p:txBody>
          <a:bodyPr lIns="0" tIns="0" rIns="0" bIns="0" anchor="b" anchorCtr="0">
            <a:noAutofit/>
          </a:bodyPr>
          <a:lstStyle/>
          <a:p>
            <a:pPr lvl="0"/>
            <a:fld id="{6ABC1096-4865-453A-96D9-6F3A2C390261}" type="slidenum">
              <a:t>20</a:t>
            </a:fld>
            <a:endParaRPr lang="fr-FR"/>
          </a:p>
        </p:txBody>
      </p:sp>
      <p:sp>
        <p:nvSpPr>
          <p:cNvPr id="2" name="Espace réservé de l'image des diapositives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commentaires 2"/>
          <p:cNvSpPr txBox="1">
            <a:spLocks noGrp="1"/>
          </p:cNvSpPr>
          <p:nvPr>
            <p:ph type="body" sz="quarter" idx="1"/>
          </p:nvPr>
        </p:nvSpPr>
        <p:spPr/>
        <p:txBody>
          <a:bodyPr/>
          <a:lstStyle/>
          <a:p>
            <a:endParaRPr lang="fr-FR"/>
          </a:p>
        </p:txBody>
      </p:sp>
    </p:spTree>
    <p:extLst>
      <p:ext uri="{BB962C8B-B14F-4D97-AF65-F5344CB8AC3E}">
        <p14:creationId xmlns:p14="http://schemas.microsoft.com/office/powerpoint/2010/main" val="393060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txBox="1">
            <a:spLocks noGrp="1"/>
          </p:cNvSpPr>
          <p:nvPr>
            <p:ph type="sldNum" sz="quarter" idx="5"/>
          </p:nvPr>
        </p:nvSpPr>
        <p:spPr>
          <a:ln/>
        </p:spPr>
        <p:txBody>
          <a:bodyPr lIns="0" tIns="0" rIns="0" bIns="0" anchor="b" anchorCtr="0">
            <a:noAutofit/>
          </a:bodyPr>
          <a:lstStyle/>
          <a:p>
            <a:pPr lvl="0"/>
            <a:fld id="{4E69C7CA-5941-437A-8F79-167A01D1DDEF}" type="slidenum">
              <a:t>21</a:t>
            </a:fld>
            <a:endParaRPr lang="fr-FR"/>
          </a:p>
        </p:txBody>
      </p:sp>
      <p:sp>
        <p:nvSpPr>
          <p:cNvPr id="2" name="Espace réservé de l'image des diapositives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commentaires 2"/>
          <p:cNvSpPr txBox="1">
            <a:spLocks noGrp="1"/>
          </p:cNvSpPr>
          <p:nvPr>
            <p:ph type="body" sz="quarter" idx="1"/>
          </p:nvPr>
        </p:nvSpPr>
        <p:spPr/>
        <p:txBody>
          <a:bodyPr/>
          <a:lstStyle/>
          <a:p>
            <a:endParaRPr lang="fr-FR"/>
          </a:p>
        </p:txBody>
      </p:sp>
    </p:spTree>
    <p:extLst>
      <p:ext uri="{BB962C8B-B14F-4D97-AF65-F5344CB8AC3E}">
        <p14:creationId xmlns:p14="http://schemas.microsoft.com/office/powerpoint/2010/main" val="102343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txBox="1">
            <a:spLocks noGrp="1"/>
          </p:cNvSpPr>
          <p:nvPr>
            <p:ph type="sldNum" sz="quarter" idx="5"/>
          </p:nvPr>
        </p:nvSpPr>
        <p:spPr>
          <a:ln/>
        </p:spPr>
        <p:txBody>
          <a:bodyPr lIns="0" tIns="0" rIns="0" bIns="0" anchor="b" anchorCtr="0">
            <a:noAutofit/>
          </a:bodyPr>
          <a:lstStyle/>
          <a:p>
            <a:pPr lvl="0"/>
            <a:fld id="{682F22AC-1782-4325-89E3-8031FD6116AC}" type="slidenum">
              <a:t>27</a:t>
            </a:fld>
            <a:endParaRPr lang="fr-FR"/>
          </a:p>
        </p:txBody>
      </p:sp>
      <p:sp>
        <p:nvSpPr>
          <p:cNvPr id="2" name="Espace réservé de l'image des diapositives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commentaires 2"/>
          <p:cNvSpPr txBox="1">
            <a:spLocks noGrp="1"/>
          </p:cNvSpPr>
          <p:nvPr>
            <p:ph type="body" sz="quarter" idx="1"/>
          </p:nvPr>
        </p:nvSpPr>
        <p:spPr/>
        <p:txBody>
          <a:bodyPr/>
          <a:lstStyle/>
          <a:p>
            <a:endParaRPr lang="fr-FR"/>
          </a:p>
        </p:txBody>
      </p:sp>
    </p:spTree>
    <p:extLst>
      <p:ext uri="{BB962C8B-B14F-4D97-AF65-F5344CB8AC3E}">
        <p14:creationId xmlns:p14="http://schemas.microsoft.com/office/powerpoint/2010/main" val="2469880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txBox="1">
            <a:spLocks noGrp="1"/>
          </p:cNvSpPr>
          <p:nvPr>
            <p:ph type="sldNum" sz="quarter" idx="5"/>
          </p:nvPr>
        </p:nvSpPr>
        <p:spPr>
          <a:ln/>
        </p:spPr>
        <p:txBody>
          <a:bodyPr lIns="0" tIns="0" rIns="0" bIns="0" anchor="b" anchorCtr="0">
            <a:noAutofit/>
          </a:bodyPr>
          <a:lstStyle/>
          <a:p>
            <a:pPr lvl="0"/>
            <a:fld id="{1D432793-28EB-4548-9923-7216ABA0ACBA}" type="slidenum">
              <a:t>9</a:t>
            </a:fld>
            <a:endParaRPr lang="fr-FR"/>
          </a:p>
        </p:txBody>
      </p:sp>
      <p:sp>
        <p:nvSpPr>
          <p:cNvPr id="2" name="Espace réservé de l'image des diapositives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commentaires 2"/>
          <p:cNvSpPr txBox="1">
            <a:spLocks noGrp="1"/>
          </p:cNvSpPr>
          <p:nvPr>
            <p:ph type="body" sz="quarter" idx="1"/>
          </p:nvPr>
        </p:nvSpPr>
        <p:spPr/>
        <p:txBody>
          <a:bodyPr/>
          <a:lstStyle/>
          <a:p>
            <a:endParaRPr lang="fr-FR"/>
          </a:p>
        </p:txBody>
      </p:sp>
    </p:spTree>
    <p:extLst>
      <p:ext uri="{BB962C8B-B14F-4D97-AF65-F5344CB8AC3E}">
        <p14:creationId xmlns:p14="http://schemas.microsoft.com/office/powerpoint/2010/main" val="3625024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txBox="1">
            <a:spLocks noGrp="1"/>
          </p:cNvSpPr>
          <p:nvPr>
            <p:ph type="sldNum" sz="quarter" idx="5"/>
          </p:nvPr>
        </p:nvSpPr>
        <p:spPr>
          <a:ln/>
        </p:spPr>
        <p:txBody>
          <a:bodyPr lIns="0" tIns="0" rIns="0" bIns="0" anchor="b" anchorCtr="0">
            <a:noAutofit/>
          </a:bodyPr>
          <a:lstStyle/>
          <a:p>
            <a:pPr lvl="0"/>
            <a:fld id="{42ADA2F5-B2D6-4D14-8E57-1E8B094F2535}" type="slidenum">
              <a:t>10</a:t>
            </a:fld>
            <a:endParaRPr lang="fr-FR"/>
          </a:p>
        </p:txBody>
      </p:sp>
      <p:sp>
        <p:nvSpPr>
          <p:cNvPr id="2" name="Espace réservé de l'image des diapositives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commentaires 2"/>
          <p:cNvSpPr txBox="1">
            <a:spLocks noGrp="1"/>
          </p:cNvSpPr>
          <p:nvPr>
            <p:ph type="body" sz="quarter" idx="1"/>
          </p:nvPr>
        </p:nvSpPr>
        <p:spPr/>
        <p:txBody>
          <a:bodyPr/>
          <a:lstStyle/>
          <a:p>
            <a:endParaRPr lang="fr-FR"/>
          </a:p>
        </p:txBody>
      </p:sp>
    </p:spTree>
    <p:extLst>
      <p:ext uri="{BB962C8B-B14F-4D97-AF65-F5344CB8AC3E}">
        <p14:creationId xmlns:p14="http://schemas.microsoft.com/office/powerpoint/2010/main" val="3121907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txBox="1">
            <a:spLocks noGrp="1"/>
          </p:cNvSpPr>
          <p:nvPr>
            <p:ph type="sldNum" sz="quarter" idx="5"/>
          </p:nvPr>
        </p:nvSpPr>
        <p:spPr>
          <a:ln/>
        </p:spPr>
        <p:txBody>
          <a:bodyPr lIns="0" tIns="0" rIns="0" bIns="0" anchor="b" anchorCtr="0">
            <a:noAutofit/>
          </a:bodyPr>
          <a:lstStyle/>
          <a:p>
            <a:pPr lvl="0"/>
            <a:fld id="{9A08B670-066E-4843-807D-3493006B3422}" type="slidenum">
              <a:t>11</a:t>
            </a:fld>
            <a:endParaRPr lang="fr-FR"/>
          </a:p>
        </p:txBody>
      </p:sp>
      <p:sp>
        <p:nvSpPr>
          <p:cNvPr id="2" name="Espace réservé de l'image des diapositives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commentaires 2"/>
          <p:cNvSpPr txBox="1">
            <a:spLocks noGrp="1"/>
          </p:cNvSpPr>
          <p:nvPr>
            <p:ph type="body" sz="quarter" idx="1"/>
          </p:nvPr>
        </p:nvSpPr>
        <p:spPr/>
        <p:txBody>
          <a:bodyPr/>
          <a:lstStyle/>
          <a:p>
            <a:endParaRPr lang="fr-FR"/>
          </a:p>
        </p:txBody>
      </p:sp>
    </p:spTree>
    <p:extLst>
      <p:ext uri="{BB962C8B-B14F-4D97-AF65-F5344CB8AC3E}">
        <p14:creationId xmlns:p14="http://schemas.microsoft.com/office/powerpoint/2010/main" val="3831572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txBox="1">
            <a:spLocks noGrp="1"/>
          </p:cNvSpPr>
          <p:nvPr>
            <p:ph type="sldNum" sz="quarter" idx="5"/>
          </p:nvPr>
        </p:nvSpPr>
        <p:spPr>
          <a:ln/>
        </p:spPr>
        <p:txBody>
          <a:bodyPr lIns="0" tIns="0" rIns="0" bIns="0" anchor="b" anchorCtr="0">
            <a:noAutofit/>
          </a:bodyPr>
          <a:lstStyle/>
          <a:p>
            <a:pPr lvl="0"/>
            <a:fld id="{08127A4F-3268-4771-B4C0-94BF01592920}" type="slidenum">
              <a:t>12</a:t>
            </a:fld>
            <a:endParaRPr lang="fr-FR"/>
          </a:p>
        </p:txBody>
      </p:sp>
      <p:sp>
        <p:nvSpPr>
          <p:cNvPr id="2" name="Espace réservé de l'image des diapositives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commentaires 2"/>
          <p:cNvSpPr txBox="1">
            <a:spLocks noGrp="1"/>
          </p:cNvSpPr>
          <p:nvPr>
            <p:ph type="body" sz="quarter" idx="1"/>
          </p:nvPr>
        </p:nvSpPr>
        <p:spPr/>
        <p:txBody>
          <a:bodyPr/>
          <a:lstStyle/>
          <a:p>
            <a:endParaRPr lang="fr-FR"/>
          </a:p>
        </p:txBody>
      </p:sp>
    </p:spTree>
    <p:extLst>
      <p:ext uri="{BB962C8B-B14F-4D97-AF65-F5344CB8AC3E}">
        <p14:creationId xmlns:p14="http://schemas.microsoft.com/office/powerpoint/2010/main" val="4043806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txBox="1">
            <a:spLocks noGrp="1"/>
          </p:cNvSpPr>
          <p:nvPr>
            <p:ph type="sldNum" sz="quarter" idx="5"/>
          </p:nvPr>
        </p:nvSpPr>
        <p:spPr>
          <a:ln/>
        </p:spPr>
        <p:txBody>
          <a:bodyPr lIns="0" tIns="0" rIns="0" bIns="0" anchor="b" anchorCtr="0">
            <a:noAutofit/>
          </a:bodyPr>
          <a:lstStyle/>
          <a:p>
            <a:pPr lvl="0"/>
            <a:fld id="{A3EF0449-72F3-4D26-92BF-DF39217F466F}" type="slidenum">
              <a:t>13</a:t>
            </a:fld>
            <a:endParaRPr lang="fr-FR"/>
          </a:p>
        </p:txBody>
      </p:sp>
      <p:sp>
        <p:nvSpPr>
          <p:cNvPr id="2" name="Espace réservé de l'image des diapositives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commentaires 2"/>
          <p:cNvSpPr txBox="1">
            <a:spLocks noGrp="1"/>
          </p:cNvSpPr>
          <p:nvPr>
            <p:ph type="body" sz="quarter" idx="1"/>
          </p:nvPr>
        </p:nvSpPr>
        <p:spPr/>
        <p:txBody>
          <a:bodyPr/>
          <a:lstStyle/>
          <a:p>
            <a:endParaRPr lang="fr-FR"/>
          </a:p>
        </p:txBody>
      </p:sp>
    </p:spTree>
    <p:extLst>
      <p:ext uri="{BB962C8B-B14F-4D97-AF65-F5344CB8AC3E}">
        <p14:creationId xmlns:p14="http://schemas.microsoft.com/office/powerpoint/2010/main" val="1157668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txBox="1">
            <a:spLocks noGrp="1"/>
          </p:cNvSpPr>
          <p:nvPr>
            <p:ph type="sldNum" sz="quarter" idx="5"/>
          </p:nvPr>
        </p:nvSpPr>
        <p:spPr>
          <a:ln/>
        </p:spPr>
        <p:txBody>
          <a:bodyPr lIns="0" tIns="0" rIns="0" bIns="0" anchor="b" anchorCtr="0">
            <a:noAutofit/>
          </a:bodyPr>
          <a:lstStyle/>
          <a:p>
            <a:pPr lvl="0"/>
            <a:fld id="{40BD37B4-6DD1-4753-84F9-1E3E0BA65BAB}" type="slidenum">
              <a:t>14</a:t>
            </a:fld>
            <a:endParaRPr lang="fr-FR"/>
          </a:p>
        </p:txBody>
      </p:sp>
      <p:sp>
        <p:nvSpPr>
          <p:cNvPr id="2" name="Espace réservé de l'image des diapositives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commentaires 2"/>
          <p:cNvSpPr txBox="1">
            <a:spLocks noGrp="1"/>
          </p:cNvSpPr>
          <p:nvPr>
            <p:ph type="body" sz="quarter" idx="1"/>
          </p:nvPr>
        </p:nvSpPr>
        <p:spPr/>
        <p:txBody>
          <a:bodyPr/>
          <a:lstStyle/>
          <a:p>
            <a:endParaRPr lang="fr-FR"/>
          </a:p>
        </p:txBody>
      </p:sp>
    </p:spTree>
    <p:extLst>
      <p:ext uri="{BB962C8B-B14F-4D97-AF65-F5344CB8AC3E}">
        <p14:creationId xmlns:p14="http://schemas.microsoft.com/office/powerpoint/2010/main" val="2569776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txBox="1">
            <a:spLocks noGrp="1"/>
          </p:cNvSpPr>
          <p:nvPr>
            <p:ph type="sldNum" sz="quarter" idx="5"/>
          </p:nvPr>
        </p:nvSpPr>
        <p:spPr>
          <a:ln/>
        </p:spPr>
        <p:txBody>
          <a:bodyPr lIns="0" tIns="0" rIns="0" bIns="0" anchor="b" anchorCtr="0">
            <a:noAutofit/>
          </a:bodyPr>
          <a:lstStyle/>
          <a:p>
            <a:pPr lvl="0"/>
            <a:fld id="{3056E1BA-B0F8-4A61-95E1-236DA5091778}" type="slidenum">
              <a:t>15</a:t>
            </a:fld>
            <a:endParaRPr lang="fr-FR"/>
          </a:p>
        </p:txBody>
      </p:sp>
      <p:sp>
        <p:nvSpPr>
          <p:cNvPr id="2" name="Espace réservé de l'image des diapositives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commentaires 2"/>
          <p:cNvSpPr txBox="1">
            <a:spLocks noGrp="1"/>
          </p:cNvSpPr>
          <p:nvPr>
            <p:ph type="body" sz="quarter" idx="1"/>
          </p:nvPr>
        </p:nvSpPr>
        <p:spPr/>
        <p:txBody>
          <a:bodyPr/>
          <a:lstStyle/>
          <a:p>
            <a:endParaRPr lang="fr-FR"/>
          </a:p>
        </p:txBody>
      </p:sp>
    </p:spTree>
    <p:extLst>
      <p:ext uri="{BB962C8B-B14F-4D97-AF65-F5344CB8AC3E}">
        <p14:creationId xmlns:p14="http://schemas.microsoft.com/office/powerpoint/2010/main" val="3394346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txBox="1">
            <a:spLocks noGrp="1"/>
          </p:cNvSpPr>
          <p:nvPr>
            <p:ph type="sldNum" sz="quarter" idx="5"/>
          </p:nvPr>
        </p:nvSpPr>
        <p:spPr>
          <a:ln/>
        </p:spPr>
        <p:txBody>
          <a:bodyPr lIns="0" tIns="0" rIns="0" bIns="0" anchor="b" anchorCtr="0">
            <a:noAutofit/>
          </a:bodyPr>
          <a:lstStyle/>
          <a:p>
            <a:pPr lvl="0"/>
            <a:fld id="{CD97FD79-0E12-4699-9475-B2A5013BC37A}" type="slidenum">
              <a:t>16</a:t>
            </a:fld>
            <a:endParaRPr lang="fr-FR"/>
          </a:p>
        </p:txBody>
      </p:sp>
      <p:sp>
        <p:nvSpPr>
          <p:cNvPr id="2" name="Espace réservé de l'image des diapositives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Espace réservé des commentaires 2"/>
          <p:cNvSpPr txBox="1">
            <a:spLocks noGrp="1"/>
          </p:cNvSpPr>
          <p:nvPr>
            <p:ph type="body" sz="quarter" idx="1"/>
          </p:nvPr>
        </p:nvSpPr>
        <p:spPr/>
        <p:txBody>
          <a:bodyPr/>
          <a:lstStyle/>
          <a:p>
            <a:endParaRPr lang="fr-FR"/>
          </a:p>
        </p:txBody>
      </p:sp>
    </p:spTree>
    <p:extLst>
      <p:ext uri="{BB962C8B-B14F-4D97-AF65-F5344CB8AC3E}">
        <p14:creationId xmlns:p14="http://schemas.microsoft.com/office/powerpoint/2010/main" val="2656225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fr-FR" smtClean="0"/>
              <a:t>Modifiez le style du titre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fr-FR" smtClean="0"/>
              <a:t>Modifiez le style des sous-titres du masque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fr-FR" smtClean="0"/>
              <a:t>Modifiez le style du titre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fr-FR" smtClean="0"/>
              <a:t>Modifiez le style du titre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fr-FR" smtClean="0"/>
              <a:t>Modifiez les styles du texte du masque</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fr-FR" smtClean="0"/>
              <a:t>Modifiez le style du titre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fr-FR" smtClean="0"/>
              <a:t>Modifiez le style des sous-titres du masque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fr-FR" smtClean="0"/>
              <a:t>Modifiez le style du titre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fr-FR" smtClean="0"/>
              <a:t>Modifiez le style des sous-titres du masque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extLst>
      <p:ext uri="{BB962C8B-B14F-4D97-AF65-F5344CB8AC3E}">
        <p14:creationId xmlns:p14="http://schemas.microsoft.com/office/powerpoint/2010/main" val="353550329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09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fr-FR" smtClean="0"/>
              <a:t>Modifiez le style du titre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fr-FR" smtClean="0"/>
              <a:t>Modifiez le style des sous-titres du masque</a:t>
            </a:r>
            <a:endParaRPr lang="en-US" dirty="0"/>
          </a:p>
        </p:txBody>
      </p:sp>
    </p:spTree>
    <p:extLst>
      <p:ext uri="{BB962C8B-B14F-4D97-AF65-F5344CB8AC3E}">
        <p14:creationId xmlns:p14="http://schemas.microsoft.com/office/powerpoint/2010/main" val="176858289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extLst>
      <p:ext uri="{BB962C8B-B14F-4D97-AF65-F5344CB8AC3E}">
        <p14:creationId xmlns:p14="http://schemas.microsoft.com/office/powerpoint/2010/main" val="113802794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Tree>
    <p:extLst>
      <p:ext uri="{BB962C8B-B14F-4D97-AF65-F5344CB8AC3E}">
        <p14:creationId xmlns:p14="http://schemas.microsoft.com/office/powerpoint/2010/main" val="336436566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fr-FR" smtClean="0"/>
              <a:t>Modifiez le style du titre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fr-FR" smtClean="0"/>
              <a:t>Modifiez le style des sous-titres du masque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extLst>
      <p:ext uri="{BB962C8B-B14F-4D97-AF65-F5344CB8AC3E}">
        <p14:creationId xmlns:p14="http://schemas.microsoft.com/office/powerpoint/2010/main" val="4405867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B61BEF0D-F0BB-DE4B-95CE-6DB70DBA9567}" type="datetimeFigureOut">
              <a:rPr lang="en-US" dirty="0"/>
              <a:pPr/>
              <a:t>3/16/2015</a:t>
            </a:fld>
            <a:endParaRPr lang="en-US" dirty="0"/>
          </a:p>
        </p:txBody>
      </p:sp>
      <p:sp>
        <p:nvSpPr>
          <p:cNvPr id="5" name="Footer Placeholder 4"/>
          <p:cNvSpPr>
            <a:spLocks noGrp="1"/>
          </p:cNvSpPr>
          <p:nvPr>
            <p:ph type="ftr" sz="quarter" idx="11"/>
          </p:nvPr>
        </p:nvSpPr>
        <p:spPr>
          <a:xfrm>
            <a:off x="3623733" y="6117336"/>
            <a:ext cx="3609438" cy="365125"/>
          </a:xfrm>
        </p:spPr>
        <p:txBody>
          <a:bodyPr/>
          <a:lstStyle/>
          <a:p>
            <a:endParaRPr lang="en-US" dirty="0"/>
          </a:p>
        </p:txBody>
      </p:sp>
      <p:sp>
        <p:nvSpPr>
          <p:cNvPr id="6" name="Slide Number Placeholder 5"/>
          <p:cNvSpPr>
            <a:spLocks noGrp="1"/>
          </p:cNvSpPr>
          <p:nvPr>
            <p:ph type="sldNum" sz="quarter" idx="12"/>
          </p:nvPr>
        </p:nvSpPr>
        <p:spPr>
          <a:xfrm>
            <a:off x="8275320" y="6117336"/>
            <a:ext cx="411480" cy="365125"/>
          </a:xfrm>
        </p:spPr>
        <p:txBody>
          <a:bodyPr/>
          <a:lstStyle/>
          <a:p>
            <a:fld id="{D57F1E4F-1CFF-5643-939E-217C01CDF565}" type="slidenum">
              <a:rPr lang="en-US" dirty="0"/>
              <a:pPr/>
              <a:t>‹N°›</a:t>
            </a:fld>
            <a:endParaRPr 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104556422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fr-FR" smtClean="0"/>
              <a:t>Modifiez le style du titre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fr-FR" smtClean="0"/>
              <a:t>Modifiez le style des sous-titres du masque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fr-FR" smtClean="0"/>
              <a:t>Modifiez le style du titre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7344329" y="6108173"/>
            <a:ext cx="857473" cy="365125"/>
          </a:xfrm>
        </p:spPr>
        <p:txBody>
          <a:bodyPr/>
          <a:lstStyle/>
          <a:p>
            <a:fld id="{B61BEF0D-F0BB-DE4B-95CE-6DB70DBA9567}" type="datetimeFigureOut">
              <a:rPr lang="en-US" dirty="0"/>
              <a:pPr/>
              <a:t>3/16/2015</a:t>
            </a:fld>
            <a:endParaRPr lang="en-US" dirty="0"/>
          </a:p>
        </p:txBody>
      </p:sp>
      <p:sp>
        <p:nvSpPr>
          <p:cNvPr id="5" name="Footer Placeholder 4"/>
          <p:cNvSpPr>
            <a:spLocks noGrp="1"/>
          </p:cNvSpPr>
          <p:nvPr>
            <p:ph type="ftr" sz="quarter" idx="11"/>
          </p:nvPr>
        </p:nvSpPr>
        <p:spPr>
          <a:xfrm>
            <a:off x="1972647" y="6108173"/>
            <a:ext cx="5314517" cy="365125"/>
          </a:xfrm>
        </p:spPr>
        <p:txBody>
          <a:bodyPr/>
          <a:lstStyle/>
          <a:p>
            <a:endParaRPr lang="en-US" dirty="0"/>
          </a:p>
        </p:txBody>
      </p:sp>
      <p:sp>
        <p:nvSpPr>
          <p:cNvPr id="6" name="Slide Number Placeholder 5"/>
          <p:cNvSpPr>
            <a:spLocks noGrp="1"/>
          </p:cNvSpPr>
          <p:nvPr>
            <p:ph type="sldNum" sz="quarter" idx="12"/>
          </p:nvPr>
        </p:nvSpPr>
        <p:spPr>
          <a:xfrm>
            <a:off x="8258967" y="6108173"/>
            <a:ext cx="427833" cy="365125"/>
          </a:xfrm>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394806945"/>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73317" y="6116070"/>
            <a:ext cx="413483" cy="365125"/>
          </a:xfrm>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6174825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164345108"/>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000371905"/>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30199296"/>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587838631"/>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fr-FR" smtClean="0"/>
              <a:t>Modifiez le style du titre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3/16/2015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9732963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fr-FR" smtClean="0"/>
              <a:t>Modifiez le style du titre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3/16/2015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7525714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3/16/2015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9403367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841519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5396879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6943431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fr-FR" smtClean="0"/>
              <a:t>Modifiez les styles du texte du masque</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9002185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smtClean="0"/>
              <a:t>Modifiez les styles du texte du masque</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4471205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4213019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61735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6.xml"/><Relationship Id="rId7" Type="http://schemas.openxmlformats.org/officeDocument/2006/relationships/image" Target="../media/image1.jpe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2.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fr-FR" smtClean="0"/>
              <a:t>Modifiez le style du titre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 id="2147483736" r:id="rId13"/>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8"/>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3/16/2015</a:t>
            </a:fld>
            <a:endParaRPr lang="en-US" dirty="0"/>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86465891"/>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transition>
    <p:fade/>
  </p:transition>
  <p:timing>
    <p:tnLst>
      <p:par>
        <p:cTn id="1" dur="indefinite" restart="never" nodeType="tmRoot"/>
      </p:par>
    </p:tnLst>
  </p:timing>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5.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5.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0.xml"/><Relationship Id="rId1" Type="http://schemas.openxmlformats.org/officeDocument/2006/relationships/slideLayout" Target="../slideLayouts/slideLayout25.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jpeg"/><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3728" y="1484783"/>
            <a:ext cx="5826719" cy="1646302"/>
          </a:xfrm>
        </p:spPr>
        <p:txBody>
          <a:bodyPr>
            <a:normAutofit fontScale="90000"/>
          </a:bodyPr>
          <a:lstStyle/>
          <a:p>
            <a:pPr algn="ctr" defTabSz="914400">
              <a:lnSpc>
                <a:spcPct val="90000"/>
              </a:lnSpc>
              <a:spcBef>
                <a:spcPts val="0"/>
              </a:spcBef>
              <a:buNone/>
            </a:pPr>
            <a:r>
              <a:rPr lang="fr-FR" sz="5400" b="0" i="0" spc="-150" noProof="1" smtClean="0">
                <a:effectLst>
                  <a:outerShdw blurRad="50800" dist="38100" dir="2700000" algn="tl">
                    <a:prstClr val="black">
                      <a:alpha val="40000"/>
                    </a:prstClr>
                  </a:outerShdw>
                </a:effectLst>
                <a:latin typeface="Calibri"/>
                <a:ea typeface="+mn-ea"/>
                <a:cs typeface="Arial"/>
              </a:rPr>
              <a:t>Amélioration de l’orientation d’un robot</a:t>
            </a:r>
            <a:endParaRPr lang="fr-FR" sz="5400" b="0" i="0" spc="-150" noProof="1">
              <a:effectLst>
                <a:outerShdw blurRad="50800" dist="38100" dir="2700000" algn="tl">
                  <a:prstClr val="black">
                    <a:alpha val="40000"/>
                  </a:prstClr>
                </a:outerShdw>
              </a:effectLst>
              <a:latin typeface="Calibri"/>
              <a:ea typeface="+mn-ea"/>
              <a:cs typeface="Arial"/>
            </a:endParaRPr>
          </a:p>
        </p:txBody>
      </p:sp>
      <p:sp>
        <p:nvSpPr>
          <p:cNvPr id="3" name="Subtitle 2"/>
          <p:cNvSpPr>
            <a:spLocks noGrp="1"/>
          </p:cNvSpPr>
          <p:nvPr>
            <p:ph type="subTitle" idx="1"/>
          </p:nvPr>
        </p:nvSpPr>
        <p:spPr>
          <a:xfrm>
            <a:off x="2175023" y="5379300"/>
            <a:ext cx="5724128" cy="734278"/>
          </a:xfrm>
        </p:spPr>
        <p:txBody>
          <a:bodyPr>
            <a:normAutofit fontScale="70000" lnSpcReduction="20000"/>
          </a:bodyPr>
          <a:lstStyle/>
          <a:p>
            <a:pPr algn="ctr"/>
            <a:r>
              <a:rPr lang="fr-FR" sz="2400" dirty="0" smtClean="0"/>
              <a:t>Tuteurs</a:t>
            </a:r>
            <a:r>
              <a:rPr lang="fr-FR" sz="2400" dirty="0"/>
              <a:t> : Michel CHEMINAT, Laurent DELOBEL</a:t>
            </a:r>
          </a:p>
          <a:p>
            <a:pPr algn="ctr"/>
            <a:r>
              <a:rPr lang="fr-FR" sz="2400" dirty="0"/>
              <a:t>Responsable : Romuald AUFRERE</a:t>
            </a:r>
          </a:p>
          <a:p>
            <a:pPr marL="0" indent="0" algn="ctr">
              <a:lnSpc>
                <a:spcPct val="90000"/>
              </a:lnSpc>
              <a:spcBef>
                <a:spcPts val="0"/>
              </a:spcBef>
              <a:buNone/>
            </a:pPr>
            <a:endParaRPr lang="fr-FR" sz="2400" b="0" i="0" noProof="1">
              <a:solidFill>
                <a:srgbClr val="FFFFFF">
                  <a:tint val="75000"/>
                </a:srgbClr>
              </a:solidFill>
            </a:endParaRP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2227175" cy="1484783"/>
          </a:xfrm>
          <a:prstGeom prst="rect">
            <a:avLst/>
          </a:prstGeom>
        </p:spPr>
      </p:pic>
      <p:sp>
        <p:nvSpPr>
          <p:cNvPr id="5" name="ZoneTexte 4"/>
          <p:cNvSpPr txBox="1"/>
          <p:nvPr/>
        </p:nvSpPr>
        <p:spPr>
          <a:xfrm>
            <a:off x="3092871" y="3467320"/>
            <a:ext cx="3888432" cy="1569660"/>
          </a:xfrm>
          <a:prstGeom prst="rect">
            <a:avLst/>
          </a:prstGeom>
          <a:noFill/>
        </p:spPr>
        <p:txBody>
          <a:bodyPr wrap="square" rtlCol="0">
            <a:spAutoFit/>
          </a:bodyPr>
          <a:lstStyle/>
          <a:p>
            <a:pPr algn="ctr"/>
            <a:r>
              <a:rPr lang="fr-FR" sz="2400" dirty="0" smtClean="0"/>
              <a:t>Présenté </a:t>
            </a:r>
            <a:r>
              <a:rPr lang="fr-FR" sz="2400" dirty="0"/>
              <a:t>par :</a:t>
            </a:r>
          </a:p>
          <a:p>
            <a:pPr algn="ctr"/>
            <a:r>
              <a:rPr lang="fr-FR" sz="2400" dirty="0" smtClean="0"/>
              <a:t>PIERRE </a:t>
            </a:r>
            <a:r>
              <a:rPr lang="fr-FR" sz="2400" dirty="0"/>
              <a:t>Cyrille</a:t>
            </a:r>
          </a:p>
          <a:p>
            <a:pPr algn="ctr"/>
            <a:r>
              <a:rPr lang="fr-FR" sz="2400" dirty="0" smtClean="0"/>
              <a:t>IMPERY </a:t>
            </a:r>
            <a:r>
              <a:rPr lang="fr-FR" sz="2400" dirty="0"/>
              <a:t>Thomas</a:t>
            </a:r>
          </a:p>
          <a:p>
            <a:endParaRPr lang="fr-FR" sz="2400"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362635" y="216919"/>
            <a:ext cx="4504328" cy="376811"/>
          </a:xfrm>
          <a:prstGeom prst="rect">
            <a:avLst/>
          </a:prstGeom>
          <a:noFill/>
          <a:ln>
            <a:noFill/>
          </a:ln>
        </p:spPr>
        <p:txBody>
          <a:bodyPr vert="horz" wrap="none" lIns="81638" tIns="40819" rIns="81638" bIns="40819" anchorCtr="0" compatLnSpc="0">
            <a:spAutoFit/>
          </a:bodyPr>
          <a:lstStyle/>
          <a:p>
            <a:pPr algn="ctr" hangingPunct="0"/>
            <a:r>
              <a:rPr lang="fr-FR" sz="1996" dirty="0">
                <a:latin typeface="Liberation Sans" pitchFamily="18"/>
                <a:ea typeface="Droid Sans Fallback" pitchFamily="2"/>
                <a:cs typeface="FreeSans" pitchFamily="2"/>
              </a:rPr>
              <a:t>2 – Fonctionnement du magnétomètre</a:t>
            </a:r>
          </a:p>
        </p:txBody>
      </p:sp>
      <p:sp>
        <p:nvSpPr>
          <p:cNvPr id="4" name="ZoneTexte 3"/>
          <p:cNvSpPr txBox="1"/>
          <p:nvPr/>
        </p:nvSpPr>
        <p:spPr>
          <a:xfrm>
            <a:off x="1619672" y="1669294"/>
            <a:ext cx="1625142" cy="403485"/>
          </a:xfrm>
          <a:prstGeom prst="rect">
            <a:avLst/>
          </a:prstGeom>
          <a:noFill/>
          <a:ln>
            <a:noFill/>
          </a:ln>
        </p:spPr>
        <p:txBody>
          <a:bodyPr vert="horz" wrap="none" lIns="81638" tIns="40819" rIns="81638" bIns="40819" anchorCtr="0" compatLnSpc="0">
            <a:spAutoFit/>
          </a:bodyPr>
          <a:lstStyle/>
          <a:p>
            <a:pPr hangingPunct="0"/>
            <a:r>
              <a:rPr lang="fr-FR" sz="2177" dirty="0">
                <a:latin typeface="Liberation Sans" pitchFamily="18"/>
                <a:ea typeface="Droid Sans Fallback" pitchFamily="2"/>
                <a:cs typeface="FreeSans" pitchFamily="2"/>
              </a:rPr>
              <a:t>L'effet Hall :</a:t>
            </a: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0209" y="2060848"/>
            <a:ext cx="5989180" cy="2512811"/>
          </a:xfrm>
          <a:prstGeom prst="rect">
            <a:avLst/>
          </a:prstGeom>
          <a:noFill/>
          <a:ln>
            <a:noFill/>
          </a:ln>
        </p:spPr>
      </p:pic>
      <p:sp>
        <p:nvSpPr>
          <p:cNvPr id="6" name="ZoneTexte 5"/>
          <p:cNvSpPr txBox="1"/>
          <p:nvPr/>
        </p:nvSpPr>
        <p:spPr>
          <a:xfrm>
            <a:off x="2571673" y="5589240"/>
            <a:ext cx="987340" cy="403485"/>
          </a:xfrm>
          <a:prstGeom prst="rect">
            <a:avLst/>
          </a:prstGeom>
          <a:noFill/>
          <a:ln>
            <a:noFill/>
          </a:ln>
        </p:spPr>
        <p:txBody>
          <a:bodyPr vert="horz" wrap="none" lIns="81638" tIns="40819" rIns="81638" bIns="40819" anchorCtr="0" compatLnSpc="0">
            <a:spAutoFit/>
          </a:bodyPr>
          <a:lstStyle/>
          <a:p>
            <a:pPr hangingPunct="0"/>
            <a:r>
              <a:rPr lang="fr-FR" sz="2177" dirty="0">
                <a:latin typeface="Liberation Sans" pitchFamily="18"/>
                <a:ea typeface="Droid Sans Fallback" pitchFamily="2"/>
                <a:cs typeface="FreeSans" pitchFamily="2"/>
              </a:rPr>
              <a:t>3 axes</a:t>
            </a:r>
          </a:p>
        </p:txBody>
      </p:sp>
      <p:sp>
        <p:nvSpPr>
          <p:cNvPr id="7" name="ZoneTexte 6"/>
          <p:cNvSpPr txBox="1"/>
          <p:nvPr/>
        </p:nvSpPr>
        <p:spPr>
          <a:xfrm>
            <a:off x="4661600" y="5589240"/>
            <a:ext cx="1468369" cy="403485"/>
          </a:xfrm>
          <a:prstGeom prst="rect">
            <a:avLst/>
          </a:prstGeom>
          <a:noFill/>
          <a:ln>
            <a:noFill/>
          </a:ln>
        </p:spPr>
        <p:txBody>
          <a:bodyPr vert="horz" wrap="none" lIns="81638" tIns="40819" rIns="81638" bIns="40819" anchorCtr="0" compatLnSpc="0">
            <a:spAutoFit/>
          </a:bodyPr>
          <a:lstStyle/>
          <a:p>
            <a:pPr hangingPunct="0"/>
            <a:r>
              <a:rPr lang="fr-FR" sz="2177">
                <a:latin typeface="Liberation Sans" pitchFamily="18"/>
                <a:ea typeface="Droid Sans Fallback" pitchFamily="2"/>
                <a:cs typeface="FreeSans" pitchFamily="2"/>
              </a:rPr>
              <a:t>3 capteurs</a:t>
            </a:r>
          </a:p>
        </p:txBody>
      </p:sp>
      <p:sp>
        <p:nvSpPr>
          <p:cNvPr id="8" name="Forme libre 7"/>
          <p:cNvSpPr/>
          <p:nvPr/>
        </p:nvSpPr>
        <p:spPr>
          <a:xfrm>
            <a:off x="3779912" y="5589240"/>
            <a:ext cx="587792" cy="391861"/>
          </a:xfrm>
          <a:custGeom>
            <a:avLst>
              <a:gd name="f0" fmla="val 14535"/>
              <a:gd name="f1" fmla="val 6222"/>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729FCF"/>
          </a:solidFill>
          <a:ln w="0">
            <a:solidFill>
              <a:srgbClr val="3465A4"/>
            </a:solidFill>
            <a:prstDash val="solid"/>
          </a:ln>
        </p:spPr>
        <p:txBody>
          <a:bodyPr vert="horz" wrap="none" lIns="81638" tIns="40819" rIns="81638" bIns="40819" anchor="ctr" anchorCtr="0" compatLnSpc="0">
            <a:noAutofit/>
          </a:bodyPr>
          <a:lstStyle/>
          <a:p>
            <a:pPr hangingPunct="0"/>
            <a:endParaRPr lang="fr-FR" sz="1633">
              <a:latin typeface="Liberation Sans" pitchFamily="18"/>
              <a:ea typeface="Droid Sans Fallback" pitchFamily="2"/>
              <a:cs typeface="FreeSans" pitchFamily="2"/>
            </a:endParaRPr>
          </a:p>
        </p:txBody>
      </p:sp>
      <p:sp>
        <p:nvSpPr>
          <p:cNvPr id="9" name="Rectangle 8"/>
          <p:cNvSpPr/>
          <p:nvPr/>
        </p:nvSpPr>
        <p:spPr>
          <a:xfrm>
            <a:off x="1849651" y="811622"/>
            <a:ext cx="5530296" cy="646331"/>
          </a:xfrm>
          <a:prstGeom prst="rect">
            <a:avLst/>
          </a:prstGeom>
        </p:spPr>
        <p:txBody>
          <a:bodyPr wrap="none">
            <a:spAutoFit/>
          </a:bodyPr>
          <a:lstStyle/>
          <a:p>
            <a:pPr lvl="0" algn="ctr" defTabSz="457200">
              <a:spcBef>
                <a:spcPct val="20000"/>
              </a:spcBef>
              <a:spcAft>
                <a:spcPts val="600"/>
              </a:spcAft>
              <a:buClr>
                <a:srgbClr val="30ACEC">
                  <a:lumMod val="75000"/>
                </a:srgbClr>
              </a:buClr>
              <a:buSzPct val="145000"/>
            </a:pPr>
            <a:r>
              <a:rPr lang="fr-FR" sz="3600" spc="-150" noProof="1" smtClean="0">
                <a:solidFill>
                  <a:srgbClr val="30ACEC">
                    <a:lumMod val="75000"/>
                  </a:srgbClr>
                </a:solidFill>
                <a:effectLst>
                  <a:outerShdw blurRad="50800" dist="38100" algn="l" rotWithShape="0">
                    <a:prstClr val="black">
                      <a:alpha val="14000"/>
                    </a:prstClr>
                  </a:outerShdw>
                </a:effectLst>
                <a:cs typeface="Arial"/>
              </a:rPr>
              <a:t>2.1 - Caractéristiques physiques</a:t>
            </a:r>
            <a:endParaRPr lang="fr-FR" sz="3600" noProof="1">
              <a:solidFill>
                <a:srgbClr val="30ACEC">
                  <a:lumMod val="75000"/>
                </a:srgbClr>
              </a:solidFill>
              <a:effectLst>
                <a:outerShdw blurRad="50800" dist="38100" algn="l" rotWithShape="0">
                  <a:prstClr val="black">
                    <a:alpha val="14000"/>
                  </a:prstClr>
                </a:outerShdw>
              </a:effectLst>
            </a:endParaRPr>
          </a:p>
        </p:txBody>
      </p:sp>
      <p:sp>
        <p:nvSpPr>
          <p:cNvPr id="10" name="Ellipse 9"/>
          <p:cNvSpPr/>
          <p:nvPr/>
        </p:nvSpPr>
        <p:spPr>
          <a:xfrm>
            <a:off x="305983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p:cNvSpPr/>
          <p:nvPr/>
        </p:nvSpPr>
        <p:spPr>
          <a:xfrm>
            <a:off x="327585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p:cNvSpPr/>
          <p:nvPr/>
        </p:nvSpPr>
        <p:spPr>
          <a:xfrm>
            <a:off x="349188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370790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392392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p:cNvSpPr/>
          <p:nvPr/>
        </p:nvSpPr>
        <p:spPr>
          <a:xfrm>
            <a:off x="413995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p:cNvSpPr/>
          <p:nvPr/>
        </p:nvSpPr>
        <p:spPr>
          <a:xfrm>
            <a:off x="435597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p:cNvSpPr/>
          <p:nvPr/>
        </p:nvSpPr>
        <p:spPr>
          <a:xfrm>
            <a:off x="457200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p:cNvSpPr/>
          <p:nvPr/>
        </p:nvSpPr>
        <p:spPr>
          <a:xfrm>
            <a:off x="4788024" y="6597352"/>
            <a:ext cx="144016" cy="144016"/>
          </a:xfrm>
          <a:prstGeom prst="ellipse">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p:cNvSpPr/>
          <p:nvPr/>
        </p:nvSpPr>
        <p:spPr>
          <a:xfrm>
            <a:off x="500404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p:cNvSpPr/>
          <p:nvPr/>
        </p:nvSpPr>
        <p:spPr>
          <a:xfrm>
            <a:off x="522007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p:cNvSpPr/>
          <p:nvPr/>
        </p:nvSpPr>
        <p:spPr>
          <a:xfrm>
            <a:off x="543609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llipse 21"/>
          <p:cNvSpPr/>
          <p:nvPr/>
        </p:nvSpPr>
        <p:spPr>
          <a:xfrm>
            <a:off x="565212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p:cNvSpPr/>
          <p:nvPr/>
        </p:nvSpPr>
        <p:spPr>
          <a:xfrm>
            <a:off x="586814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p:cNvSpPr/>
          <p:nvPr/>
        </p:nvSpPr>
        <p:spPr>
          <a:xfrm>
            <a:off x="608416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p:cNvSpPr/>
          <p:nvPr/>
        </p:nvSpPr>
        <p:spPr>
          <a:xfrm>
            <a:off x="630019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p:cNvSpPr/>
          <p:nvPr/>
        </p:nvSpPr>
        <p:spPr>
          <a:xfrm>
            <a:off x="651124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Ellipse 26"/>
          <p:cNvSpPr/>
          <p:nvPr/>
        </p:nvSpPr>
        <p:spPr>
          <a:xfrm>
            <a:off x="672727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llipse 27"/>
          <p:cNvSpPr/>
          <p:nvPr/>
        </p:nvSpPr>
        <p:spPr>
          <a:xfrm>
            <a:off x="694329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lipse 28"/>
          <p:cNvSpPr/>
          <p:nvPr/>
        </p:nvSpPr>
        <p:spPr>
          <a:xfrm>
            <a:off x="715931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Ellipse 29"/>
          <p:cNvSpPr/>
          <p:nvPr/>
        </p:nvSpPr>
        <p:spPr>
          <a:xfrm>
            <a:off x="737534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p:cNvSpPr/>
          <p:nvPr/>
        </p:nvSpPr>
        <p:spPr>
          <a:xfrm>
            <a:off x="759136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p:cNvSpPr/>
          <p:nvPr/>
        </p:nvSpPr>
        <p:spPr>
          <a:xfrm>
            <a:off x="780739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Ellipse 32"/>
          <p:cNvSpPr/>
          <p:nvPr/>
        </p:nvSpPr>
        <p:spPr>
          <a:xfrm>
            <a:off x="802341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Ellipse 33"/>
          <p:cNvSpPr/>
          <p:nvPr/>
        </p:nvSpPr>
        <p:spPr>
          <a:xfrm>
            <a:off x="823943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Ellipse 34"/>
          <p:cNvSpPr/>
          <p:nvPr/>
        </p:nvSpPr>
        <p:spPr>
          <a:xfrm>
            <a:off x="845546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Ellipse 35"/>
          <p:cNvSpPr/>
          <p:nvPr/>
        </p:nvSpPr>
        <p:spPr>
          <a:xfrm>
            <a:off x="867148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Ellipse 36"/>
          <p:cNvSpPr/>
          <p:nvPr/>
        </p:nvSpPr>
        <p:spPr>
          <a:xfrm>
            <a:off x="888751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Hexagone 37"/>
          <p:cNvSpPr/>
          <p:nvPr/>
        </p:nvSpPr>
        <p:spPr>
          <a:xfrm>
            <a:off x="8527470" y="5990248"/>
            <a:ext cx="504056" cy="434531"/>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39" name="ZoneTexte 38"/>
          <p:cNvSpPr txBox="1"/>
          <p:nvPr/>
        </p:nvSpPr>
        <p:spPr>
          <a:xfrm>
            <a:off x="8671486" y="5990774"/>
            <a:ext cx="211054" cy="369332"/>
          </a:xfrm>
          <a:prstGeom prst="rect">
            <a:avLst/>
          </a:prstGeom>
          <a:noFill/>
        </p:spPr>
        <p:txBody>
          <a:bodyPr wrap="square" rtlCol="0">
            <a:spAutoFit/>
          </a:bodyPr>
          <a:lstStyle/>
          <a:p>
            <a:pPr algn="ctr"/>
            <a:r>
              <a:rPr lang="fr-FR" dirty="0" smtClean="0">
                <a:solidFill>
                  <a:schemeClr val="bg1"/>
                </a:solidFill>
              </a:rPr>
              <a:t>9</a:t>
            </a:r>
            <a:endParaRPr lang="fr-FR" dirty="0">
              <a:solidFill>
                <a:schemeClr val="bg1"/>
              </a:solidFill>
            </a:endParaRPr>
          </a:p>
        </p:txBody>
      </p:sp>
      <p:sp>
        <p:nvSpPr>
          <p:cNvPr id="40" name="ZoneTexte 39"/>
          <p:cNvSpPr txBox="1"/>
          <p:nvPr/>
        </p:nvSpPr>
        <p:spPr>
          <a:xfrm>
            <a:off x="3294296" y="4680082"/>
            <a:ext cx="2465419" cy="307777"/>
          </a:xfrm>
          <a:prstGeom prst="rect">
            <a:avLst/>
          </a:prstGeom>
          <a:noFill/>
        </p:spPr>
        <p:txBody>
          <a:bodyPr wrap="none" rtlCol="0">
            <a:spAutoFit/>
          </a:bodyPr>
          <a:lstStyle/>
          <a:p>
            <a:r>
              <a:rPr lang="fr-FR" sz="1400" i="1" dirty="0" smtClean="0">
                <a:solidFill>
                  <a:schemeClr val="bg2">
                    <a:lumMod val="50000"/>
                  </a:schemeClr>
                </a:solidFill>
              </a:rPr>
              <a:t>Fig. 4 : Illustration de l’effet Hall</a:t>
            </a:r>
            <a:endParaRPr lang="fr-FR" sz="1400" i="1" dirty="0">
              <a:solidFill>
                <a:schemeClr val="bg2">
                  <a:lumMod val="50000"/>
                </a:schemeClr>
              </a:solidFill>
            </a:endParaRPr>
          </a:p>
        </p:txBody>
      </p:sp>
    </p:spTree>
    <p:extLst>
      <p:ext uri="{BB962C8B-B14F-4D97-AF65-F5344CB8AC3E}">
        <p14:creationId xmlns:p14="http://schemas.microsoft.com/office/powerpoint/2010/main" val="264088923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4128" y="2636912"/>
            <a:ext cx="2951042" cy="3134174"/>
          </a:xfrm>
          <a:prstGeom prst="rect">
            <a:avLst/>
          </a:prstGeom>
          <a:noFill/>
          <a:ln>
            <a:noFill/>
          </a:ln>
        </p:spPr>
      </p:pic>
      <p:sp>
        <p:nvSpPr>
          <p:cNvPr id="5" name="ZoneTexte 4"/>
          <p:cNvSpPr txBox="1"/>
          <p:nvPr/>
        </p:nvSpPr>
        <p:spPr>
          <a:xfrm>
            <a:off x="751068" y="1992323"/>
            <a:ext cx="3126643" cy="1366633"/>
          </a:xfrm>
          <a:prstGeom prst="rect">
            <a:avLst/>
          </a:prstGeom>
          <a:noFill/>
          <a:ln>
            <a:noFill/>
          </a:ln>
        </p:spPr>
        <p:txBody>
          <a:bodyPr vert="horz" wrap="none" lIns="81638" tIns="40819" rIns="81638" bIns="40819" anchorCtr="0" compatLnSpc="0">
            <a:spAutoFit/>
          </a:bodyPr>
          <a:lstStyle/>
          <a:p>
            <a:pPr hangingPunct="0">
              <a:buSzPct val="45000"/>
              <a:buFont typeface="StarSymbol"/>
              <a:buChar char="●"/>
            </a:pPr>
            <a:r>
              <a:rPr lang="fr-FR" sz="2177">
                <a:latin typeface="Liberation Sans" pitchFamily="18"/>
                <a:ea typeface="Droid Sans Fallback" pitchFamily="2"/>
                <a:cs typeface="FreeSans" pitchFamily="2"/>
              </a:rPr>
              <a:t>Centrale inertielle</a:t>
            </a:r>
          </a:p>
          <a:p>
            <a:pPr hangingPunct="0">
              <a:buSzPct val="45000"/>
              <a:buFont typeface="StarSymbol"/>
              <a:buChar char="●"/>
            </a:pPr>
            <a:endParaRPr lang="fr-FR" sz="2177">
              <a:latin typeface="Liberation Sans" pitchFamily="18"/>
              <a:ea typeface="Droid Sans Fallback" pitchFamily="2"/>
              <a:cs typeface="FreeSans" pitchFamily="2"/>
            </a:endParaRPr>
          </a:p>
          <a:p>
            <a:pPr hangingPunct="0">
              <a:buSzPct val="45000"/>
              <a:buFont typeface="StarSymbol"/>
              <a:buChar char="●"/>
            </a:pPr>
            <a:endParaRPr lang="fr-FR" sz="2177">
              <a:latin typeface="Liberation Sans" pitchFamily="18"/>
              <a:ea typeface="Droid Sans Fallback" pitchFamily="2"/>
              <a:cs typeface="FreeSans" pitchFamily="2"/>
            </a:endParaRPr>
          </a:p>
          <a:p>
            <a:pPr hangingPunct="0">
              <a:buSzPct val="45000"/>
              <a:buFont typeface="StarSymbol"/>
              <a:buChar char="●"/>
            </a:pPr>
            <a:r>
              <a:rPr lang="fr-FR" sz="2177">
                <a:latin typeface="Liberation Sans" pitchFamily="18"/>
                <a:ea typeface="Droid Sans Fallback" pitchFamily="2"/>
                <a:cs typeface="FreeSans" pitchFamily="2"/>
              </a:rPr>
              <a:t>Magnétomètre (3 axes)</a:t>
            </a:r>
          </a:p>
        </p:txBody>
      </p:sp>
      <p:sp>
        <p:nvSpPr>
          <p:cNvPr id="6" name="Forme libre 5"/>
          <p:cNvSpPr/>
          <p:nvPr/>
        </p:nvSpPr>
        <p:spPr>
          <a:xfrm>
            <a:off x="3396133" y="1567806"/>
            <a:ext cx="261241" cy="1240894"/>
          </a:xfrm>
          <a:custGeom>
            <a:avLst>
              <a:gd name="f0" fmla="val 1800"/>
              <a:gd name="f1" fmla="val 10800"/>
            </a:avLst>
            <a:gdLst>
              <a:gd name="f2" fmla="val 10800000"/>
              <a:gd name="f3" fmla="val 5400000"/>
              <a:gd name="f4" fmla="val 180"/>
              <a:gd name="f5" fmla="val w"/>
              <a:gd name="f6" fmla="val h"/>
              <a:gd name="f7" fmla="val 0"/>
              <a:gd name="f8" fmla="val 21600"/>
              <a:gd name="f9" fmla="val -2147483647"/>
              <a:gd name="f10" fmla="val 2147483647"/>
              <a:gd name="f11" fmla="val 5400"/>
              <a:gd name="f12" fmla="val 16200"/>
              <a:gd name="f13" fmla="val 10800"/>
              <a:gd name="f14" fmla="+- 0 0 0"/>
              <a:gd name="f15" fmla="*/ f5 1 21600"/>
              <a:gd name="f16" fmla="*/ f6 1 21600"/>
              <a:gd name="f17" fmla="pin 0 f0 5400"/>
              <a:gd name="f18" fmla="pin 0 f1 21600"/>
              <a:gd name="f19" fmla="*/ f14 f2 1"/>
              <a:gd name="f20" fmla="*/ f17 1 2"/>
              <a:gd name="f21" fmla="val f17"/>
              <a:gd name="f22" fmla="val f18"/>
              <a:gd name="f23" fmla="+- 21600 0 f17"/>
              <a:gd name="f24" fmla="*/ f17 10000 1"/>
              <a:gd name="f25" fmla="*/ 10800 f15 1"/>
              <a:gd name="f26" fmla="*/ f17 f16 1"/>
              <a:gd name="f27" fmla="*/ f7 f15 1"/>
              <a:gd name="f28" fmla="*/ f18 f16 1"/>
              <a:gd name="f29" fmla="*/ 13800 f15 1"/>
              <a:gd name="f30" fmla="*/ 21600 f15 1"/>
              <a:gd name="f31" fmla="*/ 0 f16 1"/>
              <a:gd name="f32" fmla="*/ f19 1 f4"/>
              <a:gd name="f33" fmla="*/ 0 f15 1"/>
              <a:gd name="f34" fmla="*/ 10800 f16 1"/>
              <a:gd name="f35" fmla="*/ 21600 f16 1"/>
              <a:gd name="f36" fmla="+- f22 0 f17"/>
              <a:gd name="f37" fmla="+- f22 0 f20"/>
              <a:gd name="f38" fmla="+- f22 f20 0"/>
              <a:gd name="f39" fmla="+- f22 f17 0"/>
              <a:gd name="f40" fmla="+- 21600 0 f20"/>
              <a:gd name="f41" fmla="*/ f24 1 31953"/>
              <a:gd name="f42" fmla="+- f32 0 f3"/>
              <a:gd name="f43" fmla="+- 21600 0 f41"/>
              <a:gd name="f44" fmla="*/ f41 f16 1"/>
              <a:gd name="f45" fmla="*/ f43 f16 1"/>
            </a:gdLst>
            <a:ahLst>
              <a:ahXY gdRefY="f0" minY="f7" maxY="f11">
                <a:pos x="f25" y="f26"/>
              </a:ahXY>
              <a:ahXY gdRefY="f1" minY="f7" maxY="f8">
                <a:pos x="f27" y="f28"/>
              </a:ahXY>
            </a:ahLst>
            <a:cxnLst>
              <a:cxn ang="3cd4">
                <a:pos x="hc" y="t"/>
              </a:cxn>
              <a:cxn ang="0">
                <a:pos x="r" y="vc"/>
              </a:cxn>
              <a:cxn ang="cd4">
                <a:pos x="hc" y="b"/>
              </a:cxn>
              <a:cxn ang="cd2">
                <a:pos x="l" y="vc"/>
              </a:cxn>
              <a:cxn ang="f42">
                <a:pos x="f30" y="f31"/>
              </a:cxn>
              <a:cxn ang="f42">
                <a:pos x="f33" y="f34"/>
              </a:cxn>
              <a:cxn ang="f42">
                <a:pos x="f30" y="f35"/>
              </a:cxn>
            </a:cxnLst>
            <a:rect l="f29" t="f44" r="f30" b="f45"/>
            <a:pathLst>
              <a:path w="21600" h="21600">
                <a:moveTo>
                  <a:pt x="f8" y="f7"/>
                </a:moveTo>
                <a:cubicBezTo>
                  <a:pt x="f12" y="f7"/>
                  <a:pt x="f13" y="f20"/>
                  <a:pt x="f13" y="f21"/>
                </a:cubicBezTo>
                <a:lnTo>
                  <a:pt x="f13" y="f36"/>
                </a:lnTo>
                <a:cubicBezTo>
                  <a:pt x="f13" y="f37"/>
                  <a:pt x="f11" y="f22"/>
                  <a:pt x="f7" y="f22"/>
                </a:cubicBezTo>
                <a:cubicBezTo>
                  <a:pt x="f11" y="f22"/>
                  <a:pt x="f13" y="f38"/>
                  <a:pt x="f13" y="f39"/>
                </a:cubicBezTo>
                <a:lnTo>
                  <a:pt x="f13" y="f23"/>
                </a:lnTo>
                <a:cubicBezTo>
                  <a:pt x="f13" y="f40"/>
                  <a:pt x="f12" y="f8"/>
                  <a:pt x="f8" y="f8"/>
                </a:cubicBezTo>
              </a:path>
            </a:pathLst>
          </a:custGeom>
          <a:noFill/>
          <a:ln w="0">
            <a:solidFill>
              <a:srgbClr val="3465A4"/>
            </a:solidFill>
            <a:prstDash val="solid"/>
          </a:ln>
        </p:spPr>
        <p:txBody>
          <a:bodyPr vert="horz" wrap="none" lIns="81638" tIns="40819" rIns="81638" bIns="40819" anchor="ctr" anchorCtr="0" compatLnSpc="0">
            <a:noAutofit/>
          </a:bodyPr>
          <a:lstStyle/>
          <a:p>
            <a:pPr hangingPunct="0"/>
            <a:endParaRPr lang="fr-FR" sz="1633">
              <a:latin typeface="Liberation Sans" pitchFamily="18"/>
              <a:ea typeface="Droid Sans Fallback" pitchFamily="2"/>
              <a:cs typeface="FreeSans" pitchFamily="2"/>
            </a:endParaRPr>
          </a:p>
        </p:txBody>
      </p:sp>
      <p:sp>
        <p:nvSpPr>
          <p:cNvPr id="7" name="ZoneTexte 6"/>
          <p:cNvSpPr txBox="1"/>
          <p:nvPr/>
        </p:nvSpPr>
        <p:spPr>
          <a:xfrm>
            <a:off x="3787994" y="1698426"/>
            <a:ext cx="3050532" cy="1045584"/>
          </a:xfrm>
          <a:prstGeom prst="rect">
            <a:avLst/>
          </a:prstGeom>
          <a:noFill/>
          <a:ln>
            <a:noFill/>
          </a:ln>
        </p:spPr>
        <p:txBody>
          <a:bodyPr vert="horz" wrap="none" lIns="81638" tIns="40819" rIns="81638" bIns="40819" anchorCtr="0" compatLnSpc="0">
            <a:spAutoFit/>
          </a:bodyPr>
          <a:lstStyle/>
          <a:p>
            <a:pPr hangingPunct="0"/>
            <a:r>
              <a:rPr lang="fr-FR" sz="2177">
                <a:latin typeface="Liberation Sans" pitchFamily="18"/>
                <a:ea typeface="Droid Sans Fallback" pitchFamily="2"/>
                <a:cs typeface="FreeSans" pitchFamily="2"/>
              </a:rPr>
              <a:t>Accéléromètre (3 axes)</a:t>
            </a:r>
          </a:p>
          <a:p>
            <a:pPr hangingPunct="0"/>
            <a:endParaRPr lang="fr-FR" sz="2177">
              <a:latin typeface="Liberation Sans" pitchFamily="18"/>
              <a:ea typeface="Droid Sans Fallback" pitchFamily="2"/>
              <a:cs typeface="FreeSans" pitchFamily="2"/>
            </a:endParaRPr>
          </a:p>
          <a:p>
            <a:pPr hangingPunct="0"/>
            <a:r>
              <a:rPr lang="fr-FR" sz="2177">
                <a:latin typeface="Liberation Sans" pitchFamily="18"/>
                <a:ea typeface="Droid Sans Fallback" pitchFamily="2"/>
                <a:cs typeface="FreeSans" pitchFamily="2"/>
              </a:rPr>
              <a:t>Gyromètre (3 axes)</a:t>
            </a:r>
          </a:p>
        </p:txBody>
      </p:sp>
      <p:sp>
        <p:nvSpPr>
          <p:cNvPr id="8" name="ZoneTexte 7"/>
          <p:cNvSpPr txBox="1"/>
          <p:nvPr/>
        </p:nvSpPr>
        <p:spPr>
          <a:xfrm>
            <a:off x="840786" y="5518211"/>
            <a:ext cx="2337004" cy="403485"/>
          </a:xfrm>
          <a:prstGeom prst="rect">
            <a:avLst/>
          </a:prstGeom>
          <a:noFill/>
          <a:ln>
            <a:noFill/>
          </a:ln>
        </p:spPr>
        <p:txBody>
          <a:bodyPr vert="horz" wrap="none" lIns="81638" tIns="40819" rIns="81638" bIns="40819" anchorCtr="0" compatLnSpc="0">
            <a:spAutoFit/>
          </a:bodyPr>
          <a:lstStyle/>
          <a:p>
            <a:pPr hangingPunct="0"/>
            <a:r>
              <a:rPr lang="fr-FR" sz="2177">
                <a:latin typeface="Liberation Sans" pitchFamily="18"/>
                <a:ea typeface="Droid Sans Fallback" pitchFamily="2"/>
                <a:cs typeface="FreeSans" pitchFamily="2"/>
              </a:rPr>
              <a:t>Communication ?</a:t>
            </a:r>
          </a:p>
        </p:txBody>
      </p:sp>
      <p:sp>
        <p:nvSpPr>
          <p:cNvPr id="9" name="Forme libre 8"/>
          <p:cNvSpPr/>
          <p:nvPr/>
        </p:nvSpPr>
        <p:spPr>
          <a:xfrm>
            <a:off x="3420540" y="5517232"/>
            <a:ext cx="457171" cy="391861"/>
          </a:xfrm>
          <a:custGeom>
            <a:avLst>
              <a:gd name="f0" fmla="val 14535"/>
              <a:gd name="f1" fmla="val 6222"/>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729FCF"/>
          </a:solidFill>
          <a:ln w="0">
            <a:solidFill>
              <a:srgbClr val="3465A4"/>
            </a:solidFill>
            <a:prstDash val="solid"/>
          </a:ln>
        </p:spPr>
        <p:txBody>
          <a:bodyPr vert="horz" wrap="none" lIns="81638" tIns="40819" rIns="81638" bIns="40819" anchor="ctr" anchorCtr="0" compatLnSpc="0">
            <a:noAutofit/>
          </a:bodyPr>
          <a:lstStyle/>
          <a:p>
            <a:pPr hangingPunct="0"/>
            <a:endParaRPr lang="fr-FR" sz="1633">
              <a:latin typeface="Liberation Sans" pitchFamily="18"/>
              <a:ea typeface="Droid Sans Fallback" pitchFamily="2"/>
              <a:cs typeface="FreeSans" pitchFamily="2"/>
            </a:endParaRPr>
          </a:p>
        </p:txBody>
      </p:sp>
      <p:sp>
        <p:nvSpPr>
          <p:cNvPr id="10" name="ZoneTexte 9"/>
          <p:cNvSpPr txBox="1"/>
          <p:nvPr/>
        </p:nvSpPr>
        <p:spPr>
          <a:xfrm>
            <a:off x="4138953" y="5518211"/>
            <a:ext cx="1095638" cy="403485"/>
          </a:xfrm>
          <a:prstGeom prst="rect">
            <a:avLst/>
          </a:prstGeom>
          <a:noFill/>
          <a:ln>
            <a:noFill/>
          </a:ln>
        </p:spPr>
        <p:txBody>
          <a:bodyPr vert="horz" wrap="none" lIns="81638" tIns="40819" rIns="81638" bIns="40819" anchorCtr="0" compatLnSpc="0">
            <a:spAutoFit/>
          </a:bodyPr>
          <a:lstStyle/>
          <a:p>
            <a:pPr hangingPunct="0"/>
            <a:r>
              <a:rPr lang="fr-FR" sz="2177">
                <a:latin typeface="Liberation Sans" pitchFamily="18"/>
                <a:ea typeface="Droid Sans Fallback" pitchFamily="2"/>
                <a:cs typeface="FreeSans" pitchFamily="2"/>
              </a:rPr>
              <a:t>Bus I²C</a:t>
            </a:r>
          </a:p>
        </p:txBody>
      </p:sp>
      <p:sp>
        <p:nvSpPr>
          <p:cNvPr id="11" name="ZoneTexte 10"/>
          <p:cNvSpPr txBox="1"/>
          <p:nvPr/>
        </p:nvSpPr>
        <p:spPr>
          <a:xfrm>
            <a:off x="1338860" y="3461803"/>
            <a:ext cx="4071646" cy="949083"/>
          </a:xfrm>
          <a:prstGeom prst="rect">
            <a:avLst/>
          </a:prstGeom>
          <a:noFill/>
          <a:ln>
            <a:noFill/>
          </a:ln>
        </p:spPr>
        <p:txBody>
          <a:bodyPr vert="horz" wrap="none" lIns="81638" tIns="40819" rIns="81638" bIns="40819" anchorCtr="0" compatLnSpc="0">
            <a:spAutoFit/>
          </a:bodyPr>
          <a:lstStyle/>
          <a:p>
            <a:pPr hangingPunct="0">
              <a:spcAft>
                <a:spcPts val="514"/>
              </a:spcAft>
              <a:buSzPct val="45000"/>
              <a:buFont typeface="StarSymbol"/>
              <a:buChar char="➔"/>
            </a:pPr>
            <a:r>
              <a:rPr lang="fr-FR" sz="1814">
                <a:latin typeface="Liberation Sans" pitchFamily="18"/>
                <a:ea typeface="Droid Sans Fallback" pitchFamily="2"/>
                <a:cs typeface="FreeSans" pitchFamily="2"/>
              </a:rPr>
              <a:t>valeurs sur 13 bits (de -4096 à 4095)</a:t>
            </a:r>
          </a:p>
          <a:p>
            <a:pPr hangingPunct="0">
              <a:buSzPct val="45000"/>
              <a:buFont typeface="StarSymbol"/>
              <a:buChar char="➔"/>
            </a:pPr>
            <a:r>
              <a:rPr lang="fr-FR" sz="1814">
                <a:latin typeface="Liberation Sans" pitchFamily="18"/>
                <a:ea typeface="Droid Sans Fallback" pitchFamily="2"/>
                <a:cs typeface="FreeSans" pitchFamily="2"/>
              </a:rPr>
              <a:t>de -1200 µT à +1200 µT</a:t>
            </a:r>
          </a:p>
          <a:p>
            <a:pPr hangingPunct="0"/>
            <a:r>
              <a:rPr lang="fr-FR" sz="1814">
                <a:latin typeface="Liberation Sans" pitchFamily="18"/>
                <a:ea typeface="Droid Sans Fallback" pitchFamily="2"/>
                <a:cs typeface="FreeSans" pitchFamily="2"/>
              </a:rPr>
              <a:t>	(Terre : ~20 µT)</a:t>
            </a:r>
          </a:p>
        </p:txBody>
      </p:sp>
      <p:sp>
        <p:nvSpPr>
          <p:cNvPr id="13" name="Rectangle 12"/>
          <p:cNvSpPr/>
          <p:nvPr/>
        </p:nvSpPr>
        <p:spPr>
          <a:xfrm>
            <a:off x="2140305" y="774526"/>
            <a:ext cx="5092934" cy="646331"/>
          </a:xfrm>
          <a:prstGeom prst="rect">
            <a:avLst/>
          </a:prstGeom>
        </p:spPr>
        <p:txBody>
          <a:bodyPr wrap="none">
            <a:spAutoFit/>
          </a:bodyPr>
          <a:lstStyle/>
          <a:p>
            <a:pPr lvl="0" algn="ctr" defTabSz="457200">
              <a:spcBef>
                <a:spcPct val="20000"/>
              </a:spcBef>
              <a:spcAft>
                <a:spcPts val="600"/>
              </a:spcAft>
              <a:buClr>
                <a:srgbClr val="30ACEC">
                  <a:lumMod val="75000"/>
                </a:srgbClr>
              </a:buClr>
              <a:buSzPct val="145000"/>
            </a:pPr>
            <a:r>
              <a:rPr lang="fr-FR" sz="3600" spc="-150" noProof="1" smtClean="0">
                <a:solidFill>
                  <a:srgbClr val="30ACEC">
                    <a:lumMod val="75000"/>
                  </a:srgbClr>
                </a:solidFill>
                <a:effectLst>
                  <a:outerShdw blurRad="50800" dist="38100" algn="l" rotWithShape="0">
                    <a:prstClr val="black">
                      <a:alpha val="14000"/>
                    </a:prstClr>
                  </a:outerShdw>
                </a:effectLst>
                <a:cs typeface="Arial"/>
              </a:rPr>
              <a:t>2.2 – Utilisation du MPU9150</a:t>
            </a:r>
            <a:endParaRPr lang="fr-FR" sz="3600" noProof="1">
              <a:solidFill>
                <a:srgbClr val="30ACEC">
                  <a:lumMod val="75000"/>
                </a:srgbClr>
              </a:solidFill>
              <a:effectLst>
                <a:outerShdw blurRad="50800" dist="38100" algn="l" rotWithShape="0">
                  <a:prstClr val="black">
                    <a:alpha val="14000"/>
                  </a:prstClr>
                </a:outerShdw>
              </a:effectLst>
            </a:endParaRPr>
          </a:p>
        </p:txBody>
      </p:sp>
      <p:sp>
        <p:nvSpPr>
          <p:cNvPr id="14" name="ZoneTexte 13"/>
          <p:cNvSpPr txBox="1"/>
          <p:nvPr/>
        </p:nvSpPr>
        <p:spPr>
          <a:xfrm>
            <a:off x="2434608" y="212307"/>
            <a:ext cx="4504328" cy="376811"/>
          </a:xfrm>
          <a:prstGeom prst="rect">
            <a:avLst/>
          </a:prstGeom>
          <a:noFill/>
          <a:ln>
            <a:noFill/>
          </a:ln>
        </p:spPr>
        <p:txBody>
          <a:bodyPr vert="horz" wrap="none" lIns="81638" tIns="40819" rIns="81638" bIns="40819" anchorCtr="0" compatLnSpc="0">
            <a:spAutoFit/>
          </a:bodyPr>
          <a:lstStyle/>
          <a:p>
            <a:pPr algn="ctr" hangingPunct="0"/>
            <a:r>
              <a:rPr lang="fr-FR" sz="1996" dirty="0">
                <a:latin typeface="Liberation Sans" pitchFamily="18"/>
                <a:ea typeface="Droid Sans Fallback" pitchFamily="2"/>
                <a:cs typeface="FreeSans" pitchFamily="2"/>
              </a:rPr>
              <a:t>2 – Fonctionnement du magnétomètre</a:t>
            </a:r>
          </a:p>
        </p:txBody>
      </p:sp>
      <p:sp>
        <p:nvSpPr>
          <p:cNvPr id="15" name="Ellipse 14"/>
          <p:cNvSpPr/>
          <p:nvPr/>
        </p:nvSpPr>
        <p:spPr>
          <a:xfrm>
            <a:off x="305983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p:cNvSpPr/>
          <p:nvPr/>
        </p:nvSpPr>
        <p:spPr>
          <a:xfrm>
            <a:off x="327585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p:cNvSpPr/>
          <p:nvPr/>
        </p:nvSpPr>
        <p:spPr>
          <a:xfrm>
            <a:off x="349188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p:cNvSpPr/>
          <p:nvPr/>
        </p:nvSpPr>
        <p:spPr>
          <a:xfrm>
            <a:off x="370790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p:cNvSpPr/>
          <p:nvPr/>
        </p:nvSpPr>
        <p:spPr>
          <a:xfrm>
            <a:off x="392392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p:cNvSpPr/>
          <p:nvPr/>
        </p:nvSpPr>
        <p:spPr>
          <a:xfrm>
            <a:off x="413995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p:cNvSpPr/>
          <p:nvPr/>
        </p:nvSpPr>
        <p:spPr>
          <a:xfrm>
            <a:off x="435597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llipse 21"/>
          <p:cNvSpPr/>
          <p:nvPr/>
        </p:nvSpPr>
        <p:spPr>
          <a:xfrm>
            <a:off x="457200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p:cNvSpPr/>
          <p:nvPr/>
        </p:nvSpPr>
        <p:spPr>
          <a:xfrm>
            <a:off x="478802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p:cNvSpPr/>
          <p:nvPr/>
        </p:nvSpPr>
        <p:spPr>
          <a:xfrm>
            <a:off x="5004048" y="6597352"/>
            <a:ext cx="144016" cy="144016"/>
          </a:xfrm>
          <a:prstGeom prst="ellipse">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p:cNvSpPr/>
          <p:nvPr/>
        </p:nvSpPr>
        <p:spPr>
          <a:xfrm>
            <a:off x="522007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p:cNvSpPr/>
          <p:nvPr/>
        </p:nvSpPr>
        <p:spPr>
          <a:xfrm>
            <a:off x="543609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Ellipse 26"/>
          <p:cNvSpPr/>
          <p:nvPr/>
        </p:nvSpPr>
        <p:spPr>
          <a:xfrm>
            <a:off x="565212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llipse 27"/>
          <p:cNvSpPr/>
          <p:nvPr/>
        </p:nvSpPr>
        <p:spPr>
          <a:xfrm>
            <a:off x="586814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lipse 28"/>
          <p:cNvSpPr/>
          <p:nvPr/>
        </p:nvSpPr>
        <p:spPr>
          <a:xfrm>
            <a:off x="608416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Ellipse 29"/>
          <p:cNvSpPr/>
          <p:nvPr/>
        </p:nvSpPr>
        <p:spPr>
          <a:xfrm>
            <a:off x="630019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p:cNvSpPr/>
          <p:nvPr/>
        </p:nvSpPr>
        <p:spPr>
          <a:xfrm>
            <a:off x="651124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p:cNvSpPr/>
          <p:nvPr/>
        </p:nvSpPr>
        <p:spPr>
          <a:xfrm>
            <a:off x="672727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Ellipse 32"/>
          <p:cNvSpPr/>
          <p:nvPr/>
        </p:nvSpPr>
        <p:spPr>
          <a:xfrm>
            <a:off x="694329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Ellipse 33"/>
          <p:cNvSpPr/>
          <p:nvPr/>
        </p:nvSpPr>
        <p:spPr>
          <a:xfrm>
            <a:off x="715931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Ellipse 34"/>
          <p:cNvSpPr/>
          <p:nvPr/>
        </p:nvSpPr>
        <p:spPr>
          <a:xfrm>
            <a:off x="737534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Ellipse 35"/>
          <p:cNvSpPr/>
          <p:nvPr/>
        </p:nvSpPr>
        <p:spPr>
          <a:xfrm>
            <a:off x="759136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Ellipse 36"/>
          <p:cNvSpPr/>
          <p:nvPr/>
        </p:nvSpPr>
        <p:spPr>
          <a:xfrm>
            <a:off x="780739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Ellipse 37"/>
          <p:cNvSpPr/>
          <p:nvPr/>
        </p:nvSpPr>
        <p:spPr>
          <a:xfrm>
            <a:off x="802341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Ellipse 38"/>
          <p:cNvSpPr/>
          <p:nvPr/>
        </p:nvSpPr>
        <p:spPr>
          <a:xfrm>
            <a:off x="823943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Ellipse 39"/>
          <p:cNvSpPr/>
          <p:nvPr/>
        </p:nvSpPr>
        <p:spPr>
          <a:xfrm>
            <a:off x="845546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Ellipse 40"/>
          <p:cNvSpPr/>
          <p:nvPr/>
        </p:nvSpPr>
        <p:spPr>
          <a:xfrm>
            <a:off x="867148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Ellipse 41"/>
          <p:cNvSpPr/>
          <p:nvPr/>
        </p:nvSpPr>
        <p:spPr>
          <a:xfrm>
            <a:off x="888751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Hexagone 42"/>
          <p:cNvSpPr/>
          <p:nvPr/>
        </p:nvSpPr>
        <p:spPr>
          <a:xfrm>
            <a:off x="8527470" y="5990248"/>
            <a:ext cx="504056" cy="434531"/>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44" name="ZoneTexte 43"/>
          <p:cNvSpPr txBox="1"/>
          <p:nvPr/>
        </p:nvSpPr>
        <p:spPr>
          <a:xfrm>
            <a:off x="8581426" y="5990248"/>
            <a:ext cx="437018" cy="369332"/>
          </a:xfrm>
          <a:prstGeom prst="rect">
            <a:avLst/>
          </a:prstGeom>
          <a:noFill/>
        </p:spPr>
        <p:txBody>
          <a:bodyPr wrap="square" rtlCol="0">
            <a:spAutoFit/>
          </a:bodyPr>
          <a:lstStyle/>
          <a:p>
            <a:pPr algn="ctr"/>
            <a:r>
              <a:rPr lang="fr-FR" dirty="0" smtClean="0">
                <a:solidFill>
                  <a:schemeClr val="bg1"/>
                </a:solidFill>
              </a:rPr>
              <a:t>10</a:t>
            </a:r>
            <a:endParaRPr lang="fr-FR" dirty="0">
              <a:solidFill>
                <a:schemeClr val="bg1"/>
              </a:solidFill>
            </a:endParaRPr>
          </a:p>
        </p:txBody>
      </p:sp>
      <p:sp>
        <p:nvSpPr>
          <p:cNvPr id="45" name="ZoneTexte 44"/>
          <p:cNvSpPr txBox="1"/>
          <p:nvPr/>
        </p:nvSpPr>
        <p:spPr>
          <a:xfrm>
            <a:off x="6655262" y="5771086"/>
            <a:ext cx="1395960" cy="307777"/>
          </a:xfrm>
          <a:prstGeom prst="rect">
            <a:avLst/>
          </a:prstGeom>
          <a:noFill/>
        </p:spPr>
        <p:txBody>
          <a:bodyPr wrap="none" rtlCol="0">
            <a:spAutoFit/>
          </a:bodyPr>
          <a:lstStyle/>
          <a:p>
            <a:r>
              <a:rPr lang="fr-FR" sz="1400" i="1" dirty="0" smtClean="0">
                <a:solidFill>
                  <a:schemeClr val="bg2">
                    <a:lumMod val="50000"/>
                  </a:schemeClr>
                </a:solidFill>
              </a:rPr>
              <a:t>Fig. 5 : MPU9150</a:t>
            </a:r>
            <a:endParaRPr lang="fr-FR" sz="1400" i="1" dirty="0">
              <a:solidFill>
                <a:schemeClr val="bg2">
                  <a:lumMod val="50000"/>
                </a:schemeClr>
              </a:solidFill>
            </a:endParaRPr>
          </a:p>
        </p:txBody>
      </p:sp>
    </p:spTree>
    <p:extLst>
      <p:ext uri="{BB962C8B-B14F-4D97-AF65-F5344CB8AC3E}">
        <p14:creationId xmlns:p14="http://schemas.microsoft.com/office/powerpoint/2010/main" val="50082185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76970" y="1584417"/>
            <a:ext cx="6713394" cy="403485"/>
          </a:xfrm>
          <a:prstGeom prst="rect">
            <a:avLst/>
          </a:prstGeom>
          <a:noFill/>
          <a:ln>
            <a:noFill/>
          </a:ln>
        </p:spPr>
        <p:txBody>
          <a:bodyPr vert="horz" wrap="none" lIns="81638" tIns="40819" rIns="81638" bIns="40819" anchorCtr="0" compatLnSpc="0">
            <a:spAutoFit/>
          </a:bodyPr>
          <a:lstStyle/>
          <a:p>
            <a:pPr hangingPunct="0"/>
            <a:r>
              <a:rPr lang="fr-FR" sz="2177">
                <a:latin typeface="Liberation Sans" pitchFamily="18"/>
                <a:ea typeface="Droid Sans Fallback" pitchFamily="2"/>
                <a:cs typeface="FreeSans" pitchFamily="2"/>
              </a:rPr>
              <a:t>I²C : bus de données pour composants électroniques</a:t>
            </a:r>
          </a:p>
        </p:txBody>
      </p:sp>
      <p:sp>
        <p:nvSpPr>
          <p:cNvPr id="5" name="ZoneTexte 4"/>
          <p:cNvSpPr txBox="1"/>
          <p:nvPr/>
        </p:nvSpPr>
        <p:spPr>
          <a:xfrm>
            <a:off x="1181642" y="2438022"/>
            <a:ext cx="3240584" cy="1152472"/>
          </a:xfrm>
          <a:prstGeom prst="rect">
            <a:avLst/>
          </a:prstGeom>
          <a:noFill/>
          <a:ln>
            <a:noFill/>
          </a:ln>
        </p:spPr>
        <p:txBody>
          <a:bodyPr vert="horz" wrap="none" lIns="81638" tIns="40819" rIns="81638" bIns="40819" anchorCtr="0" compatLnSpc="0">
            <a:spAutoFit/>
          </a:bodyPr>
          <a:lstStyle/>
          <a:p>
            <a:pPr hangingPunct="0">
              <a:buSzPct val="45000"/>
              <a:buFont typeface="StarSymbol"/>
              <a:buChar char="●"/>
            </a:pPr>
            <a:r>
              <a:rPr lang="fr-FR" sz="1814" dirty="0">
                <a:latin typeface="Liberation Sans" pitchFamily="18"/>
                <a:ea typeface="Droid Sans Fallback" pitchFamily="2"/>
                <a:cs typeface="FreeSans" pitchFamily="2"/>
              </a:rPr>
              <a:t>2 fils</a:t>
            </a:r>
          </a:p>
          <a:p>
            <a:pPr hangingPunct="0">
              <a:buSzPct val="45000"/>
              <a:buFont typeface="StarSymbol"/>
              <a:buChar char="●"/>
            </a:pPr>
            <a:endParaRPr lang="fr-FR" sz="1814" dirty="0">
              <a:latin typeface="Liberation Sans" pitchFamily="18"/>
              <a:ea typeface="Droid Sans Fallback" pitchFamily="2"/>
              <a:cs typeface="FreeSans" pitchFamily="2"/>
            </a:endParaRPr>
          </a:p>
          <a:p>
            <a:pPr hangingPunct="0">
              <a:buSzPct val="45000"/>
              <a:buFont typeface="StarSymbol"/>
              <a:buChar char="●"/>
            </a:pPr>
            <a:endParaRPr lang="fr-FR" sz="1814" dirty="0">
              <a:latin typeface="Liberation Sans" pitchFamily="18"/>
              <a:ea typeface="Droid Sans Fallback" pitchFamily="2"/>
              <a:cs typeface="FreeSans" pitchFamily="2"/>
            </a:endParaRPr>
          </a:p>
          <a:p>
            <a:pPr hangingPunct="0">
              <a:buSzPct val="45000"/>
              <a:buFont typeface="StarSymbol"/>
              <a:buChar char="●"/>
            </a:pPr>
            <a:r>
              <a:rPr lang="fr-FR" sz="1814" dirty="0">
                <a:latin typeface="Liberation Sans" pitchFamily="18"/>
                <a:ea typeface="Droid Sans Fallback" pitchFamily="2"/>
                <a:cs typeface="FreeSans" pitchFamily="2"/>
              </a:rPr>
              <a:t>architecture </a:t>
            </a:r>
            <a:r>
              <a:rPr lang="fr-FR" sz="1814" dirty="0" smtClean="0">
                <a:latin typeface="Liberation Sans" pitchFamily="18"/>
                <a:ea typeface="Droid Sans Fallback" pitchFamily="2"/>
                <a:cs typeface="FreeSans" pitchFamily="2"/>
              </a:rPr>
              <a:t>maîtres/esclaves</a:t>
            </a:r>
            <a:endParaRPr lang="fr-FR" sz="1814" dirty="0">
              <a:latin typeface="Liberation Sans" pitchFamily="18"/>
              <a:ea typeface="Droid Sans Fallback" pitchFamily="2"/>
              <a:cs typeface="FreeSans" pitchFamily="2"/>
            </a:endParaRPr>
          </a:p>
        </p:txBody>
      </p:sp>
      <p:sp>
        <p:nvSpPr>
          <p:cNvPr id="6" name="Forme libre 5"/>
          <p:cNvSpPr/>
          <p:nvPr/>
        </p:nvSpPr>
        <p:spPr>
          <a:xfrm>
            <a:off x="2117865" y="2106898"/>
            <a:ext cx="326551" cy="979654"/>
          </a:xfrm>
          <a:custGeom>
            <a:avLst>
              <a:gd name="f0" fmla="val 1800"/>
              <a:gd name="f1" fmla="val 10800"/>
            </a:avLst>
            <a:gdLst>
              <a:gd name="f2" fmla="val 10800000"/>
              <a:gd name="f3" fmla="val 5400000"/>
              <a:gd name="f4" fmla="val 180"/>
              <a:gd name="f5" fmla="val w"/>
              <a:gd name="f6" fmla="val h"/>
              <a:gd name="f7" fmla="val 0"/>
              <a:gd name="f8" fmla="val 21600"/>
              <a:gd name="f9" fmla="val -2147483647"/>
              <a:gd name="f10" fmla="val 2147483647"/>
              <a:gd name="f11" fmla="val 5400"/>
              <a:gd name="f12" fmla="val 16200"/>
              <a:gd name="f13" fmla="val 10800"/>
              <a:gd name="f14" fmla="+- 0 0 0"/>
              <a:gd name="f15" fmla="*/ f5 1 21600"/>
              <a:gd name="f16" fmla="*/ f6 1 21600"/>
              <a:gd name="f17" fmla="pin 0 f0 5400"/>
              <a:gd name="f18" fmla="pin 0 f1 21600"/>
              <a:gd name="f19" fmla="*/ f14 f2 1"/>
              <a:gd name="f20" fmla="*/ f17 1 2"/>
              <a:gd name="f21" fmla="val f17"/>
              <a:gd name="f22" fmla="val f18"/>
              <a:gd name="f23" fmla="+- 21600 0 f17"/>
              <a:gd name="f24" fmla="*/ f17 10000 1"/>
              <a:gd name="f25" fmla="*/ 10800 f15 1"/>
              <a:gd name="f26" fmla="*/ f17 f16 1"/>
              <a:gd name="f27" fmla="*/ f7 f15 1"/>
              <a:gd name="f28" fmla="*/ f18 f16 1"/>
              <a:gd name="f29" fmla="*/ 13800 f15 1"/>
              <a:gd name="f30" fmla="*/ 21600 f15 1"/>
              <a:gd name="f31" fmla="*/ 0 f16 1"/>
              <a:gd name="f32" fmla="*/ f19 1 f4"/>
              <a:gd name="f33" fmla="*/ 0 f15 1"/>
              <a:gd name="f34" fmla="*/ 10800 f16 1"/>
              <a:gd name="f35" fmla="*/ 21600 f16 1"/>
              <a:gd name="f36" fmla="+- f22 0 f17"/>
              <a:gd name="f37" fmla="+- f22 0 f20"/>
              <a:gd name="f38" fmla="+- f22 f20 0"/>
              <a:gd name="f39" fmla="+- f22 f17 0"/>
              <a:gd name="f40" fmla="+- 21600 0 f20"/>
              <a:gd name="f41" fmla="*/ f24 1 31953"/>
              <a:gd name="f42" fmla="+- f32 0 f3"/>
              <a:gd name="f43" fmla="+- 21600 0 f41"/>
              <a:gd name="f44" fmla="*/ f41 f16 1"/>
              <a:gd name="f45" fmla="*/ f43 f16 1"/>
            </a:gdLst>
            <a:ahLst>
              <a:ahXY gdRefY="f0" minY="f7" maxY="f11">
                <a:pos x="f25" y="f26"/>
              </a:ahXY>
              <a:ahXY gdRefY="f1" minY="f7" maxY="f8">
                <a:pos x="f27" y="f28"/>
              </a:ahXY>
            </a:ahLst>
            <a:cxnLst>
              <a:cxn ang="3cd4">
                <a:pos x="hc" y="t"/>
              </a:cxn>
              <a:cxn ang="0">
                <a:pos x="r" y="vc"/>
              </a:cxn>
              <a:cxn ang="cd4">
                <a:pos x="hc" y="b"/>
              </a:cxn>
              <a:cxn ang="cd2">
                <a:pos x="l" y="vc"/>
              </a:cxn>
              <a:cxn ang="f42">
                <a:pos x="f30" y="f31"/>
              </a:cxn>
              <a:cxn ang="f42">
                <a:pos x="f33" y="f34"/>
              </a:cxn>
              <a:cxn ang="f42">
                <a:pos x="f30" y="f35"/>
              </a:cxn>
            </a:cxnLst>
            <a:rect l="f29" t="f44" r="f30" b="f45"/>
            <a:pathLst>
              <a:path w="21600" h="21600">
                <a:moveTo>
                  <a:pt x="f8" y="f7"/>
                </a:moveTo>
                <a:cubicBezTo>
                  <a:pt x="f12" y="f7"/>
                  <a:pt x="f13" y="f20"/>
                  <a:pt x="f13" y="f21"/>
                </a:cubicBezTo>
                <a:lnTo>
                  <a:pt x="f13" y="f36"/>
                </a:lnTo>
                <a:cubicBezTo>
                  <a:pt x="f13" y="f37"/>
                  <a:pt x="f11" y="f22"/>
                  <a:pt x="f7" y="f22"/>
                </a:cubicBezTo>
                <a:cubicBezTo>
                  <a:pt x="f11" y="f22"/>
                  <a:pt x="f13" y="f38"/>
                  <a:pt x="f13" y="f39"/>
                </a:cubicBezTo>
                <a:lnTo>
                  <a:pt x="f13" y="f23"/>
                </a:lnTo>
                <a:cubicBezTo>
                  <a:pt x="f13" y="f40"/>
                  <a:pt x="f12" y="f8"/>
                  <a:pt x="f8" y="f8"/>
                </a:cubicBezTo>
              </a:path>
            </a:pathLst>
          </a:custGeom>
          <a:noFill/>
          <a:ln w="0">
            <a:solidFill>
              <a:srgbClr val="3465A4"/>
            </a:solidFill>
            <a:prstDash val="solid"/>
          </a:ln>
        </p:spPr>
        <p:txBody>
          <a:bodyPr vert="horz" wrap="none" lIns="81638" tIns="40819" rIns="81638" bIns="40819" anchor="ctr" anchorCtr="0" compatLnSpc="0">
            <a:noAutofit/>
          </a:bodyPr>
          <a:lstStyle/>
          <a:p>
            <a:pPr hangingPunct="0"/>
            <a:endParaRPr lang="fr-FR" sz="1633">
              <a:latin typeface="Liberation Sans" pitchFamily="18"/>
              <a:ea typeface="Droid Sans Fallback" pitchFamily="2"/>
              <a:cs typeface="FreeSans" pitchFamily="2"/>
            </a:endParaRPr>
          </a:p>
        </p:txBody>
      </p:sp>
      <p:sp>
        <p:nvSpPr>
          <p:cNvPr id="7" name="ZoneTexte 6"/>
          <p:cNvSpPr txBox="1"/>
          <p:nvPr/>
        </p:nvSpPr>
        <p:spPr>
          <a:xfrm>
            <a:off x="2411760" y="2204864"/>
            <a:ext cx="2353355" cy="804941"/>
          </a:xfrm>
          <a:prstGeom prst="rect">
            <a:avLst/>
          </a:prstGeom>
          <a:noFill/>
          <a:ln>
            <a:noFill/>
          </a:ln>
        </p:spPr>
        <p:txBody>
          <a:bodyPr vert="horz" wrap="none" lIns="81638" tIns="40819" rIns="81638" bIns="40819" anchorCtr="0" compatLnSpc="0">
            <a:spAutoFit/>
          </a:bodyPr>
          <a:lstStyle/>
          <a:p>
            <a:pPr hangingPunct="0"/>
            <a:r>
              <a:rPr lang="fr-FR" sz="1633">
                <a:latin typeface="Liberation Sans" pitchFamily="18"/>
                <a:ea typeface="Droid Sans Fallback" pitchFamily="2"/>
                <a:cs typeface="FreeSans" pitchFamily="2"/>
              </a:rPr>
              <a:t>SDA : ligne de données</a:t>
            </a:r>
          </a:p>
          <a:p>
            <a:pPr hangingPunct="0"/>
            <a:endParaRPr lang="fr-FR" sz="1633">
              <a:latin typeface="Liberation Sans" pitchFamily="18"/>
              <a:ea typeface="Droid Sans Fallback" pitchFamily="2"/>
              <a:cs typeface="FreeSans" pitchFamily="2"/>
            </a:endParaRPr>
          </a:p>
          <a:p>
            <a:pPr hangingPunct="0"/>
            <a:r>
              <a:rPr lang="fr-FR" sz="1633">
                <a:latin typeface="Liberation Sans" pitchFamily="18"/>
                <a:ea typeface="Droid Sans Fallback" pitchFamily="2"/>
                <a:cs typeface="FreeSans" pitchFamily="2"/>
              </a:rPr>
              <a:t>SCL : ligne d'horloge</a:t>
            </a: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0418" y="3681528"/>
            <a:ext cx="3688587" cy="2411768"/>
          </a:xfrm>
          <a:prstGeom prst="rect">
            <a:avLst/>
          </a:prstGeom>
          <a:noFill/>
          <a:ln>
            <a:noFill/>
          </a:ln>
        </p:spPr>
      </p:pic>
      <p:sp>
        <p:nvSpPr>
          <p:cNvPr id="9" name="Rectangle 8"/>
          <p:cNvSpPr/>
          <p:nvPr/>
        </p:nvSpPr>
        <p:spPr>
          <a:xfrm>
            <a:off x="2371761" y="686492"/>
            <a:ext cx="4414606" cy="646331"/>
          </a:xfrm>
          <a:prstGeom prst="rect">
            <a:avLst/>
          </a:prstGeom>
        </p:spPr>
        <p:txBody>
          <a:bodyPr wrap="none">
            <a:spAutoFit/>
          </a:bodyPr>
          <a:lstStyle/>
          <a:p>
            <a:pPr lvl="0" algn="ctr" defTabSz="457200">
              <a:spcBef>
                <a:spcPct val="20000"/>
              </a:spcBef>
              <a:spcAft>
                <a:spcPts val="600"/>
              </a:spcAft>
              <a:buClr>
                <a:srgbClr val="30ACEC">
                  <a:lumMod val="75000"/>
                </a:srgbClr>
              </a:buClr>
              <a:buSzPct val="145000"/>
            </a:pPr>
            <a:r>
              <a:rPr lang="fr-FR" sz="3600" spc="-150" noProof="1" smtClean="0">
                <a:solidFill>
                  <a:srgbClr val="30ACEC">
                    <a:lumMod val="75000"/>
                  </a:srgbClr>
                </a:solidFill>
                <a:effectLst>
                  <a:outerShdw blurRad="50800" dist="38100" algn="l" rotWithShape="0">
                    <a:prstClr val="black">
                      <a:alpha val="14000"/>
                    </a:prstClr>
                  </a:outerShdw>
                </a:effectLst>
                <a:cs typeface="Arial"/>
              </a:rPr>
              <a:t>2.2 – Communication I²C</a:t>
            </a:r>
            <a:endParaRPr lang="fr-FR" sz="3600" noProof="1">
              <a:solidFill>
                <a:srgbClr val="30ACEC">
                  <a:lumMod val="75000"/>
                </a:srgbClr>
              </a:solidFill>
              <a:effectLst>
                <a:outerShdw blurRad="50800" dist="38100" algn="l" rotWithShape="0">
                  <a:prstClr val="black">
                    <a:alpha val="14000"/>
                  </a:prstClr>
                </a:outerShdw>
              </a:effectLst>
            </a:endParaRPr>
          </a:p>
        </p:txBody>
      </p:sp>
      <p:sp>
        <p:nvSpPr>
          <p:cNvPr id="10" name="ZoneTexte 9"/>
          <p:cNvSpPr txBox="1"/>
          <p:nvPr/>
        </p:nvSpPr>
        <p:spPr>
          <a:xfrm>
            <a:off x="2326900" y="203034"/>
            <a:ext cx="4504328" cy="376811"/>
          </a:xfrm>
          <a:prstGeom prst="rect">
            <a:avLst/>
          </a:prstGeom>
          <a:noFill/>
          <a:ln>
            <a:noFill/>
          </a:ln>
        </p:spPr>
        <p:txBody>
          <a:bodyPr vert="horz" wrap="none" lIns="81638" tIns="40819" rIns="81638" bIns="40819" anchorCtr="0" compatLnSpc="0">
            <a:spAutoFit/>
          </a:bodyPr>
          <a:lstStyle/>
          <a:p>
            <a:pPr algn="ctr" hangingPunct="0"/>
            <a:r>
              <a:rPr lang="fr-FR" sz="1996" dirty="0">
                <a:latin typeface="Liberation Sans" pitchFamily="18"/>
                <a:ea typeface="Droid Sans Fallback" pitchFamily="2"/>
                <a:cs typeface="FreeSans" pitchFamily="2"/>
              </a:rPr>
              <a:t>2 – Fonctionnement du magnétomètre</a:t>
            </a:r>
          </a:p>
        </p:txBody>
      </p:sp>
      <p:sp>
        <p:nvSpPr>
          <p:cNvPr id="11" name="Ellipse 10"/>
          <p:cNvSpPr/>
          <p:nvPr/>
        </p:nvSpPr>
        <p:spPr>
          <a:xfrm>
            <a:off x="305983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p:cNvSpPr/>
          <p:nvPr/>
        </p:nvSpPr>
        <p:spPr>
          <a:xfrm>
            <a:off x="327585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349188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370790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p:cNvSpPr/>
          <p:nvPr/>
        </p:nvSpPr>
        <p:spPr>
          <a:xfrm>
            <a:off x="392392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p:cNvSpPr/>
          <p:nvPr/>
        </p:nvSpPr>
        <p:spPr>
          <a:xfrm>
            <a:off x="413995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p:cNvSpPr/>
          <p:nvPr/>
        </p:nvSpPr>
        <p:spPr>
          <a:xfrm>
            <a:off x="435597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p:cNvSpPr/>
          <p:nvPr/>
        </p:nvSpPr>
        <p:spPr>
          <a:xfrm>
            <a:off x="457200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p:cNvSpPr/>
          <p:nvPr/>
        </p:nvSpPr>
        <p:spPr>
          <a:xfrm>
            <a:off x="478802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p:cNvSpPr/>
          <p:nvPr/>
        </p:nvSpPr>
        <p:spPr>
          <a:xfrm>
            <a:off x="500404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p:cNvSpPr/>
          <p:nvPr/>
        </p:nvSpPr>
        <p:spPr>
          <a:xfrm>
            <a:off x="5220072" y="6597352"/>
            <a:ext cx="144016" cy="144016"/>
          </a:xfrm>
          <a:prstGeom prst="ellipse">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llipse 21"/>
          <p:cNvSpPr/>
          <p:nvPr/>
        </p:nvSpPr>
        <p:spPr>
          <a:xfrm>
            <a:off x="543609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p:cNvSpPr/>
          <p:nvPr/>
        </p:nvSpPr>
        <p:spPr>
          <a:xfrm>
            <a:off x="565212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p:cNvSpPr/>
          <p:nvPr/>
        </p:nvSpPr>
        <p:spPr>
          <a:xfrm>
            <a:off x="586814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p:cNvSpPr/>
          <p:nvPr/>
        </p:nvSpPr>
        <p:spPr>
          <a:xfrm>
            <a:off x="608416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p:cNvSpPr/>
          <p:nvPr/>
        </p:nvSpPr>
        <p:spPr>
          <a:xfrm>
            <a:off x="630019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Ellipse 26"/>
          <p:cNvSpPr/>
          <p:nvPr/>
        </p:nvSpPr>
        <p:spPr>
          <a:xfrm>
            <a:off x="651124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llipse 27"/>
          <p:cNvSpPr/>
          <p:nvPr/>
        </p:nvSpPr>
        <p:spPr>
          <a:xfrm>
            <a:off x="672727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lipse 28"/>
          <p:cNvSpPr/>
          <p:nvPr/>
        </p:nvSpPr>
        <p:spPr>
          <a:xfrm>
            <a:off x="694329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Ellipse 29"/>
          <p:cNvSpPr/>
          <p:nvPr/>
        </p:nvSpPr>
        <p:spPr>
          <a:xfrm>
            <a:off x="715931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p:cNvSpPr/>
          <p:nvPr/>
        </p:nvSpPr>
        <p:spPr>
          <a:xfrm>
            <a:off x="737534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p:cNvSpPr/>
          <p:nvPr/>
        </p:nvSpPr>
        <p:spPr>
          <a:xfrm>
            <a:off x="759136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Ellipse 32"/>
          <p:cNvSpPr/>
          <p:nvPr/>
        </p:nvSpPr>
        <p:spPr>
          <a:xfrm>
            <a:off x="780739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Ellipse 33"/>
          <p:cNvSpPr/>
          <p:nvPr/>
        </p:nvSpPr>
        <p:spPr>
          <a:xfrm>
            <a:off x="802341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Ellipse 34"/>
          <p:cNvSpPr/>
          <p:nvPr/>
        </p:nvSpPr>
        <p:spPr>
          <a:xfrm>
            <a:off x="823943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Ellipse 35"/>
          <p:cNvSpPr/>
          <p:nvPr/>
        </p:nvSpPr>
        <p:spPr>
          <a:xfrm>
            <a:off x="845546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Ellipse 36"/>
          <p:cNvSpPr/>
          <p:nvPr/>
        </p:nvSpPr>
        <p:spPr>
          <a:xfrm>
            <a:off x="867148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Ellipse 37"/>
          <p:cNvSpPr/>
          <p:nvPr/>
        </p:nvSpPr>
        <p:spPr>
          <a:xfrm>
            <a:off x="888751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Hexagone 38"/>
          <p:cNvSpPr/>
          <p:nvPr/>
        </p:nvSpPr>
        <p:spPr>
          <a:xfrm>
            <a:off x="8527470" y="5990248"/>
            <a:ext cx="504056" cy="434531"/>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40" name="ZoneTexte 39"/>
          <p:cNvSpPr txBox="1"/>
          <p:nvPr/>
        </p:nvSpPr>
        <p:spPr>
          <a:xfrm>
            <a:off x="8581426" y="5990248"/>
            <a:ext cx="437018" cy="369332"/>
          </a:xfrm>
          <a:prstGeom prst="rect">
            <a:avLst/>
          </a:prstGeom>
          <a:noFill/>
        </p:spPr>
        <p:txBody>
          <a:bodyPr wrap="square" rtlCol="0">
            <a:spAutoFit/>
          </a:bodyPr>
          <a:lstStyle/>
          <a:p>
            <a:pPr algn="ctr"/>
            <a:r>
              <a:rPr lang="fr-FR" dirty="0" smtClean="0">
                <a:solidFill>
                  <a:schemeClr val="bg1"/>
                </a:solidFill>
              </a:rPr>
              <a:t>11</a:t>
            </a:r>
            <a:endParaRPr lang="fr-FR" dirty="0">
              <a:solidFill>
                <a:schemeClr val="bg1"/>
              </a:solidFill>
            </a:endParaRPr>
          </a:p>
        </p:txBody>
      </p:sp>
      <p:sp>
        <p:nvSpPr>
          <p:cNvPr id="41" name="ZoneTexte 40"/>
          <p:cNvSpPr txBox="1"/>
          <p:nvPr/>
        </p:nvSpPr>
        <p:spPr>
          <a:xfrm>
            <a:off x="2845427" y="6065401"/>
            <a:ext cx="3663182" cy="307777"/>
          </a:xfrm>
          <a:prstGeom prst="rect">
            <a:avLst/>
          </a:prstGeom>
          <a:noFill/>
        </p:spPr>
        <p:txBody>
          <a:bodyPr wrap="none" rtlCol="0">
            <a:spAutoFit/>
          </a:bodyPr>
          <a:lstStyle/>
          <a:p>
            <a:r>
              <a:rPr lang="fr-FR" sz="1400" i="1" dirty="0" smtClean="0">
                <a:solidFill>
                  <a:schemeClr val="bg2">
                    <a:lumMod val="50000"/>
                  </a:schemeClr>
                </a:solidFill>
              </a:rPr>
              <a:t>Fig. 6 : branchement de composant sur le bus I²C </a:t>
            </a:r>
            <a:endParaRPr lang="fr-FR" sz="1400" i="1" dirty="0">
              <a:solidFill>
                <a:schemeClr val="bg2">
                  <a:lumMod val="50000"/>
                </a:schemeClr>
              </a:solidFill>
            </a:endParaRPr>
          </a:p>
        </p:txBody>
      </p:sp>
    </p:spTree>
    <p:extLst>
      <p:ext uri="{BB962C8B-B14F-4D97-AF65-F5344CB8AC3E}">
        <p14:creationId xmlns:p14="http://schemas.microsoft.com/office/powerpoint/2010/main" val="353521123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403648" y="1472285"/>
            <a:ext cx="3939109" cy="784166"/>
          </a:xfrm>
          <a:prstGeom prst="rect">
            <a:avLst/>
          </a:prstGeom>
          <a:noFill/>
          <a:ln>
            <a:noFill/>
          </a:ln>
        </p:spPr>
        <p:txBody>
          <a:bodyPr vert="horz" wrap="none" lIns="81638" tIns="40819" rIns="81638" bIns="40819" anchorCtr="0" compatLnSpc="0">
            <a:spAutoFit/>
          </a:bodyPr>
          <a:lstStyle/>
          <a:p>
            <a:pPr hangingPunct="0">
              <a:spcAft>
                <a:spcPts val="1285"/>
              </a:spcAft>
              <a:buSzPct val="45000"/>
              <a:buFont typeface="StarSymbol"/>
              <a:buChar char="●"/>
            </a:pPr>
            <a:r>
              <a:rPr lang="fr-FR" sz="1814">
                <a:latin typeface="Liberation Sans" pitchFamily="18"/>
                <a:ea typeface="Droid Sans Fallback" pitchFamily="2"/>
                <a:cs typeface="FreeSans" pitchFamily="2"/>
              </a:rPr>
              <a:t>mémoire interne adressée sur 8 bits</a:t>
            </a:r>
          </a:p>
          <a:p>
            <a:pPr hangingPunct="0">
              <a:buSzPct val="45000"/>
              <a:buFont typeface="StarSymbol"/>
              <a:buChar char="●"/>
            </a:pPr>
            <a:r>
              <a:rPr lang="fr-FR" sz="1814">
                <a:latin typeface="Liberation Sans" pitchFamily="18"/>
                <a:ea typeface="Droid Sans Fallback" pitchFamily="2"/>
                <a:cs typeface="FreeSans" pitchFamily="2"/>
              </a:rPr>
              <a:t>blocs de 8 bits</a:t>
            </a:r>
          </a:p>
        </p:txBody>
      </p:sp>
      <p:sp>
        <p:nvSpPr>
          <p:cNvPr id="5" name="ZoneTexte 4"/>
          <p:cNvSpPr txBox="1"/>
          <p:nvPr/>
        </p:nvSpPr>
        <p:spPr>
          <a:xfrm>
            <a:off x="656742" y="2439024"/>
            <a:ext cx="2333156" cy="403485"/>
          </a:xfrm>
          <a:prstGeom prst="rect">
            <a:avLst/>
          </a:prstGeom>
          <a:noFill/>
          <a:ln>
            <a:noFill/>
          </a:ln>
        </p:spPr>
        <p:txBody>
          <a:bodyPr vert="horz" wrap="none" lIns="81638" tIns="40819" rIns="81638" bIns="40819" anchorCtr="0" compatLnSpc="0">
            <a:spAutoFit/>
          </a:bodyPr>
          <a:lstStyle/>
          <a:p>
            <a:pPr hangingPunct="0"/>
            <a:r>
              <a:rPr lang="fr-FR" sz="2177" dirty="0">
                <a:latin typeface="Liberation Sans" pitchFamily="18"/>
                <a:ea typeface="Droid Sans Fallback" pitchFamily="2"/>
                <a:cs typeface="FreeSans" pitchFamily="2"/>
              </a:rPr>
              <a:t>Trame d'écriture :</a:t>
            </a:r>
          </a:p>
        </p:txBody>
      </p:sp>
      <p:sp>
        <p:nvSpPr>
          <p:cNvPr id="6" name="ZoneTexte 5"/>
          <p:cNvSpPr txBox="1"/>
          <p:nvPr/>
        </p:nvSpPr>
        <p:spPr>
          <a:xfrm>
            <a:off x="545765" y="4423794"/>
            <a:ext cx="2419719" cy="403485"/>
          </a:xfrm>
          <a:prstGeom prst="rect">
            <a:avLst/>
          </a:prstGeom>
          <a:noFill/>
          <a:ln>
            <a:noFill/>
          </a:ln>
        </p:spPr>
        <p:txBody>
          <a:bodyPr vert="horz" wrap="none" lIns="81638" tIns="40819" rIns="81638" bIns="40819" anchorCtr="0" compatLnSpc="0">
            <a:spAutoFit/>
          </a:bodyPr>
          <a:lstStyle/>
          <a:p>
            <a:pPr hangingPunct="0"/>
            <a:r>
              <a:rPr lang="fr-FR" sz="2177">
                <a:latin typeface="Liberation Sans" pitchFamily="18"/>
                <a:ea typeface="Droid Sans Fallback" pitchFamily="2"/>
                <a:cs typeface="FreeSans" pitchFamily="2"/>
              </a:rPr>
              <a:t>Trame de lecture :</a:t>
            </a: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9097" y="3038267"/>
            <a:ext cx="5725566" cy="794498"/>
          </a:xfrm>
          <a:prstGeom prst="rect">
            <a:avLst/>
          </a:prstGeom>
          <a:noFill/>
          <a:ln>
            <a:noFill/>
          </a:ln>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132" y="5127214"/>
            <a:ext cx="7445169" cy="768701"/>
          </a:xfrm>
          <a:prstGeom prst="rect">
            <a:avLst/>
          </a:prstGeom>
          <a:noFill/>
          <a:ln>
            <a:noFill/>
          </a:ln>
        </p:spPr>
      </p:pic>
      <p:sp>
        <p:nvSpPr>
          <p:cNvPr id="9" name="Rectangle 8"/>
          <p:cNvSpPr/>
          <p:nvPr/>
        </p:nvSpPr>
        <p:spPr>
          <a:xfrm>
            <a:off x="2965484" y="686492"/>
            <a:ext cx="3227167" cy="646331"/>
          </a:xfrm>
          <a:prstGeom prst="rect">
            <a:avLst/>
          </a:prstGeom>
        </p:spPr>
        <p:txBody>
          <a:bodyPr wrap="none">
            <a:spAutoFit/>
          </a:bodyPr>
          <a:lstStyle/>
          <a:p>
            <a:pPr lvl="0" algn="ctr" defTabSz="457200">
              <a:spcBef>
                <a:spcPct val="20000"/>
              </a:spcBef>
              <a:spcAft>
                <a:spcPts val="600"/>
              </a:spcAft>
              <a:buClr>
                <a:srgbClr val="30ACEC">
                  <a:lumMod val="75000"/>
                </a:srgbClr>
              </a:buClr>
              <a:buSzPct val="145000"/>
            </a:pPr>
            <a:r>
              <a:rPr lang="fr-FR" sz="3600" spc="-150" noProof="1" smtClean="0">
                <a:solidFill>
                  <a:srgbClr val="30ACEC">
                    <a:lumMod val="75000"/>
                  </a:srgbClr>
                </a:solidFill>
                <a:effectLst>
                  <a:outerShdw blurRad="50800" dist="38100" algn="l" rotWithShape="0">
                    <a:prstClr val="black">
                      <a:alpha val="14000"/>
                    </a:prstClr>
                  </a:outerShdw>
                </a:effectLst>
                <a:cs typeface="Arial"/>
              </a:rPr>
              <a:t>2.4 – Les registres</a:t>
            </a:r>
            <a:endParaRPr lang="fr-FR" sz="3600" noProof="1">
              <a:solidFill>
                <a:srgbClr val="30ACEC">
                  <a:lumMod val="75000"/>
                </a:srgbClr>
              </a:solidFill>
              <a:effectLst>
                <a:outerShdw blurRad="50800" dist="38100" algn="l" rotWithShape="0">
                  <a:prstClr val="black">
                    <a:alpha val="14000"/>
                  </a:prstClr>
                </a:outerShdw>
              </a:effectLst>
            </a:endParaRPr>
          </a:p>
        </p:txBody>
      </p:sp>
      <p:sp>
        <p:nvSpPr>
          <p:cNvPr id="10" name="ZoneTexte 9"/>
          <p:cNvSpPr txBox="1"/>
          <p:nvPr/>
        </p:nvSpPr>
        <p:spPr>
          <a:xfrm>
            <a:off x="2326900" y="203034"/>
            <a:ext cx="4504328" cy="376811"/>
          </a:xfrm>
          <a:prstGeom prst="rect">
            <a:avLst/>
          </a:prstGeom>
          <a:noFill/>
          <a:ln>
            <a:noFill/>
          </a:ln>
        </p:spPr>
        <p:txBody>
          <a:bodyPr vert="horz" wrap="none" lIns="81638" tIns="40819" rIns="81638" bIns="40819" anchorCtr="0" compatLnSpc="0">
            <a:spAutoFit/>
          </a:bodyPr>
          <a:lstStyle/>
          <a:p>
            <a:pPr algn="ctr" hangingPunct="0"/>
            <a:r>
              <a:rPr lang="fr-FR" sz="1996" dirty="0">
                <a:latin typeface="Liberation Sans" pitchFamily="18"/>
                <a:ea typeface="Droid Sans Fallback" pitchFamily="2"/>
                <a:cs typeface="FreeSans" pitchFamily="2"/>
              </a:rPr>
              <a:t>2 – Fonctionnement du magnétomètre</a:t>
            </a:r>
          </a:p>
        </p:txBody>
      </p:sp>
      <p:sp>
        <p:nvSpPr>
          <p:cNvPr id="11" name="Ellipse 10"/>
          <p:cNvSpPr/>
          <p:nvPr/>
        </p:nvSpPr>
        <p:spPr>
          <a:xfrm>
            <a:off x="305983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p:cNvSpPr/>
          <p:nvPr/>
        </p:nvSpPr>
        <p:spPr>
          <a:xfrm>
            <a:off x="327585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349188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370790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p:cNvSpPr/>
          <p:nvPr/>
        </p:nvSpPr>
        <p:spPr>
          <a:xfrm>
            <a:off x="392392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p:cNvSpPr/>
          <p:nvPr/>
        </p:nvSpPr>
        <p:spPr>
          <a:xfrm>
            <a:off x="413995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p:cNvSpPr/>
          <p:nvPr/>
        </p:nvSpPr>
        <p:spPr>
          <a:xfrm>
            <a:off x="435597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p:cNvSpPr/>
          <p:nvPr/>
        </p:nvSpPr>
        <p:spPr>
          <a:xfrm>
            <a:off x="457200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p:cNvSpPr/>
          <p:nvPr/>
        </p:nvSpPr>
        <p:spPr>
          <a:xfrm>
            <a:off x="478802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p:cNvSpPr/>
          <p:nvPr/>
        </p:nvSpPr>
        <p:spPr>
          <a:xfrm>
            <a:off x="500404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p:cNvSpPr/>
          <p:nvPr/>
        </p:nvSpPr>
        <p:spPr>
          <a:xfrm>
            <a:off x="522007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llipse 21"/>
          <p:cNvSpPr/>
          <p:nvPr/>
        </p:nvSpPr>
        <p:spPr>
          <a:xfrm>
            <a:off x="5436096" y="6597352"/>
            <a:ext cx="144016" cy="144016"/>
          </a:xfrm>
          <a:prstGeom prst="ellipse">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p:cNvSpPr/>
          <p:nvPr/>
        </p:nvSpPr>
        <p:spPr>
          <a:xfrm>
            <a:off x="565212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p:cNvSpPr/>
          <p:nvPr/>
        </p:nvSpPr>
        <p:spPr>
          <a:xfrm>
            <a:off x="586814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p:cNvSpPr/>
          <p:nvPr/>
        </p:nvSpPr>
        <p:spPr>
          <a:xfrm>
            <a:off x="608416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p:cNvSpPr/>
          <p:nvPr/>
        </p:nvSpPr>
        <p:spPr>
          <a:xfrm>
            <a:off x="630019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Ellipse 26"/>
          <p:cNvSpPr/>
          <p:nvPr/>
        </p:nvSpPr>
        <p:spPr>
          <a:xfrm>
            <a:off x="651124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llipse 27"/>
          <p:cNvSpPr/>
          <p:nvPr/>
        </p:nvSpPr>
        <p:spPr>
          <a:xfrm>
            <a:off x="672727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lipse 28"/>
          <p:cNvSpPr/>
          <p:nvPr/>
        </p:nvSpPr>
        <p:spPr>
          <a:xfrm>
            <a:off x="694329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Ellipse 29"/>
          <p:cNvSpPr/>
          <p:nvPr/>
        </p:nvSpPr>
        <p:spPr>
          <a:xfrm>
            <a:off x="715931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p:cNvSpPr/>
          <p:nvPr/>
        </p:nvSpPr>
        <p:spPr>
          <a:xfrm>
            <a:off x="737534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p:cNvSpPr/>
          <p:nvPr/>
        </p:nvSpPr>
        <p:spPr>
          <a:xfrm>
            <a:off x="759136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Ellipse 32"/>
          <p:cNvSpPr/>
          <p:nvPr/>
        </p:nvSpPr>
        <p:spPr>
          <a:xfrm>
            <a:off x="780739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Ellipse 33"/>
          <p:cNvSpPr/>
          <p:nvPr/>
        </p:nvSpPr>
        <p:spPr>
          <a:xfrm>
            <a:off x="802341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Ellipse 34"/>
          <p:cNvSpPr/>
          <p:nvPr/>
        </p:nvSpPr>
        <p:spPr>
          <a:xfrm>
            <a:off x="823943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Ellipse 35"/>
          <p:cNvSpPr/>
          <p:nvPr/>
        </p:nvSpPr>
        <p:spPr>
          <a:xfrm>
            <a:off x="845546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Ellipse 36"/>
          <p:cNvSpPr/>
          <p:nvPr/>
        </p:nvSpPr>
        <p:spPr>
          <a:xfrm>
            <a:off x="867148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Ellipse 37"/>
          <p:cNvSpPr/>
          <p:nvPr/>
        </p:nvSpPr>
        <p:spPr>
          <a:xfrm>
            <a:off x="888751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Hexagone 38"/>
          <p:cNvSpPr/>
          <p:nvPr/>
        </p:nvSpPr>
        <p:spPr>
          <a:xfrm>
            <a:off x="8527470" y="5990248"/>
            <a:ext cx="504056" cy="434531"/>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40" name="ZoneTexte 39"/>
          <p:cNvSpPr txBox="1"/>
          <p:nvPr/>
        </p:nvSpPr>
        <p:spPr>
          <a:xfrm>
            <a:off x="8581426" y="5990248"/>
            <a:ext cx="437018" cy="369332"/>
          </a:xfrm>
          <a:prstGeom prst="rect">
            <a:avLst/>
          </a:prstGeom>
          <a:noFill/>
        </p:spPr>
        <p:txBody>
          <a:bodyPr wrap="square" rtlCol="0">
            <a:spAutoFit/>
          </a:bodyPr>
          <a:lstStyle/>
          <a:p>
            <a:pPr algn="ctr"/>
            <a:r>
              <a:rPr lang="fr-FR" dirty="0" smtClean="0">
                <a:solidFill>
                  <a:schemeClr val="bg1"/>
                </a:solidFill>
              </a:rPr>
              <a:t>12</a:t>
            </a:r>
            <a:endParaRPr lang="fr-FR" dirty="0">
              <a:solidFill>
                <a:schemeClr val="bg1"/>
              </a:solidFill>
            </a:endParaRPr>
          </a:p>
        </p:txBody>
      </p:sp>
    </p:spTree>
    <p:extLst>
      <p:ext uri="{BB962C8B-B14F-4D97-AF65-F5344CB8AC3E}">
        <p14:creationId xmlns:p14="http://schemas.microsoft.com/office/powerpoint/2010/main" val="324631652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362372" y="4180216"/>
            <a:ext cx="1592313" cy="403485"/>
          </a:xfrm>
          <a:prstGeom prst="rect">
            <a:avLst/>
          </a:prstGeom>
          <a:noFill/>
          <a:ln>
            <a:noFill/>
          </a:ln>
        </p:spPr>
        <p:txBody>
          <a:bodyPr vert="horz" wrap="none" lIns="81638" tIns="40819" rIns="81638" bIns="40819" anchorCtr="0" compatLnSpc="0">
            <a:spAutoFit/>
          </a:bodyPr>
          <a:lstStyle/>
          <a:p>
            <a:pPr hangingPunct="0"/>
            <a:r>
              <a:rPr lang="fr-FR" sz="2177">
                <a:latin typeface="Liberation Sans" pitchFamily="18"/>
                <a:ea typeface="Droid Sans Fallback" pitchFamily="2"/>
                <a:cs typeface="FreeSans" pitchFamily="2"/>
              </a:rPr>
              <a:t>2 versions :</a:t>
            </a:r>
          </a:p>
        </p:txBody>
      </p:sp>
      <p:sp>
        <p:nvSpPr>
          <p:cNvPr id="4" name="ZoneTexte 3"/>
          <p:cNvSpPr txBox="1"/>
          <p:nvPr/>
        </p:nvSpPr>
        <p:spPr>
          <a:xfrm>
            <a:off x="2938961" y="4180215"/>
            <a:ext cx="1931764" cy="724534"/>
          </a:xfrm>
          <a:prstGeom prst="rect">
            <a:avLst/>
          </a:prstGeom>
          <a:noFill/>
          <a:ln>
            <a:noFill/>
          </a:ln>
        </p:spPr>
        <p:txBody>
          <a:bodyPr vert="horz" wrap="none" lIns="81638" tIns="40819" rIns="81638" bIns="40819" anchorCtr="0" compatLnSpc="0">
            <a:spAutoFit/>
          </a:bodyPr>
          <a:lstStyle/>
          <a:p>
            <a:pPr hangingPunct="0">
              <a:buSzPct val="45000"/>
              <a:buFont typeface="StarSymbol"/>
              <a:buChar char="●"/>
            </a:pPr>
            <a:r>
              <a:rPr lang="fr-FR" sz="2177" dirty="0" smtClean="0">
                <a:latin typeface="Liberation Sans" pitchFamily="18"/>
                <a:ea typeface="Droid Sans Fallback" pitchFamily="2"/>
                <a:cs typeface="FreeSans" pitchFamily="2"/>
              </a:rPr>
              <a:t> </a:t>
            </a:r>
            <a:r>
              <a:rPr lang="fr-FR" sz="2177" dirty="0" err="1" smtClean="0">
                <a:latin typeface="Liberation Sans" pitchFamily="18"/>
                <a:ea typeface="Droid Sans Fallback" pitchFamily="2"/>
                <a:cs typeface="FreeSans" pitchFamily="2"/>
              </a:rPr>
              <a:t>Arduino</a:t>
            </a:r>
            <a:endParaRPr lang="fr-FR" sz="2177" dirty="0">
              <a:latin typeface="Liberation Sans" pitchFamily="18"/>
              <a:ea typeface="Droid Sans Fallback" pitchFamily="2"/>
              <a:cs typeface="FreeSans" pitchFamily="2"/>
            </a:endParaRPr>
          </a:p>
          <a:p>
            <a:pPr hangingPunct="0">
              <a:buSzPct val="45000"/>
              <a:buFont typeface="StarSymbol"/>
              <a:buChar char="●"/>
            </a:pPr>
            <a:r>
              <a:rPr lang="fr-FR" sz="2177" dirty="0" smtClean="0">
                <a:latin typeface="Liberation Sans" pitchFamily="18"/>
                <a:ea typeface="Droid Sans Fallback" pitchFamily="2"/>
                <a:cs typeface="FreeSans" pitchFamily="2"/>
              </a:rPr>
              <a:t> </a:t>
            </a:r>
            <a:r>
              <a:rPr lang="fr-FR" sz="2177" dirty="0" err="1" smtClean="0">
                <a:latin typeface="Liberation Sans" pitchFamily="18"/>
                <a:ea typeface="Droid Sans Fallback" pitchFamily="2"/>
                <a:cs typeface="FreeSans" pitchFamily="2"/>
              </a:rPr>
              <a:t>Raspberry</a:t>
            </a:r>
            <a:r>
              <a:rPr lang="fr-FR" sz="2177" dirty="0" smtClean="0">
                <a:latin typeface="Liberation Sans" pitchFamily="18"/>
                <a:ea typeface="Droid Sans Fallback" pitchFamily="2"/>
                <a:cs typeface="FreeSans" pitchFamily="2"/>
              </a:rPr>
              <a:t> </a:t>
            </a:r>
            <a:r>
              <a:rPr lang="fr-FR" sz="2177" dirty="0">
                <a:latin typeface="Liberation Sans" pitchFamily="18"/>
                <a:ea typeface="Droid Sans Fallback" pitchFamily="2"/>
                <a:cs typeface="FreeSans" pitchFamily="2"/>
              </a:rPr>
              <a:t>Pi</a:t>
            </a:r>
          </a:p>
        </p:txBody>
      </p:sp>
      <p:sp>
        <p:nvSpPr>
          <p:cNvPr id="5" name="Titre 1"/>
          <p:cNvSpPr txBox="1">
            <a:spLocks/>
          </p:cNvSpPr>
          <p:nvPr/>
        </p:nvSpPr>
        <p:spPr>
          <a:xfrm>
            <a:off x="1043608" y="2564904"/>
            <a:ext cx="7344816" cy="792088"/>
          </a:xfrm>
          <a:prstGeom prst="rect">
            <a:avLst/>
          </a:prstGeom>
          <a:effectLst/>
        </p:spPr>
        <p:txBody>
          <a:bodyPr vert="horz" lIns="91440" tIns="45720" rIns="91440" bIns="45720" rtlCol="0" anchor="b">
            <a:normAutofit fontScale="97500"/>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4100" dirty="0" smtClean="0"/>
              <a:t>3 – Contrôle du MPU9150</a:t>
            </a:r>
            <a:endParaRPr lang="fr-FR" sz="4100" dirty="0"/>
          </a:p>
        </p:txBody>
      </p:sp>
      <p:sp>
        <p:nvSpPr>
          <p:cNvPr id="7" name="Ellipse 6"/>
          <p:cNvSpPr/>
          <p:nvPr/>
        </p:nvSpPr>
        <p:spPr>
          <a:xfrm>
            <a:off x="305983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p:cNvSpPr/>
          <p:nvPr/>
        </p:nvSpPr>
        <p:spPr>
          <a:xfrm>
            <a:off x="327585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p:cNvSpPr/>
          <p:nvPr/>
        </p:nvSpPr>
        <p:spPr>
          <a:xfrm>
            <a:off x="349188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370790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p:cNvSpPr/>
          <p:nvPr/>
        </p:nvSpPr>
        <p:spPr>
          <a:xfrm>
            <a:off x="392392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p:cNvSpPr/>
          <p:nvPr/>
        </p:nvSpPr>
        <p:spPr>
          <a:xfrm>
            <a:off x="413995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435597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457200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p:cNvSpPr/>
          <p:nvPr/>
        </p:nvSpPr>
        <p:spPr>
          <a:xfrm>
            <a:off x="478802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p:cNvSpPr/>
          <p:nvPr/>
        </p:nvSpPr>
        <p:spPr>
          <a:xfrm>
            <a:off x="500404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p:cNvSpPr/>
          <p:nvPr/>
        </p:nvSpPr>
        <p:spPr>
          <a:xfrm>
            <a:off x="522007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p:cNvSpPr/>
          <p:nvPr/>
        </p:nvSpPr>
        <p:spPr>
          <a:xfrm>
            <a:off x="543609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p:cNvSpPr/>
          <p:nvPr/>
        </p:nvSpPr>
        <p:spPr>
          <a:xfrm>
            <a:off x="5652120" y="6597352"/>
            <a:ext cx="144016" cy="144016"/>
          </a:xfrm>
          <a:prstGeom prst="ellipse">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p:cNvSpPr/>
          <p:nvPr/>
        </p:nvSpPr>
        <p:spPr>
          <a:xfrm>
            <a:off x="586814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p:cNvSpPr/>
          <p:nvPr/>
        </p:nvSpPr>
        <p:spPr>
          <a:xfrm>
            <a:off x="608416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llipse 21"/>
          <p:cNvSpPr/>
          <p:nvPr/>
        </p:nvSpPr>
        <p:spPr>
          <a:xfrm>
            <a:off x="630019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p:cNvSpPr/>
          <p:nvPr/>
        </p:nvSpPr>
        <p:spPr>
          <a:xfrm>
            <a:off x="651124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p:cNvSpPr/>
          <p:nvPr/>
        </p:nvSpPr>
        <p:spPr>
          <a:xfrm>
            <a:off x="672727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p:cNvSpPr/>
          <p:nvPr/>
        </p:nvSpPr>
        <p:spPr>
          <a:xfrm>
            <a:off x="694329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p:cNvSpPr/>
          <p:nvPr/>
        </p:nvSpPr>
        <p:spPr>
          <a:xfrm>
            <a:off x="715931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Ellipse 26"/>
          <p:cNvSpPr/>
          <p:nvPr/>
        </p:nvSpPr>
        <p:spPr>
          <a:xfrm>
            <a:off x="737534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llipse 27"/>
          <p:cNvSpPr/>
          <p:nvPr/>
        </p:nvSpPr>
        <p:spPr>
          <a:xfrm>
            <a:off x="759136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lipse 28"/>
          <p:cNvSpPr/>
          <p:nvPr/>
        </p:nvSpPr>
        <p:spPr>
          <a:xfrm>
            <a:off x="780739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Ellipse 29"/>
          <p:cNvSpPr/>
          <p:nvPr/>
        </p:nvSpPr>
        <p:spPr>
          <a:xfrm>
            <a:off x="802341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p:cNvSpPr/>
          <p:nvPr/>
        </p:nvSpPr>
        <p:spPr>
          <a:xfrm>
            <a:off x="823943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p:cNvSpPr/>
          <p:nvPr/>
        </p:nvSpPr>
        <p:spPr>
          <a:xfrm>
            <a:off x="845546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Ellipse 32"/>
          <p:cNvSpPr/>
          <p:nvPr/>
        </p:nvSpPr>
        <p:spPr>
          <a:xfrm>
            <a:off x="867148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Ellipse 33"/>
          <p:cNvSpPr/>
          <p:nvPr/>
        </p:nvSpPr>
        <p:spPr>
          <a:xfrm>
            <a:off x="888751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Hexagone 34"/>
          <p:cNvSpPr/>
          <p:nvPr/>
        </p:nvSpPr>
        <p:spPr>
          <a:xfrm>
            <a:off x="8527470" y="5990248"/>
            <a:ext cx="504056" cy="434531"/>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36" name="ZoneTexte 35"/>
          <p:cNvSpPr txBox="1"/>
          <p:nvPr/>
        </p:nvSpPr>
        <p:spPr>
          <a:xfrm>
            <a:off x="8581426" y="5990248"/>
            <a:ext cx="437018" cy="369332"/>
          </a:xfrm>
          <a:prstGeom prst="rect">
            <a:avLst/>
          </a:prstGeom>
          <a:noFill/>
        </p:spPr>
        <p:txBody>
          <a:bodyPr wrap="square" rtlCol="0">
            <a:spAutoFit/>
          </a:bodyPr>
          <a:lstStyle/>
          <a:p>
            <a:pPr algn="ctr"/>
            <a:r>
              <a:rPr lang="fr-FR" dirty="0" smtClean="0">
                <a:solidFill>
                  <a:schemeClr val="bg1"/>
                </a:solidFill>
              </a:rPr>
              <a:t>13</a:t>
            </a:r>
            <a:endParaRPr lang="fr-FR" dirty="0">
              <a:solidFill>
                <a:schemeClr val="bg1"/>
              </a:solidFill>
            </a:endParaRPr>
          </a:p>
        </p:txBody>
      </p:sp>
    </p:spTree>
    <p:extLst>
      <p:ext uri="{BB962C8B-B14F-4D97-AF65-F5344CB8AC3E}">
        <p14:creationId xmlns:p14="http://schemas.microsoft.com/office/powerpoint/2010/main" val="311134574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016904" y="217527"/>
            <a:ext cx="3124335" cy="376811"/>
          </a:xfrm>
          <a:prstGeom prst="rect">
            <a:avLst/>
          </a:prstGeom>
          <a:noFill/>
          <a:ln>
            <a:noFill/>
          </a:ln>
        </p:spPr>
        <p:txBody>
          <a:bodyPr vert="horz" wrap="none" lIns="81638" tIns="40819" rIns="81638" bIns="40819" anchorCtr="0" compatLnSpc="0">
            <a:spAutoFit/>
          </a:bodyPr>
          <a:lstStyle/>
          <a:p>
            <a:pPr hangingPunct="0"/>
            <a:r>
              <a:rPr lang="fr-FR" sz="1996" dirty="0">
                <a:latin typeface="Liberation Sans" pitchFamily="18"/>
                <a:ea typeface="Droid Sans Fallback" pitchFamily="2"/>
                <a:cs typeface="FreeSans" pitchFamily="2"/>
              </a:rPr>
              <a:t>3 – Contrôle du MPU9150</a:t>
            </a:r>
          </a:p>
        </p:txBody>
      </p:sp>
      <p:sp>
        <p:nvSpPr>
          <p:cNvPr id="4" name="ZoneTexte 3"/>
          <p:cNvSpPr txBox="1"/>
          <p:nvPr/>
        </p:nvSpPr>
        <p:spPr>
          <a:xfrm>
            <a:off x="827584" y="1539297"/>
            <a:ext cx="1871813" cy="403485"/>
          </a:xfrm>
          <a:prstGeom prst="rect">
            <a:avLst/>
          </a:prstGeom>
          <a:noFill/>
          <a:ln>
            <a:noFill/>
          </a:ln>
        </p:spPr>
        <p:txBody>
          <a:bodyPr vert="horz" wrap="none" lIns="81638" tIns="40819" rIns="81638" bIns="40819" anchorCtr="0" compatLnSpc="0">
            <a:spAutoFit/>
          </a:bodyPr>
          <a:lstStyle/>
          <a:p>
            <a:pPr hangingPunct="0"/>
            <a:r>
              <a:rPr lang="fr-FR" sz="2177">
                <a:latin typeface="Liberation Sans" pitchFamily="18"/>
                <a:ea typeface="Droid Sans Fallback" pitchFamily="2"/>
                <a:cs typeface="FreeSans" pitchFamily="2"/>
              </a:rPr>
              <a:t>Arduino Uno :</a:t>
            </a:r>
          </a:p>
        </p:txBody>
      </p:sp>
      <p:sp>
        <p:nvSpPr>
          <p:cNvPr id="5" name="ZoneTexte 4"/>
          <p:cNvSpPr txBox="1"/>
          <p:nvPr/>
        </p:nvSpPr>
        <p:spPr>
          <a:xfrm>
            <a:off x="1252100" y="1996469"/>
            <a:ext cx="3357411" cy="720046"/>
          </a:xfrm>
          <a:prstGeom prst="rect">
            <a:avLst/>
          </a:prstGeom>
          <a:noFill/>
          <a:ln>
            <a:noFill/>
          </a:ln>
        </p:spPr>
        <p:txBody>
          <a:bodyPr vert="horz" wrap="none" lIns="81638" tIns="40819" rIns="81638" bIns="40819" anchorCtr="0" compatLnSpc="0">
            <a:spAutoFit/>
          </a:bodyPr>
          <a:lstStyle/>
          <a:p>
            <a:pPr hangingPunct="0">
              <a:spcAft>
                <a:spcPts val="771"/>
              </a:spcAft>
              <a:buSzPct val="45000"/>
              <a:buFont typeface="StarSymbol"/>
              <a:buChar char="●"/>
            </a:pPr>
            <a:r>
              <a:rPr lang="fr-FR" sz="1814" dirty="0">
                <a:latin typeface="Liberation Sans" pitchFamily="18"/>
                <a:ea typeface="Droid Sans Fallback" pitchFamily="2"/>
                <a:cs typeface="FreeSans" pitchFamily="2"/>
              </a:rPr>
              <a:t>microcontrôleur : Atmega328P</a:t>
            </a:r>
          </a:p>
          <a:p>
            <a:pPr hangingPunct="0">
              <a:spcAft>
                <a:spcPts val="771"/>
              </a:spcAft>
              <a:buSzPct val="45000"/>
              <a:buFont typeface="StarSymbol"/>
              <a:buChar char="●"/>
            </a:pPr>
            <a:r>
              <a:rPr lang="fr-FR" sz="1814" dirty="0">
                <a:latin typeface="Liberation Sans" pitchFamily="18"/>
                <a:ea typeface="Droid Sans Fallback" pitchFamily="2"/>
                <a:cs typeface="FreeSans" pitchFamily="2"/>
              </a:rPr>
              <a:t>bus : SPI, UART, </a:t>
            </a:r>
            <a:r>
              <a:rPr lang="fr-FR" sz="1814" dirty="0" smtClean="0">
                <a:latin typeface="Liberation Sans" pitchFamily="18"/>
                <a:ea typeface="Droid Sans Fallback" pitchFamily="2"/>
                <a:cs typeface="FreeSans" pitchFamily="2"/>
              </a:rPr>
              <a:t>I²C</a:t>
            </a:r>
            <a:endParaRPr lang="fr-FR" sz="1814" dirty="0">
              <a:latin typeface="Liberation Sans" pitchFamily="18"/>
              <a:ea typeface="Droid Sans Fallback" pitchFamily="2"/>
              <a:cs typeface="FreeSans" pitchFamily="2"/>
            </a:endParaRPr>
          </a:p>
        </p:txBody>
      </p:sp>
      <p:pic>
        <p:nvPicPr>
          <p:cNvPr id="6" name="Image 5"/>
          <p:cNvPicPr>
            <a:picLocks noChangeAspect="1"/>
          </p:cNvPicPr>
          <p:nvPr/>
        </p:nvPicPr>
        <p:blipFill>
          <a:blip r:embed="rId3">
            <a:alphaModFix/>
          </a:blip>
          <a:srcRect/>
          <a:stretch>
            <a:fillRect/>
          </a:stretch>
        </p:blipFill>
        <p:spPr>
          <a:xfrm>
            <a:off x="5292080" y="1296451"/>
            <a:ext cx="3495320" cy="2931548"/>
          </a:xfrm>
          <a:prstGeom prst="rect">
            <a:avLst/>
          </a:prstGeom>
          <a:noFill/>
          <a:ln>
            <a:noFill/>
          </a:ln>
        </p:spPr>
      </p:pic>
      <p:sp>
        <p:nvSpPr>
          <p:cNvPr id="7" name="ZoneTexte 6"/>
          <p:cNvSpPr txBox="1"/>
          <p:nvPr/>
        </p:nvSpPr>
        <p:spPr>
          <a:xfrm>
            <a:off x="892894" y="3302674"/>
            <a:ext cx="1406364" cy="403485"/>
          </a:xfrm>
          <a:prstGeom prst="rect">
            <a:avLst/>
          </a:prstGeom>
          <a:noFill/>
          <a:ln>
            <a:noFill/>
          </a:ln>
        </p:spPr>
        <p:txBody>
          <a:bodyPr vert="horz" wrap="none" lIns="81638" tIns="40819" rIns="81638" bIns="40819" anchorCtr="0" compatLnSpc="0">
            <a:spAutoFit/>
          </a:bodyPr>
          <a:lstStyle/>
          <a:p>
            <a:pPr hangingPunct="0"/>
            <a:r>
              <a:rPr lang="fr-FR" sz="2177">
                <a:latin typeface="Liberation Sans" pitchFamily="18"/>
                <a:ea typeface="Droid Sans Fallback" pitchFamily="2"/>
                <a:cs typeface="FreeSans" pitchFamily="2"/>
              </a:rPr>
              <a:t>Montage :</a:t>
            </a:r>
          </a:p>
        </p:txBody>
      </p:sp>
      <p:pic>
        <p:nvPicPr>
          <p:cNvPr id="8" name="Image 7"/>
          <p:cNvPicPr>
            <a:picLocks noChangeAspect="1"/>
          </p:cNvPicPr>
          <p:nvPr/>
        </p:nvPicPr>
        <p:blipFill>
          <a:blip r:embed="rId4">
            <a:lum bright="-50000"/>
            <a:alphaModFix/>
          </a:blip>
          <a:srcRect/>
          <a:stretch>
            <a:fillRect/>
          </a:stretch>
        </p:blipFill>
        <p:spPr>
          <a:xfrm>
            <a:off x="1789352" y="3766996"/>
            <a:ext cx="5563126" cy="2375333"/>
          </a:xfrm>
          <a:prstGeom prst="rect">
            <a:avLst/>
          </a:prstGeom>
          <a:noFill/>
          <a:ln>
            <a:noFill/>
          </a:ln>
        </p:spPr>
      </p:pic>
      <p:sp>
        <p:nvSpPr>
          <p:cNvPr id="9" name="Rectangle 8"/>
          <p:cNvSpPr/>
          <p:nvPr/>
        </p:nvSpPr>
        <p:spPr>
          <a:xfrm>
            <a:off x="1193024" y="655901"/>
            <a:ext cx="6573211" cy="646331"/>
          </a:xfrm>
          <a:prstGeom prst="rect">
            <a:avLst/>
          </a:prstGeom>
        </p:spPr>
        <p:txBody>
          <a:bodyPr wrap="none">
            <a:spAutoFit/>
          </a:bodyPr>
          <a:lstStyle/>
          <a:p>
            <a:pPr lvl="0" algn="ctr" defTabSz="457200">
              <a:spcBef>
                <a:spcPct val="20000"/>
              </a:spcBef>
              <a:spcAft>
                <a:spcPts val="600"/>
              </a:spcAft>
              <a:buClr>
                <a:srgbClr val="30ACEC">
                  <a:lumMod val="75000"/>
                </a:srgbClr>
              </a:buClr>
              <a:buSzPct val="145000"/>
            </a:pPr>
            <a:r>
              <a:rPr lang="fr-FR" sz="3600" spc="-150" noProof="1">
                <a:solidFill>
                  <a:srgbClr val="30ACEC">
                    <a:lumMod val="75000"/>
                  </a:srgbClr>
                </a:solidFill>
                <a:effectLst>
                  <a:outerShdw blurRad="50800" dist="38100" algn="l" rotWithShape="0">
                    <a:prstClr val="black">
                      <a:alpha val="14000"/>
                    </a:prstClr>
                  </a:outerShdw>
                </a:effectLst>
                <a:cs typeface="Arial"/>
              </a:rPr>
              <a:t>3</a:t>
            </a:r>
            <a:r>
              <a:rPr lang="fr-FR" sz="3600" spc="-150" noProof="1" smtClean="0">
                <a:solidFill>
                  <a:srgbClr val="30ACEC">
                    <a:lumMod val="75000"/>
                  </a:srgbClr>
                </a:solidFill>
                <a:effectLst>
                  <a:outerShdw blurRad="50800" dist="38100" algn="l" rotWithShape="0">
                    <a:prstClr val="black">
                      <a:alpha val="14000"/>
                    </a:prstClr>
                  </a:outerShdw>
                </a:effectLst>
                <a:cs typeface="Arial"/>
              </a:rPr>
              <a:t>.1 – Montage du capteur sur Arduino</a:t>
            </a:r>
            <a:endParaRPr lang="fr-FR" sz="3600" noProof="1">
              <a:solidFill>
                <a:srgbClr val="30ACEC">
                  <a:lumMod val="75000"/>
                </a:srgbClr>
              </a:solidFill>
              <a:effectLst>
                <a:outerShdw blurRad="50800" dist="38100" algn="l" rotWithShape="0">
                  <a:prstClr val="black">
                    <a:alpha val="14000"/>
                  </a:prstClr>
                </a:outerShdw>
              </a:effectLst>
            </a:endParaRPr>
          </a:p>
        </p:txBody>
      </p:sp>
      <p:sp>
        <p:nvSpPr>
          <p:cNvPr id="10" name="Ellipse 9"/>
          <p:cNvSpPr/>
          <p:nvPr/>
        </p:nvSpPr>
        <p:spPr>
          <a:xfrm>
            <a:off x="305983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p:cNvSpPr/>
          <p:nvPr/>
        </p:nvSpPr>
        <p:spPr>
          <a:xfrm>
            <a:off x="327585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p:cNvSpPr/>
          <p:nvPr/>
        </p:nvSpPr>
        <p:spPr>
          <a:xfrm>
            <a:off x="349188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370790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392392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p:cNvSpPr/>
          <p:nvPr/>
        </p:nvSpPr>
        <p:spPr>
          <a:xfrm>
            <a:off x="413995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p:cNvSpPr/>
          <p:nvPr/>
        </p:nvSpPr>
        <p:spPr>
          <a:xfrm>
            <a:off x="435597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p:cNvSpPr/>
          <p:nvPr/>
        </p:nvSpPr>
        <p:spPr>
          <a:xfrm>
            <a:off x="457200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p:cNvSpPr/>
          <p:nvPr/>
        </p:nvSpPr>
        <p:spPr>
          <a:xfrm>
            <a:off x="478802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p:cNvSpPr/>
          <p:nvPr/>
        </p:nvSpPr>
        <p:spPr>
          <a:xfrm>
            <a:off x="500404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p:cNvSpPr/>
          <p:nvPr/>
        </p:nvSpPr>
        <p:spPr>
          <a:xfrm>
            <a:off x="522007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p:cNvSpPr/>
          <p:nvPr/>
        </p:nvSpPr>
        <p:spPr>
          <a:xfrm>
            <a:off x="543609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llipse 21"/>
          <p:cNvSpPr/>
          <p:nvPr/>
        </p:nvSpPr>
        <p:spPr>
          <a:xfrm>
            <a:off x="565212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p:cNvSpPr/>
          <p:nvPr/>
        </p:nvSpPr>
        <p:spPr>
          <a:xfrm>
            <a:off x="5868144" y="6597352"/>
            <a:ext cx="144016" cy="144016"/>
          </a:xfrm>
          <a:prstGeom prst="ellipse">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p:cNvSpPr/>
          <p:nvPr/>
        </p:nvSpPr>
        <p:spPr>
          <a:xfrm>
            <a:off x="608416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p:cNvSpPr/>
          <p:nvPr/>
        </p:nvSpPr>
        <p:spPr>
          <a:xfrm>
            <a:off x="630019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p:cNvSpPr/>
          <p:nvPr/>
        </p:nvSpPr>
        <p:spPr>
          <a:xfrm>
            <a:off x="651124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Ellipse 26"/>
          <p:cNvSpPr/>
          <p:nvPr/>
        </p:nvSpPr>
        <p:spPr>
          <a:xfrm>
            <a:off x="672727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llipse 27"/>
          <p:cNvSpPr/>
          <p:nvPr/>
        </p:nvSpPr>
        <p:spPr>
          <a:xfrm>
            <a:off x="694329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lipse 28"/>
          <p:cNvSpPr/>
          <p:nvPr/>
        </p:nvSpPr>
        <p:spPr>
          <a:xfrm>
            <a:off x="715931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Ellipse 29"/>
          <p:cNvSpPr/>
          <p:nvPr/>
        </p:nvSpPr>
        <p:spPr>
          <a:xfrm>
            <a:off x="737534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p:cNvSpPr/>
          <p:nvPr/>
        </p:nvSpPr>
        <p:spPr>
          <a:xfrm>
            <a:off x="759136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p:cNvSpPr/>
          <p:nvPr/>
        </p:nvSpPr>
        <p:spPr>
          <a:xfrm>
            <a:off x="780739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Ellipse 32"/>
          <p:cNvSpPr/>
          <p:nvPr/>
        </p:nvSpPr>
        <p:spPr>
          <a:xfrm>
            <a:off x="802341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Ellipse 33"/>
          <p:cNvSpPr/>
          <p:nvPr/>
        </p:nvSpPr>
        <p:spPr>
          <a:xfrm>
            <a:off x="823943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Ellipse 34"/>
          <p:cNvSpPr/>
          <p:nvPr/>
        </p:nvSpPr>
        <p:spPr>
          <a:xfrm>
            <a:off x="845546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Ellipse 35"/>
          <p:cNvSpPr/>
          <p:nvPr/>
        </p:nvSpPr>
        <p:spPr>
          <a:xfrm>
            <a:off x="867148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Ellipse 36"/>
          <p:cNvSpPr/>
          <p:nvPr/>
        </p:nvSpPr>
        <p:spPr>
          <a:xfrm>
            <a:off x="888751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Hexagone 37"/>
          <p:cNvSpPr/>
          <p:nvPr/>
        </p:nvSpPr>
        <p:spPr>
          <a:xfrm>
            <a:off x="8527470" y="5990248"/>
            <a:ext cx="504056" cy="434531"/>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39" name="ZoneTexte 38"/>
          <p:cNvSpPr txBox="1"/>
          <p:nvPr/>
        </p:nvSpPr>
        <p:spPr>
          <a:xfrm>
            <a:off x="8581426" y="5990248"/>
            <a:ext cx="437018" cy="369332"/>
          </a:xfrm>
          <a:prstGeom prst="rect">
            <a:avLst/>
          </a:prstGeom>
          <a:noFill/>
        </p:spPr>
        <p:txBody>
          <a:bodyPr wrap="square" rtlCol="0">
            <a:spAutoFit/>
          </a:bodyPr>
          <a:lstStyle/>
          <a:p>
            <a:pPr algn="ctr"/>
            <a:r>
              <a:rPr lang="fr-FR" dirty="0" smtClean="0">
                <a:solidFill>
                  <a:schemeClr val="bg1"/>
                </a:solidFill>
              </a:rPr>
              <a:t>14</a:t>
            </a:r>
            <a:endParaRPr lang="fr-FR" dirty="0">
              <a:solidFill>
                <a:schemeClr val="bg1"/>
              </a:solidFill>
            </a:endParaRPr>
          </a:p>
        </p:txBody>
      </p:sp>
      <p:sp>
        <p:nvSpPr>
          <p:cNvPr id="40" name="ZoneTexte 39"/>
          <p:cNvSpPr txBox="1"/>
          <p:nvPr/>
        </p:nvSpPr>
        <p:spPr>
          <a:xfrm>
            <a:off x="3096712" y="6174860"/>
            <a:ext cx="2428870" cy="307777"/>
          </a:xfrm>
          <a:prstGeom prst="rect">
            <a:avLst/>
          </a:prstGeom>
          <a:noFill/>
        </p:spPr>
        <p:txBody>
          <a:bodyPr wrap="none" rtlCol="0">
            <a:spAutoFit/>
          </a:bodyPr>
          <a:lstStyle/>
          <a:p>
            <a:r>
              <a:rPr lang="fr-FR" sz="1400" i="1" dirty="0" smtClean="0">
                <a:solidFill>
                  <a:schemeClr val="bg2">
                    <a:lumMod val="50000"/>
                  </a:schemeClr>
                </a:solidFill>
              </a:rPr>
              <a:t>Fig. 8 : Les résistances de tirage</a:t>
            </a:r>
            <a:endParaRPr lang="fr-FR" sz="1400" i="1" dirty="0">
              <a:solidFill>
                <a:schemeClr val="bg2">
                  <a:lumMod val="50000"/>
                </a:schemeClr>
              </a:solidFill>
            </a:endParaRPr>
          </a:p>
        </p:txBody>
      </p:sp>
      <p:sp>
        <p:nvSpPr>
          <p:cNvPr id="41" name="ZoneTexte 40"/>
          <p:cNvSpPr txBox="1"/>
          <p:nvPr/>
        </p:nvSpPr>
        <p:spPr>
          <a:xfrm>
            <a:off x="7653158" y="3645024"/>
            <a:ext cx="1111330" cy="523220"/>
          </a:xfrm>
          <a:prstGeom prst="rect">
            <a:avLst/>
          </a:prstGeom>
          <a:noFill/>
        </p:spPr>
        <p:txBody>
          <a:bodyPr wrap="none" rtlCol="0">
            <a:spAutoFit/>
          </a:bodyPr>
          <a:lstStyle/>
          <a:p>
            <a:r>
              <a:rPr lang="fr-FR" sz="1400" i="1" dirty="0" smtClean="0">
                <a:solidFill>
                  <a:schemeClr val="bg2">
                    <a:lumMod val="50000"/>
                  </a:schemeClr>
                </a:solidFill>
              </a:rPr>
              <a:t>Fig. 7 :</a:t>
            </a:r>
          </a:p>
          <a:p>
            <a:r>
              <a:rPr lang="fr-FR" sz="1400" i="1" dirty="0" err="1" smtClean="0">
                <a:solidFill>
                  <a:schemeClr val="bg2">
                    <a:lumMod val="50000"/>
                  </a:schemeClr>
                </a:solidFill>
              </a:rPr>
              <a:t>Arduino</a:t>
            </a:r>
            <a:r>
              <a:rPr lang="fr-FR" sz="1400" i="1" dirty="0" smtClean="0">
                <a:solidFill>
                  <a:schemeClr val="bg2">
                    <a:lumMod val="50000"/>
                  </a:schemeClr>
                </a:solidFill>
              </a:rPr>
              <a:t> </a:t>
            </a:r>
            <a:r>
              <a:rPr lang="fr-FR" sz="1400" i="1" dirty="0" err="1" smtClean="0">
                <a:solidFill>
                  <a:schemeClr val="bg2">
                    <a:lumMod val="50000"/>
                  </a:schemeClr>
                </a:solidFill>
              </a:rPr>
              <a:t>Uno</a:t>
            </a:r>
            <a:r>
              <a:rPr lang="fr-FR" sz="1400" i="1" dirty="0" smtClean="0">
                <a:solidFill>
                  <a:schemeClr val="bg2">
                    <a:lumMod val="50000"/>
                  </a:schemeClr>
                </a:solidFill>
              </a:rPr>
              <a:t> </a:t>
            </a:r>
            <a:endParaRPr lang="fr-FR" sz="1400" i="1" dirty="0">
              <a:solidFill>
                <a:schemeClr val="bg2">
                  <a:lumMod val="50000"/>
                </a:schemeClr>
              </a:solidFill>
            </a:endParaRPr>
          </a:p>
        </p:txBody>
      </p:sp>
    </p:spTree>
    <p:extLst>
      <p:ext uri="{BB962C8B-B14F-4D97-AF65-F5344CB8AC3E}">
        <p14:creationId xmlns:p14="http://schemas.microsoft.com/office/powerpoint/2010/main" val="341340210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alphaModFix/>
          </a:blip>
          <a:srcRect/>
          <a:stretch>
            <a:fillRect/>
          </a:stretch>
        </p:blipFill>
        <p:spPr>
          <a:xfrm>
            <a:off x="1485279" y="1412776"/>
            <a:ext cx="6183065" cy="4577472"/>
          </a:xfrm>
          <a:prstGeom prst="rect">
            <a:avLst/>
          </a:prstGeom>
          <a:noFill/>
          <a:ln>
            <a:noFill/>
          </a:ln>
        </p:spPr>
      </p:pic>
      <p:sp>
        <p:nvSpPr>
          <p:cNvPr id="5" name="ZoneTexte 4"/>
          <p:cNvSpPr txBox="1"/>
          <p:nvPr/>
        </p:nvSpPr>
        <p:spPr>
          <a:xfrm>
            <a:off x="3016904" y="217527"/>
            <a:ext cx="3124335" cy="376811"/>
          </a:xfrm>
          <a:prstGeom prst="rect">
            <a:avLst/>
          </a:prstGeom>
          <a:noFill/>
          <a:ln>
            <a:noFill/>
          </a:ln>
        </p:spPr>
        <p:txBody>
          <a:bodyPr vert="horz" wrap="none" lIns="81638" tIns="40819" rIns="81638" bIns="40819" anchorCtr="0" compatLnSpc="0">
            <a:spAutoFit/>
          </a:bodyPr>
          <a:lstStyle/>
          <a:p>
            <a:pPr hangingPunct="0"/>
            <a:r>
              <a:rPr lang="fr-FR" sz="1996" dirty="0">
                <a:latin typeface="Liberation Sans" pitchFamily="18"/>
                <a:ea typeface="Droid Sans Fallback" pitchFamily="2"/>
                <a:cs typeface="FreeSans" pitchFamily="2"/>
              </a:rPr>
              <a:t>3 – Contrôle du MPU9150</a:t>
            </a:r>
          </a:p>
        </p:txBody>
      </p:sp>
      <p:sp>
        <p:nvSpPr>
          <p:cNvPr id="6" name="Rectangle 5"/>
          <p:cNvSpPr/>
          <p:nvPr/>
        </p:nvSpPr>
        <p:spPr>
          <a:xfrm>
            <a:off x="1641873" y="655901"/>
            <a:ext cx="5675529" cy="646331"/>
          </a:xfrm>
          <a:prstGeom prst="rect">
            <a:avLst/>
          </a:prstGeom>
        </p:spPr>
        <p:txBody>
          <a:bodyPr wrap="none">
            <a:spAutoFit/>
          </a:bodyPr>
          <a:lstStyle/>
          <a:p>
            <a:pPr lvl="0" algn="ctr" defTabSz="457200">
              <a:spcBef>
                <a:spcPct val="20000"/>
              </a:spcBef>
              <a:spcAft>
                <a:spcPts val="600"/>
              </a:spcAft>
              <a:buClr>
                <a:srgbClr val="30ACEC">
                  <a:lumMod val="75000"/>
                </a:srgbClr>
              </a:buClr>
              <a:buSzPct val="145000"/>
            </a:pPr>
            <a:r>
              <a:rPr lang="fr-FR" sz="3600" spc="-150" noProof="1" smtClean="0">
                <a:solidFill>
                  <a:srgbClr val="30ACEC">
                    <a:lumMod val="75000"/>
                  </a:srgbClr>
                </a:solidFill>
                <a:effectLst>
                  <a:outerShdw blurRad="50800" dist="38100" algn="l" rotWithShape="0">
                    <a:prstClr val="black">
                      <a:alpha val="14000"/>
                    </a:prstClr>
                  </a:outerShdw>
                </a:effectLst>
                <a:cs typeface="Arial"/>
              </a:rPr>
              <a:t>3.2 – Pose de la carte sur le robot</a:t>
            </a:r>
            <a:endParaRPr lang="fr-FR" sz="3600" noProof="1">
              <a:solidFill>
                <a:srgbClr val="30ACEC">
                  <a:lumMod val="75000"/>
                </a:srgbClr>
              </a:solidFill>
              <a:effectLst>
                <a:outerShdw blurRad="50800" dist="38100" algn="l" rotWithShape="0">
                  <a:prstClr val="black">
                    <a:alpha val="14000"/>
                  </a:prstClr>
                </a:outerShdw>
              </a:effectLst>
            </a:endParaRPr>
          </a:p>
        </p:txBody>
      </p:sp>
      <p:sp>
        <p:nvSpPr>
          <p:cNvPr id="7" name="Ellipse 6"/>
          <p:cNvSpPr/>
          <p:nvPr/>
        </p:nvSpPr>
        <p:spPr>
          <a:xfrm>
            <a:off x="305983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p:cNvSpPr/>
          <p:nvPr/>
        </p:nvSpPr>
        <p:spPr>
          <a:xfrm>
            <a:off x="327585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p:cNvSpPr/>
          <p:nvPr/>
        </p:nvSpPr>
        <p:spPr>
          <a:xfrm>
            <a:off x="349188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370790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p:cNvSpPr/>
          <p:nvPr/>
        </p:nvSpPr>
        <p:spPr>
          <a:xfrm>
            <a:off x="392392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p:cNvSpPr/>
          <p:nvPr/>
        </p:nvSpPr>
        <p:spPr>
          <a:xfrm>
            <a:off x="413995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435597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457200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p:cNvSpPr/>
          <p:nvPr/>
        </p:nvSpPr>
        <p:spPr>
          <a:xfrm>
            <a:off x="478802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p:cNvSpPr/>
          <p:nvPr/>
        </p:nvSpPr>
        <p:spPr>
          <a:xfrm>
            <a:off x="500404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p:cNvSpPr/>
          <p:nvPr/>
        </p:nvSpPr>
        <p:spPr>
          <a:xfrm>
            <a:off x="522007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p:cNvSpPr/>
          <p:nvPr/>
        </p:nvSpPr>
        <p:spPr>
          <a:xfrm>
            <a:off x="543609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p:cNvSpPr/>
          <p:nvPr/>
        </p:nvSpPr>
        <p:spPr>
          <a:xfrm>
            <a:off x="565212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p:cNvSpPr/>
          <p:nvPr/>
        </p:nvSpPr>
        <p:spPr>
          <a:xfrm>
            <a:off x="586814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p:cNvSpPr/>
          <p:nvPr/>
        </p:nvSpPr>
        <p:spPr>
          <a:xfrm>
            <a:off x="6084168" y="6597352"/>
            <a:ext cx="144016" cy="144016"/>
          </a:xfrm>
          <a:prstGeom prst="ellipse">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llipse 21"/>
          <p:cNvSpPr/>
          <p:nvPr/>
        </p:nvSpPr>
        <p:spPr>
          <a:xfrm>
            <a:off x="630019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p:cNvSpPr/>
          <p:nvPr/>
        </p:nvSpPr>
        <p:spPr>
          <a:xfrm>
            <a:off x="651124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p:cNvSpPr/>
          <p:nvPr/>
        </p:nvSpPr>
        <p:spPr>
          <a:xfrm>
            <a:off x="672727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p:cNvSpPr/>
          <p:nvPr/>
        </p:nvSpPr>
        <p:spPr>
          <a:xfrm>
            <a:off x="694329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p:cNvSpPr/>
          <p:nvPr/>
        </p:nvSpPr>
        <p:spPr>
          <a:xfrm>
            <a:off x="715931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Ellipse 26"/>
          <p:cNvSpPr/>
          <p:nvPr/>
        </p:nvSpPr>
        <p:spPr>
          <a:xfrm>
            <a:off x="737534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llipse 27"/>
          <p:cNvSpPr/>
          <p:nvPr/>
        </p:nvSpPr>
        <p:spPr>
          <a:xfrm>
            <a:off x="759136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lipse 28"/>
          <p:cNvSpPr/>
          <p:nvPr/>
        </p:nvSpPr>
        <p:spPr>
          <a:xfrm>
            <a:off x="780739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Ellipse 29"/>
          <p:cNvSpPr/>
          <p:nvPr/>
        </p:nvSpPr>
        <p:spPr>
          <a:xfrm>
            <a:off x="802341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p:cNvSpPr/>
          <p:nvPr/>
        </p:nvSpPr>
        <p:spPr>
          <a:xfrm>
            <a:off x="823943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p:cNvSpPr/>
          <p:nvPr/>
        </p:nvSpPr>
        <p:spPr>
          <a:xfrm>
            <a:off x="845546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Ellipse 32"/>
          <p:cNvSpPr/>
          <p:nvPr/>
        </p:nvSpPr>
        <p:spPr>
          <a:xfrm>
            <a:off x="867148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Ellipse 33"/>
          <p:cNvSpPr/>
          <p:nvPr/>
        </p:nvSpPr>
        <p:spPr>
          <a:xfrm>
            <a:off x="888751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Hexagone 34"/>
          <p:cNvSpPr/>
          <p:nvPr/>
        </p:nvSpPr>
        <p:spPr>
          <a:xfrm>
            <a:off x="8527470" y="5990248"/>
            <a:ext cx="504056" cy="434531"/>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36" name="ZoneTexte 35"/>
          <p:cNvSpPr txBox="1"/>
          <p:nvPr/>
        </p:nvSpPr>
        <p:spPr>
          <a:xfrm>
            <a:off x="8581426" y="5990248"/>
            <a:ext cx="437018" cy="369332"/>
          </a:xfrm>
          <a:prstGeom prst="rect">
            <a:avLst/>
          </a:prstGeom>
          <a:noFill/>
        </p:spPr>
        <p:txBody>
          <a:bodyPr wrap="square" rtlCol="0">
            <a:spAutoFit/>
          </a:bodyPr>
          <a:lstStyle/>
          <a:p>
            <a:pPr algn="ctr"/>
            <a:r>
              <a:rPr lang="fr-FR" dirty="0" smtClean="0">
                <a:solidFill>
                  <a:schemeClr val="bg1"/>
                </a:solidFill>
              </a:rPr>
              <a:t>15</a:t>
            </a:r>
            <a:endParaRPr lang="fr-FR" dirty="0">
              <a:solidFill>
                <a:schemeClr val="bg1"/>
              </a:solidFill>
            </a:endParaRPr>
          </a:p>
        </p:txBody>
      </p:sp>
      <p:sp>
        <p:nvSpPr>
          <p:cNvPr id="37" name="ZoneTexte 36"/>
          <p:cNvSpPr txBox="1"/>
          <p:nvPr/>
        </p:nvSpPr>
        <p:spPr>
          <a:xfrm>
            <a:off x="2704375" y="6021025"/>
            <a:ext cx="3550524" cy="307777"/>
          </a:xfrm>
          <a:prstGeom prst="rect">
            <a:avLst/>
          </a:prstGeom>
          <a:noFill/>
        </p:spPr>
        <p:txBody>
          <a:bodyPr wrap="none" rtlCol="0">
            <a:spAutoFit/>
          </a:bodyPr>
          <a:lstStyle/>
          <a:p>
            <a:r>
              <a:rPr lang="fr-FR" sz="1400" i="1" dirty="0" smtClean="0">
                <a:solidFill>
                  <a:schemeClr val="bg2">
                    <a:lumMod val="50000"/>
                  </a:schemeClr>
                </a:solidFill>
              </a:rPr>
              <a:t>Fig. 9 : Montage de la carte </a:t>
            </a:r>
            <a:r>
              <a:rPr lang="fr-FR" sz="1400" i="1" dirty="0" err="1" smtClean="0">
                <a:solidFill>
                  <a:schemeClr val="bg2">
                    <a:lumMod val="50000"/>
                  </a:schemeClr>
                </a:solidFill>
              </a:rPr>
              <a:t>Arduino</a:t>
            </a:r>
            <a:r>
              <a:rPr lang="fr-FR" sz="1400" i="1" dirty="0" smtClean="0">
                <a:solidFill>
                  <a:schemeClr val="bg2">
                    <a:lumMod val="50000"/>
                  </a:schemeClr>
                </a:solidFill>
              </a:rPr>
              <a:t> sur le robot</a:t>
            </a:r>
            <a:endParaRPr lang="fr-FR" sz="1400" i="1" dirty="0">
              <a:solidFill>
                <a:schemeClr val="bg2">
                  <a:lumMod val="50000"/>
                </a:schemeClr>
              </a:solidFill>
            </a:endParaRPr>
          </a:p>
        </p:txBody>
      </p:sp>
    </p:spTree>
    <p:extLst>
      <p:ext uri="{BB962C8B-B14F-4D97-AF65-F5344CB8AC3E}">
        <p14:creationId xmlns:p14="http://schemas.microsoft.com/office/powerpoint/2010/main" val="94980968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55576" y="1524979"/>
            <a:ext cx="1933496" cy="403485"/>
          </a:xfrm>
          <a:prstGeom prst="rect">
            <a:avLst/>
          </a:prstGeom>
          <a:noFill/>
          <a:ln>
            <a:noFill/>
          </a:ln>
        </p:spPr>
        <p:txBody>
          <a:bodyPr vert="horz" wrap="none" lIns="81638" tIns="40819" rIns="81638" bIns="40819" anchorCtr="0" compatLnSpc="0">
            <a:spAutoFit/>
          </a:bodyPr>
          <a:lstStyle/>
          <a:p>
            <a:pPr hangingPunct="0"/>
            <a:r>
              <a:rPr lang="fr-FR" sz="2177">
                <a:latin typeface="Liberation Sans" pitchFamily="18"/>
                <a:ea typeface="Droid Sans Fallback" pitchFamily="2"/>
                <a:cs typeface="FreeSans" pitchFamily="2"/>
              </a:rPr>
              <a:t>Raspberry Pi :</a:t>
            </a:r>
          </a:p>
        </p:txBody>
      </p:sp>
      <p:sp>
        <p:nvSpPr>
          <p:cNvPr id="5" name="ZoneTexte 4"/>
          <p:cNvSpPr txBox="1"/>
          <p:nvPr/>
        </p:nvSpPr>
        <p:spPr>
          <a:xfrm>
            <a:off x="1180092" y="1982151"/>
            <a:ext cx="3990148" cy="720046"/>
          </a:xfrm>
          <a:prstGeom prst="rect">
            <a:avLst/>
          </a:prstGeom>
          <a:noFill/>
          <a:ln>
            <a:noFill/>
          </a:ln>
        </p:spPr>
        <p:txBody>
          <a:bodyPr vert="horz" wrap="none" lIns="81638" tIns="40819" rIns="81638" bIns="40819" anchorCtr="0" compatLnSpc="0">
            <a:spAutoFit/>
          </a:bodyPr>
          <a:lstStyle/>
          <a:p>
            <a:pPr hangingPunct="0">
              <a:spcAft>
                <a:spcPts val="771"/>
              </a:spcAft>
              <a:buSzPct val="45000"/>
              <a:buFont typeface="StarSymbol"/>
              <a:buChar char="●"/>
            </a:pPr>
            <a:r>
              <a:rPr lang="fr-FR" sz="1814">
                <a:latin typeface="Liberation Sans" pitchFamily="18"/>
                <a:ea typeface="Droid Sans Fallback" pitchFamily="2"/>
                <a:cs typeface="FreeSans" pitchFamily="2"/>
              </a:rPr>
              <a:t>processeur ARM, 2 cœurs, 700 MHz</a:t>
            </a:r>
          </a:p>
          <a:p>
            <a:pPr hangingPunct="0">
              <a:spcAft>
                <a:spcPts val="771"/>
              </a:spcAft>
              <a:buSzPct val="45000"/>
              <a:buFont typeface="StarSymbol"/>
              <a:buChar char="●"/>
            </a:pPr>
            <a:r>
              <a:rPr lang="fr-FR" sz="1814">
                <a:latin typeface="Liberation Sans" pitchFamily="18"/>
                <a:ea typeface="Droid Sans Fallback" pitchFamily="2"/>
                <a:cs typeface="FreeSans" pitchFamily="2"/>
              </a:rPr>
              <a:t>GPIO</a:t>
            </a:r>
          </a:p>
        </p:txBody>
      </p:sp>
      <p:pic>
        <p:nvPicPr>
          <p:cNvPr id="6" name="Image 5"/>
          <p:cNvPicPr>
            <a:picLocks noChangeAspect="1"/>
          </p:cNvPicPr>
          <p:nvPr/>
        </p:nvPicPr>
        <p:blipFill>
          <a:blip r:embed="rId3">
            <a:alphaModFix/>
          </a:blip>
          <a:srcRect/>
          <a:stretch>
            <a:fillRect/>
          </a:stretch>
        </p:blipFill>
        <p:spPr>
          <a:xfrm>
            <a:off x="827584" y="2924944"/>
            <a:ext cx="4571717" cy="3383070"/>
          </a:xfrm>
          <a:prstGeom prst="rect">
            <a:avLst/>
          </a:prstGeom>
          <a:noFill/>
          <a:ln>
            <a:noFill/>
          </a:ln>
        </p:spPr>
      </p:pic>
      <p:pic>
        <p:nvPicPr>
          <p:cNvPr id="7" name="Imag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8104" y="1377291"/>
            <a:ext cx="3459810" cy="2302624"/>
          </a:xfrm>
          <a:prstGeom prst="rect">
            <a:avLst/>
          </a:prstGeom>
          <a:noFill/>
          <a:ln>
            <a:noFill/>
          </a:ln>
        </p:spPr>
      </p:pic>
      <p:sp>
        <p:nvSpPr>
          <p:cNvPr id="8" name="ZoneTexte 7"/>
          <p:cNvSpPr txBox="1"/>
          <p:nvPr/>
        </p:nvSpPr>
        <p:spPr>
          <a:xfrm>
            <a:off x="3016904" y="217527"/>
            <a:ext cx="3124335" cy="376811"/>
          </a:xfrm>
          <a:prstGeom prst="rect">
            <a:avLst/>
          </a:prstGeom>
          <a:noFill/>
          <a:ln>
            <a:noFill/>
          </a:ln>
        </p:spPr>
        <p:txBody>
          <a:bodyPr vert="horz" wrap="none" lIns="81638" tIns="40819" rIns="81638" bIns="40819" anchorCtr="0" compatLnSpc="0">
            <a:spAutoFit/>
          </a:bodyPr>
          <a:lstStyle/>
          <a:p>
            <a:pPr hangingPunct="0"/>
            <a:r>
              <a:rPr lang="fr-FR" sz="1996" dirty="0">
                <a:latin typeface="Liberation Sans" pitchFamily="18"/>
                <a:ea typeface="Droid Sans Fallback" pitchFamily="2"/>
                <a:cs typeface="FreeSans" pitchFamily="2"/>
              </a:rPr>
              <a:t>3 – Contrôle du MPU9150</a:t>
            </a:r>
          </a:p>
        </p:txBody>
      </p:sp>
      <p:sp>
        <p:nvSpPr>
          <p:cNvPr id="9" name="Rectangle 8"/>
          <p:cNvSpPr/>
          <p:nvPr/>
        </p:nvSpPr>
        <p:spPr>
          <a:xfrm>
            <a:off x="1993212" y="655901"/>
            <a:ext cx="4972836" cy="646331"/>
          </a:xfrm>
          <a:prstGeom prst="rect">
            <a:avLst/>
          </a:prstGeom>
        </p:spPr>
        <p:txBody>
          <a:bodyPr wrap="none">
            <a:spAutoFit/>
          </a:bodyPr>
          <a:lstStyle/>
          <a:p>
            <a:pPr lvl="0" algn="ctr" defTabSz="457200">
              <a:spcBef>
                <a:spcPct val="20000"/>
              </a:spcBef>
              <a:spcAft>
                <a:spcPts val="600"/>
              </a:spcAft>
              <a:buClr>
                <a:srgbClr val="30ACEC">
                  <a:lumMod val="75000"/>
                </a:srgbClr>
              </a:buClr>
              <a:buSzPct val="145000"/>
            </a:pPr>
            <a:r>
              <a:rPr lang="fr-FR" sz="3600" spc="-150" noProof="1" smtClean="0">
                <a:solidFill>
                  <a:srgbClr val="30ACEC">
                    <a:lumMod val="75000"/>
                  </a:srgbClr>
                </a:solidFill>
                <a:effectLst>
                  <a:outerShdw blurRad="50800" dist="38100" algn="l" rotWithShape="0">
                    <a:prstClr val="black">
                      <a:alpha val="14000"/>
                    </a:prstClr>
                  </a:outerShdw>
                </a:effectLst>
                <a:cs typeface="Arial"/>
              </a:rPr>
              <a:t>3.3 – Montage du Raspberry</a:t>
            </a:r>
            <a:endParaRPr lang="fr-FR" sz="3600" noProof="1">
              <a:solidFill>
                <a:srgbClr val="30ACEC">
                  <a:lumMod val="75000"/>
                </a:srgbClr>
              </a:solidFill>
              <a:effectLst>
                <a:outerShdw blurRad="50800" dist="38100" algn="l" rotWithShape="0">
                  <a:prstClr val="black">
                    <a:alpha val="14000"/>
                  </a:prstClr>
                </a:outerShdw>
              </a:effectLst>
            </a:endParaRPr>
          </a:p>
        </p:txBody>
      </p:sp>
      <p:sp>
        <p:nvSpPr>
          <p:cNvPr id="10" name="Ellipse 9"/>
          <p:cNvSpPr/>
          <p:nvPr/>
        </p:nvSpPr>
        <p:spPr>
          <a:xfrm>
            <a:off x="305983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p:cNvSpPr/>
          <p:nvPr/>
        </p:nvSpPr>
        <p:spPr>
          <a:xfrm>
            <a:off x="327585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p:cNvSpPr/>
          <p:nvPr/>
        </p:nvSpPr>
        <p:spPr>
          <a:xfrm>
            <a:off x="349188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370790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392392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p:cNvSpPr/>
          <p:nvPr/>
        </p:nvSpPr>
        <p:spPr>
          <a:xfrm>
            <a:off x="413995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p:cNvSpPr/>
          <p:nvPr/>
        </p:nvSpPr>
        <p:spPr>
          <a:xfrm>
            <a:off x="435597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p:cNvSpPr/>
          <p:nvPr/>
        </p:nvSpPr>
        <p:spPr>
          <a:xfrm>
            <a:off x="457200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p:cNvSpPr/>
          <p:nvPr/>
        </p:nvSpPr>
        <p:spPr>
          <a:xfrm>
            <a:off x="478802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p:cNvSpPr/>
          <p:nvPr/>
        </p:nvSpPr>
        <p:spPr>
          <a:xfrm>
            <a:off x="500404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p:cNvSpPr/>
          <p:nvPr/>
        </p:nvSpPr>
        <p:spPr>
          <a:xfrm>
            <a:off x="522007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p:cNvSpPr/>
          <p:nvPr/>
        </p:nvSpPr>
        <p:spPr>
          <a:xfrm>
            <a:off x="543609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llipse 21"/>
          <p:cNvSpPr/>
          <p:nvPr/>
        </p:nvSpPr>
        <p:spPr>
          <a:xfrm>
            <a:off x="565212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p:cNvSpPr/>
          <p:nvPr/>
        </p:nvSpPr>
        <p:spPr>
          <a:xfrm>
            <a:off x="586814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p:cNvSpPr/>
          <p:nvPr/>
        </p:nvSpPr>
        <p:spPr>
          <a:xfrm>
            <a:off x="608416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p:cNvSpPr/>
          <p:nvPr/>
        </p:nvSpPr>
        <p:spPr>
          <a:xfrm>
            <a:off x="6300192" y="6597352"/>
            <a:ext cx="144016" cy="144016"/>
          </a:xfrm>
          <a:prstGeom prst="ellipse">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p:cNvSpPr/>
          <p:nvPr/>
        </p:nvSpPr>
        <p:spPr>
          <a:xfrm>
            <a:off x="651124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Ellipse 26"/>
          <p:cNvSpPr/>
          <p:nvPr/>
        </p:nvSpPr>
        <p:spPr>
          <a:xfrm>
            <a:off x="672727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llipse 27"/>
          <p:cNvSpPr/>
          <p:nvPr/>
        </p:nvSpPr>
        <p:spPr>
          <a:xfrm>
            <a:off x="694329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lipse 28"/>
          <p:cNvSpPr/>
          <p:nvPr/>
        </p:nvSpPr>
        <p:spPr>
          <a:xfrm>
            <a:off x="715931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Ellipse 29"/>
          <p:cNvSpPr/>
          <p:nvPr/>
        </p:nvSpPr>
        <p:spPr>
          <a:xfrm>
            <a:off x="737534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p:cNvSpPr/>
          <p:nvPr/>
        </p:nvSpPr>
        <p:spPr>
          <a:xfrm>
            <a:off x="759136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p:cNvSpPr/>
          <p:nvPr/>
        </p:nvSpPr>
        <p:spPr>
          <a:xfrm>
            <a:off x="780739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Ellipse 32"/>
          <p:cNvSpPr/>
          <p:nvPr/>
        </p:nvSpPr>
        <p:spPr>
          <a:xfrm>
            <a:off x="802341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Ellipse 33"/>
          <p:cNvSpPr/>
          <p:nvPr/>
        </p:nvSpPr>
        <p:spPr>
          <a:xfrm>
            <a:off x="823943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Ellipse 34"/>
          <p:cNvSpPr/>
          <p:nvPr/>
        </p:nvSpPr>
        <p:spPr>
          <a:xfrm>
            <a:off x="845546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Ellipse 35"/>
          <p:cNvSpPr/>
          <p:nvPr/>
        </p:nvSpPr>
        <p:spPr>
          <a:xfrm>
            <a:off x="867148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Ellipse 36"/>
          <p:cNvSpPr/>
          <p:nvPr/>
        </p:nvSpPr>
        <p:spPr>
          <a:xfrm>
            <a:off x="888751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Hexagone 37"/>
          <p:cNvSpPr/>
          <p:nvPr/>
        </p:nvSpPr>
        <p:spPr>
          <a:xfrm>
            <a:off x="8527470" y="5990248"/>
            <a:ext cx="504056" cy="434531"/>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39" name="ZoneTexte 38"/>
          <p:cNvSpPr txBox="1"/>
          <p:nvPr/>
        </p:nvSpPr>
        <p:spPr>
          <a:xfrm>
            <a:off x="8581426" y="5990248"/>
            <a:ext cx="437018" cy="369332"/>
          </a:xfrm>
          <a:prstGeom prst="rect">
            <a:avLst/>
          </a:prstGeom>
          <a:noFill/>
        </p:spPr>
        <p:txBody>
          <a:bodyPr wrap="square" rtlCol="0">
            <a:spAutoFit/>
          </a:bodyPr>
          <a:lstStyle/>
          <a:p>
            <a:pPr algn="ctr"/>
            <a:r>
              <a:rPr lang="fr-FR" dirty="0" smtClean="0">
                <a:solidFill>
                  <a:schemeClr val="bg1"/>
                </a:solidFill>
              </a:rPr>
              <a:t>16</a:t>
            </a:r>
            <a:endParaRPr lang="fr-FR" dirty="0">
              <a:solidFill>
                <a:schemeClr val="bg1"/>
              </a:solidFill>
            </a:endParaRPr>
          </a:p>
        </p:txBody>
      </p:sp>
      <p:sp>
        <p:nvSpPr>
          <p:cNvPr id="40" name="ZoneTexte 39"/>
          <p:cNvSpPr txBox="1"/>
          <p:nvPr/>
        </p:nvSpPr>
        <p:spPr>
          <a:xfrm>
            <a:off x="5724128" y="3679915"/>
            <a:ext cx="3016147" cy="307777"/>
          </a:xfrm>
          <a:prstGeom prst="rect">
            <a:avLst/>
          </a:prstGeom>
          <a:noFill/>
        </p:spPr>
        <p:txBody>
          <a:bodyPr wrap="none" rtlCol="0">
            <a:spAutoFit/>
          </a:bodyPr>
          <a:lstStyle/>
          <a:p>
            <a:r>
              <a:rPr lang="fr-FR" sz="1400" i="1" dirty="0" smtClean="0">
                <a:solidFill>
                  <a:schemeClr val="bg2">
                    <a:lumMod val="50000"/>
                  </a:schemeClr>
                </a:solidFill>
              </a:rPr>
              <a:t>Fig. 10 : Le port GPIO de la </a:t>
            </a:r>
            <a:r>
              <a:rPr lang="fr-FR" sz="1400" i="1" dirty="0" err="1" smtClean="0">
                <a:solidFill>
                  <a:schemeClr val="bg2">
                    <a:lumMod val="50000"/>
                  </a:schemeClr>
                </a:solidFill>
              </a:rPr>
              <a:t>Raspberry</a:t>
            </a:r>
            <a:r>
              <a:rPr lang="fr-FR" sz="1400" i="1" dirty="0" smtClean="0">
                <a:solidFill>
                  <a:schemeClr val="bg2">
                    <a:lumMod val="50000"/>
                  </a:schemeClr>
                </a:solidFill>
              </a:rPr>
              <a:t> Pi</a:t>
            </a:r>
            <a:endParaRPr lang="fr-FR" sz="1400" i="1" dirty="0">
              <a:solidFill>
                <a:schemeClr val="bg2">
                  <a:lumMod val="50000"/>
                </a:schemeClr>
              </a:solidFill>
            </a:endParaRPr>
          </a:p>
        </p:txBody>
      </p:sp>
      <p:sp>
        <p:nvSpPr>
          <p:cNvPr id="41" name="ZoneTexte 40"/>
          <p:cNvSpPr txBox="1"/>
          <p:nvPr/>
        </p:nvSpPr>
        <p:spPr>
          <a:xfrm>
            <a:off x="5398350" y="5720929"/>
            <a:ext cx="2208838" cy="523220"/>
          </a:xfrm>
          <a:prstGeom prst="rect">
            <a:avLst/>
          </a:prstGeom>
          <a:noFill/>
        </p:spPr>
        <p:txBody>
          <a:bodyPr wrap="square" rtlCol="0">
            <a:spAutoFit/>
          </a:bodyPr>
          <a:lstStyle/>
          <a:p>
            <a:r>
              <a:rPr lang="fr-FR" sz="1400" i="1" dirty="0" smtClean="0">
                <a:solidFill>
                  <a:schemeClr val="bg2">
                    <a:lumMod val="50000"/>
                  </a:schemeClr>
                </a:solidFill>
              </a:rPr>
              <a:t>Fig. 11 : Montage du capteur sur</a:t>
            </a:r>
            <a:r>
              <a:rPr lang="fr-FR" sz="1400" i="1" dirty="0">
                <a:solidFill>
                  <a:schemeClr val="bg2">
                    <a:lumMod val="50000"/>
                  </a:schemeClr>
                </a:solidFill>
              </a:rPr>
              <a:t> </a:t>
            </a:r>
            <a:r>
              <a:rPr lang="fr-FR" sz="1400" i="1" dirty="0" smtClean="0">
                <a:solidFill>
                  <a:schemeClr val="bg2">
                    <a:lumMod val="50000"/>
                  </a:schemeClr>
                </a:solidFill>
              </a:rPr>
              <a:t>la </a:t>
            </a:r>
            <a:r>
              <a:rPr lang="fr-FR" sz="1400" i="1" dirty="0" err="1" smtClean="0">
                <a:solidFill>
                  <a:schemeClr val="bg2">
                    <a:lumMod val="50000"/>
                  </a:schemeClr>
                </a:solidFill>
              </a:rPr>
              <a:t>Raspberry</a:t>
            </a:r>
            <a:r>
              <a:rPr lang="fr-FR" sz="1400" i="1" dirty="0" smtClean="0">
                <a:solidFill>
                  <a:schemeClr val="bg2">
                    <a:lumMod val="50000"/>
                  </a:schemeClr>
                </a:solidFill>
              </a:rPr>
              <a:t> Pi</a:t>
            </a:r>
          </a:p>
        </p:txBody>
      </p:sp>
    </p:spTree>
    <p:extLst>
      <p:ext uri="{BB962C8B-B14F-4D97-AF65-F5344CB8AC3E}">
        <p14:creationId xmlns:p14="http://schemas.microsoft.com/office/powerpoint/2010/main" val="5319241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alphaModFix/>
          </a:blip>
          <a:srcRect/>
          <a:stretch>
            <a:fillRect/>
          </a:stretch>
        </p:blipFill>
        <p:spPr>
          <a:xfrm>
            <a:off x="5004048" y="1579860"/>
            <a:ext cx="3662271" cy="3066316"/>
          </a:xfrm>
          <a:prstGeom prst="rect">
            <a:avLst/>
          </a:prstGeom>
          <a:noFill/>
          <a:ln>
            <a:noFill/>
          </a:ln>
        </p:spPr>
      </p:pic>
      <p:sp>
        <p:nvSpPr>
          <p:cNvPr id="5" name="ZoneTexte 4"/>
          <p:cNvSpPr txBox="1"/>
          <p:nvPr/>
        </p:nvSpPr>
        <p:spPr>
          <a:xfrm>
            <a:off x="820638" y="2017053"/>
            <a:ext cx="3382161" cy="891246"/>
          </a:xfrm>
          <a:prstGeom prst="rect">
            <a:avLst/>
          </a:prstGeom>
          <a:noFill/>
          <a:ln>
            <a:noFill/>
          </a:ln>
        </p:spPr>
        <p:txBody>
          <a:bodyPr vert="horz" wrap="none" lIns="81638" tIns="40819" rIns="81638" bIns="40819" anchorCtr="0" compatLnSpc="0">
            <a:spAutoFit/>
          </a:bodyPr>
          <a:lstStyle/>
          <a:p>
            <a:pPr hangingPunct="0">
              <a:spcAft>
                <a:spcPts val="1285"/>
              </a:spcAft>
              <a:buSzPct val="45000"/>
              <a:buFont typeface="StarSymbol"/>
              <a:buChar char="●"/>
            </a:pPr>
            <a:r>
              <a:rPr lang="fr-FR" sz="2177">
                <a:latin typeface="Liberation Sans" pitchFamily="18"/>
                <a:ea typeface="Droid Sans Fallback" pitchFamily="2"/>
                <a:cs typeface="FreeSans" pitchFamily="2"/>
              </a:rPr>
              <a:t>Calcul de l'angle du robot</a:t>
            </a:r>
          </a:p>
          <a:p>
            <a:pPr hangingPunct="0">
              <a:spcAft>
                <a:spcPts val="1285"/>
              </a:spcAft>
              <a:buSzPct val="45000"/>
              <a:buFont typeface="StarSymbol"/>
              <a:buChar char="●"/>
            </a:pPr>
            <a:r>
              <a:rPr lang="fr-FR" sz="2177">
                <a:latin typeface="Liberation Sans" pitchFamily="18"/>
                <a:ea typeface="Droid Sans Fallback" pitchFamily="2"/>
                <a:cs typeface="FreeSans" pitchFamily="2"/>
              </a:rPr>
              <a:t>Envoi des données</a:t>
            </a:r>
          </a:p>
        </p:txBody>
      </p:sp>
      <p:sp>
        <p:nvSpPr>
          <p:cNvPr id="6" name="ZoneTexte 5"/>
          <p:cNvSpPr txBox="1"/>
          <p:nvPr/>
        </p:nvSpPr>
        <p:spPr>
          <a:xfrm>
            <a:off x="820638" y="4722061"/>
            <a:ext cx="1902526" cy="403485"/>
          </a:xfrm>
          <a:prstGeom prst="rect">
            <a:avLst/>
          </a:prstGeom>
          <a:noFill/>
          <a:ln>
            <a:noFill/>
          </a:ln>
        </p:spPr>
        <p:txBody>
          <a:bodyPr vert="horz" wrap="none" lIns="81638" tIns="40819" rIns="81638" bIns="40819" anchorCtr="0" compatLnSpc="0">
            <a:spAutoFit/>
          </a:bodyPr>
          <a:lstStyle/>
          <a:p>
            <a:pPr hangingPunct="0"/>
            <a:r>
              <a:rPr lang="fr-FR" sz="2177">
                <a:latin typeface="Liberation Sans" pitchFamily="18"/>
                <a:ea typeface="Droid Sans Fallback" pitchFamily="2"/>
                <a:cs typeface="FreeSans" pitchFamily="2"/>
              </a:rPr>
              <a:t>Commandes :</a:t>
            </a:r>
          </a:p>
        </p:txBody>
      </p:sp>
      <p:sp>
        <p:nvSpPr>
          <p:cNvPr id="7" name="ZoneTexte 6"/>
          <p:cNvSpPr txBox="1"/>
          <p:nvPr/>
        </p:nvSpPr>
        <p:spPr>
          <a:xfrm>
            <a:off x="1289238" y="5203724"/>
            <a:ext cx="3901021" cy="720046"/>
          </a:xfrm>
          <a:prstGeom prst="rect">
            <a:avLst/>
          </a:prstGeom>
          <a:noFill/>
          <a:ln>
            <a:noFill/>
          </a:ln>
        </p:spPr>
        <p:txBody>
          <a:bodyPr vert="horz" wrap="none" lIns="81638" tIns="40819" rIns="81638" bIns="40819" anchorCtr="0" compatLnSpc="0">
            <a:spAutoFit/>
          </a:bodyPr>
          <a:lstStyle/>
          <a:p>
            <a:pPr hangingPunct="0">
              <a:spcAft>
                <a:spcPts val="771"/>
              </a:spcAft>
              <a:buSzPct val="45000"/>
              <a:buFont typeface="StarSymbol"/>
              <a:buChar char="●"/>
            </a:pPr>
            <a:r>
              <a:rPr lang="fr-FR" sz="1814">
                <a:latin typeface="Liberation Sans" pitchFamily="18"/>
                <a:ea typeface="Droid Sans Fallback" pitchFamily="2"/>
                <a:cs typeface="FreeSans" pitchFamily="2"/>
              </a:rPr>
              <a:t>Définir le nouvel angle de référence</a:t>
            </a:r>
          </a:p>
          <a:p>
            <a:pPr hangingPunct="0">
              <a:spcAft>
                <a:spcPts val="771"/>
              </a:spcAft>
              <a:buSzPct val="45000"/>
              <a:buFont typeface="StarSymbol"/>
              <a:buChar char="●"/>
            </a:pPr>
            <a:r>
              <a:rPr lang="fr-FR" sz="1814">
                <a:latin typeface="Liberation Sans" pitchFamily="18"/>
                <a:ea typeface="Droid Sans Fallback" pitchFamily="2"/>
                <a:cs typeface="FreeSans" pitchFamily="2"/>
              </a:rPr>
              <a:t>Calibrer le magnétomètre</a:t>
            </a:r>
          </a:p>
        </p:txBody>
      </p:sp>
      <p:sp>
        <p:nvSpPr>
          <p:cNvPr id="8" name="ZoneTexte 7"/>
          <p:cNvSpPr txBox="1"/>
          <p:nvPr/>
        </p:nvSpPr>
        <p:spPr>
          <a:xfrm>
            <a:off x="3016904" y="217527"/>
            <a:ext cx="3124335" cy="376811"/>
          </a:xfrm>
          <a:prstGeom prst="rect">
            <a:avLst/>
          </a:prstGeom>
          <a:noFill/>
          <a:ln>
            <a:noFill/>
          </a:ln>
        </p:spPr>
        <p:txBody>
          <a:bodyPr vert="horz" wrap="none" lIns="81638" tIns="40819" rIns="81638" bIns="40819" anchorCtr="0" compatLnSpc="0">
            <a:spAutoFit/>
          </a:bodyPr>
          <a:lstStyle/>
          <a:p>
            <a:pPr hangingPunct="0"/>
            <a:r>
              <a:rPr lang="fr-FR" sz="1996" dirty="0">
                <a:latin typeface="Liberation Sans" pitchFamily="18"/>
                <a:ea typeface="Droid Sans Fallback" pitchFamily="2"/>
                <a:cs typeface="FreeSans" pitchFamily="2"/>
              </a:rPr>
              <a:t>3 – Contrôle du MPU9150</a:t>
            </a:r>
          </a:p>
        </p:txBody>
      </p:sp>
      <p:sp>
        <p:nvSpPr>
          <p:cNvPr id="9" name="Rectangle 8"/>
          <p:cNvSpPr/>
          <p:nvPr/>
        </p:nvSpPr>
        <p:spPr>
          <a:xfrm>
            <a:off x="1653445" y="655901"/>
            <a:ext cx="5652381" cy="646331"/>
          </a:xfrm>
          <a:prstGeom prst="rect">
            <a:avLst/>
          </a:prstGeom>
        </p:spPr>
        <p:txBody>
          <a:bodyPr wrap="none">
            <a:spAutoFit/>
          </a:bodyPr>
          <a:lstStyle/>
          <a:p>
            <a:pPr lvl="0" algn="ctr" defTabSz="457200">
              <a:spcBef>
                <a:spcPct val="20000"/>
              </a:spcBef>
              <a:spcAft>
                <a:spcPts val="600"/>
              </a:spcAft>
              <a:buClr>
                <a:srgbClr val="30ACEC">
                  <a:lumMod val="75000"/>
                </a:srgbClr>
              </a:buClr>
              <a:buSzPct val="145000"/>
            </a:pPr>
            <a:r>
              <a:rPr lang="fr-FR" sz="3600" spc="-150" noProof="1" smtClean="0">
                <a:solidFill>
                  <a:srgbClr val="30ACEC">
                    <a:lumMod val="75000"/>
                  </a:srgbClr>
                </a:solidFill>
                <a:effectLst>
                  <a:outerShdw blurRad="50800" dist="38100" algn="l" rotWithShape="0">
                    <a:prstClr val="black">
                      <a:alpha val="14000"/>
                    </a:prstClr>
                  </a:outerShdw>
                </a:effectLst>
                <a:cs typeface="Arial"/>
              </a:rPr>
              <a:t>3.4 – Conception de l’application</a:t>
            </a:r>
            <a:endParaRPr lang="fr-FR" sz="3600" noProof="1">
              <a:solidFill>
                <a:srgbClr val="30ACEC">
                  <a:lumMod val="75000"/>
                </a:srgbClr>
              </a:solidFill>
              <a:effectLst>
                <a:outerShdw blurRad="50800" dist="38100" algn="l" rotWithShape="0">
                  <a:prstClr val="black">
                    <a:alpha val="14000"/>
                  </a:prstClr>
                </a:outerShdw>
              </a:effectLst>
            </a:endParaRPr>
          </a:p>
        </p:txBody>
      </p:sp>
      <p:sp>
        <p:nvSpPr>
          <p:cNvPr id="10" name="Ellipse 9"/>
          <p:cNvSpPr/>
          <p:nvPr/>
        </p:nvSpPr>
        <p:spPr>
          <a:xfrm>
            <a:off x="305983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p:cNvSpPr/>
          <p:nvPr/>
        </p:nvSpPr>
        <p:spPr>
          <a:xfrm>
            <a:off x="327585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p:cNvSpPr/>
          <p:nvPr/>
        </p:nvSpPr>
        <p:spPr>
          <a:xfrm>
            <a:off x="349188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370790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392392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p:cNvSpPr/>
          <p:nvPr/>
        </p:nvSpPr>
        <p:spPr>
          <a:xfrm>
            <a:off x="413995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p:cNvSpPr/>
          <p:nvPr/>
        </p:nvSpPr>
        <p:spPr>
          <a:xfrm>
            <a:off x="435597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p:cNvSpPr/>
          <p:nvPr/>
        </p:nvSpPr>
        <p:spPr>
          <a:xfrm>
            <a:off x="457200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p:cNvSpPr/>
          <p:nvPr/>
        </p:nvSpPr>
        <p:spPr>
          <a:xfrm>
            <a:off x="478802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p:cNvSpPr/>
          <p:nvPr/>
        </p:nvSpPr>
        <p:spPr>
          <a:xfrm>
            <a:off x="500404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p:cNvSpPr/>
          <p:nvPr/>
        </p:nvSpPr>
        <p:spPr>
          <a:xfrm>
            <a:off x="522007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p:cNvSpPr/>
          <p:nvPr/>
        </p:nvSpPr>
        <p:spPr>
          <a:xfrm>
            <a:off x="543609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llipse 21"/>
          <p:cNvSpPr/>
          <p:nvPr/>
        </p:nvSpPr>
        <p:spPr>
          <a:xfrm>
            <a:off x="565212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p:cNvSpPr/>
          <p:nvPr/>
        </p:nvSpPr>
        <p:spPr>
          <a:xfrm>
            <a:off x="586814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p:cNvSpPr/>
          <p:nvPr/>
        </p:nvSpPr>
        <p:spPr>
          <a:xfrm>
            <a:off x="608416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p:cNvSpPr/>
          <p:nvPr/>
        </p:nvSpPr>
        <p:spPr>
          <a:xfrm>
            <a:off x="630019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p:cNvSpPr/>
          <p:nvPr/>
        </p:nvSpPr>
        <p:spPr>
          <a:xfrm>
            <a:off x="6511246" y="6597352"/>
            <a:ext cx="144016" cy="144016"/>
          </a:xfrm>
          <a:prstGeom prst="ellipse">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Ellipse 26"/>
          <p:cNvSpPr/>
          <p:nvPr/>
        </p:nvSpPr>
        <p:spPr>
          <a:xfrm>
            <a:off x="672727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llipse 27"/>
          <p:cNvSpPr/>
          <p:nvPr/>
        </p:nvSpPr>
        <p:spPr>
          <a:xfrm>
            <a:off x="694329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lipse 28"/>
          <p:cNvSpPr/>
          <p:nvPr/>
        </p:nvSpPr>
        <p:spPr>
          <a:xfrm>
            <a:off x="715931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Ellipse 29"/>
          <p:cNvSpPr/>
          <p:nvPr/>
        </p:nvSpPr>
        <p:spPr>
          <a:xfrm>
            <a:off x="737534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p:cNvSpPr/>
          <p:nvPr/>
        </p:nvSpPr>
        <p:spPr>
          <a:xfrm>
            <a:off x="759136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p:cNvSpPr/>
          <p:nvPr/>
        </p:nvSpPr>
        <p:spPr>
          <a:xfrm>
            <a:off x="780739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Ellipse 32"/>
          <p:cNvSpPr/>
          <p:nvPr/>
        </p:nvSpPr>
        <p:spPr>
          <a:xfrm>
            <a:off x="802341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Ellipse 33"/>
          <p:cNvSpPr/>
          <p:nvPr/>
        </p:nvSpPr>
        <p:spPr>
          <a:xfrm>
            <a:off x="823943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Ellipse 34"/>
          <p:cNvSpPr/>
          <p:nvPr/>
        </p:nvSpPr>
        <p:spPr>
          <a:xfrm>
            <a:off x="845546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Ellipse 35"/>
          <p:cNvSpPr/>
          <p:nvPr/>
        </p:nvSpPr>
        <p:spPr>
          <a:xfrm>
            <a:off x="867148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Ellipse 36"/>
          <p:cNvSpPr/>
          <p:nvPr/>
        </p:nvSpPr>
        <p:spPr>
          <a:xfrm>
            <a:off x="888751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Hexagone 37"/>
          <p:cNvSpPr/>
          <p:nvPr/>
        </p:nvSpPr>
        <p:spPr>
          <a:xfrm>
            <a:off x="8527470" y="5990248"/>
            <a:ext cx="504056" cy="434531"/>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39" name="ZoneTexte 38"/>
          <p:cNvSpPr txBox="1"/>
          <p:nvPr/>
        </p:nvSpPr>
        <p:spPr>
          <a:xfrm>
            <a:off x="8581426" y="5990248"/>
            <a:ext cx="437018" cy="369332"/>
          </a:xfrm>
          <a:prstGeom prst="rect">
            <a:avLst/>
          </a:prstGeom>
          <a:noFill/>
        </p:spPr>
        <p:txBody>
          <a:bodyPr wrap="square" rtlCol="0">
            <a:spAutoFit/>
          </a:bodyPr>
          <a:lstStyle/>
          <a:p>
            <a:pPr algn="ctr"/>
            <a:r>
              <a:rPr lang="fr-FR" dirty="0" smtClean="0">
                <a:solidFill>
                  <a:schemeClr val="bg1"/>
                </a:solidFill>
              </a:rPr>
              <a:t>17</a:t>
            </a:r>
            <a:endParaRPr lang="fr-FR" dirty="0">
              <a:solidFill>
                <a:schemeClr val="bg1"/>
              </a:solidFill>
            </a:endParaRPr>
          </a:p>
        </p:txBody>
      </p:sp>
      <p:sp>
        <p:nvSpPr>
          <p:cNvPr id="40" name="Rectangle 39"/>
          <p:cNvSpPr/>
          <p:nvPr/>
        </p:nvSpPr>
        <p:spPr>
          <a:xfrm>
            <a:off x="5494007" y="4706883"/>
            <a:ext cx="3169714" cy="307777"/>
          </a:xfrm>
          <a:prstGeom prst="rect">
            <a:avLst/>
          </a:prstGeom>
        </p:spPr>
        <p:txBody>
          <a:bodyPr wrap="none">
            <a:spAutoFit/>
          </a:bodyPr>
          <a:lstStyle/>
          <a:p>
            <a:r>
              <a:rPr lang="fr-FR" sz="1400" i="1" dirty="0" err="1" smtClean="0">
                <a:solidFill>
                  <a:schemeClr val="bg2">
                    <a:lumMod val="50000"/>
                  </a:schemeClr>
                </a:solidFill>
              </a:rPr>
              <a:t>Fig</a:t>
            </a:r>
            <a:r>
              <a:rPr lang="fr-FR" sz="1400" i="1" dirty="0" smtClean="0">
                <a:solidFill>
                  <a:schemeClr val="bg2">
                    <a:lumMod val="50000"/>
                  </a:schemeClr>
                </a:solidFill>
              </a:rPr>
              <a:t> 12 : Orientation </a:t>
            </a:r>
            <a:r>
              <a:rPr lang="fr-FR" sz="1400" i="1" dirty="0">
                <a:solidFill>
                  <a:schemeClr val="bg2">
                    <a:lumMod val="50000"/>
                  </a:schemeClr>
                </a:solidFill>
              </a:rPr>
              <a:t>du robot dans l’espace</a:t>
            </a:r>
            <a:endParaRPr lang="fr-FR" sz="1400" i="1" dirty="0">
              <a:solidFill>
                <a:schemeClr val="bg2">
                  <a:lumMod val="50000"/>
                </a:schemeClr>
              </a:solidFill>
            </a:endParaRPr>
          </a:p>
        </p:txBody>
      </p:sp>
    </p:spTree>
    <p:extLst>
      <p:ext uri="{BB962C8B-B14F-4D97-AF65-F5344CB8AC3E}">
        <p14:creationId xmlns:p14="http://schemas.microsoft.com/office/powerpoint/2010/main" val="327158195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296" y="1484785"/>
            <a:ext cx="7579015" cy="4536504"/>
          </a:xfrm>
          <a:prstGeom prst="rect">
            <a:avLst/>
          </a:prstGeom>
          <a:noFill/>
          <a:ln>
            <a:noFill/>
          </a:ln>
        </p:spPr>
      </p:pic>
      <p:sp>
        <p:nvSpPr>
          <p:cNvPr id="5" name="ZoneTexte 4"/>
          <p:cNvSpPr txBox="1"/>
          <p:nvPr/>
        </p:nvSpPr>
        <p:spPr>
          <a:xfrm>
            <a:off x="3016904" y="217527"/>
            <a:ext cx="3124335" cy="376811"/>
          </a:xfrm>
          <a:prstGeom prst="rect">
            <a:avLst/>
          </a:prstGeom>
          <a:noFill/>
          <a:ln>
            <a:noFill/>
          </a:ln>
        </p:spPr>
        <p:txBody>
          <a:bodyPr vert="horz" wrap="none" lIns="81638" tIns="40819" rIns="81638" bIns="40819" anchorCtr="0" compatLnSpc="0">
            <a:spAutoFit/>
          </a:bodyPr>
          <a:lstStyle/>
          <a:p>
            <a:pPr hangingPunct="0"/>
            <a:r>
              <a:rPr lang="fr-FR" sz="1996" dirty="0">
                <a:latin typeface="Liberation Sans" pitchFamily="18"/>
                <a:ea typeface="Droid Sans Fallback" pitchFamily="2"/>
                <a:cs typeface="FreeSans" pitchFamily="2"/>
              </a:rPr>
              <a:t>3 – Contrôle du MPU9150</a:t>
            </a:r>
          </a:p>
        </p:txBody>
      </p:sp>
      <p:sp>
        <p:nvSpPr>
          <p:cNvPr id="6" name="Rectangle 5"/>
          <p:cNvSpPr/>
          <p:nvPr/>
        </p:nvSpPr>
        <p:spPr>
          <a:xfrm>
            <a:off x="1994690" y="655901"/>
            <a:ext cx="4969887" cy="646331"/>
          </a:xfrm>
          <a:prstGeom prst="rect">
            <a:avLst/>
          </a:prstGeom>
        </p:spPr>
        <p:txBody>
          <a:bodyPr wrap="none">
            <a:spAutoFit/>
          </a:bodyPr>
          <a:lstStyle/>
          <a:p>
            <a:pPr lvl="0" algn="ctr" defTabSz="457200">
              <a:spcBef>
                <a:spcPct val="20000"/>
              </a:spcBef>
              <a:spcAft>
                <a:spcPts val="600"/>
              </a:spcAft>
              <a:buClr>
                <a:srgbClr val="30ACEC">
                  <a:lumMod val="75000"/>
                </a:srgbClr>
              </a:buClr>
              <a:buSzPct val="145000"/>
            </a:pPr>
            <a:r>
              <a:rPr lang="fr-FR" sz="3600" spc="-150" noProof="1" smtClean="0">
                <a:solidFill>
                  <a:srgbClr val="30ACEC">
                    <a:lumMod val="75000"/>
                  </a:srgbClr>
                </a:solidFill>
                <a:effectLst>
                  <a:outerShdw blurRad="50800" dist="38100" algn="l" rotWithShape="0">
                    <a:prstClr val="black">
                      <a:alpha val="14000"/>
                    </a:prstClr>
                  </a:outerShdw>
                </a:effectLst>
                <a:cs typeface="Arial"/>
              </a:rPr>
              <a:t>3.5 – analyse de l’application</a:t>
            </a:r>
            <a:endParaRPr lang="fr-FR" sz="3600" noProof="1">
              <a:solidFill>
                <a:srgbClr val="30ACEC">
                  <a:lumMod val="75000"/>
                </a:srgbClr>
              </a:solidFill>
              <a:effectLst>
                <a:outerShdw blurRad="50800" dist="38100" algn="l" rotWithShape="0">
                  <a:prstClr val="black">
                    <a:alpha val="14000"/>
                  </a:prstClr>
                </a:outerShdw>
              </a:effectLst>
            </a:endParaRPr>
          </a:p>
        </p:txBody>
      </p:sp>
      <p:sp>
        <p:nvSpPr>
          <p:cNvPr id="7" name="Ellipse 6"/>
          <p:cNvSpPr/>
          <p:nvPr/>
        </p:nvSpPr>
        <p:spPr>
          <a:xfrm>
            <a:off x="305983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p:cNvSpPr/>
          <p:nvPr/>
        </p:nvSpPr>
        <p:spPr>
          <a:xfrm>
            <a:off x="327585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p:cNvSpPr/>
          <p:nvPr/>
        </p:nvSpPr>
        <p:spPr>
          <a:xfrm>
            <a:off x="349188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370790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p:cNvSpPr/>
          <p:nvPr/>
        </p:nvSpPr>
        <p:spPr>
          <a:xfrm>
            <a:off x="392392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p:cNvSpPr/>
          <p:nvPr/>
        </p:nvSpPr>
        <p:spPr>
          <a:xfrm>
            <a:off x="413995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435597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457200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p:cNvSpPr/>
          <p:nvPr/>
        </p:nvSpPr>
        <p:spPr>
          <a:xfrm>
            <a:off x="478802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p:cNvSpPr/>
          <p:nvPr/>
        </p:nvSpPr>
        <p:spPr>
          <a:xfrm>
            <a:off x="500404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p:cNvSpPr/>
          <p:nvPr/>
        </p:nvSpPr>
        <p:spPr>
          <a:xfrm>
            <a:off x="522007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p:cNvSpPr/>
          <p:nvPr/>
        </p:nvSpPr>
        <p:spPr>
          <a:xfrm>
            <a:off x="543609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p:cNvSpPr/>
          <p:nvPr/>
        </p:nvSpPr>
        <p:spPr>
          <a:xfrm>
            <a:off x="565212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p:cNvSpPr/>
          <p:nvPr/>
        </p:nvSpPr>
        <p:spPr>
          <a:xfrm>
            <a:off x="586814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p:cNvSpPr/>
          <p:nvPr/>
        </p:nvSpPr>
        <p:spPr>
          <a:xfrm>
            <a:off x="608416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llipse 21"/>
          <p:cNvSpPr/>
          <p:nvPr/>
        </p:nvSpPr>
        <p:spPr>
          <a:xfrm>
            <a:off x="630019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p:cNvSpPr/>
          <p:nvPr/>
        </p:nvSpPr>
        <p:spPr>
          <a:xfrm>
            <a:off x="651124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p:cNvSpPr/>
          <p:nvPr/>
        </p:nvSpPr>
        <p:spPr>
          <a:xfrm>
            <a:off x="6727270" y="6597352"/>
            <a:ext cx="144016" cy="144016"/>
          </a:xfrm>
          <a:prstGeom prst="ellipse">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p:cNvSpPr/>
          <p:nvPr/>
        </p:nvSpPr>
        <p:spPr>
          <a:xfrm>
            <a:off x="694329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p:cNvSpPr/>
          <p:nvPr/>
        </p:nvSpPr>
        <p:spPr>
          <a:xfrm>
            <a:off x="715931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Ellipse 26"/>
          <p:cNvSpPr/>
          <p:nvPr/>
        </p:nvSpPr>
        <p:spPr>
          <a:xfrm>
            <a:off x="737534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llipse 27"/>
          <p:cNvSpPr/>
          <p:nvPr/>
        </p:nvSpPr>
        <p:spPr>
          <a:xfrm>
            <a:off x="759136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lipse 28"/>
          <p:cNvSpPr/>
          <p:nvPr/>
        </p:nvSpPr>
        <p:spPr>
          <a:xfrm>
            <a:off x="780739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Ellipse 29"/>
          <p:cNvSpPr/>
          <p:nvPr/>
        </p:nvSpPr>
        <p:spPr>
          <a:xfrm>
            <a:off x="802341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p:cNvSpPr/>
          <p:nvPr/>
        </p:nvSpPr>
        <p:spPr>
          <a:xfrm>
            <a:off x="823943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p:cNvSpPr/>
          <p:nvPr/>
        </p:nvSpPr>
        <p:spPr>
          <a:xfrm>
            <a:off x="845546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Ellipse 32"/>
          <p:cNvSpPr/>
          <p:nvPr/>
        </p:nvSpPr>
        <p:spPr>
          <a:xfrm>
            <a:off x="867148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Ellipse 33"/>
          <p:cNvSpPr/>
          <p:nvPr/>
        </p:nvSpPr>
        <p:spPr>
          <a:xfrm>
            <a:off x="888751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Hexagone 34"/>
          <p:cNvSpPr/>
          <p:nvPr/>
        </p:nvSpPr>
        <p:spPr>
          <a:xfrm>
            <a:off x="8545522" y="6019176"/>
            <a:ext cx="504056" cy="434531"/>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36" name="ZoneTexte 35"/>
          <p:cNvSpPr txBox="1"/>
          <p:nvPr/>
        </p:nvSpPr>
        <p:spPr>
          <a:xfrm>
            <a:off x="8599478" y="6019176"/>
            <a:ext cx="437018" cy="369332"/>
          </a:xfrm>
          <a:prstGeom prst="rect">
            <a:avLst/>
          </a:prstGeom>
          <a:noFill/>
        </p:spPr>
        <p:txBody>
          <a:bodyPr wrap="square" rtlCol="0">
            <a:spAutoFit/>
          </a:bodyPr>
          <a:lstStyle/>
          <a:p>
            <a:pPr algn="ctr"/>
            <a:r>
              <a:rPr lang="fr-FR" dirty="0" smtClean="0">
                <a:solidFill>
                  <a:schemeClr val="bg1"/>
                </a:solidFill>
              </a:rPr>
              <a:t>18</a:t>
            </a:r>
            <a:endParaRPr lang="fr-FR" dirty="0">
              <a:solidFill>
                <a:schemeClr val="bg1"/>
              </a:solidFill>
            </a:endParaRPr>
          </a:p>
        </p:txBody>
      </p:sp>
      <p:sp>
        <p:nvSpPr>
          <p:cNvPr id="38" name="Rectangle 37"/>
          <p:cNvSpPr/>
          <p:nvPr/>
        </p:nvSpPr>
        <p:spPr>
          <a:xfrm>
            <a:off x="2950329" y="6096271"/>
            <a:ext cx="3435812" cy="307777"/>
          </a:xfrm>
          <a:prstGeom prst="rect">
            <a:avLst/>
          </a:prstGeom>
        </p:spPr>
        <p:txBody>
          <a:bodyPr wrap="none">
            <a:spAutoFit/>
          </a:bodyPr>
          <a:lstStyle/>
          <a:p>
            <a:r>
              <a:rPr lang="fr-FR" sz="1400" i="1" dirty="0" err="1" smtClean="0">
                <a:solidFill>
                  <a:schemeClr val="bg2">
                    <a:lumMod val="50000"/>
                  </a:schemeClr>
                </a:solidFill>
              </a:rPr>
              <a:t>Fig</a:t>
            </a:r>
            <a:r>
              <a:rPr lang="fr-FR" sz="1400" i="1" dirty="0" smtClean="0">
                <a:solidFill>
                  <a:schemeClr val="bg2">
                    <a:lumMod val="50000"/>
                  </a:schemeClr>
                </a:solidFill>
              </a:rPr>
              <a:t> 13 : Diagramme de classes de l’application</a:t>
            </a:r>
            <a:endParaRPr lang="fr-FR" sz="1400" i="1" dirty="0">
              <a:solidFill>
                <a:schemeClr val="bg2">
                  <a:lumMod val="50000"/>
                </a:schemeClr>
              </a:solidFill>
            </a:endParaRPr>
          </a:p>
        </p:txBody>
      </p:sp>
    </p:spTree>
    <p:extLst>
      <p:ext uri="{BB962C8B-B14F-4D97-AF65-F5344CB8AC3E}">
        <p14:creationId xmlns:p14="http://schemas.microsoft.com/office/powerpoint/2010/main" val="119722220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55576" y="260648"/>
            <a:ext cx="7704667" cy="593577"/>
          </a:xfrm>
        </p:spPr>
        <p:txBody>
          <a:bodyPr>
            <a:normAutofit fontScale="90000"/>
          </a:bodyPr>
          <a:lstStyle/>
          <a:p>
            <a:r>
              <a:rPr lang="fr-FR" dirty="0" smtClean="0"/>
              <a:t>Introduction</a:t>
            </a:r>
            <a:endParaRPr lang="fr-FR" dirty="0"/>
          </a:p>
        </p:txBody>
      </p:sp>
      <p:sp>
        <p:nvSpPr>
          <p:cNvPr id="3" name="Espace réservé du contenu 2"/>
          <p:cNvSpPr>
            <a:spLocks noGrp="1"/>
          </p:cNvSpPr>
          <p:nvPr>
            <p:ph idx="1"/>
          </p:nvPr>
        </p:nvSpPr>
        <p:spPr>
          <a:xfrm>
            <a:off x="971600" y="1772816"/>
            <a:ext cx="7704667" cy="3332816"/>
          </a:xfrm>
        </p:spPr>
        <p:txBody>
          <a:bodyPr/>
          <a:lstStyle/>
          <a:p>
            <a:r>
              <a:rPr lang="fr-FR" dirty="0" smtClean="0">
                <a:ln w="0"/>
                <a:effectLst>
                  <a:outerShdw blurRad="38100" dist="19050" dir="2700000" algn="tl" rotWithShape="0">
                    <a:schemeClr val="dk1">
                      <a:alpha val="40000"/>
                    </a:schemeClr>
                  </a:outerShdw>
                </a:effectLst>
              </a:rPr>
              <a:t>Amélioration d’un robot existant</a:t>
            </a:r>
          </a:p>
          <a:p>
            <a:r>
              <a:rPr lang="fr-FR" dirty="0" smtClean="0">
                <a:ln w="0"/>
                <a:effectLst>
                  <a:outerShdw blurRad="38100" dist="19050" dir="2700000" algn="tl" rotWithShape="0">
                    <a:schemeClr val="dk1">
                      <a:alpha val="40000"/>
                    </a:schemeClr>
                  </a:outerShdw>
                </a:effectLst>
              </a:rPr>
              <a:t>Trois domaines : Embarqué, Réseau, Interfaçage</a:t>
            </a:r>
          </a:p>
          <a:p>
            <a:pPr marL="0" indent="0" algn="ctr">
              <a:buNone/>
            </a:pPr>
            <a:endParaRPr lang="fr-FR" dirty="0" smtClean="0">
              <a:ln w="0"/>
              <a:effectLst>
                <a:outerShdw blurRad="38100" dist="19050" dir="2700000" algn="tl" rotWithShape="0">
                  <a:schemeClr val="dk1">
                    <a:alpha val="40000"/>
                  </a:schemeClr>
                </a:outerShdw>
              </a:effectLst>
            </a:endParaRPr>
          </a:p>
          <a:p>
            <a:pPr marL="0" indent="0">
              <a:buNone/>
            </a:pPr>
            <a:endParaRPr lang="fr-FR" dirty="0" smtClean="0">
              <a:ln w="0"/>
              <a:effectLst>
                <a:outerShdw blurRad="38100" dist="19050" dir="2700000" algn="tl" rotWithShape="0">
                  <a:schemeClr val="dk1">
                    <a:alpha val="40000"/>
                  </a:schemeClr>
                </a:outerShdw>
              </a:effectLst>
            </a:endParaRPr>
          </a:p>
          <a:p>
            <a:pPr marL="0" indent="0">
              <a:buNone/>
            </a:pPr>
            <a:r>
              <a:rPr lang="fr-FR" dirty="0" smtClean="0">
                <a:ln w="0"/>
                <a:effectLst>
                  <a:outerShdw blurRad="38100" dist="19050" dir="2700000" algn="tl" rotWithShape="0">
                    <a:schemeClr val="dk1">
                      <a:alpha val="40000"/>
                    </a:schemeClr>
                  </a:outerShdw>
                </a:effectLst>
              </a:rPr>
              <a:t>Comment améliorer l’orientation d’un robot </a:t>
            </a:r>
            <a:r>
              <a:rPr lang="fr-FR" dirty="0" err="1" smtClean="0">
                <a:ln w="0"/>
                <a:effectLst>
                  <a:outerShdw blurRad="38100" dist="19050" dir="2700000" algn="tl" rotWithShape="0">
                    <a:schemeClr val="dk1">
                      <a:alpha val="40000"/>
                    </a:schemeClr>
                  </a:outerShdw>
                </a:effectLst>
              </a:rPr>
              <a:t>Wifibot</a:t>
            </a:r>
            <a:r>
              <a:rPr lang="fr-FR" dirty="0" smtClean="0">
                <a:ln w="0"/>
                <a:effectLst>
                  <a:outerShdw blurRad="38100" dist="19050" dir="2700000" algn="tl" rotWithShape="0">
                    <a:schemeClr val="dk1">
                      <a:alpha val="40000"/>
                    </a:schemeClr>
                  </a:outerShdw>
                </a:effectLst>
              </a:rPr>
              <a:t> ?</a:t>
            </a:r>
          </a:p>
          <a:p>
            <a:endParaRPr lang="fr-FR" dirty="0">
              <a:ln w="0"/>
              <a:effectLst>
                <a:outerShdw blurRad="38100" dist="19050" dir="2700000" algn="tl" rotWithShape="0">
                  <a:schemeClr val="dk1">
                    <a:alpha val="40000"/>
                  </a:schemeClr>
                </a:outerShdw>
              </a:effectLst>
            </a:endParaRPr>
          </a:p>
        </p:txBody>
      </p:sp>
      <p:sp>
        <p:nvSpPr>
          <p:cNvPr id="53" name="Ellipse 52"/>
          <p:cNvSpPr/>
          <p:nvPr/>
        </p:nvSpPr>
        <p:spPr>
          <a:xfrm>
            <a:off x="3059832" y="6597352"/>
            <a:ext cx="144016" cy="144016"/>
          </a:xfrm>
          <a:prstGeom prst="ellipse">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Ellipse 53"/>
          <p:cNvSpPr/>
          <p:nvPr/>
        </p:nvSpPr>
        <p:spPr>
          <a:xfrm>
            <a:off x="327585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Ellipse 54"/>
          <p:cNvSpPr/>
          <p:nvPr/>
        </p:nvSpPr>
        <p:spPr>
          <a:xfrm>
            <a:off x="349188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Ellipse 55"/>
          <p:cNvSpPr/>
          <p:nvPr/>
        </p:nvSpPr>
        <p:spPr>
          <a:xfrm>
            <a:off x="370790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Ellipse 56"/>
          <p:cNvSpPr/>
          <p:nvPr/>
        </p:nvSpPr>
        <p:spPr>
          <a:xfrm>
            <a:off x="392392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Ellipse 57"/>
          <p:cNvSpPr/>
          <p:nvPr/>
        </p:nvSpPr>
        <p:spPr>
          <a:xfrm>
            <a:off x="413995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Ellipse 58"/>
          <p:cNvSpPr/>
          <p:nvPr/>
        </p:nvSpPr>
        <p:spPr>
          <a:xfrm>
            <a:off x="435597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Ellipse 59"/>
          <p:cNvSpPr/>
          <p:nvPr/>
        </p:nvSpPr>
        <p:spPr>
          <a:xfrm>
            <a:off x="457200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Ellipse 60"/>
          <p:cNvSpPr/>
          <p:nvPr/>
        </p:nvSpPr>
        <p:spPr>
          <a:xfrm>
            <a:off x="478802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Ellipse 61"/>
          <p:cNvSpPr/>
          <p:nvPr/>
        </p:nvSpPr>
        <p:spPr>
          <a:xfrm>
            <a:off x="500404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Ellipse 62"/>
          <p:cNvSpPr/>
          <p:nvPr/>
        </p:nvSpPr>
        <p:spPr>
          <a:xfrm>
            <a:off x="522007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 name="Ellipse 63"/>
          <p:cNvSpPr/>
          <p:nvPr/>
        </p:nvSpPr>
        <p:spPr>
          <a:xfrm>
            <a:off x="543609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Ellipse 64"/>
          <p:cNvSpPr/>
          <p:nvPr/>
        </p:nvSpPr>
        <p:spPr>
          <a:xfrm>
            <a:off x="565212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Ellipse 65"/>
          <p:cNvSpPr/>
          <p:nvPr/>
        </p:nvSpPr>
        <p:spPr>
          <a:xfrm>
            <a:off x="586814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Ellipse 66"/>
          <p:cNvSpPr/>
          <p:nvPr/>
        </p:nvSpPr>
        <p:spPr>
          <a:xfrm>
            <a:off x="608416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8" name="Ellipse 67"/>
          <p:cNvSpPr/>
          <p:nvPr/>
        </p:nvSpPr>
        <p:spPr>
          <a:xfrm>
            <a:off x="630019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Ellipse 68"/>
          <p:cNvSpPr/>
          <p:nvPr/>
        </p:nvSpPr>
        <p:spPr>
          <a:xfrm>
            <a:off x="651124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Ellipse 69"/>
          <p:cNvSpPr/>
          <p:nvPr/>
        </p:nvSpPr>
        <p:spPr>
          <a:xfrm>
            <a:off x="672727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Ellipse 70"/>
          <p:cNvSpPr/>
          <p:nvPr/>
        </p:nvSpPr>
        <p:spPr>
          <a:xfrm>
            <a:off x="694329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Ellipse 71"/>
          <p:cNvSpPr/>
          <p:nvPr/>
        </p:nvSpPr>
        <p:spPr>
          <a:xfrm>
            <a:off x="715931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Ellipse 72"/>
          <p:cNvSpPr/>
          <p:nvPr/>
        </p:nvSpPr>
        <p:spPr>
          <a:xfrm>
            <a:off x="737534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Ellipse 73"/>
          <p:cNvSpPr/>
          <p:nvPr/>
        </p:nvSpPr>
        <p:spPr>
          <a:xfrm>
            <a:off x="759136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 name="Ellipse 74"/>
          <p:cNvSpPr/>
          <p:nvPr/>
        </p:nvSpPr>
        <p:spPr>
          <a:xfrm>
            <a:off x="780739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 name="Ellipse 75"/>
          <p:cNvSpPr/>
          <p:nvPr/>
        </p:nvSpPr>
        <p:spPr>
          <a:xfrm>
            <a:off x="802341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 name="Ellipse 76"/>
          <p:cNvSpPr/>
          <p:nvPr/>
        </p:nvSpPr>
        <p:spPr>
          <a:xfrm>
            <a:off x="823943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Ellipse 77"/>
          <p:cNvSpPr/>
          <p:nvPr/>
        </p:nvSpPr>
        <p:spPr>
          <a:xfrm>
            <a:off x="845546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Ellipse 78"/>
          <p:cNvSpPr/>
          <p:nvPr/>
        </p:nvSpPr>
        <p:spPr>
          <a:xfrm>
            <a:off x="867148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Ellipse 79"/>
          <p:cNvSpPr/>
          <p:nvPr/>
        </p:nvSpPr>
        <p:spPr>
          <a:xfrm>
            <a:off x="888751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Hexagone 80"/>
          <p:cNvSpPr/>
          <p:nvPr/>
        </p:nvSpPr>
        <p:spPr>
          <a:xfrm>
            <a:off x="8527470" y="5990248"/>
            <a:ext cx="504056" cy="434531"/>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82" name="ZoneTexte 81"/>
          <p:cNvSpPr txBox="1"/>
          <p:nvPr/>
        </p:nvSpPr>
        <p:spPr>
          <a:xfrm>
            <a:off x="8671486" y="5990774"/>
            <a:ext cx="211054" cy="369332"/>
          </a:xfrm>
          <a:prstGeom prst="rect">
            <a:avLst/>
          </a:prstGeom>
          <a:noFill/>
        </p:spPr>
        <p:txBody>
          <a:bodyPr wrap="square" rtlCol="0">
            <a:spAutoFit/>
          </a:bodyPr>
          <a:lstStyle/>
          <a:p>
            <a:pPr algn="ctr"/>
            <a:r>
              <a:rPr lang="fr-FR" dirty="0" smtClean="0">
                <a:solidFill>
                  <a:schemeClr val="bg1"/>
                </a:solidFill>
              </a:rPr>
              <a:t>1</a:t>
            </a:r>
            <a:endParaRPr lang="fr-FR" dirty="0">
              <a:solidFill>
                <a:schemeClr val="bg1"/>
              </a:solidFill>
            </a:endParaRPr>
          </a:p>
        </p:txBody>
      </p:sp>
    </p:spTree>
    <p:extLst>
      <p:ext uri="{BB962C8B-B14F-4D97-AF65-F5344CB8AC3E}">
        <p14:creationId xmlns:p14="http://schemas.microsoft.com/office/powerpoint/2010/main" val="318490808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56411" y="1838585"/>
            <a:ext cx="1778582" cy="403485"/>
          </a:xfrm>
          <a:prstGeom prst="rect">
            <a:avLst/>
          </a:prstGeom>
          <a:noFill/>
          <a:ln>
            <a:noFill/>
          </a:ln>
        </p:spPr>
        <p:txBody>
          <a:bodyPr vert="horz" wrap="none" lIns="81638" tIns="40819" rIns="81638" bIns="40819" anchorCtr="0" compatLnSpc="0">
            <a:spAutoFit/>
          </a:bodyPr>
          <a:lstStyle/>
          <a:p>
            <a:pPr hangingPunct="0"/>
            <a:r>
              <a:rPr lang="fr-FR" sz="2177" dirty="0">
                <a:latin typeface="Liberation Sans" pitchFamily="18"/>
                <a:ea typeface="Droid Sans Fallback" pitchFamily="2"/>
                <a:cs typeface="FreeSans" pitchFamily="2"/>
              </a:rPr>
              <a:t>Initialisation :</a:t>
            </a:r>
          </a:p>
        </p:txBody>
      </p:sp>
      <p:sp>
        <p:nvSpPr>
          <p:cNvPr id="5" name="ZoneTexte 4"/>
          <p:cNvSpPr txBox="1"/>
          <p:nvPr/>
        </p:nvSpPr>
        <p:spPr>
          <a:xfrm>
            <a:off x="392004" y="4756526"/>
            <a:ext cx="3430188" cy="403485"/>
          </a:xfrm>
          <a:prstGeom prst="rect">
            <a:avLst/>
          </a:prstGeom>
          <a:noFill/>
          <a:ln>
            <a:noFill/>
          </a:ln>
        </p:spPr>
        <p:txBody>
          <a:bodyPr vert="horz" wrap="none" lIns="81638" tIns="40819" rIns="81638" bIns="40819" anchorCtr="0" compatLnSpc="0">
            <a:spAutoFit/>
          </a:bodyPr>
          <a:lstStyle/>
          <a:p>
            <a:pPr hangingPunct="0"/>
            <a:r>
              <a:rPr lang="fr-FR" sz="2177">
                <a:latin typeface="Liberation Sans" pitchFamily="18"/>
                <a:ea typeface="Droid Sans Fallback" pitchFamily="2"/>
                <a:cs typeface="FreeSans" pitchFamily="2"/>
              </a:rPr>
              <a:t>Acquisition d'une mesure :</a:t>
            </a:r>
          </a:p>
        </p:txBody>
      </p:sp>
      <p:sp>
        <p:nvSpPr>
          <p:cNvPr id="6" name="ZoneTexte 5"/>
          <p:cNvSpPr txBox="1"/>
          <p:nvPr/>
        </p:nvSpPr>
        <p:spPr>
          <a:xfrm>
            <a:off x="1115616" y="2361066"/>
            <a:ext cx="5214651" cy="1353552"/>
          </a:xfrm>
          <a:prstGeom prst="rect">
            <a:avLst/>
          </a:prstGeom>
          <a:noFill/>
          <a:ln>
            <a:noFill/>
          </a:ln>
        </p:spPr>
        <p:txBody>
          <a:bodyPr vert="horz" wrap="none" lIns="81638" tIns="40819" rIns="81638" bIns="40819" anchorCtr="0" compatLnSpc="0">
            <a:spAutoFit/>
          </a:bodyPr>
          <a:lstStyle/>
          <a:p>
            <a:pPr hangingPunct="0">
              <a:spcAft>
                <a:spcPts val="771"/>
              </a:spcAft>
              <a:buSzPct val="45000"/>
              <a:buFont typeface="StarSymbol"/>
              <a:buChar char="●"/>
            </a:pPr>
            <a:r>
              <a:rPr lang="fr-FR" sz="1633" dirty="0">
                <a:latin typeface="Liberation Sans" pitchFamily="18"/>
                <a:ea typeface="Droid Sans Fallback" pitchFamily="2"/>
                <a:cs typeface="FreeSans" pitchFamily="2"/>
              </a:rPr>
              <a:t>Connexion au MPU6050 en I²C</a:t>
            </a:r>
          </a:p>
          <a:p>
            <a:pPr hangingPunct="0">
              <a:spcAft>
                <a:spcPts val="771"/>
              </a:spcAft>
              <a:buSzPct val="45000"/>
              <a:buFont typeface="StarSymbol"/>
              <a:buChar char="●"/>
            </a:pPr>
            <a:r>
              <a:rPr lang="fr-FR" sz="1633" dirty="0">
                <a:latin typeface="Liberation Sans" pitchFamily="18"/>
                <a:ea typeface="Droid Sans Fallback" pitchFamily="2"/>
                <a:cs typeface="FreeSans" pitchFamily="2"/>
              </a:rPr>
              <a:t>Redirection du bus I²C esclave sur le bus I²C principal</a:t>
            </a:r>
          </a:p>
          <a:p>
            <a:pPr hangingPunct="0">
              <a:spcAft>
                <a:spcPts val="771"/>
              </a:spcAft>
              <a:buSzPct val="45000"/>
              <a:buFont typeface="StarSymbol"/>
              <a:buChar char="●"/>
            </a:pPr>
            <a:r>
              <a:rPr lang="fr-FR" sz="1633" dirty="0">
                <a:latin typeface="Liberation Sans" pitchFamily="18"/>
                <a:ea typeface="Droid Sans Fallback" pitchFamily="2"/>
                <a:cs typeface="FreeSans" pitchFamily="2"/>
              </a:rPr>
              <a:t>Connexion à l'AK8975C en I²C</a:t>
            </a:r>
          </a:p>
          <a:p>
            <a:pPr hangingPunct="0">
              <a:spcAft>
                <a:spcPts val="771"/>
              </a:spcAft>
              <a:buSzPct val="45000"/>
              <a:buFont typeface="StarSymbol"/>
              <a:buChar char="●"/>
            </a:pPr>
            <a:r>
              <a:rPr lang="fr-FR" sz="1633" dirty="0">
                <a:latin typeface="Liberation Sans" pitchFamily="18"/>
                <a:ea typeface="Droid Sans Fallback" pitchFamily="2"/>
                <a:cs typeface="FreeSans" pitchFamily="2"/>
              </a:rPr>
              <a:t>Déconnexion du MPU6050</a:t>
            </a:r>
          </a:p>
        </p:txBody>
      </p:sp>
      <p:sp>
        <p:nvSpPr>
          <p:cNvPr id="7" name="ZoneTexte 6"/>
          <p:cNvSpPr txBox="1"/>
          <p:nvPr/>
        </p:nvSpPr>
        <p:spPr>
          <a:xfrm>
            <a:off x="751209" y="5279008"/>
            <a:ext cx="4900911" cy="1010125"/>
          </a:xfrm>
          <a:prstGeom prst="rect">
            <a:avLst/>
          </a:prstGeom>
          <a:noFill/>
          <a:ln>
            <a:noFill/>
          </a:ln>
        </p:spPr>
        <p:txBody>
          <a:bodyPr vert="horz" wrap="none" lIns="81638" tIns="40819" rIns="81638" bIns="40819" anchorCtr="0" compatLnSpc="0">
            <a:spAutoFit/>
          </a:bodyPr>
          <a:lstStyle/>
          <a:p>
            <a:pPr hangingPunct="0">
              <a:spcAft>
                <a:spcPts val="771"/>
              </a:spcAft>
              <a:buSzPct val="45000"/>
              <a:buFont typeface="StarSymbol"/>
              <a:buChar char="●"/>
            </a:pPr>
            <a:r>
              <a:rPr lang="fr-FR" sz="1633" dirty="0">
                <a:latin typeface="Liberation Sans" pitchFamily="18"/>
                <a:ea typeface="Droid Sans Fallback" pitchFamily="2"/>
                <a:cs typeface="FreeSans" pitchFamily="2"/>
              </a:rPr>
              <a:t>Passage du capteur en mode </a:t>
            </a:r>
            <a:r>
              <a:rPr lang="fr-FR" sz="1633" i="1" dirty="0">
                <a:latin typeface="Liberation Sans" pitchFamily="18"/>
                <a:ea typeface="Droid Sans Fallback" pitchFamily="2"/>
                <a:cs typeface="FreeSans" pitchFamily="2"/>
              </a:rPr>
              <a:t>single </a:t>
            </a:r>
            <a:r>
              <a:rPr lang="fr-FR" sz="1633" i="1" dirty="0" err="1">
                <a:latin typeface="Liberation Sans" pitchFamily="18"/>
                <a:ea typeface="Droid Sans Fallback" pitchFamily="2"/>
                <a:cs typeface="FreeSans" pitchFamily="2"/>
              </a:rPr>
              <a:t>measurement</a:t>
            </a:r>
            <a:endParaRPr lang="fr-FR" sz="1633" i="1" dirty="0">
              <a:latin typeface="Liberation Sans" pitchFamily="18"/>
              <a:ea typeface="Droid Sans Fallback" pitchFamily="2"/>
              <a:cs typeface="FreeSans" pitchFamily="2"/>
            </a:endParaRPr>
          </a:p>
          <a:p>
            <a:pPr hangingPunct="0">
              <a:spcAft>
                <a:spcPts val="771"/>
              </a:spcAft>
              <a:buSzPct val="45000"/>
              <a:buFont typeface="StarSymbol"/>
              <a:buChar char="●"/>
            </a:pPr>
            <a:r>
              <a:rPr lang="fr-FR" sz="1633" dirty="0">
                <a:latin typeface="Liberation Sans" pitchFamily="18"/>
                <a:ea typeface="Droid Sans Fallback" pitchFamily="2"/>
                <a:cs typeface="FreeSans" pitchFamily="2"/>
              </a:rPr>
              <a:t>Attente de 10 ms</a:t>
            </a:r>
          </a:p>
          <a:p>
            <a:pPr hangingPunct="0">
              <a:spcAft>
                <a:spcPts val="771"/>
              </a:spcAft>
              <a:buSzPct val="45000"/>
              <a:buFont typeface="StarSymbol"/>
              <a:buChar char="●"/>
            </a:pPr>
            <a:r>
              <a:rPr lang="fr-FR" sz="1633" dirty="0">
                <a:latin typeface="Liberation Sans" pitchFamily="18"/>
                <a:ea typeface="Droid Sans Fallback" pitchFamily="2"/>
                <a:cs typeface="FreeSans" pitchFamily="2"/>
              </a:rPr>
              <a:t>Lecture des mesures des 3 capteurs (6 octets)</a:t>
            </a:r>
          </a:p>
        </p:txBody>
      </p:sp>
      <p:pic>
        <p:nvPicPr>
          <p:cNvPr id="8" name="Image 7"/>
          <p:cNvPicPr>
            <a:picLocks noChangeAspect="1"/>
          </p:cNvPicPr>
          <p:nvPr/>
        </p:nvPicPr>
        <p:blipFill>
          <a:blip r:embed="rId3">
            <a:lum bright="-50000"/>
            <a:alphaModFix/>
          </a:blip>
          <a:srcRect/>
          <a:stretch>
            <a:fillRect/>
          </a:stretch>
        </p:blipFill>
        <p:spPr>
          <a:xfrm>
            <a:off x="4912093" y="2904743"/>
            <a:ext cx="4047425" cy="2803554"/>
          </a:xfrm>
          <a:prstGeom prst="rect">
            <a:avLst/>
          </a:prstGeom>
          <a:noFill/>
          <a:ln>
            <a:noFill/>
          </a:ln>
        </p:spPr>
      </p:pic>
      <p:sp>
        <p:nvSpPr>
          <p:cNvPr id="9" name="ZoneTexte 8"/>
          <p:cNvSpPr txBox="1"/>
          <p:nvPr/>
        </p:nvSpPr>
        <p:spPr>
          <a:xfrm>
            <a:off x="3016904" y="217527"/>
            <a:ext cx="3124335" cy="376811"/>
          </a:xfrm>
          <a:prstGeom prst="rect">
            <a:avLst/>
          </a:prstGeom>
          <a:noFill/>
          <a:ln>
            <a:noFill/>
          </a:ln>
        </p:spPr>
        <p:txBody>
          <a:bodyPr vert="horz" wrap="none" lIns="81638" tIns="40819" rIns="81638" bIns="40819" anchorCtr="0" compatLnSpc="0">
            <a:spAutoFit/>
          </a:bodyPr>
          <a:lstStyle/>
          <a:p>
            <a:pPr hangingPunct="0"/>
            <a:r>
              <a:rPr lang="fr-FR" sz="1996" dirty="0">
                <a:latin typeface="Liberation Sans" pitchFamily="18"/>
                <a:ea typeface="Droid Sans Fallback" pitchFamily="2"/>
                <a:cs typeface="FreeSans" pitchFamily="2"/>
              </a:rPr>
              <a:t>3 – Contrôle du MPU9150</a:t>
            </a:r>
          </a:p>
        </p:txBody>
      </p:sp>
      <p:sp>
        <p:nvSpPr>
          <p:cNvPr id="10" name="Rectangle 9"/>
          <p:cNvSpPr/>
          <p:nvPr/>
        </p:nvSpPr>
        <p:spPr>
          <a:xfrm>
            <a:off x="2049834" y="655901"/>
            <a:ext cx="4859600" cy="646331"/>
          </a:xfrm>
          <a:prstGeom prst="rect">
            <a:avLst/>
          </a:prstGeom>
        </p:spPr>
        <p:txBody>
          <a:bodyPr wrap="none">
            <a:spAutoFit/>
          </a:bodyPr>
          <a:lstStyle/>
          <a:p>
            <a:pPr lvl="0" algn="ctr" defTabSz="457200">
              <a:spcBef>
                <a:spcPct val="20000"/>
              </a:spcBef>
              <a:spcAft>
                <a:spcPts val="600"/>
              </a:spcAft>
              <a:buClr>
                <a:srgbClr val="30ACEC">
                  <a:lumMod val="75000"/>
                </a:srgbClr>
              </a:buClr>
              <a:buSzPct val="145000"/>
            </a:pPr>
            <a:r>
              <a:rPr lang="fr-FR" sz="3600" spc="-150" noProof="1" smtClean="0">
                <a:solidFill>
                  <a:srgbClr val="30ACEC">
                    <a:lumMod val="75000"/>
                  </a:srgbClr>
                </a:solidFill>
                <a:effectLst>
                  <a:outerShdw blurRad="50800" dist="38100" algn="l" rotWithShape="0">
                    <a:prstClr val="black">
                      <a:alpha val="14000"/>
                    </a:prstClr>
                  </a:outerShdw>
                </a:effectLst>
                <a:cs typeface="Arial"/>
              </a:rPr>
              <a:t>3.6 – Le driver du MPU9150</a:t>
            </a:r>
            <a:endParaRPr lang="fr-FR" sz="3600" noProof="1">
              <a:solidFill>
                <a:srgbClr val="30ACEC">
                  <a:lumMod val="75000"/>
                </a:srgbClr>
              </a:solidFill>
              <a:effectLst>
                <a:outerShdw blurRad="50800" dist="38100" algn="l" rotWithShape="0">
                  <a:prstClr val="black">
                    <a:alpha val="14000"/>
                  </a:prstClr>
                </a:outerShdw>
              </a:effectLst>
            </a:endParaRPr>
          </a:p>
        </p:txBody>
      </p:sp>
      <p:sp>
        <p:nvSpPr>
          <p:cNvPr id="11" name="Ellipse 10"/>
          <p:cNvSpPr/>
          <p:nvPr/>
        </p:nvSpPr>
        <p:spPr>
          <a:xfrm>
            <a:off x="305983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p:cNvSpPr/>
          <p:nvPr/>
        </p:nvSpPr>
        <p:spPr>
          <a:xfrm>
            <a:off x="327585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349188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370790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p:cNvSpPr/>
          <p:nvPr/>
        </p:nvSpPr>
        <p:spPr>
          <a:xfrm>
            <a:off x="392392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p:cNvSpPr/>
          <p:nvPr/>
        </p:nvSpPr>
        <p:spPr>
          <a:xfrm>
            <a:off x="413995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p:cNvSpPr/>
          <p:nvPr/>
        </p:nvSpPr>
        <p:spPr>
          <a:xfrm>
            <a:off x="435597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p:cNvSpPr/>
          <p:nvPr/>
        </p:nvSpPr>
        <p:spPr>
          <a:xfrm>
            <a:off x="457200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p:cNvSpPr/>
          <p:nvPr/>
        </p:nvSpPr>
        <p:spPr>
          <a:xfrm>
            <a:off x="478802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p:cNvSpPr/>
          <p:nvPr/>
        </p:nvSpPr>
        <p:spPr>
          <a:xfrm>
            <a:off x="500404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p:cNvSpPr/>
          <p:nvPr/>
        </p:nvSpPr>
        <p:spPr>
          <a:xfrm>
            <a:off x="522007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llipse 21"/>
          <p:cNvSpPr/>
          <p:nvPr/>
        </p:nvSpPr>
        <p:spPr>
          <a:xfrm>
            <a:off x="543609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p:cNvSpPr/>
          <p:nvPr/>
        </p:nvSpPr>
        <p:spPr>
          <a:xfrm>
            <a:off x="565212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p:cNvSpPr/>
          <p:nvPr/>
        </p:nvSpPr>
        <p:spPr>
          <a:xfrm>
            <a:off x="586814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p:cNvSpPr/>
          <p:nvPr/>
        </p:nvSpPr>
        <p:spPr>
          <a:xfrm>
            <a:off x="608416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p:cNvSpPr/>
          <p:nvPr/>
        </p:nvSpPr>
        <p:spPr>
          <a:xfrm>
            <a:off x="630019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Ellipse 26"/>
          <p:cNvSpPr/>
          <p:nvPr/>
        </p:nvSpPr>
        <p:spPr>
          <a:xfrm>
            <a:off x="651124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llipse 27"/>
          <p:cNvSpPr/>
          <p:nvPr/>
        </p:nvSpPr>
        <p:spPr>
          <a:xfrm>
            <a:off x="672727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lipse 28"/>
          <p:cNvSpPr/>
          <p:nvPr/>
        </p:nvSpPr>
        <p:spPr>
          <a:xfrm>
            <a:off x="6943294" y="6597352"/>
            <a:ext cx="144016" cy="144016"/>
          </a:xfrm>
          <a:prstGeom prst="ellipse">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Ellipse 29"/>
          <p:cNvSpPr/>
          <p:nvPr/>
        </p:nvSpPr>
        <p:spPr>
          <a:xfrm>
            <a:off x="715931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p:cNvSpPr/>
          <p:nvPr/>
        </p:nvSpPr>
        <p:spPr>
          <a:xfrm>
            <a:off x="737534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p:cNvSpPr/>
          <p:nvPr/>
        </p:nvSpPr>
        <p:spPr>
          <a:xfrm>
            <a:off x="759136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Ellipse 32"/>
          <p:cNvSpPr/>
          <p:nvPr/>
        </p:nvSpPr>
        <p:spPr>
          <a:xfrm>
            <a:off x="780739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Ellipse 33"/>
          <p:cNvSpPr/>
          <p:nvPr/>
        </p:nvSpPr>
        <p:spPr>
          <a:xfrm>
            <a:off x="802341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Ellipse 34"/>
          <p:cNvSpPr/>
          <p:nvPr/>
        </p:nvSpPr>
        <p:spPr>
          <a:xfrm>
            <a:off x="823943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Ellipse 35"/>
          <p:cNvSpPr/>
          <p:nvPr/>
        </p:nvSpPr>
        <p:spPr>
          <a:xfrm>
            <a:off x="845546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Ellipse 36"/>
          <p:cNvSpPr/>
          <p:nvPr/>
        </p:nvSpPr>
        <p:spPr>
          <a:xfrm>
            <a:off x="867148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Ellipse 37"/>
          <p:cNvSpPr/>
          <p:nvPr/>
        </p:nvSpPr>
        <p:spPr>
          <a:xfrm>
            <a:off x="888751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Hexagone 38"/>
          <p:cNvSpPr/>
          <p:nvPr/>
        </p:nvSpPr>
        <p:spPr>
          <a:xfrm>
            <a:off x="8527470" y="5990248"/>
            <a:ext cx="504056" cy="434531"/>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40" name="ZoneTexte 39"/>
          <p:cNvSpPr txBox="1"/>
          <p:nvPr/>
        </p:nvSpPr>
        <p:spPr>
          <a:xfrm>
            <a:off x="8581426" y="5990248"/>
            <a:ext cx="437018" cy="369332"/>
          </a:xfrm>
          <a:prstGeom prst="rect">
            <a:avLst/>
          </a:prstGeom>
          <a:noFill/>
        </p:spPr>
        <p:txBody>
          <a:bodyPr wrap="square" rtlCol="0">
            <a:spAutoFit/>
          </a:bodyPr>
          <a:lstStyle/>
          <a:p>
            <a:pPr algn="ctr"/>
            <a:r>
              <a:rPr lang="fr-FR" dirty="0" smtClean="0">
                <a:solidFill>
                  <a:schemeClr val="bg1"/>
                </a:solidFill>
              </a:rPr>
              <a:t>19</a:t>
            </a:r>
            <a:endParaRPr lang="fr-FR" dirty="0">
              <a:solidFill>
                <a:schemeClr val="bg1"/>
              </a:solidFill>
            </a:endParaRPr>
          </a:p>
        </p:txBody>
      </p:sp>
      <p:sp>
        <p:nvSpPr>
          <p:cNvPr id="41" name="Rectangle 40"/>
          <p:cNvSpPr/>
          <p:nvPr/>
        </p:nvSpPr>
        <p:spPr>
          <a:xfrm>
            <a:off x="6207745" y="5784070"/>
            <a:ext cx="2191177" cy="523220"/>
          </a:xfrm>
          <a:prstGeom prst="rect">
            <a:avLst/>
          </a:prstGeom>
        </p:spPr>
        <p:txBody>
          <a:bodyPr wrap="none">
            <a:spAutoFit/>
          </a:bodyPr>
          <a:lstStyle/>
          <a:p>
            <a:r>
              <a:rPr lang="fr-FR" sz="1400" i="1" dirty="0" err="1" smtClean="0">
                <a:solidFill>
                  <a:schemeClr val="bg2">
                    <a:lumMod val="50000"/>
                  </a:schemeClr>
                </a:solidFill>
              </a:rPr>
              <a:t>Fig</a:t>
            </a:r>
            <a:r>
              <a:rPr lang="fr-FR" sz="1400" i="1" dirty="0" smtClean="0">
                <a:solidFill>
                  <a:schemeClr val="bg2">
                    <a:lumMod val="50000"/>
                  </a:schemeClr>
                </a:solidFill>
              </a:rPr>
              <a:t> 14 : Composition interne </a:t>
            </a:r>
          </a:p>
          <a:p>
            <a:r>
              <a:rPr lang="fr-FR" sz="1400" i="1" dirty="0" smtClean="0">
                <a:solidFill>
                  <a:schemeClr val="bg2">
                    <a:lumMod val="50000"/>
                  </a:schemeClr>
                </a:solidFill>
              </a:rPr>
              <a:t>Du MPU9150</a:t>
            </a:r>
            <a:endParaRPr lang="fr-FR" sz="1400" i="1" dirty="0">
              <a:solidFill>
                <a:schemeClr val="bg2">
                  <a:lumMod val="50000"/>
                </a:schemeClr>
              </a:solidFill>
            </a:endParaRPr>
          </a:p>
        </p:txBody>
      </p:sp>
    </p:spTree>
    <p:extLst>
      <p:ext uri="{BB962C8B-B14F-4D97-AF65-F5344CB8AC3E}">
        <p14:creationId xmlns:p14="http://schemas.microsoft.com/office/powerpoint/2010/main" val="288037960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64172" y="1413610"/>
            <a:ext cx="1499338" cy="403485"/>
          </a:xfrm>
          <a:prstGeom prst="rect">
            <a:avLst/>
          </a:prstGeom>
          <a:noFill/>
          <a:ln>
            <a:noFill/>
          </a:ln>
        </p:spPr>
        <p:txBody>
          <a:bodyPr vert="horz" wrap="none" lIns="81638" tIns="40819" rIns="81638" bIns="40819" anchorCtr="0" compatLnSpc="0">
            <a:spAutoFit/>
          </a:bodyPr>
          <a:lstStyle/>
          <a:p>
            <a:pPr hangingPunct="0"/>
            <a:r>
              <a:rPr lang="fr-FR" sz="2177">
                <a:latin typeface="Liberation Sans" pitchFamily="18"/>
                <a:ea typeface="Droid Sans Fallback" pitchFamily="2"/>
                <a:cs typeface="FreeSans" pitchFamily="2"/>
              </a:rPr>
              <a:t>Protocole :</a:t>
            </a:r>
          </a:p>
        </p:txBody>
      </p:sp>
      <p:sp>
        <p:nvSpPr>
          <p:cNvPr id="6" name="ZoneTexte 5"/>
          <p:cNvSpPr txBox="1"/>
          <p:nvPr/>
        </p:nvSpPr>
        <p:spPr>
          <a:xfrm>
            <a:off x="864172" y="4613812"/>
            <a:ext cx="2321808" cy="403485"/>
          </a:xfrm>
          <a:prstGeom prst="rect">
            <a:avLst/>
          </a:prstGeom>
          <a:noFill/>
          <a:ln>
            <a:noFill/>
          </a:ln>
        </p:spPr>
        <p:txBody>
          <a:bodyPr vert="horz" wrap="none" lIns="81638" tIns="40819" rIns="81638" bIns="40819" anchorCtr="0" compatLnSpc="0">
            <a:spAutoFit/>
          </a:bodyPr>
          <a:lstStyle/>
          <a:p>
            <a:pPr hangingPunct="0"/>
            <a:r>
              <a:rPr lang="fr-FR" sz="2177">
                <a:latin typeface="Liberation Sans" pitchFamily="18"/>
                <a:ea typeface="Droid Sans Fallback" pitchFamily="2"/>
                <a:cs typeface="FreeSans" pitchFamily="2"/>
              </a:rPr>
              <a:t>Fonctionnement :</a:t>
            </a:r>
          </a:p>
        </p:txBody>
      </p:sp>
      <p:sp>
        <p:nvSpPr>
          <p:cNvPr id="7" name="ZoneTexte 6"/>
          <p:cNvSpPr txBox="1"/>
          <p:nvPr/>
        </p:nvSpPr>
        <p:spPr>
          <a:xfrm>
            <a:off x="1223379" y="5168948"/>
            <a:ext cx="3965142" cy="720046"/>
          </a:xfrm>
          <a:prstGeom prst="rect">
            <a:avLst/>
          </a:prstGeom>
          <a:noFill/>
          <a:ln>
            <a:noFill/>
          </a:ln>
        </p:spPr>
        <p:txBody>
          <a:bodyPr vert="horz" wrap="none" lIns="81638" tIns="40819" rIns="81638" bIns="40819" anchorCtr="0" compatLnSpc="0">
            <a:spAutoFit/>
          </a:bodyPr>
          <a:lstStyle/>
          <a:p>
            <a:pPr hangingPunct="0">
              <a:spcAft>
                <a:spcPts val="771"/>
              </a:spcAft>
              <a:buSzPct val="45000"/>
              <a:buFont typeface="StarSymbol"/>
              <a:buChar char="●"/>
              <a:defRPr sz="2000"/>
            </a:pPr>
            <a:r>
              <a:rPr lang="fr-FR" sz="1814">
                <a:latin typeface="Liberation Sans" pitchFamily="18"/>
                <a:ea typeface="Droid Sans Fallback" pitchFamily="2"/>
                <a:cs typeface="FreeSans" pitchFamily="2"/>
              </a:rPr>
              <a:t>envoi des mesures à tous les clients</a:t>
            </a:r>
          </a:p>
          <a:p>
            <a:pPr hangingPunct="0">
              <a:spcAft>
                <a:spcPts val="771"/>
              </a:spcAft>
              <a:buSzPct val="45000"/>
              <a:buFont typeface="StarSymbol"/>
              <a:buChar char="●"/>
              <a:defRPr sz="2000"/>
            </a:pPr>
            <a:r>
              <a:rPr lang="fr-FR" sz="1814">
                <a:latin typeface="Liberation Sans" pitchFamily="18"/>
                <a:ea typeface="Droid Sans Fallback" pitchFamily="2"/>
                <a:cs typeface="FreeSans" pitchFamily="2"/>
              </a:rPr>
              <a:t>écoute des commandes des clients</a:t>
            </a:r>
          </a:p>
        </p:txBody>
      </p:sp>
      <p:sp>
        <p:nvSpPr>
          <p:cNvPr id="8" name="ZoneTexte 7"/>
          <p:cNvSpPr txBox="1"/>
          <p:nvPr/>
        </p:nvSpPr>
        <p:spPr>
          <a:xfrm>
            <a:off x="6058948" y="4582789"/>
            <a:ext cx="1778326" cy="403485"/>
          </a:xfrm>
          <a:prstGeom prst="rect">
            <a:avLst/>
          </a:prstGeom>
          <a:noFill/>
          <a:ln>
            <a:noFill/>
          </a:ln>
        </p:spPr>
        <p:txBody>
          <a:bodyPr vert="horz" wrap="none" lIns="81638" tIns="40819" rIns="81638" bIns="40819" anchorCtr="0" compatLnSpc="0">
            <a:spAutoFit/>
          </a:bodyPr>
          <a:lstStyle/>
          <a:p>
            <a:pPr hangingPunct="0"/>
            <a:r>
              <a:rPr lang="fr-FR" sz="2177">
                <a:latin typeface="Liberation Sans" pitchFamily="18"/>
                <a:ea typeface="Droid Sans Fallback" pitchFamily="2"/>
                <a:cs typeface="FreeSans" pitchFamily="2"/>
              </a:rPr>
              <a:t>Raspberry Pi</a:t>
            </a:r>
          </a:p>
        </p:txBody>
      </p:sp>
      <p:sp>
        <p:nvSpPr>
          <p:cNvPr id="9" name="Forme libre 8"/>
          <p:cNvSpPr/>
          <p:nvPr/>
        </p:nvSpPr>
        <p:spPr>
          <a:xfrm>
            <a:off x="6252266" y="5044532"/>
            <a:ext cx="457171" cy="326551"/>
          </a:xfrm>
          <a:custGeom>
            <a:avLst>
              <a:gd name="f0" fmla="val 13844"/>
              <a:gd name="f1" fmla="val 5696"/>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729FCF"/>
          </a:solidFill>
          <a:ln w="0">
            <a:solidFill>
              <a:srgbClr val="3465A4"/>
            </a:solidFill>
            <a:prstDash val="solid"/>
          </a:ln>
        </p:spPr>
        <p:txBody>
          <a:bodyPr vert="horz" wrap="none" lIns="81638" tIns="40819" rIns="81638" bIns="40819" anchor="ctr" anchorCtr="0" compatLnSpc="0">
            <a:noAutofit/>
          </a:bodyPr>
          <a:lstStyle/>
          <a:p>
            <a:pPr hangingPunct="0"/>
            <a:endParaRPr lang="fr-FR" sz="1633">
              <a:latin typeface="Liberation Sans" pitchFamily="18"/>
              <a:ea typeface="Droid Sans Fallback" pitchFamily="2"/>
              <a:cs typeface="FreeSans" pitchFamily="2"/>
            </a:endParaRPr>
          </a:p>
        </p:txBody>
      </p:sp>
      <p:sp>
        <p:nvSpPr>
          <p:cNvPr id="10" name="ZoneTexte 9"/>
          <p:cNvSpPr txBox="1"/>
          <p:nvPr/>
        </p:nvSpPr>
        <p:spPr>
          <a:xfrm>
            <a:off x="6840058" y="5038328"/>
            <a:ext cx="1574487" cy="349944"/>
          </a:xfrm>
          <a:prstGeom prst="rect">
            <a:avLst/>
          </a:prstGeom>
          <a:noFill/>
          <a:ln>
            <a:noFill/>
          </a:ln>
        </p:spPr>
        <p:txBody>
          <a:bodyPr vert="horz" wrap="none" lIns="81638" tIns="40819" rIns="81638" bIns="40819" anchorCtr="0" compatLnSpc="0">
            <a:spAutoFit/>
          </a:bodyPr>
          <a:lstStyle/>
          <a:p>
            <a:pPr hangingPunct="0"/>
            <a:r>
              <a:rPr lang="fr-FR" sz="1814">
                <a:latin typeface="Liberation Sans" pitchFamily="18"/>
                <a:ea typeface="Droid Sans Fallback" pitchFamily="2"/>
                <a:cs typeface="FreeSans" pitchFamily="2"/>
              </a:rPr>
              <a:t>multithreadée</a:t>
            </a:r>
          </a:p>
        </p:txBody>
      </p:sp>
      <p:sp>
        <p:nvSpPr>
          <p:cNvPr id="11" name="ZoneTexte 10"/>
          <p:cNvSpPr txBox="1"/>
          <p:nvPr/>
        </p:nvSpPr>
        <p:spPr>
          <a:xfrm>
            <a:off x="3016904" y="217527"/>
            <a:ext cx="3124335" cy="376811"/>
          </a:xfrm>
          <a:prstGeom prst="rect">
            <a:avLst/>
          </a:prstGeom>
          <a:noFill/>
          <a:ln>
            <a:noFill/>
          </a:ln>
        </p:spPr>
        <p:txBody>
          <a:bodyPr vert="horz" wrap="none" lIns="81638" tIns="40819" rIns="81638" bIns="40819" anchorCtr="0" compatLnSpc="0">
            <a:spAutoFit/>
          </a:bodyPr>
          <a:lstStyle/>
          <a:p>
            <a:pPr hangingPunct="0"/>
            <a:r>
              <a:rPr lang="fr-FR" sz="1996" dirty="0">
                <a:latin typeface="Liberation Sans" pitchFamily="18"/>
                <a:ea typeface="Droid Sans Fallback" pitchFamily="2"/>
                <a:cs typeface="FreeSans" pitchFamily="2"/>
              </a:rPr>
              <a:t>3 – Contrôle du MPU9150</a:t>
            </a:r>
          </a:p>
        </p:txBody>
      </p:sp>
      <p:sp>
        <p:nvSpPr>
          <p:cNvPr id="12" name="Rectangle 11"/>
          <p:cNvSpPr/>
          <p:nvPr/>
        </p:nvSpPr>
        <p:spPr>
          <a:xfrm>
            <a:off x="3148177" y="655901"/>
            <a:ext cx="2662908" cy="646331"/>
          </a:xfrm>
          <a:prstGeom prst="rect">
            <a:avLst/>
          </a:prstGeom>
        </p:spPr>
        <p:txBody>
          <a:bodyPr wrap="none">
            <a:spAutoFit/>
          </a:bodyPr>
          <a:lstStyle/>
          <a:p>
            <a:pPr lvl="0" algn="ctr" defTabSz="457200">
              <a:spcBef>
                <a:spcPct val="20000"/>
              </a:spcBef>
              <a:spcAft>
                <a:spcPts val="600"/>
              </a:spcAft>
              <a:buClr>
                <a:srgbClr val="30ACEC">
                  <a:lumMod val="75000"/>
                </a:srgbClr>
              </a:buClr>
              <a:buSzPct val="145000"/>
            </a:pPr>
            <a:r>
              <a:rPr lang="fr-FR" sz="3600" spc="-150" noProof="1" smtClean="0">
                <a:solidFill>
                  <a:srgbClr val="30ACEC">
                    <a:lumMod val="75000"/>
                  </a:srgbClr>
                </a:solidFill>
                <a:effectLst>
                  <a:outerShdw blurRad="50800" dist="38100" algn="l" rotWithShape="0">
                    <a:prstClr val="black">
                      <a:alpha val="14000"/>
                    </a:prstClr>
                  </a:outerShdw>
                </a:effectLst>
                <a:cs typeface="Arial"/>
              </a:rPr>
              <a:t>3.7 – Le réseau</a:t>
            </a:r>
            <a:endParaRPr lang="fr-FR" sz="3600" noProof="1">
              <a:solidFill>
                <a:srgbClr val="30ACEC">
                  <a:lumMod val="75000"/>
                </a:srgbClr>
              </a:solidFill>
              <a:effectLst>
                <a:outerShdw blurRad="50800" dist="38100" algn="l" rotWithShape="0">
                  <a:prstClr val="black">
                    <a:alpha val="14000"/>
                  </a:prstClr>
                </a:outerShdw>
              </a:effectLst>
            </a:endParaRPr>
          </a:p>
        </p:txBody>
      </p:sp>
      <p:pic>
        <p:nvPicPr>
          <p:cNvPr id="13" name="Imag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7577" y="2148245"/>
            <a:ext cx="5522987" cy="1944588"/>
          </a:xfrm>
          <a:prstGeom prst="rect">
            <a:avLst/>
          </a:prstGeom>
        </p:spPr>
      </p:pic>
      <p:sp>
        <p:nvSpPr>
          <p:cNvPr id="14" name="Ellipse 13"/>
          <p:cNvSpPr/>
          <p:nvPr/>
        </p:nvSpPr>
        <p:spPr>
          <a:xfrm>
            <a:off x="305983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p:cNvSpPr/>
          <p:nvPr/>
        </p:nvSpPr>
        <p:spPr>
          <a:xfrm>
            <a:off x="327585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p:cNvSpPr/>
          <p:nvPr/>
        </p:nvSpPr>
        <p:spPr>
          <a:xfrm>
            <a:off x="349188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p:cNvSpPr/>
          <p:nvPr/>
        </p:nvSpPr>
        <p:spPr>
          <a:xfrm>
            <a:off x="370790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p:cNvSpPr/>
          <p:nvPr/>
        </p:nvSpPr>
        <p:spPr>
          <a:xfrm>
            <a:off x="392392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p:cNvSpPr/>
          <p:nvPr/>
        </p:nvSpPr>
        <p:spPr>
          <a:xfrm>
            <a:off x="413995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p:cNvSpPr/>
          <p:nvPr/>
        </p:nvSpPr>
        <p:spPr>
          <a:xfrm>
            <a:off x="435597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p:cNvSpPr/>
          <p:nvPr/>
        </p:nvSpPr>
        <p:spPr>
          <a:xfrm>
            <a:off x="457200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llipse 21"/>
          <p:cNvSpPr/>
          <p:nvPr/>
        </p:nvSpPr>
        <p:spPr>
          <a:xfrm>
            <a:off x="478802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p:cNvSpPr/>
          <p:nvPr/>
        </p:nvSpPr>
        <p:spPr>
          <a:xfrm>
            <a:off x="500404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p:cNvSpPr/>
          <p:nvPr/>
        </p:nvSpPr>
        <p:spPr>
          <a:xfrm>
            <a:off x="522007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p:cNvSpPr/>
          <p:nvPr/>
        </p:nvSpPr>
        <p:spPr>
          <a:xfrm>
            <a:off x="543609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p:cNvSpPr/>
          <p:nvPr/>
        </p:nvSpPr>
        <p:spPr>
          <a:xfrm>
            <a:off x="565212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Ellipse 26"/>
          <p:cNvSpPr/>
          <p:nvPr/>
        </p:nvSpPr>
        <p:spPr>
          <a:xfrm>
            <a:off x="586814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llipse 27"/>
          <p:cNvSpPr/>
          <p:nvPr/>
        </p:nvSpPr>
        <p:spPr>
          <a:xfrm>
            <a:off x="608416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lipse 28"/>
          <p:cNvSpPr/>
          <p:nvPr/>
        </p:nvSpPr>
        <p:spPr>
          <a:xfrm>
            <a:off x="630019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Ellipse 29"/>
          <p:cNvSpPr/>
          <p:nvPr/>
        </p:nvSpPr>
        <p:spPr>
          <a:xfrm>
            <a:off x="651124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p:cNvSpPr/>
          <p:nvPr/>
        </p:nvSpPr>
        <p:spPr>
          <a:xfrm>
            <a:off x="672727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p:cNvSpPr/>
          <p:nvPr/>
        </p:nvSpPr>
        <p:spPr>
          <a:xfrm>
            <a:off x="694329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Ellipse 32"/>
          <p:cNvSpPr/>
          <p:nvPr/>
        </p:nvSpPr>
        <p:spPr>
          <a:xfrm>
            <a:off x="7159318" y="6597352"/>
            <a:ext cx="144016" cy="144016"/>
          </a:xfrm>
          <a:prstGeom prst="ellipse">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Ellipse 33"/>
          <p:cNvSpPr/>
          <p:nvPr/>
        </p:nvSpPr>
        <p:spPr>
          <a:xfrm>
            <a:off x="737534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Ellipse 34"/>
          <p:cNvSpPr/>
          <p:nvPr/>
        </p:nvSpPr>
        <p:spPr>
          <a:xfrm>
            <a:off x="759136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Ellipse 35"/>
          <p:cNvSpPr/>
          <p:nvPr/>
        </p:nvSpPr>
        <p:spPr>
          <a:xfrm>
            <a:off x="780739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Ellipse 36"/>
          <p:cNvSpPr/>
          <p:nvPr/>
        </p:nvSpPr>
        <p:spPr>
          <a:xfrm>
            <a:off x="802341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Ellipse 37"/>
          <p:cNvSpPr/>
          <p:nvPr/>
        </p:nvSpPr>
        <p:spPr>
          <a:xfrm>
            <a:off x="823943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Ellipse 38"/>
          <p:cNvSpPr/>
          <p:nvPr/>
        </p:nvSpPr>
        <p:spPr>
          <a:xfrm>
            <a:off x="845546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Ellipse 39"/>
          <p:cNvSpPr/>
          <p:nvPr/>
        </p:nvSpPr>
        <p:spPr>
          <a:xfrm>
            <a:off x="867148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Ellipse 40"/>
          <p:cNvSpPr/>
          <p:nvPr/>
        </p:nvSpPr>
        <p:spPr>
          <a:xfrm>
            <a:off x="888751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Hexagone 41"/>
          <p:cNvSpPr/>
          <p:nvPr/>
        </p:nvSpPr>
        <p:spPr>
          <a:xfrm>
            <a:off x="8527470" y="5990248"/>
            <a:ext cx="504056" cy="434531"/>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43" name="ZoneTexte 42"/>
          <p:cNvSpPr txBox="1"/>
          <p:nvPr/>
        </p:nvSpPr>
        <p:spPr>
          <a:xfrm>
            <a:off x="8581426" y="5990248"/>
            <a:ext cx="437018" cy="369332"/>
          </a:xfrm>
          <a:prstGeom prst="rect">
            <a:avLst/>
          </a:prstGeom>
          <a:noFill/>
        </p:spPr>
        <p:txBody>
          <a:bodyPr wrap="square" rtlCol="0">
            <a:spAutoFit/>
          </a:bodyPr>
          <a:lstStyle/>
          <a:p>
            <a:pPr algn="ctr"/>
            <a:r>
              <a:rPr lang="fr-FR" dirty="0" smtClean="0">
                <a:solidFill>
                  <a:schemeClr val="bg1"/>
                </a:solidFill>
              </a:rPr>
              <a:t>20</a:t>
            </a:r>
            <a:endParaRPr lang="fr-FR" dirty="0">
              <a:solidFill>
                <a:schemeClr val="bg1"/>
              </a:solidFill>
            </a:endParaRPr>
          </a:p>
        </p:txBody>
      </p:sp>
    </p:spTree>
    <p:extLst>
      <p:ext uri="{BB962C8B-B14F-4D97-AF65-F5344CB8AC3E}">
        <p14:creationId xmlns:p14="http://schemas.microsoft.com/office/powerpoint/2010/main" val="3026490611"/>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1043608" y="2564904"/>
            <a:ext cx="7344816" cy="792088"/>
          </a:xfrm>
          <a:prstGeom prst="rect">
            <a:avLst/>
          </a:prstGeom>
          <a:effectLst/>
        </p:spPr>
        <p:txBody>
          <a:bodyPr vert="horz" lIns="91440" tIns="45720" rIns="91440" bIns="45720" rtlCol="0" anchor="b">
            <a:normAutofit fontScale="97500"/>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4100" dirty="0" smtClean="0"/>
              <a:t>4 – Interfaçage du capteur</a:t>
            </a:r>
            <a:endParaRPr lang="fr-FR" sz="4100" dirty="0"/>
          </a:p>
        </p:txBody>
      </p:sp>
      <p:sp>
        <p:nvSpPr>
          <p:cNvPr id="3" name="Ellipse 2"/>
          <p:cNvSpPr/>
          <p:nvPr/>
        </p:nvSpPr>
        <p:spPr>
          <a:xfrm>
            <a:off x="305983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p:cNvSpPr/>
          <p:nvPr/>
        </p:nvSpPr>
        <p:spPr>
          <a:xfrm>
            <a:off x="327585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llipse 4"/>
          <p:cNvSpPr/>
          <p:nvPr/>
        </p:nvSpPr>
        <p:spPr>
          <a:xfrm>
            <a:off x="349188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p:cNvSpPr/>
          <p:nvPr/>
        </p:nvSpPr>
        <p:spPr>
          <a:xfrm>
            <a:off x="370790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p:cNvSpPr/>
          <p:nvPr/>
        </p:nvSpPr>
        <p:spPr>
          <a:xfrm>
            <a:off x="392392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p:cNvSpPr/>
          <p:nvPr/>
        </p:nvSpPr>
        <p:spPr>
          <a:xfrm>
            <a:off x="413995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p:cNvSpPr/>
          <p:nvPr/>
        </p:nvSpPr>
        <p:spPr>
          <a:xfrm>
            <a:off x="435597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457200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p:cNvSpPr/>
          <p:nvPr/>
        </p:nvSpPr>
        <p:spPr>
          <a:xfrm>
            <a:off x="478802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p:cNvSpPr/>
          <p:nvPr/>
        </p:nvSpPr>
        <p:spPr>
          <a:xfrm>
            <a:off x="500404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522007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543609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p:cNvSpPr/>
          <p:nvPr/>
        </p:nvSpPr>
        <p:spPr>
          <a:xfrm>
            <a:off x="565212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p:cNvSpPr/>
          <p:nvPr/>
        </p:nvSpPr>
        <p:spPr>
          <a:xfrm>
            <a:off x="586814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p:cNvSpPr/>
          <p:nvPr/>
        </p:nvSpPr>
        <p:spPr>
          <a:xfrm>
            <a:off x="608416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p:cNvSpPr/>
          <p:nvPr/>
        </p:nvSpPr>
        <p:spPr>
          <a:xfrm>
            <a:off x="630019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p:cNvSpPr/>
          <p:nvPr/>
        </p:nvSpPr>
        <p:spPr>
          <a:xfrm>
            <a:off x="651124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p:cNvSpPr/>
          <p:nvPr/>
        </p:nvSpPr>
        <p:spPr>
          <a:xfrm>
            <a:off x="672727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p:cNvSpPr/>
          <p:nvPr/>
        </p:nvSpPr>
        <p:spPr>
          <a:xfrm>
            <a:off x="694329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llipse 21"/>
          <p:cNvSpPr/>
          <p:nvPr/>
        </p:nvSpPr>
        <p:spPr>
          <a:xfrm>
            <a:off x="715931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p:cNvSpPr/>
          <p:nvPr/>
        </p:nvSpPr>
        <p:spPr>
          <a:xfrm>
            <a:off x="7375342" y="6597352"/>
            <a:ext cx="144016" cy="144016"/>
          </a:xfrm>
          <a:prstGeom prst="ellipse">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p:cNvSpPr/>
          <p:nvPr/>
        </p:nvSpPr>
        <p:spPr>
          <a:xfrm>
            <a:off x="759136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p:cNvSpPr/>
          <p:nvPr/>
        </p:nvSpPr>
        <p:spPr>
          <a:xfrm>
            <a:off x="780739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p:cNvSpPr/>
          <p:nvPr/>
        </p:nvSpPr>
        <p:spPr>
          <a:xfrm>
            <a:off x="802341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Ellipse 26"/>
          <p:cNvSpPr/>
          <p:nvPr/>
        </p:nvSpPr>
        <p:spPr>
          <a:xfrm>
            <a:off x="823943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llipse 27"/>
          <p:cNvSpPr/>
          <p:nvPr/>
        </p:nvSpPr>
        <p:spPr>
          <a:xfrm>
            <a:off x="845546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lipse 28"/>
          <p:cNvSpPr/>
          <p:nvPr/>
        </p:nvSpPr>
        <p:spPr>
          <a:xfrm>
            <a:off x="867148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Ellipse 29"/>
          <p:cNvSpPr/>
          <p:nvPr/>
        </p:nvSpPr>
        <p:spPr>
          <a:xfrm>
            <a:off x="888751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Hexagone 30"/>
          <p:cNvSpPr/>
          <p:nvPr/>
        </p:nvSpPr>
        <p:spPr>
          <a:xfrm>
            <a:off x="8527470" y="5990248"/>
            <a:ext cx="504056" cy="434531"/>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32" name="ZoneTexte 31"/>
          <p:cNvSpPr txBox="1"/>
          <p:nvPr/>
        </p:nvSpPr>
        <p:spPr>
          <a:xfrm>
            <a:off x="8581426" y="5990248"/>
            <a:ext cx="437018" cy="369332"/>
          </a:xfrm>
          <a:prstGeom prst="rect">
            <a:avLst/>
          </a:prstGeom>
          <a:noFill/>
        </p:spPr>
        <p:txBody>
          <a:bodyPr wrap="square" rtlCol="0">
            <a:spAutoFit/>
          </a:bodyPr>
          <a:lstStyle/>
          <a:p>
            <a:pPr algn="ctr"/>
            <a:r>
              <a:rPr lang="fr-FR" dirty="0" smtClean="0">
                <a:solidFill>
                  <a:schemeClr val="bg1"/>
                </a:solidFill>
              </a:rPr>
              <a:t>21</a:t>
            </a:r>
            <a:endParaRPr lang="fr-FR" dirty="0">
              <a:solidFill>
                <a:schemeClr val="bg1"/>
              </a:solidFill>
            </a:endParaRPr>
          </a:p>
        </p:txBody>
      </p:sp>
    </p:spTree>
    <p:extLst>
      <p:ext uri="{BB962C8B-B14F-4D97-AF65-F5344CB8AC3E}">
        <p14:creationId xmlns:p14="http://schemas.microsoft.com/office/powerpoint/2010/main" val="309701548"/>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76000"/>
                <a:satMod val="180000"/>
              </a:schemeClr>
              <a:schemeClr val="bg2">
                <a:tint val="80000"/>
                <a:satMod val="120000"/>
                <a:lumMod val="180000"/>
              </a:schemeClr>
            </a:duotone>
            <a:lum/>
          </a:blip>
          <a:srcRect/>
          <a:stretch>
            <a:fillRect/>
          </a:stretch>
        </a:blipFill>
        <a:effectLst/>
      </p:bgPr>
    </p:bg>
    <p:spTree>
      <p:nvGrpSpPr>
        <p:cNvPr id="1" name=""/>
        <p:cNvGrpSpPr/>
        <p:nvPr/>
      </p:nvGrpSpPr>
      <p:grpSpPr>
        <a:xfrm>
          <a:off x="0" y="0"/>
          <a:ext cx="0" cy="0"/>
          <a:chOff x="0" y="0"/>
          <a:chExt cx="0" cy="0"/>
        </a:xfrm>
      </p:grpSpPr>
      <p:sp>
        <p:nvSpPr>
          <p:cNvPr id="2" name="ZoneTexte 1"/>
          <p:cNvSpPr txBox="1"/>
          <p:nvPr/>
        </p:nvSpPr>
        <p:spPr>
          <a:xfrm>
            <a:off x="3016903" y="188640"/>
            <a:ext cx="3152996" cy="376811"/>
          </a:xfrm>
          <a:prstGeom prst="rect">
            <a:avLst/>
          </a:prstGeom>
          <a:noFill/>
          <a:ln>
            <a:noFill/>
          </a:ln>
        </p:spPr>
        <p:txBody>
          <a:bodyPr vert="horz" wrap="none" lIns="81638" tIns="40819" rIns="81638" bIns="40819" anchorCtr="0" compatLnSpc="0">
            <a:spAutoFit/>
          </a:bodyPr>
          <a:lstStyle/>
          <a:p>
            <a:pPr hangingPunct="0"/>
            <a:r>
              <a:rPr lang="fr-FR" sz="1996" dirty="0" smtClean="0">
                <a:latin typeface="Liberation Sans" pitchFamily="18"/>
                <a:ea typeface="Droid Sans Fallback" pitchFamily="2"/>
                <a:cs typeface="FreeSans" pitchFamily="2"/>
              </a:rPr>
              <a:t>4 </a:t>
            </a:r>
            <a:r>
              <a:rPr lang="fr-FR" sz="1996" dirty="0">
                <a:latin typeface="Liberation Sans" pitchFamily="18"/>
                <a:ea typeface="Droid Sans Fallback" pitchFamily="2"/>
                <a:cs typeface="FreeSans" pitchFamily="2"/>
              </a:rPr>
              <a:t>– </a:t>
            </a:r>
            <a:r>
              <a:rPr lang="fr-FR" sz="1996" dirty="0" smtClean="0">
                <a:latin typeface="Liberation Sans" pitchFamily="18"/>
                <a:ea typeface="Droid Sans Fallback" pitchFamily="2"/>
                <a:cs typeface="FreeSans" pitchFamily="2"/>
              </a:rPr>
              <a:t>Interfaçage du capteur</a:t>
            </a:r>
            <a:endParaRPr lang="fr-FR" sz="1996" dirty="0">
              <a:latin typeface="Liberation Sans" pitchFamily="18"/>
              <a:ea typeface="Droid Sans Fallback" pitchFamily="2"/>
              <a:cs typeface="FreeSans" pitchFamily="2"/>
            </a:endParaRPr>
          </a:p>
        </p:txBody>
      </p:sp>
      <p:sp>
        <p:nvSpPr>
          <p:cNvPr id="3" name="Rectangle 2"/>
          <p:cNvSpPr/>
          <p:nvPr/>
        </p:nvSpPr>
        <p:spPr>
          <a:xfrm>
            <a:off x="3051152" y="692696"/>
            <a:ext cx="3084499" cy="646331"/>
          </a:xfrm>
          <a:prstGeom prst="rect">
            <a:avLst/>
          </a:prstGeom>
        </p:spPr>
        <p:txBody>
          <a:bodyPr wrap="none">
            <a:spAutoFit/>
          </a:bodyPr>
          <a:lstStyle/>
          <a:p>
            <a:pPr lvl="0" algn="ctr" defTabSz="457200">
              <a:spcBef>
                <a:spcPct val="20000"/>
              </a:spcBef>
              <a:spcAft>
                <a:spcPts val="600"/>
              </a:spcAft>
              <a:buClr>
                <a:srgbClr val="30ACEC">
                  <a:lumMod val="75000"/>
                </a:srgbClr>
              </a:buClr>
              <a:buSzPct val="145000"/>
            </a:pPr>
            <a:r>
              <a:rPr lang="fr-FR" sz="3600" spc="-150" noProof="1" smtClean="0">
                <a:solidFill>
                  <a:srgbClr val="30ACEC">
                    <a:lumMod val="75000"/>
                  </a:srgbClr>
                </a:solidFill>
                <a:effectLst>
                  <a:outerShdw blurRad="50800" dist="38100" algn="l" rotWithShape="0">
                    <a:prstClr val="black">
                      <a:alpha val="14000"/>
                    </a:prstClr>
                  </a:outerShdw>
                </a:effectLst>
                <a:cs typeface="Arial"/>
              </a:rPr>
              <a:t>4.1 – La boussole</a:t>
            </a:r>
            <a:endParaRPr lang="fr-FR" sz="3600" noProof="1">
              <a:solidFill>
                <a:srgbClr val="30ACEC">
                  <a:lumMod val="75000"/>
                </a:srgbClr>
              </a:solidFill>
              <a:effectLst>
                <a:outerShdw blurRad="50800" dist="38100" algn="l" rotWithShape="0">
                  <a:prstClr val="black">
                    <a:alpha val="14000"/>
                  </a:prstClr>
                </a:outerShdw>
              </a:effectLst>
            </a:endParaRPr>
          </a:p>
        </p:txBody>
      </p:sp>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9635" y="4314753"/>
            <a:ext cx="2237428" cy="2333208"/>
          </a:xfrm>
          <a:prstGeom prst="rect">
            <a:avLst/>
          </a:prstGeom>
        </p:spPr>
      </p:pic>
      <p:sp>
        <p:nvSpPr>
          <p:cNvPr id="13" name="Rectangle 12"/>
          <p:cNvSpPr/>
          <p:nvPr/>
        </p:nvSpPr>
        <p:spPr>
          <a:xfrm>
            <a:off x="2293388" y="1832722"/>
            <a:ext cx="1656184" cy="86409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15" name="Rectangle 14"/>
          <p:cNvSpPr/>
          <p:nvPr/>
        </p:nvSpPr>
        <p:spPr>
          <a:xfrm>
            <a:off x="5220072" y="1628800"/>
            <a:ext cx="2520280" cy="30243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14" name="ZoneTexte 13"/>
          <p:cNvSpPr txBox="1"/>
          <p:nvPr/>
        </p:nvSpPr>
        <p:spPr>
          <a:xfrm>
            <a:off x="2509412" y="1941604"/>
            <a:ext cx="1224136" cy="646331"/>
          </a:xfrm>
          <a:prstGeom prst="rect">
            <a:avLst/>
          </a:prstGeom>
          <a:noFill/>
        </p:spPr>
        <p:txBody>
          <a:bodyPr wrap="square" rtlCol="0">
            <a:spAutoFit/>
          </a:bodyPr>
          <a:lstStyle/>
          <a:p>
            <a:pPr algn="ctr"/>
            <a:r>
              <a:rPr lang="fr-FR" dirty="0"/>
              <a:t>l</a:t>
            </a:r>
            <a:r>
              <a:rPr lang="fr-FR" dirty="0" smtClean="0"/>
              <a:t>ecture réseau</a:t>
            </a:r>
            <a:endParaRPr lang="fr-FR" dirty="0"/>
          </a:p>
        </p:txBody>
      </p:sp>
      <p:sp>
        <p:nvSpPr>
          <p:cNvPr id="19" name="Rectangle 18"/>
          <p:cNvSpPr/>
          <p:nvPr/>
        </p:nvSpPr>
        <p:spPr>
          <a:xfrm>
            <a:off x="5601513" y="2060848"/>
            <a:ext cx="1784549" cy="4689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6" name="ZoneTexte 15"/>
          <p:cNvSpPr txBox="1"/>
          <p:nvPr/>
        </p:nvSpPr>
        <p:spPr>
          <a:xfrm>
            <a:off x="5548804" y="2091259"/>
            <a:ext cx="1862816" cy="369332"/>
          </a:xfrm>
          <a:prstGeom prst="rect">
            <a:avLst/>
          </a:prstGeom>
          <a:noFill/>
        </p:spPr>
        <p:txBody>
          <a:bodyPr wrap="square" rtlCol="0">
            <a:spAutoFit/>
          </a:bodyPr>
          <a:lstStyle/>
          <a:p>
            <a:pPr algn="ctr"/>
            <a:r>
              <a:rPr lang="fr-FR" dirty="0"/>
              <a:t>t</a:t>
            </a:r>
            <a:r>
              <a:rPr lang="fr-FR" dirty="0" smtClean="0"/>
              <a:t>hread de lecture</a:t>
            </a:r>
            <a:endParaRPr lang="fr-FR" dirty="0"/>
          </a:p>
        </p:txBody>
      </p:sp>
      <p:sp>
        <p:nvSpPr>
          <p:cNvPr id="20" name="Rectangle 19"/>
          <p:cNvSpPr/>
          <p:nvPr/>
        </p:nvSpPr>
        <p:spPr>
          <a:xfrm>
            <a:off x="5601513" y="3500677"/>
            <a:ext cx="1784549" cy="4689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7" name="ZoneTexte 16"/>
          <p:cNvSpPr txBox="1"/>
          <p:nvPr/>
        </p:nvSpPr>
        <p:spPr>
          <a:xfrm>
            <a:off x="5523246" y="3501008"/>
            <a:ext cx="1862816" cy="369332"/>
          </a:xfrm>
          <a:prstGeom prst="rect">
            <a:avLst/>
          </a:prstGeom>
          <a:noFill/>
        </p:spPr>
        <p:txBody>
          <a:bodyPr wrap="square" rtlCol="0">
            <a:spAutoFit/>
          </a:bodyPr>
          <a:lstStyle/>
          <a:p>
            <a:pPr algn="ctr"/>
            <a:r>
              <a:rPr lang="fr-FR" dirty="0" smtClean="0"/>
              <a:t>affichage</a:t>
            </a:r>
            <a:endParaRPr lang="fr-FR" dirty="0"/>
          </a:p>
        </p:txBody>
      </p:sp>
      <p:cxnSp>
        <p:nvCxnSpPr>
          <p:cNvPr id="22" name="Connecteur droit avec flèche 21"/>
          <p:cNvCxnSpPr/>
          <p:nvPr/>
        </p:nvCxnSpPr>
        <p:spPr>
          <a:xfrm>
            <a:off x="1501300" y="2264769"/>
            <a:ext cx="792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p:nvPr/>
        </p:nvCxnSpPr>
        <p:spPr>
          <a:xfrm>
            <a:off x="3949572" y="2264769"/>
            <a:ext cx="1656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p:nvPr/>
        </p:nvCxnSpPr>
        <p:spPr>
          <a:xfrm>
            <a:off x="6488310" y="2529770"/>
            <a:ext cx="0" cy="9579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a:xfrm flipH="1">
            <a:off x="4644008" y="3789040"/>
            <a:ext cx="1224136" cy="801488"/>
          </a:xfrm>
          <a:prstGeom prst="line">
            <a:avLst/>
          </a:prstGeom>
          <a:ln>
            <a:solidFill>
              <a:schemeClr val="tx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45" name="Ellipse 44"/>
          <p:cNvSpPr/>
          <p:nvPr/>
        </p:nvSpPr>
        <p:spPr>
          <a:xfrm>
            <a:off x="305983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Ellipse 45"/>
          <p:cNvSpPr/>
          <p:nvPr/>
        </p:nvSpPr>
        <p:spPr>
          <a:xfrm>
            <a:off x="327585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Ellipse 46"/>
          <p:cNvSpPr/>
          <p:nvPr/>
        </p:nvSpPr>
        <p:spPr>
          <a:xfrm>
            <a:off x="349188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lipse 47"/>
          <p:cNvSpPr/>
          <p:nvPr/>
        </p:nvSpPr>
        <p:spPr>
          <a:xfrm>
            <a:off x="370790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Ellipse 48"/>
          <p:cNvSpPr/>
          <p:nvPr/>
        </p:nvSpPr>
        <p:spPr>
          <a:xfrm>
            <a:off x="392392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Ellipse 49"/>
          <p:cNvSpPr/>
          <p:nvPr/>
        </p:nvSpPr>
        <p:spPr>
          <a:xfrm>
            <a:off x="413995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llipse 50"/>
          <p:cNvSpPr/>
          <p:nvPr/>
        </p:nvSpPr>
        <p:spPr>
          <a:xfrm>
            <a:off x="435597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Ellipse 51"/>
          <p:cNvSpPr/>
          <p:nvPr/>
        </p:nvSpPr>
        <p:spPr>
          <a:xfrm>
            <a:off x="457200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Ellipse 52"/>
          <p:cNvSpPr/>
          <p:nvPr/>
        </p:nvSpPr>
        <p:spPr>
          <a:xfrm>
            <a:off x="478802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Ellipse 53"/>
          <p:cNvSpPr/>
          <p:nvPr/>
        </p:nvSpPr>
        <p:spPr>
          <a:xfrm>
            <a:off x="500404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Ellipse 54"/>
          <p:cNvSpPr/>
          <p:nvPr/>
        </p:nvSpPr>
        <p:spPr>
          <a:xfrm>
            <a:off x="522007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Ellipse 55"/>
          <p:cNvSpPr/>
          <p:nvPr/>
        </p:nvSpPr>
        <p:spPr>
          <a:xfrm>
            <a:off x="543609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Ellipse 56"/>
          <p:cNvSpPr/>
          <p:nvPr/>
        </p:nvSpPr>
        <p:spPr>
          <a:xfrm>
            <a:off x="565212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Ellipse 57"/>
          <p:cNvSpPr/>
          <p:nvPr/>
        </p:nvSpPr>
        <p:spPr>
          <a:xfrm>
            <a:off x="586814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Ellipse 58"/>
          <p:cNvSpPr/>
          <p:nvPr/>
        </p:nvSpPr>
        <p:spPr>
          <a:xfrm>
            <a:off x="608416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Ellipse 59"/>
          <p:cNvSpPr/>
          <p:nvPr/>
        </p:nvSpPr>
        <p:spPr>
          <a:xfrm>
            <a:off x="630019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Ellipse 60"/>
          <p:cNvSpPr/>
          <p:nvPr/>
        </p:nvSpPr>
        <p:spPr>
          <a:xfrm>
            <a:off x="651124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Ellipse 61"/>
          <p:cNvSpPr/>
          <p:nvPr/>
        </p:nvSpPr>
        <p:spPr>
          <a:xfrm>
            <a:off x="672727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Ellipse 62"/>
          <p:cNvSpPr/>
          <p:nvPr/>
        </p:nvSpPr>
        <p:spPr>
          <a:xfrm>
            <a:off x="694329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 name="Ellipse 63"/>
          <p:cNvSpPr/>
          <p:nvPr/>
        </p:nvSpPr>
        <p:spPr>
          <a:xfrm>
            <a:off x="715931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Ellipse 64"/>
          <p:cNvSpPr/>
          <p:nvPr/>
        </p:nvSpPr>
        <p:spPr>
          <a:xfrm>
            <a:off x="737534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Ellipse 65"/>
          <p:cNvSpPr/>
          <p:nvPr/>
        </p:nvSpPr>
        <p:spPr>
          <a:xfrm>
            <a:off x="7591366" y="6597352"/>
            <a:ext cx="144016" cy="144016"/>
          </a:xfrm>
          <a:prstGeom prst="ellipse">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Ellipse 66"/>
          <p:cNvSpPr/>
          <p:nvPr/>
        </p:nvSpPr>
        <p:spPr>
          <a:xfrm>
            <a:off x="780739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8" name="Ellipse 67"/>
          <p:cNvSpPr/>
          <p:nvPr/>
        </p:nvSpPr>
        <p:spPr>
          <a:xfrm>
            <a:off x="802341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Ellipse 68"/>
          <p:cNvSpPr/>
          <p:nvPr/>
        </p:nvSpPr>
        <p:spPr>
          <a:xfrm>
            <a:off x="823943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Ellipse 69"/>
          <p:cNvSpPr/>
          <p:nvPr/>
        </p:nvSpPr>
        <p:spPr>
          <a:xfrm>
            <a:off x="845546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Ellipse 70"/>
          <p:cNvSpPr/>
          <p:nvPr/>
        </p:nvSpPr>
        <p:spPr>
          <a:xfrm>
            <a:off x="867148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Ellipse 71"/>
          <p:cNvSpPr/>
          <p:nvPr/>
        </p:nvSpPr>
        <p:spPr>
          <a:xfrm>
            <a:off x="888751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Hexagone 72"/>
          <p:cNvSpPr/>
          <p:nvPr/>
        </p:nvSpPr>
        <p:spPr>
          <a:xfrm>
            <a:off x="8527470" y="5990248"/>
            <a:ext cx="504056" cy="434531"/>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74" name="ZoneTexte 73"/>
          <p:cNvSpPr txBox="1"/>
          <p:nvPr/>
        </p:nvSpPr>
        <p:spPr>
          <a:xfrm>
            <a:off x="8581426" y="5990248"/>
            <a:ext cx="437018" cy="369332"/>
          </a:xfrm>
          <a:prstGeom prst="rect">
            <a:avLst/>
          </a:prstGeom>
          <a:noFill/>
        </p:spPr>
        <p:txBody>
          <a:bodyPr wrap="square" rtlCol="0">
            <a:spAutoFit/>
          </a:bodyPr>
          <a:lstStyle/>
          <a:p>
            <a:pPr algn="ctr"/>
            <a:r>
              <a:rPr lang="fr-FR" dirty="0" smtClean="0">
                <a:solidFill>
                  <a:schemeClr val="bg1"/>
                </a:solidFill>
              </a:rPr>
              <a:t>22</a:t>
            </a:r>
            <a:endParaRPr lang="fr-FR" dirty="0">
              <a:solidFill>
                <a:schemeClr val="bg1"/>
              </a:solidFill>
            </a:endParaRPr>
          </a:p>
        </p:txBody>
      </p:sp>
    </p:spTree>
    <p:extLst>
      <p:ext uri="{BB962C8B-B14F-4D97-AF65-F5344CB8AC3E}">
        <p14:creationId xmlns:p14="http://schemas.microsoft.com/office/powerpoint/2010/main" val="34724239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016904" y="217527"/>
            <a:ext cx="3651146" cy="376811"/>
          </a:xfrm>
          <a:prstGeom prst="rect">
            <a:avLst/>
          </a:prstGeom>
          <a:noFill/>
          <a:ln>
            <a:noFill/>
          </a:ln>
        </p:spPr>
        <p:txBody>
          <a:bodyPr vert="horz" wrap="none" lIns="81638" tIns="40819" rIns="81638" bIns="40819" anchorCtr="0" compatLnSpc="0">
            <a:spAutoFit/>
          </a:bodyPr>
          <a:lstStyle/>
          <a:p>
            <a:pPr hangingPunct="0"/>
            <a:r>
              <a:rPr lang="fr-FR" sz="1996" dirty="0" smtClean="0">
                <a:latin typeface="Liberation Sans" pitchFamily="18"/>
                <a:ea typeface="Droid Sans Fallback" pitchFamily="2"/>
                <a:cs typeface="FreeSans" pitchFamily="2"/>
              </a:rPr>
              <a:t>4 </a:t>
            </a:r>
            <a:r>
              <a:rPr lang="fr-FR" sz="1996" dirty="0">
                <a:latin typeface="Liberation Sans" pitchFamily="18"/>
                <a:ea typeface="Droid Sans Fallback" pitchFamily="2"/>
                <a:cs typeface="FreeSans" pitchFamily="2"/>
              </a:rPr>
              <a:t>– </a:t>
            </a:r>
            <a:r>
              <a:rPr lang="fr-FR" sz="1996" dirty="0" smtClean="0">
                <a:latin typeface="Liberation Sans" pitchFamily="18"/>
                <a:ea typeface="Droid Sans Fallback" pitchFamily="2"/>
                <a:cs typeface="FreeSans" pitchFamily="2"/>
              </a:rPr>
              <a:t>Réalisation d’une boussole</a:t>
            </a:r>
            <a:endParaRPr lang="fr-FR" sz="1996" dirty="0">
              <a:latin typeface="Liberation Sans" pitchFamily="18"/>
              <a:ea typeface="Droid Sans Fallback" pitchFamily="2"/>
              <a:cs typeface="FreeSans" pitchFamily="2"/>
            </a:endParaRPr>
          </a:p>
        </p:txBody>
      </p:sp>
      <p:sp>
        <p:nvSpPr>
          <p:cNvPr id="3" name="Rectangle 2"/>
          <p:cNvSpPr/>
          <p:nvPr/>
        </p:nvSpPr>
        <p:spPr>
          <a:xfrm>
            <a:off x="2111608" y="692696"/>
            <a:ext cx="5461752" cy="646331"/>
          </a:xfrm>
          <a:prstGeom prst="rect">
            <a:avLst/>
          </a:prstGeom>
        </p:spPr>
        <p:txBody>
          <a:bodyPr wrap="none">
            <a:spAutoFit/>
          </a:bodyPr>
          <a:lstStyle/>
          <a:p>
            <a:pPr lvl="0" algn="ctr" defTabSz="457200">
              <a:spcBef>
                <a:spcPct val="20000"/>
              </a:spcBef>
              <a:spcAft>
                <a:spcPts val="600"/>
              </a:spcAft>
              <a:buClr>
                <a:srgbClr val="30ACEC">
                  <a:lumMod val="75000"/>
                </a:srgbClr>
              </a:buClr>
              <a:buSzPct val="145000"/>
            </a:pPr>
            <a:r>
              <a:rPr lang="fr-FR" sz="3600" spc="-150" noProof="1" smtClean="0">
                <a:solidFill>
                  <a:srgbClr val="30ACEC">
                    <a:lumMod val="75000"/>
                  </a:srgbClr>
                </a:solidFill>
                <a:effectLst>
                  <a:outerShdw blurRad="50800" dist="38100" algn="l" rotWithShape="0">
                    <a:prstClr val="black">
                      <a:alpha val="14000"/>
                    </a:prstClr>
                  </a:outerShdw>
                </a:effectLst>
                <a:cs typeface="Arial"/>
              </a:rPr>
              <a:t>4.2 – Présentation du calibrage</a:t>
            </a:r>
            <a:endParaRPr lang="fr-FR" sz="3600" noProof="1">
              <a:solidFill>
                <a:srgbClr val="30ACEC">
                  <a:lumMod val="75000"/>
                </a:srgbClr>
              </a:solidFill>
              <a:effectLst>
                <a:outerShdw blurRad="50800" dist="38100" algn="l" rotWithShape="0">
                  <a:prstClr val="black">
                    <a:alpha val="14000"/>
                  </a:prstClr>
                </a:outerShdw>
              </a:effectLst>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2132856"/>
            <a:ext cx="3044914" cy="2973219"/>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2132855"/>
            <a:ext cx="3124400" cy="2973219"/>
          </a:xfrm>
          <a:prstGeom prst="rect">
            <a:avLst/>
          </a:prstGeom>
        </p:spPr>
      </p:pic>
      <p:sp>
        <p:nvSpPr>
          <p:cNvPr id="6" name="Ellipse 5"/>
          <p:cNvSpPr/>
          <p:nvPr/>
        </p:nvSpPr>
        <p:spPr>
          <a:xfrm>
            <a:off x="305983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p:cNvSpPr/>
          <p:nvPr/>
        </p:nvSpPr>
        <p:spPr>
          <a:xfrm>
            <a:off x="327585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p:cNvSpPr/>
          <p:nvPr/>
        </p:nvSpPr>
        <p:spPr>
          <a:xfrm>
            <a:off x="349188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p:cNvSpPr/>
          <p:nvPr/>
        </p:nvSpPr>
        <p:spPr>
          <a:xfrm>
            <a:off x="370790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392392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p:cNvSpPr/>
          <p:nvPr/>
        </p:nvSpPr>
        <p:spPr>
          <a:xfrm>
            <a:off x="413995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p:cNvSpPr/>
          <p:nvPr/>
        </p:nvSpPr>
        <p:spPr>
          <a:xfrm>
            <a:off x="435597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457200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478802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p:cNvSpPr/>
          <p:nvPr/>
        </p:nvSpPr>
        <p:spPr>
          <a:xfrm>
            <a:off x="500404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p:cNvSpPr/>
          <p:nvPr/>
        </p:nvSpPr>
        <p:spPr>
          <a:xfrm>
            <a:off x="522007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p:cNvSpPr/>
          <p:nvPr/>
        </p:nvSpPr>
        <p:spPr>
          <a:xfrm>
            <a:off x="543609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p:cNvSpPr/>
          <p:nvPr/>
        </p:nvSpPr>
        <p:spPr>
          <a:xfrm>
            <a:off x="565212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p:cNvSpPr/>
          <p:nvPr/>
        </p:nvSpPr>
        <p:spPr>
          <a:xfrm>
            <a:off x="586814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p:cNvSpPr/>
          <p:nvPr/>
        </p:nvSpPr>
        <p:spPr>
          <a:xfrm>
            <a:off x="608416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p:cNvSpPr/>
          <p:nvPr/>
        </p:nvSpPr>
        <p:spPr>
          <a:xfrm>
            <a:off x="630019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llipse 21"/>
          <p:cNvSpPr/>
          <p:nvPr/>
        </p:nvSpPr>
        <p:spPr>
          <a:xfrm>
            <a:off x="651124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p:cNvSpPr/>
          <p:nvPr/>
        </p:nvSpPr>
        <p:spPr>
          <a:xfrm>
            <a:off x="672727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p:cNvSpPr/>
          <p:nvPr/>
        </p:nvSpPr>
        <p:spPr>
          <a:xfrm>
            <a:off x="694329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p:cNvSpPr/>
          <p:nvPr/>
        </p:nvSpPr>
        <p:spPr>
          <a:xfrm>
            <a:off x="715931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p:cNvSpPr/>
          <p:nvPr/>
        </p:nvSpPr>
        <p:spPr>
          <a:xfrm>
            <a:off x="737534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Ellipse 26"/>
          <p:cNvSpPr/>
          <p:nvPr/>
        </p:nvSpPr>
        <p:spPr>
          <a:xfrm>
            <a:off x="759136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llipse 27"/>
          <p:cNvSpPr/>
          <p:nvPr/>
        </p:nvSpPr>
        <p:spPr>
          <a:xfrm>
            <a:off x="7807390" y="6597352"/>
            <a:ext cx="144016" cy="144016"/>
          </a:xfrm>
          <a:prstGeom prst="ellipse">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lipse 28"/>
          <p:cNvSpPr/>
          <p:nvPr/>
        </p:nvSpPr>
        <p:spPr>
          <a:xfrm>
            <a:off x="802341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Ellipse 29"/>
          <p:cNvSpPr/>
          <p:nvPr/>
        </p:nvSpPr>
        <p:spPr>
          <a:xfrm>
            <a:off x="823943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p:cNvSpPr/>
          <p:nvPr/>
        </p:nvSpPr>
        <p:spPr>
          <a:xfrm>
            <a:off x="845546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p:cNvSpPr/>
          <p:nvPr/>
        </p:nvSpPr>
        <p:spPr>
          <a:xfrm>
            <a:off x="867148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Ellipse 32"/>
          <p:cNvSpPr/>
          <p:nvPr/>
        </p:nvSpPr>
        <p:spPr>
          <a:xfrm>
            <a:off x="888751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Hexagone 33"/>
          <p:cNvSpPr/>
          <p:nvPr/>
        </p:nvSpPr>
        <p:spPr>
          <a:xfrm>
            <a:off x="8527470" y="5990248"/>
            <a:ext cx="504056" cy="434531"/>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35" name="ZoneTexte 34"/>
          <p:cNvSpPr txBox="1"/>
          <p:nvPr/>
        </p:nvSpPr>
        <p:spPr>
          <a:xfrm>
            <a:off x="8581426" y="5990248"/>
            <a:ext cx="437018" cy="369332"/>
          </a:xfrm>
          <a:prstGeom prst="rect">
            <a:avLst/>
          </a:prstGeom>
          <a:noFill/>
        </p:spPr>
        <p:txBody>
          <a:bodyPr wrap="square" rtlCol="0">
            <a:spAutoFit/>
          </a:bodyPr>
          <a:lstStyle/>
          <a:p>
            <a:pPr algn="ctr"/>
            <a:r>
              <a:rPr lang="fr-FR" dirty="0" smtClean="0">
                <a:solidFill>
                  <a:schemeClr val="bg1"/>
                </a:solidFill>
              </a:rPr>
              <a:t>23</a:t>
            </a:r>
            <a:endParaRPr lang="fr-FR" dirty="0">
              <a:solidFill>
                <a:schemeClr val="bg1"/>
              </a:solidFill>
            </a:endParaRPr>
          </a:p>
        </p:txBody>
      </p:sp>
      <p:sp>
        <p:nvSpPr>
          <p:cNvPr id="36" name="Rectangle 35"/>
          <p:cNvSpPr/>
          <p:nvPr/>
        </p:nvSpPr>
        <p:spPr>
          <a:xfrm>
            <a:off x="1186262" y="5157192"/>
            <a:ext cx="2326855" cy="307777"/>
          </a:xfrm>
          <a:prstGeom prst="rect">
            <a:avLst/>
          </a:prstGeom>
        </p:spPr>
        <p:txBody>
          <a:bodyPr wrap="none">
            <a:spAutoFit/>
          </a:bodyPr>
          <a:lstStyle/>
          <a:p>
            <a:r>
              <a:rPr lang="fr-FR" sz="1400" i="1" dirty="0" err="1" smtClean="0">
                <a:solidFill>
                  <a:schemeClr val="bg2">
                    <a:lumMod val="50000"/>
                  </a:schemeClr>
                </a:solidFill>
              </a:rPr>
              <a:t>Fig</a:t>
            </a:r>
            <a:r>
              <a:rPr lang="fr-FR" sz="1400" i="1" dirty="0" smtClean="0">
                <a:solidFill>
                  <a:schemeClr val="bg2">
                    <a:lumMod val="50000"/>
                  </a:schemeClr>
                </a:solidFill>
              </a:rPr>
              <a:t> 15 : Nuage de points biaisé</a:t>
            </a:r>
            <a:endParaRPr lang="fr-FR" sz="1400" i="1" dirty="0">
              <a:solidFill>
                <a:schemeClr val="bg2">
                  <a:lumMod val="50000"/>
                </a:schemeClr>
              </a:solidFill>
            </a:endParaRPr>
          </a:p>
        </p:txBody>
      </p:sp>
      <p:sp>
        <p:nvSpPr>
          <p:cNvPr id="37" name="Rectangle 36"/>
          <p:cNvSpPr/>
          <p:nvPr/>
        </p:nvSpPr>
        <p:spPr>
          <a:xfrm>
            <a:off x="5318446" y="5157191"/>
            <a:ext cx="2920992" cy="307777"/>
          </a:xfrm>
          <a:prstGeom prst="rect">
            <a:avLst/>
          </a:prstGeom>
        </p:spPr>
        <p:txBody>
          <a:bodyPr wrap="none">
            <a:spAutoFit/>
          </a:bodyPr>
          <a:lstStyle/>
          <a:p>
            <a:r>
              <a:rPr lang="fr-FR" sz="1400" i="1" dirty="0" err="1" smtClean="0">
                <a:solidFill>
                  <a:schemeClr val="bg2">
                    <a:lumMod val="50000"/>
                  </a:schemeClr>
                </a:solidFill>
              </a:rPr>
              <a:t>Fig</a:t>
            </a:r>
            <a:r>
              <a:rPr lang="fr-FR" sz="1400" i="1" dirty="0" smtClean="0">
                <a:solidFill>
                  <a:schemeClr val="bg2">
                    <a:lumMod val="50000"/>
                  </a:schemeClr>
                </a:solidFill>
              </a:rPr>
              <a:t> 16 : Nuage de points centré en zéro</a:t>
            </a:r>
            <a:endParaRPr lang="fr-FR" sz="1400" i="1" dirty="0">
              <a:solidFill>
                <a:schemeClr val="bg2">
                  <a:lumMod val="50000"/>
                </a:schemeClr>
              </a:solidFill>
            </a:endParaRPr>
          </a:p>
        </p:txBody>
      </p:sp>
    </p:spTree>
    <p:extLst>
      <p:ext uri="{BB962C8B-B14F-4D97-AF65-F5344CB8AC3E}">
        <p14:creationId xmlns:p14="http://schemas.microsoft.com/office/powerpoint/2010/main" val="197171950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016904" y="217527"/>
            <a:ext cx="3651146" cy="376811"/>
          </a:xfrm>
          <a:prstGeom prst="rect">
            <a:avLst/>
          </a:prstGeom>
          <a:noFill/>
          <a:ln>
            <a:noFill/>
          </a:ln>
        </p:spPr>
        <p:txBody>
          <a:bodyPr vert="horz" wrap="none" lIns="81638" tIns="40819" rIns="81638" bIns="40819" anchorCtr="0" compatLnSpc="0">
            <a:spAutoFit/>
          </a:bodyPr>
          <a:lstStyle/>
          <a:p>
            <a:pPr hangingPunct="0"/>
            <a:r>
              <a:rPr lang="fr-FR" sz="1996" dirty="0" smtClean="0">
                <a:latin typeface="Liberation Sans" pitchFamily="18"/>
                <a:ea typeface="Droid Sans Fallback" pitchFamily="2"/>
                <a:cs typeface="FreeSans" pitchFamily="2"/>
              </a:rPr>
              <a:t>4 </a:t>
            </a:r>
            <a:r>
              <a:rPr lang="fr-FR" sz="1996" dirty="0">
                <a:latin typeface="Liberation Sans" pitchFamily="18"/>
                <a:ea typeface="Droid Sans Fallback" pitchFamily="2"/>
                <a:cs typeface="FreeSans" pitchFamily="2"/>
              </a:rPr>
              <a:t>– </a:t>
            </a:r>
            <a:r>
              <a:rPr lang="fr-FR" sz="1996" dirty="0" smtClean="0">
                <a:latin typeface="Liberation Sans" pitchFamily="18"/>
                <a:ea typeface="Droid Sans Fallback" pitchFamily="2"/>
                <a:cs typeface="FreeSans" pitchFamily="2"/>
              </a:rPr>
              <a:t>Réalisation d’une boussole</a:t>
            </a:r>
            <a:endParaRPr lang="fr-FR" sz="1996" dirty="0">
              <a:latin typeface="Liberation Sans" pitchFamily="18"/>
              <a:ea typeface="Droid Sans Fallback" pitchFamily="2"/>
              <a:cs typeface="FreeSans" pitchFamily="2"/>
            </a:endParaRPr>
          </a:p>
        </p:txBody>
      </p:sp>
      <p:sp>
        <p:nvSpPr>
          <p:cNvPr id="3" name="Rectangle 2"/>
          <p:cNvSpPr/>
          <p:nvPr/>
        </p:nvSpPr>
        <p:spPr>
          <a:xfrm>
            <a:off x="1884651" y="692696"/>
            <a:ext cx="5915658" cy="646331"/>
          </a:xfrm>
          <a:prstGeom prst="rect">
            <a:avLst/>
          </a:prstGeom>
        </p:spPr>
        <p:txBody>
          <a:bodyPr wrap="none">
            <a:spAutoFit/>
          </a:bodyPr>
          <a:lstStyle/>
          <a:p>
            <a:pPr lvl="0" algn="ctr" defTabSz="457200">
              <a:spcBef>
                <a:spcPct val="20000"/>
              </a:spcBef>
              <a:spcAft>
                <a:spcPts val="600"/>
              </a:spcAft>
              <a:buClr>
                <a:srgbClr val="30ACEC">
                  <a:lumMod val="75000"/>
                </a:srgbClr>
              </a:buClr>
              <a:buSzPct val="145000"/>
            </a:pPr>
            <a:r>
              <a:rPr lang="fr-FR" sz="3600" spc="-150" noProof="1" smtClean="0">
                <a:solidFill>
                  <a:srgbClr val="30ACEC">
                    <a:lumMod val="75000"/>
                  </a:srgbClr>
                </a:solidFill>
                <a:effectLst>
                  <a:outerShdw blurRad="50800" dist="38100" algn="l" rotWithShape="0">
                    <a:prstClr val="black">
                      <a:alpha val="14000"/>
                    </a:prstClr>
                  </a:outerShdw>
                </a:effectLst>
                <a:cs typeface="Arial"/>
              </a:rPr>
              <a:t>4.3 – Présentation de l’application</a:t>
            </a:r>
            <a:endParaRPr lang="fr-FR" sz="3600" noProof="1">
              <a:solidFill>
                <a:srgbClr val="30ACEC">
                  <a:lumMod val="75000"/>
                </a:srgbClr>
              </a:solidFill>
              <a:effectLst>
                <a:outerShdw blurRad="50800" dist="38100" algn="l" rotWithShape="0">
                  <a:prstClr val="black">
                    <a:alpha val="14000"/>
                  </a:prstClr>
                </a:outerShdw>
              </a:effectLst>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614" y="1268760"/>
            <a:ext cx="6680786" cy="5049553"/>
          </a:xfrm>
          <a:prstGeom prst="rect">
            <a:avLst/>
          </a:prstGeom>
        </p:spPr>
      </p:pic>
      <p:sp>
        <p:nvSpPr>
          <p:cNvPr id="5" name="Ellipse 4"/>
          <p:cNvSpPr/>
          <p:nvPr/>
        </p:nvSpPr>
        <p:spPr>
          <a:xfrm>
            <a:off x="305983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p:cNvSpPr/>
          <p:nvPr/>
        </p:nvSpPr>
        <p:spPr>
          <a:xfrm>
            <a:off x="327585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p:cNvSpPr/>
          <p:nvPr/>
        </p:nvSpPr>
        <p:spPr>
          <a:xfrm>
            <a:off x="349188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p:cNvSpPr/>
          <p:nvPr/>
        </p:nvSpPr>
        <p:spPr>
          <a:xfrm>
            <a:off x="370790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p:cNvSpPr/>
          <p:nvPr/>
        </p:nvSpPr>
        <p:spPr>
          <a:xfrm>
            <a:off x="392392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413995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p:cNvSpPr/>
          <p:nvPr/>
        </p:nvSpPr>
        <p:spPr>
          <a:xfrm>
            <a:off x="435597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p:cNvSpPr/>
          <p:nvPr/>
        </p:nvSpPr>
        <p:spPr>
          <a:xfrm>
            <a:off x="457200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478802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500404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p:cNvSpPr/>
          <p:nvPr/>
        </p:nvSpPr>
        <p:spPr>
          <a:xfrm>
            <a:off x="522007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p:cNvSpPr/>
          <p:nvPr/>
        </p:nvSpPr>
        <p:spPr>
          <a:xfrm>
            <a:off x="543609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p:cNvSpPr/>
          <p:nvPr/>
        </p:nvSpPr>
        <p:spPr>
          <a:xfrm>
            <a:off x="565212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p:cNvSpPr/>
          <p:nvPr/>
        </p:nvSpPr>
        <p:spPr>
          <a:xfrm>
            <a:off x="586814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p:cNvSpPr/>
          <p:nvPr/>
        </p:nvSpPr>
        <p:spPr>
          <a:xfrm>
            <a:off x="608416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p:cNvSpPr/>
          <p:nvPr/>
        </p:nvSpPr>
        <p:spPr>
          <a:xfrm>
            <a:off x="630019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p:cNvSpPr/>
          <p:nvPr/>
        </p:nvSpPr>
        <p:spPr>
          <a:xfrm>
            <a:off x="651124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llipse 21"/>
          <p:cNvSpPr/>
          <p:nvPr/>
        </p:nvSpPr>
        <p:spPr>
          <a:xfrm>
            <a:off x="672727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p:cNvSpPr/>
          <p:nvPr/>
        </p:nvSpPr>
        <p:spPr>
          <a:xfrm>
            <a:off x="694329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p:cNvSpPr/>
          <p:nvPr/>
        </p:nvSpPr>
        <p:spPr>
          <a:xfrm>
            <a:off x="715931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p:cNvSpPr/>
          <p:nvPr/>
        </p:nvSpPr>
        <p:spPr>
          <a:xfrm>
            <a:off x="737534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p:cNvSpPr/>
          <p:nvPr/>
        </p:nvSpPr>
        <p:spPr>
          <a:xfrm>
            <a:off x="759136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Ellipse 26"/>
          <p:cNvSpPr/>
          <p:nvPr/>
        </p:nvSpPr>
        <p:spPr>
          <a:xfrm>
            <a:off x="780739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llipse 27"/>
          <p:cNvSpPr/>
          <p:nvPr/>
        </p:nvSpPr>
        <p:spPr>
          <a:xfrm>
            <a:off x="8023414" y="6597352"/>
            <a:ext cx="144016" cy="144016"/>
          </a:xfrm>
          <a:prstGeom prst="ellipse">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lipse 28"/>
          <p:cNvSpPr/>
          <p:nvPr/>
        </p:nvSpPr>
        <p:spPr>
          <a:xfrm>
            <a:off x="823943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Ellipse 29"/>
          <p:cNvSpPr/>
          <p:nvPr/>
        </p:nvSpPr>
        <p:spPr>
          <a:xfrm>
            <a:off x="845546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p:cNvSpPr/>
          <p:nvPr/>
        </p:nvSpPr>
        <p:spPr>
          <a:xfrm>
            <a:off x="867148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p:cNvSpPr/>
          <p:nvPr/>
        </p:nvSpPr>
        <p:spPr>
          <a:xfrm>
            <a:off x="888751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Hexagone 32"/>
          <p:cNvSpPr/>
          <p:nvPr/>
        </p:nvSpPr>
        <p:spPr>
          <a:xfrm>
            <a:off x="8527470" y="5990248"/>
            <a:ext cx="504056" cy="434531"/>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34" name="ZoneTexte 33"/>
          <p:cNvSpPr txBox="1"/>
          <p:nvPr/>
        </p:nvSpPr>
        <p:spPr>
          <a:xfrm>
            <a:off x="8581426" y="5990248"/>
            <a:ext cx="437018" cy="369332"/>
          </a:xfrm>
          <a:prstGeom prst="rect">
            <a:avLst/>
          </a:prstGeom>
          <a:noFill/>
        </p:spPr>
        <p:txBody>
          <a:bodyPr wrap="square" rtlCol="0">
            <a:spAutoFit/>
          </a:bodyPr>
          <a:lstStyle/>
          <a:p>
            <a:pPr algn="ctr"/>
            <a:r>
              <a:rPr lang="fr-FR" dirty="0" smtClean="0">
                <a:solidFill>
                  <a:schemeClr val="bg1"/>
                </a:solidFill>
              </a:rPr>
              <a:t>24</a:t>
            </a:r>
            <a:endParaRPr lang="fr-FR" dirty="0">
              <a:solidFill>
                <a:schemeClr val="bg1"/>
              </a:solidFill>
            </a:endParaRPr>
          </a:p>
        </p:txBody>
      </p:sp>
      <p:sp>
        <p:nvSpPr>
          <p:cNvPr id="35" name="Rectangle 34"/>
          <p:cNvSpPr/>
          <p:nvPr/>
        </p:nvSpPr>
        <p:spPr>
          <a:xfrm>
            <a:off x="3347864" y="6145559"/>
            <a:ext cx="3224472" cy="307777"/>
          </a:xfrm>
          <a:prstGeom prst="rect">
            <a:avLst/>
          </a:prstGeom>
        </p:spPr>
        <p:txBody>
          <a:bodyPr wrap="none">
            <a:spAutoFit/>
          </a:bodyPr>
          <a:lstStyle/>
          <a:p>
            <a:r>
              <a:rPr lang="fr-FR" sz="1400" i="1" dirty="0" err="1" smtClean="0">
                <a:solidFill>
                  <a:schemeClr val="bg2">
                    <a:lumMod val="50000"/>
                  </a:schemeClr>
                </a:solidFill>
              </a:rPr>
              <a:t>Fig</a:t>
            </a:r>
            <a:r>
              <a:rPr lang="fr-FR" sz="1400" i="1" dirty="0" smtClean="0">
                <a:solidFill>
                  <a:schemeClr val="bg2">
                    <a:lumMod val="50000"/>
                  </a:schemeClr>
                </a:solidFill>
              </a:rPr>
              <a:t> 17 : Aperçu de l’application de calibrage</a:t>
            </a:r>
            <a:endParaRPr lang="fr-FR" sz="1400" i="1" dirty="0">
              <a:solidFill>
                <a:schemeClr val="bg2">
                  <a:lumMod val="50000"/>
                </a:schemeClr>
              </a:solidFill>
            </a:endParaRPr>
          </a:p>
        </p:txBody>
      </p:sp>
    </p:spTree>
    <p:extLst>
      <p:ext uri="{BB962C8B-B14F-4D97-AF65-F5344CB8AC3E}">
        <p14:creationId xmlns:p14="http://schemas.microsoft.com/office/powerpoint/2010/main" val="98135660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0073" y="1450236"/>
            <a:ext cx="5744807" cy="3791283"/>
          </a:xfrm>
          <a:prstGeom prst="rect">
            <a:avLst/>
          </a:prstGeom>
        </p:spPr>
      </p:pic>
      <p:sp>
        <p:nvSpPr>
          <p:cNvPr id="3" name="ZoneTexte 2"/>
          <p:cNvSpPr txBox="1"/>
          <p:nvPr/>
        </p:nvSpPr>
        <p:spPr>
          <a:xfrm>
            <a:off x="3016904" y="217527"/>
            <a:ext cx="3651146" cy="376811"/>
          </a:xfrm>
          <a:prstGeom prst="rect">
            <a:avLst/>
          </a:prstGeom>
          <a:noFill/>
          <a:ln>
            <a:noFill/>
          </a:ln>
        </p:spPr>
        <p:txBody>
          <a:bodyPr vert="horz" wrap="none" lIns="81638" tIns="40819" rIns="81638" bIns="40819" anchorCtr="0" compatLnSpc="0">
            <a:spAutoFit/>
          </a:bodyPr>
          <a:lstStyle/>
          <a:p>
            <a:pPr hangingPunct="0"/>
            <a:r>
              <a:rPr lang="fr-FR" sz="1996" dirty="0" smtClean="0">
                <a:latin typeface="Liberation Sans" pitchFamily="18"/>
                <a:ea typeface="Droid Sans Fallback" pitchFamily="2"/>
                <a:cs typeface="FreeSans" pitchFamily="2"/>
              </a:rPr>
              <a:t>4 </a:t>
            </a:r>
            <a:r>
              <a:rPr lang="fr-FR" sz="1996" dirty="0">
                <a:latin typeface="Liberation Sans" pitchFamily="18"/>
                <a:ea typeface="Droid Sans Fallback" pitchFamily="2"/>
                <a:cs typeface="FreeSans" pitchFamily="2"/>
              </a:rPr>
              <a:t>– </a:t>
            </a:r>
            <a:r>
              <a:rPr lang="fr-FR" sz="1996" dirty="0" smtClean="0">
                <a:latin typeface="Liberation Sans" pitchFamily="18"/>
                <a:ea typeface="Droid Sans Fallback" pitchFamily="2"/>
                <a:cs typeface="FreeSans" pitchFamily="2"/>
              </a:rPr>
              <a:t>Réalisation d’une boussole</a:t>
            </a:r>
            <a:endParaRPr lang="fr-FR" sz="1996" dirty="0">
              <a:latin typeface="Liberation Sans" pitchFamily="18"/>
              <a:ea typeface="Droid Sans Fallback" pitchFamily="2"/>
              <a:cs typeface="FreeSans" pitchFamily="2"/>
            </a:endParaRPr>
          </a:p>
        </p:txBody>
      </p:sp>
      <p:sp>
        <p:nvSpPr>
          <p:cNvPr id="4" name="Rectangle 3"/>
          <p:cNvSpPr/>
          <p:nvPr/>
        </p:nvSpPr>
        <p:spPr>
          <a:xfrm>
            <a:off x="2369082" y="692696"/>
            <a:ext cx="4946803" cy="646331"/>
          </a:xfrm>
          <a:prstGeom prst="rect">
            <a:avLst/>
          </a:prstGeom>
        </p:spPr>
        <p:txBody>
          <a:bodyPr wrap="none">
            <a:spAutoFit/>
          </a:bodyPr>
          <a:lstStyle/>
          <a:p>
            <a:pPr lvl="0" algn="ctr" defTabSz="457200">
              <a:spcBef>
                <a:spcPct val="20000"/>
              </a:spcBef>
              <a:spcAft>
                <a:spcPts val="600"/>
              </a:spcAft>
              <a:buClr>
                <a:srgbClr val="30ACEC">
                  <a:lumMod val="75000"/>
                </a:srgbClr>
              </a:buClr>
              <a:buSzPct val="145000"/>
            </a:pPr>
            <a:r>
              <a:rPr lang="fr-FR" sz="3600" spc="-150" noProof="1" smtClean="0">
                <a:solidFill>
                  <a:srgbClr val="30ACEC">
                    <a:lumMod val="75000"/>
                  </a:srgbClr>
                </a:solidFill>
                <a:effectLst>
                  <a:outerShdw blurRad="50800" dist="38100" algn="l" rotWithShape="0">
                    <a:prstClr val="black">
                      <a:alpha val="14000"/>
                    </a:prstClr>
                  </a:outerShdw>
                </a:effectLst>
                <a:cs typeface="Arial"/>
              </a:rPr>
              <a:t>4.4 – Calibrage des données</a:t>
            </a:r>
            <a:endParaRPr lang="fr-FR" sz="3600" noProof="1">
              <a:solidFill>
                <a:srgbClr val="30ACEC">
                  <a:lumMod val="75000"/>
                </a:srgbClr>
              </a:solidFill>
              <a:effectLst>
                <a:outerShdw blurRad="50800" dist="38100" algn="l" rotWithShape="0">
                  <a:prstClr val="black">
                    <a:alpha val="14000"/>
                  </a:prstClr>
                </a:outerShdw>
              </a:effectLst>
            </a:endParaRPr>
          </a:p>
        </p:txBody>
      </p:sp>
      <p:sp>
        <p:nvSpPr>
          <p:cNvPr id="5" name="Ellipse 4"/>
          <p:cNvSpPr/>
          <p:nvPr/>
        </p:nvSpPr>
        <p:spPr>
          <a:xfrm>
            <a:off x="305983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p:cNvSpPr/>
          <p:nvPr/>
        </p:nvSpPr>
        <p:spPr>
          <a:xfrm>
            <a:off x="327585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p:cNvSpPr/>
          <p:nvPr/>
        </p:nvSpPr>
        <p:spPr>
          <a:xfrm>
            <a:off x="349188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p:cNvSpPr/>
          <p:nvPr/>
        </p:nvSpPr>
        <p:spPr>
          <a:xfrm>
            <a:off x="370790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p:cNvSpPr/>
          <p:nvPr/>
        </p:nvSpPr>
        <p:spPr>
          <a:xfrm>
            <a:off x="392392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413995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p:cNvSpPr/>
          <p:nvPr/>
        </p:nvSpPr>
        <p:spPr>
          <a:xfrm>
            <a:off x="435597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p:cNvSpPr/>
          <p:nvPr/>
        </p:nvSpPr>
        <p:spPr>
          <a:xfrm>
            <a:off x="457200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478802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500404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p:cNvSpPr/>
          <p:nvPr/>
        </p:nvSpPr>
        <p:spPr>
          <a:xfrm>
            <a:off x="522007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p:cNvSpPr/>
          <p:nvPr/>
        </p:nvSpPr>
        <p:spPr>
          <a:xfrm>
            <a:off x="543609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p:cNvSpPr/>
          <p:nvPr/>
        </p:nvSpPr>
        <p:spPr>
          <a:xfrm>
            <a:off x="565212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p:cNvSpPr/>
          <p:nvPr/>
        </p:nvSpPr>
        <p:spPr>
          <a:xfrm>
            <a:off x="586814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p:cNvSpPr/>
          <p:nvPr/>
        </p:nvSpPr>
        <p:spPr>
          <a:xfrm>
            <a:off x="608416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p:cNvSpPr/>
          <p:nvPr/>
        </p:nvSpPr>
        <p:spPr>
          <a:xfrm>
            <a:off x="630019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p:cNvSpPr/>
          <p:nvPr/>
        </p:nvSpPr>
        <p:spPr>
          <a:xfrm>
            <a:off x="651124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llipse 21"/>
          <p:cNvSpPr/>
          <p:nvPr/>
        </p:nvSpPr>
        <p:spPr>
          <a:xfrm>
            <a:off x="672727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p:cNvSpPr/>
          <p:nvPr/>
        </p:nvSpPr>
        <p:spPr>
          <a:xfrm>
            <a:off x="694329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p:cNvSpPr/>
          <p:nvPr/>
        </p:nvSpPr>
        <p:spPr>
          <a:xfrm>
            <a:off x="715931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p:cNvSpPr/>
          <p:nvPr/>
        </p:nvSpPr>
        <p:spPr>
          <a:xfrm>
            <a:off x="737534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p:cNvSpPr/>
          <p:nvPr/>
        </p:nvSpPr>
        <p:spPr>
          <a:xfrm>
            <a:off x="759136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Ellipse 26"/>
          <p:cNvSpPr/>
          <p:nvPr/>
        </p:nvSpPr>
        <p:spPr>
          <a:xfrm>
            <a:off x="780739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llipse 27"/>
          <p:cNvSpPr/>
          <p:nvPr/>
        </p:nvSpPr>
        <p:spPr>
          <a:xfrm>
            <a:off x="802341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lipse 28"/>
          <p:cNvSpPr/>
          <p:nvPr/>
        </p:nvSpPr>
        <p:spPr>
          <a:xfrm>
            <a:off x="8239438" y="6597352"/>
            <a:ext cx="144016" cy="144016"/>
          </a:xfrm>
          <a:prstGeom prst="ellipse">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Ellipse 29"/>
          <p:cNvSpPr/>
          <p:nvPr/>
        </p:nvSpPr>
        <p:spPr>
          <a:xfrm>
            <a:off x="845546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p:cNvSpPr/>
          <p:nvPr/>
        </p:nvSpPr>
        <p:spPr>
          <a:xfrm>
            <a:off x="867148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p:cNvSpPr/>
          <p:nvPr/>
        </p:nvSpPr>
        <p:spPr>
          <a:xfrm>
            <a:off x="888751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Hexagone 32"/>
          <p:cNvSpPr/>
          <p:nvPr/>
        </p:nvSpPr>
        <p:spPr>
          <a:xfrm>
            <a:off x="8527470" y="5990248"/>
            <a:ext cx="504056" cy="434531"/>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34" name="ZoneTexte 33"/>
          <p:cNvSpPr txBox="1"/>
          <p:nvPr/>
        </p:nvSpPr>
        <p:spPr>
          <a:xfrm>
            <a:off x="8581426" y="5990248"/>
            <a:ext cx="437018" cy="369332"/>
          </a:xfrm>
          <a:prstGeom prst="rect">
            <a:avLst/>
          </a:prstGeom>
          <a:noFill/>
        </p:spPr>
        <p:txBody>
          <a:bodyPr wrap="square" rtlCol="0">
            <a:spAutoFit/>
          </a:bodyPr>
          <a:lstStyle/>
          <a:p>
            <a:pPr algn="ctr"/>
            <a:r>
              <a:rPr lang="fr-FR" dirty="0" smtClean="0">
                <a:solidFill>
                  <a:schemeClr val="bg1"/>
                </a:solidFill>
              </a:rPr>
              <a:t>25</a:t>
            </a:r>
            <a:endParaRPr lang="fr-FR" dirty="0">
              <a:solidFill>
                <a:schemeClr val="bg1"/>
              </a:solidFill>
            </a:endParaRPr>
          </a:p>
        </p:txBody>
      </p:sp>
      <p:sp>
        <p:nvSpPr>
          <p:cNvPr id="35" name="Rectangle 34"/>
          <p:cNvSpPr/>
          <p:nvPr/>
        </p:nvSpPr>
        <p:spPr>
          <a:xfrm>
            <a:off x="2776769" y="5301208"/>
            <a:ext cx="4166525" cy="307777"/>
          </a:xfrm>
          <a:prstGeom prst="rect">
            <a:avLst/>
          </a:prstGeom>
        </p:spPr>
        <p:txBody>
          <a:bodyPr wrap="none">
            <a:spAutoFit/>
          </a:bodyPr>
          <a:lstStyle/>
          <a:p>
            <a:r>
              <a:rPr lang="fr-FR" sz="1400" i="1" dirty="0" err="1" smtClean="0">
                <a:solidFill>
                  <a:schemeClr val="bg2">
                    <a:lumMod val="50000"/>
                  </a:schemeClr>
                </a:solidFill>
              </a:rPr>
              <a:t>Fig</a:t>
            </a:r>
            <a:r>
              <a:rPr lang="fr-FR" sz="1400" i="1" dirty="0" smtClean="0">
                <a:solidFill>
                  <a:schemeClr val="bg2">
                    <a:lumMod val="50000"/>
                  </a:schemeClr>
                </a:solidFill>
              </a:rPr>
              <a:t> 18 : Représentation de l’intersection des médiatrices </a:t>
            </a:r>
            <a:endParaRPr lang="fr-FR" sz="1400" i="1" dirty="0">
              <a:solidFill>
                <a:schemeClr val="bg2">
                  <a:lumMod val="50000"/>
                </a:schemeClr>
              </a:solidFill>
            </a:endParaRPr>
          </a:p>
        </p:txBody>
      </p:sp>
    </p:spTree>
    <p:extLst>
      <p:ext uri="{BB962C8B-B14F-4D97-AF65-F5344CB8AC3E}">
        <p14:creationId xmlns:p14="http://schemas.microsoft.com/office/powerpoint/2010/main" val="650164321"/>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p:cNvSpPr txBox="1">
            <a:spLocks/>
          </p:cNvSpPr>
          <p:nvPr/>
        </p:nvSpPr>
        <p:spPr>
          <a:xfrm>
            <a:off x="971600" y="2060848"/>
            <a:ext cx="7704667" cy="3332816"/>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fr-FR" dirty="0" smtClean="0"/>
              <a:t>Amélioration de l’application de calibrage</a:t>
            </a:r>
          </a:p>
          <a:p>
            <a:r>
              <a:rPr lang="fr-FR" dirty="0" smtClean="0"/>
              <a:t>Intégration de la centrale inertielle</a:t>
            </a:r>
          </a:p>
          <a:p>
            <a:r>
              <a:rPr lang="fr-FR" dirty="0" smtClean="0"/>
              <a:t>Asservissement en direction</a:t>
            </a:r>
          </a:p>
          <a:p>
            <a:r>
              <a:rPr lang="fr-FR" dirty="0" smtClean="0"/>
              <a:t>Déplacement intelligent du robot</a:t>
            </a:r>
          </a:p>
          <a:p>
            <a:endParaRPr lang="fr-FR" dirty="0"/>
          </a:p>
        </p:txBody>
      </p:sp>
      <p:sp>
        <p:nvSpPr>
          <p:cNvPr id="5" name="Titre 1"/>
          <p:cNvSpPr txBox="1">
            <a:spLocks/>
          </p:cNvSpPr>
          <p:nvPr/>
        </p:nvSpPr>
        <p:spPr>
          <a:xfrm>
            <a:off x="755576" y="260648"/>
            <a:ext cx="7704667" cy="593577"/>
          </a:xfrm>
          <a:prstGeom prst="rect">
            <a:avLst/>
          </a:prstGeom>
        </p:spPr>
        <p:txBody>
          <a:bodyPr>
            <a:normAutofit fontScale="900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smtClean="0"/>
              <a:t>Perspectives</a:t>
            </a:r>
            <a:endParaRPr lang="fr-FR" dirty="0"/>
          </a:p>
        </p:txBody>
      </p:sp>
      <p:sp>
        <p:nvSpPr>
          <p:cNvPr id="6" name="Ellipse 5"/>
          <p:cNvSpPr/>
          <p:nvPr/>
        </p:nvSpPr>
        <p:spPr>
          <a:xfrm>
            <a:off x="305983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p:cNvSpPr/>
          <p:nvPr/>
        </p:nvSpPr>
        <p:spPr>
          <a:xfrm>
            <a:off x="327585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p:cNvSpPr/>
          <p:nvPr/>
        </p:nvSpPr>
        <p:spPr>
          <a:xfrm>
            <a:off x="349188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p:cNvSpPr/>
          <p:nvPr/>
        </p:nvSpPr>
        <p:spPr>
          <a:xfrm>
            <a:off x="370790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392392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p:cNvSpPr/>
          <p:nvPr/>
        </p:nvSpPr>
        <p:spPr>
          <a:xfrm>
            <a:off x="413995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p:cNvSpPr/>
          <p:nvPr/>
        </p:nvSpPr>
        <p:spPr>
          <a:xfrm>
            <a:off x="435597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457200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478802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p:cNvSpPr/>
          <p:nvPr/>
        </p:nvSpPr>
        <p:spPr>
          <a:xfrm>
            <a:off x="500404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p:cNvSpPr/>
          <p:nvPr/>
        </p:nvSpPr>
        <p:spPr>
          <a:xfrm>
            <a:off x="522007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p:cNvSpPr/>
          <p:nvPr/>
        </p:nvSpPr>
        <p:spPr>
          <a:xfrm>
            <a:off x="543609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p:cNvSpPr/>
          <p:nvPr/>
        </p:nvSpPr>
        <p:spPr>
          <a:xfrm>
            <a:off x="565212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p:cNvSpPr/>
          <p:nvPr/>
        </p:nvSpPr>
        <p:spPr>
          <a:xfrm>
            <a:off x="586814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p:cNvSpPr/>
          <p:nvPr/>
        </p:nvSpPr>
        <p:spPr>
          <a:xfrm>
            <a:off x="608416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p:cNvSpPr/>
          <p:nvPr/>
        </p:nvSpPr>
        <p:spPr>
          <a:xfrm>
            <a:off x="630019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llipse 21"/>
          <p:cNvSpPr/>
          <p:nvPr/>
        </p:nvSpPr>
        <p:spPr>
          <a:xfrm>
            <a:off x="651124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p:cNvSpPr/>
          <p:nvPr/>
        </p:nvSpPr>
        <p:spPr>
          <a:xfrm>
            <a:off x="672727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p:cNvSpPr/>
          <p:nvPr/>
        </p:nvSpPr>
        <p:spPr>
          <a:xfrm>
            <a:off x="694329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p:cNvSpPr/>
          <p:nvPr/>
        </p:nvSpPr>
        <p:spPr>
          <a:xfrm>
            <a:off x="715931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p:cNvSpPr/>
          <p:nvPr/>
        </p:nvSpPr>
        <p:spPr>
          <a:xfrm>
            <a:off x="737534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Ellipse 26"/>
          <p:cNvSpPr/>
          <p:nvPr/>
        </p:nvSpPr>
        <p:spPr>
          <a:xfrm>
            <a:off x="759136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llipse 27"/>
          <p:cNvSpPr/>
          <p:nvPr/>
        </p:nvSpPr>
        <p:spPr>
          <a:xfrm>
            <a:off x="780739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lipse 28"/>
          <p:cNvSpPr/>
          <p:nvPr/>
        </p:nvSpPr>
        <p:spPr>
          <a:xfrm>
            <a:off x="802341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Ellipse 29"/>
          <p:cNvSpPr/>
          <p:nvPr/>
        </p:nvSpPr>
        <p:spPr>
          <a:xfrm>
            <a:off x="823943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p:cNvSpPr/>
          <p:nvPr/>
        </p:nvSpPr>
        <p:spPr>
          <a:xfrm>
            <a:off x="8455462" y="6597352"/>
            <a:ext cx="144016" cy="144016"/>
          </a:xfrm>
          <a:prstGeom prst="ellipse">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p:cNvSpPr/>
          <p:nvPr/>
        </p:nvSpPr>
        <p:spPr>
          <a:xfrm>
            <a:off x="867148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Ellipse 32"/>
          <p:cNvSpPr/>
          <p:nvPr/>
        </p:nvSpPr>
        <p:spPr>
          <a:xfrm>
            <a:off x="888751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Hexagone 33"/>
          <p:cNvSpPr/>
          <p:nvPr/>
        </p:nvSpPr>
        <p:spPr>
          <a:xfrm>
            <a:off x="8527470" y="5990248"/>
            <a:ext cx="504056" cy="434531"/>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35" name="ZoneTexte 34"/>
          <p:cNvSpPr txBox="1"/>
          <p:nvPr/>
        </p:nvSpPr>
        <p:spPr>
          <a:xfrm>
            <a:off x="8581426" y="5990248"/>
            <a:ext cx="437018" cy="369332"/>
          </a:xfrm>
          <a:prstGeom prst="rect">
            <a:avLst/>
          </a:prstGeom>
          <a:noFill/>
        </p:spPr>
        <p:txBody>
          <a:bodyPr wrap="square" rtlCol="0">
            <a:spAutoFit/>
          </a:bodyPr>
          <a:lstStyle/>
          <a:p>
            <a:pPr algn="ctr"/>
            <a:r>
              <a:rPr lang="fr-FR" dirty="0" smtClean="0">
                <a:solidFill>
                  <a:schemeClr val="bg1"/>
                </a:solidFill>
              </a:rPr>
              <a:t>26</a:t>
            </a:r>
            <a:endParaRPr lang="fr-FR" dirty="0">
              <a:solidFill>
                <a:schemeClr val="bg1"/>
              </a:solidFill>
            </a:endParaRPr>
          </a:p>
        </p:txBody>
      </p:sp>
    </p:spTree>
    <p:extLst>
      <p:ext uri="{BB962C8B-B14F-4D97-AF65-F5344CB8AC3E}">
        <p14:creationId xmlns:p14="http://schemas.microsoft.com/office/powerpoint/2010/main" val="209969421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2"/>
          <p:cNvSpPr txBox="1">
            <a:spLocks/>
          </p:cNvSpPr>
          <p:nvPr/>
        </p:nvSpPr>
        <p:spPr>
          <a:xfrm>
            <a:off x="971600" y="2204864"/>
            <a:ext cx="7704667" cy="3332816"/>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fr-FR" dirty="0" smtClean="0"/>
              <a:t>Utilisation de connaissances apprises cette année</a:t>
            </a:r>
          </a:p>
          <a:p>
            <a:r>
              <a:rPr lang="fr-FR" dirty="0" smtClean="0"/>
              <a:t>Programmation sur différentes cartes</a:t>
            </a:r>
          </a:p>
          <a:p>
            <a:r>
              <a:rPr lang="fr-FR" dirty="0" smtClean="0"/>
              <a:t>Utilisation de capteurs</a:t>
            </a:r>
          </a:p>
          <a:p>
            <a:endParaRPr lang="fr-FR" dirty="0"/>
          </a:p>
        </p:txBody>
      </p:sp>
      <p:sp>
        <p:nvSpPr>
          <p:cNvPr id="3" name="Titre 1"/>
          <p:cNvSpPr txBox="1">
            <a:spLocks/>
          </p:cNvSpPr>
          <p:nvPr/>
        </p:nvSpPr>
        <p:spPr>
          <a:xfrm>
            <a:off x="755576" y="260648"/>
            <a:ext cx="7704667" cy="593577"/>
          </a:xfrm>
          <a:prstGeom prst="rect">
            <a:avLst/>
          </a:prstGeom>
        </p:spPr>
        <p:txBody>
          <a:bodyPr>
            <a:normAutofit fontScale="900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smtClean="0"/>
              <a:t>Conclusion</a:t>
            </a:r>
            <a:endParaRPr lang="fr-FR" dirty="0"/>
          </a:p>
        </p:txBody>
      </p:sp>
      <p:sp>
        <p:nvSpPr>
          <p:cNvPr id="4" name="Ellipse 3"/>
          <p:cNvSpPr/>
          <p:nvPr/>
        </p:nvSpPr>
        <p:spPr>
          <a:xfrm>
            <a:off x="305983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llipse 4"/>
          <p:cNvSpPr/>
          <p:nvPr/>
        </p:nvSpPr>
        <p:spPr>
          <a:xfrm>
            <a:off x="327585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p:cNvSpPr/>
          <p:nvPr/>
        </p:nvSpPr>
        <p:spPr>
          <a:xfrm>
            <a:off x="349188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p:cNvSpPr/>
          <p:nvPr/>
        </p:nvSpPr>
        <p:spPr>
          <a:xfrm>
            <a:off x="370790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p:cNvSpPr/>
          <p:nvPr/>
        </p:nvSpPr>
        <p:spPr>
          <a:xfrm>
            <a:off x="392392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p:cNvSpPr/>
          <p:nvPr/>
        </p:nvSpPr>
        <p:spPr>
          <a:xfrm>
            <a:off x="413995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435597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p:cNvSpPr/>
          <p:nvPr/>
        </p:nvSpPr>
        <p:spPr>
          <a:xfrm>
            <a:off x="457200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p:cNvSpPr/>
          <p:nvPr/>
        </p:nvSpPr>
        <p:spPr>
          <a:xfrm>
            <a:off x="478802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500404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522007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p:cNvSpPr/>
          <p:nvPr/>
        </p:nvSpPr>
        <p:spPr>
          <a:xfrm>
            <a:off x="543609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p:cNvSpPr/>
          <p:nvPr/>
        </p:nvSpPr>
        <p:spPr>
          <a:xfrm>
            <a:off x="565212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p:cNvSpPr/>
          <p:nvPr/>
        </p:nvSpPr>
        <p:spPr>
          <a:xfrm>
            <a:off x="586814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p:cNvSpPr/>
          <p:nvPr/>
        </p:nvSpPr>
        <p:spPr>
          <a:xfrm>
            <a:off x="608416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p:cNvSpPr/>
          <p:nvPr/>
        </p:nvSpPr>
        <p:spPr>
          <a:xfrm>
            <a:off x="630019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p:cNvSpPr/>
          <p:nvPr/>
        </p:nvSpPr>
        <p:spPr>
          <a:xfrm>
            <a:off x="651124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p:cNvSpPr/>
          <p:nvPr/>
        </p:nvSpPr>
        <p:spPr>
          <a:xfrm>
            <a:off x="672727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llipse 21"/>
          <p:cNvSpPr/>
          <p:nvPr/>
        </p:nvSpPr>
        <p:spPr>
          <a:xfrm>
            <a:off x="694329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p:cNvSpPr/>
          <p:nvPr/>
        </p:nvSpPr>
        <p:spPr>
          <a:xfrm>
            <a:off x="715931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p:cNvSpPr/>
          <p:nvPr/>
        </p:nvSpPr>
        <p:spPr>
          <a:xfrm>
            <a:off x="737534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p:cNvSpPr/>
          <p:nvPr/>
        </p:nvSpPr>
        <p:spPr>
          <a:xfrm>
            <a:off x="759136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p:cNvSpPr/>
          <p:nvPr/>
        </p:nvSpPr>
        <p:spPr>
          <a:xfrm>
            <a:off x="780739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Ellipse 26"/>
          <p:cNvSpPr/>
          <p:nvPr/>
        </p:nvSpPr>
        <p:spPr>
          <a:xfrm>
            <a:off x="802341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llipse 27"/>
          <p:cNvSpPr/>
          <p:nvPr/>
        </p:nvSpPr>
        <p:spPr>
          <a:xfrm>
            <a:off x="823943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lipse 28"/>
          <p:cNvSpPr/>
          <p:nvPr/>
        </p:nvSpPr>
        <p:spPr>
          <a:xfrm>
            <a:off x="845546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Ellipse 29"/>
          <p:cNvSpPr/>
          <p:nvPr/>
        </p:nvSpPr>
        <p:spPr>
          <a:xfrm>
            <a:off x="8671486" y="6597352"/>
            <a:ext cx="144016" cy="144016"/>
          </a:xfrm>
          <a:prstGeom prst="ellipse">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p:cNvSpPr/>
          <p:nvPr/>
        </p:nvSpPr>
        <p:spPr>
          <a:xfrm>
            <a:off x="888751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Hexagone 31"/>
          <p:cNvSpPr/>
          <p:nvPr/>
        </p:nvSpPr>
        <p:spPr>
          <a:xfrm>
            <a:off x="8527470" y="5990248"/>
            <a:ext cx="504056" cy="434531"/>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33" name="ZoneTexte 32"/>
          <p:cNvSpPr txBox="1"/>
          <p:nvPr/>
        </p:nvSpPr>
        <p:spPr>
          <a:xfrm>
            <a:off x="8581426" y="5990248"/>
            <a:ext cx="437018" cy="369332"/>
          </a:xfrm>
          <a:prstGeom prst="rect">
            <a:avLst/>
          </a:prstGeom>
          <a:noFill/>
        </p:spPr>
        <p:txBody>
          <a:bodyPr wrap="square" rtlCol="0">
            <a:spAutoFit/>
          </a:bodyPr>
          <a:lstStyle/>
          <a:p>
            <a:pPr algn="ctr"/>
            <a:r>
              <a:rPr lang="fr-FR" dirty="0" smtClean="0">
                <a:solidFill>
                  <a:schemeClr val="bg1"/>
                </a:solidFill>
              </a:rPr>
              <a:t>27</a:t>
            </a:r>
            <a:endParaRPr lang="fr-FR" dirty="0">
              <a:solidFill>
                <a:schemeClr val="bg1"/>
              </a:solidFill>
            </a:endParaRPr>
          </a:p>
        </p:txBody>
      </p:sp>
    </p:spTree>
    <p:extLst>
      <p:ext uri="{BB962C8B-B14F-4D97-AF65-F5344CB8AC3E}">
        <p14:creationId xmlns:p14="http://schemas.microsoft.com/office/powerpoint/2010/main" val="311231729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txBox="1">
            <a:spLocks/>
          </p:cNvSpPr>
          <p:nvPr/>
        </p:nvSpPr>
        <p:spPr>
          <a:xfrm>
            <a:off x="1038827" y="2852936"/>
            <a:ext cx="7704667" cy="593577"/>
          </a:xfrm>
          <a:prstGeom prst="rect">
            <a:avLst/>
          </a:prstGeom>
        </p:spPr>
        <p:txBody>
          <a:bodyPr>
            <a:normAutofit fontScale="900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smtClean="0"/>
              <a:t>Merci de votre attention</a:t>
            </a:r>
            <a:endParaRPr lang="fr-FR" dirty="0"/>
          </a:p>
        </p:txBody>
      </p:sp>
      <p:sp>
        <p:nvSpPr>
          <p:cNvPr id="4" name="Ellipse 3"/>
          <p:cNvSpPr/>
          <p:nvPr/>
        </p:nvSpPr>
        <p:spPr>
          <a:xfrm>
            <a:off x="305983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llipse 4"/>
          <p:cNvSpPr/>
          <p:nvPr/>
        </p:nvSpPr>
        <p:spPr>
          <a:xfrm>
            <a:off x="327585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p:cNvSpPr/>
          <p:nvPr/>
        </p:nvSpPr>
        <p:spPr>
          <a:xfrm>
            <a:off x="349188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p:cNvSpPr/>
          <p:nvPr/>
        </p:nvSpPr>
        <p:spPr>
          <a:xfrm>
            <a:off x="370790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p:cNvSpPr/>
          <p:nvPr/>
        </p:nvSpPr>
        <p:spPr>
          <a:xfrm>
            <a:off x="392392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p:cNvSpPr/>
          <p:nvPr/>
        </p:nvSpPr>
        <p:spPr>
          <a:xfrm>
            <a:off x="413995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435597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p:cNvSpPr/>
          <p:nvPr/>
        </p:nvSpPr>
        <p:spPr>
          <a:xfrm>
            <a:off x="457200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p:cNvSpPr/>
          <p:nvPr/>
        </p:nvSpPr>
        <p:spPr>
          <a:xfrm>
            <a:off x="478802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500404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522007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p:cNvSpPr/>
          <p:nvPr/>
        </p:nvSpPr>
        <p:spPr>
          <a:xfrm>
            <a:off x="543609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p:cNvSpPr/>
          <p:nvPr/>
        </p:nvSpPr>
        <p:spPr>
          <a:xfrm>
            <a:off x="565212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p:cNvSpPr/>
          <p:nvPr/>
        </p:nvSpPr>
        <p:spPr>
          <a:xfrm>
            <a:off x="586814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p:cNvSpPr/>
          <p:nvPr/>
        </p:nvSpPr>
        <p:spPr>
          <a:xfrm>
            <a:off x="608416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p:cNvSpPr/>
          <p:nvPr/>
        </p:nvSpPr>
        <p:spPr>
          <a:xfrm>
            <a:off x="630019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p:cNvSpPr/>
          <p:nvPr/>
        </p:nvSpPr>
        <p:spPr>
          <a:xfrm>
            <a:off x="651124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p:cNvSpPr/>
          <p:nvPr/>
        </p:nvSpPr>
        <p:spPr>
          <a:xfrm>
            <a:off x="672727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llipse 21"/>
          <p:cNvSpPr/>
          <p:nvPr/>
        </p:nvSpPr>
        <p:spPr>
          <a:xfrm>
            <a:off x="694329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p:cNvSpPr/>
          <p:nvPr/>
        </p:nvSpPr>
        <p:spPr>
          <a:xfrm>
            <a:off x="715931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p:cNvSpPr/>
          <p:nvPr/>
        </p:nvSpPr>
        <p:spPr>
          <a:xfrm>
            <a:off x="737534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p:cNvSpPr/>
          <p:nvPr/>
        </p:nvSpPr>
        <p:spPr>
          <a:xfrm>
            <a:off x="759136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p:cNvSpPr/>
          <p:nvPr/>
        </p:nvSpPr>
        <p:spPr>
          <a:xfrm>
            <a:off x="780739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Ellipse 26"/>
          <p:cNvSpPr/>
          <p:nvPr/>
        </p:nvSpPr>
        <p:spPr>
          <a:xfrm>
            <a:off x="802341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llipse 27"/>
          <p:cNvSpPr/>
          <p:nvPr/>
        </p:nvSpPr>
        <p:spPr>
          <a:xfrm>
            <a:off x="823943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lipse 28"/>
          <p:cNvSpPr/>
          <p:nvPr/>
        </p:nvSpPr>
        <p:spPr>
          <a:xfrm>
            <a:off x="845546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Ellipse 29"/>
          <p:cNvSpPr/>
          <p:nvPr/>
        </p:nvSpPr>
        <p:spPr>
          <a:xfrm>
            <a:off x="867148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p:cNvSpPr/>
          <p:nvPr/>
        </p:nvSpPr>
        <p:spPr>
          <a:xfrm>
            <a:off x="8887510" y="6597352"/>
            <a:ext cx="144016" cy="144016"/>
          </a:xfrm>
          <a:prstGeom prst="ellipse">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Hexagone 31"/>
          <p:cNvSpPr/>
          <p:nvPr/>
        </p:nvSpPr>
        <p:spPr>
          <a:xfrm>
            <a:off x="8527470" y="5990248"/>
            <a:ext cx="504056" cy="434531"/>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33" name="ZoneTexte 32"/>
          <p:cNvSpPr txBox="1"/>
          <p:nvPr/>
        </p:nvSpPr>
        <p:spPr>
          <a:xfrm>
            <a:off x="8581426" y="5990248"/>
            <a:ext cx="437018" cy="369332"/>
          </a:xfrm>
          <a:prstGeom prst="rect">
            <a:avLst/>
          </a:prstGeom>
          <a:noFill/>
        </p:spPr>
        <p:txBody>
          <a:bodyPr wrap="square" rtlCol="0">
            <a:spAutoFit/>
          </a:bodyPr>
          <a:lstStyle/>
          <a:p>
            <a:pPr algn="ctr"/>
            <a:r>
              <a:rPr lang="fr-FR" dirty="0" smtClean="0">
                <a:solidFill>
                  <a:schemeClr val="bg1"/>
                </a:solidFill>
              </a:rPr>
              <a:t>28</a:t>
            </a:r>
            <a:endParaRPr lang="fr-FR" dirty="0">
              <a:solidFill>
                <a:schemeClr val="bg1"/>
              </a:solidFill>
            </a:endParaRPr>
          </a:p>
        </p:txBody>
      </p:sp>
    </p:spTree>
    <p:extLst>
      <p:ext uri="{BB962C8B-B14F-4D97-AF65-F5344CB8AC3E}">
        <p14:creationId xmlns:p14="http://schemas.microsoft.com/office/powerpoint/2010/main" val="14789021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55576" y="260648"/>
            <a:ext cx="7704667" cy="593577"/>
          </a:xfrm>
        </p:spPr>
        <p:txBody>
          <a:bodyPr>
            <a:normAutofit fontScale="90000"/>
          </a:bodyPr>
          <a:lstStyle/>
          <a:p>
            <a:r>
              <a:rPr lang="fr-FR" dirty="0" smtClean="0"/>
              <a:t>Plan</a:t>
            </a:r>
            <a:endParaRPr lang="fr-FR" dirty="0"/>
          </a:p>
        </p:txBody>
      </p:sp>
      <p:sp>
        <p:nvSpPr>
          <p:cNvPr id="3" name="Espace réservé du contenu 2"/>
          <p:cNvSpPr>
            <a:spLocks noGrp="1"/>
          </p:cNvSpPr>
          <p:nvPr>
            <p:ph idx="1"/>
          </p:nvPr>
        </p:nvSpPr>
        <p:spPr>
          <a:xfrm>
            <a:off x="971600" y="1844824"/>
            <a:ext cx="7704667" cy="3332816"/>
          </a:xfrm>
        </p:spPr>
        <p:txBody>
          <a:bodyPr/>
          <a:lstStyle/>
          <a:p>
            <a:r>
              <a:rPr lang="fr-FR" dirty="0" smtClean="0"/>
              <a:t>Présentation du sujet</a:t>
            </a:r>
          </a:p>
          <a:p>
            <a:r>
              <a:rPr lang="fr-FR" dirty="0" smtClean="0"/>
              <a:t>Fonctionnement du magnétomètre</a:t>
            </a:r>
          </a:p>
          <a:p>
            <a:r>
              <a:rPr lang="fr-FR" dirty="0" smtClean="0"/>
              <a:t>Fonctionnement du MPU9150</a:t>
            </a:r>
          </a:p>
          <a:p>
            <a:r>
              <a:rPr lang="fr-FR" dirty="0" smtClean="0"/>
              <a:t>Interfaçage du capteur</a:t>
            </a:r>
          </a:p>
          <a:p>
            <a:endParaRPr lang="fr-FR" dirty="0"/>
          </a:p>
        </p:txBody>
      </p:sp>
      <p:sp>
        <p:nvSpPr>
          <p:cNvPr id="4" name="Ellipse 3"/>
          <p:cNvSpPr/>
          <p:nvPr/>
        </p:nvSpPr>
        <p:spPr>
          <a:xfrm>
            <a:off x="305983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llipse 4"/>
          <p:cNvSpPr/>
          <p:nvPr/>
        </p:nvSpPr>
        <p:spPr>
          <a:xfrm>
            <a:off x="3275856" y="6597352"/>
            <a:ext cx="144016" cy="144016"/>
          </a:xfrm>
          <a:prstGeom prst="ellipse">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p:cNvSpPr/>
          <p:nvPr/>
        </p:nvSpPr>
        <p:spPr>
          <a:xfrm>
            <a:off x="349188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p:cNvSpPr/>
          <p:nvPr/>
        </p:nvSpPr>
        <p:spPr>
          <a:xfrm>
            <a:off x="370790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p:cNvSpPr/>
          <p:nvPr/>
        </p:nvSpPr>
        <p:spPr>
          <a:xfrm>
            <a:off x="392392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p:cNvSpPr/>
          <p:nvPr/>
        </p:nvSpPr>
        <p:spPr>
          <a:xfrm>
            <a:off x="413995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435597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p:cNvSpPr/>
          <p:nvPr/>
        </p:nvSpPr>
        <p:spPr>
          <a:xfrm>
            <a:off x="457200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p:cNvSpPr/>
          <p:nvPr/>
        </p:nvSpPr>
        <p:spPr>
          <a:xfrm>
            <a:off x="478802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500404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522007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p:cNvSpPr/>
          <p:nvPr/>
        </p:nvSpPr>
        <p:spPr>
          <a:xfrm>
            <a:off x="543609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p:cNvSpPr/>
          <p:nvPr/>
        </p:nvSpPr>
        <p:spPr>
          <a:xfrm>
            <a:off x="565212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p:cNvSpPr/>
          <p:nvPr/>
        </p:nvSpPr>
        <p:spPr>
          <a:xfrm>
            <a:off x="586814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p:cNvSpPr/>
          <p:nvPr/>
        </p:nvSpPr>
        <p:spPr>
          <a:xfrm>
            <a:off x="608416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p:cNvSpPr/>
          <p:nvPr/>
        </p:nvSpPr>
        <p:spPr>
          <a:xfrm>
            <a:off x="630019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p:cNvSpPr/>
          <p:nvPr/>
        </p:nvSpPr>
        <p:spPr>
          <a:xfrm>
            <a:off x="651124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p:cNvSpPr/>
          <p:nvPr/>
        </p:nvSpPr>
        <p:spPr>
          <a:xfrm>
            <a:off x="672727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llipse 21"/>
          <p:cNvSpPr/>
          <p:nvPr/>
        </p:nvSpPr>
        <p:spPr>
          <a:xfrm>
            <a:off x="694329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p:cNvSpPr/>
          <p:nvPr/>
        </p:nvSpPr>
        <p:spPr>
          <a:xfrm>
            <a:off x="715931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p:cNvSpPr/>
          <p:nvPr/>
        </p:nvSpPr>
        <p:spPr>
          <a:xfrm>
            <a:off x="737534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p:cNvSpPr/>
          <p:nvPr/>
        </p:nvSpPr>
        <p:spPr>
          <a:xfrm>
            <a:off x="759136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p:cNvSpPr/>
          <p:nvPr/>
        </p:nvSpPr>
        <p:spPr>
          <a:xfrm>
            <a:off x="780739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Ellipse 26"/>
          <p:cNvSpPr/>
          <p:nvPr/>
        </p:nvSpPr>
        <p:spPr>
          <a:xfrm>
            <a:off x="802341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llipse 27"/>
          <p:cNvSpPr/>
          <p:nvPr/>
        </p:nvSpPr>
        <p:spPr>
          <a:xfrm>
            <a:off x="823943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lipse 28"/>
          <p:cNvSpPr/>
          <p:nvPr/>
        </p:nvSpPr>
        <p:spPr>
          <a:xfrm>
            <a:off x="845546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Ellipse 29"/>
          <p:cNvSpPr/>
          <p:nvPr/>
        </p:nvSpPr>
        <p:spPr>
          <a:xfrm>
            <a:off x="867148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p:cNvSpPr/>
          <p:nvPr/>
        </p:nvSpPr>
        <p:spPr>
          <a:xfrm>
            <a:off x="888751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Hexagone 31"/>
          <p:cNvSpPr/>
          <p:nvPr/>
        </p:nvSpPr>
        <p:spPr>
          <a:xfrm>
            <a:off x="8527470" y="5990248"/>
            <a:ext cx="504056" cy="434531"/>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33" name="ZoneTexte 32"/>
          <p:cNvSpPr txBox="1"/>
          <p:nvPr/>
        </p:nvSpPr>
        <p:spPr>
          <a:xfrm>
            <a:off x="8671486" y="5990774"/>
            <a:ext cx="211054" cy="369332"/>
          </a:xfrm>
          <a:prstGeom prst="rect">
            <a:avLst/>
          </a:prstGeom>
          <a:noFill/>
        </p:spPr>
        <p:txBody>
          <a:bodyPr wrap="square" rtlCol="0">
            <a:spAutoFit/>
          </a:bodyPr>
          <a:lstStyle/>
          <a:p>
            <a:pPr algn="ctr"/>
            <a:r>
              <a:rPr lang="fr-FR" dirty="0">
                <a:solidFill>
                  <a:schemeClr val="bg1"/>
                </a:solidFill>
              </a:rPr>
              <a:t>2</a:t>
            </a:r>
            <a:endParaRPr lang="fr-FR" dirty="0">
              <a:solidFill>
                <a:schemeClr val="bg1"/>
              </a:solidFill>
            </a:endParaRPr>
          </a:p>
        </p:txBody>
      </p:sp>
    </p:spTree>
    <p:extLst>
      <p:ext uri="{BB962C8B-B14F-4D97-AF65-F5344CB8AC3E}">
        <p14:creationId xmlns:p14="http://schemas.microsoft.com/office/powerpoint/2010/main" val="3850995308"/>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032205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e 3"/>
          <p:cNvGraphicFramePr/>
          <p:nvPr>
            <p:extLst>
              <p:ext uri="{D42A27DB-BD31-4B8C-83A1-F6EECF244321}">
                <p14:modId xmlns:p14="http://schemas.microsoft.com/office/powerpoint/2010/main" val="3795332670"/>
              </p:ext>
            </p:extLst>
          </p:nvPr>
        </p:nvGraphicFramePr>
        <p:xfrm>
          <a:off x="2112258" y="1844824"/>
          <a:ext cx="4824536" cy="32163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re 1"/>
          <p:cNvSpPr txBox="1">
            <a:spLocks/>
          </p:cNvSpPr>
          <p:nvPr/>
        </p:nvSpPr>
        <p:spPr>
          <a:xfrm>
            <a:off x="672193" y="260648"/>
            <a:ext cx="7704667" cy="593577"/>
          </a:xfrm>
          <a:prstGeom prst="rect">
            <a:avLst/>
          </a:prstGeom>
          <a:effectLst/>
        </p:spPr>
        <p:txBody>
          <a:bodyPr vert="horz" lIns="91440" tIns="45720" rIns="91440" bIns="45720" rtlCol="0" anchor="b">
            <a:normAutofit fontScale="75000" lnSpcReduction="20000"/>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dirty="0" smtClean="0"/>
              <a:t>Outils</a:t>
            </a:r>
            <a:endParaRPr lang="fr-FR" dirty="0"/>
          </a:p>
        </p:txBody>
      </p:sp>
      <p:sp>
        <p:nvSpPr>
          <p:cNvPr id="6" name="Ellipse 5"/>
          <p:cNvSpPr/>
          <p:nvPr/>
        </p:nvSpPr>
        <p:spPr>
          <a:xfrm>
            <a:off x="305983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p:cNvSpPr/>
          <p:nvPr/>
        </p:nvSpPr>
        <p:spPr>
          <a:xfrm>
            <a:off x="327585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p:cNvSpPr/>
          <p:nvPr/>
        </p:nvSpPr>
        <p:spPr>
          <a:xfrm>
            <a:off x="3491880" y="6597352"/>
            <a:ext cx="144016" cy="144016"/>
          </a:xfrm>
          <a:prstGeom prst="ellipse">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p:cNvSpPr/>
          <p:nvPr/>
        </p:nvSpPr>
        <p:spPr>
          <a:xfrm>
            <a:off x="370790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392392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p:cNvSpPr/>
          <p:nvPr/>
        </p:nvSpPr>
        <p:spPr>
          <a:xfrm>
            <a:off x="413995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p:cNvSpPr/>
          <p:nvPr/>
        </p:nvSpPr>
        <p:spPr>
          <a:xfrm>
            <a:off x="435597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457200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478802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p:cNvSpPr/>
          <p:nvPr/>
        </p:nvSpPr>
        <p:spPr>
          <a:xfrm>
            <a:off x="500404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p:cNvSpPr/>
          <p:nvPr/>
        </p:nvSpPr>
        <p:spPr>
          <a:xfrm>
            <a:off x="522007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p:cNvSpPr/>
          <p:nvPr/>
        </p:nvSpPr>
        <p:spPr>
          <a:xfrm>
            <a:off x="543609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p:cNvSpPr/>
          <p:nvPr/>
        </p:nvSpPr>
        <p:spPr>
          <a:xfrm>
            <a:off x="565212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p:cNvSpPr/>
          <p:nvPr/>
        </p:nvSpPr>
        <p:spPr>
          <a:xfrm>
            <a:off x="586814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p:cNvSpPr/>
          <p:nvPr/>
        </p:nvSpPr>
        <p:spPr>
          <a:xfrm>
            <a:off x="608416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p:cNvSpPr/>
          <p:nvPr/>
        </p:nvSpPr>
        <p:spPr>
          <a:xfrm>
            <a:off x="630019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llipse 21"/>
          <p:cNvSpPr/>
          <p:nvPr/>
        </p:nvSpPr>
        <p:spPr>
          <a:xfrm>
            <a:off x="651124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p:cNvSpPr/>
          <p:nvPr/>
        </p:nvSpPr>
        <p:spPr>
          <a:xfrm>
            <a:off x="672727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p:cNvSpPr/>
          <p:nvPr/>
        </p:nvSpPr>
        <p:spPr>
          <a:xfrm>
            <a:off x="694329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p:cNvSpPr/>
          <p:nvPr/>
        </p:nvSpPr>
        <p:spPr>
          <a:xfrm>
            <a:off x="715931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p:cNvSpPr/>
          <p:nvPr/>
        </p:nvSpPr>
        <p:spPr>
          <a:xfrm>
            <a:off x="737534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Ellipse 26"/>
          <p:cNvSpPr/>
          <p:nvPr/>
        </p:nvSpPr>
        <p:spPr>
          <a:xfrm>
            <a:off x="759136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llipse 27"/>
          <p:cNvSpPr/>
          <p:nvPr/>
        </p:nvSpPr>
        <p:spPr>
          <a:xfrm>
            <a:off x="780739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lipse 28"/>
          <p:cNvSpPr/>
          <p:nvPr/>
        </p:nvSpPr>
        <p:spPr>
          <a:xfrm>
            <a:off x="802341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Ellipse 29"/>
          <p:cNvSpPr/>
          <p:nvPr/>
        </p:nvSpPr>
        <p:spPr>
          <a:xfrm>
            <a:off x="823943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p:cNvSpPr/>
          <p:nvPr/>
        </p:nvSpPr>
        <p:spPr>
          <a:xfrm>
            <a:off x="845546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p:cNvSpPr/>
          <p:nvPr/>
        </p:nvSpPr>
        <p:spPr>
          <a:xfrm>
            <a:off x="867148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Ellipse 32"/>
          <p:cNvSpPr/>
          <p:nvPr/>
        </p:nvSpPr>
        <p:spPr>
          <a:xfrm>
            <a:off x="888751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Hexagone 33"/>
          <p:cNvSpPr/>
          <p:nvPr/>
        </p:nvSpPr>
        <p:spPr>
          <a:xfrm>
            <a:off x="8527470" y="5990248"/>
            <a:ext cx="504056" cy="434531"/>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35" name="ZoneTexte 34"/>
          <p:cNvSpPr txBox="1"/>
          <p:nvPr/>
        </p:nvSpPr>
        <p:spPr>
          <a:xfrm>
            <a:off x="8671486" y="5990774"/>
            <a:ext cx="211054" cy="369332"/>
          </a:xfrm>
          <a:prstGeom prst="rect">
            <a:avLst/>
          </a:prstGeom>
          <a:noFill/>
        </p:spPr>
        <p:txBody>
          <a:bodyPr wrap="square" rtlCol="0">
            <a:spAutoFit/>
          </a:bodyPr>
          <a:lstStyle/>
          <a:p>
            <a:pPr algn="ctr"/>
            <a:r>
              <a:rPr lang="fr-FR" dirty="0">
                <a:solidFill>
                  <a:schemeClr val="bg1"/>
                </a:solidFill>
              </a:rPr>
              <a:t>3</a:t>
            </a:r>
            <a:endParaRPr lang="fr-FR" dirty="0">
              <a:solidFill>
                <a:schemeClr val="bg1"/>
              </a:solidFill>
            </a:endParaRPr>
          </a:p>
        </p:txBody>
      </p:sp>
    </p:spTree>
    <p:extLst>
      <p:ext uri="{BB962C8B-B14F-4D97-AF65-F5344CB8AC3E}">
        <p14:creationId xmlns:p14="http://schemas.microsoft.com/office/powerpoint/2010/main" val="406380596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683568" y="2852936"/>
            <a:ext cx="7704667" cy="593577"/>
          </a:xfrm>
          <a:prstGeom prst="rect">
            <a:avLst/>
          </a:prstGeom>
          <a:effectLst/>
        </p:spPr>
        <p:txBody>
          <a:bodyPr vert="horz" lIns="91440" tIns="45720" rIns="91440" bIns="45720" rtlCol="0" anchor="b">
            <a:normAutofit fontScale="67500" lnSpcReduction="20000"/>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dirty="0"/>
              <a:t>1</a:t>
            </a:r>
            <a:r>
              <a:rPr lang="fr-FR" dirty="0" smtClean="0"/>
              <a:t> - Présentation du sujet</a:t>
            </a:r>
            <a:endParaRPr lang="fr-FR" dirty="0"/>
          </a:p>
        </p:txBody>
      </p:sp>
      <p:sp>
        <p:nvSpPr>
          <p:cNvPr id="5" name="Ellipse 4"/>
          <p:cNvSpPr/>
          <p:nvPr/>
        </p:nvSpPr>
        <p:spPr>
          <a:xfrm>
            <a:off x="305983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p:cNvSpPr/>
          <p:nvPr/>
        </p:nvSpPr>
        <p:spPr>
          <a:xfrm>
            <a:off x="327585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p:cNvSpPr/>
          <p:nvPr/>
        </p:nvSpPr>
        <p:spPr>
          <a:xfrm>
            <a:off x="349188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p:cNvSpPr/>
          <p:nvPr/>
        </p:nvSpPr>
        <p:spPr>
          <a:xfrm>
            <a:off x="3707904" y="6597352"/>
            <a:ext cx="144016" cy="144016"/>
          </a:xfrm>
          <a:prstGeom prst="ellipse">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p:cNvSpPr/>
          <p:nvPr/>
        </p:nvSpPr>
        <p:spPr>
          <a:xfrm>
            <a:off x="392392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413995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p:cNvSpPr/>
          <p:nvPr/>
        </p:nvSpPr>
        <p:spPr>
          <a:xfrm>
            <a:off x="435597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p:cNvSpPr/>
          <p:nvPr/>
        </p:nvSpPr>
        <p:spPr>
          <a:xfrm>
            <a:off x="457200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478802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500404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p:cNvSpPr/>
          <p:nvPr/>
        </p:nvSpPr>
        <p:spPr>
          <a:xfrm>
            <a:off x="522007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p:cNvSpPr/>
          <p:nvPr/>
        </p:nvSpPr>
        <p:spPr>
          <a:xfrm>
            <a:off x="543609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p:cNvSpPr/>
          <p:nvPr/>
        </p:nvSpPr>
        <p:spPr>
          <a:xfrm>
            <a:off x="565212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p:cNvSpPr/>
          <p:nvPr/>
        </p:nvSpPr>
        <p:spPr>
          <a:xfrm>
            <a:off x="586814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p:cNvSpPr/>
          <p:nvPr/>
        </p:nvSpPr>
        <p:spPr>
          <a:xfrm>
            <a:off x="608416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p:cNvSpPr/>
          <p:nvPr/>
        </p:nvSpPr>
        <p:spPr>
          <a:xfrm>
            <a:off x="630019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p:cNvSpPr/>
          <p:nvPr/>
        </p:nvSpPr>
        <p:spPr>
          <a:xfrm>
            <a:off x="651124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llipse 21"/>
          <p:cNvSpPr/>
          <p:nvPr/>
        </p:nvSpPr>
        <p:spPr>
          <a:xfrm>
            <a:off x="672727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p:cNvSpPr/>
          <p:nvPr/>
        </p:nvSpPr>
        <p:spPr>
          <a:xfrm>
            <a:off x="694329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p:cNvSpPr/>
          <p:nvPr/>
        </p:nvSpPr>
        <p:spPr>
          <a:xfrm>
            <a:off x="715931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p:cNvSpPr/>
          <p:nvPr/>
        </p:nvSpPr>
        <p:spPr>
          <a:xfrm>
            <a:off x="737534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p:cNvSpPr/>
          <p:nvPr/>
        </p:nvSpPr>
        <p:spPr>
          <a:xfrm>
            <a:off x="759136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Ellipse 26"/>
          <p:cNvSpPr/>
          <p:nvPr/>
        </p:nvSpPr>
        <p:spPr>
          <a:xfrm>
            <a:off x="780739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llipse 27"/>
          <p:cNvSpPr/>
          <p:nvPr/>
        </p:nvSpPr>
        <p:spPr>
          <a:xfrm>
            <a:off x="802341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lipse 28"/>
          <p:cNvSpPr/>
          <p:nvPr/>
        </p:nvSpPr>
        <p:spPr>
          <a:xfrm>
            <a:off x="823943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Ellipse 29"/>
          <p:cNvSpPr/>
          <p:nvPr/>
        </p:nvSpPr>
        <p:spPr>
          <a:xfrm>
            <a:off x="845546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p:cNvSpPr/>
          <p:nvPr/>
        </p:nvSpPr>
        <p:spPr>
          <a:xfrm>
            <a:off x="867148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p:cNvSpPr/>
          <p:nvPr/>
        </p:nvSpPr>
        <p:spPr>
          <a:xfrm>
            <a:off x="888751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Hexagone 32"/>
          <p:cNvSpPr/>
          <p:nvPr/>
        </p:nvSpPr>
        <p:spPr>
          <a:xfrm>
            <a:off x="8527470" y="5990248"/>
            <a:ext cx="504056" cy="434531"/>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34" name="ZoneTexte 33"/>
          <p:cNvSpPr txBox="1"/>
          <p:nvPr/>
        </p:nvSpPr>
        <p:spPr>
          <a:xfrm>
            <a:off x="8671486" y="5990774"/>
            <a:ext cx="211054" cy="369332"/>
          </a:xfrm>
          <a:prstGeom prst="rect">
            <a:avLst/>
          </a:prstGeom>
          <a:noFill/>
        </p:spPr>
        <p:txBody>
          <a:bodyPr wrap="square" rtlCol="0">
            <a:spAutoFit/>
          </a:bodyPr>
          <a:lstStyle/>
          <a:p>
            <a:pPr algn="ctr"/>
            <a:r>
              <a:rPr lang="fr-FR" dirty="0">
                <a:solidFill>
                  <a:schemeClr val="bg1"/>
                </a:solidFill>
              </a:rPr>
              <a:t>4</a:t>
            </a:r>
            <a:endParaRPr lang="fr-FR" dirty="0">
              <a:solidFill>
                <a:schemeClr val="bg1"/>
              </a:solidFill>
            </a:endParaRPr>
          </a:p>
        </p:txBody>
      </p:sp>
    </p:spTree>
    <p:extLst>
      <p:ext uri="{BB962C8B-B14F-4D97-AF65-F5344CB8AC3E}">
        <p14:creationId xmlns:p14="http://schemas.microsoft.com/office/powerpoint/2010/main" val="82553624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752628" y="171127"/>
            <a:ext cx="7704667" cy="593577"/>
          </a:xfrm>
          <a:prstGeom prst="rect">
            <a:avLst/>
          </a:prstGeom>
          <a:effectLst/>
        </p:spPr>
        <p:txBody>
          <a:bodyPr vert="horz" lIns="91440" tIns="45720" rIns="91440" bIns="45720" rtlCol="0" anchor="b">
            <a:normAutofit fontScale="97500"/>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2000" dirty="0" smtClean="0"/>
              <a:t>1 - Présentation du sujet</a:t>
            </a:r>
            <a:endParaRPr lang="fr-FR" sz="2000" dirty="0"/>
          </a:p>
        </p:txBody>
      </p:sp>
      <p:sp>
        <p:nvSpPr>
          <p:cNvPr id="5" name="Subtitle 2"/>
          <p:cNvSpPr txBox="1">
            <a:spLocks/>
          </p:cNvSpPr>
          <p:nvPr/>
        </p:nvSpPr>
        <p:spPr>
          <a:xfrm>
            <a:off x="1742897" y="980728"/>
            <a:ext cx="5724128" cy="576064"/>
          </a:xfrm>
          <a:prstGeom prst="rect">
            <a:avLst/>
          </a:prstGeom>
          <a:effectLst>
            <a:glow>
              <a:schemeClr val="accent1">
                <a:alpha val="40000"/>
              </a:schemeClr>
            </a:glow>
          </a:effectLst>
        </p:spPr>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fr-FR" sz="3600" spc="-150" noProof="1" smtClean="0">
                <a:solidFill>
                  <a:schemeClr val="accent1">
                    <a:lumMod val="75000"/>
                  </a:schemeClr>
                </a:solidFill>
                <a:effectLst>
                  <a:outerShdw blurRad="50800" dist="38100" algn="l" rotWithShape="0">
                    <a:prstClr val="black">
                      <a:alpha val="14000"/>
                    </a:prstClr>
                  </a:outerShdw>
                </a:effectLst>
                <a:cs typeface="Arial"/>
              </a:rPr>
              <a:t>1.1 - Ce qui était déjà présent</a:t>
            </a:r>
            <a:endParaRPr lang="fr-FR" sz="3600" noProof="1">
              <a:solidFill>
                <a:schemeClr val="accent1">
                  <a:lumMod val="75000"/>
                </a:schemeClr>
              </a:solidFill>
              <a:effectLst>
                <a:outerShdw blurRad="50800" dist="38100" algn="l" rotWithShape="0">
                  <a:prstClr val="black">
                    <a:alpha val="14000"/>
                  </a:prstClr>
                </a:outerShdw>
              </a:effectLst>
            </a:endParaRPr>
          </a:p>
        </p:txBody>
      </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4535" y="2204864"/>
            <a:ext cx="3793571" cy="2807370"/>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1988840"/>
            <a:ext cx="3917863" cy="3487987"/>
          </a:xfrm>
          <a:prstGeom prst="rect">
            <a:avLst/>
          </a:prstGeom>
        </p:spPr>
      </p:pic>
      <p:sp>
        <p:nvSpPr>
          <p:cNvPr id="8" name="Ellipse 7"/>
          <p:cNvSpPr/>
          <p:nvPr/>
        </p:nvSpPr>
        <p:spPr>
          <a:xfrm>
            <a:off x="305983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p:cNvSpPr/>
          <p:nvPr/>
        </p:nvSpPr>
        <p:spPr>
          <a:xfrm>
            <a:off x="327585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349188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p:cNvSpPr/>
          <p:nvPr/>
        </p:nvSpPr>
        <p:spPr>
          <a:xfrm>
            <a:off x="370790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p:cNvSpPr/>
          <p:nvPr/>
        </p:nvSpPr>
        <p:spPr>
          <a:xfrm>
            <a:off x="3923928" y="6597352"/>
            <a:ext cx="144016" cy="144016"/>
          </a:xfrm>
          <a:prstGeom prst="ellipse">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413995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435597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p:cNvSpPr/>
          <p:nvPr/>
        </p:nvSpPr>
        <p:spPr>
          <a:xfrm>
            <a:off x="457200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p:cNvSpPr/>
          <p:nvPr/>
        </p:nvSpPr>
        <p:spPr>
          <a:xfrm>
            <a:off x="478802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p:cNvSpPr/>
          <p:nvPr/>
        </p:nvSpPr>
        <p:spPr>
          <a:xfrm>
            <a:off x="500404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p:cNvSpPr/>
          <p:nvPr/>
        </p:nvSpPr>
        <p:spPr>
          <a:xfrm>
            <a:off x="522007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p:cNvSpPr/>
          <p:nvPr/>
        </p:nvSpPr>
        <p:spPr>
          <a:xfrm>
            <a:off x="543609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p:cNvSpPr/>
          <p:nvPr/>
        </p:nvSpPr>
        <p:spPr>
          <a:xfrm>
            <a:off x="565212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p:cNvSpPr/>
          <p:nvPr/>
        </p:nvSpPr>
        <p:spPr>
          <a:xfrm>
            <a:off x="586814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llipse 21"/>
          <p:cNvSpPr/>
          <p:nvPr/>
        </p:nvSpPr>
        <p:spPr>
          <a:xfrm>
            <a:off x="608416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p:cNvSpPr/>
          <p:nvPr/>
        </p:nvSpPr>
        <p:spPr>
          <a:xfrm>
            <a:off x="630019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p:cNvSpPr/>
          <p:nvPr/>
        </p:nvSpPr>
        <p:spPr>
          <a:xfrm>
            <a:off x="651124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p:cNvSpPr/>
          <p:nvPr/>
        </p:nvSpPr>
        <p:spPr>
          <a:xfrm>
            <a:off x="672727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p:cNvSpPr/>
          <p:nvPr/>
        </p:nvSpPr>
        <p:spPr>
          <a:xfrm>
            <a:off x="694329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Ellipse 26"/>
          <p:cNvSpPr/>
          <p:nvPr/>
        </p:nvSpPr>
        <p:spPr>
          <a:xfrm>
            <a:off x="715931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llipse 27"/>
          <p:cNvSpPr/>
          <p:nvPr/>
        </p:nvSpPr>
        <p:spPr>
          <a:xfrm>
            <a:off x="737534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lipse 28"/>
          <p:cNvSpPr/>
          <p:nvPr/>
        </p:nvSpPr>
        <p:spPr>
          <a:xfrm>
            <a:off x="759136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Ellipse 29"/>
          <p:cNvSpPr/>
          <p:nvPr/>
        </p:nvSpPr>
        <p:spPr>
          <a:xfrm>
            <a:off x="780739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p:cNvSpPr/>
          <p:nvPr/>
        </p:nvSpPr>
        <p:spPr>
          <a:xfrm>
            <a:off x="802341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p:cNvSpPr/>
          <p:nvPr/>
        </p:nvSpPr>
        <p:spPr>
          <a:xfrm>
            <a:off x="823943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Ellipse 32"/>
          <p:cNvSpPr/>
          <p:nvPr/>
        </p:nvSpPr>
        <p:spPr>
          <a:xfrm>
            <a:off x="845546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Ellipse 33"/>
          <p:cNvSpPr/>
          <p:nvPr/>
        </p:nvSpPr>
        <p:spPr>
          <a:xfrm>
            <a:off x="867148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Ellipse 34"/>
          <p:cNvSpPr/>
          <p:nvPr/>
        </p:nvSpPr>
        <p:spPr>
          <a:xfrm>
            <a:off x="888751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Hexagone 35"/>
          <p:cNvSpPr/>
          <p:nvPr/>
        </p:nvSpPr>
        <p:spPr>
          <a:xfrm>
            <a:off x="8527470" y="5990248"/>
            <a:ext cx="504056" cy="434531"/>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37" name="ZoneTexte 36"/>
          <p:cNvSpPr txBox="1"/>
          <p:nvPr/>
        </p:nvSpPr>
        <p:spPr>
          <a:xfrm>
            <a:off x="8671486" y="5990774"/>
            <a:ext cx="211054" cy="369332"/>
          </a:xfrm>
          <a:prstGeom prst="rect">
            <a:avLst/>
          </a:prstGeom>
          <a:noFill/>
        </p:spPr>
        <p:txBody>
          <a:bodyPr wrap="square" rtlCol="0">
            <a:spAutoFit/>
          </a:bodyPr>
          <a:lstStyle/>
          <a:p>
            <a:pPr algn="ctr"/>
            <a:r>
              <a:rPr lang="fr-FR" dirty="0">
                <a:solidFill>
                  <a:schemeClr val="bg1"/>
                </a:solidFill>
              </a:rPr>
              <a:t>5</a:t>
            </a:r>
            <a:endParaRPr lang="fr-FR" dirty="0">
              <a:solidFill>
                <a:schemeClr val="bg1"/>
              </a:solidFill>
            </a:endParaRPr>
          </a:p>
        </p:txBody>
      </p:sp>
      <p:sp>
        <p:nvSpPr>
          <p:cNvPr id="38" name="ZoneTexte 37"/>
          <p:cNvSpPr txBox="1"/>
          <p:nvPr/>
        </p:nvSpPr>
        <p:spPr>
          <a:xfrm>
            <a:off x="5762638" y="5497487"/>
            <a:ext cx="2409762" cy="307777"/>
          </a:xfrm>
          <a:prstGeom prst="rect">
            <a:avLst/>
          </a:prstGeom>
          <a:noFill/>
        </p:spPr>
        <p:txBody>
          <a:bodyPr wrap="none" rtlCol="0">
            <a:spAutoFit/>
          </a:bodyPr>
          <a:lstStyle/>
          <a:p>
            <a:r>
              <a:rPr lang="fr-FR" sz="1400" i="1" dirty="0" smtClean="0">
                <a:solidFill>
                  <a:schemeClr val="bg2">
                    <a:lumMod val="50000"/>
                  </a:schemeClr>
                </a:solidFill>
              </a:rPr>
              <a:t>Fig. 2 : Application de pilotage</a:t>
            </a:r>
            <a:endParaRPr lang="fr-FR" sz="1400" i="1" dirty="0">
              <a:solidFill>
                <a:schemeClr val="bg2">
                  <a:lumMod val="50000"/>
                </a:schemeClr>
              </a:solidFill>
            </a:endParaRPr>
          </a:p>
        </p:txBody>
      </p:sp>
      <p:sp>
        <p:nvSpPr>
          <p:cNvPr id="39" name="ZoneTexte 38"/>
          <p:cNvSpPr txBox="1"/>
          <p:nvPr/>
        </p:nvSpPr>
        <p:spPr>
          <a:xfrm>
            <a:off x="1506439" y="5085184"/>
            <a:ext cx="1403205" cy="307777"/>
          </a:xfrm>
          <a:prstGeom prst="rect">
            <a:avLst/>
          </a:prstGeom>
          <a:noFill/>
        </p:spPr>
        <p:txBody>
          <a:bodyPr wrap="none" rtlCol="0">
            <a:spAutoFit/>
          </a:bodyPr>
          <a:lstStyle/>
          <a:p>
            <a:r>
              <a:rPr lang="fr-FR" sz="1400" i="1" dirty="0" smtClean="0">
                <a:solidFill>
                  <a:schemeClr val="bg2">
                    <a:lumMod val="50000"/>
                  </a:schemeClr>
                </a:solidFill>
              </a:rPr>
              <a:t>Fig. 1 : Le </a:t>
            </a:r>
            <a:r>
              <a:rPr lang="fr-FR" sz="1400" i="1" dirty="0" err="1" smtClean="0">
                <a:solidFill>
                  <a:schemeClr val="bg2">
                    <a:lumMod val="50000"/>
                  </a:schemeClr>
                </a:solidFill>
              </a:rPr>
              <a:t>Wifibot</a:t>
            </a:r>
            <a:endParaRPr lang="fr-FR" sz="1400" i="1" dirty="0">
              <a:solidFill>
                <a:schemeClr val="bg2">
                  <a:lumMod val="50000"/>
                </a:schemeClr>
              </a:solidFill>
            </a:endParaRPr>
          </a:p>
        </p:txBody>
      </p:sp>
    </p:spTree>
    <p:extLst>
      <p:ext uri="{BB962C8B-B14F-4D97-AF65-F5344CB8AC3E}">
        <p14:creationId xmlns:p14="http://schemas.microsoft.com/office/powerpoint/2010/main" val="194207274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746853" y="1052736"/>
            <a:ext cx="5724128" cy="576064"/>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fr-FR" sz="3600" spc="-150" noProof="1" smtClean="0">
                <a:solidFill>
                  <a:schemeClr val="accent1">
                    <a:lumMod val="75000"/>
                  </a:schemeClr>
                </a:solidFill>
                <a:effectLst>
                  <a:outerShdw blurRad="50800" dist="38100" algn="l" rotWithShape="0">
                    <a:prstClr val="black">
                      <a:alpha val="14000"/>
                    </a:prstClr>
                  </a:outerShdw>
                </a:effectLst>
                <a:cs typeface="Arial"/>
              </a:rPr>
              <a:t>1.2 - Problématique</a:t>
            </a:r>
            <a:endParaRPr lang="fr-FR" sz="3600" noProof="1">
              <a:solidFill>
                <a:schemeClr val="accent1">
                  <a:lumMod val="75000"/>
                </a:schemeClr>
              </a:solidFill>
              <a:effectLst>
                <a:outerShdw blurRad="50800" dist="38100" algn="l" rotWithShape="0">
                  <a:prstClr val="black">
                    <a:alpha val="14000"/>
                  </a:prstClr>
                </a:outerShdw>
              </a:effectLst>
            </a:endParaRPr>
          </a:p>
        </p:txBody>
      </p:sp>
      <p:sp>
        <p:nvSpPr>
          <p:cNvPr id="5" name="ZoneTexte 4"/>
          <p:cNvSpPr txBox="1"/>
          <p:nvPr/>
        </p:nvSpPr>
        <p:spPr>
          <a:xfrm>
            <a:off x="1724642" y="2132856"/>
            <a:ext cx="5760640" cy="461665"/>
          </a:xfrm>
          <a:prstGeom prst="rect">
            <a:avLst/>
          </a:prstGeom>
          <a:noFill/>
        </p:spPr>
        <p:txBody>
          <a:bodyPr wrap="square" rtlCol="0">
            <a:spAutoFit/>
          </a:bodyPr>
          <a:lstStyle/>
          <a:p>
            <a:pPr algn="ctr"/>
            <a:r>
              <a:rPr lang="fr-FR" sz="2400" dirty="0" smtClean="0"/>
              <a:t>Le robot peut dévier de sa position</a:t>
            </a:r>
            <a:endParaRPr lang="fr-FR" sz="2400" dirty="0"/>
          </a:p>
        </p:txBody>
      </p:sp>
      <p:pic>
        <p:nvPicPr>
          <p:cNvPr id="6" name="Image 5"/>
          <p:cNvPicPr>
            <a:picLocks noChangeAspect="1"/>
          </p:cNvPicPr>
          <p:nvPr/>
        </p:nvPicPr>
        <p:blipFill>
          <a:blip r:embed="rId2">
            <a:alphaModFix/>
          </a:blip>
          <a:srcRect/>
          <a:stretch>
            <a:fillRect/>
          </a:stretch>
        </p:blipFill>
        <p:spPr>
          <a:xfrm>
            <a:off x="2773826" y="2708920"/>
            <a:ext cx="3662271" cy="3066316"/>
          </a:xfrm>
          <a:prstGeom prst="rect">
            <a:avLst/>
          </a:prstGeom>
          <a:noFill/>
          <a:ln>
            <a:noFill/>
          </a:ln>
        </p:spPr>
      </p:pic>
      <p:sp>
        <p:nvSpPr>
          <p:cNvPr id="8" name="Titre 1"/>
          <p:cNvSpPr txBox="1">
            <a:spLocks/>
          </p:cNvSpPr>
          <p:nvPr/>
        </p:nvSpPr>
        <p:spPr>
          <a:xfrm>
            <a:off x="752627" y="212576"/>
            <a:ext cx="7704667" cy="593577"/>
          </a:xfrm>
          <a:prstGeom prst="rect">
            <a:avLst/>
          </a:prstGeom>
          <a:effectLst/>
        </p:spPr>
        <p:txBody>
          <a:bodyPr vert="horz" lIns="91440" tIns="45720" rIns="91440" bIns="45720" rtlCol="0" anchor="b">
            <a:normAutofit fontScale="97500"/>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2000" dirty="0" smtClean="0"/>
              <a:t>1 - Présentation du sujet</a:t>
            </a:r>
            <a:endParaRPr lang="fr-FR" sz="2000" dirty="0"/>
          </a:p>
        </p:txBody>
      </p:sp>
      <p:sp>
        <p:nvSpPr>
          <p:cNvPr id="9" name="Ellipse 8"/>
          <p:cNvSpPr/>
          <p:nvPr/>
        </p:nvSpPr>
        <p:spPr>
          <a:xfrm>
            <a:off x="305983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327585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p:cNvSpPr/>
          <p:nvPr/>
        </p:nvSpPr>
        <p:spPr>
          <a:xfrm>
            <a:off x="349188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p:cNvSpPr/>
          <p:nvPr/>
        </p:nvSpPr>
        <p:spPr>
          <a:xfrm>
            <a:off x="370790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392392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4139952" y="6597352"/>
            <a:ext cx="144016" cy="144016"/>
          </a:xfrm>
          <a:prstGeom prst="ellipse">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p:cNvSpPr/>
          <p:nvPr/>
        </p:nvSpPr>
        <p:spPr>
          <a:xfrm>
            <a:off x="435597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p:cNvSpPr/>
          <p:nvPr/>
        </p:nvSpPr>
        <p:spPr>
          <a:xfrm>
            <a:off x="457200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p:cNvSpPr/>
          <p:nvPr/>
        </p:nvSpPr>
        <p:spPr>
          <a:xfrm>
            <a:off x="478802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p:cNvSpPr/>
          <p:nvPr/>
        </p:nvSpPr>
        <p:spPr>
          <a:xfrm>
            <a:off x="500404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p:cNvSpPr/>
          <p:nvPr/>
        </p:nvSpPr>
        <p:spPr>
          <a:xfrm>
            <a:off x="522007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p:cNvSpPr/>
          <p:nvPr/>
        </p:nvSpPr>
        <p:spPr>
          <a:xfrm>
            <a:off x="543609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p:cNvSpPr/>
          <p:nvPr/>
        </p:nvSpPr>
        <p:spPr>
          <a:xfrm>
            <a:off x="565212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llipse 21"/>
          <p:cNvSpPr/>
          <p:nvPr/>
        </p:nvSpPr>
        <p:spPr>
          <a:xfrm>
            <a:off x="586814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p:cNvSpPr/>
          <p:nvPr/>
        </p:nvSpPr>
        <p:spPr>
          <a:xfrm>
            <a:off x="608416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p:cNvSpPr/>
          <p:nvPr/>
        </p:nvSpPr>
        <p:spPr>
          <a:xfrm>
            <a:off x="630019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p:cNvSpPr/>
          <p:nvPr/>
        </p:nvSpPr>
        <p:spPr>
          <a:xfrm>
            <a:off x="651124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p:cNvSpPr/>
          <p:nvPr/>
        </p:nvSpPr>
        <p:spPr>
          <a:xfrm>
            <a:off x="672727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Ellipse 26"/>
          <p:cNvSpPr/>
          <p:nvPr/>
        </p:nvSpPr>
        <p:spPr>
          <a:xfrm>
            <a:off x="694329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llipse 27"/>
          <p:cNvSpPr/>
          <p:nvPr/>
        </p:nvSpPr>
        <p:spPr>
          <a:xfrm>
            <a:off x="715931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lipse 28"/>
          <p:cNvSpPr/>
          <p:nvPr/>
        </p:nvSpPr>
        <p:spPr>
          <a:xfrm>
            <a:off x="737534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Ellipse 29"/>
          <p:cNvSpPr/>
          <p:nvPr/>
        </p:nvSpPr>
        <p:spPr>
          <a:xfrm>
            <a:off x="759136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p:cNvSpPr/>
          <p:nvPr/>
        </p:nvSpPr>
        <p:spPr>
          <a:xfrm>
            <a:off x="780739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p:cNvSpPr/>
          <p:nvPr/>
        </p:nvSpPr>
        <p:spPr>
          <a:xfrm>
            <a:off x="802341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Ellipse 32"/>
          <p:cNvSpPr/>
          <p:nvPr/>
        </p:nvSpPr>
        <p:spPr>
          <a:xfrm>
            <a:off x="823943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Ellipse 33"/>
          <p:cNvSpPr/>
          <p:nvPr/>
        </p:nvSpPr>
        <p:spPr>
          <a:xfrm>
            <a:off x="845546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Ellipse 34"/>
          <p:cNvSpPr/>
          <p:nvPr/>
        </p:nvSpPr>
        <p:spPr>
          <a:xfrm>
            <a:off x="867148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Ellipse 35"/>
          <p:cNvSpPr/>
          <p:nvPr/>
        </p:nvSpPr>
        <p:spPr>
          <a:xfrm>
            <a:off x="888751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Hexagone 36"/>
          <p:cNvSpPr/>
          <p:nvPr/>
        </p:nvSpPr>
        <p:spPr>
          <a:xfrm>
            <a:off x="8527470" y="5990248"/>
            <a:ext cx="504056" cy="434531"/>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38" name="ZoneTexte 37"/>
          <p:cNvSpPr txBox="1"/>
          <p:nvPr/>
        </p:nvSpPr>
        <p:spPr>
          <a:xfrm>
            <a:off x="8671486" y="5990774"/>
            <a:ext cx="211054" cy="369332"/>
          </a:xfrm>
          <a:prstGeom prst="rect">
            <a:avLst/>
          </a:prstGeom>
          <a:noFill/>
        </p:spPr>
        <p:txBody>
          <a:bodyPr wrap="square" rtlCol="0">
            <a:spAutoFit/>
          </a:bodyPr>
          <a:lstStyle/>
          <a:p>
            <a:pPr algn="ctr"/>
            <a:r>
              <a:rPr lang="fr-FR" dirty="0">
                <a:solidFill>
                  <a:schemeClr val="bg1"/>
                </a:solidFill>
              </a:rPr>
              <a:t>6</a:t>
            </a:r>
          </a:p>
        </p:txBody>
      </p:sp>
      <p:sp>
        <p:nvSpPr>
          <p:cNvPr id="39" name="ZoneTexte 38"/>
          <p:cNvSpPr txBox="1"/>
          <p:nvPr/>
        </p:nvSpPr>
        <p:spPr>
          <a:xfrm>
            <a:off x="2910107" y="5836359"/>
            <a:ext cx="3098605" cy="307777"/>
          </a:xfrm>
          <a:prstGeom prst="rect">
            <a:avLst/>
          </a:prstGeom>
          <a:noFill/>
        </p:spPr>
        <p:txBody>
          <a:bodyPr wrap="none" rtlCol="0">
            <a:spAutoFit/>
          </a:bodyPr>
          <a:lstStyle/>
          <a:p>
            <a:r>
              <a:rPr lang="fr-FR" sz="1400" i="1" dirty="0" smtClean="0">
                <a:solidFill>
                  <a:schemeClr val="bg2">
                    <a:lumMod val="50000"/>
                  </a:schemeClr>
                </a:solidFill>
              </a:rPr>
              <a:t>Fig. 3 : orientation du robot dans l’espace</a:t>
            </a:r>
            <a:endParaRPr lang="fr-FR" sz="1400" i="1" dirty="0">
              <a:solidFill>
                <a:schemeClr val="bg2">
                  <a:lumMod val="50000"/>
                </a:schemeClr>
              </a:solidFill>
            </a:endParaRPr>
          </a:p>
        </p:txBody>
      </p:sp>
    </p:spTree>
    <p:extLst>
      <p:ext uri="{BB962C8B-B14F-4D97-AF65-F5344CB8AC3E}">
        <p14:creationId xmlns:p14="http://schemas.microsoft.com/office/powerpoint/2010/main" val="337048436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me 7"/>
          <p:cNvGraphicFramePr/>
          <p:nvPr>
            <p:extLst>
              <p:ext uri="{D42A27DB-BD31-4B8C-83A1-F6EECF244321}">
                <p14:modId xmlns:p14="http://schemas.microsoft.com/office/powerpoint/2010/main" val="2330855881"/>
              </p:ext>
            </p:extLst>
          </p:nvPr>
        </p:nvGraphicFramePr>
        <p:xfrm>
          <a:off x="1475656" y="213285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p:cNvSpPr/>
          <p:nvPr/>
        </p:nvSpPr>
        <p:spPr>
          <a:xfrm>
            <a:off x="2974286" y="836712"/>
            <a:ext cx="3267241" cy="646331"/>
          </a:xfrm>
          <a:prstGeom prst="rect">
            <a:avLst/>
          </a:prstGeom>
        </p:spPr>
        <p:txBody>
          <a:bodyPr wrap="none">
            <a:spAutoFit/>
          </a:bodyPr>
          <a:lstStyle/>
          <a:p>
            <a:pPr lvl="0" algn="ctr" defTabSz="457200">
              <a:spcBef>
                <a:spcPct val="20000"/>
              </a:spcBef>
              <a:spcAft>
                <a:spcPts val="600"/>
              </a:spcAft>
              <a:buClr>
                <a:srgbClr val="30ACEC">
                  <a:lumMod val="75000"/>
                </a:srgbClr>
              </a:buClr>
              <a:buSzPct val="145000"/>
            </a:pPr>
            <a:r>
              <a:rPr lang="fr-FR" sz="3600" spc="-150" noProof="1" smtClean="0">
                <a:solidFill>
                  <a:srgbClr val="30ACEC">
                    <a:lumMod val="75000"/>
                  </a:srgbClr>
                </a:solidFill>
                <a:effectLst>
                  <a:outerShdw blurRad="50800" dist="38100" algn="l" rotWithShape="0">
                    <a:prstClr val="black">
                      <a:alpha val="14000"/>
                    </a:prstClr>
                  </a:outerShdw>
                </a:effectLst>
                <a:cs typeface="Arial"/>
              </a:rPr>
              <a:t>1.3 - Déroulement</a:t>
            </a:r>
            <a:endParaRPr lang="fr-FR" sz="3600" noProof="1">
              <a:solidFill>
                <a:srgbClr val="30ACEC">
                  <a:lumMod val="75000"/>
                </a:srgbClr>
              </a:solidFill>
              <a:effectLst>
                <a:outerShdw blurRad="50800" dist="38100" algn="l" rotWithShape="0">
                  <a:prstClr val="black">
                    <a:alpha val="14000"/>
                  </a:prstClr>
                </a:outerShdw>
              </a:effectLst>
            </a:endParaRPr>
          </a:p>
        </p:txBody>
      </p:sp>
      <p:sp>
        <p:nvSpPr>
          <p:cNvPr id="11" name="Titre 1"/>
          <p:cNvSpPr txBox="1">
            <a:spLocks/>
          </p:cNvSpPr>
          <p:nvPr/>
        </p:nvSpPr>
        <p:spPr>
          <a:xfrm>
            <a:off x="755574" y="188640"/>
            <a:ext cx="7704667" cy="593577"/>
          </a:xfrm>
          <a:prstGeom prst="rect">
            <a:avLst/>
          </a:prstGeom>
          <a:effectLst/>
        </p:spPr>
        <p:txBody>
          <a:bodyPr vert="horz" lIns="91440" tIns="45720" rIns="91440" bIns="45720" rtlCol="0" anchor="b">
            <a:normAutofit fontScale="97500"/>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2000" dirty="0" smtClean="0"/>
              <a:t>1 - Présentation du sujet</a:t>
            </a:r>
            <a:endParaRPr lang="fr-FR" sz="2000" dirty="0"/>
          </a:p>
        </p:txBody>
      </p:sp>
      <p:sp>
        <p:nvSpPr>
          <p:cNvPr id="12" name="Ellipse 11"/>
          <p:cNvSpPr/>
          <p:nvPr/>
        </p:nvSpPr>
        <p:spPr>
          <a:xfrm>
            <a:off x="305983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327585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349188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p:cNvSpPr/>
          <p:nvPr/>
        </p:nvSpPr>
        <p:spPr>
          <a:xfrm>
            <a:off x="370790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p:cNvSpPr/>
          <p:nvPr/>
        </p:nvSpPr>
        <p:spPr>
          <a:xfrm>
            <a:off x="392392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p:cNvSpPr/>
          <p:nvPr/>
        </p:nvSpPr>
        <p:spPr>
          <a:xfrm>
            <a:off x="413995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p:cNvSpPr/>
          <p:nvPr/>
        </p:nvSpPr>
        <p:spPr>
          <a:xfrm>
            <a:off x="4355976" y="6597352"/>
            <a:ext cx="144016" cy="144016"/>
          </a:xfrm>
          <a:prstGeom prst="ellipse">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p:cNvSpPr/>
          <p:nvPr/>
        </p:nvSpPr>
        <p:spPr>
          <a:xfrm>
            <a:off x="457200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p:cNvSpPr/>
          <p:nvPr/>
        </p:nvSpPr>
        <p:spPr>
          <a:xfrm>
            <a:off x="478802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p:cNvSpPr/>
          <p:nvPr/>
        </p:nvSpPr>
        <p:spPr>
          <a:xfrm>
            <a:off x="500404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llipse 21"/>
          <p:cNvSpPr/>
          <p:nvPr/>
        </p:nvSpPr>
        <p:spPr>
          <a:xfrm>
            <a:off x="522007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p:cNvSpPr/>
          <p:nvPr/>
        </p:nvSpPr>
        <p:spPr>
          <a:xfrm>
            <a:off x="543609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p:cNvSpPr/>
          <p:nvPr/>
        </p:nvSpPr>
        <p:spPr>
          <a:xfrm>
            <a:off x="565212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p:cNvSpPr/>
          <p:nvPr/>
        </p:nvSpPr>
        <p:spPr>
          <a:xfrm>
            <a:off x="586814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p:cNvSpPr/>
          <p:nvPr/>
        </p:nvSpPr>
        <p:spPr>
          <a:xfrm>
            <a:off x="608416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Ellipse 26"/>
          <p:cNvSpPr/>
          <p:nvPr/>
        </p:nvSpPr>
        <p:spPr>
          <a:xfrm>
            <a:off x="630019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llipse 27"/>
          <p:cNvSpPr/>
          <p:nvPr/>
        </p:nvSpPr>
        <p:spPr>
          <a:xfrm>
            <a:off x="651124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lipse 28"/>
          <p:cNvSpPr/>
          <p:nvPr/>
        </p:nvSpPr>
        <p:spPr>
          <a:xfrm>
            <a:off x="672727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Ellipse 29"/>
          <p:cNvSpPr/>
          <p:nvPr/>
        </p:nvSpPr>
        <p:spPr>
          <a:xfrm>
            <a:off x="694329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p:cNvSpPr/>
          <p:nvPr/>
        </p:nvSpPr>
        <p:spPr>
          <a:xfrm>
            <a:off x="715931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p:cNvSpPr/>
          <p:nvPr/>
        </p:nvSpPr>
        <p:spPr>
          <a:xfrm>
            <a:off x="737534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Ellipse 32"/>
          <p:cNvSpPr/>
          <p:nvPr/>
        </p:nvSpPr>
        <p:spPr>
          <a:xfrm>
            <a:off x="759136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Ellipse 33"/>
          <p:cNvSpPr/>
          <p:nvPr/>
        </p:nvSpPr>
        <p:spPr>
          <a:xfrm>
            <a:off x="780739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Ellipse 34"/>
          <p:cNvSpPr/>
          <p:nvPr/>
        </p:nvSpPr>
        <p:spPr>
          <a:xfrm>
            <a:off x="802341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Ellipse 35"/>
          <p:cNvSpPr/>
          <p:nvPr/>
        </p:nvSpPr>
        <p:spPr>
          <a:xfrm>
            <a:off x="823943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Ellipse 36"/>
          <p:cNvSpPr/>
          <p:nvPr/>
        </p:nvSpPr>
        <p:spPr>
          <a:xfrm>
            <a:off x="845546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Ellipse 37"/>
          <p:cNvSpPr/>
          <p:nvPr/>
        </p:nvSpPr>
        <p:spPr>
          <a:xfrm>
            <a:off x="867148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Ellipse 38"/>
          <p:cNvSpPr/>
          <p:nvPr/>
        </p:nvSpPr>
        <p:spPr>
          <a:xfrm>
            <a:off x="888751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Hexagone 39"/>
          <p:cNvSpPr/>
          <p:nvPr/>
        </p:nvSpPr>
        <p:spPr>
          <a:xfrm>
            <a:off x="8527470" y="5990248"/>
            <a:ext cx="504056" cy="434531"/>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41" name="ZoneTexte 40"/>
          <p:cNvSpPr txBox="1"/>
          <p:nvPr/>
        </p:nvSpPr>
        <p:spPr>
          <a:xfrm>
            <a:off x="8671486" y="5990774"/>
            <a:ext cx="211054" cy="369332"/>
          </a:xfrm>
          <a:prstGeom prst="rect">
            <a:avLst/>
          </a:prstGeom>
          <a:noFill/>
        </p:spPr>
        <p:txBody>
          <a:bodyPr wrap="square" rtlCol="0">
            <a:spAutoFit/>
          </a:bodyPr>
          <a:lstStyle/>
          <a:p>
            <a:pPr algn="ctr"/>
            <a:r>
              <a:rPr lang="fr-FR" dirty="0" smtClean="0">
                <a:solidFill>
                  <a:schemeClr val="bg1"/>
                </a:solidFill>
              </a:rPr>
              <a:t>7</a:t>
            </a:r>
            <a:endParaRPr lang="fr-FR" dirty="0">
              <a:solidFill>
                <a:schemeClr val="bg1"/>
              </a:solidFill>
            </a:endParaRPr>
          </a:p>
        </p:txBody>
      </p:sp>
    </p:spTree>
    <p:extLst>
      <p:ext uri="{BB962C8B-B14F-4D97-AF65-F5344CB8AC3E}">
        <p14:creationId xmlns:p14="http://schemas.microsoft.com/office/powerpoint/2010/main" val="340409546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827584" y="2636912"/>
            <a:ext cx="7344816" cy="1296144"/>
          </a:xfrm>
          <a:prstGeom prst="rect">
            <a:avLst/>
          </a:prstGeom>
          <a:effectLst/>
        </p:spPr>
        <p:txBody>
          <a:bodyPr vert="horz" lIns="91440" tIns="45720" rIns="91440" bIns="45720" rtlCol="0" anchor="b">
            <a:no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4100" dirty="0"/>
              <a:t>2</a:t>
            </a:r>
            <a:r>
              <a:rPr lang="fr-FR" sz="4100" dirty="0" smtClean="0"/>
              <a:t> – Fonctionnement du magnétomètre</a:t>
            </a:r>
            <a:endParaRPr lang="fr-FR" sz="4100" dirty="0"/>
          </a:p>
        </p:txBody>
      </p:sp>
      <p:sp>
        <p:nvSpPr>
          <p:cNvPr id="5" name="Ellipse 4"/>
          <p:cNvSpPr/>
          <p:nvPr/>
        </p:nvSpPr>
        <p:spPr>
          <a:xfrm>
            <a:off x="305983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p:cNvSpPr/>
          <p:nvPr/>
        </p:nvSpPr>
        <p:spPr>
          <a:xfrm>
            <a:off x="327585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p:cNvSpPr/>
          <p:nvPr/>
        </p:nvSpPr>
        <p:spPr>
          <a:xfrm>
            <a:off x="349188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p:cNvSpPr/>
          <p:nvPr/>
        </p:nvSpPr>
        <p:spPr>
          <a:xfrm>
            <a:off x="370790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p:cNvSpPr/>
          <p:nvPr/>
        </p:nvSpPr>
        <p:spPr>
          <a:xfrm>
            <a:off x="392392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413995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p:cNvSpPr/>
          <p:nvPr/>
        </p:nvSpPr>
        <p:spPr>
          <a:xfrm>
            <a:off x="435597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p:cNvSpPr/>
          <p:nvPr/>
        </p:nvSpPr>
        <p:spPr>
          <a:xfrm>
            <a:off x="4572000" y="6597352"/>
            <a:ext cx="144016" cy="144016"/>
          </a:xfrm>
          <a:prstGeom prst="ellipse">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478802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500404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p:cNvSpPr/>
          <p:nvPr/>
        </p:nvSpPr>
        <p:spPr>
          <a:xfrm>
            <a:off x="522007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p:cNvSpPr/>
          <p:nvPr/>
        </p:nvSpPr>
        <p:spPr>
          <a:xfrm>
            <a:off x="543609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p:cNvSpPr/>
          <p:nvPr/>
        </p:nvSpPr>
        <p:spPr>
          <a:xfrm>
            <a:off x="565212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p:cNvSpPr/>
          <p:nvPr/>
        </p:nvSpPr>
        <p:spPr>
          <a:xfrm>
            <a:off x="586814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p:cNvSpPr/>
          <p:nvPr/>
        </p:nvSpPr>
        <p:spPr>
          <a:xfrm>
            <a:off x="608416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p:cNvSpPr/>
          <p:nvPr/>
        </p:nvSpPr>
        <p:spPr>
          <a:xfrm>
            <a:off x="630019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p:cNvSpPr/>
          <p:nvPr/>
        </p:nvSpPr>
        <p:spPr>
          <a:xfrm>
            <a:off x="651124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llipse 21"/>
          <p:cNvSpPr/>
          <p:nvPr/>
        </p:nvSpPr>
        <p:spPr>
          <a:xfrm>
            <a:off x="672727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p:cNvSpPr/>
          <p:nvPr/>
        </p:nvSpPr>
        <p:spPr>
          <a:xfrm>
            <a:off x="694329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p:cNvSpPr/>
          <p:nvPr/>
        </p:nvSpPr>
        <p:spPr>
          <a:xfrm>
            <a:off x="715931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p:cNvSpPr/>
          <p:nvPr/>
        </p:nvSpPr>
        <p:spPr>
          <a:xfrm>
            <a:off x="737534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p:cNvSpPr/>
          <p:nvPr/>
        </p:nvSpPr>
        <p:spPr>
          <a:xfrm>
            <a:off x="759136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Ellipse 26"/>
          <p:cNvSpPr/>
          <p:nvPr/>
        </p:nvSpPr>
        <p:spPr>
          <a:xfrm>
            <a:off x="780739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llipse 27"/>
          <p:cNvSpPr/>
          <p:nvPr/>
        </p:nvSpPr>
        <p:spPr>
          <a:xfrm>
            <a:off x="8023414"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lipse 28"/>
          <p:cNvSpPr/>
          <p:nvPr/>
        </p:nvSpPr>
        <p:spPr>
          <a:xfrm>
            <a:off x="8239438"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Ellipse 29"/>
          <p:cNvSpPr/>
          <p:nvPr/>
        </p:nvSpPr>
        <p:spPr>
          <a:xfrm>
            <a:off x="8455462"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p:cNvSpPr/>
          <p:nvPr/>
        </p:nvSpPr>
        <p:spPr>
          <a:xfrm>
            <a:off x="8671486"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p:cNvSpPr/>
          <p:nvPr/>
        </p:nvSpPr>
        <p:spPr>
          <a:xfrm>
            <a:off x="8887510" y="6597352"/>
            <a:ext cx="144016" cy="14401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Hexagone 32"/>
          <p:cNvSpPr/>
          <p:nvPr/>
        </p:nvSpPr>
        <p:spPr>
          <a:xfrm>
            <a:off x="8527470" y="5990248"/>
            <a:ext cx="504056" cy="434531"/>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34" name="ZoneTexte 33"/>
          <p:cNvSpPr txBox="1"/>
          <p:nvPr/>
        </p:nvSpPr>
        <p:spPr>
          <a:xfrm>
            <a:off x="8671486" y="5990774"/>
            <a:ext cx="211054" cy="369332"/>
          </a:xfrm>
          <a:prstGeom prst="rect">
            <a:avLst/>
          </a:prstGeom>
          <a:noFill/>
        </p:spPr>
        <p:txBody>
          <a:bodyPr wrap="square" rtlCol="0">
            <a:spAutoFit/>
          </a:bodyPr>
          <a:lstStyle/>
          <a:p>
            <a:pPr algn="ctr"/>
            <a:r>
              <a:rPr lang="fr-FR" dirty="0" smtClean="0">
                <a:solidFill>
                  <a:schemeClr val="bg1"/>
                </a:solidFill>
              </a:rPr>
              <a:t>8</a:t>
            </a:r>
            <a:endParaRPr lang="fr-FR" dirty="0">
              <a:solidFill>
                <a:schemeClr val="bg1"/>
              </a:solidFill>
            </a:endParaRPr>
          </a:p>
        </p:txBody>
      </p:sp>
    </p:spTree>
    <p:extLst>
      <p:ext uri="{BB962C8B-B14F-4D97-AF65-F5344CB8AC3E}">
        <p14:creationId xmlns:p14="http://schemas.microsoft.com/office/powerpoint/2010/main" val="2665896327"/>
      </p:ext>
    </p:extLst>
  </p:cSld>
  <p:clrMapOvr>
    <a:masterClrMapping/>
  </p:clrMapOvr>
  <p:transition>
    <p:fade/>
  </p:transition>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Blue Segoe 4-3 template-template_April-17-200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Parallaxe">
  <a:themeElements>
    <a:clrScheme name="Parallaxe">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e">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608EE9-BC9B-48A0-9915-52B7EE8658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Exemples de diapositives de présentation (conception Rubans bleus)</Template>
  <TotalTime>1490</TotalTime>
  <Words>779</Words>
  <Application>Microsoft Office PowerPoint</Application>
  <PresentationFormat>Affichage à l'écran (4:3)</PresentationFormat>
  <Paragraphs>204</Paragraphs>
  <Slides>30</Slides>
  <Notes>15</Notes>
  <HiddenSlides>0</HiddenSlides>
  <MMClips>0</MMClips>
  <ScaleCrop>false</ScaleCrop>
  <HeadingPairs>
    <vt:vector size="6" baseType="variant">
      <vt:variant>
        <vt:lpstr>Polices utilisées</vt:lpstr>
      </vt:variant>
      <vt:variant>
        <vt:i4>9</vt:i4>
      </vt:variant>
      <vt:variant>
        <vt:lpstr>Thème</vt:lpstr>
      </vt:variant>
      <vt:variant>
        <vt:i4>3</vt:i4>
      </vt:variant>
      <vt:variant>
        <vt:lpstr>Titres des diapositives</vt:lpstr>
      </vt:variant>
      <vt:variant>
        <vt:i4>30</vt:i4>
      </vt:variant>
    </vt:vector>
  </HeadingPairs>
  <TitlesOfParts>
    <vt:vector size="42" baseType="lpstr">
      <vt:lpstr>Arial</vt:lpstr>
      <vt:lpstr>Calibri</vt:lpstr>
      <vt:lpstr>Corbel</vt:lpstr>
      <vt:lpstr>Courier New</vt:lpstr>
      <vt:lpstr>Droid Sans Fallback</vt:lpstr>
      <vt:lpstr>FreeSans</vt:lpstr>
      <vt:lpstr>Liberation Sans</vt:lpstr>
      <vt:lpstr>StarSymbol</vt:lpstr>
      <vt:lpstr>Wingdings</vt:lpstr>
      <vt:lpstr>Blue Segoe 4-3 template-template_April-17-2007</vt:lpstr>
      <vt:lpstr>White with Courier font for code slides</vt:lpstr>
      <vt:lpstr>Parallaxe</vt:lpstr>
      <vt:lpstr>Amélioration de l’orientation d’un robot</vt:lpstr>
      <vt:lpstr>Introduction</vt:lpstr>
      <vt:lpstr>Plan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Amélioration de l’orientation d’un robot</dc:title>
  <dc:creator>toto</dc:creator>
  <cp:keywords/>
  <cp:lastModifiedBy>toto</cp:lastModifiedBy>
  <cp:revision>126</cp:revision>
  <dcterms:created xsi:type="dcterms:W3CDTF">2015-03-14T14:57:30Z</dcterms:created>
  <dcterms:modified xsi:type="dcterms:W3CDTF">2015-03-17T07:54:09Z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TC102867059990</vt:lpwstr>
  </property>
</Properties>
</file>