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3" r:id="rId3"/>
    <p:sldId id="258" r:id="rId4"/>
    <p:sldId id="286" r:id="rId5"/>
    <p:sldId id="287" r:id="rId6"/>
    <p:sldId id="288" r:id="rId7"/>
    <p:sldId id="259" r:id="rId8"/>
    <p:sldId id="289" r:id="rId9"/>
    <p:sldId id="277" r:id="rId10"/>
    <p:sldId id="276" r:id="rId11"/>
    <p:sldId id="290" r:id="rId12"/>
    <p:sldId id="270" r:id="rId13"/>
    <p:sldId id="279" r:id="rId14"/>
    <p:sldId id="278" r:id="rId15"/>
    <p:sldId id="272" r:id="rId16"/>
    <p:sldId id="275" r:id="rId17"/>
    <p:sldId id="280" r:id="rId18"/>
    <p:sldId id="291" r:id="rId19"/>
    <p:sldId id="292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9" autoAdjust="0"/>
    <p:restoredTop sz="94692" autoAdjust="0"/>
  </p:normalViewPr>
  <p:slideViewPr>
    <p:cSldViewPr snapToGrid="0">
      <p:cViewPr varScale="1">
        <p:scale>
          <a:sx n="111" d="100"/>
          <a:sy n="111" d="100"/>
        </p:scale>
        <p:origin x="-22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48720-E110-47B0-A8E6-25D1084AEA7A}" type="datetimeFigureOut">
              <a:rPr lang="fr-FR" smtClean="0"/>
              <a:pPr/>
              <a:t>11/04/2023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6EA51-1E45-4112-B699-0340FBD1FA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7FD0C9-F4C6-41FF-9F7D-322DB15D7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B508912-A831-40E9-B787-5E3807883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61D36D-2BCC-4E93-AE65-0F04BED8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9889-6B56-4BF1-9464-199C8E98B6E6}" type="datetime1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742AC0-CC96-4C23-8D30-9ED5DC05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BF0EA7-22A9-4D0A-A2D1-A892663A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487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50566B-EFD3-42B8-8384-E3E2B261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70D97A2-A364-43E5-AE22-36218EF1B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0B0E96-7F85-48B8-A4C4-246EEA07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F78A-E584-438C-B966-07CA074F24A1}" type="datetime1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632FDC-12BA-44A1-9C5E-FDA0B287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1B4922-711F-456A-A479-56D5A953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413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8910963-7A35-4D66-B3BF-A6FCD5478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2C994A6-D353-4986-B8BB-D8D33ABBA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E014F5-FE33-4AA7-B24F-2C37A65E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88CF-52F5-42B3-B90C-251430006DCE}" type="datetime1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8DAF5F-073A-4251-97FB-76D1C11B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902956-258C-4C32-AC00-CA875F53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106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93D705-0409-4FC5-8427-7EFA6FDC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FA774A-6EDD-4D3A-B882-7DEC8A141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DA5BBB-F352-46E1-A79C-FF50CAE4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4004-9EB6-40EA-91EF-3556EE4093A7}" type="datetime1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C6C4FD-05FE-4570-968E-FD5D3D50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9B2084-30B2-4F82-9178-1D359E8E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395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A14A8B-52EF-4495-8AA6-41FF40DF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D006D0-9280-42B3-8704-81A625064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448BA0-24D8-46C6-9419-8285F4AB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B2E78-8DB3-4E7A-AFF9-CBB0BF4A5402}" type="datetime1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704E35-CC04-499C-8CB1-B9494970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7FB6B0-33F7-4DFF-8DA3-BDA0B6C4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122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B03879-4A89-4E34-BEC8-AF00A78F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0066E0-25F5-4682-81DD-25422CB39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85C310-9E0F-403B-B16C-F240FC98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3FF6EB-4208-4AA9-85A4-F6831431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3456-9D45-4F5E-A361-DF65D4F69F90}" type="datetime1">
              <a:rPr lang="en-US" smtClean="0"/>
              <a:pPr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BA4556-14DC-45D6-BB1D-6D103B53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487C08-7B1E-49EE-8BF4-14D709A9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350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98B649-DAB0-44E0-83BD-26AA3860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19ABE4-7A19-48F3-8CD7-C29D5DDF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126E1FA-BE09-4271-8976-9068F418C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8857FBB-9A1F-48C0-BDEA-E26F81381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2577429-6F92-4A51-971F-714B3A168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28A8C22-CB40-4753-904A-6A64A676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5185-1EDE-4696-9010-FDB78DD9B723}" type="datetime1">
              <a:rPr lang="en-US" smtClean="0"/>
              <a:pPr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952E3C-D664-4C72-8053-AD42C6F4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365B626-4525-4474-8629-00096665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588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B4E8E1-EEA9-48EA-B523-5C2D0D4A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3C0380-508E-4A51-A0C5-AB95D80C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CD6B8-F27F-451F-BD93-17B3A4530BD0}" type="datetime1">
              <a:rPr lang="en-US" smtClean="0"/>
              <a:pPr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41BA01F-B29C-429D-98ED-2D7BE552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645B7A0-4C34-4751-8058-ED590809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813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D2F27CF-50D6-4BA9-9651-5F48FEE8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54C2-3E84-4D43-B7F5-00DF0844C2A9}" type="datetime1">
              <a:rPr lang="en-US" smtClean="0"/>
              <a:pPr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553FA23-7720-44D7-B3F1-00E9EAD8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D82A81B-29B8-49C9-B7C9-553E99CB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22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8B91FE-3C9A-4C10-9914-BA507D54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433263-5479-479E-8BB7-F07284515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8579E4B-A24A-4641-B965-189B56ADF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41364C-71E9-4AAE-AAD0-B86C3E1A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456DB-FBF0-4B7A-B29F-C7F8679A7600}" type="datetime1">
              <a:rPr lang="en-US" smtClean="0"/>
              <a:pPr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331D4A-929F-48A8-AE5D-75D83B03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02C2D7-D8B5-4BC6-9D10-78F16153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658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FA5B46-27C5-4712-B70E-829FDE41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0FBF7F8-8E0B-4D97-9532-6CCE1655F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78B6AEC-E785-46D9-8723-841094623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7E1D88-D9F4-47AF-9134-AAD8A274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B52D-46EF-43B1-AB0B-3DB9A8A42D02}" type="datetime1">
              <a:rPr lang="en-US" smtClean="0"/>
              <a:pPr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B28319-E8D4-44F3-BC16-0FA4E24B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8113A8-E22A-404D-BF19-F38A7EB5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112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D335062-46E6-418A-8E56-588A2B60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093D19-EDE6-4D6B-8A3B-5A1A02CFE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A4B8E6-6AD7-4C17-8D6F-64E6BF427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2D8C7-4B3A-41B6-A642-B1073EF8A5F1}" type="datetime1">
              <a:rPr lang="en-US" smtClean="0"/>
              <a:pPr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B552FC-8015-4917-B018-A324EEFAD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FD6D32-BBC8-478E-8FB9-09DEF91C4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D32B-B35C-4104-8DC4-8CC5C5900F9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89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637641-AF25-47B6-B421-C8985DEF3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286" y="1122362"/>
            <a:ext cx="10352314" cy="4414837"/>
          </a:xfrm>
        </p:spPr>
        <p:txBody>
          <a:bodyPr>
            <a:normAutofit/>
          </a:bodyPr>
          <a:lstStyle/>
          <a:p>
            <a:r>
              <a:rPr lang="fr-FR" sz="4000" b="1" dirty="0" err="1" smtClean="0"/>
              <a:t>Labs</a:t>
            </a:r>
            <a:r>
              <a:rPr lang="sk-SK" sz="4000" b="1" dirty="0" smtClean="0"/>
              <a:t> on </a:t>
            </a:r>
            <a:br>
              <a:rPr lang="sk-SK" sz="4000" b="1" dirty="0" smtClean="0"/>
            </a:br>
            <a:r>
              <a:rPr lang="sk-SK" sz="4000" b="1" dirty="0" smtClean="0"/>
              <a:t>Ge</a:t>
            </a:r>
            <a:r>
              <a:rPr lang="fr-FR" sz="4000" b="1" dirty="0" smtClean="0"/>
              <a:t>n</a:t>
            </a:r>
            <a:r>
              <a:rPr lang="sk-SK" sz="4000" b="1" dirty="0" smtClean="0"/>
              <a:t>eration of Random Number</a:t>
            </a:r>
            <a:r>
              <a:rPr lang="fr-FR" sz="4000" b="1" dirty="0" smtClean="0"/>
              <a:t>s for Data Security</a:t>
            </a:r>
            <a:r>
              <a:rPr lang="sk-SK" sz="4000" b="1" dirty="0" smtClean="0"/>
              <a:t>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4000" dirty="0" smtClean="0"/>
              <a:t>Patrick Haddad</a:t>
            </a:r>
            <a:br>
              <a:rPr lang="fr-FR" sz="4000" dirty="0" smtClean="0"/>
            </a:br>
            <a:r>
              <a:rPr lang="fr-FR" sz="2800" dirty="0" smtClean="0"/>
              <a:t>ST </a:t>
            </a:r>
            <a:r>
              <a:rPr lang="fr-FR" sz="2800" dirty="0" err="1" smtClean="0"/>
              <a:t>Microelectronics</a:t>
            </a:r>
            <a:r>
              <a:rPr lang="fr-FR" sz="2800" dirty="0" smtClean="0"/>
              <a:t>, France</a:t>
            </a:r>
            <a:r>
              <a:rPr lang="sk-SK" sz="2800" dirty="0" smtClean="0"/>
              <a:t/>
            </a:r>
            <a:br>
              <a:rPr lang="sk-SK" sz="2800" dirty="0" smtClean="0"/>
            </a:br>
            <a:r>
              <a:rPr lang="sk-SK" sz="2800" dirty="0" smtClean="0"/>
              <a:t/>
            </a:r>
            <a:br>
              <a:rPr lang="sk-SK" sz="2800" dirty="0" smtClean="0"/>
            </a:br>
            <a:r>
              <a:rPr lang="sk-SK" sz="4000" dirty="0" smtClean="0"/>
              <a:t>Viktor Fischer</a:t>
            </a:r>
            <a:r>
              <a:rPr lang="sk-SK" sz="2800" dirty="0" smtClean="0"/>
              <a:t/>
            </a:r>
            <a:br>
              <a:rPr lang="sk-SK" sz="2800" dirty="0" smtClean="0"/>
            </a:br>
            <a:r>
              <a:rPr lang="sk-SK" sz="2800" dirty="0" smtClean="0"/>
              <a:t>FIT CVUT</a:t>
            </a:r>
            <a:r>
              <a:rPr lang="fr-FR" sz="2800" dirty="0" smtClean="0"/>
              <a:t>, Prague, </a:t>
            </a:r>
            <a:r>
              <a:rPr lang="fr-FR" sz="2800" dirty="0" err="1" smtClean="0"/>
              <a:t>Czech</a:t>
            </a:r>
            <a:r>
              <a:rPr lang="fr-FR" sz="2800" dirty="0" smtClean="0"/>
              <a:t> </a:t>
            </a:r>
            <a:r>
              <a:rPr lang="fr-FR" sz="2800" dirty="0" err="1" smtClean="0"/>
              <a:t>republic</a:t>
            </a:r>
            <a:r>
              <a:rPr lang="fr-FR" sz="2800" dirty="0" smtClean="0"/>
              <a:t>, UJM Saint-Etienne, France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z="1600" smtClean="0"/>
              <a:pPr/>
              <a:t>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42977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981C2-8C78-4EF6-B214-EF74B94C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4675" cy="1325563"/>
          </a:xfrm>
        </p:spPr>
        <p:txBody>
          <a:bodyPr/>
          <a:lstStyle/>
          <a:p>
            <a:r>
              <a:rPr lang="fr-FR" dirty="0" smtClean="0"/>
              <a:t>How to set up a MO TRNG?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0A8F4B-E6C5-4233-AF61-ED64FE86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</a:t>
            </a:r>
            <a:r>
              <a:rPr lang="fr-FR" dirty="0" err="1" smtClean="0"/>
              <a:t>determine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performance?</a:t>
            </a:r>
            <a:endParaRPr lang="fr-FR" dirty="0"/>
          </a:p>
          <a:p>
            <a:pPr lvl="1"/>
            <a:r>
              <a:rPr lang="fr-FR" dirty="0" smtClean="0">
                <a:solidFill>
                  <a:srgbClr val="FF0000"/>
                </a:solidFill>
              </a:rPr>
              <a:t>Size of the </a:t>
            </a:r>
            <a:r>
              <a:rPr lang="fr-FR" dirty="0" err="1" smtClean="0">
                <a:solidFill>
                  <a:srgbClr val="FF0000"/>
                </a:solidFill>
              </a:rPr>
              <a:t>jitter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err="1" smtClean="0">
                <a:solidFill>
                  <a:srgbClr val="FF0000"/>
                </a:solidFill>
              </a:rPr>
              <a:t>Jitter</a:t>
            </a:r>
            <a:r>
              <a:rPr lang="fr-FR" dirty="0" smtClean="0">
                <a:solidFill>
                  <a:srgbClr val="FF0000"/>
                </a:solidFill>
              </a:rPr>
              <a:t> accumulation time (</a:t>
            </a:r>
            <a:r>
              <a:rPr lang="fr-FR" dirty="0" err="1" smtClean="0">
                <a:solidFill>
                  <a:srgbClr val="FF0000"/>
                </a:solidFill>
              </a:rPr>
              <a:t>period</a:t>
            </a:r>
            <a:r>
              <a:rPr lang="fr-FR" dirty="0" smtClean="0">
                <a:solidFill>
                  <a:srgbClr val="FF0000"/>
                </a:solidFill>
              </a:rPr>
              <a:t> of the </a:t>
            </a:r>
            <a:r>
              <a:rPr lang="fr-FR" dirty="0" err="1" smtClean="0">
                <a:solidFill>
                  <a:srgbClr val="FF0000"/>
                </a:solidFill>
              </a:rPr>
              <a:t>sampling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clock</a:t>
            </a:r>
            <a:r>
              <a:rPr lang="fr-FR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fr-FR" dirty="0" err="1" smtClean="0">
                <a:solidFill>
                  <a:srgbClr val="FF0000"/>
                </a:solidFill>
              </a:rPr>
              <a:t>Number</a:t>
            </a:r>
            <a:r>
              <a:rPr lang="fr-FR" dirty="0" smtClean="0">
                <a:solidFill>
                  <a:srgbClr val="FF0000"/>
                </a:solidFill>
              </a:rPr>
              <a:t> of </a:t>
            </a:r>
            <a:r>
              <a:rPr lang="fr-FR" dirty="0" err="1" smtClean="0">
                <a:solidFill>
                  <a:srgbClr val="FF0000"/>
                </a:solidFill>
              </a:rPr>
              <a:t>oscillators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</a:t>
            </a:r>
            <a:r>
              <a:rPr lang="fr-FR" dirty="0" err="1" smtClean="0"/>
              <a:t>determine</a:t>
            </a:r>
            <a:r>
              <a:rPr lang="fr-FR" dirty="0" smtClean="0"/>
              <a:t> the </a:t>
            </a:r>
            <a:r>
              <a:rPr lang="fr-FR" dirty="0" err="1" smtClean="0"/>
              <a:t>cost</a:t>
            </a:r>
            <a:r>
              <a:rPr lang="fr-FR" dirty="0" smtClean="0"/>
              <a:t>?</a:t>
            </a:r>
            <a:endParaRPr lang="fr-FR" dirty="0"/>
          </a:p>
          <a:p>
            <a:pPr lvl="1"/>
            <a:r>
              <a:rPr lang="fr-FR" dirty="0" err="1" smtClean="0">
                <a:solidFill>
                  <a:srgbClr val="FF0000"/>
                </a:solidFill>
              </a:rPr>
              <a:t>Number</a:t>
            </a:r>
            <a:r>
              <a:rPr lang="fr-FR" dirty="0" smtClean="0">
                <a:solidFill>
                  <a:srgbClr val="FF0000"/>
                </a:solidFill>
              </a:rPr>
              <a:t> of </a:t>
            </a:r>
            <a:r>
              <a:rPr lang="fr-FR" dirty="0" err="1" smtClean="0">
                <a:solidFill>
                  <a:srgbClr val="FF0000"/>
                </a:solidFill>
              </a:rPr>
              <a:t>oscillators</a:t>
            </a:r>
            <a:r>
              <a:rPr lang="en-US" dirty="0" smtClean="0">
                <a:solidFill>
                  <a:srgbClr val="FF0000"/>
                </a:solidFill>
              </a:rPr>
              <a:t> and flip-flops</a:t>
            </a:r>
            <a:endParaRPr lang="fr-FR" dirty="0" smtClean="0">
              <a:solidFill>
                <a:srgbClr val="FF0000"/>
              </a:solidFill>
            </a:endParaRPr>
          </a:p>
        </p:txBody>
      </p:sp>
      <p:sp>
        <p:nvSpPr>
          <p:cNvPr id="57" name="Espace réservé du numéro de diapositive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z="1600" smtClean="0"/>
              <a:pPr/>
              <a:t>10</a:t>
            </a:fld>
            <a:endParaRPr lang="en-US" sz="1600" dirty="0"/>
          </a:p>
        </p:txBody>
      </p:sp>
      <p:pic>
        <p:nvPicPr>
          <p:cNvPr id="61" name="Image 60" descr="mo_trng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84918" y="3607412"/>
            <a:ext cx="4176000" cy="27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79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7B3535-A447-4C77-9A65-56DAB550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96575" cy="8649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Exercise 3: Impact of the MO-TRNG input parameters </a:t>
            </a:r>
            <a:br>
              <a:rPr lang="en-US" sz="4000" dirty="0" smtClean="0"/>
            </a:br>
            <a:r>
              <a:rPr lang="en-US" sz="4000" dirty="0" smtClean="0"/>
              <a:t>on the output entropy rate</a:t>
            </a:r>
            <a:endParaRPr lang="en-US" sz="1600" dirty="0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z="1600" smtClean="0"/>
              <a:pPr/>
              <a:t>11</a:t>
            </a:fld>
            <a:endParaRPr lang="en-US" sz="1600" dirty="0"/>
          </a:p>
        </p:txBody>
      </p:sp>
      <p:sp>
        <p:nvSpPr>
          <p:cNvPr id="6" name="ZoneTexte 5"/>
          <p:cNvSpPr txBox="1"/>
          <p:nvPr/>
        </p:nvSpPr>
        <p:spPr>
          <a:xfrm>
            <a:off x="887505" y="1989404"/>
            <a:ext cx="10340395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Observed parameters: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jitter variance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accumulation time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number of oscillators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Analyzed using output entropy rate: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Shannon entropy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min-entropy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Goal: </a:t>
            </a:r>
          </a:p>
          <a:p>
            <a:r>
              <a:rPr lang="en-US" dirty="0" smtClean="0"/>
              <a:t>Find the values of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tot</a:t>
            </a:r>
            <a:r>
              <a:rPr lang="en-US" baseline="-25000" dirty="0" smtClean="0"/>
              <a:t> </a:t>
            </a:r>
            <a:r>
              <a:rPr lang="en-US" dirty="0" smtClean="0"/>
              <a:t>/T</a:t>
            </a:r>
            <a:r>
              <a:rPr lang="en-US" i="1" baseline="-25000" dirty="0" smtClean="0"/>
              <a:t>i</a:t>
            </a:r>
            <a:r>
              <a:rPr lang="en-US" dirty="0" smtClean="0"/>
              <a:t> , </a:t>
            </a:r>
            <a:r>
              <a:rPr lang="en-US" i="1" dirty="0" smtClean="0"/>
              <a:t>D</a:t>
            </a:r>
            <a:r>
              <a:rPr lang="en-US" dirty="0" smtClean="0"/>
              <a:t> and </a:t>
            </a:r>
            <a:r>
              <a:rPr lang="en-US" i="1" dirty="0" smtClean="0"/>
              <a:t>m</a:t>
            </a:r>
            <a:r>
              <a:rPr lang="en-US" dirty="0" smtClean="0"/>
              <a:t>, for which the EO-TRNG would not be distinguishable from an ideal RNG, </a:t>
            </a:r>
            <a:br>
              <a:rPr lang="en-US" dirty="0" smtClean="0"/>
            </a:br>
            <a:r>
              <a:rPr lang="en-US" dirty="0" smtClean="0"/>
              <a:t>by repeating the procedure while changing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tot</a:t>
            </a:r>
            <a:r>
              <a:rPr lang="en-US" baseline="-25000" dirty="0" smtClean="0"/>
              <a:t> </a:t>
            </a:r>
            <a:r>
              <a:rPr lang="en-US" dirty="0" smtClean="0"/>
              <a:t>/T</a:t>
            </a:r>
            <a:r>
              <a:rPr lang="en-US" i="1" baseline="-25000" dirty="0" smtClean="0"/>
              <a:t>i</a:t>
            </a:r>
            <a:r>
              <a:rPr lang="en-US" dirty="0" smtClean="0"/>
              <a:t> , D, and m (</a:t>
            </a:r>
            <a:r>
              <a:rPr lang="en-US" dirty="0" smtClean="0">
                <a:sym typeface="Symbol"/>
              </a:rPr>
              <a:t></a:t>
            </a:r>
            <a:r>
              <a:rPr lang="en-US" i="1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is equal to 0.5 in this exercise</a:t>
            </a:r>
            <a:r>
              <a:rPr lang="en-US" dirty="0" smtClean="0">
                <a:sym typeface="Symbol"/>
              </a:rPr>
              <a:t>).</a:t>
            </a:r>
            <a:endParaRPr lang="en-US" baseline="-25000" dirty="0" smtClean="0"/>
          </a:p>
          <a:p>
            <a:endParaRPr lang="en-US" baseline="-25000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Note: </a:t>
            </a:r>
            <a:r>
              <a:rPr lang="en-US" i="1" dirty="0" smtClean="0"/>
              <a:t>In the case of an ideal RNG, the distribution and the auto-correlation are in 99.9 %</a:t>
            </a:r>
          </a:p>
          <a:p>
            <a:r>
              <a:rPr lang="en-US" i="1" dirty="0" smtClean="0"/>
              <a:t>cases between the red lines.</a:t>
            </a:r>
          </a:p>
        </p:txBody>
      </p:sp>
      <p:pic>
        <p:nvPicPr>
          <p:cNvPr id="7" name="Image 6" descr="mo_trng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81506" y="1671035"/>
            <a:ext cx="4176000" cy="27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43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637641-AF25-47B6-B421-C8985DEF30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Part 2: </a:t>
            </a:r>
            <a:r>
              <a:rPr lang="fr-FR" dirty="0" err="1" smtClean="0"/>
              <a:t>Statistical</a:t>
            </a:r>
            <a:r>
              <a:rPr lang="fr-FR" dirty="0" smtClean="0"/>
              <a:t> tests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z="1600" smtClean="0"/>
              <a:pPr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3975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C48287-05B8-479E-98F4-B01EF8ED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Online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FD8A49-B1D4-48F4-A8A1-DA007956B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objective of the test?</a:t>
            </a:r>
            <a:endParaRPr lang="fr-FR" dirty="0"/>
          </a:p>
          <a:p>
            <a:pPr lvl="1">
              <a:buNone/>
            </a:pPr>
            <a:r>
              <a:rPr lang="fr-FR" dirty="0" smtClean="0">
                <a:solidFill>
                  <a:srgbClr val="FF0000"/>
                </a:solidFill>
              </a:rPr>
              <a:t/>
            </a:r>
            <a:br>
              <a:rPr lang="fr-FR" dirty="0" smtClean="0">
                <a:solidFill>
                  <a:srgbClr val="FF0000"/>
                </a:solidFill>
              </a:rPr>
            </a:br>
            <a:endParaRPr lang="fr-FR" dirty="0" smtClean="0">
              <a:solidFill>
                <a:srgbClr val="FF0000"/>
              </a:solidFill>
            </a:endParaRPr>
          </a:p>
          <a:p>
            <a:pPr lvl="1"/>
            <a:endParaRPr lang="fr-FR" dirty="0" smtClean="0"/>
          </a:p>
          <a:p>
            <a:r>
              <a:rPr lang="fr-FR" dirty="0" smtClean="0"/>
              <a:t>How to </a:t>
            </a:r>
            <a:r>
              <a:rPr lang="fr-FR" dirty="0" err="1" smtClean="0"/>
              <a:t>implement</a:t>
            </a:r>
            <a:r>
              <a:rPr lang="fr-FR" dirty="0" smtClean="0"/>
              <a:t> the test?</a:t>
            </a:r>
            <a:endParaRPr lang="fr-FR" dirty="0"/>
          </a:p>
          <a:p>
            <a:pPr lvl="1">
              <a:buNone/>
            </a:pPr>
            <a:r>
              <a:rPr lang="fr-FR" dirty="0" smtClean="0">
                <a:solidFill>
                  <a:srgbClr val="FF0000"/>
                </a:solidFill>
              </a:rPr>
              <a:t/>
            </a:r>
            <a:br>
              <a:rPr lang="fr-FR" dirty="0" smtClean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  <a:p>
            <a:endParaRPr lang="fr-FR" dirty="0"/>
          </a:p>
          <a:p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test </a:t>
            </a:r>
            <a:r>
              <a:rPr lang="fr-FR" dirty="0" err="1" smtClean="0"/>
              <a:t>needed</a:t>
            </a:r>
            <a:r>
              <a:rPr lang="fr-FR" dirty="0" smtClean="0"/>
              <a:t>?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z="1600" smtClean="0"/>
              <a:pPr/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5728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C48287-05B8-479E-98F4-B01EF8ED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Online 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FD8A49-B1D4-48F4-A8A1-DA007956B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</a:t>
            </a:r>
            <a:r>
              <a:rPr lang="fr-FR" dirty="0" smtClean="0"/>
              <a:t>objective </a:t>
            </a:r>
            <a:r>
              <a:rPr lang="en-US" dirty="0" smtClean="0"/>
              <a:t>of the test?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Online verification of the quality of generated numbers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How to implement the test?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 general, it is realized by physical measurements, by a dedicated statistical test or by  a set of statistical tests in a special testing procedure</a:t>
            </a:r>
          </a:p>
          <a:p>
            <a:endParaRPr lang="en-US" dirty="0" smtClean="0"/>
          </a:p>
          <a:p>
            <a:r>
              <a:rPr lang="en-US" dirty="0" smtClean="0"/>
              <a:t>Why is the test needed?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To detect TRNG malfunction and/or dynamic attacks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z="1600" smtClean="0"/>
              <a:pPr/>
              <a:t>14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57282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C88DF8-C013-4BDA-BD6F-CCB151D3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Monobit</a:t>
            </a:r>
            <a:r>
              <a:rPr lang="fr-FR" dirty="0" smtClean="0"/>
              <a:t> test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5CF5FFD-06FD-4CDA-8A3E-8C1125E8F548}"/>
              </a:ext>
            </a:extLst>
          </p:cNvPr>
          <p:cNvGrpSpPr/>
          <p:nvPr/>
        </p:nvGrpSpPr>
        <p:grpSpPr>
          <a:xfrm>
            <a:off x="3885187" y="3001977"/>
            <a:ext cx="7869367" cy="144000"/>
            <a:chOff x="4282759" y="2614682"/>
            <a:chExt cx="7869367" cy="144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A251C603-F07A-42DA-88DA-A0110566896A}"/>
                </a:ext>
              </a:extLst>
            </p:cNvPr>
            <p:cNvSpPr/>
            <p:nvPr/>
          </p:nvSpPr>
          <p:spPr>
            <a:xfrm>
              <a:off x="4282759" y="2614682"/>
              <a:ext cx="144000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DAF61F07-062B-492F-BB96-863D542642FE}"/>
                </a:ext>
              </a:extLst>
            </p:cNvPr>
            <p:cNvSpPr/>
            <p:nvPr/>
          </p:nvSpPr>
          <p:spPr>
            <a:xfrm>
              <a:off x="4451034" y="2614682"/>
              <a:ext cx="144000" cy="1440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64776897-0CB9-4DA9-97E0-1895460077CA}"/>
                </a:ext>
              </a:extLst>
            </p:cNvPr>
            <p:cNvSpPr/>
            <p:nvPr/>
          </p:nvSpPr>
          <p:spPr>
            <a:xfrm>
              <a:off x="4619309" y="2614682"/>
              <a:ext cx="144000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392568B5-98D4-49EE-B387-6356D8A07609}"/>
                </a:ext>
              </a:extLst>
            </p:cNvPr>
            <p:cNvSpPr/>
            <p:nvPr/>
          </p:nvSpPr>
          <p:spPr>
            <a:xfrm>
              <a:off x="4787584" y="2614682"/>
              <a:ext cx="144000" cy="1440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3D0F7F9-73E7-4B61-9B19-3630346DE1BC}"/>
                </a:ext>
              </a:extLst>
            </p:cNvPr>
            <p:cNvSpPr/>
            <p:nvPr/>
          </p:nvSpPr>
          <p:spPr>
            <a:xfrm>
              <a:off x="4955859" y="2614682"/>
              <a:ext cx="144000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4BD4B4D8-3DFE-400A-B17E-976820E22F08}"/>
                </a:ext>
              </a:extLst>
            </p:cNvPr>
            <p:cNvSpPr/>
            <p:nvPr/>
          </p:nvSpPr>
          <p:spPr>
            <a:xfrm>
              <a:off x="5124134" y="2614682"/>
              <a:ext cx="144000" cy="1440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DB042F4-C168-49C1-94EC-CF27D051EC07}"/>
                </a:ext>
              </a:extLst>
            </p:cNvPr>
            <p:cNvSpPr/>
            <p:nvPr/>
          </p:nvSpPr>
          <p:spPr>
            <a:xfrm>
              <a:off x="5292409" y="2614682"/>
              <a:ext cx="144000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D64AF728-1C3B-483F-BABA-600BD921798D}"/>
                </a:ext>
              </a:extLst>
            </p:cNvPr>
            <p:cNvSpPr/>
            <p:nvPr/>
          </p:nvSpPr>
          <p:spPr>
            <a:xfrm>
              <a:off x="5457509" y="2614682"/>
              <a:ext cx="144000" cy="1440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ABD656A-D93B-43E9-BDB8-BE8545FD5935}"/>
                </a:ext>
              </a:extLst>
            </p:cNvPr>
            <p:cNvSpPr/>
            <p:nvPr/>
          </p:nvSpPr>
          <p:spPr>
            <a:xfrm>
              <a:off x="5625784" y="2614682"/>
              <a:ext cx="144000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849757CF-AF62-41A9-B7F2-2331CE1ED5D3}"/>
                </a:ext>
              </a:extLst>
            </p:cNvPr>
            <p:cNvSpPr/>
            <p:nvPr/>
          </p:nvSpPr>
          <p:spPr>
            <a:xfrm>
              <a:off x="5794059" y="2614682"/>
              <a:ext cx="144000" cy="1440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0FC21002-9817-482A-9DE3-83542B95A9FD}"/>
                </a:ext>
              </a:extLst>
            </p:cNvPr>
            <p:cNvSpPr/>
            <p:nvPr/>
          </p:nvSpPr>
          <p:spPr>
            <a:xfrm>
              <a:off x="5962334" y="2614682"/>
              <a:ext cx="144000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4ECE1D93-A510-49E8-957F-3005C2DF06FD}"/>
                </a:ext>
              </a:extLst>
            </p:cNvPr>
            <p:cNvSpPr/>
            <p:nvPr/>
          </p:nvSpPr>
          <p:spPr>
            <a:xfrm>
              <a:off x="6130609" y="2614682"/>
              <a:ext cx="144000" cy="1440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81CF139-FE2C-4C29-B79D-80C7483FE21D}"/>
                </a:ext>
              </a:extLst>
            </p:cNvPr>
            <p:cNvSpPr/>
            <p:nvPr/>
          </p:nvSpPr>
          <p:spPr>
            <a:xfrm>
              <a:off x="6298884" y="2614682"/>
              <a:ext cx="144000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EBCCCEC8-47A4-40CB-B681-0F2ECFE869B1}"/>
                </a:ext>
              </a:extLst>
            </p:cNvPr>
            <p:cNvSpPr/>
            <p:nvPr/>
          </p:nvSpPr>
          <p:spPr>
            <a:xfrm>
              <a:off x="6467159" y="2614682"/>
              <a:ext cx="144000" cy="1440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3C512156-5145-4862-A8F6-9C9F6CF66E2C}"/>
                </a:ext>
              </a:extLst>
            </p:cNvPr>
            <p:cNvSpPr/>
            <p:nvPr/>
          </p:nvSpPr>
          <p:spPr>
            <a:xfrm>
              <a:off x="6635434" y="2614682"/>
              <a:ext cx="144000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84DC2E0A-BA94-4672-B7E8-A799C39ECF8F}"/>
                </a:ext>
              </a:extLst>
            </p:cNvPr>
            <p:cNvSpPr/>
            <p:nvPr/>
          </p:nvSpPr>
          <p:spPr>
            <a:xfrm>
              <a:off x="6800534" y="2614682"/>
              <a:ext cx="144000" cy="1440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94BAEEE0-5DCC-4371-ADB3-D0DF4111AD1B}"/>
                </a:ext>
              </a:extLst>
            </p:cNvPr>
            <p:cNvSpPr/>
            <p:nvPr/>
          </p:nvSpPr>
          <p:spPr>
            <a:xfrm>
              <a:off x="6968809" y="2614682"/>
              <a:ext cx="144000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F623610C-C8EA-4892-860A-92FCCBA0DB4F}"/>
                </a:ext>
              </a:extLst>
            </p:cNvPr>
            <p:cNvSpPr/>
            <p:nvPr/>
          </p:nvSpPr>
          <p:spPr>
            <a:xfrm>
              <a:off x="7137084" y="2614682"/>
              <a:ext cx="144000" cy="1440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B71F9525-5B4B-4DAF-BF07-B92F026FD4E6}"/>
                </a:ext>
              </a:extLst>
            </p:cNvPr>
            <p:cNvSpPr/>
            <p:nvPr/>
          </p:nvSpPr>
          <p:spPr>
            <a:xfrm>
              <a:off x="7305359" y="2614682"/>
              <a:ext cx="144000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18331D76-714A-454C-9C76-1FE726383311}"/>
                </a:ext>
              </a:extLst>
            </p:cNvPr>
            <p:cNvSpPr/>
            <p:nvPr/>
          </p:nvSpPr>
          <p:spPr>
            <a:xfrm>
              <a:off x="7473634" y="2614682"/>
              <a:ext cx="144000" cy="1440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89EACAC-9119-4F8C-94B6-6B4BDCE42046}"/>
                </a:ext>
              </a:extLst>
            </p:cNvPr>
            <p:cNvSpPr/>
            <p:nvPr/>
          </p:nvSpPr>
          <p:spPr>
            <a:xfrm>
              <a:off x="7641909" y="2614682"/>
              <a:ext cx="144000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76B88107-B04F-4B97-A852-20020FA6900B}"/>
                </a:ext>
              </a:extLst>
            </p:cNvPr>
            <p:cNvSpPr/>
            <p:nvPr/>
          </p:nvSpPr>
          <p:spPr>
            <a:xfrm>
              <a:off x="7810184" y="2614682"/>
              <a:ext cx="144000" cy="1440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88707B1B-52E2-4A17-BFCE-423ED0AA2116}"/>
                </a:ext>
              </a:extLst>
            </p:cNvPr>
            <p:cNvSpPr/>
            <p:nvPr/>
          </p:nvSpPr>
          <p:spPr>
            <a:xfrm>
              <a:off x="7978459" y="2614682"/>
              <a:ext cx="144000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DF69FBBF-20C7-4F58-A4F8-EE2FA0DA7997}"/>
                </a:ext>
              </a:extLst>
            </p:cNvPr>
            <p:cNvSpPr/>
            <p:nvPr/>
          </p:nvSpPr>
          <p:spPr>
            <a:xfrm>
              <a:off x="8143559" y="2614682"/>
              <a:ext cx="144000" cy="1440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8E69D07E-5219-4EEE-B699-3AA1A4D948DD}"/>
                </a:ext>
              </a:extLst>
            </p:cNvPr>
            <p:cNvSpPr/>
            <p:nvPr/>
          </p:nvSpPr>
          <p:spPr>
            <a:xfrm>
              <a:off x="8311834" y="2614682"/>
              <a:ext cx="144000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01D3C868-9D04-4ECC-BD8D-87CA6BCE3391}"/>
                </a:ext>
              </a:extLst>
            </p:cNvPr>
            <p:cNvSpPr/>
            <p:nvPr/>
          </p:nvSpPr>
          <p:spPr>
            <a:xfrm>
              <a:off x="8480109" y="2614682"/>
              <a:ext cx="144000" cy="1440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C4E4A194-EC27-4D01-BB73-D34A43E33E84}"/>
                </a:ext>
              </a:extLst>
            </p:cNvPr>
            <p:cNvSpPr/>
            <p:nvPr/>
          </p:nvSpPr>
          <p:spPr>
            <a:xfrm>
              <a:off x="8648384" y="2614682"/>
              <a:ext cx="144000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3004EDA-4BFC-4FAE-8893-54232BF58127}"/>
                </a:ext>
              </a:extLst>
            </p:cNvPr>
            <p:cNvSpPr/>
            <p:nvPr/>
          </p:nvSpPr>
          <p:spPr>
            <a:xfrm>
              <a:off x="8817251" y="2614682"/>
              <a:ext cx="144000" cy="1440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99C16B12-D9E3-4B5B-97DD-861BF3FC8FDD}"/>
                </a:ext>
              </a:extLst>
            </p:cNvPr>
            <p:cNvSpPr/>
            <p:nvPr/>
          </p:nvSpPr>
          <p:spPr>
            <a:xfrm>
              <a:off x="8985526" y="2614682"/>
              <a:ext cx="144000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B23D5B2B-BD5C-477B-99A6-C4531D47B5A8}"/>
                </a:ext>
              </a:extLst>
            </p:cNvPr>
            <p:cNvSpPr/>
            <p:nvPr/>
          </p:nvSpPr>
          <p:spPr>
            <a:xfrm>
              <a:off x="9153801" y="2614682"/>
              <a:ext cx="144000" cy="1440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659395DB-29FF-417B-BD63-5C97FED4FE78}"/>
                </a:ext>
              </a:extLst>
            </p:cNvPr>
            <p:cNvSpPr/>
            <p:nvPr/>
          </p:nvSpPr>
          <p:spPr>
            <a:xfrm>
              <a:off x="9322076" y="2614682"/>
              <a:ext cx="144000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8B2D87E2-855F-45D5-A5D2-80DADB2EC3BD}"/>
                </a:ext>
              </a:extLst>
            </p:cNvPr>
            <p:cNvSpPr/>
            <p:nvPr/>
          </p:nvSpPr>
          <p:spPr>
            <a:xfrm>
              <a:off x="9487176" y="2614682"/>
              <a:ext cx="144000" cy="1440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4E68B027-E474-438F-B893-EF060AE902DC}"/>
                </a:ext>
              </a:extLst>
            </p:cNvPr>
            <p:cNvSpPr/>
            <p:nvPr/>
          </p:nvSpPr>
          <p:spPr>
            <a:xfrm>
              <a:off x="9655451" y="2614682"/>
              <a:ext cx="144000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125E52D8-0609-4F32-BA35-EAB93F5A87D7}"/>
                </a:ext>
              </a:extLst>
            </p:cNvPr>
            <p:cNvSpPr/>
            <p:nvPr/>
          </p:nvSpPr>
          <p:spPr>
            <a:xfrm>
              <a:off x="9823726" y="2614682"/>
              <a:ext cx="144000" cy="1440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97665AAF-6992-4E0A-959E-12AC6DF13286}"/>
                </a:ext>
              </a:extLst>
            </p:cNvPr>
            <p:cNvSpPr/>
            <p:nvPr/>
          </p:nvSpPr>
          <p:spPr>
            <a:xfrm>
              <a:off x="9992001" y="2614682"/>
              <a:ext cx="144000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FD437260-5FA4-4DE3-8272-545E6E6555D4}"/>
                </a:ext>
              </a:extLst>
            </p:cNvPr>
            <p:cNvSpPr/>
            <p:nvPr/>
          </p:nvSpPr>
          <p:spPr>
            <a:xfrm>
              <a:off x="10160276" y="2614682"/>
              <a:ext cx="144000" cy="1440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D201A376-56BD-4DC4-B106-F0F928BDA808}"/>
                </a:ext>
              </a:extLst>
            </p:cNvPr>
            <p:cNvSpPr/>
            <p:nvPr/>
          </p:nvSpPr>
          <p:spPr>
            <a:xfrm>
              <a:off x="10328551" y="2614682"/>
              <a:ext cx="144000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74C9BB63-7B04-4814-8142-6A72D6623255}"/>
                </a:ext>
              </a:extLst>
            </p:cNvPr>
            <p:cNvSpPr/>
            <p:nvPr/>
          </p:nvSpPr>
          <p:spPr>
            <a:xfrm>
              <a:off x="10496826" y="2614682"/>
              <a:ext cx="144000" cy="1440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0C47EE2A-6CC8-4A98-BDC0-3C2C360E74FA}"/>
                </a:ext>
              </a:extLst>
            </p:cNvPr>
            <p:cNvSpPr/>
            <p:nvPr/>
          </p:nvSpPr>
          <p:spPr>
            <a:xfrm>
              <a:off x="10665101" y="2614682"/>
              <a:ext cx="144000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11B30E69-7C4B-449A-9B60-CA540A1C50BE}"/>
                </a:ext>
              </a:extLst>
            </p:cNvPr>
            <p:cNvSpPr/>
            <p:nvPr/>
          </p:nvSpPr>
          <p:spPr>
            <a:xfrm>
              <a:off x="10830201" y="2614682"/>
              <a:ext cx="144000" cy="1440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D293DCD5-256A-4250-ACE4-758FF514277F}"/>
                </a:ext>
              </a:extLst>
            </p:cNvPr>
            <p:cNvSpPr/>
            <p:nvPr/>
          </p:nvSpPr>
          <p:spPr>
            <a:xfrm>
              <a:off x="10998476" y="2614682"/>
              <a:ext cx="144000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17D685A3-B802-4498-8B44-2D262D5E19F6}"/>
                </a:ext>
              </a:extLst>
            </p:cNvPr>
            <p:cNvSpPr/>
            <p:nvPr/>
          </p:nvSpPr>
          <p:spPr>
            <a:xfrm>
              <a:off x="11166751" y="2614682"/>
              <a:ext cx="144000" cy="1440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A0C498C2-AB10-4519-AA9B-DF391865D871}"/>
                </a:ext>
              </a:extLst>
            </p:cNvPr>
            <p:cNvSpPr/>
            <p:nvPr/>
          </p:nvSpPr>
          <p:spPr>
            <a:xfrm>
              <a:off x="11335026" y="2614682"/>
              <a:ext cx="144000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B43B1138-D6DF-4A87-BEF7-CFDC9352B6A8}"/>
                </a:ext>
              </a:extLst>
            </p:cNvPr>
            <p:cNvSpPr/>
            <p:nvPr/>
          </p:nvSpPr>
          <p:spPr>
            <a:xfrm>
              <a:off x="11503301" y="2614682"/>
              <a:ext cx="144000" cy="1440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A2ABB216-7296-4D72-8AB2-B0D7B883F9B1}"/>
                </a:ext>
              </a:extLst>
            </p:cNvPr>
            <p:cNvSpPr/>
            <p:nvPr/>
          </p:nvSpPr>
          <p:spPr>
            <a:xfrm>
              <a:off x="11671576" y="2614682"/>
              <a:ext cx="144000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3E1F5A58-6B0B-4501-8122-522233F76506}"/>
                </a:ext>
              </a:extLst>
            </p:cNvPr>
            <p:cNvSpPr/>
            <p:nvPr/>
          </p:nvSpPr>
          <p:spPr>
            <a:xfrm>
              <a:off x="11839851" y="2614682"/>
              <a:ext cx="144000" cy="1440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BB4267FD-9177-47D2-9964-B6836F3B40B3}"/>
                </a:ext>
              </a:extLst>
            </p:cNvPr>
            <p:cNvSpPr/>
            <p:nvPr/>
          </p:nvSpPr>
          <p:spPr>
            <a:xfrm>
              <a:off x="12008126" y="2614682"/>
              <a:ext cx="144000" cy="144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chemeClr val="bg1"/>
                </a:buClr>
              </a:pPr>
              <a:r>
                <a:rPr lang="en-US" sz="800" dirty="0">
                  <a:solidFill>
                    <a:schemeClr val="tx1"/>
                  </a:solidFill>
                </a:rPr>
                <a:t>r</a:t>
              </a: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5800BE7B-7D3A-4C97-A941-180D1EB7D603}"/>
              </a:ext>
            </a:extLst>
          </p:cNvPr>
          <p:cNvCxnSpPr>
            <a:cxnSpLocks/>
          </p:cNvCxnSpPr>
          <p:nvPr/>
        </p:nvCxnSpPr>
        <p:spPr>
          <a:xfrm>
            <a:off x="9586286" y="2415873"/>
            <a:ext cx="0" cy="61200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61B02404-9FA5-465A-A227-C458C10EF5E8}"/>
              </a:ext>
            </a:extLst>
          </p:cNvPr>
          <p:cNvCxnSpPr>
            <a:cxnSpLocks/>
          </p:cNvCxnSpPr>
          <p:nvPr/>
        </p:nvCxnSpPr>
        <p:spPr>
          <a:xfrm>
            <a:off x="4558287" y="2415873"/>
            <a:ext cx="0" cy="586104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B4C52C1F-D646-4B6D-86F5-8D78517B9A8D}"/>
              </a:ext>
            </a:extLst>
          </p:cNvPr>
          <p:cNvCxnSpPr>
            <a:cxnSpLocks/>
          </p:cNvCxnSpPr>
          <p:nvPr/>
        </p:nvCxnSpPr>
        <p:spPr>
          <a:xfrm flipH="1">
            <a:off x="4582561" y="2650433"/>
            <a:ext cx="5011868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3F473185-E79E-45CA-BD40-9EF5542B6336}"/>
              </a:ext>
            </a:extLst>
          </p:cNvPr>
          <p:cNvSpPr txBox="1"/>
          <p:nvPr/>
        </p:nvSpPr>
        <p:spPr>
          <a:xfrm>
            <a:off x="5142590" y="2079106"/>
            <a:ext cx="3960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Parameter  </a:t>
            </a:r>
            <a:r>
              <a:rPr lang="en-US" i="1" dirty="0" smtClean="0">
                <a:latin typeface="-apple-system"/>
              </a:rPr>
              <a:t>n</a:t>
            </a:r>
            <a:r>
              <a:rPr lang="en-US" b="0" i="0" dirty="0" smtClean="0">
                <a:effectLst/>
                <a:latin typeface="-apple-system"/>
              </a:rPr>
              <a:t> </a:t>
            </a:r>
            <a:r>
              <a:rPr lang="en-US" sz="1400" b="0" i="0" dirty="0" smtClean="0">
                <a:effectLst/>
                <a:latin typeface="+mj-lt"/>
              </a:rPr>
              <a:t>(size of the window)</a:t>
            </a:r>
            <a:endParaRPr lang="en-US" sz="1400" dirty="0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C25FBC3-BE1A-42E7-9B42-54156095A466}"/>
              </a:ext>
            </a:extLst>
          </p:cNvPr>
          <p:cNvSpPr txBox="1"/>
          <p:nvPr/>
        </p:nvSpPr>
        <p:spPr>
          <a:xfrm>
            <a:off x="4870562" y="3669329"/>
            <a:ext cx="4331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</a:t>
            </a:r>
            <a:r>
              <a:rPr lang="fr-FR" sz="2400" b="1" baseline="-25000" dirty="0"/>
              <a:t>1</a:t>
            </a:r>
            <a:r>
              <a:rPr lang="fr-FR" dirty="0"/>
              <a:t>: </a:t>
            </a:r>
            <a:r>
              <a:rPr lang="fr-FR" dirty="0" err="1" smtClean="0"/>
              <a:t>number</a:t>
            </a:r>
            <a:r>
              <a:rPr lang="fr-FR" dirty="0" smtClean="0"/>
              <a:t> of bits </a:t>
            </a:r>
            <a:r>
              <a:rPr lang="fr-FR" dirty="0" err="1" smtClean="0"/>
              <a:t>equal</a:t>
            </a:r>
            <a:r>
              <a:rPr lang="fr-FR" dirty="0" smtClean="0"/>
              <a:t> to </a:t>
            </a:r>
            <a:r>
              <a:rPr lang="fr-FR" dirty="0"/>
              <a:t>1 </a:t>
            </a:r>
            <a:r>
              <a:rPr lang="fr-FR" dirty="0" smtClean="0"/>
              <a:t>in the </a:t>
            </a:r>
            <a:r>
              <a:rPr lang="fr-FR" dirty="0" err="1" smtClean="0"/>
              <a:t>window</a:t>
            </a:r>
            <a:endParaRPr lang="en-US" dirty="0"/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xmlns="" id="{FCACAD4C-2896-4CB9-8ED9-E5A92712542A}"/>
              </a:ext>
            </a:extLst>
          </p:cNvPr>
          <p:cNvSpPr/>
          <p:nvPr/>
        </p:nvSpPr>
        <p:spPr>
          <a:xfrm rot="16200000">
            <a:off x="6901808" y="937529"/>
            <a:ext cx="369337" cy="49673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xmlns="" id="{944333B1-A96D-4255-8DAE-03079E95A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7967"/>
            <a:ext cx="10515600" cy="1288995"/>
          </a:xfrm>
        </p:spPr>
        <p:txBody>
          <a:bodyPr>
            <a:normAutofit/>
          </a:bodyPr>
          <a:lstStyle/>
          <a:p>
            <a:r>
              <a:rPr lang="en-US" dirty="0" smtClean="0"/>
              <a:t>The test triggers an alarm if </a:t>
            </a:r>
            <a:r>
              <a:rPr lang="en-US" sz="2800" b="1" dirty="0" smtClean="0"/>
              <a:t>T</a:t>
            </a:r>
            <a:r>
              <a:rPr lang="en-US" sz="2800" b="1" baseline="-25000" dirty="0" smtClean="0"/>
              <a:t>1 </a:t>
            </a:r>
            <a:r>
              <a:rPr lang="en-US" dirty="0" smtClean="0"/>
              <a:t>is too big or too small</a:t>
            </a:r>
          </a:p>
          <a:p>
            <a:pPr lvl="1"/>
            <a:r>
              <a:rPr lang="en-US" dirty="0" smtClean="0"/>
              <a:t>How to determine the two thresholds?</a:t>
            </a:r>
          </a:p>
          <a:p>
            <a:pPr lvl="1"/>
            <a:endParaRPr lang="fr-FR" dirty="0"/>
          </a:p>
        </p:txBody>
      </p:sp>
      <p:sp>
        <p:nvSpPr>
          <p:cNvPr id="59" name="Espace réservé du numéro de diapositive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z="1600" smtClean="0"/>
              <a:pPr/>
              <a:t>15</a:t>
            </a:fld>
            <a:endParaRPr lang="en-US" sz="1600" dirty="0"/>
          </a:p>
        </p:txBody>
      </p:sp>
      <p:grpSp>
        <p:nvGrpSpPr>
          <p:cNvPr id="109" name="Groupe 108"/>
          <p:cNvGrpSpPr/>
          <p:nvPr/>
        </p:nvGrpSpPr>
        <p:grpSpPr>
          <a:xfrm>
            <a:off x="589502" y="1942685"/>
            <a:ext cx="3128465" cy="2429290"/>
            <a:chOff x="570451" y="1647409"/>
            <a:chExt cx="5430299" cy="421669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C3122F87-0BC4-4E14-9DD6-B022A7425D68}"/>
                </a:ext>
              </a:extLst>
            </p:cNvPr>
            <p:cNvSpPr/>
            <p:nvPr/>
          </p:nvSpPr>
          <p:spPr>
            <a:xfrm>
              <a:off x="570451" y="1751984"/>
              <a:ext cx="2544224" cy="411211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sz="1000" dirty="0" smtClean="0">
                  <a:solidFill>
                    <a:schemeClr val="tx1"/>
                  </a:solidFill>
                </a:rPr>
                <a:t>Noise sources = Ring </a:t>
              </a:r>
              <a:r>
                <a:rPr lang="fr-FR" sz="1000" dirty="0" err="1" smtClean="0">
                  <a:solidFill>
                    <a:schemeClr val="tx1"/>
                  </a:solidFill>
                </a:rPr>
                <a:t>oscillators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4">
              <a:extLst>
                <a:ext uri="{FF2B5EF4-FFF2-40B4-BE49-F238E27FC236}">
                  <a16:creationId xmlns:a16="http://schemas.microsoft.com/office/drawing/2014/main" xmlns="" id="{1BF916D6-0AFE-45C4-B195-DEEB8CEE2421}"/>
                </a:ext>
              </a:extLst>
            </p:cNvPr>
            <p:cNvSpPr txBox="1"/>
            <p:nvPr/>
          </p:nvSpPr>
          <p:spPr>
            <a:xfrm rot="5400000">
              <a:off x="1604452" y="3930587"/>
              <a:ext cx="40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….</a:t>
              </a:r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8E6A96A2-2219-4651-AD3C-2C0C086DB1A0}"/>
                </a:ext>
              </a:extLst>
            </p:cNvPr>
            <p:cNvSpPr/>
            <p:nvPr/>
          </p:nvSpPr>
          <p:spPr>
            <a:xfrm>
              <a:off x="3638550" y="2248834"/>
              <a:ext cx="1933575" cy="361525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sz="1000" dirty="0" err="1">
                  <a:solidFill>
                    <a:schemeClr val="tx1"/>
                  </a:solidFill>
                </a:rPr>
                <a:t>DFFs</a:t>
              </a:r>
              <a:r>
                <a:rPr lang="fr-FR" sz="1000" dirty="0">
                  <a:solidFill>
                    <a:schemeClr val="tx1"/>
                  </a:solidFill>
                </a:rPr>
                <a:t> + </a:t>
              </a:r>
              <a:r>
                <a:rPr lang="fr-FR" sz="1000" dirty="0" err="1">
                  <a:solidFill>
                    <a:schemeClr val="tx1"/>
                  </a:solidFill>
                </a:rPr>
                <a:t>XORs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">
              <a:extLst>
                <a:ext uri="{FF2B5EF4-FFF2-40B4-BE49-F238E27FC236}">
                  <a16:creationId xmlns:a16="http://schemas.microsoft.com/office/drawing/2014/main" xmlns="" id="{3FB398CA-19AD-41D9-AC2F-2BF58DE5A636}"/>
                </a:ext>
              </a:extLst>
            </p:cNvPr>
            <p:cNvCxnSpPr>
              <a:cxnSpLocks/>
            </p:cNvCxnSpPr>
            <p:nvPr/>
          </p:nvCxnSpPr>
          <p:spPr>
            <a:xfrm>
              <a:off x="2771774" y="2463147"/>
              <a:ext cx="8229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7">
              <a:extLst>
                <a:ext uri="{FF2B5EF4-FFF2-40B4-BE49-F238E27FC236}">
                  <a16:creationId xmlns:a16="http://schemas.microsoft.com/office/drawing/2014/main" xmlns="" id="{9D943FA5-82F4-487E-93A8-80007468B441}"/>
                </a:ext>
              </a:extLst>
            </p:cNvPr>
            <p:cNvCxnSpPr>
              <a:cxnSpLocks/>
            </p:cNvCxnSpPr>
            <p:nvPr/>
          </p:nvCxnSpPr>
          <p:spPr>
            <a:xfrm>
              <a:off x="2771773" y="3132701"/>
              <a:ext cx="8229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8">
              <a:extLst>
                <a:ext uri="{FF2B5EF4-FFF2-40B4-BE49-F238E27FC236}">
                  <a16:creationId xmlns:a16="http://schemas.microsoft.com/office/drawing/2014/main" xmlns="" id="{45F0A642-BE15-4CBF-B179-B6D80C252A71}"/>
                </a:ext>
              </a:extLst>
            </p:cNvPr>
            <p:cNvCxnSpPr>
              <a:cxnSpLocks/>
            </p:cNvCxnSpPr>
            <p:nvPr/>
          </p:nvCxnSpPr>
          <p:spPr>
            <a:xfrm>
              <a:off x="2771774" y="3808042"/>
              <a:ext cx="8229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9">
              <a:extLst>
                <a:ext uri="{FF2B5EF4-FFF2-40B4-BE49-F238E27FC236}">
                  <a16:creationId xmlns:a16="http://schemas.microsoft.com/office/drawing/2014/main" xmlns="" id="{DE017B1C-C249-492C-A468-2A6E4B8B0DB4}"/>
                </a:ext>
              </a:extLst>
            </p:cNvPr>
            <p:cNvCxnSpPr>
              <a:cxnSpLocks/>
            </p:cNvCxnSpPr>
            <p:nvPr/>
          </p:nvCxnSpPr>
          <p:spPr>
            <a:xfrm>
              <a:off x="2771773" y="4915746"/>
              <a:ext cx="8229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3">
              <a:extLst>
                <a:ext uri="{FF2B5EF4-FFF2-40B4-BE49-F238E27FC236}">
                  <a16:creationId xmlns:a16="http://schemas.microsoft.com/office/drawing/2014/main" xmlns="" id="{45B5550B-02D9-4753-BE7D-37CB79F30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2126" y="3565155"/>
              <a:ext cx="4286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14">
              <a:extLst>
                <a:ext uri="{FF2B5EF4-FFF2-40B4-BE49-F238E27FC236}">
                  <a16:creationId xmlns:a16="http://schemas.microsoft.com/office/drawing/2014/main" xmlns="" id="{F9CA11C0-E497-4158-A578-1710E2010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90" y="2083893"/>
              <a:ext cx="2014012" cy="597178"/>
            </a:xfrm>
            <a:prstGeom prst="rect">
              <a:avLst/>
            </a:prstGeom>
          </p:spPr>
        </p:pic>
        <p:pic>
          <p:nvPicPr>
            <p:cNvPr id="73" name="Picture 15">
              <a:extLst>
                <a:ext uri="{FF2B5EF4-FFF2-40B4-BE49-F238E27FC236}">
                  <a16:creationId xmlns:a16="http://schemas.microsoft.com/office/drawing/2014/main" xmlns="" id="{6763FC47-F864-46A3-93D1-7AC3A2FF2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980" y="2754850"/>
              <a:ext cx="2014012" cy="597178"/>
            </a:xfrm>
            <a:prstGeom prst="rect">
              <a:avLst/>
            </a:prstGeom>
          </p:spPr>
        </p:pic>
        <p:pic>
          <p:nvPicPr>
            <p:cNvPr id="74" name="Picture 16">
              <a:extLst>
                <a:ext uri="{FF2B5EF4-FFF2-40B4-BE49-F238E27FC236}">
                  <a16:creationId xmlns:a16="http://schemas.microsoft.com/office/drawing/2014/main" xmlns="" id="{203BF52A-4F43-4501-B0C8-2891F2EEB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219" y="3413019"/>
              <a:ext cx="2014012" cy="597178"/>
            </a:xfrm>
            <a:prstGeom prst="rect">
              <a:avLst/>
            </a:prstGeom>
          </p:spPr>
        </p:pic>
        <p:pic>
          <p:nvPicPr>
            <p:cNvPr id="75" name="Picture 17">
              <a:extLst>
                <a:ext uri="{FF2B5EF4-FFF2-40B4-BE49-F238E27FC236}">
                  <a16:creationId xmlns:a16="http://schemas.microsoft.com/office/drawing/2014/main" xmlns="" id="{8351CA97-389E-401D-875A-7ABA5D13C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219" y="4504041"/>
              <a:ext cx="2014012" cy="597178"/>
            </a:xfrm>
            <a:prstGeom prst="rect">
              <a:avLst/>
            </a:prstGeom>
          </p:spPr>
        </p:pic>
        <p:cxnSp>
          <p:nvCxnSpPr>
            <p:cNvPr id="77" name="Straight Connector 19">
              <a:extLst>
                <a:ext uri="{FF2B5EF4-FFF2-40B4-BE49-F238E27FC236}">
                  <a16:creationId xmlns:a16="http://schemas.microsoft.com/office/drawing/2014/main" xmlns="" id="{4D035CAE-8B6C-4103-9939-D6DCCCACB3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9518" y="3565155"/>
              <a:ext cx="71260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20">
              <a:extLst>
                <a:ext uri="{FF2B5EF4-FFF2-40B4-BE49-F238E27FC236}">
                  <a16:creationId xmlns:a16="http://schemas.microsoft.com/office/drawing/2014/main" xmlns="" id="{5A023552-5730-4900-BD73-13BE04EA362F}"/>
                </a:ext>
              </a:extLst>
            </p:cNvPr>
            <p:cNvGrpSpPr/>
            <p:nvPr/>
          </p:nvGrpSpPr>
          <p:grpSpPr>
            <a:xfrm>
              <a:off x="3638550" y="3645014"/>
              <a:ext cx="1058871" cy="541020"/>
              <a:chOff x="3638550" y="3645014"/>
              <a:chExt cx="1058871" cy="541020"/>
            </a:xfrm>
          </p:grpSpPr>
          <p:cxnSp>
            <p:nvCxnSpPr>
              <p:cNvPr id="79" name="Straight Connector 21">
                <a:extLst>
                  <a:ext uri="{FF2B5EF4-FFF2-40B4-BE49-F238E27FC236}">
                    <a16:creationId xmlns:a16="http://schemas.microsoft.com/office/drawing/2014/main" xmlns="" id="{0296FC76-CAAC-4232-8E1F-218ABD8B05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38550" y="3814346"/>
                <a:ext cx="105887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xmlns="" id="{4E7A1B65-F2DB-4ADE-9756-E0FC7B4E160A}"/>
                  </a:ext>
                </a:extLst>
              </p:cNvPr>
              <p:cNvSpPr/>
              <p:nvPr/>
            </p:nvSpPr>
            <p:spPr>
              <a:xfrm>
                <a:off x="3984659" y="3645014"/>
                <a:ext cx="373137" cy="541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sz="800" dirty="0"/>
                  <a:t>DFF</a:t>
                </a:r>
                <a:endParaRPr lang="en-US" sz="800" dirty="0"/>
              </a:p>
            </p:txBody>
          </p:sp>
          <p:sp>
            <p:nvSpPr>
              <p:cNvPr id="81" name="TextBox 23">
                <a:extLst>
                  <a:ext uri="{FF2B5EF4-FFF2-40B4-BE49-F238E27FC236}">
                    <a16:creationId xmlns:a16="http://schemas.microsoft.com/office/drawing/2014/main" xmlns="" id="{1A4ED9BE-EC88-4E91-8F63-4228B5C5A866}"/>
                  </a:ext>
                </a:extLst>
              </p:cNvPr>
              <p:cNvSpPr txBox="1"/>
              <p:nvPr/>
            </p:nvSpPr>
            <p:spPr>
              <a:xfrm>
                <a:off x="3900759" y="3669303"/>
                <a:ext cx="234076" cy="176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500" dirty="0"/>
                  <a:t>D</a:t>
                </a:r>
                <a:endParaRPr lang="en-US" sz="500" dirty="0"/>
              </a:p>
            </p:txBody>
          </p:sp>
          <p:sp>
            <p:nvSpPr>
              <p:cNvPr id="82" name="TextBox 24">
                <a:extLst>
                  <a:ext uri="{FF2B5EF4-FFF2-40B4-BE49-F238E27FC236}">
                    <a16:creationId xmlns:a16="http://schemas.microsoft.com/office/drawing/2014/main" xmlns="" id="{816E6682-14DD-473F-A5BF-DF8FB06437BC}"/>
                  </a:ext>
                </a:extLst>
              </p:cNvPr>
              <p:cNvSpPr txBox="1"/>
              <p:nvPr/>
            </p:nvSpPr>
            <p:spPr>
              <a:xfrm>
                <a:off x="4158826" y="3681447"/>
                <a:ext cx="237416" cy="176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500" dirty="0"/>
                  <a:t>Q</a:t>
                </a:r>
                <a:endParaRPr lang="en-US" sz="500" dirty="0"/>
              </a:p>
            </p:txBody>
          </p:sp>
          <p:sp>
            <p:nvSpPr>
              <p:cNvPr id="83" name="TextBox 25">
                <a:extLst>
                  <a:ext uri="{FF2B5EF4-FFF2-40B4-BE49-F238E27FC236}">
                    <a16:creationId xmlns:a16="http://schemas.microsoft.com/office/drawing/2014/main" xmlns="" id="{6C1F92D6-4FDA-4091-BBD6-6093E745A764}"/>
                  </a:ext>
                </a:extLst>
              </p:cNvPr>
              <p:cNvSpPr txBox="1"/>
              <p:nvPr/>
            </p:nvSpPr>
            <p:spPr>
              <a:xfrm>
                <a:off x="3924566" y="3967346"/>
                <a:ext cx="265797" cy="176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500" dirty="0" err="1"/>
                  <a:t>clk</a:t>
                </a:r>
                <a:endParaRPr lang="en-US" sz="500" dirty="0"/>
              </a:p>
            </p:txBody>
          </p:sp>
          <p:cxnSp>
            <p:nvCxnSpPr>
              <p:cNvPr id="84" name="Straight Connector 26">
                <a:extLst>
                  <a:ext uri="{FF2B5EF4-FFF2-40B4-BE49-F238E27FC236}">
                    <a16:creationId xmlns:a16="http://schemas.microsoft.com/office/drawing/2014/main" xmlns="" id="{F4BE4840-9E29-4B32-8E20-BDFDFCF811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57625" y="4090571"/>
                <a:ext cx="12703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27">
              <a:extLst>
                <a:ext uri="{FF2B5EF4-FFF2-40B4-BE49-F238E27FC236}">
                  <a16:creationId xmlns:a16="http://schemas.microsoft.com/office/drawing/2014/main" xmlns="" id="{98D09F02-E4FC-4263-A284-8CBD5FD44042}"/>
                </a:ext>
              </a:extLst>
            </p:cNvPr>
            <p:cNvGrpSpPr/>
            <p:nvPr/>
          </p:nvGrpSpPr>
          <p:grpSpPr>
            <a:xfrm>
              <a:off x="3633441" y="2964408"/>
              <a:ext cx="1058871" cy="541020"/>
              <a:chOff x="3638550" y="3645014"/>
              <a:chExt cx="1058871" cy="541020"/>
            </a:xfrm>
          </p:grpSpPr>
          <p:cxnSp>
            <p:nvCxnSpPr>
              <p:cNvPr id="86" name="Straight Connector 28">
                <a:extLst>
                  <a:ext uri="{FF2B5EF4-FFF2-40B4-BE49-F238E27FC236}">
                    <a16:creationId xmlns:a16="http://schemas.microsoft.com/office/drawing/2014/main" xmlns="" id="{A33E42D2-4069-4B23-9A0C-FA9F4917CB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38550" y="3814346"/>
                <a:ext cx="105887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xmlns="" id="{7D6A19D5-D89C-4F97-A8B7-AD89273D6A02}"/>
                  </a:ext>
                </a:extLst>
              </p:cNvPr>
              <p:cNvSpPr/>
              <p:nvPr/>
            </p:nvSpPr>
            <p:spPr>
              <a:xfrm>
                <a:off x="3984659" y="3645014"/>
                <a:ext cx="373137" cy="541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sz="800" dirty="0"/>
                  <a:t>DFF</a:t>
                </a:r>
                <a:endParaRPr lang="en-US" sz="800" dirty="0"/>
              </a:p>
            </p:txBody>
          </p:sp>
          <p:sp>
            <p:nvSpPr>
              <p:cNvPr id="88" name="TextBox 30">
                <a:extLst>
                  <a:ext uri="{FF2B5EF4-FFF2-40B4-BE49-F238E27FC236}">
                    <a16:creationId xmlns:a16="http://schemas.microsoft.com/office/drawing/2014/main" xmlns="" id="{951BC855-FCDB-4D9E-9D5A-C94DBC9BF409}"/>
                  </a:ext>
                </a:extLst>
              </p:cNvPr>
              <p:cNvSpPr txBox="1"/>
              <p:nvPr/>
            </p:nvSpPr>
            <p:spPr>
              <a:xfrm>
                <a:off x="3900759" y="3669303"/>
                <a:ext cx="234076" cy="176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500" dirty="0"/>
                  <a:t>D</a:t>
                </a:r>
                <a:endParaRPr lang="en-US" sz="500" dirty="0"/>
              </a:p>
            </p:txBody>
          </p:sp>
          <p:sp>
            <p:nvSpPr>
              <p:cNvPr id="89" name="TextBox 31">
                <a:extLst>
                  <a:ext uri="{FF2B5EF4-FFF2-40B4-BE49-F238E27FC236}">
                    <a16:creationId xmlns:a16="http://schemas.microsoft.com/office/drawing/2014/main" xmlns="" id="{41A6F166-234C-4B1F-8A2A-303FDA5BCD82}"/>
                  </a:ext>
                </a:extLst>
              </p:cNvPr>
              <p:cNvSpPr txBox="1"/>
              <p:nvPr/>
            </p:nvSpPr>
            <p:spPr>
              <a:xfrm>
                <a:off x="4158826" y="3681447"/>
                <a:ext cx="237416" cy="176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500" dirty="0"/>
                  <a:t>Q</a:t>
                </a:r>
                <a:endParaRPr lang="en-US" sz="500" dirty="0"/>
              </a:p>
            </p:txBody>
          </p:sp>
          <p:sp>
            <p:nvSpPr>
              <p:cNvPr id="90" name="TextBox 32">
                <a:extLst>
                  <a:ext uri="{FF2B5EF4-FFF2-40B4-BE49-F238E27FC236}">
                    <a16:creationId xmlns:a16="http://schemas.microsoft.com/office/drawing/2014/main" xmlns="" id="{C7A77D72-6BBB-4447-8D0B-9D57E2BD1E34}"/>
                  </a:ext>
                </a:extLst>
              </p:cNvPr>
              <p:cNvSpPr txBox="1"/>
              <p:nvPr/>
            </p:nvSpPr>
            <p:spPr>
              <a:xfrm>
                <a:off x="3924566" y="3967346"/>
                <a:ext cx="265797" cy="176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500" dirty="0" err="1"/>
                  <a:t>clk</a:t>
                </a:r>
                <a:endParaRPr lang="en-US" sz="500" dirty="0"/>
              </a:p>
            </p:txBody>
          </p:sp>
          <p:cxnSp>
            <p:nvCxnSpPr>
              <p:cNvPr id="91" name="Straight Connector 33">
                <a:extLst>
                  <a:ext uri="{FF2B5EF4-FFF2-40B4-BE49-F238E27FC236}">
                    <a16:creationId xmlns:a16="http://schemas.microsoft.com/office/drawing/2014/main" xmlns="" id="{853C7C2E-69CD-4547-9DC6-6E548854A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57625" y="4090571"/>
                <a:ext cx="12703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34">
              <a:extLst>
                <a:ext uri="{FF2B5EF4-FFF2-40B4-BE49-F238E27FC236}">
                  <a16:creationId xmlns:a16="http://schemas.microsoft.com/office/drawing/2014/main" xmlns="" id="{8855D08E-0D04-4C47-B955-9047C7029518}"/>
                </a:ext>
              </a:extLst>
            </p:cNvPr>
            <p:cNvGrpSpPr/>
            <p:nvPr/>
          </p:nvGrpSpPr>
          <p:grpSpPr>
            <a:xfrm>
              <a:off x="3642372" y="2296974"/>
              <a:ext cx="1058871" cy="541020"/>
              <a:chOff x="3638550" y="3645014"/>
              <a:chExt cx="1058871" cy="541020"/>
            </a:xfrm>
          </p:grpSpPr>
          <p:cxnSp>
            <p:nvCxnSpPr>
              <p:cNvPr id="93" name="Straight Connector 35">
                <a:extLst>
                  <a:ext uri="{FF2B5EF4-FFF2-40B4-BE49-F238E27FC236}">
                    <a16:creationId xmlns:a16="http://schemas.microsoft.com/office/drawing/2014/main" xmlns="" id="{48DA9F03-0EAD-4B94-A40C-667C5132F0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38550" y="3814346"/>
                <a:ext cx="105887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xmlns="" id="{7547A8BC-9D2F-49D8-9094-F3D7EF794973}"/>
                  </a:ext>
                </a:extLst>
              </p:cNvPr>
              <p:cNvSpPr/>
              <p:nvPr/>
            </p:nvSpPr>
            <p:spPr>
              <a:xfrm>
                <a:off x="3984659" y="3645014"/>
                <a:ext cx="373137" cy="541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sz="800" dirty="0"/>
                  <a:t>DFF</a:t>
                </a:r>
                <a:endParaRPr lang="en-US" sz="800" dirty="0"/>
              </a:p>
            </p:txBody>
          </p:sp>
          <p:sp>
            <p:nvSpPr>
              <p:cNvPr id="95" name="TextBox 37">
                <a:extLst>
                  <a:ext uri="{FF2B5EF4-FFF2-40B4-BE49-F238E27FC236}">
                    <a16:creationId xmlns:a16="http://schemas.microsoft.com/office/drawing/2014/main" xmlns="" id="{0BF7BAF1-9FF7-48B0-BA8D-83398C92EF33}"/>
                  </a:ext>
                </a:extLst>
              </p:cNvPr>
              <p:cNvSpPr txBox="1"/>
              <p:nvPr/>
            </p:nvSpPr>
            <p:spPr>
              <a:xfrm>
                <a:off x="3900759" y="3669303"/>
                <a:ext cx="234076" cy="176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500" dirty="0"/>
                  <a:t>D</a:t>
                </a:r>
                <a:endParaRPr lang="en-US" sz="500" dirty="0"/>
              </a:p>
            </p:txBody>
          </p:sp>
          <p:sp>
            <p:nvSpPr>
              <p:cNvPr id="96" name="TextBox 38">
                <a:extLst>
                  <a:ext uri="{FF2B5EF4-FFF2-40B4-BE49-F238E27FC236}">
                    <a16:creationId xmlns:a16="http://schemas.microsoft.com/office/drawing/2014/main" xmlns="" id="{1F7478FB-D061-4E99-AC80-79E1538A32EA}"/>
                  </a:ext>
                </a:extLst>
              </p:cNvPr>
              <p:cNvSpPr txBox="1"/>
              <p:nvPr/>
            </p:nvSpPr>
            <p:spPr>
              <a:xfrm>
                <a:off x="4158826" y="3681447"/>
                <a:ext cx="237416" cy="176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500" dirty="0"/>
                  <a:t>Q</a:t>
                </a:r>
                <a:endParaRPr lang="en-US" sz="500" dirty="0"/>
              </a:p>
            </p:txBody>
          </p:sp>
          <p:sp>
            <p:nvSpPr>
              <p:cNvPr id="97" name="TextBox 39">
                <a:extLst>
                  <a:ext uri="{FF2B5EF4-FFF2-40B4-BE49-F238E27FC236}">
                    <a16:creationId xmlns:a16="http://schemas.microsoft.com/office/drawing/2014/main" xmlns="" id="{2EFD81C2-E391-467E-BF9F-11B906D392A0}"/>
                  </a:ext>
                </a:extLst>
              </p:cNvPr>
              <p:cNvSpPr txBox="1"/>
              <p:nvPr/>
            </p:nvSpPr>
            <p:spPr>
              <a:xfrm>
                <a:off x="3924566" y="3967346"/>
                <a:ext cx="265797" cy="176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500" dirty="0" err="1"/>
                  <a:t>clk</a:t>
                </a:r>
                <a:endParaRPr lang="en-US" sz="500" dirty="0"/>
              </a:p>
            </p:txBody>
          </p:sp>
          <p:cxnSp>
            <p:nvCxnSpPr>
              <p:cNvPr id="98" name="Straight Connector 40">
                <a:extLst>
                  <a:ext uri="{FF2B5EF4-FFF2-40B4-BE49-F238E27FC236}">
                    <a16:creationId xmlns:a16="http://schemas.microsoft.com/office/drawing/2014/main" xmlns="" id="{F88FB57E-FEB6-4F41-B59C-0B785664AB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57625" y="4090571"/>
                <a:ext cx="12703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41">
              <a:extLst>
                <a:ext uri="{FF2B5EF4-FFF2-40B4-BE49-F238E27FC236}">
                  <a16:creationId xmlns:a16="http://schemas.microsoft.com/office/drawing/2014/main" xmlns="" id="{D4A6ABDA-1E86-4E41-BF4A-11822BEFDA49}"/>
                </a:ext>
              </a:extLst>
            </p:cNvPr>
            <p:cNvGrpSpPr/>
            <p:nvPr/>
          </p:nvGrpSpPr>
          <p:grpSpPr>
            <a:xfrm>
              <a:off x="3638550" y="4753318"/>
              <a:ext cx="1058871" cy="541020"/>
              <a:chOff x="3638550" y="3645014"/>
              <a:chExt cx="1058871" cy="541020"/>
            </a:xfrm>
          </p:grpSpPr>
          <p:cxnSp>
            <p:nvCxnSpPr>
              <p:cNvPr id="100" name="Straight Connector 42">
                <a:extLst>
                  <a:ext uri="{FF2B5EF4-FFF2-40B4-BE49-F238E27FC236}">
                    <a16:creationId xmlns:a16="http://schemas.microsoft.com/office/drawing/2014/main" xmlns="" id="{BD4385D1-8C2E-42F0-8002-5FD9797F85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38550" y="3814346"/>
                <a:ext cx="105887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xmlns="" id="{1C5F3F6C-72BF-4A49-8E69-B81668CB14CA}"/>
                  </a:ext>
                </a:extLst>
              </p:cNvPr>
              <p:cNvSpPr/>
              <p:nvPr/>
            </p:nvSpPr>
            <p:spPr>
              <a:xfrm>
                <a:off x="3984659" y="3645014"/>
                <a:ext cx="373137" cy="541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fr-FR" sz="800" dirty="0"/>
                  <a:t>DFF</a:t>
                </a:r>
                <a:endParaRPr lang="en-US" sz="800" dirty="0"/>
              </a:p>
            </p:txBody>
          </p:sp>
          <p:sp>
            <p:nvSpPr>
              <p:cNvPr id="102" name="TextBox 44">
                <a:extLst>
                  <a:ext uri="{FF2B5EF4-FFF2-40B4-BE49-F238E27FC236}">
                    <a16:creationId xmlns:a16="http://schemas.microsoft.com/office/drawing/2014/main" xmlns="" id="{9D6E7913-E31C-47C6-BD91-1147544ADEC2}"/>
                  </a:ext>
                </a:extLst>
              </p:cNvPr>
              <p:cNvSpPr txBox="1"/>
              <p:nvPr/>
            </p:nvSpPr>
            <p:spPr>
              <a:xfrm>
                <a:off x="3900759" y="3669303"/>
                <a:ext cx="234076" cy="176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500" dirty="0"/>
                  <a:t>D</a:t>
                </a:r>
                <a:endParaRPr lang="en-US" sz="500" dirty="0"/>
              </a:p>
            </p:txBody>
          </p:sp>
          <p:sp>
            <p:nvSpPr>
              <p:cNvPr id="103" name="TextBox 45">
                <a:extLst>
                  <a:ext uri="{FF2B5EF4-FFF2-40B4-BE49-F238E27FC236}">
                    <a16:creationId xmlns:a16="http://schemas.microsoft.com/office/drawing/2014/main" xmlns="" id="{9DC20115-BEDF-4FE8-A8AF-ABAEA8E62250}"/>
                  </a:ext>
                </a:extLst>
              </p:cNvPr>
              <p:cNvSpPr txBox="1"/>
              <p:nvPr/>
            </p:nvSpPr>
            <p:spPr>
              <a:xfrm>
                <a:off x="4158826" y="3681447"/>
                <a:ext cx="237416" cy="176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500" dirty="0"/>
                  <a:t>Q</a:t>
                </a:r>
                <a:endParaRPr lang="en-US" sz="500" dirty="0"/>
              </a:p>
            </p:txBody>
          </p:sp>
          <p:sp>
            <p:nvSpPr>
              <p:cNvPr id="104" name="TextBox 46">
                <a:extLst>
                  <a:ext uri="{FF2B5EF4-FFF2-40B4-BE49-F238E27FC236}">
                    <a16:creationId xmlns:a16="http://schemas.microsoft.com/office/drawing/2014/main" xmlns="" id="{C0DF7A8A-4B3B-4327-9C86-85BF63775451}"/>
                  </a:ext>
                </a:extLst>
              </p:cNvPr>
              <p:cNvSpPr txBox="1"/>
              <p:nvPr/>
            </p:nvSpPr>
            <p:spPr>
              <a:xfrm>
                <a:off x="3924566" y="3967346"/>
                <a:ext cx="265797" cy="176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500" dirty="0" err="1"/>
                  <a:t>clk</a:t>
                </a:r>
                <a:endParaRPr lang="en-US" sz="500" dirty="0"/>
              </a:p>
            </p:txBody>
          </p:sp>
          <p:cxnSp>
            <p:nvCxnSpPr>
              <p:cNvPr id="105" name="Straight Connector 47">
                <a:extLst>
                  <a:ext uri="{FF2B5EF4-FFF2-40B4-BE49-F238E27FC236}">
                    <a16:creationId xmlns:a16="http://schemas.microsoft.com/office/drawing/2014/main" xmlns="" id="{56AF8C8C-4457-4408-8B6C-F24CC74C6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57625" y="4090571"/>
                <a:ext cx="127035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Straight Connector 48">
              <a:extLst>
                <a:ext uri="{FF2B5EF4-FFF2-40B4-BE49-F238E27FC236}">
                  <a16:creationId xmlns:a16="http://schemas.microsoft.com/office/drawing/2014/main" xmlns="" id="{2CB2258D-E462-4DAD-AFA9-5438DAC0F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7244" y="1974850"/>
              <a:ext cx="0" cy="3216217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49">
              <a:extLst>
                <a:ext uri="{FF2B5EF4-FFF2-40B4-BE49-F238E27FC236}">
                  <a16:creationId xmlns:a16="http://schemas.microsoft.com/office/drawing/2014/main" xmlns="" id="{B68F52A0-98D5-4C2C-BBDA-E9E8D03520C4}"/>
                </a:ext>
              </a:extLst>
            </p:cNvPr>
            <p:cNvSpPr txBox="1"/>
            <p:nvPr/>
          </p:nvSpPr>
          <p:spPr>
            <a:xfrm>
              <a:off x="3264035" y="1647409"/>
              <a:ext cx="2548186" cy="3481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000" dirty="0" err="1" smtClean="0">
                  <a:solidFill>
                    <a:schemeClr val="accent6"/>
                  </a:solidFill>
                </a:rPr>
                <a:t>Sampling</a:t>
              </a:r>
              <a:r>
                <a:rPr lang="fr-FR" sz="1000" dirty="0" smtClean="0">
                  <a:solidFill>
                    <a:schemeClr val="accent6"/>
                  </a:solidFill>
                </a:rPr>
                <a:t> </a:t>
              </a:r>
              <a:r>
                <a:rPr lang="fr-FR" sz="1000" dirty="0" err="1" smtClean="0">
                  <a:solidFill>
                    <a:schemeClr val="accent6"/>
                  </a:solidFill>
                </a:rPr>
                <a:t>clock</a:t>
              </a:r>
              <a:endParaRPr lang="fr-FR" sz="1000" dirty="0">
                <a:solidFill>
                  <a:schemeClr val="accent6"/>
                </a:solidFill>
              </a:endParaRPr>
            </a:p>
          </p:txBody>
        </p:sp>
        <p:sp>
          <p:nvSpPr>
            <p:cNvPr id="76" name="Rectangle: Rounded Corners 18">
              <a:extLst>
                <a:ext uri="{FF2B5EF4-FFF2-40B4-BE49-F238E27FC236}">
                  <a16:creationId xmlns:a16="http://schemas.microsoft.com/office/drawing/2014/main" xmlns="" id="{132B3A32-FCF8-4504-88FD-01410D5CECDA}"/>
                </a:ext>
              </a:extLst>
            </p:cNvPr>
            <p:cNvSpPr/>
            <p:nvPr/>
          </p:nvSpPr>
          <p:spPr>
            <a:xfrm>
              <a:off x="4540250" y="2321263"/>
              <a:ext cx="319268" cy="2903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1000" dirty="0"/>
                <a:t>XOR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8402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C88DF8-C013-4BDA-BD6F-CCB151D3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Two types of test errors</a:t>
            </a:r>
            <a:endParaRPr lang="en-US" dirty="0"/>
          </a:p>
        </p:txBody>
      </p:sp>
      <p:graphicFrame>
        <p:nvGraphicFramePr>
          <p:cNvPr id="56" name="Table 56">
            <a:extLst>
              <a:ext uri="{FF2B5EF4-FFF2-40B4-BE49-F238E27FC236}">
                <a16:creationId xmlns:a16="http://schemas.microsoft.com/office/drawing/2014/main" xmlns="" id="{1BEA8FFE-5E22-4EA8-83DC-E58351461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52208633"/>
              </p:ext>
            </p:extLst>
          </p:nvPr>
        </p:nvGraphicFramePr>
        <p:xfrm>
          <a:off x="889596" y="2440417"/>
          <a:ext cx="9764396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2862">
                  <a:extLst>
                    <a:ext uri="{9D8B030D-6E8A-4147-A177-3AD203B41FA5}">
                      <a16:colId xmlns:a16="http://schemas.microsoft.com/office/drawing/2014/main" xmlns="" val="2604255885"/>
                    </a:ext>
                  </a:extLst>
                </a:gridCol>
                <a:gridCol w="2798102">
                  <a:extLst>
                    <a:ext uri="{9D8B030D-6E8A-4147-A177-3AD203B41FA5}">
                      <a16:colId xmlns:a16="http://schemas.microsoft.com/office/drawing/2014/main" xmlns="" val="338257517"/>
                    </a:ext>
                  </a:extLst>
                </a:gridCol>
                <a:gridCol w="3373432">
                  <a:extLst>
                    <a:ext uri="{9D8B030D-6E8A-4147-A177-3AD203B41FA5}">
                      <a16:colId xmlns:a16="http://schemas.microsoft.com/office/drawing/2014/main" xmlns="" val="803670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Null hypothesis H</a:t>
                      </a:r>
                      <a:r>
                        <a:rPr lang="en-US" baseline="-25000" noProof="0" dirty="0" smtClean="0"/>
                        <a:t>0</a:t>
                      </a:r>
                      <a:endParaRPr lang="en-US" baseline="-25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Test alarm is triggered</a:t>
                      </a:r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smtClean="0"/>
                        <a:t>Test alarm is not triggered</a:t>
                      </a:r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122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smtClean="0"/>
                        <a:t>H</a:t>
                      </a:r>
                      <a:r>
                        <a:rPr lang="en-US" baseline="-25000" noProof="0" smtClean="0"/>
                        <a:t>0</a:t>
                      </a:r>
                      <a:r>
                        <a:rPr lang="en-US" noProof="0" smtClean="0"/>
                        <a:t> is true (RNG is perfect)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Type 1 error (false reject)</a:t>
                      </a:r>
                    </a:p>
                    <a:p>
                      <a:pPr algn="ctr"/>
                      <a:r>
                        <a:rPr lang="en-US" noProof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(Probability </a:t>
                      </a:r>
                      <a:r>
                        <a:rPr lang="en-US" noProof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sym typeface="Symbol"/>
                        </a:rPr>
                        <a:t></a:t>
                      </a:r>
                      <a:r>
                        <a:rPr lang="en-US" noProof="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US" noProof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rgbClr val="00B050"/>
                          </a:solidFill>
                        </a:rPr>
                        <a:t>Alarm operation</a:t>
                      </a:r>
                      <a:r>
                        <a:rPr lang="en-US" baseline="0" noProof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noProof="0" dirty="0" smtClean="0">
                          <a:solidFill>
                            <a:srgbClr val="00B050"/>
                          </a:solidFill>
                        </a:rPr>
                        <a:t>is</a:t>
                      </a:r>
                      <a:r>
                        <a:rPr lang="en-US" baseline="0" noProof="0" dirty="0" smtClean="0">
                          <a:solidFill>
                            <a:srgbClr val="00B050"/>
                          </a:solidFill>
                        </a:rPr>
                        <a:t> justified</a:t>
                      </a:r>
                    </a:p>
                    <a:p>
                      <a:pPr algn="ctr"/>
                      <a:r>
                        <a:rPr lang="en-US" baseline="0" noProof="0" dirty="0" smtClean="0">
                          <a:solidFill>
                            <a:srgbClr val="00B050"/>
                          </a:solidFill>
                        </a:rPr>
                        <a:t>(Probability 1 - </a:t>
                      </a:r>
                      <a:r>
                        <a:rPr lang="en-US" baseline="0" noProof="0" dirty="0" smtClean="0">
                          <a:solidFill>
                            <a:srgbClr val="00B050"/>
                          </a:solidFill>
                          <a:sym typeface="Symbol"/>
                        </a:rPr>
                        <a:t></a:t>
                      </a:r>
                      <a:endParaRPr lang="en-US" noProof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987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smtClean="0"/>
                        <a:t>H</a:t>
                      </a:r>
                      <a:r>
                        <a:rPr lang="en-US" baseline="-25000" noProof="0" dirty="0" smtClean="0"/>
                        <a:t>0</a:t>
                      </a:r>
                      <a:r>
                        <a:rPr lang="en-US" noProof="0" dirty="0" smtClean="0"/>
                        <a:t> is not true</a:t>
                      </a:r>
                      <a:r>
                        <a:rPr lang="en-US" baseline="0" noProof="0" dirty="0" smtClean="0"/>
                        <a:t> (RNG is not perfect)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rgbClr val="00B050"/>
                          </a:solidFill>
                        </a:rPr>
                        <a:t>Alarm operation is</a:t>
                      </a:r>
                      <a:r>
                        <a:rPr lang="en-US" baseline="0" noProof="0" dirty="0" smtClean="0">
                          <a:solidFill>
                            <a:srgbClr val="00B050"/>
                          </a:solidFill>
                        </a:rPr>
                        <a:t> justified</a:t>
                      </a:r>
                    </a:p>
                    <a:p>
                      <a:pPr algn="ctr"/>
                      <a:r>
                        <a:rPr lang="en-US" baseline="0" noProof="0" dirty="0" smtClean="0">
                          <a:solidFill>
                            <a:srgbClr val="00B050"/>
                          </a:solidFill>
                        </a:rPr>
                        <a:t>(Probability 1 - </a:t>
                      </a:r>
                      <a:r>
                        <a:rPr lang="en-US" baseline="0" noProof="0" dirty="0" smtClean="0">
                          <a:solidFill>
                            <a:srgbClr val="00B050"/>
                          </a:solidFill>
                          <a:sym typeface="Symbol"/>
                        </a:rPr>
                        <a:t>)</a:t>
                      </a:r>
                      <a:endParaRPr lang="en-US" noProof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>
                          <a:solidFill>
                            <a:srgbClr val="FF0000"/>
                          </a:solidFill>
                        </a:rPr>
                        <a:t>Type 2 error (false accept)</a:t>
                      </a:r>
                    </a:p>
                    <a:p>
                      <a:pPr algn="ctr"/>
                      <a:r>
                        <a:rPr lang="en-US" noProof="0" dirty="0" smtClean="0">
                          <a:solidFill>
                            <a:srgbClr val="FF0000"/>
                          </a:solidFill>
                        </a:rPr>
                        <a:t>(Probability</a:t>
                      </a:r>
                      <a:r>
                        <a:rPr lang="en-US" baseline="0" noProof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noProof="0" dirty="0" smtClean="0">
                          <a:solidFill>
                            <a:srgbClr val="FF0000"/>
                          </a:solidFill>
                          <a:sym typeface="Symbol"/>
                        </a:rPr>
                        <a:t>)</a:t>
                      </a:r>
                      <a:endParaRPr lang="en-US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131284"/>
                  </a:ext>
                </a:extLst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z="1600" smtClean="0"/>
              <a:pPr/>
              <a:t>16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5146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B7562F-00B5-4DD5-8DFB-E31EB817E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9884" cy="1325563"/>
          </a:xfrm>
        </p:spPr>
        <p:txBody>
          <a:bodyPr/>
          <a:lstStyle/>
          <a:p>
            <a:r>
              <a:rPr lang="fr-FR" dirty="0" err="1" smtClean="0"/>
              <a:t>Entropy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450721-570D-4A7B-A0C9-F564E7708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5025" cy="2800163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A measure of disorder (unpredictability)</a:t>
            </a:r>
          </a:p>
          <a:p>
            <a:pPr lvl="1"/>
            <a:r>
              <a:rPr lang="en-US" sz="3200" dirty="0" smtClean="0"/>
              <a:t>For a bit stream</a:t>
            </a:r>
          </a:p>
          <a:p>
            <a:pPr lvl="2"/>
            <a:r>
              <a:rPr lang="en-US" sz="2800" dirty="0" smtClean="0"/>
              <a:t>Value between 0 and 1 for one bit</a:t>
            </a:r>
          </a:p>
          <a:p>
            <a:pPr lvl="2"/>
            <a:r>
              <a:rPr lang="en-US" sz="2800" dirty="0" smtClean="0"/>
              <a:t>H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-</a:t>
            </a:r>
            <a:r>
              <a:rPr lang="en-US" sz="2800" i="1" dirty="0" smtClean="0"/>
              <a:t>p</a:t>
            </a:r>
            <a:r>
              <a:rPr lang="en-US" sz="2800" dirty="0" smtClean="0"/>
              <a:t>.log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</a:t>
            </a:r>
            <a:r>
              <a:rPr lang="en-US" sz="2800" i="1" dirty="0" smtClean="0"/>
              <a:t>p</a:t>
            </a:r>
            <a:r>
              <a:rPr lang="en-US" sz="2800" dirty="0" smtClean="0"/>
              <a:t>)-(1-</a:t>
            </a:r>
            <a:r>
              <a:rPr lang="en-US" sz="2800" i="1" dirty="0" smtClean="0"/>
              <a:t>p</a:t>
            </a:r>
            <a:r>
              <a:rPr lang="en-US" sz="2800" dirty="0" smtClean="0"/>
              <a:t>).log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(1-</a:t>
            </a:r>
            <a:r>
              <a:rPr lang="en-US" sz="2800" i="1" dirty="0" smtClean="0"/>
              <a:t>p</a:t>
            </a:r>
            <a:r>
              <a:rPr lang="en-US" sz="2800" dirty="0" smtClean="0"/>
              <a:t>)</a:t>
            </a:r>
          </a:p>
        </p:txBody>
      </p:sp>
      <p:pic>
        <p:nvPicPr>
          <p:cNvPr id="1026" name="Picture 2" descr="Selon la science : Un bureau en désordre est un signe de génie – Vues  d'Amérique">
            <a:extLst>
              <a:ext uri="{FF2B5EF4-FFF2-40B4-BE49-F238E27FC236}">
                <a16:creationId xmlns:a16="http://schemas.microsoft.com/office/drawing/2014/main" xmlns="" id="{03C2206E-205E-4608-97B4-2D35F684B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95751" y="2654300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z="1600" smtClean="0"/>
              <a:pPr/>
              <a:t>17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3393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7B3535-A447-4C77-9A65-56DAB550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96575" cy="8649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Exercise 4: Setting up parameters of the </a:t>
            </a:r>
            <a:r>
              <a:rPr lang="en-US" sz="4000" dirty="0" err="1" smtClean="0"/>
              <a:t>Monobit</a:t>
            </a:r>
            <a:r>
              <a:rPr lang="en-US" sz="4000" dirty="0" smtClean="0"/>
              <a:t> test</a:t>
            </a:r>
            <a:endParaRPr lang="en-US" sz="1600" dirty="0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z="1600" smtClean="0"/>
              <a:pPr/>
              <a:t>18</a:t>
            </a:fld>
            <a:endParaRPr lang="en-US" sz="1600" dirty="0"/>
          </a:p>
        </p:txBody>
      </p:sp>
      <p:sp>
        <p:nvSpPr>
          <p:cNvPr id="6" name="ZoneTexte 5"/>
          <p:cNvSpPr txBox="1"/>
          <p:nvPr/>
        </p:nvSpPr>
        <p:spPr>
          <a:xfrm>
            <a:off x="887505" y="1317054"/>
            <a:ext cx="1038553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</a:p>
          <a:p>
            <a:pPr lvl="1"/>
            <a:r>
              <a:rPr lang="en-US" dirty="0" smtClean="0"/>
              <a:t>Observe how the threshold and the block size affect the error Type 1 and 2 </a:t>
            </a:r>
            <a:br>
              <a:rPr lang="en-US" dirty="0" smtClean="0"/>
            </a:br>
            <a:r>
              <a:rPr lang="en-US" dirty="0" smtClean="0"/>
              <a:t> (this test triggers alarm if the number of ones is bigger than </a:t>
            </a:r>
            <a:r>
              <a:rPr lang="en-US" i="1" dirty="0" smtClean="0"/>
              <a:t>Number of input bits/2 + relative threshold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or smaller than </a:t>
            </a:r>
            <a:r>
              <a:rPr lang="en-US" i="1" dirty="0" smtClean="0"/>
              <a:t>Number of input bits/2 </a:t>
            </a:r>
            <a:r>
              <a:rPr lang="en-US" i="1" dirty="0" smtClean="0"/>
              <a:t>- </a:t>
            </a:r>
            <a:r>
              <a:rPr lang="en-US" i="1" dirty="0" smtClean="0"/>
              <a:t>relative threshold </a:t>
            </a:r>
            <a:r>
              <a:rPr lang="en-US" dirty="0" smtClean="0"/>
              <a:t>).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Goal: </a:t>
            </a:r>
          </a:p>
          <a:p>
            <a:r>
              <a:rPr lang="en-US" dirty="0" smtClean="0"/>
              <a:t>Find the lowest relative threshold giving α bigger than 10</a:t>
            </a:r>
            <a:r>
              <a:rPr lang="en-US" baseline="30000" dirty="0" smtClean="0"/>
              <a:t>−6</a:t>
            </a:r>
            <a:r>
              <a:rPr lang="en-US" dirty="0" smtClean="0"/>
              <a:t>.  Then you should note the highest Shannon </a:t>
            </a:r>
            <a:br>
              <a:rPr lang="en-US" dirty="0" smtClean="0"/>
            </a:br>
            <a:r>
              <a:rPr lang="en-US" dirty="0" smtClean="0"/>
              <a:t>entropy (H</a:t>
            </a:r>
            <a:r>
              <a:rPr lang="en-US" baseline="-25000" dirty="0" smtClean="0"/>
              <a:t>1</a:t>
            </a:r>
            <a:r>
              <a:rPr lang="en-US" dirty="0" smtClean="0"/>
              <a:t>) for which β is smaller than 10</a:t>
            </a:r>
            <a:r>
              <a:rPr lang="en-US" baseline="30000" dirty="0" smtClean="0"/>
              <a:t>−</a:t>
            </a:r>
            <a:r>
              <a:rPr lang="en-US" dirty="0" smtClean="0"/>
              <a:t>6</a:t>
            </a:r>
            <a:r>
              <a:rPr lang="en-US" dirty="0" smtClean="0">
                <a:sym typeface="Symbol"/>
              </a:rPr>
              <a:t>. This H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will be the lowest entropy rate at TRNG output,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which will not trigger alarm. You should repeat the procedure for </a:t>
            </a:r>
            <a:r>
              <a:rPr lang="en-US" i="1" dirty="0" smtClean="0">
                <a:sym typeface="Symbol"/>
              </a:rPr>
              <a:t>n </a:t>
            </a:r>
            <a:r>
              <a:rPr lang="en-US" dirty="0" smtClean="0">
                <a:sym typeface="Symbol"/>
              </a:rPr>
              <a:t>= 4096, 8192, 16384, 32768.</a:t>
            </a:r>
          </a:p>
          <a:p>
            <a:endParaRPr lang="en-US" dirty="0" smtClean="0">
              <a:sym typeface="Symbol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Question: </a:t>
            </a:r>
          </a:p>
          <a:p>
            <a:r>
              <a:rPr lang="en-US" dirty="0" smtClean="0"/>
              <a:t>What are the parameters of the </a:t>
            </a:r>
            <a:r>
              <a:rPr lang="en-US" dirty="0" err="1" smtClean="0"/>
              <a:t>Monobit</a:t>
            </a:r>
            <a:r>
              <a:rPr lang="en-US" dirty="0" smtClean="0"/>
              <a:t> test is included in the AIS31 and FIPS 140-1 test suites?</a:t>
            </a:r>
          </a:p>
        </p:txBody>
      </p:sp>
    </p:spTree>
    <p:extLst>
      <p:ext uri="{BB962C8B-B14F-4D97-AF65-F5344CB8AC3E}">
        <p14:creationId xmlns:p14="http://schemas.microsoft.com/office/powerpoint/2010/main" xmlns="" val="29343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7B3535-A447-4C77-9A65-56DAB550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96575" cy="8649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Exercise 5: </a:t>
            </a:r>
            <a:r>
              <a:rPr lang="en-US" sz="3600" dirty="0" smtClean="0"/>
              <a:t>Impact of parameters of the MO-TRNG on black box</a:t>
            </a:r>
            <a:br>
              <a:rPr lang="en-US" sz="3600" dirty="0" smtClean="0"/>
            </a:br>
            <a:r>
              <a:rPr lang="en-US" sz="3600" dirty="0" smtClean="0"/>
              <a:t>statistical tests</a:t>
            </a:r>
            <a:endParaRPr lang="en-US" sz="1600" dirty="0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z="1600" smtClean="0"/>
              <a:pPr/>
              <a:t>19</a:t>
            </a:fld>
            <a:endParaRPr lang="en-US" sz="1600" dirty="0"/>
          </a:p>
        </p:txBody>
      </p:sp>
      <p:sp>
        <p:nvSpPr>
          <p:cNvPr id="6" name="ZoneTexte 5"/>
          <p:cNvSpPr txBox="1"/>
          <p:nvPr/>
        </p:nvSpPr>
        <p:spPr>
          <a:xfrm>
            <a:off x="887505" y="1317054"/>
            <a:ext cx="107880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Objective:</a:t>
            </a:r>
          </a:p>
          <a:p>
            <a:r>
              <a:rPr lang="en-US" dirty="0" smtClean="0"/>
              <a:t>Observe how the duty cycle, the variance and the accumulation time are affecting the results of five black box </a:t>
            </a:r>
            <a:br>
              <a:rPr lang="en-US" dirty="0" smtClean="0"/>
            </a:br>
            <a:r>
              <a:rPr lang="en-US" dirty="0" smtClean="0"/>
              <a:t>tests that are included in the AIS31 test suite (four of them are also in the FIPS 140-1).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Goal: </a:t>
            </a:r>
          </a:p>
          <a:p>
            <a:r>
              <a:rPr lang="en-US" dirty="0" smtClean="0"/>
              <a:t>Find the smallest D (which determines the jitter accumulation time), for which the generated data would pass </a:t>
            </a:r>
            <a:br>
              <a:rPr lang="en-US" dirty="0" smtClean="0"/>
            </a:br>
            <a:r>
              <a:rPr lang="en-US" dirty="0" smtClean="0"/>
              <a:t>all five black box tests</a:t>
            </a:r>
            <a:r>
              <a:rPr lang="en-US" dirty="0" smtClean="0">
                <a:sym typeface="Symbol"/>
              </a:rPr>
              <a:t>.  Repeat the procedure for all possible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tot</a:t>
            </a:r>
            <a:r>
              <a:rPr lang="en-US" baseline="-25000" dirty="0" smtClean="0"/>
              <a:t> </a:t>
            </a:r>
            <a:r>
              <a:rPr lang="en-US" dirty="0" smtClean="0"/>
              <a:t>/T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and  </a:t>
            </a:r>
            <a:r>
              <a:rPr lang="en-US" i="1" dirty="0" smtClean="0">
                <a:sym typeface="Symbol"/>
              </a:rPr>
              <a:t>m</a:t>
            </a:r>
            <a:r>
              <a:rPr lang="en-US" dirty="0" smtClean="0">
                <a:sym typeface="Symbol"/>
              </a:rPr>
              <a:t> values.</a:t>
            </a:r>
          </a:p>
          <a:p>
            <a:endParaRPr lang="en-US" dirty="0" smtClean="0">
              <a:sym typeface="Symbol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343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637641-AF25-47B6-B421-C8985DEF30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Part 1: </a:t>
            </a:r>
            <a:r>
              <a:rPr lang="fr-FR" dirty="0" err="1" smtClean="0"/>
              <a:t>True</a:t>
            </a:r>
            <a:r>
              <a:rPr lang="fr-FR" dirty="0" smtClean="0"/>
              <a:t>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</a:t>
            </a:r>
            <a:r>
              <a:rPr lang="fr-FR" dirty="0" err="1" smtClean="0"/>
              <a:t>generator</a:t>
            </a:r>
            <a:r>
              <a:rPr lang="fr-FR" dirty="0" smtClean="0"/>
              <a:t> design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z="1600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3975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7B3535-A447-4C77-9A65-56DAB550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6575" cy="1325563"/>
          </a:xfrm>
        </p:spPr>
        <p:txBody>
          <a:bodyPr>
            <a:normAutofit/>
          </a:bodyPr>
          <a:lstStyle/>
          <a:p>
            <a:r>
              <a:rPr lang="sk-SK" sz="4000" dirty="0" smtClean="0"/>
              <a:t>Physical True Random Number Gererator </a:t>
            </a:r>
            <a:r>
              <a:rPr lang="fr-FR" sz="4000" dirty="0" smtClean="0"/>
              <a:t>-</a:t>
            </a:r>
            <a:r>
              <a:rPr lang="sk-SK" sz="4000" dirty="0" smtClean="0"/>
              <a:t> </a:t>
            </a:r>
            <a:r>
              <a:rPr lang="fr-FR" sz="4000" dirty="0" smtClean="0"/>
              <a:t>P-TRNG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FE6569F-96EF-42C5-97C4-A276C2615969}"/>
              </a:ext>
            </a:extLst>
          </p:cNvPr>
          <p:cNvSpPr/>
          <p:nvPr/>
        </p:nvSpPr>
        <p:spPr>
          <a:xfrm>
            <a:off x="838200" y="2248835"/>
            <a:ext cx="193357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Source of el. noise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6839B71-F301-41B6-9069-124B3737EC1A}"/>
              </a:ext>
            </a:extLst>
          </p:cNvPr>
          <p:cNvSpPr txBox="1"/>
          <p:nvPr/>
        </p:nvSpPr>
        <p:spPr>
          <a:xfrm rot="5400000">
            <a:off x="1604451" y="416205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950F95E-B8C8-4F37-BE34-44CA688AA744}"/>
              </a:ext>
            </a:extLst>
          </p:cNvPr>
          <p:cNvSpPr txBox="1"/>
          <p:nvPr/>
        </p:nvSpPr>
        <p:spPr>
          <a:xfrm>
            <a:off x="838200" y="5359682"/>
            <a:ext cx="2228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 smtClean="0"/>
              <a:t>Oscil</a:t>
            </a:r>
            <a:r>
              <a:rPr lang="fr-FR" dirty="0" smtClean="0"/>
              <a:t>la</a:t>
            </a:r>
            <a:r>
              <a:rPr lang="sk-SK" dirty="0" smtClean="0"/>
              <a:t>tor</a:t>
            </a:r>
            <a:r>
              <a:rPr lang="fr-FR" dirty="0" smtClean="0"/>
              <a:t>s</a:t>
            </a:r>
            <a:r>
              <a:rPr lang="en-US" dirty="0" smtClean="0"/>
              <a:t>,  </a:t>
            </a:r>
            <a:r>
              <a:rPr lang="en-US" dirty="0" err="1" smtClean="0"/>
              <a:t>di</a:t>
            </a:r>
            <a:r>
              <a:rPr lang="fr-FR" dirty="0" smtClean="0"/>
              <a:t>o</a:t>
            </a:r>
            <a:r>
              <a:rPr lang="en-US" dirty="0" smtClean="0"/>
              <a:t>d</a:t>
            </a:r>
            <a:r>
              <a:rPr lang="fr-FR" dirty="0" smtClean="0"/>
              <a:t>es</a:t>
            </a:r>
            <a:r>
              <a:rPr lang="en-US" dirty="0" smtClean="0"/>
              <a:t>, PLLs, latches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0EC7119-7BA2-4DFC-AD2E-E930309D72B4}"/>
              </a:ext>
            </a:extLst>
          </p:cNvPr>
          <p:cNvSpPr/>
          <p:nvPr/>
        </p:nvSpPr>
        <p:spPr>
          <a:xfrm>
            <a:off x="3638550" y="2248835"/>
            <a:ext cx="1933575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A/D conversion</a:t>
            </a:r>
          </a:p>
          <a:p>
            <a:pPr algn="ctr"/>
            <a:r>
              <a:rPr lang="fr-FR" dirty="0" smtClean="0"/>
              <a:t>&amp;</a:t>
            </a:r>
          </a:p>
          <a:p>
            <a:pPr algn="ctr"/>
            <a:r>
              <a:rPr lang="fr-FR" dirty="0" err="1" smtClean="0"/>
              <a:t>Randomness</a:t>
            </a:r>
            <a:r>
              <a:rPr lang="fr-FR" dirty="0" smtClean="0"/>
              <a:t> extraction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C21C69F-2093-483E-82A1-194C3677EB16}"/>
              </a:ext>
            </a:extLst>
          </p:cNvPr>
          <p:cNvSpPr txBox="1"/>
          <p:nvPr/>
        </p:nvSpPr>
        <p:spPr>
          <a:xfrm>
            <a:off x="3910012" y="5300420"/>
            <a:ext cx="13906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Samplers or </a:t>
            </a:r>
            <a:r>
              <a:rPr lang="fr-FR" dirty="0" err="1" smtClean="0"/>
              <a:t>counters</a:t>
            </a:r>
            <a:r>
              <a:rPr lang="en-US" dirty="0" smtClean="0"/>
              <a:t> 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en-US" dirty="0" smtClean="0"/>
              <a:t>+</a:t>
            </a:r>
            <a:r>
              <a:rPr lang="sk-SK" dirty="0" smtClean="0"/>
              <a:t> </a:t>
            </a:r>
            <a:br>
              <a:rPr lang="sk-SK" dirty="0" smtClean="0"/>
            </a:br>
            <a:r>
              <a:rPr lang="en-US" dirty="0" smtClean="0"/>
              <a:t>XOR</a:t>
            </a:r>
            <a:r>
              <a:rPr lang="sk-SK" dirty="0" smtClean="0"/>
              <a:t> </a:t>
            </a:r>
            <a:r>
              <a:rPr lang="fr-FR" dirty="0" err="1" smtClean="0"/>
              <a:t>gates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1DA327B-3594-4C52-A7D3-93BF21F6A513}"/>
              </a:ext>
            </a:extLst>
          </p:cNvPr>
          <p:cNvSpPr/>
          <p:nvPr/>
        </p:nvSpPr>
        <p:spPr>
          <a:xfrm>
            <a:off x="6543673" y="2397919"/>
            <a:ext cx="1933575" cy="597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Online test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7362205-A072-4A7B-8779-AAC0F71DC0DD}"/>
              </a:ext>
            </a:extLst>
          </p:cNvPr>
          <p:cNvSpPr/>
          <p:nvPr/>
        </p:nvSpPr>
        <p:spPr>
          <a:xfrm>
            <a:off x="6543673" y="3326563"/>
            <a:ext cx="1933575" cy="1791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DRNG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D6C382A9-651A-40CB-856F-79A70D7D2720}"/>
              </a:ext>
            </a:extLst>
          </p:cNvPr>
          <p:cNvCxnSpPr>
            <a:cxnSpLocks/>
          </p:cNvCxnSpPr>
          <p:nvPr/>
        </p:nvCxnSpPr>
        <p:spPr>
          <a:xfrm>
            <a:off x="2771774" y="2463147"/>
            <a:ext cx="8229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EA8A121-DCE6-4FE1-B1E6-5FC5D489523D}"/>
              </a:ext>
            </a:extLst>
          </p:cNvPr>
          <p:cNvSpPr/>
          <p:nvPr/>
        </p:nvSpPr>
        <p:spPr>
          <a:xfrm>
            <a:off x="838199" y="2918389"/>
            <a:ext cx="193357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Source of el. noise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523F42D7-CEA3-47F5-8F84-0A316893034E}"/>
              </a:ext>
            </a:extLst>
          </p:cNvPr>
          <p:cNvCxnSpPr>
            <a:cxnSpLocks/>
          </p:cNvCxnSpPr>
          <p:nvPr/>
        </p:nvCxnSpPr>
        <p:spPr>
          <a:xfrm>
            <a:off x="2771773" y="3132701"/>
            <a:ext cx="8229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68F6BDE4-6810-49F2-A5CE-7F0214A8F506}"/>
              </a:ext>
            </a:extLst>
          </p:cNvPr>
          <p:cNvSpPr/>
          <p:nvPr/>
        </p:nvSpPr>
        <p:spPr>
          <a:xfrm>
            <a:off x="838200" y="3593730"/>
            <a:ext cx="193357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Source of el. noise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8ED874B2-959C-414C-9FA0-6BB8FE47350B}"/>
              </a:ext>
            </a:extLst>
          </p:cNvPr>
          <p:cNvCxnSpPr>
            <a:cxnSpLocks/>
          </p:cNvCxnSpPr>
          <p:nvPr/>
        </p:nvCxnSpPr>
        <p:spPr>
          <a:xfrm>
            <a:off x="2771774" y="3808042"/>
            <a:ext cx="8229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F791E52D-2196-4390-8498-B6359929DA60}"/>
              </a:ext>
            </a:extLst>
          </p:cNvPr>
          <p:cNvSpPr/>
          <p:nvPr/>
        </p:nvSpPr>
        <p:spPr>
          <a:xfrm>
            <a:off x="838199" y="4701434"/>
            <a:ext cx="1933575" cy="447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Source of el. noise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6DC44485-0ACD-4E11-941F-1D42F97EE8A9}"/>
              </a:ext>
            </a:extLst>
          </p:cNvPr>
          <p:cNvCxnSpPr>
            <a:cxnSpLocks/>
          </p:cNvCxnSpPr>
          <p:nvPr/>
        </p:nvCxnSpPr>
        <p:spPr>
          <a:xfrm>
            <a:off x="2771773" y="4915746"/>
            <a:ext cx="8229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C44FE057-E7C3-460D-9015-3E6158BFE64E}"/>
              </a:ext>
            </a:extLst>
          </p:cNvPr>
          <p:cNvCxnSpPr>
            <a:cxnSpLocks/>
          </p:cNvCxnSpPr>
          <p:nvPr/>
        </p:nvCxnSpPr>
        <p:spPr>
          <a:xfrm>
            <a:off x="6096000" y="4246192"/>
            <a:ext cx="4476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D6FBA10D-DC48-4E0E-A4B2-F9A715380B53}"/>
              </a:ext>
            </a:extLst>
          </p:cNvPr>
          <p:cNvCxnSpPr>
            <a:cxnSpLocks/>
          </p:cNvCxnSpPr>
          <p:nvPr/>
        </p:nvCxnSpPr>
        <p:spPr>
          <a:xfrm>
            <a:off x="6096000" y="2696510"/>
            <a:ext cx="4476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F0A886B7-9AD6-4378-838D-26BCAFE6818D}"/>
              </a:ext>
            </a:extLst>
          </p:cNvPr>
          <p:cNvCxnSpPr>
            <a:cxnSpLocks/>
          </p:cNvCxnSpPr>
          <p:nvPr/>
        </p:nvCxnSpPr>
        <p:spPr>
          <a:xfrm flipV="1">
            <a:off x="6096000" y="2706458"/>
            <a:ext cx="0" cy="15544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3C9E75A1-FC3E-4177-8213-C8F65296B98E}"/>
              </a:ext>
            </a:extLst>
          </p:cNvPr>
          <p:cNvCxnSpPr>
            <a:cxnSpLocks/>
          </p:cNvCxnSpPr>
          <p:nvPr/>
        </p:nvCxnSpPr>
        <p:spPr>
          <a:xfrm flipH="1">
            <a:off x="5572125" y="3565155"/>
            <a:ext cx="52387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F56B2D1D-38FE-4F0D-B6C4-89C8A3FFDD22}"/>
              </a:ext>
            </a:extLst>
          </p:cNvPr>
          <p:cNvSpPr txBox="1"/>
          <p:nvPr/>
        </p:nvSpPr>
        <p:spPr>
          <a:xfrm>
            <a:off x="8522452" y="3825743"/>
            <a:ext cx="2450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 smtClean="0"/>
              <a:t>Random</a:t>
            </a:r>
            <a:r>
              <a:rPr lang="fr-FR" dirty="0" smtClean="0"/>
              <a:t> bit </a:t>
            </a:r>
            <a:r>
              <a:rPr lang="fr-FR" dirty="0" err="1" smtClean="0"/>
              <a:t>stream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CE05C942-D97D-4FA7-9C61-89304FE11B2A}"/>
              </a:ext>
            </a:extLst>
          </p:cNvPr>
          <p:cNvSpPr txBox="1"/>
          <p:nvPr/>
        </p:nvSpPr>
        <p:spPr>
          <a:xfrm>
            <a:off x="9027279" y="2298793"/>
            <a:ext cx="935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 smtClean="0"/>
              <a:t>Alarm</a:t>
            </a:r>
            <a:endParaRPr lang="en-US" dirty="0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z="1600" smtClean="0"/>
              <a:pPr/>
              <a:t>3</a:t>
            </a:fld>
            <a:endParaRPr lang="en-US" sz="1600" dirty="0"/>
          </a:p>
        </p:txBody>
      </p:sp>
      <p:cxnSp>
        <p:nvCxnSpPr>
          <p:cNvPr id="47" name="Straight Arrow Connector 45">
            <a:extLst>
              <a:ext uri="{FF2B5EF4-FFF2-40B4-BE49-F238E27FC236}">
                <a16:creationId xmlns:a16="http://schemas.microsoft.com/office/drawing/2014/main" xmlns="" id="{44DE7AED-327C-480B-82DB-1FC1510241E2}"/>
              </a:ext>
            </a:extLst>
          </p:cNvPr>
          <p:cNvCxnSpPr>
            <a:cxnSpLocks/>
          </p:cNvCxnSpPr>
          <p:nvPr/>
        </p:nvCxnSpPr>
        <p:spPr>
          <a:xfrm>
            <a:off x="8477248" y="2706458"/>
            <a:ext cx="22383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7">
            <a:extLst>
              <a:ext uri="{FF2B5EF4-FFF2-40B4-BE49-F238E27FC236}">
                <a16:creationId xmlns:a16="http://schemas.microsoft.com/office/drawing/2014/main" xmlns="" id="{59403A90-129D-4EB8-AB3E-2A01CE91FC10}"/>
              </a:ext>
            </a:extLst>
          </p:cNvPr>
          <p:cNvCxnSpPr>
            <a:cxnSpLocks/>
          </p:cNvCxnSpPr>
          <p:nvPr/>
        </p:nvCxnSpPr>
        <p:spPr>
          <a:xfrm>
            <a:off x="8477248" y="4246192"/>
            <a:ext cx="22383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9">
            <a:extLst>
              <a:ext uri="{FF2B5EF4-FFF2-40B4-BE49-F238E27FC236}">
                <a16:creationId xmlns:a16="http://schemas.microsoft.com/office/drawing/2014/main" xmlns="" id="{DC21C69F-2093-483E-82A1-194C3677EB16}"/>
              </a:ext>
            </a:extLst>
          </p:cNvPr>
          <p:cNvSpPr txBox="1"/>
          <p:nvPr/>
        </p:nvSpPr>
        <p:spPr>
          <a:xfrm>
            <a:off x="6238875" y="5367095"/>
            <a:ext cx="24764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 err="1" smtClean="0"/>
              <a:t>Deterministic</a:t>
            </a:r>
            <a:r>
              <a:rPr lang="fr-FR" dirty="0" smtClean="0"/>
              <a:t> RNG - </a:t>
            </a:r>
          </a:p>
          <a:p>
            <a:pPr algn="ctr"/>
            <a:r>
              <a:rPr lang="fr-FR" dirty="0" err="1" smtClean="0"/>
              <a:t>Cryptographically</a:t>
            </a:r>
            <a:r>
              <a:rPr lang="fr-FR" dirty="0" smtClean="0"/>
              <a:t> </a:t>
            </a:r>
            <a:r>
              <a:rPr lang="fr-FR" dirty="0" err="1" smtClean="0"/>
              <a:t>secure</a:t>
            </a:r>
            <a:r>
              <a:rPr lang="fr-FR" dirty="0" smtClean="0"/>
              <a:t> (one </a:t>
            </a:r>
            <a:r>
              <a:rPr lang="fr-FR" dirty="0" err="1" smtClean="0"/>
              <a:t>way</a:t>
            </a:r>
            <a:r>
              <a:rPr lang="fr-FR" dirty="0" smtClean="0"/>
              <a:t>) </a:t>
            </a:r>
            <a:r>
              <a:rPr lang="fr-FR" dirty="0" err="1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43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7B3535-A447-4C77-9A65-56DAB550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96575" cy="864960"/>
          </a:xfrm>
        </p:spPr>
        <p:txBody>
          <a:bodyPr>
            <a:normAutofit/>
          </a:bodyPr>
          <a:lstStyle/>
          <a:p>
            <a:r>
              <a:rPr lang="fr-FR" sz="4000" dirty="0" err="1" smtClean="0"/>
              <a:t>Elementary</a:t>
            </a:r>
            <a:r>
              <a:rPr lang="fr-FR" sz="4000" dirty="0" smtClean="0"/>
              <a:t> </a:t>
            </a:r>
            <a:r>
              <a:rPr lang="fr-FR" sz="4000" dirty="0" err="1" smtClean="0"/>
              <a:t>oscillator</a:t>
            </a:r>
            <a:r>
              <a:rPr lang="fr-FR" sz="4000" dirty="0" smtClean="0"/>
              <a:t>-</a:t>
            </a:r>
            <a:r>
              <a:rPr lang="fr-FR" sz="4000" dirty="0" err="1" smtClean="0"/>
              <a:t>based</a:t>
            </a:r>
            <a:r>
              <a:rPr lang="fr-FR" sz="4000" dirty="0" smtClean="0"/>
              <a:t> TRNG</a:t>
            </a:r>
            <a:r>
              <a:rPr lang="sk-SK" sz="4000" dirty="0" smtClean="0"/>
              <a:t> </a:t>
            </a:r>
            <a:r>
              <a:rPr lang="fr-FR" sz="4000" dirty="0" smtClean="0"/>
              <a:t>-</a:t>
            </a:r>
            <a:r>
              <a:rPr lang="sk-SK" sz="4000" dirty="0" smtClean="0"/>
              <a:t> </a:t>
            </a:r>
            <a:r>
              <a:rPr lang="fr-FR" sz="4000" dirty="0" smtClean="0"/>
              <a:t>EO-TRNG</a:t>
            </a:r>
            <a:r>
              <a:rPr lang="fr-FR" sz="1600" dirty="0" smtClean="0"/>
              <a:t> (1/2)</a:t>
            </a:r>
            <a:endParaRPr lang="en-US" sz="1600" dirty="0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z="1600" smtClean="0"/>
              <a:pPr/>
              <a:t>4</a:t>
            </a:fld>
            <a:endParaRPr lang="en-US" sz="1600" dirty="0"/>
          </a:p>
        </p:txBody>
      </p:sp>
      <p:pic>
        <p:nvPicPr>
          <p:cNvPr id="38" name="Image 37" descr="eo_trng1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9342" y="1452085"/>
            <a:ext cx="4661224" cy="1770085"/>
          </a:xfrm>
          <a:prstGeom prst="rect">
            <a:avLst/>
          </a:prstGeom>
        </p:spPr>
      </p:pic>
      <p:sp>
        <p:nvSpPr>
          <p:cNvPr id="42" name="Accolade ouvrante 41"/>
          <p:cNvSpPr/>
          <p:nvPr/>
        </p:nvSpPr>
        <p:spPr>
          <a:xfrm rot="5400000">
            <a:off x="4231172" y="2003377"/>
            <a:ext cx="415634" cy="259355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ro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87341" y="3506717"/>
            <a:ext cx="8394741" cy="301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43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7B3535-A447-4C77-9A65-56DAB550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96575" cy="864960"/>
          </a:xfrm>
        </p:spPr>
        <p:txBody>
          <a:bodyPr>
            <a:normAutofit/>
          </a:bodyPr>
          <a:lstStyle/>
          <a:p>
            <a:r>
              <a:rPr lang="fr-FR" sz="4000" dirty="0" err="1" smtClean="0"/>
              <a:t>Elementary</a:t>
            </a:r>
            <a:r>
              <a:rPr lang="fr-FR" sz="4000" dirty="0" smtClean="0"/>
              <a:t> </a:t>
            </a:r>
            <a:r>
              <a:rPr lang="fr-FR" sz="4000" dirty="0" err="1" smtClean="0"/>
              <a:t>oscillator</a:t>
            </a:r>
            <a:r>
              <a:rPr lang="fr-FR" sz="4000" dirty="0" smtClean="0"/>
              <a:t>-</a:t>
            </a:r>
            <a:r>
              <a:rPr lang="fr-FR" sz="4000" dirty="0" err="1" smtClean="0"/>
              <a:t>based</a:t>
            </a:r>
            <a:r>
              <a:rPr lang="fr-FR" sz="4000" dirty="0" smtClean="0"/>
              <a:t> TRNG</a:t>
            </a:r>
            <a:r>
              <a:rPr lang="sk-SK" sz="4000" dirty="0" smtClean="0"/>
              <a:t> </a:t>
            </a:r>
            <a:r>
              <a:rPr lang="fr-FR" sz="4000" dirty="0" smtClean="0"/>
              <a:t>-</a:t>
            </a:r>
            <a:r>
              <a:rPr lang="sk-SK" sz="4000" dirty="0" smtClean="0"/>
              <a:t> </a:t>
            </a:r>
            <a:r>
              <a:rPr lang="fr-FR" sz="4000" dirty="0" smtClean="0"/>
              <a:t>EO-TRNG</a:t>
            </a:r>
            <a:r>
              <a:rPr lang="fr-FR" sz="1600" dirty="0" smtClean="0"/>
              <a:t> (2/2)</a:t>
            </a:r>
            <a:endParaRPr lang="en-US" sz="1600" dirty="0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z="1600" smtClean="0"/>
              <a:pPr/>
              <a:t>5</a:t>
            </a:fld>
            <a:endParaRPr lang="en-US" sz="1600" dirty="0"/>
          </a:p>
        </p:txBody>
      </p:sp>
      <p:pic>
        <p:nvPicPr>
          <p:cNvPr id="38" name="Image 37" descr="eo_trng1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9342" y="1452085"/>
            <a:ext cx="4661224" cy="1770085"/>
          </a:xfrm>
          <a:prstGeom prst="rect">
            <a:avLst/>
          </a:prstGeom>
        </p:spPr>
      </p:pic>
      <p:pic>
        <p:nvPicPr>
          <p:cNvPr id="7" name="Image 6" descr="eo_trng2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3492" y="3417353"/>
            <a:ext cx="7892859" cy="252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43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7B3535-A447-4C77-9A65-56DAB550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96575" cy="8649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Exercise 1: Impact of the EO-TRNG input parameters </a:t>
            </a:r>
            <a:br>
              <a:rPr lang="en-US" sz="4000" dirty="0" smtClean="0"/>
            </a:br>
            <a:r>
              <a:rPr lang="en-US" sz="4000" dirty="0" smtClean="0"/>
              <a:t>on the RNG output</a:t>
            </a:r>
            <a:endParaRPr lang="en-US" sz="1600" dirty="0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z="1600" smtClean="0"/>
              <a:pPr/>
              <a:t>6</a:t>
            </a:fld>
            <a:endParaRPr lang="en-US" sz="1600" dirty="0"/>
          </a:p>
        </p:txBody>
      </p:sp>
      <p:pic>
        <p:nvPicPr>
          <p:cNvPr id="38" name="Image 37" descr="eo_trng1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8097" y="2016859"/>
            <a:ext cx="4661224" cy="177008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87505" y="1989404"/>
            <a:ext cx="888256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Observed parameters: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duty cycle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jitter variance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accumulation time 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Analyzed using output 4-bit bit-vectors and their: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auto-correlation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Goal: </a:t>
            </a:r>
          </a:p>
          <a:p>
            <a:r>
              <a:rPr lang="en-US" dirty="0" smtClean="0"/>
              <a:t>Find the smallest D, for which the EO-TRNG would not be distinguishable from an ideal RNG, </a:t>
            </a:r>
            <a:br>
              <a:rPr lang="en-US" dirty="0" smtClean="0"/>
            </a:br>
            <a:r>
              <a:rPr lang="en-US" dirty="0" smtClean="0"/>
              <a:t>by repeating the procedure while changing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tot</a:t>
            </a:r>
            <a:r>
              <a:rPr lang="en-US" baseline="-25000" dirty="0" smtClean="0"/>
              <a:t> </a:t>
            </a:r>
            <a:r>
              <a:rPr lang="en-US" dirty="0" smtClean="0"/>
              <a:t>/T</a:t>
            </a:r>
            <a:r>
              <a:rPr lang="en-US" baseline="-25000" dirty="0" smtClean="0"/>
              <a:t>1</a:t>
            </a:r>
            <a:r>
              <a:rPr lang="en-US" dirty="0" smtClean="0"/>
              <a:t> and </a:t>
            </a:r>
            <a:r>
              <a:rPr lang="en-US" dirty="0" smtClean="0">
                <a:sym typeface="Symbol"/>
              </a:rPr>
              <a:t>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.</a:t>
            </a:r>
            <a:endParaRPr lang="en-US" baseline="-25000" dirty="0" smtClean="0"/>
          </a:p>
          <a:p>
            <a:endParaRPr lang="en-US" baseline="-25000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Note: </a:t>
            </a:r>
            <a:r>
              <a:rPr lang="en-US" i="1" dirty="0" smtClean="0"/>
              <a:t>In the case of an ideal RNG, the distribution and the auto-correlation are in 99.9 %</a:t>
            </a:r>
          </a:p>
          <a:p>
            <a:r>
              <a:rPr lang="en-US" i="1" dirty="0" smtClean="0"/>
              <a:t>cases between the red lines.</a:t>
            </a:r>
          </a:p>
        </p:txBody>
      </p:sp>
    </p:spTree>
    <p:extLst>
      <p:ext uri="{BB962C8B-B14F-4D97-AF65-F5344CB8AC3E}">
        <p14:creationId xmlns:p14="http://schemas.microsoft.com/office/powerpoint/2010/main" xmlns="" val="29343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7B3535-A447-4C77-9A65-56DAB550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smtClean="0"/>
              <a:t>Multi-ring</a:t>
            </a:r>
            <a:r>
              <a:rPr lang="fr-FR" sz="4000" dirty="0" smtClean="0"/>
              <a:t>-</a:t>
            </a:r>
            <a:r>
              <a:rPr lang="fr-FR" sz="4000" dirty="0" err="1" smtClean="0"/>
              <a:t>oscillator</a:t>
            </a:r>
            <a:r>
              <a:rPr lang="fr-FR" sz="4000" dirty="0" smtClean="0"/>
              <a:t> </a:t>
            </a:r>
            <a:r>
              <a:rPr lang="fr-FR" sz="4000" dirty="0" err="1" smtClean="0"/>
              <a:t>based</a:t>
            </a:r>
            <a:r>
              <a:rPr lang="fr-FR" sz="4000" dirty="0" smtClean="0"/>
              <a:t> RNG – MO TRNG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sk-SK" sz="3100" dirty="0" smtClean="0"/>
              <a:t>(</a:t>
            </a:r>
            <a:r>
              <a:rPr lang="fr-FR" sz="3100" dirty="0" err="1" smtClean="0"/>
              <a:t>Sunar</a:t>
            </a:r>
            <a:r>
              <a:rPr lang="fr-FR" sz="3100" dirty="0" smtClean="0"/>
              <a:t> et al. 2007, </a:t>
            </a:r>
            <a:r>
              <a:rPr lang="fr-FR" sz="3100" dirty="0" err="1" smtClean="0"/>
              <a:t>Wold</a:t>
            </a:r>
            <a:r>
              <a:rPr lang="sk-SK" sz="3100" dirty="0" smtClean="0"/>
              <a:t> a</a:t>
            </a:r>
            <a:r>
              <a:rPr lang="fr-FR" sz="3100" dirty="0" err="1" smtClean="0"/>
              <a:t>nd</a:t>
            </a:r>
            <a:r>
              <a:rPr lang="sk-SK" sz="3100" dirty="0" smtClean="0"/>
              <a:t> Tan, 20</a:t>
            </a:r>
            <a:r>
              <a:rPr lang="fr-FR" sz="3100" dirty="0" smtClean="0"/>
              <a:t>08</a:t>
            </a:r>
            <a:r>
              <a:rPr lang="sk-SK" sz="3100" dirty="0" smtClean="0"/>
              <a:t>)</a:t>
            </a:r>
            <a:endParaRPr lang="en-US" dirty="0"/>
          </a:p>
        </p:txBody>
      </p:sp>
      <p:pic>
        <p:nvPicPr>
          <p:cNvPr id="29" name="Image 28" descr="mo_trng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2611" y="1899636"/>
            <a:ext cx="6870672" cy="450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43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7B3535-A447-4C77-9A65-56DAB5505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96575" cy="8649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Exercise 2: Impact of the MO-TRNG input parameters </a:t>
            </a:r>
            <a:br>
              <a:rPr lang="en-US" sz="4000" dirty="0" smtClean="0"/>
            </a:br>
            <a:r>
              <a:rPr lang="en-US" sz="4000" dirty="0" smtClean="0"/>
              <a:t>on the RNG output</a:t>
            </a:r>
            <a:endParaRPr lang="en-US" sz="1600" dirty="0"/>
          </a:p>
        </p:txBody>
      </p:sp>
      <p:sp>
        <p:nvSpPr>
          <p:cNvPr id="25" name="Espace réservé du numéro de diapositiv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6" name="ZoneTexte 5"/>
          <p:cNvSpPr txBox="1"/>
          <p:nvPr/>
        </p:nvSpPr>
        <p:spPr>
          <a:xfrm>
            <a:off x="887505" y="1989404"/>
            <a:ext cx="10340395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Observed parameters: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jitter variance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accumulation time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number of oscillators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Analyzed using output 4-bit bit-vectors and their: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distribution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auto-correlation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Goal: </a:t>
            </a:r>
          </a:p>
          <a:p>
            <a:r>
              <a:rPr lang="en-US" dirty="0" smtClean="0"/>
              <a:t>Find the </a:t>
            </a:r>
            <a:r>
              <a:rPr lang="en-US" dirty="0" smtClean="0"/>
              <a:t>values </a:t>
            </a:r>
            <a:r>
              <a:rPr lang="en-US" dirty="0" smtClean="0"/>
              <a:t>of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tot</a:t>
            </a:r>
            <a:r>
              <a:rPr lang="en-US" baseline="-25000" dirty="0" smtClean="0"/>
              <a:t> </a:t>
            </a:r>
            <a:r>
              <a:rPr lang="en-US" dirty="0" smtClean="0"/>
              <a:t>/T</a:t>
            </a:r>
            <a:r>
              <a:rPr lang="en-US" i="1" baseline="-25000" dirty="0" smtClean="0"/>
              <a:t>i</a:t>
            </a:r>
            <a:r>
              <a:rPr lang="en-US" dirty="0" smtClean="0"/>
              <a:t> , </a:t>
            </a:r>
            <a:r>
              <a:rPr lang="en-US" i="1" dirty="0" smtClean="0"/>
              <a:t>D</a:t>
            </a:r>
            <a:r>
              <a:rPr lang="en-US" dirty="0" smtClean="0"/>
              <a:t> and </a:t>
            </a:r>
            <a:r>
              <a:rPr lang="en-US" i="1" dirty="0" smtClean="0"/>
              <a:t>m</a:t>
            </a:r>
            <a:r>
              <a:rPr lang="en-US" dirty="0" smtClean="0"/>
              <a:t>, </a:t>
            </a:r>
            <a:r>
              <a:rPr lang="en-US" dirty="0" smtClean="0"/>
              <a:t>for which the EO-TRNG would not be distinguishable from an ideal RNG, </a:t>
            </a:r>
            <a:br>
              <a:rPr lang="en-US" dirty="0" smtClean="0"/>
            </a:br>
            <a:r>
              <a:rPr lang="en-US" dirty="0" smtClean="0"/>
              <a:t>by repeating the procedure while changing </a:t>
            </a:r>
            <a:r>
              <a:rPr lang="en-US" dirty="0" err="1" smtClean="0"/>
              <a:t>σ</a:t>
            </a:r>
            <a:r>
              <a:rPr lang="en-US" baseline="-25000" dirty="0" err="1" smtClean="0"/>
              <a:t>tot</a:t>
            </a:r>
            <a:r>
              <a:rPr lang="en-US" baseline="-25000" dirty="0" smtClean="0"/>
              <a:t> </a:t>
            </a:r>
            <a:r>
              <a:rPr lang="en-US" dirty="0" smtClean="0"/>
              <a:t>/</a:t>
            </a:r>
            <a:r>
              <a:rPr lang="en-US" dirty="0" smtClean="0"/>
              <a:t>T</a:t>
            </a:r>
            <a:r>
              <a:rPr lang="en-US" i="1" baseline="-25000" dirty="0" smtClean="0"/>
              <a:t>i</a:t>
            </a:r>
            <a:r>
              <a:rPr lang="en-US" dirty="0" smtClean="0"/>
              <a:t> , D, and m (</a:t>
            </a:r>
            <a:r>
              <a:rPr lang="en-US" dirty="0" smtClean="0">
                <a:sym typeface="Symbol"/>
              </a:rPr>
              <a:t></a:t>
            </a:r>
            <a:r>
              <a:rPr lang="en-US" i="1" baseline="-25000" dirty="0" err="1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i</a:t>
            </a:r>
            <a:r>
              <a:rPr lang="en-US" dirty="0" smtClean="0">
                <a:sym typeface="Symbol"/>
              </a:rPr>
              <a:t>s equal to 0.5 in this exercise)</a:t>
            </a:r>
            <a:endParaRPr lang="en-US" baseline="-25000" dirty="0" smtClean="0"/>
          </a:p>
          <a:p>
            <a:endParaRPr lang="en-US" baseline="-25000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</a:rPr>
              <a:t>Note: </a:t>
            </a:r>
            <a:r>
              <a:rPr lang="en-US" i="1" dirty="0" smtClean="0"/>
              <a:t>In the case of an ideal RNG, the distribution and the auto-correlation are in 99.9 %</a:t>
            </a:r>
          </a:p>
          <a:p>
            <a:r>
              <a:rPr lang="en-US" i="1" dirty="0" smtClean="0"/>
              <a:t>cases between the red lines.</a:t>
            </a:r>
          </a:p>
        </p:txBody>
      </p:sp>
      <p:pic>
        <p:nvPicPr>
          <p:cNvPr id="7" name="Image 6" descr="mo_trng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81506" y="1671035"/>
            <a:ext cx="4176000" cy="27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437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1981C2-8C78-4EF6-B214-EF74B94C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to set up a MO TRNG?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0A8F4B-E6C5-4233-AF61-ED64FE864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</a:t>
            </a:r>
            <a:r>
              <a:rPr lang="fr-FR" dirty="0" err="1" smtClean="0"/>
              <a:t>determine</a:t>
            </a:r>
            <a:r>
              <a:rPr lang="fr-FR" dirty="0" smtClean="0"/>
              <a:t> </a:t>
            </a:r>
            <a:r>
              <a:rPr lang="fr-FR" dirty="0" err="1" smtClean="0"/>
              <a:t>its</a:t>
            </a:r>
            <a:r>
              <a:rPr lang="fr-FR" dirty="0" smtClean="0"/>
              <a:t> performance?</a:t>
            </a:r>
            <a:endParaRPr lang="fr-FR" dirty="0"/>
          </a:p>
          <a:p>
            <a:pPr lvl="1"/>
            <a:endParaRPr lang="fr-FR" dirty="0" smtClean="0">
              <a:solidFill>
                <a:srgbClr val="FF0000"/>
              </a:solidFill>
            </a:endParaRPr>
          </a:p>
          <a:p>
            <a:pPr lvl="1"/>
            <a:endParaRPr lang="fr-FR" dirty="0" smtClean="0">
              <a:solidFill>
                <a:srgbClr val="FF0000"/>
              </a:solidFill>
            </a:endParaRPr>
          </a:p>
          <a:p>
            <a:pPr lvl="1"/>
            <a:endParaRPr lang="fr-FR" dirty="0">
              <a:solidFill>
                <a:srgbClr val="FF0000"/>
              </a:solidFill>
            </a:endParaRPr>
          </a:p>
          <a:p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parameters</a:t>
            </a:r>
            <a:r>
              <a:rPr lang="fr-FR" dirty="0" smtClean="0"/>
              <a:t> </a:t>
            </a:r>
            <a:r>
              <a:rPr lang="fr-FR" dirty="0" err="1" smtClean="0"/>
              <a:t>determine</a:t>
            </a:r>
            <a:r>
              <a:rPr lang="fr-FR" dirty="0" smtClean="0"/>
              <a:t> the </a:t>
            </a:r>
            <a:r>
              <a:rPr lang="fr-FR" dirty="0" err="1" smtClean="0"/>
              <a:t>cost</a:t>
            </a:r>
            <a:r>
              <a:rPr lang="fr-FR" dirty="0" smtClean="0"/>
              <a:t>?</a:t>
            </a:r>
            <a:endParaRPr lang="fr-FR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7" name="Espace réservé du numéro de diapositive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D32B-B35C-4104-8DC4-8CC5C5900F9E}" type="slidenum">
              <a:rPr lang="en-US" sz="1600" smtClean="0"/>
              <a:pPr/>
              <a:t>9</a:t>
            </a:fld>
            <a:endParaRPr lang="en-US" sz="1600" dirty="0"/>
          </a:p>
        </p:txBody>
      </p:sp>
      <p:pic>
        <p:nvPicPr>
          <p:cNvPr id="58" name="Image 57" descr="mo_trng.w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84918" y="3607412"/>
            <a:ext cx="4176000" cy="27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79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LINAME" val="ଢ଼୶ୋ୴୩୻୻ୱ୮ୱ୭୬"/>
  <p:tag name="DATETIME" val="ହସଷହ଻ଷ଺ସ଺ସନନହ଺ୂ଺ହନର୏୕ଡ଼ଳ଺ୂସ଱"/>
  <p:tag name="DONEBY" val="୛ଡ଼୤୰୩୬୬୩୬୸"/>
  <p:tag name="IPADDRESS" val="୚ୗଢ଼ୋୟ୔଼଻଻ସ"/>
  <p:tag name="APPVER" val="଻ଶସ"/>
  <p:tag name="RANDOM" val="8"/>
  <p:tag name="CHECKSUM" val="଼଺ସୀ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B0848DAC9C1404E936D6DA6114F1D08" ma:contentTypeVersion="2" ma:contentTypeDescription="Vytvoří nový dokument" ma:contentTypeScope="" ma:versionID="b83c24ef84058763f0b06bbc06d63a62">
  <xsd:schema xmlns:xsd="http://www.w3.org/2001/XMLSchema" xmlns:xs="http://www.w3.org/2001/XMLSchema" xmlns:p="http://schemas.microsoft.com/office/2006/metadata/properties" xmlns:ns2="ce8cccb4-b1ff-445c-a27e-237eadca0c15" targetNamespace="http://schemas.microsoft.com/office/2006/metadata/properties" ma:root="true" ma:fieldsID="3b1caaeb0fae2526756a7c8d10a74db5" ns2:_="">
    <xsd:import namespace="ce8cccb4-b1ff-445c-a27e-237eadca0c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cccb4-b1ff-445c-a27e-237eadca0c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BA536D-A43E-4D22-B3BF-B585B7A36963}"/>
</file>

<file path=customXml/itemProps2.xml><?xml version="1.0" encoding="utf-8"?>
<ds:datastoreItem xmlns:ds="http://schemas.openxmlformats.org/officeDocument/2006/customXml" ds:itemID="{D3FCFA57-E603-4AA1-A00B-D7928B4E7DD4}"/>
</file>

<file path=docProps/app.xml><?xml version="1.0" encoding="utf-8"?>
<Properties xmlns="http://schemas.openxmlformats.org/officeDocument/2006/extended-properties" xmlns:vt="http://schemas.openxmlformats.org/officeDocument/2006/docPropsVTypes">
  <TotalTime>10921</TotalTime>
  <Words>566</Words>
  <Application>Microsoft Office PowerPoint</Application>
  <PresentationFormat>Personnalisé</PresentationFormat>
  <Paragraphs>218</Paragraphs>
  <Slides>19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Office Theme</vt:lpstr>
      <vt:lpstr>Labs on  Generation of Random Numbers for Data Security   Patrick Haddad ST Microelectronics, France  Viktor Fischer FIT CVUT, Prague, Czech republic, UJM Saint-Etienne, France</vt:lpstr>
      <vt:lpstr>Part 1: True random number generator design</vt:lpstr>
      <vt:lpstr>Physical True Random Number Gererator - P-TRNG</vt:lpstr>
      <vt:lpstr>Elementary oscillator-based TRNG - EO-TRNG (1/2)</vt:lpstr>
      <vt:lpstr>Elementary oscillator-based TRNG - EO-TRNG (2/2)</vt:lpstr>
      <vt:lpstr>Exercise 1: Impact of the EO-TRNG input parameters  on the RNG output</vt:lpstr>
      <vt:lpstr>Multi-ring-oscillator based RNG – MO TRNG (Sunar et al. 2007, Wold and Tan, 2008)</vt:lpstr>
      <vt:lpstr>Exercise 2: Impact of the MO-TRNG input parameters  on the RNG output</vt:lpstr>
      <vt:lpstr>How to set up a MO TRNG?</vt:lpstr>
      <vt:lpstr>How to set up a MO TRNG?</vt:lpstr>
      <vt:lpstr>Exercise 3: Impact of the MO-TRNG input parameters  on the output entropy rate</vt:lpstr>
      <vt:lpstr>Part 2: Statistical tests</vt:lpstr>
      <vt:lpstr>Online test</vt:lpstr>
      <vt:lpstr>Online test</vt:lpstr>
      <vt:lpstr>Monobit test</vt:lpstr>
      <vt:lpstr>Recall: Two types of test errors</vt:lpstr>
      <vt:lpstr>Entropy</vt:lpstr>
      <vt:lpstr>Exercise 4: Setting up parameters of the Monobit test</vt:lpstr>
      <vt:lpstr>Exercise 5: Impact of parameters of the MO-TRNG on black box statistical tests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Générateurs de nombres aléatoires</dc:title>
  <dc:creator>Patrick HADDAD</dc:creator>
  <cp:lastModifiedBy>fischer</cp:lastModifiedBy>
  <cp:revision>91</cp:revision>
  <dcterms:created xsi:type="dcterms:W3CDTF">2020-10-13T10:20:51Z</dcterms:created>
  <dcterms:modified xsi:type="dcterms:W3CDTF">2023-04-13T14:01:35Z</dcterms:modified>
</cp:coreProperties>
</file>