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72" r:id="rId5"/>
    <p:sldId id="257" r:id="rId6"/>
    <p:sldId id="267" r:id="rId7"/>
    <p:sldId id="258" r:id="rId8"/>
    <p:sldId id="266" r:id="rId9"/>
    <p:sldId id="268" r:id="rId10"/>
    <p:sldId id="269" r:id="rId11"/>
    <p:sldId id="271" r:id="rId12"/>
    <p:sldId id="262" r:id="rId13"/>
    <p:sldId id="264" r:id="rId14"/>
    <p:sldId id="265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  <a:srgbClr val="E8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B27DD3-3F25-4D26-AA25-552EF52ECD7C}" v="41" dt="2024-10-31T01:34:04.175"/>
    <p1510:client id="{708E0627-783A-9E9C-EDD5-567C894EE782}" v="70" dt="2024-10-30T23:41:35.847"/>
    <p1510:client id="{760906F4-F468-67AB-4908-7E973B948F83}" v="156" dt="2024-10-31T01:22:20.052"/>
    <p1510:client id="{82AEA6B5-F39D-0FFD-07AB-0467BD398D6C}" v="275" dt="2024-10-31T00:47:41.418"/>
    <p1510:client id="{C2D24EAD-D411-FAA7-C022-ECB95C013FE6}" v="6" dt="2024-10-31T00:55:52.217"/>
    <p1510:client id="{DBFE0F27-2540-4842-A2F3-AAE24807D6BA}" v="2797" dt="2024-10-31T01:30:18.757"/>
    <p1510:client id="{FFFCC557-7BC5-63AB-00C6-7B5536170C38}" v="1" dt="2024-10-30T23:49:59.1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3B2057-14D2-92D5-B82B-1A4E59BB30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B9E3130-FE5D-9512-36A8-E12A301A26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BD22587-864A-8FB1-B1FB-DED14AA41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B47AB-F2BC-4F9D-9635-A31E7D689037}" type="datetimeFigureOut">
              <a:rPr lang="pt-BR" smtClean="0"/>
              <a:t>31/10/2024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E6CCE22-2E3A-36E0-D776-1CCD0C5F4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51CF4C2-20C1-136C-EC4A-8383BCB28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74DBF-15E5-40FA-8FD6-3C927730AFD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0531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D97254-DF79-E687-ACC5-DA8177BCA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64EE48F-E5CC-987C-1501-288B4D37F4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825EAF5-D3DA-226A-85F9-6FEB7249A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B47AB-F2BC-4F9D-9635-A31E7D689037}" type="datetimeFigureOut">
              <a:rPr lang="pt-BR" smtClean="0"/>
              <a:t>31/10/2024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3A8E346-6422-CB92-7F10-758DC2DD5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C283766-0979-3E29-6A67-3FD232274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74DBF-15E5-40FA-8FD6-3C927730AFD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9443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9989645-47FD-D09A-177F-E7B7A1BBB3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DFE7BB7-8DFA-E89B-5854-16A54228E6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CA8BC9C-89F5-914E-A242-A5E7997B9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B47AB-F2BC-4F9D-9635-A31E7D689037}" type="datetimeFigureOut">
              <a:rPr lang="pt-BR" smtClean="0"/>
              <a:t>31/10/2024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86B7EAC-8F1F-FB42-2C9F-92B172C54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1469FFB-1BDF-E84D-DB61-B1C81A171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74DBF-15E5-40FA-8FD6-3C927730AFD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6303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4403BB-1F9F-8233-6D54-ADA23DA56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056B77-3878-3CB7-7579-0A7C1D187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CE325FC-D3A3-A662-FA59-FDC070CB5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B47AB-F2BC-4F9D-9635-A31E7D689037}" type="datetimeFigureOut">
              <a:rPr lang="pt-BR" smtClean="0"/>
              <a:t>31/10/2024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E56E2B7-78D0-083A-C4A6-B5120607E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B87820F-AFB2-0C90-0391-E4E1F09E8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74DBF-15E5-40FA-8FD6-3C927730AFD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6900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1F04D6-64E4-CA1B-6F1C-A5C388AF4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E3CFFF0-291F-35BC-666B-F353794B50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7EFFCB3-5EED-174D-F09C-08985CDAE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B47AB-F2BC-4F9D-9635-A31E7D689037}" type="datetimeFigureOut">
              <a:rPr lang="pt-BR" smtClean="0"/>
              <a:t>31/10/2024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DCE6EA9-08FA-2293-0F89-71B76B4C1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FEED651-B576-38CF-8CC5-F07544702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74DBF-15E5-40FA-8FD6-3C927730AFD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7149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7F1685-B698-B20B-5F78-23C3E831D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50FCA1C-3D9E-ACB1-64D2-CC5112E6D3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7794251-8425-80C3-F8E6-0CEC6CA3E0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93C0C3C-A2B7-29B1-60D3-C4BB050D4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B47AB-F2BC-4F9D-9635-A31E7D689037}" type="datetimeFigureOut">
              <a:rPr lang="pt-BR" smtClean="0"/>
              <a:t>31/10/2024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AAD8377-23DE-4777-137B-D247DC79F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F7851E2-3A7D-95FA-AA2D-D75904A9D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74DBF-15E5-40FA-8FD6-3C927730AFD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1189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2FDCAF-34BE-5E8D-F09C-93D43F04C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57B570D-B7E6-657A-426F-7370EF671A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84B72F8-39FF-E9D5-428B-5385BF9E0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9868B3E-E63F-5B16-2DF8-A7476B96E6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F161598-481B-439C-BCDF-E3516D85BD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7E16ECB-B5AD-33A5-F5BF-7C21CEC6B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B47AB-F2BC-4F9D-9635-A31E7D689037}" type="datetimeFigureOut">
              <a:rPr lang="pt-BR" smtClean="0"/>
              <a:t>31/10/2024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F94BE0D-2142-9FD6-568A-09E7B1A69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CC1A14E-0051-B84D-6131-04F300221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74DBF-15E5-40FA-8FD6-3C927730AFD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9391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EB511A-173D-3F16-2109-87B35312B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269EAAA-43B4-8F00-6975-9AEF92D71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B47AB-F2BC-4F9D-9635-A31E7D689037}" type="datetimeFigureOut">
              <a:rPr lang="pt-BR" smtClean="0"/>
              <a:t>31/10/2024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40221E5-1077-8CB4-C931-F7E25120F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A9BB686-45B4-39BD-3959-BD8660E97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74DBF-15E5-40FA-8FD6-3C927730AFD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7094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524AF84-A67B-8E15-FCB4-52A517737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B47AB-F2BC-4F9D-9635-A31E7D689037}" type="datetimeFigureOut">
              <a:rPr lang="pt-BR" smtClean="0"/>
              <a:t>31/10/2024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FF73A8F-DA70-63AA-3D70-88D41CB1B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3470406-42D7-3C05-F56F-60B34D805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74DBF-15E5-40FA-8FD6-3C927730AFD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488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76B2EB-6961-7D56-5584-750D0F003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8CD8509-7692-81E8-0316-AEDFA1DE10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B258A07-9EC3-627D-C686-CB33FC34B0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9212CCC-0FC7-B807-427D-045BDC442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B47AB-F2BC-4F9D-9635-A31E7D689037}" type="datetimeFigureOut">
              <a:rPr lang="pt-BR" smtClean="0"/>
              <a:t>31/10/2024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6861E25-C5A5-D317-2BFF-3B1D2C282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20108D2-B931-114B-273F-DFBC49991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74DBF-15E5-40FA-8FD6-3C927730AFD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5369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88495C-4FF2-689D-4539-6FCC681C4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CD1A0A6-5977-E1C1-B147-194697A0B0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F3E822E-6D1F-63D8-29D5-834554A5ED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5C2B023-6A94-886C-AC72-519563F5B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B47AB-F2BC-4F9D-9635-A31E7D689037}" type="datetimeFigureOut">
              <a:rPr lang="pt-BR" smtClean="0"/>
              <a:t>31/10/2024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7D9CBB6-9B20-51C7-E9FB-1E60E4F57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47E7F96-57EA-A25E-21FC-F26367E63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74DBF-15E5-40FA-8FD6-3C927730AFD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9086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F49153C-4977-4A71-C334-4AEDA1F90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94AF0FB-6E04-4308-26AD-10F9FEB1A5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C09745E-EB94-B1AF-94D0-C26E700B0E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0B47AB-F2BC-4F9D-9635-A31E7D689037}" type="datetimeFigureOut">
              <a:rPr lang="pt-BR" smtClean="0"/>
              <a:t>31/10/2024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D396F36-DF83-9504-073E-0D8F2A898B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2670B06-2A69-7788-8BDA-F0056A2764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CC74DBF-15E5-40FA-8FD6-3C927730AFD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218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276ED8-4289-8E1C-0F5D-183E0BFCD1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62193DDD-E0E4-DB35-330F-84763F38CD2E}"/>
              </a:ext>
            </a:extLst>
          </p:cNvPr>
          <p:cNvSpPr/>
          <p:nvPr/>
        </p:nvSpPr>
        <p:spPr>
          <a:xfrm>
            <a:off x="0" y="-18345"/>
            <a:ext cx="12192000" cy="687634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FAA1E92-FA26-0E6F-AB47-8B4ED344F255}"/>
              </a:ext>
            </a:extLst>
          </p:cNvPr>
          <p:cNvSpPr/>
          <p:nvPr/>
        </p:nvSpPr>
        <p:spPr>
          <a:xfrm>
            <a:off x="0" y="-43558"/>
            <a:ext cx="3576117" cy="6901553"/>
          </a:xfrm>
          <a:prstGeom prst="rect">
            <a:avLst/>
          </a:prstGeom>
          <a:solidFill>
            <a:srgbClr val="800000"/>
          </a:solidFill>
          <a:ln>
            <a:solidFill>
              <a:srgbClr val="8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  <a:highlight>
                <a:srgbClr val="000080"/>
              </a:highlight>
            </a:endParaRP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54A537D5-1C1B-A155-B7E9-AF6219BAE53F}"/>
              </a:ext>
            </a:extLst>
          </p:cNvPr>
          <p:cNvCxnSpPr>
            <a:cxnSpLocks/>
          </p:cNvCxnSpPr>
          <p:nvPr/>
        </p:nvCxnSpPr>
        <p:spPr>
          <a:xfrm>
            <a:off x="3720973" y="3752654"/>
            <a:ext cx="3223033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404C3F11-2EEC-8EEC-BE5A-4DB95F9672CC}"/>
              </a:ext>
            </a:extLst>
          </p:cNvPr>
          <p:cNvSpPr txBox="1"/>
          <p:nvPr/>
        </p:nvSpPr>
        <p:spPr>
          <a:xfrm>
            <a:off x="688062" y="3167390"/>
            <a:ext cx="30329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>
                <a:solidFill>
                  <a:schemeClr val="bg2"/>
                </a:solidFill>
              </a:rPr>
              <a:t>STATUS REPORT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5F980376-CAC7-2255-6B41-0E30F8E8B640}"/>
              </a:ext>
            </a:extLst>
          </p:cNvPr>
          <p:cNvSpPr txBox="1"/>
          <p:nvPr/>
        </p:nvSpPr>
        <p:spPr>
          <a:xfrm>
            <a:off x="3121495" y="3136612"/>
            <a:ext cx="20279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GPP</a:t>
            </a:r>
            <a:endParaRPr lang="pt-BR" sz="32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0397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84C4A9-3AA0-3FA9-E4C6-79A93F5840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CC59769A-28FC-1D57-CA21-ED358A5B6480}"/>
              </a:ext>
            </a:extLst>
          </p:cNvPr>
          <p:cNvSpPr/>
          <p:nvPr/>
        </p:nvSpPr>
        <p:spPr>
          <a:xfrm>
            <a:off x="0" y="-18345"/>
            <a:ext cx="12192000" cy="923636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3EF24182-4758-2FFA-270D-0A1565549A07}"/>
              </a:ext>
            </a:extLst>
          </p:cNvPr>
          <p:cNvSpPr/>
          <p:nvPr/>
        </p:nvSpPr>
        <p:spPr>
          <a:xfrm>
            <a:off x="0" y="-43557"/>
            <a:ext cx="3576117" cy="923636"/>
          </a:xfrm>
          <a:prstGeom prst="rect">
            <a:avLst/>
          </a:prstGeom>
          <a:solidFill>
            <a:srgbClr val="800000"/>
          </a:solidFill>
          <a:ln>
            <a:solidFill>
              <a:srgbClr val="8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0000"/>
              </a:solidFill>
              <a:highlight>
                <a:srgbClr val="000080"/>
              </a:highlight>
            </a:endParaRP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BF2E2C2F-EC72-675A-79E0-A47FF82E6590}"/>
              </a:ext>
            </a:extLst>
          </p:cNvPr>
          <p:cNvCxnSpPr>
            <a:cxnSpLocks/>
          </p:cNvCxnSpPr>
          <p:nvPr/>
        </p:nvCxnSpPr>
        <p:spPr>
          <a:xfrm>
            <a:off x="3720973" y="606576"/>
            <a:ext cx="3223033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8AC4F27-B5D1-D8CD-FC2C-9CCDD4279E3B}"/>
              </a:ext>
            </a:extLst>
          </p:cNvPr>
          <p:cNvSpPr txBox="1"/>
          <p:nvPr/>
        </p:nvSpPr>
        <p:spPr>
          <a:xfrm>
            <a:off x="135802" y="200208"/>
            <a:ext cx="30329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bg2"/>
                </a:solidFill>
              </a:rPr>
              <a:t>STATUS REPORT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2C1BC5CE-D330-BD7D-0F2F-A6A2551151A2}"/>
              </a:ext>
            </a:extLst>
          </p:cNvPr>
          <p:cNvSpPr txBox="1"/>
          <p:nvPr/>
        </p:nvSpPr>
        <p:spPr>
          <a:xfrm>
            <a:off x="3648543" y="155769"/>
            <a:ext cx="32230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Dashboard</a:t>
            </a:r>
            <a:endParaRPr lang="pt-BR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C92B5E-C48E-98C8-A5A5-1117DC9D15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238" y="1348349"/>
            <a:ext cx="10461523" cy="4391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0213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DE528B-C44C-4F8E-6FA2-FD69BC1A14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E8B3B87F-0169-8CFA-A772-E34B55679755}"/>
              </a:ext>
            </a:extLst>
          </p:cNvPr>
          <p:cNvSpPr/>
          <p:nvPr/>
        </p:nvSpPr>
        <p:spPr>
          <a:xfrm>
            <a:off x="0" y="-18345"/>
            <a:ext cx="12192000" cy="923636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13018A76-2273-37AB-89CD-D73336E3C2F6}"/>
              </a:ext>
            </a:extLst>
          </p:cNvPr>
          <p:cNvSpPr/>
          <p:nvPr/>
        </p:nvSpPr>
        <p:spPr>
          <a:xfrm>
            <a:off x="0" y="-43557"/>
            <a:ext cx="3576117" cy="923636"/>
          </a:xfrm>
          <a:prstGeom prst="rect">
            <a:avLst/>
          </a:prstGeom>
          <a:solidFill>
            <a:srgbClr val="800000"/>
          </a:solidFill>
          <a:ln>
            <a:solidFill>
              <a:srgbClr val="8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0000"/>
              </a:solidFill>
              <a:highlight>
                <a:srgbClr val="000080"/>
              </a:highlight>
            </a:endParaRP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FAAB6788-67CB-5AB0-E088-E966B2B8C58C}"/>
              </a:ext>
            </a:extLst>
          </p:cNvPr>
          <p:cNvCxnSpPr>
            <a:cxnSpLocks/>
          </p:cNvCxnSpPr>
          <p:nvPr/>
        </p:nvCxnSpPr>
        <p:spPr>
          <a:xfrm>
            <a:off x="3720973" y="606576"/>
            <a:ext cx="3223033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0FDE312E-1384-B448-74ED-5E56E1261043}"/>
              </a:ext>
            </a:extLst>
          </p:cNvPr>
          <p:cNvSpPr txBox="1"/>
          <p:nvPr/>
        </p:nvSpPr>
        <p:spPr>
          <a:xfrm>
            <a:off x="135802" y="200208"/>
            <a:ext cx="30329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bg2"/>
                </a:solidFill>
              </a:rPr>
              <a:t>STATUS REPORT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3833821E-CB04-CD7C-DF15-435226D99318}"/>
              </a:ext>
            </a:extLst>
          </p:cNvPr>
          <p:cNvSpPr txBox="1"/>
          <p:nvPr/>
        </p:nvSpPr>
        <p:spPr>
          <a:xfrm>
            <a:off x="3648543" y="155769"/>
            <a:ext cx="20279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Próximos Passos</a:t>
            </a:r>
            <a:endParaRPr lang="pt-BR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2D8A5E9-3785-8191-13FE-47E10C81F4B8}"/>
              </a:ext>
            </a:extLst>
          </p:cNvPr>
          <p:cNvSpPr txBox="1"/>
          <p:nvPr/>
        </p:nvSpPr>
        <p:spPr>
          <a:xfrm>
            <a:off x="371190" y="1982450"/>
            <a:ext cx="4961299" cy="290848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BR" sz="140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Conduzir uma análise detalhada do progresso de cada projeto.</a:t>
            </a:r>
            <a:endParaRPr lang="pt-BR" sz="1400" b="1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BR" sz="140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Replanejar cronogramas e orçamentos com base nas avaliações atuais.</a:t>
            </a:r>
            <a:endParaRPr lang="pt-BR" sz="1400" b="1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BR" sz="140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Implementar uma abordagem proativa para identificar e mitigar riscos potenciais.</a:t>
            </a:r>
            <a:endParaRPr lang="pt-BR" sz="1400" b="1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BR" sz="140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Estabelecer um sistema de monitoramento contínuo para avaliar o impacto dos riscos.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BR" sz="140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ea typeface="Calibri" panose="020F0502020204030204" pitchFamily="34" charset="0"/>
                <a:cs typeface="Calibri"/>
              </a:rPr>
              <a:t>Agendar reuniões regulares entre as equipes para discutir o progresso, desafios e ajustes necessários.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BR" sz="140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Incentivar a colaboração entre as equipes de diferentes projetos para compartilhar melhores práticas.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sz="1100" b="1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8A92444-D64F-1E94-5528-7D25E11DB5E9}"/>
              </a:ext>
            </a:extLst>
          </p:cNvPr>
          <p:cNvSpPr txBox="1"/>
          <p:nvPr/>
        </p:nvSpPr>
        <p:spPr>
          <a:xfrm>
            <a:off x="6684182" y="1874728"/>
            <a:ext cx="4961299" cy="310854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BR" sz="140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Promover workshops sobre inovação e melhoria contínua para estimular novas ideias.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BR" sz="140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Revisar e otimizar os processos existentes para aumentar a eficiência e a qualidade.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BR" sz="140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Implementar feedbacks regulares de stakeholders para ajustar e melhorar as entregas.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40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Definir indicadores-chave de desempenho (KPIs) para medir o sucesso de cada projeto.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40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Realizar avaliações periódicas de desempenho para garantir que os objetivos estão sendo alcançados.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40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Manter comunicação aberta e transparente com todos os stakeholders.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BR" sz="140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Reunir feedback e sugestões de clientes e parceiros para aprimorar as soluções desenvolvidas.</a:t>
            </a:r>
          </a:p>
        </p:txBody>
      </p:sp>
      <p:cxnSp>
        <p:nvCxnSpPr>
          <p:cNvPr id="2" name="Conector reto 1">
            <a:extLst>
              <a:ext uri="{FF2B5EF4-FFF2-40B4-BE49-F238E27FC236}">
                <a16:creationId xmlns:a16="http://schemas.microsoft.com/office/drawing/2014/main" id="{3701CCD8-66AB-0FFA-0A61-260F8B20866E}"/>
              </a:ext>
            </a:extLst>
          </p:cNvPr>
          <p:cNvCxnSpPr>
            <a:cxnSpLocks/>
          </p:cNvCxnSpPr>
          <p:nvPr/>
        </p:nvCxnSpPr>
        <p:spPr>
          <a:xfrm>
            <a:off x="5774601" y="2144260"/>
            <a:ext cx="0" cy="239476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9163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70B7A7-6D48-7F65-6280-B3C66B06AA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281755E1-4B9D-9F6D-F924-2CF7A90E1F13}"/>
              </a:ext>
            </a:extLst>
          </p:cNvPr>
          <p:cNvSpPr/>
          <p:nvPr/>
        </p:nvSpPr>
        <p:spPr>
          <a:xfrm>
            <a:off x="0" y="-18345"/>
            <a:ext cx="12192000" cy="923636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6B1F3CE6-CF24-FD27-1D9C-008505044F33}"/>
              </a:ext>
            </a:extLst>
          </p:cNvPr>
          <p:cNvSpPr/>
          <p:nvPr/>
        </p:nvSpPr>
        <p:spPr>
          <a:xfrm>
            <a:off x="0" y="-43557"/>
            <a:ext cx="3576117" cy="923636"/>
          </a:xfrm>
          <a:prstGeom prst="rect">
            <a:avLst/>
          </a:prstGeom>
          <a:solidFill>
            <a:srgbClr val="800000"/>
          </a:solidFill>
          <a:ln>
            <a:solidFill>
              <a:srgbClr val="8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0000"/>
              </a:solidFill>
              <a:highlight>
                <a:srgbClr val="000080"/>
              </a:highlight>
            </a:endParaRP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32C1A65F-4AB3-25B4-8CDB-3016CFB2FFF1}"/>
              </a:ext>
            </a:extLst>
          </p:cNvPr>
          <p:cNvCxnSpPr>
            <a:cxnSpLocks/>
          </p:cNvCxnSpPr>
          <p:nvPr/>
        </p:nvCxnSpPr>
        <p:spPr>
          <a:xfrm>
            <a:off x="3720973" y="606576"/>
            <a:ext cx="3223033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616659C-8A84-62FD-CFCC-937EF524C0F8}"/>
              </a:ext>
            </a:extLst>
          </p:cNvPr>
          <p:cNvSpPr txBox="1"/>
          <p:nvPr/>
        </p:nvSpPr>
        <p:spPr>
          <a:xfrm>
            <a:off x="135802" y="200208"/>
            <a:ext cx="30329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bg2"/>
                </a:solidFill>
              </a:rPr>
              <a:t>STATUS REPORT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A0262A8D-8934-1E16-2136-FF69520F80D3}"/>
              </a:ext>
            </a:extLst>
          </p:cNvPr>
          <p:cNvSpPr txBox="1"/>
          <p:nvPr/>
        </p:nvSpPr>
        <p:spPr>
          <a:xfrm>
            <a:off x="3603276" y="289584"/>
            <a:ext cx="20279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Visão Geral do Portfólio</a:t>
            </a:r>
            <a:endParaRPr lang="pt-BR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90B216FA-3462-DF74-FA93-B8992693F9BB}"/>
              </a:ext>
            </a:extLst>
          </p:cNvPr>
          <p:cNvSpPr txBox="1"/>
          <p:nvPr/>
        </p:nvSpPr>
        <p:spPr>
          <a:xfrm>
            <a:off x="3232087" y="1031357"/>
            <a:ext cx="4961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Visão Geral</a:t>
            </a:r>
            <a:r>
              <a:rPr lang="pt-BR" b="1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do Portfólio</a:t>
            </a:r>
            <a:endParaRPr lang="pt-BR" sz="14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D9AF60-B395-D3B9-DB0E-9BBDA57B3A43}"/>
              </a:ext>
            </a:extLst>
          </p:cNvPr>
          <p:cNvSpPr txBox="1"/>
          <p:nvPr/>
        </p:nvSpPr>
        <p:spPr>
          <a:xfrm>
            <a:off x="872066" y="2035802"/>
            <a:ext cx="10447867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 A Plataforma de </a:t>
            </a:r>
            <a:r>
              <a:rPr lang="en-US" err="1">
                <a:ea typeface="+mn-lt"/>
                <a:cs typeface="+mn-lt"/>
              </a:rPr>
              <a:t>Automação</a:t>
            </a:r>
            <a:r>
              <a:rPr lang="en-US">
                <a:ea typeface="+mn-lt"/>
                <a:cs typeface="+mn-lt"/>
              </a:rPr>
              <a:t> de Testes de Software, </a:t>
            </a:r>
            <a:r>
              <a:rPr lang="en-US" err="1">
                <a:ea typeface="+mn-lt"/>
                <a:cs typeface="+mn-lt"/>
              </a:rPr>
              <a:t>componente</a:t>
            </a:r>
            <a:r>
              <a:rPr lang="en-US">
                <a:ea typeface="+mn-lt"/>
                <a:cs typeface="+mn-lt"/>
              </a:rPr>
              <a:t> fundamental do </a:t>
            </a:r>
            <a:r>
              <a:rPr lang="en-US" err="1">
                <a:ea typeface="+mn-lt"/>
                <a:cs typeface="+mn-lt"/>
              </a:rPr>
              <a:t>portfólio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 err="1">
                <a:ea typeface="+mn-lt"/>
                <a:cs typeface="+mn-lt"/>
              </a:rPr>
              <a:t>enfrenta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atualmente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desafios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significativos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relacionados</a:t>
            </a:r>
            <a:r>
              <a:rPr lang="en-US">
                <a:ea typeface="+mn-lt"/>
                <a:cs typeface="+mn-lt"/>
              </a:rPr>
              <a:t> à </a:t>
            </a:r>
            <a:r>
              <a:rPr lang="en-US" err="1">
                <a:ea typeface="+mn-lt"/>
                <a:cs typeface="+mn-lt"/>
              </a:rPr>
              <a:t>gestão</a:t>
            </a:r>
            <a:r>
              <a:rPr lang="en-US">
                <a:ea typeface="+mn-lt"/>
                <a:cs typeface="+mn-lt"/>
              </a:rPr>
              <a:t> de </a:t>
            </a:r>
            <a:r>
              <a:rPr lang="en-US" err="1">
                <a:ea typeface="+mn-lt"/>
                <a:cs typeface="+mn-lt"/>
              </a:rPr>
              <a:t>prazos</a:t>
            </a:r>
            <a:r>
              <a:rPr lang="en-US">
                <a:ea typeface="+mn-lt"/>
                <a:cs typeface="+mn-lt"/>
              </a:rPr>
              <a:t> e custos, </a:t>
            </a:r>
            <a:r>
              <a:rPr lang="en-US" err="1">
                <a:ea typeface="+mn-lt"/>
                <a:cs typeface="+mn-lt"/>
              </a:rPr>
              <a:t>evidenciando</a:t>
            </a:r>
            <a:r>
              <a:rPr lang="en-US">
                <a:ea typeface="+mn-lt"/>
                <a:cs typeface="+mn-lt"/>
              </a:rPr>
              <a:t> a </a:t>
            </a:r>
            <a:r>
              <a:rPr lang="en-US" err="1">
                <a:ea typeface="+mn-lt"/>
                <a:cs typeface="+mn-lt"/>
              </a:rPr>
              <a:t>necessidade</a:t>
            </a:r>
            <a:r>
              <a:rPr lang="en-US">
                <a:ea typeface="+mn-lt"/>
                <a:cs typeface="+mn-lt"/>
              </a:rPr>
              <a:t> de </a:t>
            </a:r>
            <a:r>
              <a:rPr lang="en-US" err="1">
                <a:ea typeface="+mn-lt"/>
                <a:cs typeface="+mn-lt"/>
              </a:rPr>
              <a:t>readequação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estratégica</a:t>
            </a:r>
            <a:r>
              <a:rPr lang="en-US">
                <a:ea typeface="+mn-lt"/>
                <a:cs typeface="+mn-lt"/>
              </a:rPr>
              <a:t> para o </a:t>
            </a:r>
            <a:r>
              <a:rPr lang="en-US" err="1">
                <a:ea typeface="+mn-lt"/>
                <a:cs typeface="+mn-lt"/>
              </a:rPr>
              <a:t>cumprimento</a:t>
            </a:r>
            <a:r>
              <a:rPr lang="en-US">
                <a:ea typeface="+mn-lt"/>
                <a:cs typeface="+mn-lt"/>
              </a:rPr>
              <a:t> das </a:t>
            </a:r>
            <a:r>
              <a:rPr lang="en-US" err="1">
                <a:ea typeface="+mn-lt"/>
                <a:cs typeface="+mn-lt"/>
              </a:rPr>
              <a:t>metas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estabelecidas</a:t>
            </a:r>
            <a:r>
              <a:rPr lang="en-US">
                <a:ea typeface="+mn-lt"/>
                <a:cs typeface="+mn-lt"/>
              </a:rPr>
              <a:t>. De </a:t>
            </a:r>
            <a:r>
              <a:rPr lang="en-US" err="1">
                <a:ea typeface="+mn-lt"/>
                <a:cs typeface="+mn-lt"/>
              </a:rPr>
              <a:t>maneira</a:t>
            </a:r>
            <a:r>
              <a:rPr lang="en-US">
                <a:ea typeface="+mn-lt"/>
                <a:cs typeface="+mn-lt"/>
              </a:rPr>
              <a:t> similar, o Projeto de </a:t>
            </a:r>
            <a:r>
              <a:rPr lang="en-US" err="1">
                <a:ea typeface="+mn-lt"/>
                <a:cs typeface="+mn-lt"/>
              </a:rPr>
              <a:t>Pesquisa</a:t>
            </a:r>
            <a:r>
              <a:rPr lang="en-US">
                <a:ea typeface="+mn-lt"/>
                <a:cs typeface="+mn-lt"/>
              </a:rPr>
              <a:t> e </a:t>
            </a:r>
            <a:r>
              <a:rPr lang="en-US" err="1">
                <a:ea typeface="+mn-lt"/>
                <a:cs typeface="+mn-lt"/>
              </a:rPr>
              <a:t>Melhoria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Contínua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apresenta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obstáculos</a:t>
            </a:r>
            <a:r>
              <a:rPr lang="en-US">
                <a:ea typeface="+mn-lt"/>
                <a:cs typeface="+mn-lt"/>
              </a:rPr>
              <a:t> em </a:t>
            </a:r>
            <a:r>
              <a:rPr lang="en-US" err="1">
                <a:ea typeface="+mn-lt"/>
                <a:cs typeface="+mn-lt"/>
              </a:rPr>
              <a:t>sua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execução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 err="1">
                <a:ea typeface="+mn-lt"/>
                <a:cs typeface="+mn-lt"/>
              </a:rPr>
              <a:t>embora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mantenha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sua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posição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estratégica</a:t>
            </a:r>
            <a:r>
              <a:rPr lang="en-US">
                <a:ea typeface="+mn-lt"/>
                <a:cs typeface="+mn-lt"/>
              </a:rPr>
              <a:t> fundamental para o </a:t>
            </a:r>
            <a:r>
              <a:rPr lang="en-US" err="1">
                <a:ea typeface="+mn-lt"/>
                <a:cs typeface="+mn-lt"/>
              </a:rPr>
              <a:t>avanço</a:t>
            </a:r>
            <a:r>
              <a:rPr lang="en-US">
                <a:ea typeface="+mn-lt"/>
                <a:cs typeface="+mn-lt"/>
              </a:rPr>
              <a:t> das </a:t>
            </a:r>
            <a:r>
              <a:rPr lang="en-US" err="1">
                <a:ea typeface="+mn-lt"/>
                <a:cs typeface="+mn-lt"/>
              </a:rPr>
              <a:t>práticas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organizacionais</a:t>
            </a:r>
            <a:r>
              <a:rPr lang="en-US">
                <a:ea typeface="+mn-lt"/>
                <a:cs typeface="+mn-lt"/>
              </a:rPr>
              <a:t> e a </a:t>
            </a:r>
            <a:r>
              <a:rPr lang="en-US" err="1">
                <a:ea typeface="+mn-lt"/>
                <a:cs typeface="+mn-lt"/>
              </a:rPr>
              <a:t>elevação</a:t>
            </a:r>
            <a:r>
              <a:rPr lang="en-US">
                <a:ea typeface="+mn-lt"/>
                <a:cs typeface="+mn-lt"/>
              </a:rPr>
              <a:t> dos </a:t>
            </a:r>
            <a:r>
              <a:rPr lang="en-US" err="1">
                <a:ea typeface="+mn-lt"/>
                <a:cs typeface="+mn-lt"/>
              </a:rPr>
              <a:t>níveis</a:t>
            </a:r>
            <a:r>
              <a:rPr lang="en-US">
                <a:ea typeface="+mn-lt"/>
                <a:cs typeface="+mn-lt"/>
              </a:rPr>
              <a:t> de </a:t>
            </a:r>
            <a:r>
              <a:rPr lang="en-US" err="1">
                <a:ea typeface="+mn-lt"/>
                <a:cs typeface="+mn-lt"/>
              </a:rPr>
              <a:t>satisfação</a:t>
            </a:r>
            <a:r>
              <a:rPr lang="en-US">
                <a:ea typeface="+mn-lt"/>
                <a:cs typeface="+mn-lt"/>
              </a:rPr>
              <a:t> dos </a:t>
            </a:r>
            <a:r>
              <a:rPr lang="en-US" err="1">
                <a:ea typeface="+mn-lt"/>
                <a:cs typeface="+mn-lt"/>
              </a:rPr>
              <a:t>clientes</a:t>
            </a:r>
            <a:r>
              <a:rPr lang="en-US">
                <a:ea typeface="+mn-lt"/>
                <a:cs typeface="+mn-lt"/>
              </a:rPr>
              <a:t>.</a:t>
            </a:r>
          </a:p>
          <a:p>
            <a:endParaRPr lang="en-US"/>
          </a:p>
          <a:p>
            <a:r>
              <a:rPr lang="en-US">
                <a:ea typeface="+mn-lt"/>
                <a:cs typeface="+mn-lt"/>
              </a:rPr>
              <a:t> Em </a:t>
            </a:r>
            <a:r>
              <a:rPr lang="en-US" err="1">
                <a:ea typeface="+mn-lt"/>
                <a:cs typeface="+mn-lt"/>
              </a:rPr>
              <a:t>contrapartida</a:t>
            </a:r>
            <a:r>
              <a:rPr lang="en-US">
                <a:ea typeface="+mn-lt"/>
                <a:cs typeface="+mn-lt"/>
              </a:rPr>
              <a:t>, o </a:t>
            </a:r>
            <a:r>
              <a:rPr lang="en-US" err="1">
                <a:ea typeface="+mn-lt"/>
                <a:cs typeface="+mn-lt"/>
              </a:rPr>
              <a:t>Laboratório</a:t>
            </a:r>
            <a:r>
              <a:rPr lang="en-US">
                <a:ea typeface="+mn-lt"/>
                <a:cs typeface="+mn-lt"/>
              </a:rPr>
              <a:t> de </a:t>
            </a:r>
            <a:r>
              <a:rPr lang="en-US" err="1">
                <a:ea typeface="+mn-lt"/>
                <a:cs typeface="+mn-lt"/>
              </a:rPr>
              <a:t>Inovação</a:t>
            </a:r>
            <a:r>
              <a:rPr lang="en-US">
                <a:ea typeface="+mn-lt"/>
                <a:cs typeface="+mn-lt"/>
              </a:rPr>
              <a:t> emerge </a:t>
            </a:r>
            <a:r>
              <a:rPr lang="en-US" err="1">
                <a:ea typeface="+mn-lt"/>
                <a:cs typeface="+mn-lt"/>
              </a:rPr>
              <a:t>como</a:t>
            </a:r>
            <a:r>
              <a:rPr lang="en-US">
                <a:ea typeface="+mn-lt"/>
                <a:cs typeface="+mn-lt"/>
              </a:rPr>
              <a:t> um </a:t>
            </a:r>
            <a:r>
              <a:rPr lang="en-US" err="1">
                <a:ea typeface="+mn-lt"/>
                <a:cs typeface="+mn-lt"/>
              </a:rPr>
              <a:t>caso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notável</a:t>
            </a:r>
            <a:r>
              <a:rPr lang="en-US">
                <a:ea typeface="+mn-lt"/>
                <a:cs typeface="+mn-lt"/>
              </a:rPr>
              <a:t> de </a:t>
            </a:r>
            <a:r>
              <a:rPr lang="en-US" err="1">
                <a:ea typeface="+mn-lt"/>
                <a:cs typeface="+mn-lt"/>
              </a:rPr>
              <a:t>sucesso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na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gestão</a:t>
            </a:r>
            <a:r>
              <a:rPr lang="en-US">
                <a:ea typeface="+mn-lt"/>
                <a:cs typeface="+mn-lt"/>
              </a:rPr>
              <a:t> de </a:t>
            </a:r>
            <a:r>
              <a:rPr lang="en-US" err="1">
                <a:ea typeface="+mn-lt"/>
                <a:cs typeface="+mn-lt"/>
              </a:rPr>
              <a:t>projetos</a:t>
            </a:r>
            <a:r>
              <a:rPr lang="en-US">
                <a:ea typeface="+mn-lt"/>
                <a:cs typeface="+mn-lt"/>
              </a:rPr>
              <a:t> da </a:t>
            </a:r>
            <a:r>
              <a:rPr lang="en-US" err="1">
                <a:ea typeface="+mn-lt"/>
                <a:cs typeface="+mn-lt"/>
              </a:rPr>
              <a:t>organização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 err="1">
                <a:ea typeface="+mn-lt"/>
                <a:cs typeface="+mn-lt"/>
              </a:rPr>
              <a:t>apresentando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execução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antecipada</a:t>
            </a:r>
            <a:r>
              <a:rPr lang="en-US">
                <a:ea typeface="+mn-lt"/>
                <a:cs typeface="+mn-lt"/>
              </a:rPr>
              <a:t> das </a:t>
            </a:r>
            <a:r>
              <a:rPr lang="en-US" err="1">
                <a:ea typeface="+mn-lt"/>
                <a:cs typeface="+mn-lt"/>
              </a:rPr>
              <a:t>entregas</a:t>
            </a:r>
            <a:r>
              <a:rPr lang="en-US">
                <a:ea typeface="+mn-lt"/>
                <a:cs typeface="+mn-lt"/>
              </a:rPr>
              <a:t> e </a:t>
            </a:r>
            <a:r>
              <a:rPr lang="en-US" err="1">
                <a:ea typeface="+mn-lt"/>
                <a:cs typeface="+mn-lt"/>
              </a:rPr>
              <a:t>notável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controle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orçamentário</a:t>
            </a:r>
            <a:r>
              <a:rPr lang="en-US">
                <a:ea typeface="+mn-lt"/>
                <a:cs typeface="+mn-lt"/>
              </a:rPr>
              <a:t>. Este </a:t>
            </a:r>
            <a:r>
              <a:rPr lang="en-US" err="1">
                <a:ea typeface="+mn-lt"/>
                <a:cs typeface="+mn-lt"/>
              </a:rPr>
              <a:t>desempenho</a:t>
            </a:r>
            <a:r>
              <a:rPr lang="en-US">
                <a:ea typeface="+mn-lt"/>
                <a:cs typeface="+mn-lt"/>
              </a:rPr>
              <a:t> exemplar </a:t>
            </a:r>
            <a:r>
              <a:rPr lang="en-US" err="1">
                <a:ea typeface="+mn-lt"/>
                <a:cs typeface="+mn-lt"/>
              </a:rPr>
              <a:t>reforça</a:t>
            </a:r>
            <a:r>
              <a:rPr lang="en-US">
                <a:ea typeface="+mn-lt"/>
                <a:cs typeface="+mn-lt"/>
              </a:rPr>
              <a:t> o </a:t>
            </a:r>
            <a:r>
              <a:rPr lang="en-US" err="1">
                <a:ea typeface="+mn-lt"/>
                <a:cs typeface="+mn-lt"/>
              </a:rPr>
              <a:t>posicionamento</a:t>
            </a:r>
            <a:r>
              <a:rPr lang="en-US">
                <a:ea typeface="+mn-lt"/>
                <a:cs typeface="+mn-lt"/>
              </a:rPr>
              <a:t> da GPP </a:t>
            </a:r>
            <a:r>
              <a:rPr lang="en-US" err="1">
                <a:ea typeface="+mn-lt"/>
                <a:cs typeface="+mn-lt"/>
              </a:rPr>
              <a:t>como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líder</a:t>
            </a:r>
            <a:r>
              <a:rPr lang="en-US">
                <a:ea typeface="+mn-lt"/>
                <a:cs typeface="+mn-lt"/>
              </a:rPr>
              <a:t> em </a:t>
            </a:r>
            <a:r>
              <a:rPr lang="en-US" err="1">
                <a:ea typeface="+mn-lt"/>
                <a:cs typeface="+mn-lt"/>
              </a:rPr>
              <a:t>inovação</a:t>
            </a:r>
            <a:r>
              <a:rPr lang="en-US">
                <a:ea typeface="+mn-lt"/>
                <a:cs typeface="+mn-lt"/>
              </a:rPr>
              <a:t> no </a:t>
            </a:r>
            <a:r>
              <a:rPr lang="en-US" err="1">
                <a:ea typeface="+mn-lt"/>
                <a:cs typeface="+mn-lt"/>
              </a:rPr>
              <a:t>segmento</a:t>
            </a:r>
            <a:r>
              <a:rPr lang="en-US">
                <a:ea typeface="+mn-lt"/>
                <a:cs typeface="+mn-lt"/>
              </a:rPr>
              <a:t> de </a:t>
            </a:r>
            <a:r>
              <a:rPr lang="en-US" err="1">
                <a:ea typeface="+mn-lt"/>
                <a:cs typeface="+mn-lt"/>
              </a:rPr>
              <a:t>tecnologia</a:t>
            </a:r>
            <a:r>
              <a:rPr lang="en-US">
                <a:ea typeface="+mn-lt"/>
                <a:cs typeface="+mn-lt"/>
              </a:rPr>
              <a:t>.</a:t>
            </a:r>
            <a:endParaRPr lang="en-US"/>
          </a:p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86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9106E6-00A1-E881-83C1-FF181C5C0F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54A44FEF-389F-478F-F04A-C3C99F53F26E}"/>
              </a:ext>
            </a:extLst>
          </p:cNvPr>
          <p:cNvSpPr/>
          <p:nvPr/>
        </p:nvSpPr>
        <p:spPr>
          <a:xfrm>
            <a:off x="0" y="-18345"/>
            <a:ext cx="12192000" cy="923636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22483AB-A1C5-A55F-DB63-7FD3DDDBF2C9}"/>
              </a:ext>
            </a:extLst>
          </p:cNvPr>
          <p:cNvSpPr/>
          <p:nvPr/>
        </p:nvSpPr>
        <p:spPr>
          <a:xfrm>
            <a:off x="0" y="-43557"/>
            <a:ext cx="3576117" cy="923636"/>
          </a:xfrm>
          <a:prstGeom prst="rect">
            <a:avLst/>
          </a:prstGeom>
          <a:solidFill>
            <a:srgbClr val="800000"/>
          </a:solidFill>
          <a:ln>
            <a:solidFill>
              <a:srgbClr val="8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0000"/>
              </a:solidFill>
              <a:highlight>
                <a:srgbClr val="000080"/>
              </a:highlight>
            </a:endParaRP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299B848A-073C-59CD-0B26-A4A9B147043F}"/>
              </a:ext>
            </a:extLst>
          </p:cNvPr>
          <p:cNvCxnSpPr>
            <a:cxnSpLocks/>
          </p:cNvCxnSpPr>
          <p:nvPr/>
        </p:nvCxnSpPr>
        <p:spPr>
          <a:xfrm>
            <a:off x="3720973" y="606576"/>
            <a:ext cx="3223033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128D286-2B42-2B08-204F-532B1B8646D8}"/>
              </a:ext>
            </a:extLst>
          </p:cNvPr>
          <p:cNvSpPr txBox="1"/>
          <p:nvPr/>
        </p:nvSpPr>
        <p:spPr>
          <a:xfrm>
            <a:off x="135802" y="200208"/>
            <a:ext cx="30329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bg2"/>
                </a:solidFill>
              </a:rPr>
              <a:t>STATUS REPORT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173A840-5759-B525-3AA7-84BD536836DE}"/>
              </a:ext>
            </a:extLst>
          </p:cNvPr>
          <p:cNvSpPr txBox="1"/>
          <p:nvPr/>
        </p:nvSpPr>
        <p:spPr>
          <a:xfrm>
            <a:off x="3648543" y="155769"/>
            <a:ext cx="20279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Projetos</a:t>
            </a:r>
            <a:endParaRPr lang="pt-BR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1597C2D-1D79-D290-8049-EF5809B9D7AA}"/>
              </a:ext>
            </a:extLst>
          </p:cNvPr>
          <p:cNvSpPr txBox="1"/>
          <p:nvPr/>
        </p:nvSpPr>
        <p:spPr>
          <a:xfrm>
            <a:off x="3232087" y="1031357"/>
            <a:ext cx="4961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Plataforma de automação de testes de software</a:t>
            </a:r>
            <a:endParaRPr lang="pt-BR" sz="14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5637C6B-FFF5-E696-FA1D-CA240CEA20BA}"/>
              </a:ext>
            </a:extLst>
          </p:cNvPr>
          <p:cNvSpPr txBox="1"/>
          <p:nvPr/>
        </p:nvSpPr>
        <p:spPr>
          <a:xfrm>
            <a:off x="135802" y="1672644"/>
            <a:ext cx="54682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Alinhamento Estratégico: </a:t>
            </a:r>
            <a:r>
              <a:rPr lang="pt-BR" sz="1200" b="0" i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Projeto priorizado associado ao objetivo estratégico de ampliação do portfólio de produtos. É um projeto com grande impacto na atração de novos clientes.</a:t>
            </a:r>
            <a:br>
              <a:rPr lang="pt-BR" sz="1200"/>
            </a:br>
            <a:br>
              <a:rPr lang="pt-BR" sz="1100" dirty="0"/>
            </a:br>
            <a:endParaRPr lang="pt-BR" sz="11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AF4A7B09-2579-B603-CACE-C819D12BE6D2}"/>
              </a:ext>
            </a:extLst>
          </p:cNvPr>
          <p:cNvSpPr txBox="1"/>
          <p:nvPr/>
        </p:nvSpPr>
        <p:spPr>
          <a:xfrm>
            <a:off x="135802" y="4385137"/>
            <a:ext cx="49612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Indicadores:</a:t>
            </a:r>
            <a:endParaRPr lang="pt-BR" sz="11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64AC2CA3-E8CF-8926-EAB7-AD2B8697A308}"/>
              </a:ext>
            </a:extLst>
          </p:cNvPr>
          <p:cNvSpPr txBox="1"/>
          <p:nvPr/>
        </p:nvSpPr>
        <p:spPr>
          <a:xfrm>
            <a:off x="135802" y="4862190"/>
            <a:ext cx="1059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SPI – </a:t>
            </a:r>
            <a:r>
              <a:rPr lang="pt-BR" sz="1200" b="1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0.4 </a:t>
            </a:r>
            <a:br>
              <a:rPr lang="pt-BR" sz="1200" b="1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pt-BR" sz="120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120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CPI – </a:t>
            </a:r>
            <a:r>
              <a:rPr lang="pt-BR" sz="1200" b="1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0.36</a:t>
            </a:r>
            <a:r>
              <a:rPr lang="pt-BR" sz="120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pt-BR" sz="105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FA5D0DF4-31D4-8CE7-43FA-B23D87592A70}"/>
              </a:ext>
            </a:extLst>
          </p:cNvPr>
          <p:cNvSpPr txBox="1"/>
          <p:nvPr/>
        </p:nvSpPr>
        <p:spPr>
          <a:xfrm>
            <a:off x="1652257" y="4896142"/>
            <a:ext cx="1779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EAC – </a:t>
            </a:r>
            <a:r>
              <a:rPr lang="pt-BR" sz="1200" b="1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R$ 8,333,333.33</a:t>
            </a:r>
            <a:br>
              <a:rPr lang="pt-BR" sz="120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pt-BR" sz="120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120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ETC  - </a:t>
            </a:r>
            <a:r>
              <a:rPr lang="pt-BR" sz="1200" b="1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R$7,508,333.333</a:t>
            </a:r>
            <a:endParaRPr lang="pt-BR" sz="105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9A7EBDE5-B7C4-3E66-BE74-9DC80CE30C0A}"/>
              </a:ext>
            </a:extLst>
          </p:cNvPr>
          <p:cNvSpPr txBox="1"/>
          <p:nvPr/>
        </p:nvSpPr>
        <p:spPr>
          <a:xfrm>
            <a:off x="7366794" y="1670458"/>
            <a:ext cx="311439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Responsável: </a:t>
            </a:r>
            <a:r>
              <a:rPr lang="pt-BR" sz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Júlio </a:t>
            </a:r>
            <a:r>
              <a:rPr lang="pt-BR" sz="120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Domanski</a:t>
            </a:r>
            <a:br>
              <a:rPr lang="pt-BR" sz="1100" dirty="0"/>
            </a:br>
            <a:endParaRPr lang="pt-BR" sz="1100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23BB671F-13B7-B52D-9383-57D45935D078}"/>
              </a:ext>
            </a:extLst>
          </p:cNvPr>
          <p:cNvCxnSpPr>
            <a:cxnSpLocks/>
          </p:cNvCxnSpPr>
          <p:nvPr/>
        </p:nvCxnSpPr>
        <p:spPr>
          <a:xfrm>
            <a:off x="5747440" y="2715915"/>
            <a:ext cx="0" cy="1426169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Agrupar 26">
            <a:extLst>
              <a:ext uri="{FF2B5EF4-FFF2-40B4-BE49-F238E27FC236}">
                <a16:creationId xmlns:a16="http://schemas.microsoft.com/office/drawing/2014/main" id="{EB4C0C5A-78B0-ABE2-3C74-4A76BEDE9EB9}"/>
              </a:ext>
            </a:extLst>
          </p:cNvPr>
          <p:cNvGrpSpPr/>
          <p:nvPr/>
        </p:nvGrpSpPr>
        <p:grpSpPr>
          <a:xfrm>
            <a:off x="7297091" y="4385137"/>
            <a:ext cx="5474755" cy="1164493"/>
            <a:chOff x="6581442" y="4300498"/>
            <a:chExt cx="5474755" cy="1164493"/>
          </a:xfrm>
        </p:grpSpPr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AD303F6C-8F2D-2C7A-31E9-701A20E54170}"/>
                </a:ext>
              </a:extLst>
            </p:cNvPr>
            <p:cNvSpPr txBox="1"/>
            <p:nvPr/>
          </p:nvSpPr>
          <p:spPr>
            <a:xfrm>
              <a:off x="6581443" y="5203381"/>
              <a:ext cx="321085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0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Orçamento:</a:t>
              </a:r>
            </a:p>
          </p:txBody>
        </p:sp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FE27DFBE-F318-D0EA-F73C-1C608DAC23EF}"/>
                </a:ext>
              </a:extLst>
            </p:cNvPr>
            <p:cNvSpPr txBox="1"/>
            <p:nvPr/>
          </p:nvSpPr>
          <p:spPr>
            <a:xfrm>
              <a:off x="6596824" y="4652558"/>
              <a:ext cx="169299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0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Prazo:</a:t>
              </a:r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6CB7E9AB-71C4-1A9E-FC54-3B01AB1CA383}"/>
                </a:ext>
              </a:extLst>
            </p:cNvPr>
            <p:cNvSpPr txBox="1"/>
            <p:nvPr/>
          </p:nvSpPr>
          <p:spPr>
            <a:xfrm>
              <a:off x="6581442" y="4914168"/>
              <a:ext cx="231083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0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Alinhamento com a estratégia:</a:t>
              </a:r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44104E74-1AA7-0420-B690-CD04436AB178}"/>
                </a:ext>
              </a:extLst>
            </p:cNvPr>
            <p:cNvSpPr txBox="1"/>
            <p:nvPr/>
          </p:nvSpPr>
          <p:spPr>
            <a:xfrm>
              <a:off x="6587904" y="4300498"/>
              <a:ext cx="5468293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Status: </a:t>
              </a:r>
              <a:r>
                <a:rPr lang="pt-BR" sz="1200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Em Andamento </a:t>
              </a:r>
              <a:br>
                <a:rPr lang="pt-BR" sz="1100"/>
              </a:br>
              <a:endParaRPr lang="pt-BR" sz="110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B509F20B-BB63-F7C4-D509-F5185087C3ED}"/>
                </a:ext>
              </a:extLst>
            </p:cNvPr>
            <p:cNvSpPr/>
            <p:nvPr/>
          </p:nvSpPr>
          <p:spPr>
            <a:xfrm>
              <a:off x="7123437" y="4735783"/>
              <a:ext cx="102601" cy="8148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4800"/>
            </a:p>
          </p:txBody>
        </p: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926783B9-8D7E-3C76-82E8-143CCD383410}"/>
                </a:ext>
              </a:extLst>
            </p:cNvPr>
            <p:cNvSpPr/>
            <p:nvPr/>
          </p:nvSpPr>
          <p:spPr>
            <a:xfrm>
              <a:off x="7443321" y="5293445"/>
              <a:ext cx="102601" cy="81481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4800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AC0FA62B-66BA-3EAC-1ADC-A997ECF33142}"/>
                </a:ext>
              </a:extLst>
            </p:cNvPr>
            <p:cNvSpPr/>
            <p:nvPr/>
          </p:nvSpPr>
          <p:spPr>
            <a:xfrm>
              <a:off x="8461976" y="5004232"/>
              <a:ext cx="102601" cy="81481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4800"/>
            </a:p>
          </p:txBody>
        </p:sp>
      </p:grpSp>
      <p:sp>
        <p:nvSpPr>
          <p:cNvPr id="3" name="CaixaDeTexto 2">
            <a:extLst>
              <a:ext uri="{FF2B5EF4-FFF2-40B4-BE49-F238E27FC236}">
                <a16:creationId xmlns:a16="http://schemas.microsoft.com/office/drawing/2014/main" id="{2EE2474E-47DC-4D6E-262A-5688470DA01D}"/>
              </a:ext>
            </a:extLst>
          </p:cNvPr>
          <p:cNvSpPr txBox="1"/>
          <p:nvPr/>
        </p:nvSpPr>
        <p:spPr>
          <a:xfrm>
            <a:off x="176056" y="2715915"/>
            <a:ext cx="538778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Situação do Projeto: </a:t>
            </a:r>
            <a:r>
              <a:rPr lang="pt-BR" sz="1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cliente solicitou mudanças significativas nos requisitos do projeto. Nessas alterações estão inclusas novas funcionalidades que deverão ser adicionadas no escopo do projeto.</a:t>
            </a:r>
          </a:p>
        </p:txBody>
      </p:sp>
    </p:spTree>
    <p:extLst>
      <p:ext uri="{BB962C8B-B14F-4D97-AF65-F5344CB8AC3E}">
        <p14:creationId xmlns:p14="http://schemas.microsoft.com/office/powerpoint/2010/main" val="1641315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79B907-725B-7769-45CC-36B35DAC85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2415EF7B-61DC-B82C-BD38-8BCC1FD063F5}"/>
              </a:ext>
            </a:extLst>
          </p:cNvPr>
          <p:cNvSpPr/>
          <p:nvPr/>
        </p:nvSpPr>
        <p:spPr>
          <a:xfrm>
            <a:off x="0" y="-18345"/>
            <a:ext cx="12192000" cy="923636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26913E2F-7AB8-B333-8807-5F982C948A65}"/>
              </a:ext>
            </a:extLst>
          </p:cNvPr>
          <p:cNvSpPr/>
          <p:nvPr/>
        </p:nvSpPr>
        <p:spPr>
          <a:xfrm>
            <a:off x="0" y="-43557"/>
            <a:ext cx="3576117" cy="923636"/>
          </a:xfrm>
          <a:prstGeom prst="rect">
            <a:avLst/>
          </a:prstGeom>
          <a:solidFill>
            <a:srgbClr val="800000"/>
          </a:solidFill>
          <a:ln>
            <a:solidFill>
              <a:srgbClr val="8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0000"/>
              </a:solidFill>
              <a:highlight>
                <a:srgbClr val="000080"/>
              </a:highlight>
            </a:endParaRP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50A3B784-1015-2259-9D56-2077B57A3B10}"/>
              </a:ext>
            </a:extLst>
          </p:cNvPr>
          <p:cNvCxnSpPr>
            <a:cxnSpLocks/>
          </p:cNvCxnSpPr>
          <p:nvPr/>
        </p:nvCxnSpPr>
        <p:spPr>
          <a:xfrm>
            <a:off x="3720973" y="606576"/>
            <a:ext cx="3223033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9EA20F3E-A45C-5BEF-961A-BA8274E8FA48}"/>
              </a:ext>
            </a:extLst>
          </p:cNvPr>
          <p:cNvSpPr txBox="1"/>
          <p:nvPr/>
        </p:nvSpPr>
        <p:spPr>
          <a:xfrm>
            <a:off x="135802" y="200208"/>
            <a:ext cx="30329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bg2"/>
                </a:solidFill>
              </a:rPr>
              <a:t>STATUS REPORT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9D423DDB-D77A-7474-77EE-01BDE6F504CE}"/>
              </a:ext>
            </a:extLst>
          </p:cNvPr>
          <p:cNvSpPr txBox="1"/>
          <p:nvPr/>
        </p:nvSpPr>
        <p:spPr>
          <a:xfrm>
            <a:off x="3648543" y="155769"/>
            <a:ext cx="20279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Projetos</a:t>
            </a:r>
            <a:endParaRPr lang="pt-BR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13F2E20-83D7-74B1-2650-352D0967E425}"/>
              </a:ext>
            </a:extLst>
          </p:cNvPr>
          <p:cNvSpPr txBox="1"/>
          <p:nvPr/>
        </p:nvSpPr>
        <p:spPr>
          <a:xfrm>
            <a:off x="3232087" y="1031357"/>
            <a:ext cx="4961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Projeto de pesquisa e melhoria contínua</a:t>
            </a:r>
            <a:endParaRPr lang="pt-BR" sz="14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CF63783-B3C6-4C32-0B85-C1D284B4D2E3}"/>
              </a:ext>
            </a:extLst>
          </p:cNvPr>
          <p:cNvSpPr txBox="1"/>
          <p:nvPr/>
        </p:nvSpPr>
        <p:spPr>
          <a:xfrm>
            <a:off x="135802" y="1672644"/>
            <a:ext cx="546829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Alinhamento </a:t>
            </a:r>
            <a:r>
              <a:rPr lang="pt-BR" sz="140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Estratégico: </a:t>
            </a:r>
            <a:r>
              <a:rPr lang="pt-BR" sz="1200" b="0" i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Projeto priorizado associado ao objetivo estratégico de pesquisa e desenvolvimento contínuo. É um projeto essencial com grande impacto na GPP.</a:t>
            </a:r>
            <a:br>
              <a:rPr lang="pt-BR" sz="1200"/>
            </a:br>
            <a:endParaRPr lang="pt-BR" sz="12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17649345-6A4A-434B-BB96-38B6B6155843}"/>
              </a:ext>
            </a:extLst>
          </p:cNvPr>
          <p:cNvSpPr txBox="1"/>
          <p:nvPr/>
        </p:nvSpPr>
        <p:spPr>
          <a:xfrm>
            <a:off x="135802" y="4385137"/>
            <a:ext cx="49612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Indicadores:</a:t>
            </a:r>
            <a:endParaRPr lang="pt-BR" sz="11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F4CE0171-A41C-AD50-5D29-EADF9B96895D}"/>
              </a:ext>
            </a:extLst>
          </p:cNvPr>
          <p:cNvSpPr txBox="1"/>
          <p:nvPr/>
        </p:nvSpPr>
        <p:spPr>
          <a:xfrm>
            <a:off x="135802" y="4879330"/>
            <a:ext cx="1059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SPI – </a:t>
            </a:r>
            <a:r>
              <a:rPr lang="pt-BR" sz="1200" b="1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0.39</a:t>
            </a:r>
            <a:r>
              <a:rPr lang="pt-BR" sz="120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pt-BR" sz="120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pt-BR" sz="120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120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CPI – </a:t>
            </a:r>
            <a:r>
              <a:rPr lang="pt-BR" sz="1200" b="1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0.34</a:t>
            </a:r>
            <a:r>
              <a:rPr lang="pt-BR" sz="120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pt-BR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6531C826-3D36-0C83-6252-8E8C57B139E3}"/>
              </a:ext>
            </a:extLst>
          </p:cNvPr>
          <p:cNvSpPr txBox="1"/>
          <p:nvPr/>
        </p:nvSpPr>
        <p:spPr>
          <a:xfrm>
            <a:off x="1652257" y="4896142"/>
            <a:ext cx="2068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EAC – </a:t>
            </a:r>
            <a:r>
              <a:rPr lang="pt-BR" sz="1200" b="1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R$ 7,352,941.17 </a:t>
            </a:r>
            <a:r>
              <a:rPr lang="pt-BR" sz="120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br>
              <a:rPr lang="pt-BR" sz="120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pt-BR" sz="120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120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ETC  -  </a:t>
            </a:r>
            <a:r>
              <a:rPr lang="pt-BR" sz="1200" b="1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R$ 6,395,566.17 </a:t>
            </a:r>
            <a:endParaRPr lang="pt-BR" sz="12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15D69616-2D2B-CE3A-DE19-117752AC42BD}"/>
              </a:ext>
            </a:extLst>
          </p:cNvPr>
          <p:cNvSpPr txBox="1"/>
          <p:nvPr/>
        </p:nvSpPr>
        <p:spPr>
          <a:xfrm>
            <a:off x="7366794" y="1670458"/>
            <a:ext cx="311439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Responsável: </a:t>
            </a:r>
            <a:r>
              <a:rPr lang="pt-BR" sz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João Cidral</a:t>
            </a:r>
            <a:br>
              <a:rPr lang="pt-BR" sz="1200"/>
            </a:br>
            <a:endParaRPr lang="pt-BR" sz="120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267C2C8F-1715-97D6-E78A-0C22709B21C6}"/>
              </a:ext>
            </a:extLst>
          </p:cNvPr>
          <p:cNvCxnSpPr>
            <a:cxnSpLocks/>
          </p:cNvCxnSpPr>
          <p:nvPr/>
        </p:nvCxnSpPr>
        <p:spPr>
          <a:xfrm>
            <a:off x="5747440" y="2715915"/>
            <a:ext cx="0" cy="1426169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Agrupar 26">
            <a:extLst>
              <a:ext uri="{FF2B5EF4-FFF2-40B4-BE49-F238E27FC236}">
                <a16:creationId xmlns:a16="http://schemas.microsoft.com/office/drawing/2014/main" id="{7228345C-7B38-4181-BB5A-8B3B3663C1C8}"/>
              </a:ext>
            </a:extLst>
          </p:cNvPr>
          <p:cNvGrpSpPr/>
          <p:nvPr/>
        </p:nvGrpSpPr>
        <p:grpSpPr>
          <a:xfrm>
            <a:off x="7297091" y="4385137"/>
            <a:ext cx="5474755" cy="1164493"/>
            <a:chOff x="6581442" y="4300498"/>
            <a:chExt cx="5474755" cy="1164493"/>
          </a:xfrm>
        </p:grpSpPr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2CB75ECC-A923-5C4E-FF41-A709C449A589}"/>
                </a:ext>
              </a:extLst>
            </p:cNvPr>
            <p:cNvSpPr txBox="1"/>
            <p:nvPr/>
          </p:nvSpPr>
          <p:spPr>
            <a:xfrm>
              <a:off x="6581443" y="5203381"/>
              <a:ext cx="321085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0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Orçamento:</a:t>
              </a:r>
            </a:p>
          </p:txBody>
        </p:sp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F51B3CD9-8362-FE9D-3BB2-F731033FC850}"/>
                </a:ext>
              </a:extLst>
            </p:cNvPr>
            <p:cNvSpPr txBox="1"/>
            <p:nvPr/>
          </p:nvSpPr>
          <p:spPr>
            <a:xfrm>
              <a:off x="6596824" y="4652558"/>
              <a:ext cx="169299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0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Prazo:</a:t>
              </a:r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795BF61F-159F-8E80-F4DE-9FF444A5266E}"/>
                </a:ext>
              </a:extLst>
            </p:cNvPr>
            <p:cNvSpPr txBox="1"/>
            <p:nvPr/>
          </p:nvSpPr>
          <p:spPr>
            <a:xfrm>
              <a:off x="6581442" y="4914168"/>
              <a:ext cx="231083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0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Alinhamento com a estratégia:</a:t>
              </a:r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D2BB11E1-B6A0-CB68-ACB4-1590581B6B00}"/>
                </a:ext>
              </a:extLst>
            </p:cNvPr>
            <p:cNvSpPr txBox="1"/>
            <p:nvPr/>
          </p:nvSpPr>
          <p:spPr>
            <a:xfrm>
              <a:off x="6587904" y="4300498"/>
              <a:ext cx="5468293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Status: </a:t>
              </a:r>
              <a:r>
                <a:rPr lang="pt-BR" sz="1200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Em Andamento </a:t>
              </a:r>
              <a:br>
                <a:rPr lang="pt-BR" sz="1100"/>
              </a:br>
              <a:endParaRPr lang="pt-BR" sz="110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C9A514DE-75F6-0373-A717-FB28B6F6037E}"/>
                </a:ext>
              </a:extLst>
            </p:cNvPr>
            <p:cNvSpPr/>
            <p:nvPr/>
          </p:nvSpPr>
          <p:spPr>
            <a:xfrm>
              <a:off x="7123437" y="4735783"/>
              <a:ext cx="102601" cy="8148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4000"/>
            </a:p>
          </p:txBody>
        </p: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720ECDAC-1036-06CA-30BB-900B5D8C9600}"/>
                </a:ext>
              </a:extLst>
            </p:cNvPr>
            <p:cNvSpPr/>
            <p:nvPr/>
          </p:nvSpPr>
          <p:spPr>
            <a:xfrm>
              <a:off x="7443321" y="5293445"/>
              <a:ext cx="102601" cy="81481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4000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120E140D-5288-5992-5CEA-DB9A3B28D9A5}"/>
                </a:ext>
              </a:extLst>
            </p:cNvPr>
            <p:cNvSpPr/>
            <p:nvPr/>
          </p:nvSpPr>
          <p:spPr>
            <a:xfrm>
              <a:off x="8461976" y="5004232"/>
              <a:ext cx="102601" cy="81481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4000"/>
            </a:p>
          </p:txBody>
        </p:sp>
      </p:grpSp>
      <p:sp>
        <p:nvSpPr>
          <p:cNvPr id="3" name="CaixaDeTexto 2">
            <a:extLst>
              <a:ext uri="{FF2B5EF4-FFF2-40B4-BE49-F238E27FC236}">
                <a16:creationId xmlns:a16="http://schemas.microsoft.com/office/drawing/2014/main" id="{770C6185-A034-3E0F-C156-11DC91C9343A}"/>
              </a:ext>
            </a:extLst>
          </p:cNvPr>
          <p:cNvSpPr txBox="1"/>
          <p:nvPr/>
        </p:nvSpPr>
        <p:spPr>
          <a:xfrm>
            <a:off x="176056" y="2715915"/>
            <a:ext cx="538778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Situação do Projeto: </a:t>
            </a:r>
            <a:r>
              <a:rPr lang="pt-BR" sz="1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Projeto enfrenta atrasos devido à demissão de dois membros chaves da equipe.</a:t>
            </a:r>
          </a:p>
        </p:txBody>
      </p:sp>
    </p:spTree>
    <p:extLst>
      <p:ext uri="{BB962C8B-B14F-4D97-AF65-F5344CB8AC3E}">
        <p14:creationId xmlns:p14="http://schemas.microsoft.com/office/powerpoint/2010/main" val="3286251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A99962-D9CA-A6B2-A50C-85D169953B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FBC45A44-4AB9-FC3C-3B97-7BC868E41C43}"/>
              </a:ext>
            </a:extLst>
          </p:cNvPr>
          <p:cNvSpPr/>
          <p:nvPr/>
        </p:nvSpPr>
        <p:spPr>
          <a:xfrm>
            <a:off x="0" y="-18345"/>
            <a:ext cx="12192000" cy="923636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4E8ECB7C-A588-227D-8586-B717222E197C}"/>
              </a:ext>
            </a:extLst>
          </p:cNvPr>
          <p:cNvSpPr/>
          <p:nvPr/>
        </p:nvSpPr>
        <p:spPr>
          <a:xfrm>
            <a:off x="0" y="-43557"/>
            <a:ext cx="3576117" cy="923636"/>
          </a:xfrm>
          <a:prstGeom prst="rect">
            <a:avLst/>
          </a:prstGeom>
          <a:solidFill>
            <a:srgbClr val="800000"/>
          </a:solidFill>
          <a:ln>
            <a:solidFill>
              <a:srgbClr val="8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0000"/>
              </a:solidFill>
              <a:highlight>
                <a:srgbClr val="000080"/>
              </a:highlight>
            </a:endParaRP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EFA75358-6B1D-98C8-F767-8669D70DF31C}"/>
              </a:ext>
            </a:extLst>
          </p:cNvPr>
          <p:cNvCxnSpPr>
            <a:cxnSpLocks/>
          </p:cNvCxnSpPr>
          <p:nvPr/>
        </p:nvCxnSpPr>
        <p:spPr>
          <a:xfrm>
            <a:off x="3720973" y="606576"/>
            <a:ext cx="3223033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0748BC7D-C82C-D606-589D-698EBD022232}"/>
              </a:ext>
            </a:extLst>
          </p:cNvPr>
          <p:cNvSpPr txBox="1"/>
          <p:nvPr/>
        </p:nvSpPr>
        <p:spPr>
          <a:xfrm>
            <a:off x="135802" y="200208"/>
            <a:ext cx="30329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bg2"/>
                </a:solidFill>
              </a:rPr>
              <a:t>STATUS REPORT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91A6087C-6918-ED50-50C0-664C1C2067CD}"/>
              </a:ext>
            </a:extLst>
          </p:cNvPr>
          <p:cNvSpPr txBox="1"/>
          <p:nvPr/>
        </p:nvSpPr>
        <p:spPr>
          <a:xfrm>
            <a:off x="3648543" y="155769"/>
            <a:ext cx="20279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Projetos</a:t>
            </a:r>
            <a:endParaRPr lang="pt-BR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8F274CE-14D4-5C11-9E6E-65A1B1D3E8E7}"/>
              </a:ext>
            </a:extLst>
          </p:cNvPr>
          <p:cNvSpPr txBox="1"/>
          <p:nvPr/>
        </p:nvSpPr>
        <p:spPr>
          <a:xfrm>
            <a:off x="3232087" y="1031357"/>
            <a:ext cx="49612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Laboratório de inovação para engenharia de software</a:t>
            </a:r>
            <a:endParaRPr lang="pt-BR" sz="14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7CF65CA-5A22-6FB8-5EB9-4EC9447081A1}"/>
              </a:ext>
            </a:extLst>
          </p:cNvPr>
          <p:cNvSpPr txBox="1"/>
          <p:nvPr/>
        </p:nvSpPr>
        <p:spPr>
          <a:xfrm>
            <a:off x="135802" y="1684739"/>
            <a:ext cx="551667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Alinhamento Estratégico: </a:t>
            </a:r>
            <a:r>
              <a:rPr lang="pt-BR" sz="1200" b="0" i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Projeto priorizado associado ao objetivo estratégico de investimento em pesquisa e desenvolvimento contínuo. É um projeto com grande impacto por ser responsável de trazer inovações e manter a GPP competitiva no mercado.</a:t>
            </a:r>
            <a:endParaRPr lang="pt-BR" sz="12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BF4A365-A5EA-725D-B29E-762362BE09C8}"/>
              </a:ext>
            </a:extLst>
          </p:cNvPr>
          <p:cNvSpPr txBox="1"/>
          <p:nvPr/>
        </p:nvSpPr>
        <p:spPr>
          <a:xfrm>
            <a:off x="135802" y="4385137"/>
            <a:ext cx="49612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Indicadores:</a:t>
            </a:r>
            <a:endParaRPr lang="pt-BR" sz="11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DD628CA9-6CFA-0F67-7B38-966984687199}"/>
              </a:ext>
            </a:extLst>
          </p:cNvPr>
          <p:cNvSpPr txBox="1"/>
          <p:nvPr/>
        </p:nvSpPr>
        <p:spPr>
          <a:xfrm>
            <a:off x="135802" y="4879330"/>
            <a:ext cx="1059255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120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SPI – </a:t>
            </a:r>
            <a:r>
              <a:rPr lang="pt-BR" sz="1200" b="1" dirty="0">
                <a:solidFill>
                  <a:srgbClr val="000000"/>
                </a:solidFill>
                <a:latin typeface="Aptos"/>
                <a:cs typeface="Calibri"/>
              </a:rPr>
              <a:t>1.31</a:t>
            </a:r>
            <a:b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120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CPI -</a:t>
            </a:r>
            <a:r>
              <a:rPr lang="pt-BR" sz="1200" b="1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 </a:t>
            </a:r>
            <a:r>
              <a:rPr lang="pt-BR" sz="1200" b="1" dirty="0">
                <a:solidFill>
                  <a:srgbClr val="000000"/>
                </a:solidFill>
                <a:latin typeface="Aptos"/>
                <a:cs typeface="Calibri"/>
              </a:rPr>
              <a:t>1.24</a:t>
            </a:r>
            <a:endParaRPr lang="pt-BR" sz="1200" b="1" dirty="0">
              <a:solidFill>
                <a:schemeClr val="bg2">
                  <a:lumMod val="2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7EDA94B0-BC76-E656-9956-7E830D3103B1}"/>
              </a:ext>
            </a:extLst>
          </p:cNvPr>
          <p:cNvSpPr txBox="1"/>
          <p:nvPr/>
        </p:nvSpPr>
        <p:spPr>
          <a:xfrm>
            <a:off x="1565740" y="4901903"/>
            <a:ext cx="1964972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120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EAC – </a:t>
            </a:r>
            <a:r>
              <a:rPr lang="pt-BR" sz="1200" b="1" dirty="0">
                <a:solidFill>
                  <a:srgbClr val="000000"/>
                </a:solidFill>
                <a:latin typeface="Aptos"/>
                <a:cs typeface="Calibri"/>
              </a:rPr>
              <a:t>R$1,612,903.22</a:t>
            </a:r>
            <a:b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120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ETC  - </a:t>
            </a:r>
            <a:r>
              <a:rPr lang="pt-BR" sz="1200" b="1" dirty="0">
                <a:solidFill>
                  <a:srgbClr val="000000"/>
                </a:solidFill>
                <a:latin typeface="Aptos"/>
                <a:cs typeface="Calibri"/>
              </a:rPr>
              <a:t>R$ 1,274,703.22</a:t>
            </a:r>
            <a:endParaRPr lang="pt-BR" sz="1200" b="1" dirty="0">
              <a:solidFill>
                <a:schemeClr val="bg2">
                  <a:lumMod val="2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DA560F92-4D64-7929-7051-FB3F10000EE9}"/>
              </a:ext>
            </a:extLst>
          </p:cNvPr>
          <p:cNvSpPr txBox="1"/>
          <p:nvPr/>
        </p:nvSpPr>
        <p:spPr>
          <a:xfrm>
            <a:off x="7366794" y="1670458"/>
            <a:ext cx="311439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Responsável: </a:t>
            </a:r>
            <a:r>
              <a:rPr lang="pt-BR" sz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Gustavo Regnel</a:t>
            </a:r>
            <a:br>
              <a:rPr lang="pt-BR" sz="1100" dirty="0"/>
            </a:br>
            <a:endParaRPr lang="pt-BR" sz="1100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4EA9A252-B1C0-E1DA-BA8C-F7F175D176BE}"/>
              </a:ext>
            </a:extLst>
          </p:cNvPr>
          <p:cNvCxnSpPr>
            <a:cxnSpLocks/>
          </p:cNvCxnSpPr>
          <p:nvPr/>
        </p:nvCxnSpPr>
        <p:spPr>
          <a:xfrm>
            <a:off x="5747440" y="2715915"/>
            <a:ext cx="0" cy="1426169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Agrupar 26">
            <a:extLst>
              <a:ext uri="{FF2B5EF4-FFF2-40B4-BE49-F238E27FC236}">
                <a16:creationId xmlns:a16="http://schemas.microsoft.com/office/drawing/2014/main" id="{0F774E2D-0232-BE77-37B6-33B1F5F9B808}"/>
              </a:ext>
            </a:extLst>
          </p:cNvPr>
          <p:cNvGrpSpPr/>
          <p:nvPr/>
        </p:nvGrpSpPr>
        <p:grpSpPr>
          <a:xfrm>
            <a:off x="7297091" y="4385137"/>
            <a:ext cx="5474755" cy="1164493"/>
            <a:chOff x="6581442" y="4300498"/>
            <a:chExt cx="5474755" cy="1164493"/>
          </a:xfrm>
        </p:grpSpPr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1A8A3AB5-F055-CECB-7C02-6910F2F68F0C}"/>
                </a:ext>
              </a:extLst>
            </p:cNvPr>
            <p:cNvSpPr txBox="1"/>
            <p:nvPr/>
          </p:nvSpPr>
          <p:spPr>
            <a:xfrm>
              <a:off x="6581443" y="5203381"/>
              <a:ext cx="321085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0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Orçamento:</a:t>
              </a:r>
            </a:p>
          </p:txBody>
        </p:sp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62EC1AEF-70E6-201C-7B8A-55A20EAD3C67}"/>
                </a:ext>
              </a:extLst>
            </p:cNvPr>
            <p:cNvSpPr txBox="1"/>
            <p:nvPr/>
          </p:nvSpPr>
          <p:spPr>
            <a:xfrm>
              <a:off x="6596824" y="4652558"/>
              <a:ext cx="169299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0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Prazo:</a:t>
              </a:r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F98B4C01-E61D-CB97-DD73-E2D7735F6689}"/>
                </a:ext>
              </a:extLst>
            </p:cNvPr>
            <p:cNvSpPr txBox="1"/>
            <p:nvPr/>
          </p:nvSpPr>
          <p:spPr>
            <a:xfrm>
              <a:off x="6581442" y="4914168"/>
              <a:ext cx="231083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0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Alinhamento com a estratégia:</a:t>
              </a:r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D41E733A-9245-DFCD-6C57-92AB9B1E92D0}"/>
                </a:ext>
              </a:extLst>
            </p:cNvPr>
            <p:cNvSpPr txBox="1"/>
            <p:nvPr/>
          </p:nvSpPr>
          <p:spPr>
            <a:xfrm>
              <a:off x="6587904" y="4300498"/>
              <a:ext cx="5468293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Status: </a:t>
              </a:r>
              <a:r>
                <a:rPr lang="pt-BR" sz="1200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Em Andamento </a:t>
              </a:r>
              <a:br>
                <a:rPr lang="pt-BR" sz="1100"/>
              </a:br>
              <a:endParaRPr lang="pt-BR" sz="110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F47414AC-A685-BFEC-47C2-238B3BFEF115}"/>
                </a:ext>
              </a:extLst>
            </p:cNvPr>
            <p:cNvSpPr/>
            <p:nvPr/>
          </p:nvSpPr>
          <p:spPr>
            <a:xfrm>
              <a:off x="7123437" y="4735783"/>
              <a:ext cx="102601" cy="81481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4000"/>
            </a:p>
          </p:txBody>
        </p: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8103442D-036D-86FE-CBD1-22F5148050BF}"/>
                </a:ext>
              </a:extLst>
            </p:cNvPr>
            <p:cNvSpPr/>
            <p:nvPr/>
          </p:nvSpPr>
          <p:spPr>
            <a:xfrm>
              <a:off x="7443321" y="5293445"/>
              <a:ext cx="102601" cy="81481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4000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9BCD57A3-03D2-8C09-1F19-F0D9ED2C077D}"/>
                </a:ext>
              </a:extLst>
            </p:cNvPr>
            <p:cNvSpPr/>
            <p:nvPr/>
          </p:nvSpPr>
          <p:spPr>
            <a:xfrm>
              <a:off x="8461976" y="5004232"/>
              <a:ext cx="102601" cy="81481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400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FB8382A-1881-31EB-93B8-78118DC4BA24}"/>
              </a:ext>
            </a:extLst>
          </p:cNvPr>
          <p:cNvSpPr txBox="1"/>
          <p:nvPr/>
        </p:nvSpPr>
        <p:spPr>
          <a:xfrm>
            <a:off x="135802" y="2845804"/>
            <a:ext cx="4945935" cy="4924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Situação do Projeto: O </a:t>
            </a:r>
            <a:r>
              <a:rPr lang="en-US" sz="1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Projeto está adiantado em 5%, mas com um custo adicional de 6% devido a contratação de consultores externos.</a:t>
            </a:r>
          </a:p>
        </p:txBody>
      </p:sp>
    </p:spTree>
    <p:extLst>
      <p:ext uri="{BB962C8B-B14F-4D97-AF65-F5344CB8AC3E}">
        <p14:creationId xmlns:p14="http://schemas.microsoft.com/office/powerpoint/2010/main" val="915926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B4AA4E-B1B2-A01C-6533-68CCD5BA43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859B6A71-BF50-06DD-18B3-D4C1A320D29E}"/>
              </a:ext>
            </a:extLst>
          </p:cNvPr>
          <p:cNvSpPr/>
          <p:nvPr/>
        </p:nvSpPr>
        <p:spPr>
          <a:xfrm>
            <a:off x="0" y="-18345"/>
            <a:ext cx="12192000" cy="923636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E11CEB16-0216-7B6D-CCF8-D2AE165FB3F1}"/>
              </a:ext>
            </a:extLst>
          </p:cNvPr>
          <p:cNvSpPr/>
          <p:nvPr/>
        </p:nvSpPr>
        <p:spPr>
          <a:xfrm>
            <a:off x="0" y="-43557"/>
            <a:ext cx="3576117" cy="923636"/>
          </a:xfrm>
          <a:prstGeom prst="rect">
            <a:avLst/>
          </a:prstGeom>
          <a:solidFill>
            <a:srgbClr val="800000"/>
          </a:solidFill>
          <a:ln>
            <a:solidFill>
              <a:srgbClr val="8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  <a:highlight>
                <a:srgbClr val="000080"/>
              </a:highlight>
            </a:endParaRP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7370C795-3397-11E9-856D-41329890EEED}"/>
              </a:ext>
            </a:extLst>
          </p:cNvPr>
          <p:cNvCxnSpPr>
            <a:cxnSpLocks/>
          </p:cNvCxnSpPr>
          <p:nvPr/>
        </p:nvCxnSpPr>
        <p:spPr>
          <a:xfrm>
            <a:off x="3720973" y="606576"/>
            <a:ext cx="3223033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A608BE1-C7FD-2B79-4E8C-472086F214C0}"/>
              </a:ext>
            </a:extLst>
          </p:cNvPr>
          <p:cNvSpPr txBox="1"/>
          <p:nvPr/>
        </p:nvSpPr>
        <p:spPr>
          <a:xfrm>
            <a:off x="135802" y="200208"/>
            <a:ext cx="30329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>
                <a:solidFill>
                  <a:schemeClr val="bg2"/>
                </a:solidFill>
              </a:rPr>
              <a:t>STATUS REPORT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A7FCACF5-76BF-2940-6743-120F2453EA88}"/>
              </a:ext>
            </a:extLst>
          </p:cNvPr>
          <p:cNvSpPr txBox="1"/>
          <p:nvPr/>
        </p:nvSpPr>
        <p:spPr>
          <a:xfrm>
            <a:off x="3648543" y="155769"/>
            <a:ext cx="20279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Indicadores</a:t>
            </a:r>
            <a:endParaRPr lang="pt-BR" sz="14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97840A2-CDE2-0D69-BF81-8C2C1C379457}"/>
              </a:ext>
            </a:extLst>
          </p:cNvPr>
          <p:cNvSpPr txBox="1"/>
          <p:nvPr/>
        </p:nvSpPr>
        <p:spPr>
          <a:xfrm>
            <a:off x="3232087" y="1031357"/>
            <a:ext cx="4961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Indicadores Unificados</a:t>
            </a:r>
            <a:endParaRPr lang="pt-BR" sz="1400" b="1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AF4110F6-BEE2-FA15-7636-34F251DB8FF1}"/>
              </a:ext>
            </a:extLst>
          </p:cNvPr>
          <p:cNvCxnSpPr>
            <a:cxnSpLocks/>
          </p:cNvCxnSpPr>
          <p:nvPr/>
        </p:nvCxnSpPr>
        <p:spPr>
          <a:xfrm>
            <a:off x="0" y="5700577"/>
            <a:ext cx="2560793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F5837652-6932-7A7E-A511-F3328065F4BC}"/>
              </a:ext>
            </a:extLst>
          </p:cNvPr>
          <p:cNvSpPr txBox="1"/>
          <p:nvPr/>
        </p:nvSpPr>
        <p:spPr>
          <a:xfrm>
            <a:off x="273454" y="5826643"/>
            <a:ext cx="11918546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/>
              <a:t>Conclusão: O CPI dos projetos  de pesquisa e automação de testes ficou inferior a 1, ou seja, serão recursos adicionais além do previsto.  Além disso, os projetos 1 e 2 irão ter um atraso significativo se continuar nesse ritmo e o terceiro projeto irá se adiantar um pouco. Por conta do acréscimo de tempo, o AC do primeiro e segundo projeto irá aumentar.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5CE2A79-6D1E-5B86-2358-970DDB71B1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9518" y="2298017"/>
            <a:ext cx="5782482" cy="306747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66F82D4-6E31-E091-B39F-BE1117218A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451" y="2301762"/>
            <a:ext cx="5887272" cy="298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465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3268EC-80AB-59D6-8D44-5C6FC8B86B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9B7D24F-0227-CDDF-B8C0-35520B5DE516}"/>
              </a:ext>
            </a:extLst>
          </p:cNvPr>
          <p:cNvSpPr/>
          <p:nvPr/>
        </p:nvSpPr>
        <p:spPr>
          <a:xfrm>
            <a:off x="0" y="-18345"/>
            <a:ext cx="12192000" cy="923636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EAFFF1E5-E1F1-1EAF-8755-D782631A9D10}"/>
              </a:ext>
            </a:extLst>
          </p:cNvPr>
          <p:cNvSpPr/>
          <p:nvPr/>
        </p:nvSpPr>
        <p:spPr>
          <a:xfrm>
            <a:off x="0" y="-43557"/>
            <a:ext cx="3576117" cy="923636"/>
          </a:xfrm>
          <a:prstGeom prst="rect">
            <a:avLst/>
          </a:prstGeom>
          <a:solidFill>
            <a:srgbClr val="800000"/>
          </a:solidFill>
          <a:ln>
            <a:solidFill>
              <a:srgbClr val="8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  <a:highlight>
                <a:srgbClr val="000080"/>
              </a:highlight>
            </a:endParaRP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0DE1D85C-5AB4-FAC9-8E35-75242524B390}"/>
              </a:ext>
            </a:extLst>
          </p:cNvPr>
          <p:cNvCxnSpPr>
            <a:cxnSpLocks/>
          </p:cNvCxnSpPr>
          <p:nvPr/>
        </p:nvCxnSpPr>
        <p:spPr>
          <a:xfrm>
            <a:off x="3720973" y="606576"/>
            <a:ext cx="3223033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9BDEDA27-803F-B2A7-4927-2BB3CB5F9521}"/>
              </a:ext>
            </a:extLst>
          </p:cNvPr>
          <p:cNvSpPr txBox="1"/>
          <p:nvPr/>
        </p:nvSpPr>
        <p:spPr>
          <a:xfrm>
            <a:off x="135802" y="200208"/>
            <a:ext cx="30329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>
                <a:solidFill>
                  <a:schemeClr val="bg2"/>
                </a:solidFill>
              </a:rPr>
              <a:t>STATUS REPORT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50CB56AE-1360-74A8-97D0-2312C85519A7}"/>
              </a:ext>
            </a:extLst>
          </p:cNvPr>
          <p:cNvSpPr txBox="1"/>
          <p:nvPr/>
        </p:nvSpPr>
        <p:spPr>
          <a:xfrm>
            <a:off x="3648543" y="155769"/>
            <a:ext cx="20279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Projetos</a:t>
            </a:r>
            <a:endParaRPr lang="pt-BR" sz="14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7797D9B-3467-82AA-EC17-D442ACD7D511}"/>
              </a:ext>
            </a:extLst>
          </p:cNvPr>
          <p:cNvSpPr txBox="1"/>
          <p:nvPr/>
        </p:nvSpPr>
        <p:spPr>
          <a:xfrm>
            <a:off x="3232087" y="1031357"/>
            <a:ext cx="4961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Indicadores Unificados</a:t>
            </a:r>
            <a:endParaRPr lang="pt-BR" sz="1400" b="1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BE4C44A8-A70A-1FF7-D9D3-D2A1D82EE713}"/>
              </a:ext>
            </a:extLst>
          </p:cNvPr>
          <p:cNvCxnSpPr>
            <a:cxnSpLocks/>
          </p:cNvCxnSpPr>
          <p:nvPr/>
        </p:nvCxnSpPr>
        <p:spPr>
          <a:xfrm>
            <a:off x="0" y="5700577"/>
            <a:ext cx="2560793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BE9B69CA-1B19-299D-6B3B-5F0EB68EA3B9}"/>
              </a:ext>
            </a:extLst>
          </p:cNvPr>
          <p:cNvSpPr txBox="1"/>
          <p:nvPr/>
        </p:nvSpPr>
        <p:spPr>
          <a:xfrm>
            <a:off x="273454" y="5826643"/>
            <a:ext cx="9077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Conclusão: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FD787B5-1A8E-DAFC-EDE4-7B30C75BCE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454" y="1901766"/>
            <a:ext cx="6163535" cy="342947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2EBEEE1-0B23-C4D4-5303-26998C3779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9417" y="1896087"/>
            <a:ext cx="5849166" cy="3229426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321C1E41-373A-46D4-CFE0-D0B94CCC2F68}"/>
              </a:ext>
            </a:extLst>
          </p:cNvPr>
          <p:cNvSpPr txBox="1"/>
          <p:nvPr/>
        </p:nvSpPr>
        <p:spPr>
          <a:xfrm>
            <a:off x="273454" y="5826643"/>
            <a:ext cx="11918546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/>
              <a:t>Conclusão: O orçamento total do primeiro e segundo projeto irão ultrapassar o orçamento caso continue desta maneira. O primeiro e segundo projeto também irão ultrapassar o prazo projetado inicialmente para os projetos se continuar desta maneira. Já o projeto 3 se mantem constante no prazo e custo, com pequenas variações positivas.</a:t>
            </a:r>
          </a:p>
        </p:txBody>
      </p:sp>
    </p:spTree>
    <p:extLst>
      <p:ext uri="{BB962C8B-B14F-4D97-AF65-F5344CB8AC3E}">
        <p14:creationId xmlns:p14="http://schemas.microsoft.com/office/powerpoint/2010/main" val="1570032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6B1E38-0CDD-87F0-56C8-E5C9B6991A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BE3CA421-9DAA-9843-7F48-A813F566213E}"/>
              </a:ext>
            </a:extLst>
          </p:cNvPr>
          <p:cNvSpPr/>
          <p:nvPr/>
        </p:nvSpPr>
        <p:spPr>
          <a:xfrm>
            <a:off x="0" y="-18345"/>
            <a:ext cx="12192000" cy="923636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E5660DCC-228F-4ADE-B6E2-2DF5E8AD0279}"/>
              </a:ext>
            </a:extLst>
          </p:cNvPr>
          <p:cNvSpPr/>
          <p:nvPr/>
        </p:nvSpPr>
        <p:spPr>
          <a:xfrm>
            <a:off x="0" y="-43557"/>
            <a:ext cx="3576117" cy="923636"/>
          </a:xfrm>
          <a:prstGeom prst="rect">
            <a:avLst/>
          </a:prstGeom>
          <a:solidFill>
            <a:srgbClr val="800000"/>
          </a:solidFill>
          <a:ln>
            <a:solidFill>
              <a:srgbClr val="8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  <a:highlight>
                <a:srgbClr val="000080"/>
              </a:highlight>
            </a:endParaRP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C88D3626-45FF-86F6-92D4-BF7AFB0EB446}"/>
              </a:ext>
            </a:extLst>
          </p:cNvPr>
          <p:cNvCxnSpPr>
            <a:cxnSpLocks/>
          </p:cNvCxnSpPr>
          <p:nvPr/>
        </p:nvCxnSpPr>
        <p:spPr>
          <a:xfrm>
            <a:off x="3720973" y="606576"/>
            <a:ext cx="3223033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0DD6494F-34DB-7021-1457-C05A1723C1BE}"/>
              </a:ext>
            </a:extLst>
          </p:cNvPr>
          <p:cNvSpPr txBox="1"/>
          <p:nvPr/>
        </p:nvSpPr>
        <p:spPr>
          <a:xfrm>
            <a:off x="135802" y="200208"/>
            <a:ext cx="30329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>
                <a:solidFill>
                  <a:schemeClr val="bg2"/>
                </a:solidFill>
              </a:rPr>
              <a:t>STATUS REPORT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E8065999-F5E3-7979-9309-49776CD3EA14}"/>
              </a:ext>
            </a:extLst>
          </p:cNvPr>
          <p:cNvSpPr txBox="1"/>
          <p:nvPr/>
        </p:nvSpPr>
        <p:spPr>
          <a:xfrm>
            <a:off x="3648543" y="155769"/>
            <a:ext cx="20279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Projetos</a:t>
            </a:r>
            <a:endParaRPr lang="pt-BR" sz="14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031CEC2-0972-D4E3-C037-181A0B3CEF13}"/>
              </a:ext>
            </a:extLst>
          </p:cNvPr>
          <p:cNvSpPr txBox="1"/>
          <p:nvPr/>
        </p:nvSpPr>
        <p:spPr>
          <a:xfrm>
            <a:off x="3232087" y="1031357"/>
            <a:ext cx="4961299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b="1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Recursos</a:t>
            </a:r>
            <a:endParaRPr lang="en-US"/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BF6A003E-FC3A-F340-61EC-9AF616734324}"/>
              </a:ext>
            </a:extLst>
          </p:cNvPr>
          <p:cNvCxnSpPr>
            <a:cxnSpLocks/>
          </p:cNvCxnSpPr>
          <p:nvPr/>
        </p:nvCxnSpPr>
        <p:spPr>
          <a:xfrm>
            <a:off x="0" y="5700577"/>
            <a:ext cx="2560793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449CB6E5-19AD-5077-86DC-2966C214640A}"/>
              </a:ext>
            </a:extLst>
          </p:cNvPr>
          <p:cNvSpPr txBox="1"/>
          <p:nvPr/>
        </p:nvSpPr>
        <p:spPr>
          <a:xfrm>
            <a:off x="273454" y="5826643"/>
            <a:ext cx="11451186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/>
              <a:t>Conclusão: Como 2 funcionários foram desligados da empresa, o projeto 2 está com problemas de recursos, então o DEV18 que se encontra com pouca demanda será alocado para suprir essa necessidade temporariamente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E3C58ED-5CF8-7F27-0712-EE3B6574FE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43" y="1665225"/>
            <a:ext cx="4997146" cy="340148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D26F0A1-535E-0C3F-19BC-2924076304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6520" y="1902406"/>
            <a:ext cx="6344728" cy="313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417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1C6E08-C596-3ACD-2460-FB7A51A314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75ED509-1E73-1249-6B18-4BF741B221F9}"/>
              </a:ext>
            </a:extLst>
          </p:cNvPr>
          <p:cNvSpPr/>
          <p:nvPr/>
        </p:nvSpPr>
        <p:spPr>
          <a:xfrm>
            <a:off x="0" y="-18345"/>
            <a:ext cx="12192000" cy="923636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F2B1E2E-2B46-DF18-DDE1-995B8345F291}"/>
              </a:ext>
            </a:extLst>
          </p:cNvPr>
          <p:cNvSpPr/>
          <p:nvPr/>
        </p:nvSpPr>
        <p:spPr>
          <a:xfrm>
            <a:off x="0" y="-43557"/>
            <a:ext cx="3576117" cy="923636"/>
          </a:xfrm>
          <a:prstGeom prst="rect">
            <a:avLst/>
          </a:prstGeom>
          <a:solidFill>
            <a:srgbClr val="800000"/>
          </a:solidFill>
          <a:ln>
            <a:solidFill>
              <a:srgbClr val="8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0000"/>
              </a:solidFill>
              <a:highlight>
                <a:srgbClr val="000080"/>
              </a:highlight>
            </a:endParaRP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2B340550-41BE-93A3-AC8B-3D33B5A55E26}"/>
              </a:ext>
            </a:extLst>
          </p:cNvPr>
          <p:cNvCxnSpPr>
            <a:cxnSpLocks/>
          </p:cNvCxnSpPr>
          <p:nvPr/>
        </p:nvCxnSpPr>
        <p:spPr>
          <a:xfrm>
            <a:off x="3720973" y="606576"/>
            <a:ext cx="3223033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AA91687E-FAB1-DB1A-A4BB-BF25853C6830}"/>
              </a:ext>
            </a:extLst>
          </p:cNvPr>
          <p:cNvSpPr txBox="1"/>
          <p:nvPr/>
        </p:nvSpPr>
        <p:spPr>
          <a:xfrm>
            <a:off x="135802" y="200208"/>
            <a:ext cx="30329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bg2"/>
                </a:solidFill>
              </a:rPr>
              <a:t>STATUS REPORT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FFCF1772-B511-3C86-9C65-CB06941A5A85}"/>
              </a:ext>
            </a:extLst>
          </p:cNvPr>
          <p:cNvSpPr txBox="1"/>
          <p:nvPr/>
        </p:nvSpPr>
        <p:spPr>
          <a:xfrm>
            <a:off x="3648543" y="155769"/>
            <a:ext cx="20279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Riscos</a:t>
            </a:r>
            <a:endParaRPr lang="pt-BR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7100303-A095-8F98-972A-5F43A1925D42}"/>
              </a:ext>
            </a:extLst>
          </p:cNvPr>
          <p:cNvSpPr txBox="1"/>
          <p:nvPr/>
        </p:nvSpPr>
        <p:spPr>
          <a:xfrm>
            <a:off x="135802" y="1075291"/>
            <a:ext cx="4961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Riscos Identificados</a:t>
            </a:r>
            <a:endParaRPr lang="pt-BR" sz="1400" b="1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66ABD15B-A345-C40E-919B-27E31BF07A98}"/>
              </a:ext>
            </a:extLst>
          </p:cNvPr>
          <p:cNvCxnSpPr>
            <a:cxnSpLocks/>
          </p:cNvCxnSpPr>
          <p:nvPr/>
        </p:nvCxnSpPr>
        <p:spPr>
          <a:xfrm>
            <a:off x="5774601" y="2144260"/>
            <a:ext cx="0" cy="239476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CaixaDeTexto 1">
            <a:extLst>
              <a:ext uri="{FF2B5EF4-FFF2-40B4-BE49-F238E27FC236}">
                <a16:creationId xmlns:a16="http://schemas.microsoft.com/office/drawing/2014/main" id="{31B0A378-E58C-404E-4814-A59D7B2B2192}"/>
              </a:ext>
            </a:extLst>
          </p:cNvPr>
          <p:cNvSpPr txBox="1"/>
          <p:nvPr/>
        </p:nvSpPr>
        <p:spPr>
          <a:xfrm>
            <a:off x="6335917" y="1075291"/>
            <a:ext cx="4961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Ações para correção</a:t>
            </a:r>
            <a:endParaRPr lang="pt-BR" sz="14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D1FF370-B097-409F-96BC-58E92012E705}"/>
              </a:ext>
            </a:extLst>
          </p:cNvPr>
          <p:cNvSpPr txBox="1"/>
          <p:nvPr/>
        </p:nvSpPr>
        <p:spPr>
          <a:xfrm>
            <a:off x="308234" y="1738827"/>
            <a:ext cx="5207660" cy="369331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pt-BR">
                <a:ea typeface="+mn-lt"/>
                <a:cs typeface="+mn-lt"/>
              </a:rPr>
              <a:t>Atraso significativo no cronograma, comprometendo a entrega em 12 meses.</a:t>
            </a:r>
            <a:endParaRPr lang="pt-BR"/>
          </a:p>
          <a:p>
            <a:pPr marL="285750" indent="-285750">
              <a:buFont typeface="Arial"/>
              <a:buChar char="•"/>
            </a:pPr>
            <a:r>
              <a:rPr lang="pt-BR">
                <a:ea typeface="+mn-lt"/>
                <a:cs typeface="+mn-lt"/>
              </a:rPr>
              <a:t>Custos elevados, com CPI indicando gastos 10% acima do planejado.</a:t>
            </a:r>
            <a:endParaRPr lang="pt-BR"/>
          </a:p>
          <a:p>
            <a:pPr marL="285750" indent="-285750">
              <a:buFont typeface="Arial"/>
              <a:buChar char="•"/>
            </a:pPr>
            <a:r>
              <a:rPr lang="pt-BR">
                <a:ea typeface="+mn-lt"/>
                <a:cs typeface="+mn-lt"/>
              </a:rPr>
              <a:t>Atrasos que podem afetar a inovação contínua e a competitividade da GPP.</a:t>
            </a:r>
            <a:endParaRPr lang="pt-BR"/>
          </a:p>
          <a:p>
            <a:pPr marL="285750" indent="-285750">
              <a:buFont typeface="Arial"/>
              <a:buChar char="•"/>
            </a:pPr>
            <a:r>
              <a:rPr lang="pt-BR">
                <a:ea typeface="+mn-lt"/>
                <a:cs typeface="+mn-lt"/>
              </a:rPr>
              <a:t>Risco de aumento de custos, impactando a satisfação do cliente.</a:t>
            </a:r>
            <a:endParaRPr lang="pt-BR"/>
          </a:p>
          <a:p>
            <a:pPr marL="285750" indent="-285750">
              <a:buFont typeface="Arial"/>
              <a:buChar char="•"/>
            </a:pPr>
            <a:r>
              <a:rPr lang="pt-BR">
                <a:ea typeface="+mn-lt"/>
                <a:cs typeface="+mn-lt"/>
              </a:rPr>
              <a:t>Risco de redirecionamento de recursos para projetos prioritários, comprometendo seu progresso.</a:t>
            </a:r>
          </a:p>
          <a:p>
            <a:pPr marL="285750" indent="-285750">
              <a:buFont typeface="Arial"/>
              <a:buChar char="•"/>
            </a:pPr>
            <a:r>
              <a:rPr lang="pt-BR">
                <a:ea typeface="+mn-lt"/>
                <a:cs typeface="+mn-lt"/>
              </a:rPr>
              <a:t>Risco de demissão/ausência de funcionários de forma inesperada</a:t>
            </a:r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958628A-317D-CA69-A8D8-CC4945056A20}"/>
              </a:ext>
            </a:extLst>
          </p:cNvPr>
          <p:cNvSpPr txBox="1"/>
          <p:nvPr/>
        </p:nvSpPr>
        <p:spPr>
          <a:xfrm>
            <a:off x="6096000" y="1298567"/>
            <a:ext cx="6083315" cy="535531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pt-BR" b="1"/>
          </a:p>
          <a:p>
            <a:pPr marL="285750" indent="-285750">
              <a:buFont typeface="Arial"/>
              <a:buChar char="•"/>
            </a:pPr>
            <a:r>
              <a:rPr lang="pt-BR">
                <a:ea typeface="+mn-lt"/>
                <a:cs typeface="+mn-lt"/>
              </a:rPr>
              <a:t>Revisar o escopo do projeto para identificar e eliminar ineficiências.</a:t>
            </a:r>
            <a:endParaRPr lang="pt-BR"/>
          </a:p>
          <a:p>
            <a:pPr marL="285750" indent="-285750">
              <a:buFont typeface="Arial"/>
              <a:buChar char="•"/>
            </a:pPr>
            <a:r>
              <a:rPr lang="pt-BR">
                <a:ea typeface="+mn-lt"/>
                <a:cs typeface="+mn-lt"/>
              </a:rPr>
              <a:t>Implementar gestão rigorosa de prazos e considerar alocação adicional de recursos.</a:t>
            </a:r>
            <a:endParaRPr lang="pt-BR"/>
          </a:p>
          <a:p>
            <a:pPr marL="285750" indent="-285750">
              <a:buFont typeface="Arial"/>
              <a:buChar char="•"/>
            </a:pPr>
            <a:r>
              <a:rPr lang="pt-BR">
                <a:ea typeface="+mn-lt"/>
                <a:cs typeface="+mn-lt"/>
              </a:rPr>
              <a:t>Reavaliar as fases críticas e otimizar processos para reduzir o tempo de execução.</a:t>
            </a:r>
            <a:endParaRPr lang="pt-BR"/>
          </a:p>
          <a:p>
            <a:pPr marL="285750" indent="-285750">
              <a:buFont typeface="Arial"/>
              <a:buChar char="•"/>
            </a:pPr>
            <a:r>
              <a:rPr lang="pt-BR">
                <a:ea typeface="+mn-lt"/>
                <a:cs typeface="+mn-lt"/>
              </a:rPr>
              <a:t>Priorizar ações que mantenham a qualidade enquanto aceleram o progresso.</a:t>
            </a:r>
            <a:endParaRPr lang="pt-BR"/>
          </a:p>
          <a:p>
            <a:pPr marL="285750" indent="-285750">
              <a:buFont typeface="Arial"/>
              <a:buChar char="•"/>
            </a:pPr>
            <a:r>
              <a:rPr lang="pt-BR">
                <a:ea typeface="+mn-lt"/>
                <a:cs typeface="+mn-lt"/>
              </a:rPr>
              <a:t>Garantir a alocação contínua de recursos para o laboratório, evitando deslocamentos para outros projetos.</a:t>
            </a:r>
            <a:endParaRPr lang="pt-BR"/>
          </a:p>
          <a:p>
            <a:pPr marL="285750" indent="-285750">
              <a:buFont typeface="Arial"/>
              <a:buChar char="•"/>
            </a:pPr>
            <a:r>
              <a:rPr lang="pt-BR">
                <a:ea typeface="+mn-lt"/>
                <a:cs typeface="+mn-lt"/>
              </a:rPr>
              <a:t>Monitorar o desempenho e ajustar a alocação de recursos conforme necessário para sustentar o progresso.</a:t>
            </a:r>
          </a:p>
          <a:p>
            <a:pPr marL="285750" indent="-285750">
              <a:buFont typeface="Arial"/>
              <a:buChar char="•"/>
            </a:pPr>
            <a:r>
              <a:rPr lang="pt-BR">
                <a:ea typeface="+mn-lt"/>
                <a:cs typeface="+mn-lt"/>
              </a:rPr>
              <a:t>Realizar reuniões periódicas com os gerentes de projetos em forma de Status Report sobre o status atual de cada projeto.</a:t>
            </a:r>
            <a:endParaRPr lang="pt-BR"/>
          </a:p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971697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47B1764C843A44CB4D4DF68CCE2CA2A" ma:contentTypeVersion="6" ma:contentTypeDescription="Create a new document." ma:contentTypeScope="" ma:versionID="b224c26434eadd0b057505fb524a5f13">
  <xsd:schema xmlns:xsd="http://www.w3.org/2001/XMLSchema" xmlns:xs="http://www.w3.org/2001/XMLSchema" xmlns:p="http://schemas.microsoft.com/office/2006/metadata/properties" xmlns:ns3="a81b53cc-bce2-474e-befd-b69d610a9aac" targetNamespace="http://schemas.microsoft.com/office/2006/metadata/properties" ma:root="true" ma:fieldsID="0cdd580f3aebd17dafdc208015e8c814" ns3:_="">
    <xsd:import namespace="a81b53cc-bce2-474e-befd-b69d610a9aa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SearchProperties" minOccurs="0"/>
                <xsd:element ref="ns3:MediaServiceDateTake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81b53cc-bce2-474e-befd-b69d610a9aa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a81b53cc-bce2-474e-befd-b69d610a9aac" xsi:nil="true"/>
  </documentManagement>
</p:properties>
</file>

<file path=customXml/itemProps1.xml><?xml version="1.0" encoding="utf-8"?>
<ds:datastoreItem xmlns:ds="http://schemas.openxmlformats.org/officeDocument/2006/customXml" ds:itemID="{336D4CBF-6F0A-46D2-8536-7F13A63DD16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81b53cc-bce2-474e-befd-b69d610a9aa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05ECC70-4704-4D53-A5D3-55BA7FC3547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8CEAFF7-B9BE-4FBC-A1BA-EB651E52E11C}">
  <ds:schemaRefs>
    <ds:schemaRef ds:uri="http://purl.org/dc/elements/1.1/"/>
    <ds:schemaRef ds:uri="http://www.w3.org/XML/1998/namespace"/>
    <ds:schemaRef ds:uri="http://purl.org/dc/terms/"/>
    <ds:schemaRef ds:uri="http://schemas.microsoft.com/office/2006/metadata/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a81b53cc-bce2-474e-befd-b69d610a9aa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344</TotalTime>
  <Words>991</Words>
  <Application>Microsoft Office PowerPoint</Application>
  <PresentationFormat>Widescreen</PresentationFormat>
  <Paragraphs>95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Aptos</vt:lpstr>
      <vt:lpstr>Aptos Display</vt:lpstr>
      <vt:lpstr>Arial</vt:lpstr>
      <vt:lpstr>Calibri</vt:lpstr>
      <vt:lpstr>Tema do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Gustavo Cesar Regnel</dc:creator>
  <cp:lastModifiedBy>Cyril Jean Claude Zakhia</cp:lastModifiedBy>
  <cp:revision>5</cp:revision>
  <dcterms:created xsi:type="dcterms:W3CDTF">2024-10-29T01:38:21Z</dcterms:created>
  <dcterms:modified xsi:type="dcterms:W3CDTF">2024-11-01T00:30:31Z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0x010100847B1764C843A44CB4D4DF68CCE2CA2A</vt:lpwstr>
  </property>
</Properties>
</file>