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70" r:id="rId5"/>
    <p:sldId id="305" r:id="rId6"/>
    <p:sldId id="271" r:id="rId7"/>
    <p:sldId id="273" r:id="rId8"/>
    <p:sldId id="306" r:id="rId9"/>
    <p:sldId id="260" r:id="rId10"/>
    <p:sldId id="274" r:id="rId11"/>
    <p:sldId id="275" r:id="rId12"/>
    <p:sldId id="276" r:id="rId13"/>
    <p:sldId id="277" r:id="rId14"/>
    <p:sldId id="307" r:id="rId15"/>
    <p:sldId id="278" r:id="rId16"/>
    <p:sldId id="279" r:id="rId17"/>
    <p:sldId id="280" r:id="rId18"/>
    <p:sldId id="308" r:id="rId19"/>
    <p:sldId id="284" r:id="rId20"/>
    <p:sldId id="285" r:id="rId21"/>
    <p:sldId id="286" r:id="rId22"/>
    <p:sldId id="309" r:id="rId23"/>
    <p:sldId id="310" r:id="rId24"/>
    <p:sldId id="311" r:id="rId25"/>
    <p:sldId id="312" r:id="rId26"/>
    <p:sldId id="267" r:id="rId27"/>
  </p:sldIdLst>
  <p:sldSz cx="12192000" cy="6858000"/>
  <p:notesSz cx="6858000" cy="9144000"/>
  <p:embeddedFontLst>
    <p:embeddedFont>
      <p:font typeface="Poppins" panose="00000500000000000000" pitchFamily="2" charset="0"/>
      <p:regular r:id="rId29"/>
      <p:bold r:id="rId30"/>
      <p:italic r:id="rId31"/>
      <p:boldItalic r:id="rId32"/>
    </p:embeddedFont>
    <p:embeddedFont>
      <p:font typeface="Poppins ExtraBold" panose="00000900000000000000" pitchFamily="2"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8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psTcn74sZChLEve+1FvDMwII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AE2B7"/>
    <a:srgbClr val="003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5" autoAdjust="0"/>
    <p:restoredTop sz="94660"/>
  </p:normalViewPr>
  <p:slideViewPr>
    <p:cSldViewPr snapToGrid="0">
      <p:cViewPr varScale="1">
        <p:scale>
          <a:sx n="55" d="100"/>
          <a:sy n="55" d="100"/>
        </p:scale>
        <p:origin x="428" y="40"/>
      </p:cViewPr>
      <p:guideLst>
        <p:guide orient="horz" pos="2137"/>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281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48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17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970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6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061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81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773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675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62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012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11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226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40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376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534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5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510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22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31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39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CrisscrossEtching trans="22000" pressure="0"/>
                    </a14:imgEffect>
                  </a14:imgLayer>
                </a14:imgProps>
              </a:ext>
            </a:extLst>
          </a:blip>
          <a:srcRect/>
          <a:stretch>
            <a:fillRect t="-19000" b="-19000"/>
          </a:stretch>
        </a:blip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slide" Target="slide9.xml"/><Relationship Id="rId5" Type="http://schemas.openxmlformats.org/officeDocument/2006/relationships/image" Target="../media/image2.png"/><Relationship Id="rId10" Type="http://schemas.openxmlformats.org/officeDocument/2006/relationships/slide" Target="slide2.xml"/><Relationship Id="rId4" Type="http://schemas.microsoft.com/office/2007/relationships/hdphoto" Target="../media/hdphoto1.wdp"/><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2.xml"/><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3.xm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5.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5.xm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7.xml"/><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1.xml"/><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1.xml"/><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slide" Target="slide24.xml"/><Relationship Id="rId12"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image" Target="../media/image1.png"/><Relationship Id="rId7" Type="http://schemas.openxmlformats.org/officeDocument/2006/relationships/slide" Target="slide6.xml"/><Relationship Id="rId12"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4.png"/><Relationship Id="rId5" Type="http://schemas.openxmlformats.org/officeDocument/2006/relationships/slide" Target="slide2.xml"/><Relationship Id="rId10" Type="http://schemas.openxmlformats.org/officeDocument/2006/relationships/slide" Target="slide26.xml"/><Relationship Id="rId4" Type="http://schemas.microsoft.com/office/2007/relationships/hdphoto" Target="../media/hdphoto1.wdp"/><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slide" Target="slide24.xml"/><Relationship Id="rId12"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slide" Target="slide24.xml"/><Relationship Id="rId12"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image" Target="../media/image5.png"/><Relationship Id="rId12"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image" Target="../media/image6.png"/><Relationship Id="rId12"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9.xml"/><Relationship Id="rId3" Type="http://schemas.openxmlformats.org/officeDocument/2006/relationships/slide" Target="slide19.xml"/><Relationship Id="rId7" Type="http://schemas.openxmlformats.org/officeDocument/2006/relationships/image" Target="../media/image7.png"/><Relationship Id="rId12"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9.xml"/><Relationship Id="rId12"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9.xml"/><Relationship Id="rId5" Type="http://schemas.openxmlformats.org/officeDocument/2006/relationships/slide" Target="slide26.xml"/><Relationship Id="rId10" Type="http://schemas.openxmlformats.org/officeDocument/2006/relationships/slide" Target="slide2.xml"/><Relationship Id="rId4" Type="http://schemas.openxmlformats.org/officeDocument/2006/relationships/image" Target="../media/image3.png"/><Relationship Id="rId9" Type="http://schemas.openxmlformats.org/officeDocument/2006/relationships/slide" Target="slide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9.xml"/><Relationship Id="rId3" Type="http://schemas.openxmlformats.org/officeDocument/2006/relationships/slide" Target="slide26.xml"/><Relationship Id="rId7" Type="http://schemas.openxmlformats.org/officeDocument/2006/relationships/slide" Target="slide4.xml"/><Relationship Id="rId12"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3.png"/><Relationship Id="rId5" Type="http://schemas.openxmlformats.org/officeDocument/2006/relationships/slide" Target="slide2.xml"/><Relationship Id="rId10" Type="http://schemas.openxmlformats.org/officeDocument/2006/relationships/slide" Target="slide1.xml"/><Relationship Id="rId4" Type="http://schemas.openxmlformats.org/officeDocument/2006/relationships/image" Target="../media/image4.png"/><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26.xml"/><Relationship Id="rId4" Type="http://schemas.openxmlformats.org/officeDocument/2006/relationships/slide" Target="slide3.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0.xml"/><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3.png"/><Relationship Id="rId10" Type="http://schemas.openxmlformats.org/officeDocument/2006/relationships/slide" Target="slide19.xml"/><Relationship Id="rId4" Type="http://schemas.openxmlformats.org/officeDocument/2006/relationships/slide" Target="slide1.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CrisscrossEtching trans="22000" pressure="0"/>
                    </a14:imgEffect>
                  </a14:imgLayer>
                </a14:imgProps>
              </a:ext>
            </a:extLst>
          </a:blip>
          <a:srcRect/>
          <a:stretch>
            <a:fillRect t="-19000" b="-19000"/>
          </a:stretch>
        </a:blipFill>
        <a:effectLst/>
      </p:bgPr>
    </p:bg>
    <p:spTree>
      <p:nvGrpSpPr>
        <p:cNvPr id="1" name="Shape 83"/>
        <p:cNvGrpSpPr/>
        <p:nvPr/>
      </p:nvGrpSpPr>
      <p:grpSpPr>
        <a:xfrm>
          <a:off x="0" y="0"/>
          <a:ext cx="0" cy="0"/>
          <a:chOff x="0" y="0"/>
          <a:chExt cx="0" cy="0"/>
        </a:xfrm>
      </p:grpSpPr>
      <p:pic>
        <p:nvPicPr>
          <p:cNvPr id="2" name="Picture 1"/>
          <p:cNvPicPr>
            <a:picLocks noChangeAspect="1"/>
          </p:cNvPicPr>
          <p:nvPr/>
        </p:nvPicPr>
        <p:blipFill>
          <a:blip r:embed="rId5"/>
          <a:srcRect l="2156" r="2156"/>
          <a:stretch/>
        </p:blipFill>
        <p:spPr>
          <a:xfrm>
            <a:off x="11111696" y="0"/>
            <a:ext cx="1069074" cy="1117244"/>
          </a:xfrm>
          <a:prstGeom prst="ellipse">
            <a:avLst/>
          </a:prstGeom>
          <a:ln>
            <a:noFill/>
          </a:ln>
          <a:effectLst>
            <a:softEdge rad="112500"/>
          </a:effectLst>
        </p:spPr>
      </p:pic>
      <p:sp>
        <p:nvSpPr>
          <p:cNvPr id="9" name="Rectangle: Rounded Corners 8">
            <a:extLst>
              <a:ext uri="{FF2B5EF4-FFF2-40B4-BE49-F238E27FC236}">
                <a16:creationId xmlns:a16="http://schemas.microsoft.com/office/drawing/2014/main" id="{829CD9A3-0982-62DD-835E-EF82AB428EE0}"/>
              </a:ext>
            </a:extLst>
          </p:cNvPr>
          <p:cNvSpPr/>
          <p:nvPr/>
        </p:nvSpPr>
        <p:spPr>
          <a:xfrm>
            <a:off x="3931374" y="1379082"/>
            <a:ext cx="6053559" cy="2720051"/>
          </a:xfrm>
          <a:prstGeom prst="roundRect">
            <a:avLst/>
          </a:prstGeom>
          <a:solidFill>
            <a:schemeClr val="accent4">
              <a:lumMod val="40000"/>
              <a:lumOff val="60000"/>
              <a:alpha val="79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000" dirty="0">
                <a:solidFill>
                  <a:schemeClr val="dk1"/>
                </a:solidFill>
                <a:latin typeface="Poppins ExtraBold"/>
                <a:cs typeface="Poppins ExtraBold"/>
                <a:sym typeface="Poppins ExtraBold"/>
              </a:rPr>
              <a:t>SMART Coin Tracker: Automated Coin Counter and Sorter System </a:t>
            </a:r>
            <a:endParaRPr lang="en-US" sz="4000" dirty="0"/>
          </a:p>
        </p:txBody>
      </p:sp>
      <p:sp>
        <p:nvSpPr>
          <p:cNvPr id="11" name="TextBox 10">
            <a:extLst>
              <a:ext uri="{FF2B5EF4-FFF2-40B4-BE49-F238E27FC236}">
                <a16:creationId xmlns:a16="http://schemas.microsoft.com/office/drawing/2014/main" id="{B42B57A9-25B2-423D-36A0-06D0E0D657E3}"/>
              </a:ext>
            </a:extLst>
          </p:cNvPr>
          <p:cNvSpPr txBox="1"/>
          <p:nvPr/>
        </p:nvSpPr>
        <p:spPr>
          <a:xfrm>
            <a:off x="2936111" y="4911772"/>
            <a:ext cx="3159889" cy="1754326"/>
          </a:xfrm>
          <a:prstGeom prst="rect">
            <a:avLst/>
          </a:prstGeom>
          <a:solidFill>
            <a:schemeClr val="accent4">
              <a:lumMod val="20000"/>
              <a:lumOff val="80000"/>
              <a:alpha val="0"/>
            </a:schemeClr>
          </a:solidFill>
        </p:spPr>
        <p:txBody>
          <a:bodyPr wrap="square" rtlCol="0">
            <a:spAutoFit/>
          </a:bodyPr>
          <a:lstStyle/>
          <a:p>
            <a:r>
              <a:rPr lang="en-PH" sz="1800" dirty="0">
                <a:latin typeface="Poppins" panose="00000500000000000000" pitchFamily="2" charset="0"/>
                <a:cs typeface="Poppins" panose="00000500000000000000" pitchFamily="2" charset="0"/>
              </a:rPr>
              <a:t>Members:</a:t>
            </a:r>
          </a:p>
          <a:p>
            <a:pPr algn="ctr"/>
            <a:r>
              <a:rPr lang="en-PH" sz="1800" dirty="0">
                <a:latin typeface="Poppins" panose="00000500000000000000" pitchFamily="2" charset="0"/>
                <a:cs typeface="Poppins" panose="00000500000000000000" pitchFamily="2" charset="0"/>
              </a:rPr>
              <a:t>Togonon, Kata D.</a:t>
            </a:r>
          </a:p>
          <a:p>
            <a:pPr algn="ctr"/>
            <a:r>
              <a:rPr lang="en-PH" sz="1800" dirty="0">
                <a:latin typeface="Poppins" panose="00000500000000000000" pitchFamily="2" charset="0"/>
                <a:cs typeface="Poppins" panose="00000500000000000000" pitchFamily="2" charset="0"/>
              </a:rPr>
              <a:t>Chan, Kenji John C.</a:t>
            </a:r>
          </a:p>
          <a:p>
            <a:pPr algn="ctr"/>
            <a:r>
              <a:rPr lang="en-PH" sz="1800" dirty="0" err="1">
                <a:latin typeface="Poppins" panose="00000500000000000000" pitchFamily="2" charset="0"/>
                <a:cs typeface="Poppins" panose="00000500000000000000" pitchFamily="2" charset="0"/>
              </a:rPr>
              <a:t>Sumalinog</a:t>
            </a:r>
            <a:r>
              <a:rPr lang="en-PH" sz="1800" dirty="0">
                <a:latin typeface="Poppins" panose="00000500000000000000" pitchFamily="2" charset="0"/>
                <a:cs typeface="Poppins" panose="00000500000000000000" pitchFamily="2" charset="0"/>
              </a:rPr>
              <a:t>, </a:t>
            </a:r>
            <a:r>
              <a:rPr lang="en-PH" sz="1800" dirty="0" err="1">
                <a:latin typeface="Poppins" panose="00000500000000000000" pitchFamily="2" charset="0"/>
                <a:cs typeface="Poppins" panose="00000500000000000000" pitchFamily="2" charset="0"/>
              </a:rPr>
              <a:t>Cyrll</a:t>
            </a:r>
            <a:r>
              <a:rPr lang="en-PH" sz="1800" dirty="0">
                <a:latin typeface="Poppins" panose="00000500000000000000" pitchFamily="2" charset="0"/>
                <a:cs typeface="Poppins" panose="00000500000000000000" pitchFamily="2" charset="0"/>
              </a:rPr>
              <a:t> </a:t>
            </a:r>
            <a:r>
              <a:rPr lang="en-PH" sz="1800" dirty="0" err="1">
                <a:latin typeface="Poppins" panose="00000500000000000000" pitchFamily="2" charset="0"/>
                <a:cs typeface="Poppins" panose="00000500000000000000" pitchFamily="2" charset="0"/>
              </a:rPr>
              <a:t>Hanz</a:t>
            </a:r>
            <a:r>
              <a:rPr lang="en-PH" sz="1800" dirty="0">
                <a:latin typeface="Poppins" panose="00000500000000000000" pitchFamily="2" charset="0"/>
                <a:cs typeface="Poppins" panose="00000500000000000000" pitchFamily="2" charset="0"/>
              </a:rPr>
              <a:t> B.</a:t>
            </a:r>
          </a:p>
          <a:p>
            <a:pPr algn="ctr"/>
            <a:r>
              <a:rPr lang="en-PH" sz="1800" dirty="0">
                <a:latin typeface="Poppins" panose="00000500000000000000" pitchFamily="2" charset="0"/>
                <a:cs typeface="Poppins" panose="00000500000000000000" pitchFamily="2" charset="0"/>
              </a:rPr>
              <a:t>Lucero, </a:t>
            </a:r>
            <a:r>
              <a:rPr lang="en-PH" sz="1800" dirty="0" err="1">
                <a:latin typeface="Poppins" panose="00000500000000000000" pitchFamily="2" charset="0"/>
                <a:cs typeface="Poppins" panose="00000500000000000000" pitchFamily="2" charset="0"/>
              </a:rPr>
              <a:t>Resha</a:t>
            </a:r>
            <a:r>
              <a:rPr lang="en-PH" sz="1800" dirty="0">
                <a:latin typeface="Poppins" panose="00000500000000000000" pitchFamily="2" charset="0"/>
                <a:cs typeface="Poppins" panose="00000500000000000000" pitchFamily="2" charset="0"/>
              </a:rPr>
              <a:t> Mae </a:t>
            </a:r>
          </a:p>
          <a:p>
            <a:pPr algn="ctr"/>
            <a:r>
              <a:rPr lang="en-PH" sz="1800" dirty="0" err="1">
                <a:latin typeface="Poppins" panose="00000500000000000000" pitchFamily="2" charset="0"/>
                <a:cs typeface="Poppins" panose="00000500000000000000" pitchFamily="2" charset="0"/>
              </a:rPr>
              <a:t>Abuyan</a:t>
            </a:r>
            <a:r>
              <a:rPr lang="en-PH" sz="1800" dirty="0">
                <a:latin typeface="Poppins" panose="00000500000000000000" pitchFamily="2" charset="0"/>
                <a:cs typeface="Poppins" panose="00000500000000000000" pitchFamily="2" charset="0"/>
              </a:rPr>
              <a:t>, April A.</a:t>
            </a:r>
          </a:p>
        </p:txBody>
      </p:sp>
      <p:sp>
        <p:nvSpPr>
          <p:cNvPr id="12" name="Google Shape;110;p2">
            <a:extLst>
              <a:ext uri="{FF2B5EF4-FFF2-40B4-BE49-F238E27FC236}">
                <a16:creationId xmlns:a16="http://schemas.microsoft.com/office/drawing/2014/main" id="{13541CB0-1829-E56E-2EB7-A9D4F3726E6F}"/>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 name="Google Shape;116;p2" descr="House with solid fill">
            <a:hlinkClick r:id="rId6" action="ppaction://hlinksldjump"/>
            <a:extLst>
              <a:ext uri="{FF2B5EF4-FFF2-40B4-BE49-F238E27FC236}">
                <a16:creationId xmlns:a16="http://schemas.microsoft.com/office/drawing/2014/main" id="{CB30A9B6-6BA4-6595-4585-0C7A84427257}"/>
              </a:ext>
            </a:extLst>
          </p:cNvPr>
          <p:cNvPicPr preferRelativeResize="0"/>
          <p:nvPr/>
        </p:nvPicPr>
        <p:blipFill rotWithShape="1">
          <a:blip r:embed="rId7">
            <a:alphaModFix/>
          </a:blip>
          <a:srcRect/>
          <a:stretch/>
        </p:blipFill>
        <p:spPr>
          <a:xfrm>
            <a:off x="515983" y="1559461"/>
            <a:ext cx="1096240" cy="1096240"/>
          </a:xfrm>
          <a:prstGeom prst="rect">
            <a:avLst/>
          </a:prstGeom>
          <a:noFill/>
          <a:ln>
            <a:noFill/>
          </a:ln>
        </p:spPr>
      </p:pic>
      <p:pic>
        <p:nvPicPr>
          <p:cNvPr id="14" name="Google Shape;117;p2" descr="Exit with solid fill">
            <a:hlinkClick r:id="rId8" action="ppaction://hlinksldjump"/>
            <a:extLst>
              <a:ext uri="{FF2B5EF4-FFF2-40B4-BE49-F238E27FC236}">
                <a16:creationId xmlns:a16="http://schemas.microsoft.com/office/drawing/2014/main" id="{346FA1DD-E545-D810-9EF8-B6947BAA6325}"/>
              </a:ext>
            </a:extLst>
          </p:cNvPr>
          <p:cNvPicPr preferRelativeResize="0"/>
          <p:nvPr/>
        </p:nvPicPr>
        <p:blipFill rotWithShape="1">
          <a:blip r:embed="rId9">
            <a:alphaModFix/>
          </a:blip>
          <a:srcRect/>
          <a:stretch/>
        </p:blipFill>
        <p:spPr>
          <a:xfrm>
            <a:off x="725712" y="4854930"/>
            <a:ext cx="914400" cy="914400"/>
          </a:xfrm>
          <a:prstGeom prst="rect">
            <a:avLst/>
          </a:prstGeom>
          <a:noFill/>
          <a:ln>
            <a:noFill/>
          </a:ln>
        </p:spPr>
      </p:pic>
      <p:sp>
        <p:nvSpPr>
          <p:cNvPr id="15" name="Google Shape;85;p1">
            <a:hlinkClick r:id="rId10" action="ppaction://hlinksldjump"/>
            <a:extLst>
              <a:ext uri="{FF2B5EF4-FFF2-40B4-BE49-F238E27FC236}">
                <a16:creationId xmlns:a16="http://schemas.microsoft.com/office/drawing/2014/main" id="{A0B6EDE5-46DE-7363-823A-7390CE026841}"/>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16" name="Google Shape;86;p1">
            <a:hlinkClick r:id="rId11" action="ppaction://hlinksldjump"/>
            <a:extLst>
              <a:ext uri="{FF2B5EF4-FFF2-40B4-BE49-F238E27FC236}">
                <a16:creationId xmlns:a16="http://schemas.microsoft.com/office/drawing/2014/main" id="{F0434E77-0327-18DD-711C-5C97ADD13DC5}"/>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7" name="Google Shape;87;p1">
            <a:hlinkClick r:id="rId12" action="ppaction://hlinksldjump"/>
            <a:extLst>
              <a:ext uri="{FF2B5EF4-FFF2-40B4-BE49-F238E27FC236}">
                <a16:creationId xmlns:a16="http://schemas.microsoft.com/office/drawing/2014/main" id="{03680763-4FC1-749A-D3C3-671E6C38CA6F}"/>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1" name="Right Arrow 10">
            <a:hlinkClick r:id="rId3" action="ppaction://hlinksldjump"/>
          </p:cNvPr>
          <p:cNvSpPr/>
          <p:nvPr/>
        </p:nvSpPr>
        <p:spPr>
          <a:xfrm>
            <a:off x="11558687" y="6498000"/>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DEE16D44-4813-A055-C9BC-7BF178BF1A44}"/>
              </a:ext>
            </a:extLst>
          </p:cNvPr>
          <p:cNvSpPr txBox="1"/>
          <p:nvPr/>
        </p:nvSpPr>
        <p:spPr>
          <a:xfrm>
            <a:off x="2738591" y="1254497"/>
            <a:ext cx="8705922" cy="535527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b="1" dirty="0">
                <a:solidFill>
                  <a:schemeClr val="dk1"/>
                </a:solidFill>
                <a:latin typeface="Poppins"/>
                <a:ea typeface="Poppins"/>
                <a:cs typeface="Poppins"/>
                <a:sym typeface="Poppins"/>
              </a:rPr>
              <a:t>Coin Counting	</a:t>
            </a:r>
          </a:p>
          <a:p>
            <a:pPr marR="0" lvl="0" algn="just" rtl="0">
              <a:spcBef>
                <a:spcPts val="0"/>
              </a:spcBef>
              <a:spcAft>
                <a:spcPts val="0"/>
              </a:spcAft>
            </a:pPr>
            <a:endParaRPr lang="en-US" sz="1800" b="1" dirty="0">
              <a:solidFill>
                <a:schemeClr val="dk1"/>
              </a:solidFill>
              <a:latin typeface="Poppins"/>
              <a:ea typeface="Poppins"/>
              <a:cs typeface="Poppins"/>
              <a:sym typeface="Poppins"/>
            </a:endParaRPr>
          </a:p>
          <a:p>
            <a:pPr marR="0" lvl="0" algn="just" rtl="0">
              <a:spcBef>
                <a:spcPts val="0"/>
              </a:spcBef>
              <a:spcAft>
                <a:spcPts val="0"/>
              </a:spcAft>
            </a:pPr>
            <a:r>
              <a:rPr lang="en-US" sz="1800" dirty="0">
                <a:solidFill>
                  <a:schemeClr val="dk1"/>
                </a:solidFill>
                <a:latin typeface="Poppins"/>
                <a:ea typeface="Poppins"/>
                <a:cs typeface="Poppins"/>
                <a:sym typeface="Poppins"/>
              </a:rPr>
              <a:t> 	According to P. </a:t>
            </a:r>
            <a:r>
              <a:rPr lang="en-US" sz="1800" dirty="0" err="1">
                <a:solidFill>
                  <a:schemeClr val="dk1"/>
                </a:solidFill>
                <a:latin typeface="Poppins"/>
                <a:ea typeface="Poppins"/>
                <a:cs typeface="Poppins"/>
                <a:sym typeface="Poppins"/>
              </a:rPr>
              <a:t>Vidhushini</a:t>
            </a:r>
            <a:r>
              <a:rPr lang="en-US" sz="1800" dirty="0">
                <a:solidFill>
                  <a:schemeClr val="dk1"/>
                </a:solidFill>
                <a:latin typeface="Poppins"/>
                <a:ea typeface="Poppins"/>
                <a:cs typeface="Poppins"/>
                <a:sym typeface="Poppins"/>
              </a:rPr>
              <a:t> (2021), the coin counting and programming process involves checking the sum and amount of coins. The coin tallying programming framework can view, print, and save all counting results to a PC. A comprehensive database can be created to store the coin-counting results. Features of the coin counting system include uploading results to a PC, storing results, printing results, and viewing transaction history. The goal of developing this coin sorter is to create a compact machine that sorts coins quickly and accurately.</a:t>
            </a:r>
          </a:p>
          <a:p>
            <a:pPr marR="0" lvl="0" algn="just" rtl="0">
              <a:spcBef>
                <a:spcPts val="0"/>
              </a:spcBef>
              <a:spcAft>
                <a:spcPts val="0"/>
              </a:spcAft>
            </a:pPr>
            <a:r>
              <a:rPr lang="en-US" sz="1800" dirty="0">
                <a:solidFill>
                  <a:schemeClr val="dk1"/>
                </a:solidFill>
                <a:latin typeface="Poppins"/>
                <a:ea typeface="Poppins"/>
                <a:cs typeface="Poppins"/>
                <a:sym typeface="Poppins"/>
              </a:rPr>
              <a:t>	</a:t>
            </a:r>
          </a:p>
          <a:p>
            <a:pPr marR="0" lvl="0" algn="just" rtl="0">
              <a:spcBef>
                <a:spcPts val="0"/>
              </a:spcBef>
              <a:spcAft>
                <a:spcPts val="0"/>
              </a:spcAft>
            </a:pPr>
            <a:r>
              <a:rPr lang="en-US" sz="1800" dirty="0">
                <a:solidFill>
                  <a:schemeClr val="dk1"/>
                </a:solidFill>
                <a:latin typeface="Poppins"/>
                <a:ea typeface="Poppins"/>
                <a:cs typeface="Poppins"/>
                <a:sym typeface="Poppins"/>
              </a:rPr>
              <a:t>	</a:t>
            </a:r>
            <a:r>
              <a:rPr lang="en-US" sz="1800" dirty="0" err="1">
                <a:solidFill>
                  <a:schemeClr val="dk1"/>
                </a:solidFill>
                <a:latin typeface="Poppins"/>
                <a:ea typeface="Poppins"/>
                <a:cs typeface="Poppins"/>
                <a:sym typeface="Poppins"/>
              </a:rPr>
              <a:t>Kavale</a:t>
            </a:r>
            <a:r>
              <a:rPr lang="en-US" sz="1800" dirty="0">
                <a:solidFill>
                  <a:schemeClr val="dk1"/>
                </a:solidFill>
                <a:latin typeface="Poppins"/>
                <a:ea typeface="Poppins"/>
                <a:cs typeface="Poppins"/>
                <a:sym typeface="Poppins"/>
              </a:rPr>
              <a:t>, A., Shukla, S., and </a:t>
            </a:r>
            <a:r>
              <a:rPr lang="en-US" sz="1800" dirty="0" err="1">
                <a:solidFill>
                  <a:schemeClr val="dk1"/>
                </a:solidFill>
                <a:latin typeface="Poppins"/>
                <a:ea typeface="Poppins"/>
                <a:cs typeface="Poppins"/>
                <a:sym typeface="Poppins"/>
              </a:rPr>
              <a:t>Bramhe</a:t>
            </a:r>
            <a:r>
              <a:rPr lang="en-US" sz="1800" dirty="0">
                <a:solidFill>
                  <a:schemeClr val="dk1"/>
                </a:solidFill>
                <a:latin typeface="Poppins"/>
                <a:ea typeface="Poppins"/>
                <a:cs typeface="Poppins"/>
                <a:sym typeface="Poppins"/>
              </a:rPr>
              <a:t>, P. (2019) highlight the challenge of accurately counting and interpreting money coins for banks, retailers, and customers. To address this, they propose a coin-operated machine that automatically distinguishes between different coins. Their prototype, powered by an Arduino Uno, sorts and counts coins with precision. The machine features a display screen for showing total amounts and coin numbers, a coin acceptor to determine denominations, and a DC motor for distributing coins to designated slots.</a:t>
            </a:r>
          </a:p>
        </p:txBody>
      </p:sp>
      <p:sp>
        <p:nvSpPr>
          <p:cNvPr id="3" name="Google Shape;110;p2">
            <a:extLst>
              <a:ext uri="{FF2B5EF4-FFF2-40B4-BE49-F238E27FC236}">
                <a16:creationId xmlns:a16="http://schemas.microsoft.com/office/drawing/2014/main" id="{6F58C8C6-BEF9-0F21-A82A-B0F589C8EC87}"/>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D71812EF-54FF-D1D9-F555-3ACE0F2FB268}"/>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A55B7040-D00B-1653-172F-BC43AB54D7C7}"/>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65F8AA07-21B3-BB88-F88F-8EFF2F84AA1E}"/>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884D89F2-B1C2-0168-79BD-7A68034A1121}"/>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612268FB-0BA6-E8F2-EB7C-E19D8E0097AA}"/>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30793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1" name="Right Arrow 10">
            <a:hlinkClick r:id="rId3" action="ppaction://hlinksldjump"/>
          </p:cNvPr>
          <p:cNvSpPr/>
          <p:nvPr/>
        </p:nvSpPr>
        <p:spPr>
          <a:xfrm>
            <a:off x="11654299"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7" name="Rectangle 6"/>
          <p:cNvSpPr>
            <a:spLocks noChangeArrowheads="1"/>
          </p:cNvSpPr>
          <p:nvPr/>
        </p:nvSpPr>
        <p:spPr bwMode="auto">
          <a:xfrm>
            <a:off x="0" y="-223138"/>
            <a:ext cx="65"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217;p8">
            <a:extLst>
              <a:ext uri="{FF2B5EF4-FFF2-40B4-BE49-F238E27FC236}">
                <a16:creationId xmlns:a16="http://schemas.microsoft.com/office/drawing/2014/main" id="{8F730D12-A21C-88A8-17B3-7FCE0DC4F55E}"/>
              </a:ext>
            </a:extLst>
          </p:cNvPr>
          <p:cNvSpPr txBox="1"/>
          <p:nvPr/>
        </p:nvSpPr>
        <p:spPr>
          <a:xfrm>
            <a:off x="2705730" y="1064195"/>
            <a:ext cx="9079047" cy="589388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b="1" dirty="0">
                <a:solidFill>
                  <a:schemeClr val="dk1"/>
                </a:solidFill>
                <a:latin typeface="Poppins"/>
                <a:ea typeface="Poppins"/>
                <a:cs typeface="Poppins"/>
                <a:sym typeface="Poppins"/>
              </a:rPr>
              <a:t>Coin Segregation</a:t>
            </a:r>
          </a:p>
          <a:p>
            <a:pPr marR="0" lvl="0" algn="just" rtl="0">
              <a:spcBef>
                <a:spcPts val="0"/>
              </a:spcBef>
              <a:spcAft>
                <a:spcPts val="0"/>
              </a:spcAft>
            </a:pPr>
            <a:endParaRPr lang="en-US" sz="1900" b="1"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A. </a:t>
            </a:r>
            <a:r>
              <a:rPr lang="en-US" sz="1900" dirty="0" err="1">
                <a:solidFill>
                  <a:schemeClr val="dk1"/>
                </a:solidFill>
                <a:latin typeface="Poppins"/>
                <a:ea typeface="Poppins"/>
                <a:cs typeface="Poppins"/>
                <a:sym typeface="Poppins"/>
              </a:rPr>
              <a:t>Paramasivam's</a:t>
            </a:r>
            <a:r>
              <a:rPr lang="en-US" sz="1900" dirty="0">
                <a:solidFill>
                  <a:schemeClr val="dk1"/>
                </a:solidFill>
                <a:latin typeface="Poppins"/>
                <a:ea typeface="Poppins"/>
                <a:cs typeface="Poppins"/>
                <a:sym typeface="Poppins"/>
              </a:rPr>
              <a:t> study (2021) explores coin discriminators, which consist of key components such as sensors for coin differentiation, coin entrance, anvil, coin tubes, and electronic circuits. Coins are inserted into the coin opening and pass through a sensor along the coin path to measure their physical properties, including dimensions, weight, elasticity, conductivity, and dropping time. Various types of sensors, such as electromagnetic, magnetic, acoustic, and optical sensors, are predominantly used to enhance functionality and efficiency in coin discriminators.</a:t>
            </a:r>
          </a:p>
          <a:p>
            <a:pPr marR="0" lvl="0" algn="just" rtl="0">
              <a:spcBef>
                <a:spcPts val="0"/>
              </a:spcBef>
              <a:spcAft>
                <a:spcPts val="0"/>
              </a:spcAft>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The IJECCT paper from May 2019 describes an algorithm for identifying different denomination coins. The suggested method recognizes coins and determines their radii by using CHT (Circular Hough transform) after using clever edge detection to create an edge map. Coins with varying denominations are categorized according to their radius. The experimental outcome demonstrates that, even in the presence of noise, the Hough transform is a useful tool for coin detection. </a:t>
            </a:r>
          </a:p>
          <a:p>
            <a:pPr marR="0" lvl="0" algn="just" rtl="0">
              <a:spcBef>
                <a:spcPts val="0"/>
              </a:spcBef>
              <a:spcAft>
                <a:spcPts val="0"/>
              </a:spcAft>
            </a:pPr>
            <a:endParaRPr lang="en-US" sz="1600" dirty="0">
              <a:solidFill>
                <a:schemeClr val="dk1"/>
              </a:solidFill>
              <a:latin typeface="Poppins"/>
              <a:ea typeface="Poppins"/>
              <a:cs typeface="Poppins"/>
              <a:sym typeface="Poppins"/>
            </a:endParaRPr>
          </a:p>
        </p:txBody>
      </p:sp>
      <p:sp>
        <p:nvSpPr>
          <p:cNvPr id="3" name="Google Shape;110;p2">
            <a:extLst>
              <a:ext uri="{FF2B5EF4-FFF2-40B4-BE49-F238E27FC236}">
                <a16:creationId xmlns:a16="http://schemas.microsoft.com/office/drawing/2014/main" id="{4805D2FF-69EE-0A2C-AD00-7305CFD35062}"/>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 name="Google Shape;116;p2" descr="House with solid fill">
            <a:hlinkClick r:id="rId4" action="ppaction://hlinksldjump"/>
            <a:extLst>
              <a:ext uri="{FF2B5EF4-FFF2-40B4-BE49-F238E27FC236}">
                <a16:creationId xmlns:a16="http://schemas.microsoft.com/office/drawing/2014/main" id="{2D3D999B-F6AC-394F-50EA-6BB62477B306}"/>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10" name="Google Shape;117;p2" descr="Exit with solid fill">
            <a:hlinkClick r:id="rId6" action="ppaction://hlinksldjump"/>
            <a:extLst>
              <a:ext uri="{FF2B5EF4-FFF2-40B4-BE49-F238E27FC236}">
                <a16:creationId xmlns:a16="http://schemas.microsoft.com/office/drawing/2014/main" id="{3B127FCD-815C-B6E7-F4E9-7AC8611DEE96}"/>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3" name="Google Shape;85;p1">
            <a:hlinkClick r:id="rId8" action="ppaction://hlinksldjump"/>
            <a:extLst>
              <a:ext uri="{FF2B5EF4-FFF2-40B4-BE49-F238E27FC236}">
                <a16:creationId xmlns:a16="http://schemas.microsoft.com/office/drawing/2014/main" id="{D08E8027-4975-DFBD-AF83-33F36CE86FF7}"/>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4" name="Google Shape;86;p1">
            <a:hlinkClick r:id="rId9" action="ppaction://hlinksldjump"/>
            <a:extLst>
              <a:ext uri="{FF2B5EF4-FFF2-40B4-BE49-F238E27FC236}">
                <a16:creationId xmlns:a16="http://schemas.microsoft.com/office/drawing/2014/main" id="{1E472E9F-F9D5-54FF-FB7B-B98D70CEE14B}"/>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5" name="Google Shape;87;p1">
            <a:hlinkClick r:id="rId10" action="ppaction://hlinksldjump"/>
            <a:extLst>
              <a:ext uri="{FF2B5EF4-FFF2-40B4-BE49-F238E27FC236}">
                <a16:creationId xmlns:a16="http://schemas.microsoft.com/office/drawing/2014/main" id="{DE8A68C3-F8FF-B271-6CD7-D3D0E0D4580E}"/>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119515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1" name="Right Arrow 10">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2" name="Google Shape;217;p8">
            <a:extLst>
              <a:ext uri="{FF2B5EF4-FFF2-40B4-BE49-F238E27FC236}">
                <a16:creationId xmlns:a16="http://schemas.microsoft.com/office/drawing/2014/main" id="{16B334A3-4484-8769-4C6F-E5E1AFC7B15F}"/>
              </a:ext>
            </a:extLst>
          </p:cNvPr>
          <p:cNvSpPr txBox="1"/>
          <p:nvPr/>
        </p:nvSpPr>
        <p:spPr>
          <a:xfrm>
            <a:off x="2738591" y="1254497"/>
            <a:ext cx="8705922" cy="447810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b="1" dirty="0">
                <a:solidFill>
                  <a:schemeClr val="dk1"/>
                </a:solidFill>
                <a:latin typeface="Poppins"/>
                <a:ea typeface="Poppins"/>
                <a:cs typeface="Poppins"/>
                <a:sym typeface="Poppins"/>
              </a:rPr>
              <a:t>Record Keeping</a:t>
            </a:r>
          </a:p>
          <a:p>
            <a:pPr marR="0" lvl="0" algn="just" rtl="0">
              <a:spcBef>
                <a:spcPts val="0"/>
              </a:spcBef>
              <a:spcAft>
                <a:spcPts val="0"/>
              </a:spcAft>
            </a:pPr>
            <a:endParaRPr lang="en-US" sz="1900" b="1"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“Records and Information Management” by William </a:t>
            </a:r>
            <a:r>
              <a:rPr lang="en-US" sz="1900" dirty="0" err="1">
                <a:solidFill>
                  <a:schemeClr val="dk1"/>
                </a:solidFill>
                <a:latin typeface="Poppins"/>
                <a:ea typeface="Poppins"/>
                <a:cs typeface="Poppins"/>
                <a:sym typeface="Poppins"/>
              </a:rPr>
              <a:t>Saffady</a:t>
            </a:r>
            <a:r>
              <a:rPr lang="en-US" sz="1900" dirty="0">
                <a:solidFill>
                  <a:schemeClr val="dk1"/>
                </a:solidFill>
                <a:latin typeface="Poppins"/>
                <a:ea typeface="Poppins"/>
                <a:cs typeface="Poppins"/>
                <a:sym typeface="Poppins"/>
              </a:rPr>
              <a:t> (2021) states that Records Management is a specialized discipline that is concerned with the systematic analysis and control of information created, received, maintained, or used by an organization according to its mission, operations, business processes, and activities. The term “record” is variously used to denote an information-bearing object, the information that the object contains, or both. It defines a record as “information created, received, and maintained evidence and as an asset by an organization or person in pursuit of legal obligations or the transaction of business. Records management is concerned with information that is recorded or “written down” as opposed to merely memorized or exchanged verbally. The concept of a record as a written instrument is well established. </a:t>
            </a:r>
          </a:p>
        </p:txBody>
      </p:sp>
      <p:sp>
        <p:nvSpPr>
          <p:cNvPr id="7" name="Google Shape;110;p2">
            <a:extLst>
              <a:ext uri="{FF2B5EF4-FFF2-40B4-BE49-F238E27FC236}">
                <a16:creationId xmlns:a16="http://schemas.microsoft.com/office/drawing/2014/main" id="{8A94C5DA-FAB1-8E0D-402C-EB1ED12491C6}"/>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6A52E087-01E5-ABF8-1CA1-A63B39445429}"/>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2CC56004-EB02-E425-BFC6-67702BE80301}"/>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8C8C46CD-F760-83C2-BBC5-47CB34A06B7E}"/>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40E20C9F-4065-6C46-E285-B6AA780FA263}"/>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BC63E0A5-D5C8-A11B-22EF-9BA128FF5213}"/>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5468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4" name="Right Arrow 13">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67EC2CDE-93AE-EADD-A041-EA051FC4F844}"/>
              </a:ext>
            </a:extLst>
          </p:cNvPr>
          <p:cNvSpPr txBox="1"/>
          <p:nvPr/>
        </p:nvSpPr>
        <p:spPr>
          <a:xfrm>
            <a:off x="2738591" y="1254497"/>
            <a:ext cx="8705922" cy="418572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b="1" dirty="0">
                <a:solidFill>
                  <a:schemeClr val="dk1"/>
                </a:solidFill>
                <a:latin typeface="Poppins"/>
                <a:ea typeface="Poppins"/>
                <a:cs typeface="Poppins"/>
                <a:sym typeface="Poppins"/>
              </a:rPr>
              <a:t>Report Generation</a:t>
            </a:r>
          </a:p>
          <a:p>
            <a:pPr marR="0" lvl="0" algn="just" rtl="0">
              <a:spcBef>
                <a:spcPts val="0"/>
              </a:spcBef>
              <a:spcAft>
                <a:spcPts val="0"/>
              </a:spcAft>
            </a:pPr>
            <a:endParaRPr lang="en-US" sz="1900" b="1"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According to Ryan </a:t>
            </a:r>
            <a:r>
              <a:rPr lang="en-US" sz="1900" dirty="0" err="1">
                <a:solidFill>
                  <a:schemeClr val="dk1"/>
                </a:solidFill>
                <a:latin typeface="Poppins"/>
                <a:ea typeface="Poppins"/>
                <a:cs typeface="Poppins"/>
                <a:sym typeface="Poppins"/>
              </a:rPr>
              <a:t>Wheritty</a:t>
            </a:r>
            <a:r>
              <a:rPr lang="en-US" sz="1900" dirty="0">
                <a:solidFill>
                  <a:schemeClr val="dk1"/>
                </a:solidFill>
                <a:latin typeface="Poppins"/>
                <a:ea typeface="Poppins"/>
                <a:cs typeface="Poppins"/>
                <a:sym typeface="Poppins"/>
              </a:rPr>
              <a:t> (2024), Too many organizations are still doing things the hard way, like working with outdated or overly complicated tools (Excel, Power BI) or trying to handle too many aspects of reporting manually. Struggling each month to produce reports makes it less likely you’ll stick with it (in addition to the fact that most manual tasks are simply timewasters), so it’s worth your while to investigate options that will make this job easier. It has essentially four elements that are key to the report generation process: data collection, data synthesis, analysis and insight, and report generation and distribution. </a:t>
            </a:r>
            <a:r>
              <a:rPr lang="en-US" sz="1900" dirty="0" err="1">
                <a:solidFill>
                  <a:schemeClr val="dk1"/>
                </a:solidFill>
                <a:latin typeface="Poppins"/>
                <a:ea typeface="Poppins"/>
                <a:cs typeface="Poppins"/>
                <a:sym typeface="Poppins"/>
              </a:rPr>
              <a:t>ClearPoint</a:t>
            </a:r>
            <a:r>
              <a:rPr lang="en-US" sz="1900" dirty="0">
                <a:solidFill>
                  <a:schemeClr val="dk1"/>
                </a:solidFill>
                <a:latin typeface="Poppins"/>
                <a:ea typeface="Poppins"/>
                <a:cs typeface="Poppins"/>
                <a:sym typeface="Poppins"/>
              </a:rPr>
              <a:t> brings together each of these elements to streamline strategy reporting and offers a variety of features that put our solution head and shoulders above other report-generation tools.</a:t>
            </a:r>
          </a:p>
        </p:txBody>
      </p:sp>
      <p:sp>
        <p:nvSpPr>
          <p:cNvPr id="7" name="Google Shape;110;p2">
            <a:extLst>
              <a:ext uri="{FF2B5EF4-FFF2-40B4-BE49-F238E27FC236}">
                <a16:creationId xmlns:a16="http://schemas.microsoft.com/office/drawing/2014/main" id="{8E2A3DD9-F62B-931F-988D-1FFF42796BD1}"/>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07D29296-3FC7-B9E4-90FA-950D95704F99}"/>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0818692B-75E5-CE29-CDFA-7E52F46ED3A6}"/>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41597B80-DCFA-A5B5-34D7-F79E6CBC0E4C}"/>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1" name="Google Shape;86;p1">
            <a:hlinkClick r:id="rId9" action="ppaction://hlinksldjump"/>
            <a:extLst>
              <a:ext uri="{FF2B5EF4-FFF2-40B4-BE49-F238E27FC236}">
                <a16:creationId xmlns:a16="http://schemas.microsoft.com/office/drawing/2014/main" id="{CB4A4FC8-4B08-100E-E8B9-432554BD1D10}"/>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3" name="Google Shape;87;p1">
            <a:hlinkClick r:id="rId10" action="ppaction://hlinksldjump"/>
            <a:extLst>
              <a:ext uri="{FF2B5EF4-FFF2-40B4-BE49-F238E27FC236}">
                <a16:creationId xmlns:a16="http://schemas.microsoft.com/office/drawing/2014/main" id="{ECF60551-C8EA-C4C1-5FF0-7EABCDD258A6}"/>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56354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4" name="Right Arrow 13">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67EC2CDE-93AE-EADD-A041-EA051FC4F844}"/>
              </a:ext>
            </a:extLst>
          </p:cNvPr>
          <p:cNvSpPr txBox="1"/>
          <p:nvPr/>
        </p:nvSpPr>
        <p:spPr>
          <a:xfrm>
            <a:off x="2738591" y="1254497"/>
            <a:ext cx="8705922" cy="526293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600" b="1" dirty="0">
                <a:solidFill>
                  <a:schemeClr val="dk1"/>
                </a:solidFill>
                <a:latin typeface="Poppins"/>
                <a:ea typeface="Poppins"/>
                <a:cs typeface="Poppins"/>
                <a:sym typeface="Poppins"/>
              </a:rPr>
              <a:t>Related Works/studies</a:t>
            </a:r>
          </a:p>
          <a:p>
            <a:pPr marR="0" lvl="0" algn="just" rtl="0">
              <a:spcBef>
                <a:spcPts val="0"/>
              </a:spcBef>
              <a:spcAft>
                <a:spcPts val="0"/>
              </a:spcAft>
            </a:pPr>
            <a:endParaRPr lang="en-US" sz="1600" b="1" dirty="0">
              <a:solidFill>
                <a:schemeClr val="dk1"/>
              </a:solidFill>
              <a:latin typeface="Poppins"/>
              <a:ea typeface="Poppins"/>
              <a:cs typeface="Poppins"/>
              <a:sym typeface="Poppins"/>
            </a:endParaRPr>
          </a:p>
          <a:p>
            <a:pPr marR="0" lvl="0" algn="just" rtl="0">
              <a:spcBef>
                <a:spcPts val="0"/>
              </a:spcBef>
              <a:spcAft>
                <a:spcPts val="0"/>
              </a:spcAft>
            </a:pPr>
            <a:r>
              <a:rPr lang="en-US" sz="1600" dirty="0">
                <a:solidFill>
                  <a:schemeClr val="dk1"/>
                </a:solidFill>
                <a:latin typeface="Poppins"/>
                <a:ea typeface="Poppins"/>
                <a:cs typeface="Poppins"/>
                <a:sym typeface="Poppins"/>
              </a:rPr>
              <a:t>	</a:t>
            </a:r>
            <a:r>
              <a:rPr lang="en-US" sz="1600" dirty="0" err="1">
                <a:solidFill>
                  <a:schemeClr val="dk1"/>
                </a:solidFill>
                <a:latin typeface="Poppins"/>
                <a:ea typeface="Poppins"/>
                <a:cs typeface="Poppins"/>
                <a:sym typeface="Poppins"/>
              </a:rPr>
              <a:t>Alburo</a:t>
            </a:r>
            <a:r>
              <a:rPr lang="en-US" sz="1600" dirty="0">
                <a:solidFill>
                  <a:schemeClr val="dk1"/>
                </a:solidFill>
                <a:latin typeface="Poppins"/>
                <a:ea typeface="Poppins"/>
                <a:cs typeface="Poppins"/>
                <a:sym typeface="Poppins"/>
              </a:rPr>
              <a:t>, M., </a:t>
            </a:r>
            <a:r>
              <a:rPr lang="en-US" sz="1600" dirty="0" err="1">
                <a:solidFill>
                  <a:schemeClr val="dk1"/>
                </a:solidFill>
                <a:latin typeface="Poppins"/>
                <a:ea typeface="Poppins"/>
                <a:cs typeface="Poppins"/>
                <a:sym typeface="Poppins"/>
              </a:rPr>
              <a:t>Tindugan</a:t>
            </a:r>
            <a:r>
              <a:rPr lang="en-US" sz="1600" dirty="0">
                <a:solidFill>
                  <a:schemeClr val="dk1"/>
                </a:solidFill>
                <a:latin typeface="Poppins"/>
                <a:ea typeface="Poppins"/>
                <a:cs typeface="Poppins"/>
                <a:sym typeface="Poppins"/>
              </a:rPr>
              <a:t>, L., and </a:t>
            </a:r>
            <a:r>
              <a:rPr lang="en-US" sz="1600" dirty="0" err="1">
                <a:solidFill>
                  <a:schemeClr val="dk1"/>
                </a:solidFill>
                <a:latin typeface="Poppins"/>
                <a:ea typeface="Poppins"/>
                <a:cs typeface="Poppins"/>
                <a:sym typeface="Poppins"/>
              </a:rPr>
              <a:t>Dacuno</a:t>
            </a:r>
            <a:r>
              <a:rPr lang="en-US" sz="1600" dirty="0">
                <a:solidFill>
                  <a:schemeClr val="dk1"/>
                </a:solidFill>
                <a:latin typeface="Poppins"/>
                <a:ea typeface="Poppins"/>
                <a:cs typeface="Poppins"/>
                <a:sym typeface="Poppins"/>
              </a:rPr>
              <a:t>, A. (2020) discuss the "</a:t>
            </a:r>
            <a:r>
              <a:rPr lang="en-US" sz="1600" dirty="0" err="1">
                <a:solidFill>
                  <a:schemeClr val="dk1"/>
                </a:solidFill>
                <a:latin typeface="Poppins"/>
                <a:ea typeface="Poppins"/>
                <a:cs typeface="Poppins"/>
                <a:sym typeface="Poppins"/>
              </a:rPr>
              <a:t>WiFi</a:t>
            </a:r>
            <a:r>
              <a:rPr lang="en-US" sz="1600" dirty="0">
                <a:solidFill>
                  <a:schemeClr val="dk1"/>
                </a:solidFill>
                <a:latin typeface="Poppins"/>
                <a:ea typeface="Poppins"/>
                <a:cs typeface="Poppins"/>
                <a:sym typeface="Poppins"/>
              </a:rPr>
              <a:t> </a:t>
            </a:r>
            <a:r>
              <a:rPr lang="en-US" sz="1600" dirty="0" err="1">
                <a:solidFill>
                  <a:schemeClr val="dk1"/>
                </a:solidFill>
                <a:latin typeface="Poppins"/>
                <a:ea typeface="Poppins"/>
                <a:cs typeface="Poppins"/>
                <a:sym typeface="Poppins"/>
              </a:rPr>
              <a:t>Vendo</a:t>
            </a:r>
            <a:r>
              <a:rPr lang="en-US" sz="1600" dirty="0">
                <a:solidFill>
                  <a:schemeClr val="dk1"/>
                </a:solidFill>
                <a:latin typeface="Poppins"/>
                <a:ea typeface="Poppins"/>
                <a:cs typeface="Poppins"/>
                <a:sym typeface="Poppins"/>
              </a:rPr>
              <a:t> Machine System," emphasizing the internet's importance as an invaluable resource for accessing vast knowledge. They propose using coin-operated vending machines as a cost-effective means to provide internet access, inspired by the Piso-net concept. The founders named their venture J2KLC, derived from the researchers' initials, aiming to offer a simple and affordable way for neighborhoods to connect to the internet while generating revenue. The company was established to meet market needs and provide convenient internet access to clients.</a:t>
            </a:r>
          </a:p>
          <a:p>
            <a:pPr marR="0" lvl="0" algn="just" rtl="0">
              <a:spcBef>
                <a:spcPts val="0"/>
              </a:spcBef>
              <a:spcAft>
                <a:spcPts val="0"/>
              </a:spcAft>
            </a:pPr>
            <a:endParaRPr lang="en-US" sz="1600" dirty="0">
              <a:solidFill>
                <a:schemeClr val="dk1"/>
              </a:solidFill>
              <a:latin typeface="Poppins"/>
              <a:ea typeface="Poppins"/>
              <a:cs typeface="Poppins"/>
              <a:sym typeface="Poppins"/>
            </a:endParaRPr>
          </a:p>
          <a:p>
            <a:pPr marR="0" lvl="0" algn="just" rtl="0">
              <a:spcBef>
                <a:spcPts val="0"/>
              </a:spcBef>
              <a:spcAft>
                <a:spcPts val="0"/>
              </a:spcAft>
            </a:pPr>
            <a:r>
              <a:rPr lang="en-US" sz="1600" dirty="0">
                <a:solidFill>
                  <a:schemeClr val="dk1"/>
                </a:solidFill>
                <a:latin typeface="Poppins"/>
                <a:ea typeface="Poppins"/>
                <a:cs typeface="Poppins"/>
                <a:sym typeface="Poppins"/>
              </a:rPr>
              <a:t>	In the study "Indian Coin Separator and Counting Machine using Edge Detection Technique" by </a:t>
            </a:r>
            <a:r>
              <a:rPr lang="en-US" sz="1600" dirty="0" err="1">
                <a:solidFill>
                  <a:schemeClr val="dk1"/>
                </a:solidFill>
                <a:latin typeface="Poppins"/>
                <a:ea typeface="Poppins"/>
                <a:cs typeface="Poppins"/>
                <a:sym typeface="Poppins"/>
              </a:rPr>
              <a:t>Salehittal</a:t>
            </a:r>
            <a:r>
              <a:rPr lang="en-US" sz="1600" dirty="0">
                <a:solidFill>
                  <a:schemeClr val="dk1"/>
                </a:solidFill>
                <a:latin typeface="Poppins"/>
                <a:ea typeface="Poppins"/>
                <a:cs typeface="Poppins"/>
                <a:sym typeface="Poppins"/>
              </a:rPr>
              <a:t>, A., and </a:t>
            </a:r>
            <a:r>
              <a:rPr lang="en-US" sz="1600" dirty="0" err="1">
                <a:solidFill>
                  <a:schemeClr val="dk1"/>
                </a:solidFill>
                <a:latin typeface="Poppins"/>
                <a:ea typeface="Poppins"/>
                <a:cs typeface="Poppins"/>
                <a:sym typeface="Poppins"/>
              </a:rPr>
              <a:t>Shetti</a:t>
            </a:r>
            <a:r>
              <a:rPr lang="en-US" sz="1600" dirty="0">
                <a:solidFill>
                  <a:schemeClr val="dk1"/>
                </a:solidFill>
                <a:latin typeface="Poppins"/>
                <a:ea typeface="Poppins"/>
                <a:cs typeface="Poppins"/>
                <a:sym typeface="Poppins"/>
              </a:rPr>
              <a:t>, V. (2020), a multilayer neural network is employed for preprocessing, utilizing rotational inductive inputs. The goal is to separate recently issued Indian coins, classify them into denominations, and calculate their total value in Indian National Rupee (INR). Various edge detection methods such as Robert's, Gaussian, and Canny are employed, achieving accuracies of 93%, 94%, and 97.5%, respectively. Comparisons with existing techniques, particularly image processing methods, reveal a maximum accuracy of 99.7% for Canadian coins using decision trees in 1996, as summarized by Modi et al.</a:t>
            </a:r>
          </a:p>
        </p:txBody>
      </p:sp>
      <p:sp>
        <p:nvSpPr>
          <p:cNvPr id="7" name="Google Shape;110;p2">
            <a:extLst>
              <a:ext uri="{FF2B5EF4-FFF2-40B4-BE49-F238E27FC236}">
                <a16:creationId xmlns:a16="http://schemas.microsoft.com/office/drawing/2014/main" id="{ECF914E1-16B5-0A75-97D7-CDBD716110F2}"/>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83684133-61E8-B5B9-121A-1BB081A5C710}"/>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B7249BAC-2F81-8F11-10AA-13A995CF7B69}"/>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058D4E7C-CADC-22F1-9446-0D5746F11969}"/>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1" name="Google Shape;86;p1">
            <a:hlinkClick r:id="rId9" action="ppaction://hlinksldjump"/>
            <a:extLst>
              <a:ext uri="{FF2B5EF4-FFF2-40B4-BE49-F238E27FC236}">
                <a16:creationId xmlns:a16="http://schemas.microsoft.com/office/drawing/2014/main" id="{1C67D7E0-BC79-BEB0-412B-8DDF9F58BAAC}"/>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3" name="Google Shape;87;p1">
            <a:hlinkClick r:id="rId10" action="ppaction://hlinksldjump"/>
            <a:extLst>
              <a:ext uri="{FF2B5EF4-FFF2-40B4-BE49-F238E27FC236}">
                <a16:creationId xmlns:a16="http://schemas.microsoft.com/office/drawing/2014/main" id="{506B4908-3C73-0D8E-FF80-43AD7A92AFAD}"/>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128984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1" name="Right Arrow 10">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8638E751-DE8C-08DE-D7F6-B162723BCADA}"/>
              </a:ext>
            </a:extLst>
          </p:cNvPr>
          <p:cNvSpPr txBox="1"/>
          <p:nvPr/>
        </p:nvSpPr>
        <p:spPr>
          <a:xfrm>
            <a:off x="2773055" y="1494825"/>
            <a:ext cx="8705922" cy="424727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dirty="0">
                <a:solidFill>
                  <a:schemeClr val="dk1"/>
                </a:solidFill>
                <a:latin typeface="Poppins"/>
                <a:ea typeface="Poppins"/>
                <a:cs typeface="Poppins"/>
                <a:sym typeface="Poppins"/>
              </a:rPr>
              <a:t>	In the research on the "Coin-counting Machine System of </a:t>
            </a:r>
            <a:r>
              <a:rPr lang="en-US" sz="1800" dirty="0" err="1">
                <a:solidFill>
                  <a:schemeClr val="dk1"/>
                </a:solidFill>
                <a:latin typeface="Poppins"/>
                <a:ea typeface="Poppins"/>
                <a:cs typeface="Poppins"/>
                <a:sym typeface="Poppins"/>
              </a:rPr>
              <a:t>Bangko</a:t>
            </a:r>
            <a:r>
              <a:rPr lang="en-US" sz="1800" dirty="0">
                <a:solidFill>
                  <a:schemeClr val="dk1"/>
                </a:solidFill>
                <a:latin typeface="Poppins"/>
                <a:ea typeface="Poppins"/>
                <a:cs typeface="Poppins"/>
                <a:sym typeface="Poppins"/>
              </a:rPr>
              <a:t> Sentral ng </a:t>
            </a:r>
            <a:r>
              <a:rPr lang="en-US" sz="1800" dirty="0" err="1">
                <a:solidFill>
                  <a:schemeClr val="dk1"/>
                </a:solidFill>
                <a:latin typeface="Poppins"/>
                <a:ea typeface="Poppins"/>
                <a:cs typeface="Poppins"/>
                <a:sym typeface="Poppins"/>
              </a:rPr>
              <a:t>Pilipinas</a:t>
            </a:r>
            <a:r>
              <a:rPr lang="en-US" sz="1800" dirty="0">
                <a:solidFill>
                  <a:schemeClr val="dk1"/>
                </a:solidFill>
                <a:latin typeface="Poppins"/>
                <a:ea typeface="Poppins"/>
                <a:cs typeface="Poppins"/>
                <a:sym typeface="Poppins"/>
              </a:rPr>
              <a:t> (BSP)" by </a:t>
            </a:r>
            <a:r>
              <a:rPr lang="en-US" sz="1800" dirty="0" err="1">
                <a:solidFill>
                  <a:schemeClr val="dk1"/>
                </a:solidFill>
                <a:latin typeface="Poppins"/>
                <a:ea typeface="Poppins"/>
                <a:cs typeface="Poppins"/>
                <a:sym typeface="Poppins"/>
              </a:rPr>
              <a:t>Chipongian</a:t>
            </a:r>
            <a:r>
              <a:rPr lang="en-US" sz="1800" dirty="0">
                <a:solidFill>
                  <a:schemeClr val="dk1"/>
                </a:solidFill>
                <a:latin typeface="Poppins"/>
                <a:ea typeface="Poppins"/>
                <a:cs typeface="Poppins"/>
                <a:sym typeface="Poppins"/>
              </a:rPr>
              <a:t>, L. (2019), BSP Governor Benjamin E. Diokno has mandated a survey of coin-counting machines and compiled a list of supermarket chains for potential trial sites for coin-counting services. The initiative aims to address the abundance of unused coins in households by providing coin-counting services in large stores and groceries. Additionally, efforts are made to encourage increased usage of lower-denomination coins, such as the 10-piso, 5-piso, and 1-piso coins, which are often overlooked. The BSP ensures an adequate supply of six coin denominations, including 10-piso, 5-piso, 1-piso, 25-sentimo, 5-sentimo, and 1-sentimo, utilizing laser-engraving technology for security features. As of March, there are 31.8 billion coins in circulation, valued at P39.5 billion, with a ratio of 298 coins per person. The BSP has been proactive in minting enough coins to maintain inventory levels and prevent a repeat of the coin depletion experienced in 2010.</a:t>
            </a:r>
          </a:p>
        </p:txBody>
      </p:sp>
      <p:sp>
        <p:nvSpPr>
          <p:cNvPr id="7" name="Google Shape;110;p2">
            <a:extLst>
              <a:ext uri="{FF2B5EF4-FFF2-40B4-BE49-F238E27FC236}">
                <a16:creationId xmlns:a16="http://schemas.microsoft.com/office/drawing/2014/main" id="{5DF1C09A-6760-BA26-5F10-923AC4FCBF89}"/>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54D843CF-E8A5-E169-66CB-4D3C4B7E64AF}"/>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698321A8-AAE0-6887-7A02-7106DF7B915E}"/>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CCCD2C24-EC38-9A1E-BAC1-EAC890DE3296}"/>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0A818E7D-D1CC-A8EA-1E72-BFC8786FE004}"/>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BBA5AB3D-6B0A-8E2E-36FE-E0F2E2492A09}"/>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291015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1" name="Right Arrow 10">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1B69C56D-9858-A5BB-22F2-9CF86DE824EB}"/>
              </a:ext>
            </a:extLst>
          </p:cNvPr>
          <p:cNvSpPr txBox="1"/>
          <p:nvPr/>
        </p:nvSpPr>
        <p:spPr>
          <a:xfrm>
            <a:off x="2773055" y="1494825"/>
            <a:ext cx="8705922" cy="3970277"/>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dirty="0">
                <a:solidFill>
                  <a:schemeClr val="dk1"/>
                </a:solidFill>
                <a:latin typeface="Poppins"/>
                <a:ea typeface="Poppins"/>
                <a:cs typeface="Poppins"/>
                <a:sym typeface="Poppins"/>
              </a:rPr>
              <a:t>	In </a:t>
            </a:r>
            <a:r>
              <a:rPr lang="en-US" sz="1800" dirty="0" err="1">
                <a:solidFill>
                  <a:schemeClr val="dk1"/>
                </a:solidFill>
                <a:latin typeface="Poppins"/>
                <a:ea typeface="Poppins"/>
                <a:cs typeface="Poppins"/>
                <a:sym typeface="Poppins"/>
              </a:rPr>
              <a:t>Varadarajan's</a:t>
            </a:r>
            <a:r>
              <a:rPr lang="en-US" sz="1800" dirty="0">
                <a:solidFill>
                  <a:schemeClr val="dk1"/>
                </a:solidFill>
                <a:latin typeface="Poppins"/>
                <a:ea typeface="Poppins"/>
                <a:cs typeface="Poppins"/>
                <a:sym typeface="Poppins"/>
              </a:rPr>
              <a:t> study "The Research Automated Smart Water Vendor" (2019), he utilized an infrared sensor in his research on the Automated Smart Water Vendor Machine to detect metal bodies. Infrared sensors emit or detect infrared radiation to identify specific characteristics of their surroundings. The concept behind infrared obstacle detection involves emitting an IR signal and receiving the reflected signal from an object's surface. Mobile robots use infrared sensors to navigate and avoid obstacles. UV sensors, on the other hand, measure the power or intensity of UV radiation at the source. Polycrystalline diamond is commonly used for accurate UV sensing. UV sensors detect UV exposure in an environment by receiving and transmitting energy signals. These signals are then directed to an electrical meter for observation and recording. Output signals are processed through an Analog-to-Digital Converter (ADC) and sent to a computer running software to generate graphs and reports.</a:t>
            </a:r>
          </a:p>
        </p:txBody>
      </p:sp>
      <p:sp>
        <p:nvSpPr>
          <p:cNvPr id="7" name="Google Shape;110;p2">
            <a:extLst>
              <a:ext uri="{FF2B5EF4-FFF2-40B4-BE49-F238E27FC236}">
                <a16:creationId xmlns:a16="http://schemas.microsoft.com/office/drawing/2014/main" id="{FC513BF4-4498-DE1D-CF0E-555524BD678B}"/>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E12A49BF-B1E8-DAB0-7D38-F8A1577F7194}"/>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8F326D39-12F0-AFCA-52DA-1B1FB97073B3}"/>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BDAE3D49-CF34-9A56-6590-684ACDDFA50C}"/>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3E127401-60EC-714B-CF8E-3A5C59EAE7DE}"/>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FC91D190-B3DF-9197-2CFF-2620EF5B14F0}"/>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282818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1" name="Right Arrow 10">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83D6919E-55F5-3A30-F157-BCCB819D4ACA}"/>
              </a:ext>
            </a:extLst>
          </p:cNvPr>
          <p:cNvSpPr txBox="1"/>
          <p:nvPr/>
        </p:nvSpPr>
        <p:spPr>
          <a:xfrm>
            <a:off x="2773055" y="1494825"/>
            <a:ext cx="8705922" cy="341627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dirty="0">
                <a:solidFill>
                  <a:schemeClr val="dk1"/>
                </a:solidFill>
                <a:latin typeface="Poppins"/>
                <a:ea typeface="Poppins"/>
                <a:cs typeface="Poppins"/>
                <a:sym typeface="Poppins"/>
              </a:rPr>
              <a:t>	According to </a:t>
            </a:r>
            <a:r>
              <a:rPr lang="en-US" sz="1800" dirty="0" err="1">
                <a:solidFill>
                  <a:schemeClr val="dk1"/>
                </a:solidFill>
                <a:latin typeface="Poppins"/>
                <a:ea typeface="Poppins"/>
                <a:cs typeface="Poppins"/>
                <a:sym typeface="Poppins"/>
              </a:rPr>
              <a:t>Laporan</a:t>
            </a:r>
            <a:r>
              <a:rPr lang="en-US" sz="1800" dirty="0">
                <a:solidFill>
                  <a:schemeClr val="dk1"/>
                </a:solidFill>
                <a:latin typeface="Poppins"/>
                <a:ea typeface="Poppins"/>
                <a:cs typeface="Poppins"/>
                <a:sym typeface="Poppins"/>
              </a:rPr>
              <a:t> Akhir (2023), the "E-coin Sort and Count" project aims to address common challenges faced by students by introducing an innovative coin sorting and money counting system. This system combines the Arduino Uno </a:t>
            </a:r>
            <a:r>
              <a:rPr lang="en-US" sz="1800" dirty="0" err="1">
                <a:solidFill>
                  <a:schemeClr val="dk1"/>
                </a:solidFill>
                <a:latin typeface="Poppins"/>
                <a:ea typeface="Poppins"/>
                <a:cs typeface="Poppins"/>
                <a:sym typeface="Poppins"/>
              </a:rPr>
              <a:t>Atmega</a:t>
            </a:r>
            <a:r>
              <a:rPr lang="en-US" sz="1800" dirty="0">
                <a:solidFill>
                  <a:schemeClr val="dk1"/>
                </a:solidFill>
                <a:latin typeface="Poppins"/>
                <a:ea typeface="Poppins"/>
                <a:cs typeface="Poppins"/>
                <a:sym typeface="Poppins"/>
              </a:rPr>
              <a:t> 328p microcontroller with a MySQL database to sort coins, count the number of coins, and calculate their corresponding money value simultaneously. Specifically designed for Malaysian coins, including the 10-cent, 20-cent, and 50-cent coins, the system utilizes six infrared sensors to accurately detect coins inserted into designated slots. The Arduino Uno Atmega328p microcontroller is programmed to perform coin counting and money calculation tasks, with the results stored in the MySQL database for comprehensive and easily accessible records.</a:t>
            </a:r>
          </a:p>
        </p:txBody>
      </p:sp>
      <p:sp>
        <p:nvSpPr>
          <p:cNvPr id="7" name="Google Shape;110;p2">
            <a:extLst>
              <a:ext uri="{FF2B5EF4-FFF2-40B4-BE49-F238E27FC236}">
                <a16:creationId xmlns:a16="http://schemas.microsoft.com/office/drawing/2014/main" id="{1B1AC036-C537-742F-106C-99CBB04C7FCD}"/>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56F14738-DEFE-D866-D9A5-CD076BA50C1C}"/>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DC1ECC11-F08A-DF8F-6E85-2C4900F93417}"/>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6CE089B3-F278-5CEA-D285-D0A46AFF320E}"/>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3FFFE4BF-41A6-6B8B-9FEA-96E9006CC426}"/>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C56C908B-C9EF-4FA1-2EF7-451DC082F68B}"/>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337153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1" name="Right Arrow 10">
            <a:hlinkClick r:id="rId3"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83D6919E-55F5-3A30-F157-BCCB819D4ACA}"/>
              </a:ext>
            </a:extLst>
          </p:cNvPr>
          <p:cNvSpPr txBox="1"/>
          <p:nvPr/>
        </p:nvSpPr>
        <p:spPr>
          <a:xfrm>
            <a:off x="2773055" y="1494825"/>
            <a:ext cx="8705922" cy="286228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dirty="0">
                <a:solidFill>
                  <a:schemeClr val="dk1"/>
                </a:solidFill>
                <a:latin typeface="Poppins"/>
                <a:ea typeface="Poppins"/>
                <a:cs typeface="Poppins"/>
                <a:sym typeface="Poppins"/>
              </a:rPr>
              <a:t>	In their study "Coin Counting and Sorting Machine (2019)," Anupa, K., Shraddha, S., and Prachi, B. emphasized the difficulty of accurately and efficiently counting and interpreting currency coins, which poses challenges for banks, stores, and consumers. Existing coin-counting machines often face issues in detecting coin values accurately, resulting in calculation errors. To tackle this challenge, the study introduced a coin-operated machine designed for precise and automatic coin differentiation. The prototype of this machine, developed with the ARDUINO UNO as the main controller, aims to provide a solution for accurate and automated coin counting and sorting.</a:t>
            </a:r>
          </a:p>
        </p:txBody>
      </p:sp>
      <p:sp>
        <p:nvSpPr>
          <p:cNvPr id="7" name="Google Shape;110;p2">
            <a:extLst>
              <a:ext uri="{FF2B5EF4-FFF2-40B4-BE49-F238E27FC236}">
                <a16:creationId xmlns:a16="http://schemas.microsoft.com/office/drawing/2014/main" id="{8BCBBF47-A2C9-E1E6-4E0B-1F73D5CAC8B2}"/>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F785A795-A1C9-ED51-8E67-BB99C730F571}"/>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FFC35BFC-D33E-785A-E89D-777853915BBB}"/>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A8864509-72AB-02F7-9C1B-C5A802E8A061}"/>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9" action="ppaction://hlinksldjump"/>
            <a:extLst>
              <a:ext uri="{FF2B5EF4-FFF2-40B4-BE49-F238E27FC236}">
                <a16:creationId xmlns:a16="http://schemas.microsoft.com/office/drawing/2014/main" id="{11B520B9-3797-99AE-1BC7-4157CB6D3977}"/>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4" name="Google Shape;87;p1">
            <a:hlinkClick r:id="rId10" action="ppaction://hlinksldjump"/>
            <a:extLst>
              <a:ext uri="{FF2B5EF4-FFF2-40B4-BE49-F238E27FC236}">
                <a16:creationId xmlns:a16="http://schemas.microsoft.com/office/drawing/2014/main" id="{BA7620B2-81D5-F1CE-236C-A077FE32B503}"/>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18480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103" name="Google Shape;103;p2">
            <a:hlinkClick r:id="rId3" action="ppaction://hlinksldjump"/>
          </p:cNvPr>
          <p:cNvSpPr/>
          <p:nvPr/>
        </p:nvSpPr>
        <p:spPr>
          <a:xfrm>
            <a:off x="2577806" y="1309967"/>
            <a:ext cx="1299009"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104" name="Google Shape;104;p2">
            <a:hlinkClick r:id="rId4"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105" name="Google Shape;105;p2">
            <a:hlinkClick r:id="rId5"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106" name="Google Shape;106;p2"/>
          <p:cNvCxnSpPr>
            <a:stCxn id="103" idx="3"/>
            <a:endCxn id="104"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107" name="Google Shape;107;p2"/>
          <p:cNvCxnSpPr>
            <a:stCxn id="104" idx="3"/>
            <a:endCxn id="105"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47"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48" name="Google Shape;107;p2"/>
          <p:cNvCxnSpPr>
            <a:endCxn id="47"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63"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64" name="Google Shape;107;p2"/>
          <p:cNvCxnSpPr>
            <a:endCxn id="6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75" name="Google Shape;123;p3"/>
          <p:cNvSpPr/>
          <p:nvPr/>
        </p:nvSpPr>
        <p:spPr>
          <a:xfrm>
            <a:off x="2546441" y="2114393"/>
            <a:ext cx="9450529" cy="2702306"/>
          </a:xfrm>
          <a:prstGeom prst="roundRect">
            <a:avLst>
              <a:gd name="adj" fmla="val 4796"/>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Arduino UNO R3 </a:t>
            </a:r>
          </a:p>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Power Supply</a:t>
            </a:r>
          </a:p>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Servo Motor</a:t>
            </a:r>
          </a:p>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IR Sensor</a:t>
            </a:r>
          </a:p>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Orange pi </a:t>
            </a:r>
          </a:p>
          <a:p>
            <a:pPr marL="285750" lvl="0" indent="-285750" algn="just">
              <a:buFont typeface="Arial" panose="020B0604020202020204" pitchFamily="34" charset="0"/>
              <a:buChar char="•"/>
            </a:pPr>
            <a:r>
              <a:rPr lang="en-GB" dirty="0">
                <a:latin typeface="Poppins" panose="020B0604020202020204" charset="0"/>
                <a:cs typeface="Poppins" panose="020B0604020202020204" charset="0"/>
              </a:rPr>
              <a:t>Coin Feeder	</a:t>
            </a:r>
          </a:p>
          <a:p>
            <a:pPr marL="285750" lvl="0" indent="-285750" algn="just">
              <a:buFont typeface="Arial" panose="020B0604020202020204" pitchFamily="34" charset="0"/>
              <a:buChar char="•"/>
            </a:pPr>
            <a:endParaRPr lang="en-GB" dirty="0">
              <a:latin typeface="Poppins" panose="020B0604020202020204" charset="0"/>
              <a:cs typeface="Poppins" panose="020B0604020202020204" charset="0"/>
            </a:endParaRPr>
          </a:p>
        </p:txBody>
      </p:sp>
      <p:sp>
        <p:nvSpPr>
          <p:cNvPr id="6" name="Google Shape;110;p2">
            <a:extLst>
              <a:ext uri="{FF2B5EF4-FFF2-40B4-BE49-F238E27FC236}">
                <a16:creationId xmlns:a16="http://schemas.microsoft.com/office/drawing/2014/main" id="{D7DC8EB7-A336-8888-690A-8F12397FA309}"/>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116;p2" descr="House with solid fill">
            <a:hlinkClick r:id="rId8" action="ppaction://hlinksldjump"/>
            <a:extLst>
              <a:ext uri="{FF2B5EF4-FFF2-40B4-BE49-F238E27FC236}">
                <a16:creationId xmlns:a16="http://schemas.microsoft.com/office/drawing/2014/main" id="{549A8C0D-4A1A-46D7-2A4A-1A9C63D46E55}"/>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8" name="Google Shape;117;p2" descr="Exit with solid fill">
            <a:hlinkClick r:id="rId10" action="ppaction://hlinksldjump"/>
            <a:extLst>
              <a:ext uri="{FF2B5EF4-FFF2-40B4-BE49-F238E27FC236}">
                <a16:creationId xmlns:a16="http://schemas.microsoft.com/office/drawing/2014/main" id="{F5560504-C2C3-B275-8B9B-055E7FBE8D9B}"/>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9" name="Google Shape;85;p1">
            <a:hlinkClick r:id="rId12" action="ppaction://hlinksldjump"/>
            <a:extLst>
              <a:ext uri="{FF2B5EF4-FFF2-40B4-BE49-F238E27FC236}">
                <a16:creationId xmlns:a16="http://schemas.microsoft.com/office/drawing/2014/main" id="{7B3B68CC-2E1C-F82B-23B5-5811ED5B8D3C}"/>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0" name="Google Shape;86;p1">
            <a:hlinkClick r:id="rId13" action="ppaction://hlinksldjump"/>
            <a:extLst>
              <a:ext uri="{FF2B5EF4-FFF2-40B4-BE49-F238E27FC236}">
                <a16:creationId xmlns:a16="http://schemas.microsoft.com/office/drawing/2014/main" id="{3BA1D2AA-FBA6-D9F4-1DBE-9FEDD2F3A44C}"/>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1" name="Google Shape;87;p1">
            <a:hlinkClick r:id="rId3" action="ppaction://hlinksldjump"/>
            <a:extLst>
              <a:ext uri="{FF2B5EF4-FFF2-40B4-BE49-F238E27FC236}">
                <a16:creationId xmlns:a16="http://schemas.microsoft.com/office/drawing/2014/main" id="{A10F41FD-9685-78CA-D581-49E4B02DC6DC}"/>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149399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CrisscrossEtching trans="22000" pressure="0"/>
                    </a14:imgEffect>
                  </a14:imgLayer>
                </a14:imgProps>
              </a:ext>
            </a:extLst>
          </a:blip>
          <a:srcRect/>
          <a:stretch>
            <a:fillRect t="-19000" b="-19000"/>
          </a:stretch>
        </a:blipFill>
        <a:effectLst/>
      </p:bgPr>
    </p:bg>
    <p:spTree>
      <p:nvGrpSpPr>
        <p:cNvPr id="1" name="Shape 101"/>
        <p:cNvGrpSpPr/>
        <p:nvPr/>
      </p:nvGrpSpPr>
      <p:grpSpPr>
        <a:xfrm>
          <a:off x="0" y="0"/>
          <a:ext cx="0" cy="0"/>
          <a:chOff x="0" y="0"/>
          <a:chExt cx="0" cy="0"/>
        </a:xfrm>
      </p:grpSpPr>
      <p:sp>
        <p:nvSpPr>
          <p:cNvPr id="102" name="Google Shape;102;p2"/>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dirty="0">
                <a:solidFill>
                  <a:srgbClr val="003049"/>
                </a:solidFill>
                <a:latin typeface="Poppins ExtraBold"/>
                <a:ea typeface="Poppins ExtraBold"/>
                <a:cs typeface="Poppins ExtraBold"/>
                <a:sym typeface="Poppins ExtraBold"/>
              </a:rPr>
              <a:t>INTRODUCTION</a:t>
            </a:r>
            <a:endParaRPr dirty="0"/>
          </a:p>
        </p:txBody>
      </p:sp>
      <p:sp>
        <p:nvSpPr>
          <p:cNvPr id="103" name="Google Shape;103;p2">
            <a:hlinkClick r:id="rId5" action="ppaction://hlinksldjump"/>
          </p:cNvPr>
          <p:cNvSpPr/>
          <p:nvPr/>
        </p:nvSpPr>
        <p:spPr>
          <a:xfrm>
            <a:off x="2577806" y="1309967"/>
            <a:ext cx="1313359"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104" name="Google Shape;104;p2">
            <a:hlinkClick r:id="rId6"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105" name="Google Shape;105;p2">
            <a:hlinkClick r:id="rId6" action="ppaction://hlinksldjump"/>
          </p:cNvPr>
          <p:cNvSpPr/>
          <p:nvPr/>
        </p:nvSpPr>
        <p:spPr>
          <a:xfrm>
            <a:off x="6595515" y="1315219"/>
            <a:ext cx="1529744"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106" name="Google Shape;106;p2"/>
          <p:cNvCxnSpPr>
            <a:stCxn id="103" idx="3"/>
            <a:endCxn id="104"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107" name="Google Shape;107;p2"/>
          <p:cNvCxnSpPr>
            <a:stCxn id="104" idx="3"/>
            <a:endCxn id="105"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47" name="Google Shape;105;p2">
            <a:hlinkClick r:id="rId7"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Scope and Limitation</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8" name="Google Shape;107;p2"/>
          <p:cNvCxnSpPr>
            <a:endCxn id="47"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63"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Significance of the study</a:t>
            </a:r>
            <a:endParaRPr lang="en-PH" dirty="0"/>
          </a:p>
        </p:txBody>
      </p:sp>
      <p:cxnSp>
        <p:nvCxnSpPr>
          <p:cNvPr id="64" name="Google Shape;107;p2"/>
          <p:cNvCxnSpPr>
            <a:endCxn id="6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56" name="Right Arrow 55">
            <a:hlinkClick r:id="rId6" action="ppaction://hlinksldjump"/>
          </p:cNvPr>
          <p:cNvSpPr/>
          <p:nvPr/>
        </p:nvSpPr>
        <p:spPr>
          <a:xfrm>
            <a:off x="11423561" y="6246861"/>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1EF751F2-4E33-3A77-3C60-726F52962D02}"/>
              </a:ext>
            </a:extLst>
          </p:cNvPr>
          <p:cNvSpPr txBox="1"/>
          <p:nvPr/>
        </p:nvSpPr>
        <p:spPr>
          <a:xfrm>
            <a:off x="2977068" y="2456584"/>
            <a:ext cx="8446493" cy="3893333"/>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800" dirty="0">
                <a:solidFill>
                  <a:schemeClr val="dk1"/>
                </a:solidFill>
                <a:latin typeface="Poppins"/>
                <a:ea typeface="Poppins"/>
                <a:cs typeface="Poppins"/>
                <a:sym typeface="Poppins"/>
              </a:rPr>
              <a:t>	</a:t>
            </a:r>
            <a:r>
              <a:rPr lang="en-US" sz="1900" dirty="0">
                <a:solidFill>
                  <a:schemeClr val="dk1"/>
                </a:solidFill>
                <a:latin typeface="Poppins"/>
                <a:ea typeface="Poppins"/>
                <a:cs typeface="Poppins"/>
                <a:sym typeface="Poppins"/>
              </a:rPr>
              <a:t>Coins play a fundamental role in trade, commerce, and economic interactions, with various denominations, designs, and histories. Coin counters and coin segregation are primary technology techniques used in various sectors, including banks, transit agencies, casinos, and humanitarian organizations. There are no existing coin counter and sorter systems with web-based displays in </a:t>
            </a:r>
            <a:r>
              <a:rPr lang="en-US" sz="1900" dirty="0" err="1">
                <a:solidFill>
                  <a:schemeClr val="dk1"/>
                </a:solidFill>
                <a:latin typeface="Poppins"/>
                <a:ea typeface="Poppins"/>
                <a:cs typeface="Poppins"/>
                <a:sym typeface="Poppins"/>
              </a:rPr>
              <a:t>Hinunangan</a:t>
            </a:r>
            <a:r>
              <a:rPr lang="en-US" sz="1900" dirty="0">
                <a:solidFill>
                  <a:schemeClr val="dk1"/>
                </a:solidFill>
                <a:latin typeface="Poppins"/>
                <a:ea typeface="Poppins"/>
                <a:cs typeface="Poppins"/>
                <a:sym typeface="Poppins"/>
              </a:rPr>
              <a:t>, making manual counting and sorting laborious and time-consuming.</a:t>
            </a:r>
          </a:p>
          <a:p>
            <a:pPr marR="0" lvl="0" algn="just" rtl="0">
              <a:spcBef>
                <a:spcPts val="0"/>
              </a:spcBef>
              <a:spcAft>
                <a:spcPts val="0"/>
              </a:spcAft>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Researchers are motivated to design and develop a Smart Coin Tracker: Automated Coin Counter and Sorter System to alleviate human fatigue, enhance the sorting process, and improve overall utilization. </a:t>
            </a:r>
          </a:p>
        </p:txBody>
      </p:sp>
      <p:sp>
        <p:nvSpPr>
          <p:cNvPr id="13" name="Google Shape;110;p2">
            <a:extLst>
              <a:ext uri="{FF2B5EF4-FFF2-40B4-BE49-F238E27FC236}">
                <a16:creationId xmlns:a16="http://schemas.microsoft.com/office/drawing/2014/main" id="{0EEA35A7-A114-CAE0-B48E-A9160726DD96}"/>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 name="Google Shape;116;p2" descr="House with solid fill">
            <a:hlinkClick r:id="rId8" action="ppaction://hlinksldjump"/>
            <a:extLst>
              <a:ext uri="{FF2B5EF4-FFF2-40B4-BE49-F238E27FC236}">
                <a16:creationId xmlns:a16="http://schemas.microsoft.com/office/drawing/2014/main" id="{505A260E-199F-FF97-0B11-3903B43AC4C2}"/>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15" name="Google Shape;117;p2" descr="Exit with solid fill">
            <a:hlinkClick r:id="rId10" action="ppaction://hlinksldjump"/>
            <a:extLst>
              <a:ext uri="{FF2B5EF4-FFF2-40B4-BE49-F238E27FC236}">
                <a16:creationId xmlns:a16="http://schemas.microsoft.com/office/drawing/2014/main" id="{58E6C164-F653-E71A-70C3-F341633448C9}"/>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6" name="Google Shape;85;p1">
            <a:hlinkClick r:id="rId5" action="ppaction://hlinksldjump"/>
            <a:extLst>
              <a:ext uri="{FF2B5EF4-FFF2-40B4-BE49-F238E27FC236}">
                <a16:creationId xmlns:a16="http://schemas.microsoft.com/office/drawing/2014/main" id="{7B1E2457-8581-7426-C5E1-15EB4FC1D577}"/>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17" name="Google Shape;86;p1">
            <a:hlinkClick r:id="rId12" action="ppaction://hlinksldjump"/>
            <a:extLst>
              <a:ext uri="{FF2B5EF4-FFF2-40B4-BE49-F238E27FC236}">
                <a16:creationId xmlns:a16="http://schemas.microsoft.com/office/drawing/2014/main" id="{DA98B3D4-F926-A097-C981-6D82DF2AEE4E}"/>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8" name="Google Shape;87;p1">
            <a:hlinkClick r:id="rId13" action="ppaction://hlinksldjump"/>
            <a:extLst>
              <a:ext uri="{FF2B5EF4-FFF2-40B4-BE49-F238E27FC236}">
                <a16:creationId xmlns:a16="http://schemas.microsoft.com/office/drawing/2014/main" id="{9C52F80E-545A-4026-BE43-D577A38353B7}"/>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75" name="Google Shape;123;p3"/>
          <p:cNvSpPr/>
          <p:nvPr/>
        </p:nvSpPr>
        <p:spPr>
          <a:xfrm>
            <a:off x="2546441" y="2114393"/>
            <a:ext cx="9450529" cy="2019725"/>
          </a:xfrm>
          <a:prstGeom prst="roundRect">
            <a:avLst>
              <a:gd name="adj" fmla="val 4796"/>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285750" lvl="0" indent="-285750">
              <a:buClr>
                <a:schemeClr val="dk1"/>
              </a:buClr>
              <a:buSzPts val="2000"/>
              <a:buFont typeface="Arial" panose="020B0604020202020204" pitchFamily="34" charset="0"/>
              <a:buChar char="•"/>
            </a:pPr>
            <a:r>
              <a:rPr lang="en-GB" dirty="0"/>
              <a:t>Visual Studio Code</a:t>
            </a:r>
          </a:p>
          <a:p>
            <a:pPr marL="285750" lvl="0" indent="-285750">
              <a:buClr>
                <a:schemeClr val="dk1"/>
              </a:buClr>
              <a:buSzPts val="2000"/>
              <a:buFont typeface="Arial" panose="020B0604020202020204" pitchFamily="34" charset="0"/>
              <a:buChar char="•"/>
            </a:pPr>
            <a:r>
              <a:rPr lang="en-GB" dirty="0"/>
              <a:t>XAMPP</a:t>
            </a:r>
          </a:p>
          <a:p>
            <a:pPr marL="285750" lvl="0" indent="-285750">
              <a:buClr>
                <a:schemeClr val="dk1"/>
              </a:buClr>
              <a:buSzPts val="2000"/>
              <a:buFont typeface="Arial" panose="020B0604020202020204" pitchFamily="34" charset="0"/>
              <a:buChar char="•"/>
            </a:pPr>
            <a:r>
              <a:rPr lang="en-GB" dirty="0"/>
              <a:t>MySQL Workbench</a:t>
            </a:r>
          </a:p>
          <a:p>
            <a:pPr marL="285750" lvl="0" indent="-285750">
              <a:buClr>
                <a:schemeClr val="dk1"/>
              </a:buClr>
              <a:buSzPts val="2000"/>
              <a:buFont typeface="Arial" panose="020B0604020202020204" pitchFamily="34" charset="0"/>
              <a:buChar char="•"/>
            </a:pPr>
            <a:r>
              <a:rPr lang="en-GB" dirty="0"/>
              <a:t>Arduino IDE</a:t>
            </a:r>
          </a:p>
          <a:p>
            <a:pPr marL="285750" lvl="0" indent="-285750">
              <a:buClr>
                <a:schemeClr val="dk1"/>
              </a:buClr>
              <a:buSzPts val="2000"/>
              <a:buFont typeface="Arial" panose="020B0604020202020204" pitchFamily="34" charset="0"/>
              <a:buChar char="•"/>
            </a:pPr>
            <a:endParaRPr lang="en-GB" dirty="0"/>
          </a:p>
        </p:txBody>
      </p:sp>
      <p:sp>
        <p:nvSpPr>
          <p:cNvPr id="20" name="Google Shape;103;p2">
            <a:hlinkClick r:id="rId3"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a:t>
            </a:r>
            <a:endParaRPr dirty="0"/>
          </a:p>
        </p:txBody>
      </p:sp>
      <p:sp>
        <p:nvSpPr>
          <p:cNvPr id="21" name="Google Shape;104;p2">
            <a:hlinkClick r:id="rId4" action="ppaction://hlinksldjump"/>
          </p:cNvPr>
          <p:cNvSpPr/>
          <p:nvPr/>
        </p:nvSpPr>
        <p:spPr>
          <a:xfrm>
            <a:off x="4331705" y="1315219"/>
            <a:ext cx="1390673"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5" name="Google Shape;105;p2">
            <a:hlinkClick r:id="rId5"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6" name="Google Shape;106;p2"/>
          <p:cNvCxnSpPr>
            <a:stCxn id="20" idx="3"/>
            <a:endCxn id="2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27" name="Google Shape;107;p2"/>
          <p:cNvCxnSpPr>
            <a:stCxn id="21" idx="3"/>
            <a:endCxn id="25"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28"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29" name="Google Shape;107;p2"/>
          <p:cNvCxnSpPr>
            <a:endCxn id="28"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0"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1" name="Google Shape;107;p2"/>
          <p:cNvCxnSpPr>
            <a:endCxn id="30"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6" name="Google Shape;110;p2">
            <a:extLst>
              <a:ext uri="{FF2B5EF4-FFF2-40B4-BE49-F238E27FC236}">
                <a16:creationId xmlns:a16="http://schemas.microsoft.com/office/drawing/2014/main" id="{1F20E403-3E50-DEDB-6ACE-89232B3D5462}"/>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116;p2" descr="House with solid fill">
            <a:hlinkClick r:id="rId8" action="ppaction://hlinksldjump"/>
            <a:extLst>
              <a:ext uri="{FF2B5EF4-FFF2-40B4-BE49-F238E27FC236}">
                <a16:creationId xmlns:a16="http://schemas.microsoft.com/office/drawing/2014/main" id="{DFE78EE0-0367-DB99-9D0B-34389F54EB76}"/>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8" name="Google Shape;117;p2" descr="Exit with solid fill">
            <a:hlinkClick r:id="rId10" action="ppaction://hlinksldjump"/>
            <a:extLst>
              <a:ext uri="{FF2B5EF4-FFF2-40B4-BE49-F238E27FC236}">
                <a16:creationId xmlns:a16="http://schemas.microsoft.com/office/drawing/2014/main" id="{1C61BCA0-AE59-046A-A743-0C6190D584CB}"/>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9" name="Google Shape;85;p1">
            <a:hlinkClick r:id="rId12" action="ppaction://hlinksldjump"/>
            <a:extLst>
              <a:ext uri="{FF2B5EF4-FFF2-40B4-BE49-F238E27FC236}">
                <a16:creationId xmlns:a16="http://schemas.microsoft.com/office/drawing/2014/main" id="{9B3AEBB1-6FB2-90D9-8F76-6C017D7E7603}"/>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0" name="Google Shape;86;p1">
            <a:hlinkClick r:id="rId13" action="ppaction://hlinksldjump"/>
            <a:extLst>
              <a:ext uri="{FF2B5EF4-FFF2-40B4-BE49-F238E27FC236}">
                <a16:creationId xmlns:a16="http://schemas.microsoft.com/office/drawing/2014/main" id="{3979FB5F-3186-21CA-7900-CD1AFC4C9AEB}"/>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1" name="Google Shape;87;p1">
            <a:hlinkClick r:id="rId3" action="ppaction://hlinksldjump"/>
            <a:extLst>
              <a:ext uri="{FF2B5EF4-FFF2-40B4-BE49-F238E27FC236}">
                <a16:creationId xmlns:a16="http://schemas.microsoft.com/office/drawing/2014/main" id="{43F62A44-EDD9-A968-E898-A63ED4BDE9F2}"/>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23415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75" name="Google Shape;123;p3"/>
          <p:cNvSpPr/>
          <p:nvPr/>
        </p:nvSpPr>
        <p:spPr>
          <a:xfrm>
            <a:off x="2546441" y="2114393"/>
            <a:ext cx="9450529" cy="2112208"/>
          </a:xfrm>
          <a:prstGeom prst="roundRect">
            <a:avLst>
              <a:gd name="adj" fmla="val 4796"/>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285750" lvl="0" indent="-285750">
              <a:buClr>
                <a:schemeClr val="dk1"/>
              </a:buClr>
              <a:buSzPts val="2000"/>
              <a:buFont typeface="Arial"/>
              <a:buChar char="•"/>
            </a:pPr>
            <a:r>
              <a:rPr lang="en-GB" dirty="0"/>
              <a:t>PHP</a:t>
            </a:r>
          </a:p>
          <a:p>
            <a:pPr marL="285750" lvl="0" indent="-285750">
              <a:buClr>
                <a:schemeClr val="dk1"/>
              </a:buClr>
              <a:buSzPts val="2000"/>
              <a:buFont typeface="Arial"/>
              <a:buChar char="•"/>
            </a:pPr>
            <a:r>
              <a:rPr lang="en-GB" dirty="0"/>
              <a:t>JavaScript </a:t>
            </a:r>
          </a:p>
          <a:p>
            <a:pPr marL="285750" lvl="0" indent="-285750">
              <a:buClr>
                <a:schemeClr val="dk1"/>
              </a:buClr>
              <a:buSzPts val="2000"/>
              <a:buFont typeface="Arial"/>
              <a:buChar char="•"/>
            </a:pPr>
            <a:r>
              <a:rPr lang="en-GB" dirty="0"/>
              <a:t>Bootstrap </a:t>
            </a:r>
            <a:endParaRPr dirty="0"/>
          </a:p>
        </p:txBody>
      </p:sp>
      <p:sp>
        <p:nvSpPr>
          <p:cNvPr id="26" name="Google Shape;103;p2">
            <a:hlinkClick r:id="rId3"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27" name="Google Shape;104;p2">
            <a:hlinkClick r:id="rId4"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8" name="Google Shape;105;p2">
            <a:hlinkClick r:id="rId5" action="ppaction://hlinksldjump"/>
          </p:cNvPr>
          <p:cNvSpPr/>
          <p:nvPr/>
        </p:nvSpPr>
        <p:spPr>
          <a:xfrm>
            <a:off x="6279696" y="1315219"/>
            <a:ext cx="1845563"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9" name="Google Shape;106;p2"/>
          <p:cNvCxnSpPr>
            <a:stCxn id="26" idx="3"/>
            <a:endCxn id="27"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0" name="Google Shape;107;p2"/>
          <p:cNvCxnSpPr>
            <a:stCxn id="27" idx="3"/>
            <a:endCxn id="28"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31"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32" name="Google Shape;107;p2"/>
          <p:cNvCxnSpPr>
            <a:endCxn id="31"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3"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4" name="Google Shape;107;p2"/>
          <p:cNvCxnSpPr>
            <a:endCxn id="3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6" name="Google Shape;110;p2">
            <a:extLst>
              <a:ext uri="{FF2B5EF4-FFF2-40B4-BE49-F238E27FC236}">
                <a16:creationId xmlns:a16="http://schemas.microsoft.com/office/drawing/2014/main" id="{C8FFDCBD-DCCB-D221-3ACF-FF2116870E11}"/>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116;p2" descr="House with solid fill">
            <a:hlinkClick r:id="rId8" action="ppaction://hlinksldjump"/>
            <a:extLst>
              <a:ext uri="{FF2B5EF4-FFF2-40B4-BE49-F238E27FC236}">
                <a16:creationId xmlns:a16="http://schemas.microsoft.com/office/drawing/2014/main" id="{BCB12348-7CE5-62B2-7689-7F77EC398C65}"/>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8" name="Google Shape;117;p2" descr="Exit with solid fill">
            <a:hlinkClick r:id="rId10" action="ppaction://hlinksldjump"/>
            <a:extLst>
              <a:ext uri="{FF2B5EF4-FFF2-40B4-BE49-F238E27FC236}">
                <a16:creationId xmlns:a16="http://schemas.microsoft.com/office/drawing/2014/main" id="{81A1BD88-6238-5C9C-6415-C20D65A87530}"/>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9" name="Google Shape;85;p1">
            <a:hlinkClick r:id="rId12" action="ppaction://hlinksldjump"/>
            <a:extLst>
              <a:ext uri="{FF2B5EF4-FFF2-40B4-BE49-F238E27FC236}">
                <a16:creationId xmlns:a16="http://schemas.microsoft.com/office/drawing/2014/main" id="{081D5267-5D25-E5A2-4D3F-EA9BB02967D1}"/>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0" name="Google Shape;86;p1">
            <a:hlinkClick r:id="rId13" action="ppaction://hlinksldjump"/>
            <a:extLst>
              <a:ext uri="{FF2B5EF4-FFF2-40B4-BE49-F238E27FC236}">
                <a16:creationId xmlns:a16="http://schemas.microsoft.com/office/drawing/2014/main" id="{72A217BF-B82D-9700-8DEB-65387FCEA79B}"/>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1" name="Google Shape;87;p1">
            <a:hlinkClick r:id="rId3" action="ppaction://hlinksldjump"/>
            <a:extLst>
              <a:ext uri="{FF2B5EF4-FFF2-40B4-BE49-F238E27FC236}">
                <a16:creationId xmlns:a16="http://schemas.microsoft.com/office/drawing/2014/main" id="{F3EC7271-0E86-E4E3-E0C9-8E0345C2AB3C}"/>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185230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26" name="Google Shape;103;p2">
            <a:hlinkClick r:id="rId3"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27" name="Google Shape;104;p2">
            <a:hlinkClick r:id="rId4"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8" name="Google Shape;105;p2">
            <a:hlinkClick r:id="rId5"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9" name="Google Shape;106;p2"/>
          <p:cNvCxnSpPr>
            <a:stCxn id="26" idx="3"/>
            <a:endCxn id="27"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0" name="Google Shape;107;p2"/>
          <p:cNvCxnSpPr>
            <a:stCxn id="27" idx="3"/>
            <a:endCxn id="28"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31" name="Google Shape;105;p2">
            <a:hlinkClick r:id="rId6" action="ppaction://hlinksldjump"/>
          </p:cNvPr>
          <p:cNvSpPr/>
          <p:nvPr/>
        </p:nvSpPr>
        <p:spPr>
          <a:xfrm>
            <a:off x="8565798" y="1313602"/>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32" name="Google Shape;107;p2"/>
          <p:cNvCxnSpPr>
            <a:endCxn id="31"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3" name="Google Shape;105;p2">
            <a:hlinkClick r:id="" action="ppaction://noaction"/>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4" name="Google Shape;107;p2"/>
          <p:cNvCxnSpPr>
            <a:endCxn id="3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pic>
        <p:nvPicPr>
          <p:cNvPr id="7" name="Picture 6" descr="A diagram of a software development process&#10;&#10;Description automatically generated">
            <a:extLst>
              <a:ext uri="{FF2B5EF4-FFF2-40B4-BE49-F238E27FC236}">
                <a16:creationId xmlns:a16="http://schemas.microsoft.com/office/drawing/2014/main" id="{97836CDC-03D2-2271-2941-AA035BA6139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7277" y="2235985"/>
            <a:ext cx="6854861" cy="3092313"/>
          </a:xfrm>
          <a:prstGeom prst="rect">
            <a:avLst/>
          </a:prstGeom>
          <a:ln>
            <a:solidFill>
              <a:schemeClr val="tx1"/>
            </a:solidFill>
          </a:ln>
        </p:spPr>
      </p:pic>
      <p:sp>
        <p:nvSpPr>
          <p:cNvPr id="9" name="TextBox 8">
            <a:extLst>
              <a:ext uri="{FF2B5EF4-FFF2-40B4-BE49-F238E27FC236}">
                <a16:creationId xmlns:a16="http://schemas.microsoft.com/office/drawing/2014/main" id="{7E7FCAEC-F762-DE86-6C60-C11F8B447E07}"/>
              </a:ext>
            </a:extLst>
          </p:cNvPr>
          <p:cNvSpPr txBox="1"/>
          <p:nvPr/>
        </p:nvSpPr>
        <p:spPr>
          <a:xfrm>
            <a:off x="4198962" y="5542781"/>
            <a:ext cx="6105644" cy="369332"/>
          </a:xfrm>
          <a:prstGeom prst="rect">
            <a:avLst/>
          </a:prstGeom>
          <a:noFill/>
        </p:spPr>
        <p:txBody>
          <a:bodyPr wrap="square">
            <a:spAutoFit/>
          </a:bodyPr>
          <a:lstStyle/>
          <a:p>
            <a:pPr algn="ctr"/>
            <a:r>
              <a:rPr lang="en-PH" sz="1800" b="1" dirty="0">
                <a:latin typeface="Poppins" panose="00000500000000000000" pitchFamily="2" charset="0"/>
                <a:cs typeface="Poppins" panose="00000500000000000000" pitchFamily="2" charset="0"/>
              </a:rPr>
              <a:t>Waterative Model</a:t>
            </a:r>
          </a:p>
        </p:txBody>
      </p:sp>
      <p:sp>
        <p:nvSpPr>
          <p:cNvPr id="10" name="Google Shape;110;p2">
            <a:extLst>
              <a:ext uri="{FF2B5EF4-FFF2-40B4-BE49-F238E27FC236}">
                <a16:creationId xmlns:a16="http://schemas.microsoft.com/office/drawing/2014/main" id="{6914029E-5BC8-EA57-B205-AA312CBBD9E4}"/>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 name="Google Shape;116;p2" descr="House with solid fill">
            <a:hlinkClick r:id="rId8" action="ppaction://hlinksldjump"/>
            <a:extLst>
              <a:ext uri="{FF2B5EF4-FFF2-40B4-BE49-F238E27FC236}">
                <a16:creationId xmlns:a16="http://schemas.microsoft.com/office/drawing/2014/main" id="{DEED411A-11EA-503F-E5E2-290588E9F19A}"/>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12" name="Google Shape;117;p2" descr="Exit with solid fill">
            <a:hlinkClick r:id="rId10" action="ppaction://hlinksldjump"/>
            <a:extLst>
              <a:ext uri="{FF2B5EF4-FFF2-40B4-BE49-F238E27FC236}">
                <a16:creationId xmlns:a16="http://schemas.microsoft.com/office/drawing/2014/main" id="{DF0809D3-0F1A-2410-D8A8-2BCD9BADC932}"/>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3" name="Google Shape;85;p1">
            <a:hlinkClick r:id="rId12" action="ppaction://hlinksldjump"/>
            <a:extLst>
              <a:ext uri="{FF2B5EF4-FFF2-40B4-BE49-F238E27FC236}">
                <a16:creationId xmlns:a16="http://schemas.microsoft.com/office/drawing/2014/main" id="{1D370323-2A1B-70ED-B8A3-A7AAEE50E276}"/>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4" name="Google Shape;86;p1">
            <a:hlinkClick r:id="rId13" action="ppaction://hlinksldjump"/>
            <a:extLst>
              <a:ext uri="{FF2B5EF4-FFF2-40B4-BE49-F238E27FC236}">
                <a16:creationId xmlns:a16="http://schemas.microsoft.com/office/drawing/2014/main" id="{EC6C1FE9-39B8-0545-F47C-B9F3AFEBDCAD}"/>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5" name="Google Shape;87;p1">
            <a:hlinkClick r:id="rId3" action="ppaction://hlinksldjump"/>
            <a:extLst>
              <a:ext uri="{FF2B5EF4-FFF2-40B4-BE49-F238E27FC236}">
                <a16:creationId xmlns:a16="http://schemas.microsoft.com/office/drawing/2014/main" id="{2AEABB73-33C0-1740-CB0A-EAD6B8C4E843}"/>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180356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26" name="Google Shape;103;p2">
            <a:hlinkClick r:id="rId3"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27" name="Google Shape;104;p2">
            <a:hlinkClick r:id="rId4"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8" name="Google Shape;105;p2">
            <a:hlinkClick r:id="rId5"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9" name="Google Shape;106;p2"/>
          <p:cNvCxnSpPr>
            <a:stCxn id="26" idx="3"/>
            <a:endCxn id="27"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0" name="Google Shape;107;p2"/>
          <p:cNvCxnSpPr>
            <a:stCxn id="27" idx="3"/>
            <a:endCxn id="28"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31"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32" name="Google Shape;107;p2"/>
          <p:cNvCxnSpPr>
            <a:endCxn id="31"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3" name="Google Shape;105;p2">
            <a:hlinkClick r:id="" action="ppaction://noaction"/>
          </p:cNvPr>
          <p:cNvSpPr/>
          <p:nvPr/>
        </p:nvSpPr>
        <p:spPr>
          <a:xfrm>
            <a:off x="10524876" y="1322488"/>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4" name="Google Shape;107;p2"/>
          <p:cNvCxnSpPr>
            <a:endCxn id="3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9" name="TextBox 8">
            <a:extLst>
              <a:ext uri="{FF2B5EF4-FFF2-40B4-BE49-F238E27FC236}">
                <a16:creationId xmlns:a16="http://schemas.microsoft.com/office/drawing/2014/main" id="{7E7FCAEC-F762-DE86-6C60-C11F8B447E07}"/>
              </a:ext>
            </a:extLst>
          </p:cNvPr>
          <p:cNvSpPr txBox="1"/>
          <p:nvPr/>
        </p:nvSpPr>
        <p:spPr>
          <a:xfrm>
            <a:off x="4268591" y="6225650"/>
            <a:ext cx="6105644" cy="369332"/>
          </a:xfrm>
          <a:prstGeom prst="rect">
            <a:avLst/>
          </a:prstGeom>
          <a:noFill/>
        </p:spPr>
        <p:txBody>
          <a:bodyPr wrap="square">
            <a:spAutoFit/>
          </a:bodyPr>
          <a:lstStyle/>
          <a:p>
            <a:pPr algn="ctr"/>
            <a:r>
              <a:rPr lang="en-US" sz="1800" b="1" dirty="0"/>
              <a:t>Architectural Design of the Proposed System</a:t>
            </a:r>
          </a:p>
        </p:txBody>
      </p:sp>
      <p:pic>
        <p:nvPicPr>
          <p:cNvPr id="6" name="Picture 5" descr="A diagram of a computer&#10;&#10;Description automatically generated">
            <a:extLst>
              <a:ext uri="{FF2B5EF4-FFF2-40B4-BE49-F238E27FC236}">
                <a16:creationId xmlns:a16="http://schemas.microsoft.com/office/drawing/2014/main" id="{BA81E472-77DD-4C3D-3896-8C6E2D6E0D0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8734" y="2095897"/>
            <a:ext cx="7737307" cy="4125024"/>
          </a:xfrm>
          <a:prstGeom prst="rect">
            <a:avLst/>
          </a:prstGeom>
          <a:noFill/>
          <a:ln>
            <a:noFill/>
          </a:ln>
        </p:spPr>
      </p:pic>
      <p:sp>
        <p:nvSpPr>
          <p:cNvPr id="8" name="Google Shape;110;p2">
            <a:extLst>
              <a:ext uri="{FF2B5EF4-FFF2-40B4-BE49-F238E27FC236}">
                <a16:creationId xmlns:a16="http://schemas.microsoft.com/office/drawing/2014/main" id="{97FA7EAB-B688-5566-BC48-2BF3D588B07C}"/>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 name="Google Shape;116;p2" descr="House with solid fill">
            <a:hlinkClick r:id="rId8" action="ppaction://hlinksldjump"/>
            <a:extLst>
              <a:ext uri="{FF2B5EF4-FFF2-40B4-BE49-F238E27FC236}">
                <a16:creationId xmlns:a16="http://schemas.microsoft.com/office/drawing/2014/main" id="{BE074A04-1C2A-E978-5DB0-F59E8CB1BD84}"/>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11" name="Google Shape;117;p2" descr="Exit with solid fill">
            <a:hlinkClick r:id="rId10" action="ppaction://hlinksldjump"/>
            <a:extLst>
              <a:ext uri="{FF2B5EF4-FFF2-40B4-BE49-F238E27FC236}">
                <a16:creationId xmlns:a16="http://schemas.microsoft.com/office/drawing/2014/main" id="{6ADD6924-C117-6B9B-4E22-CFF6BA34ABF1}"/>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2" name="Google Shape;85;p1">
            <a:hlinkClick r:id="rId12" action="ppaction://hlinksldjump"/>
            <a:extLst>
              <a:ext uri="{FF2B5EF4-FFF2-40B4-BE49-F238E27FC236}">
                <a16:creationId xmlns:a16="http://schemas.microsoft.com/office/drawing/2014/main" id="{B03B3690-8FD5-B727-8C93-79241CC79FCE}"/>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13" action="ppaction://hlinksldjump"/>
            <a:extLst>
              <a:ext uri="{FF2B5EF4-FFF2-40B4-BE49-F238E27FC236}">
                <a16:creationId xmlns:a16="http://schemas.microsoft.com/office/drawing/2014/main" id="{D37EF9F6-6AE3-24FA-B6B8-9243989A39DD}"/>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4" name="Google Shape;87;p1">
            <a:hlinkClick r:id="rId3" action="ppaction://hlinksldjump"/>
            <a:extLst>
              <a:ext uri="{FF2B5EF4-FFF2-40B4-BE49-F238E27FC236}">
                <a16:creationId xmlns:a16="http://schemas.microsoft.com/office/drawing/2014/main" id="{F81F9523-EB32-C705-BB80-83D73218CEE1}"/>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368711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26" name="Google Shape;103;p2">
            <a:hlinkClick r:id="rId3"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27" name="Google Shape;104;p2">
            <a:hlinkClick r:id="rId4"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8" name="Google Shape;105;p2">
            <a:hlinkClick r:id="rId5"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9" name="Google Shape;106;p2"/>
          <p:cNvCxnSpPr>
            <a:stCxn id="26" idx="3"/>
            <a:endCxn id="27"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0" name="Google Shape;107;p2"/>
          <p:cNvCxnSpPr>
            <a:stCxn id="27" idx="3"/>
            <a:endCxn id="28"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31"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32" name="Google Shape;107;p2"/>
          <p:cNvCxnSpPr>
            <a:endCxn id="31"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3" name="Google Shape;105;p2">
            <a:hlinkClick r:id="" action="ppaction://noaction"/>
          </p:cNvPr>
          <p:cNvSpPr/>
          <p:nvPr/>
        </p:nvSpPr>
        <p:spPr>
          <a:xfrm>
            <a:off x="10524876" y="1322488"/>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4" name="Google Shape;107;p2"/>
          <p:cNvCxnSpPr>
            <a:endCxn id="3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9" name="TextBox 8">
            <a:extLst>
              <a:ext uri="{FF2B5EF4-FFF2-40B4-BE49-F238E27FC236}">
                <a16:creationId xmlns:a16="http://schemas.microsoft.com/office/drawing/2014/main" id="{7E7FCAEC-F762-DE86-6C60-C11F8B447E07}"/>
              </a:ext>
            </a:extLst>
          </p:cNvPr>
          <p:cNvSpPr txBox="1"/>
          <p:nvPr/>
        </p:nvSpPr>
        <p:spPr>
          <a:xfrm>
            <a:off x="4296979" y="6259941"/>
            <a:ext cx="6105644" cy="369332"/>
          </a:xfrm>
          <a:prstGeom prst="rect">
            <a:avLst/>
          </a:prstGeom>
          <a:noFill/>
        </p:spPr>
        <p:txBody>
          <a:bodyPr wrap="square">
            <a:spAutoFit/>
          </a:bodyPr>
          <a:lstStyle/>
          <a:p>
            <a:pPr algn="ctr"/>
            <a:r>
              <a:rPr lang="en-PH" sz="1800" b="1" dirty="0">
                <a:effectLst/>
                <a:latin typeface="Poppins" panose="00000500000000000000" pitchFamily="2" charset="0"/>
                <a:ea typeface="Aptos" panose="020B0004020202020204" pitchFamily="34" charset="0"/>
                <a:cs typeface="Poppins" panose="00000500000000000000" pitchFamily="2" charset="0"/>
              </a:rPr>
              <a:t>Architectural Design of the Hardware System</a:t>
            </a:r>
            <a:endParaRPr lang="en-US" sz="1800" b="1" dirty="0">
              <a:latin typeface="Poppins" panose="00000500000000000000" pitchFamily="2" charset="0"/>
              <a:cs typeface="Poppins" panose="00000500000000000000" pitchFamily="2" charset="0"/>
            </a:endParaRPr>
          </a:p>
        </p:txBody>
      </p:sp>
      <p:pic>
        <p:nvPicPr>
          <p:cNvPr id="7" name="Picture 6" descr="A diagram of a machine&#10;&#10;Description automatically generated">
            <a:extLst>
              <a:ext uri="{FF2B5EF4-FFF2-40B4-BE49-F238E27FC236}">
                <a16:creationId xmlns:a16="http://schemas.microsoft.com/office/drawing/2014/main" id="{97214909-308B-BA6D-2FCD-D788437F3A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6814" y="2051001"/>
            <a:ext cx="6648061" cy="4174215"/>
          </a:xfrm>
          <a:prstGeom prst="rect">
            <a:avLst/>
          </a:prstGeom>
        </p:spPr>
      </p:pic>
      <p:sp>
        <p:nvSpPr>
          <p:cNvPr id="8" name="Google Shape;110;p2">
            <a:extLst>
              <a:ext uri="{FF2B5EF4-FFF2-40B4-BE49-F238E27FC236}">
                <a16:creationId xmlns:a16="http://schemas.microsoft.com/office/drawing/2014/main" id="{CD5B1E77-B3BD-C0B3-F32F-117473382F95}"/>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 name="Google Shape;116;p2" descr="House with solid fill">
            <a:hlinkClick r:id="rId8" action="ppaction://hlinksldjump"/>
            <a:extLst>
              <a:ext uri="{FF2B5EF4-FFF2-40B4-BE49-F238E27FC236}">
                <a16:creationId xmlns:a16="http://schemas.microsoft.com/office/drawing/2014/main" id="{79AA0E2D-E561-F3E3-CC3D-98DC610FEEF4}"/>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11" name="Google Shape;117;p2" descr="Exit with solid fill">
            <a:hlinkClick r:id="rId10" action="ppaction://hlinksldjump"/>
            <a:extLst>
              <a:ext uri="{FF2B5EF4-FFF2-40B4-BE49-F238E27FC236}">
                <a16:creationId xmlns:a16="http://schemas.microsoft.com/office/drawing/2014/main" id="{4E4B0F3C-930E-2321-21A3-6EF3CA7A7129}"/>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2" name="Google Shape;85;p1">
            <a:hlinkClick r:id="rId12" action="ppaction://hlinksldjump"/>
            <a:extLst>
              <a:ext uri="{FF2B5EF4-FFF2-40B4-BE49-F238E27FC236}">
                <a16:creationId xmlns:a16="http://schemas.microsoft.com/office/drawing/2014/main" id="{FEA47262-F605-5970-13A7-7E1DDD4FD7D3}"/>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3" name="Google Shape;86;p1">
            <a:hlinkClick r:id="rId13" action="ppaction://hlinksldjump"/>
            <a:extLst>
              <a:ext uri="{FF2B5EF4-FFF2-40B4-BE49-F238E27FC236}">
                <a16:creationId xmlns:a16="http://schemas.microsoft.com/office/drawing/2014/main" id="{D9606EFC-BAD3-76A1-973F-FF4C929AB8A4}"/>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14" name="Google Shape;87;p1">
            <a:hlinkClick r:id="rId3" action="ppaction://hlinksldjump"/>
            <a:extLst>
              <a:ext uri="{FF2B5EF4-FFF2-40B4-BE49-F238E27FC236}">
                <a16:creationId xmlns:a16="http://schemas.microsoft.com/office/drawing/2014/main" id="{9DA94590-182B-B880-E600-40CBC95F340F}"/>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Tree>
    <p:extLst>
      <p:ext uri="{BB962C8B-B14F-4D97-AF65-F5344CB8AC3E}">
        <p14:creationId xmlns:p14="http://schemas.microsoft.com/office/powerpoint/2010/main" val="186809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577806" y="478970"/>
            <a:ext cx="9419164" cy="707846"/>
          </a:xfrm>
          <a:prstGeom prst="rect">
            <a:avLst/>
          </a:prstGeom>
          <a:noFill/>
          <a:ln>
            <a:noFill/>
          </a:ln>
        </p:spPr>
        <p:txBody>
          <a:bodyPr spcFirstLastPara="1" wrap="square" lIns="91425" tIns="45700" rIns="91425" bIns="45700" anchor="t" anchorCtr="0">
            <a:spAutoFit/>
          </a:bodyPr>
          <a:lstStyle/>
          <a:p>
            <a:pPr lvl="0" algn="ctr"/>
            <a:r>
              <a:rPr lang="en-PH" sz="4000" dirty="0">
                <a:solidFill>
                  <a:srgbClr val="003049"/>
                </a:solidFill>
                <a:latin typeface="Poppins ExtraBold"/>
                <a:ea typeface="Poppins ExtraBold"/>
                <a:cs typeface="Poppins ExtraBold"/>
                <a:sym typeface="Poppins ExtraBold"/>
              </a:rPr>
              <a:t>TECHNICAL BACKGROUND</a:t>
            </a:r>
            <a:endParaRPr sz="1100" dirty="0"/>
          </a:p>
        </p:txBody>
      </p:sp>
      <p:sp>
        <p:nvSpPr>
          <p:cNvPr id="110" name="Google Shape;110;p2"/>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6" name="Google Shape;116;p2" descr="House with solid fill">
            <a:hlinkClick r:id="rId3" action="ppaction://hlinksldjump"/>
          </p:cNvPr>
          <p:cNvPicPr preferRelativeResize="0"/>
          <p:nvPr/>
        </p:nvPicPr>
        <p:blipFill rotWithShape="1">
          <a:blip r:embed="rId4">
            <a:alphaModFix/>
          </a:blip>
          <a:srcRect/>
          <a:stretch/>
        </p:blipFill>
        <p:spPr>
          <a:xfrm>
            <a:off x="515983" y="1559461"/>
            <a:ext cx="1096240" cy="1096240"/>
          </a:xfrm>
          <a:prstGeom prst="rect">
            <a:avLst/>
          </a:prstGeom>
          <a:noFill/>
          <a:ln>
            <a:noFill/>
          </a:ln>
        </p:spPr>
      </p:pic>
      <p:pic>
        <p:nvPicPr>
          <p:cNvPr id="117" name="Google Shape;117;p2" descr="Exit with solid fill">
            <a:hlinkClick r:id="rId5" action="ppaction://hlinksldjump"/>
          </p:cNvPr>
          <p:cNvPicPr preferRelativeResize="0"/>
          <p:nvPr/>
        </p:nvPicPr>
        <p:blipFill rotWithShape="1">
          <a:blip r:embed="rId6">
            <a:alphaModFix/>
          </a:blip>
          <a:srcRect/>
          <a:stretch/>
        </p:blipFill>
        <p:spPr>
          <a:xfrm>
            <a:off x="725712" y="4854930"/>
            <a:ext cx="914400" cy="914400"/>
          </a:xfrm>
          <a:prstGeom prst="rect">
            <a:avLst/>
          </a:prstGeom>
          <a:noFill/>
          <a:ln>
            <a:noFill/>
          </a:ln>
        </p:spPr>
      </p:pic>
      <p:sp>
        <p:nvSpPr>
          <p:cNvPr id="26" name="Google Shape;103;p2">
            <a:hlinkClick r:id="rId7" action="ppaction://hlinksldjump"/>
          </p:cNvPr>
          <p:cNvSpPr/>
          <p:nvPr/>
        </p:nvSpPr>
        <p:spPr>
          <a:xfrm>
            <a:off x="2577806" y="1309967"/>
            <a:ext cx="129900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b="1" dirty="0">
                <a:solidFill>
                  <a:srgbClr val="000000"/>
                </a:solidFill>
                <a:latin typeface="Poppins"/>
                <a:ea typeface="Poppins"/>
                <a:cs typeface="Poppins"/>
                <a:sym typeface="Poppins"/>
              </a:rPr>
              <a:t>Hardware    </a:t>
            </a:r>
            <a:endParaRPr dirty="0"/>
          </a:p>
        </p:txBody>
      </p:sp>
      <p:sp>
        <p:nvSpPr>
          <p:cNvPr id="27" name="Google Shape;104;p2">
            <a:hlinkClick r:id="rId8" action="ppaction://hlinksldjump"/>
          </p:cNvPr>
          <p:cNvSpPr/>
          <p:nvPr/>
        </p:nvSpPr>
        <p:spPr>
          <a:xfrm>
            <a:off x="4331705" y="1315219"/>
            <a:ext cx="139067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latin typeface="Poppins"/>
                <a:cs typeface="Poppins"/>
                <a:sym typeface="Poppins"/>
              </a:rPr>
              <a:t>Software</a:t>
            </a:r>
            <a:endParaRPr sz="1600" dirty="0"/>
          </a:p>
        </p:txBody>
      </p:sp>
      <p:sp>
        <p:nvSpPr>
          <p:cNvPr id="28" name="Google Shape;105;p2">
            <a:hlinkClick r:id="rId9" action="ppaction://hlinksldjump"/>
          </p:cNvPr>
          <p:cNvSpPr/>
          <p:nvPr/>
        </p:nvSpPr>
        <p:spPr>
          <a:xfrm>
            <a:off x="6279696" y="1315219"/>
            <a:ext cx="1845563"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Programming</a:t>
            </a:r>
            <a:endParaRPr dirty="0"/>
          </a:p>
        </p:txBody>
      </p:sp>
      <p:cxnSp>
        <p:nvCxnSpPr>
          <p:cNvPr id="29" name="Google Shape;106;p2"/>
          <p:cNvCxnSpPr>
            <a:stCxn id="26" idx="3"/>
            <a:endCxn id="27"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0" name="Google Shape;107;p2"/>
          <p:cNvCxnSpPr>
            <a:stCxn id="27" idx="3"/>
            <a:endCxn id="28" idx="1"/>
          </p:cNvCxnSpPr>
          <p:nvPr/>
        </p:nvCxnSpPr>
        <p:spPr>
          <a:xfrm>
            <a:off x="5722378" y="1634822"/>
            <a:ext cx="557318" cy="0"/>
          </a:xfrm>
          <a:prstGeom prst="straightConnector1">
            <a:avLst/>
          </a:prstGeom>
          <a:noFill/>
          <a:ln w="76200" cap="flat" cmpd="sng">
            <a:solidFill>
              <a:srgbClr val="003049"/>
            </a:solidFill>
            <a:prstDash val="solid"/>
            <a:miter lim="800000"/>
            <a:headEnd type="none" w="sm" len="sm"/>
            <a:tailEnd type="none" w="sm" len="sm"/>
          </a:ln>
        </p:spPr>
      </p:cxnSp>
      <p:sp>
        <p:nvSpPr>
          <p:cNvPr id="31" name="Google Shape;105;p2">
            <a:hlinkClick r:id="rId5"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Development Method</a:t>
            </a:r>
            <a:endParaRPr sz="1200" dirty="0"/>
          </a:p>
        </p:txBody>
      </p:sp>
      <p:cxnSp>
        <p:nvCxnSpPr>
          <p:cNvPr id="32" name="Google Shape;107;p2"/>
          <p:cNvCxnSpPr>
            <a:endCxn id="31"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3" name="Google Shape;105;p2">
            <a:hlinkClick r:id="" action="ppaction://noaction"/>
          </p:cNvPr>
          <p:cNvSpPr/>
          <p:nvPr/>
        </p:nvSpPr>
        <p:spPr>
          <a:xfrm>
            <a:off x="10524876" y="1322488"/>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200" b="1" dirty="0">
                <a:solidFill>
                  <a:srgbClr val="000000"/>
                </a:solidFill>
                <a:latin typeface="Poppins"/>
                <a:ea typeface="Poppins"/>
                <a:cs typeface="Poppins"/>
                <a:sym typeface="Poppins"/>
              </a:rPr>
              <a:t>System Architecture</a:t>
            </a:r>
            <a:endParaRPr sz="1200" dirty="0"/>
          </a:p>
        </p:txBody>
      </p:sp>
      <p:cxnSp>
        <p:nvCxnSpPr>
          <p:cNvPr id="34" name="Google Shape;107;p2"/>
          <p:cNvCxnSpPr>
            <a:endCxn id="33"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2" name="Google Shape;85;p1">
            <a:hlinkClick r:id="rId10" action="ppaction://hlinksldjump"/>
            <a:extLst>
              <a:ext uri="{FF2B5EF4-FFF2-40B4-BE49-F238E27FC236}">
                <a16:creationId xmlns:a16="http://schemas.microsoft.com/office/drawing/2014/main" id="{E41A1D81-41DE-7E62-BD42-1BAA1228A7D2}"/>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3" name="Google Shape;86;p1">
            <a:hlinkClick r:id="rId11" action="ppaction://hlinksldjump"/>
            <a:extLst>
              <a:ext uri="{FF2B5EF4-FFF2-40B4-BE49-F238E27FC236}">
                <a16:creationId xmlns:a16="http://schemas.microsoft.com/office/drawing/2014/main" id="{61370B58-AB1C-76FE-0E88-1911A2AAB4E6}"/>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0" u="none" strike="noStrike" cap="none" dirty="0">
                <a:solidFill>
                  <a:schemeClr val="lt1"/>
                </a:solidFill>
                <a:latin typeface="Poppins"/>
                <a:ea typeface="Poppins"/>
                <a:cs typeface="Poppins"/>
                <a:sym typeface="Poppins"/>
              </a:rPr>
              <a:t>Chapter II</a:t>
            </a:r>
            <a:endParaRPr sz="1800" dirty="0"/>
          </a:p>
        </p:txBody>
      </p:sp>
      <p:sp>
        <p:nvSpPr>
          <p:cNvPr id="4" name="Google Shape;87;p1">
            <a:hlinkClick r:id="rId7" action="ppaction://hlinksldjump"/>
            <a:extLst>
              <a:ext uri="{FF2B5EF4-FFF2-40B4-BE49-F238E27FC236}">
                <a16:creationId xmlns:a16="http://schemas.microsoft.com/office/drawing/2014/main" id="{23C0D807-AD63-A4B5-7E45-A767891ADA68}"/>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III</a:t>
            </a:r>
            <a:endParaRPr sz="1800" b="1" dirty="0"/>
          </a:p>
        </p:txBody>
      </p:sp>
      <p:sp>
        <p:nvSpPr>
          <p:cNvPr id="9" name="TextBox 8">
            <a:extLst>
              <a:ext uri="{FF2B5EF4-FFF2-40B4-BE49-F238E27FC236}">
                <a16:creationId xmlns:a16="http://schemas.microsoft.com/office/drawing/2014/main" id="{7E7FCAEC-F762-DE86-6C60-C11F8B447E07}"/>
              </a:ext>
            </a:extLst>
          </p:cNvPr>
          <p:cNvSpPr txBox="1"/>
          <p:nvPr/>
        </p:nvSpPr>
        <p:spPr>
          <a:xfrm>
            <a:off x="7031515" y="3568220"/>
            <a:ext cx="6105644" cy="646331"/>
          </a:xfrm>
          <a:prstGeom prst="rect">
            <a:avLst/>
          </a:prstGeom>
          <a:noFill/>
        </p:spPr>
        <p:txBody>
          <a:bodyPr wrap="square">
            <a:spAutoFit/>
          </a:bodyPr>
          <a:lstStyle/>
          <a:p>
            <a:pPr algn="ctr"/>
            <a:r>
              <a:rPr lang="en-US" sz="1800" b="1" dirty="0">
                <a:effectLst/>
                <a:latin typeface="Poppins" panose="00000500000000000000" pitchFamily="2" charset="0"/>
                <a:ea typeface="Aptos" panose="020B0004020202020204" pitchFamily="34" charset="0"/>
                <a:cs typeface="Poppins" panose="00000500000000000000" pitchFamily="2" charset="0"/>
              </a:rPr>
              <a:t>Process Flow of The </a:t>
            </a:r>
          </a:p>
          <a:p>
            <a:pPr algn="ctr"/>
            <a:r>
              <a:rPr lang="en-US" sz="1800" b="1" dirty="0">
                <a:effectLst/>
                <a:latin typeface="Poppins" panose="00000500000000000000" pitchFamily="2" charset="0"/>
                <a:ea typeface="Aptos" panose="020B0004020202020204" pitchFamily="34" charset="0"/>
                <a:cs typeface="Poppins" panose="00000500000000000000" pitchFamily="2" charset="0"/>
              </a:rPr>
              <a:t>Proposed Project</a:t>
            </a:r>
            <a:endParaRPr lang="en-US" sz="1800" b="1" dirty="0">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AD6A416C-A85F-6D2A-E178-11412CC8CF6D}"/>
              </a:ext>
            </a:extLst>
          </p:cNvPr>
          <p:cNvPicPr>
            <a:picLocks noChangeAspect="1"/>
          </p:cNvPicPr>
          <p:nvPr/>
        </p:nvPicPr>
        <p:blipFill>
          <a:blip r:embed="rId12"/>
          <a:stretch>
            <a:fillRect/>
          </a:stretch>
        </p:blipFill>
        <p:spPr>
          <a:xfrm>
            <a:off x="3345084" y="2050316"/>
            <a:ext cx="4583573" cy="4718713"/>
          </a:xfrm>
          <a:prstGeom prst="rect">
            <a:avLst/>
          </a:prstGeom>
        </p:spPr>
      </p:pic>
    </p:spTree>
    <p:extLst>
      <p:ext uri="{BB962C8B-B14F-4D97-AF65-F5344CB8AC3E}">
        <p14:creationId xmlns:p14="http://schemas.microsoft.com/office/powerpoint/2010/main" val="2191486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2"/>
          <p:cNvSpPr txBox="1"/>
          <p:nvPr/>
        </p:nvSpPr>
        <p:spPr>
          <a:xfrm>
            <a:off x="3628016" y="2921168"/>
            <a:ext cx="493596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a:solidFill>
                  <a:srgbClr val="003049"/>
                </a:solidFill>
                <a:latin typeface="Poppins ExtraBold"/>
                <a:ea typeface="Poppins ExtraBold"/>
                <a:cs typeface="Poppins ExtraBold"/>
                <a:sym typeface="Poppins ExtraBold"/>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dirty="0">
                <a:solidFill>
                  <a:srgbClr val="003049"/>
                </a:solidFill>
                <a:latin typeface="Poppins ExtraBold"/>
                <a:ea typeface="Poppins ExtraBold"/>
                <a:cs typeface="Poppins ExtraBold"/>
                <a:sym typeface="Poppins ExtraBold"/>
              </a:rPr>
              <a:t>INTRODUCTION</a:t>
            </a:r>
            <a:endParaRPr dirty="0"/>
          </a:p>
        </p:txBody>
      </p:sp>
      <p:sp>
        <p:nvSpPr>
          <p:cNvPr id="30" name="Google Shape;103;p2">
            <a:hlinkClick r:id="rId3"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4" action="ppaction://hlinksldjump"/>
          </p:cNvPr>
          <p:cNvSpPr/>
          <p:nvPr/>
        </p:nvSpPr>
        <p:spPr>
          <a:xfrm>
            <a:off x="4331704" y="1315219"/>
            <a:ext cx="1834477"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5" action="ppaction://hlinksldjump"/>
          </p:cNvPr>
          <p:cNvSpPr/>
          <p:nvPr/>
        </p:nvSpPr>
        <p:spPr>
          <a:xfrm>
            <a:off x="6595515" y="1315219"/>
            <a:ext cx="1529744"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Scope and Limitation</a:t>
            </a:r>
            <a:endParaRPr lang="en-PH" dirty="0"/>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Significance of the study</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9" name="Right Arrow 38">
            <a:hlinkClick r:id="rId6" action="ppaction://hlinksldjump"/>
          </p:cNvPr>
          <p:cNvSpPr/>
          <p:nvPr/>
        </p:nvSpPr>
        <p:spPr>
          <a:xfrm>
            <a:off x="11558687" y="6357257"/>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4" name="Google Shape;217;p8">
            <a:extLst>
              <a:ext uri="{FF2B5EF4-FFF2-40B4-BE49-F238E27FC236}">
                <a16:creationId xmlns:a16="http://schemas.microsoft.com/office/drawing/2014/main" id="{E97ACCD6-4347-ECDE-43A4-3CEF96F45718}"/>
              </a:ext>
            </a:extLst>
          </p:cNvPr>
          <p:cNvSpPr txBox="1"/>
          <p:nvPr/>
        </p:nvSpPr>
        <p:spPr>
          <a:xfrm>
            <a:off x="2964190" y="2630659"/>
            <a:ext cx="8446493" cy="3600945"/>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dirty="0">
                <a:solidFill>
                  <a:schemeClr val="dk1"/>
                </a:solidFill>
                <a:latin typeface="Poppins"/>
                <a:ea typeface="Poppins"/>
                <a:cs typeface="Poppins"/>
                <a:sym typeface="Poppins"/>
              </a:rPr>
              <a:t>	The purpose of this project is to assist stores and other businesses in </a:t>
            </a:r>
            <a:r>
              <a:rPr lang="en-US" sz="1900" dirty="0" err="1">
                <a:solidFill>
                  <a:schemeClr val="dk1"/>
                </a:solidFill>
                <a:latin typeface="Poppins"/>
                <a:ea typeface="Poppins"/>
                <a:cs typeface="Poppins"/>
                <a:sym typeface="Poppins"/>
              </a:rPr>
              <a:t>Hinunangan</a:t>
            </a:r>
            <a:r>
              <a:rPr lang="en-US" sz="1900" dirty="0">
                <a:solidFill>
                  <a:schemeClr val="dk1"/>
                </a:solidFill>
                <a:latin typeface="Poppins"/>
                <a:ea typeface="Poppins"/>
                <a:cs typeface="Poppins"/>
                <a:sym typeface="Poppins"/>
              </a:rPr>
              <a:t>, Southern Leyte in efficiently keeping a record of the quantity and total value of coins while also automating the process of sorting them into designated slots. The use of this system is to modernize the traditional system and automate the manual procedure of coin sorting and counting. </a:t>
            </a:r>
          </a:p>
          <a:p>
            <a:pPr marR="0" lvl="0" algn="just" rtl="0">
              <a:spcBef>
                <a:spcPts val="0"/>
              </a:spcBef>
              <a:spcAft>
                <a:spcPts val="0"/>
              </a:spcAft>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The system will automate the tedious and time-consuming tasks associated with coin handling, thereby improving efficiency and accuracy. It will maintain records of daily profits generated by businesses and stores, providing valuable insights into financial performance.</a:t>
            </a:r>
          </a:p>
        </p:txBody>
      </p:sp>
      <p:sp>
        <p:nvSpPr>
          <p:cNvPr id="2" name="Google Shape;110;p2">
            <a:extLst>
              <a:ext uri="{FF2B5EF4-FFF2-40B4-BE49-F238E27FC236}">
                <a16:creationId xmlns:a16="http://schemas.microsoft.com/office/drawing/2014/main" id="{3064DFCE-5FC3-4325-34E2-D6540C5AF15B}"/>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16;p2" descr="House with solid fill">
            <a:hlinkClick r:id="rId8" action="ppaction://hlinksldjump"/>
            <a:extLst>
              <a:ext uri="{FF2B5EF4-FFF2-40B4-BE49-F238E27FC236}">
                <a16:creationId xmlns:a16="http://schemas.microsoft.com/office/drawing/2014/main" id="{CD4E491F-4C64-E742-00A0-0D23EDAE753B}"/>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5" name="Google Shape;117;p2" descr="Exit with solid fill">
            <a:hlinkClick r:id="rId10" action="ppaction://hlinksldjump"/>
            <a:extLst>
              <a:ext uri="{FF2B5EF4-FFF2-40B4-BE49-F238E27FC236}">
                <a16:creationId xmlns:a16="http://schemas.microsoft.com/office/drawing/2014/main" id="{BB4C850E-3EC2-5975-6481-89617C389615}"/>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6" name="Google Shape;85;p1">
            <a:hlinkClick r:id="rId3" action="ppaction://hlinksldjump"/>
            <a:extLst>
              <a:ext uri="{FF2B5EF4-FFF2-40B4-BE49-F238E27FC236}">
                <a16:creationId xmlns:a16="http://schemas.microsoft.com/office/drawing/2014/main" id="{7A6B8A83-FFED-F3EF-9C1E-E393D6C44D8A}"/>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7" name="Google Shape;86;p1">
            <a:hlinkClick r:id="rId12" action="ppaction://hlinksldjump"/>
            <a:extLst>
              <a:ext uri="{FF2B5EF4-FFF2-40B4-BE49-F238E27FC236}">
                <a16:creationId xmlns:a16="http://schemas.microsoft.com/office/drawing/2014/main" id="{842218B9-2E2D-2043-C448-7F8701932088}"/>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2" name="Google Shape;87;p1">
            <a:hlinkClick r:id="rId13" action="ppaction://hlinksldjump"/>
            <a:extLst>
              <a:ext uri="{FF2B5EF4-FFF2-40B4-BE49-F238E27FC236}">
                <a16:creationId xmlns:a16="http://schemas.microsoft.com/office/drawing/2014/main" id="{56068F75-7519-EA77-B56C-544B2E9F7091}"/>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a:solidFill>
                  <a:srgbClr val="003049"/>
                </a:solidFill>
                <a:latin typeface="Poppins ExtraBold"/>
                <a:ea typeface="Poppins ExtraBold"/>
                <a:cs typeface="Poppins ExtraBold"/>
                <a:sym typeface="Poppins ExtraBold"/>
              </a:rPr>
              <a:t>INTRODUCTION</a:t>
            </a:r>
            <a:endParaRPr/>
          </a:p>
        </p:txBody>
      </p:sp>
      <p:pic>
        <p:nvPicPr>
          <p:cNvPr id="131" name="Google Shape;131;p3" descr="Exit with solid fill">
            <a:hlinkClick r:id="rId3" action="ppaction://hlinksldjump"/>
          </p:cNvPr>
          <p:cNvPicPr preferRelativeResize="0"/>
          <p:nvPr/>
        </p:nvPicPr>
        <p:blipFill rotWithShape="1">
          <a:blip r:embed="rId4">
            <a:alphaModFix/>
          </a:blip>
          <a:srcRect/>
          <a:stretch/>
        </p:blipFill>
        <p:spPr>
          <a:xfrm>
            <a:off x="747487" y="5204811"/>
            <a:ext cx="914400" cy="914400"/>
          </a:xfrm>
          <a:prstGeom prst="rect">
            <a:avLst/>
          </a:prstGeom>
          <a:noFill/>
          <a:ln>
            <a:noFill/>
          </a:ln>
        </p:spPr>
      </p:pic>
      <p:sp>
        <p:nvSpPr>
          <p:cNvPr id="30" name="Google Shape;103;p2">
            <a:hlinkClick r:id="rId5"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6"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7" action="ppaction://hlinksldjump"/>
          </p:cNvPr>
          <p:cNvSpPr/>
          <p:nvPr/>
        </p:nvSpPr>
        <p:spPr>
          <a:xfrm>
            <a:off x="6595515" y="1315219"/>
            <a:ext cx="1529744"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8"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Scope and Limitation</a:t>
            </a:r>
            <a:endParaRPr dirty="0"/>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9"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Significance of the study</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2" name="Google Shape;217;p8">
            <a:extLst>
              <a:ext uri="{FF2B5EF4-FFF2-40B4-BE49-F238E27FC236}">
                <a16:creationId xmlns:a16="http://schemas.microsoft.com/office/drawing/2014/main" id="{34360296-B4E8-9D47-462F-09FFC806CB5A}"/>
              </a:ext>
            </a:extLst>
          </p:cNvPr>
          <p:cNvSpPr txBox="1"/>
          <p:nvPr/>
        </p:nvSpPr>
        <p:spPr>
          <a:xfrm>
            <a:off x="2830477" y="2739108"/>
            <a:ext cx="8446493" cy="272378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AutoNum type="arabicPeriod"/>
            </a:pPr>
            <a:r>
              <a:rPr lang="en-US" sz="1900" dirty="0">
                <a:solidFill>
                  <a:schemeClr val="dk1"/>
                </a:solidFill>
                <a:latin typeface="Poppins"/>
                <a:ea typeface="Poppins"/>
                <a:cs typeface="Poppins"/>
                <a:sym typeface="Poppins"/>
              </a:rPr>
              <a:t>Determine the present business processes of manual counting, manual segregation, record-keeping, and report generation.</a:t>
            </a:r>
          </a:p>
          <a:p>
            <a:pPr marL="342900" marR="0" lvl="0" indent="-342900" algn="just" rtl="0">
              <a:spcBef>
                <a:spcPts val="0"/>
              </a:spcBef>
              <a:spcAft>
                <a:spcPts val="0"/>
              </a:spcAft>
              <a:buAutoNum type="arabicPeriod"/>
            </a:pPr>
            <a:endParaRPr lang="en-US" sz="1900" dirty="0">
              <a:solidFill>
                <a:schemeClr val="dk1"/>
              </a:solidFill>
              <a:latin typeface="Poppins"/>
              <a:ea typeface="Poppins"/>
              <a:cs typeface="Poppins"/>
              <a:sym typeface="Poppins"/>
            </a:endParaRPr>
          </a:p>
          <a:p>
            <a:pPr marL="342900" marR="0" lvl="0" indent="-342900" algn="just" rtl="0">
              <a:spcBef>
                <a:spcPts val="0"/>
              </a:spcBef>
              <a:spcAft>
                <a:spcPts val="0"/>
              </a:spcAft>
              <a:buAutoNum type="arabicPeriod" startAt="2"/>
            </a:pPr>
            <a:r>
              <a:rPr lang="en-US" sz="1900" dirty="0">
                <a:solidFill>
                  <a:schemeClr val="dk1"/>
                </a:solidFill>
                <a:latin typeface="Poppins"/>
                <a:ea typeface="Poppins"/>
                <a:cs typeface="Poppins"/>
                <a:sym typeface="Poppins"/>
              </a:rPr>
              <a:t>Design and develop a prototyping machine that integrates separate containers for each distinct coin, offers quick function settings for efficient segregation on the go, includes receipt generation capabilities, operates on battery power, features a portable design, and provides monitoring and revenue reports.</a:t>
            </a:r>
          </a:p>
          <a:p>
            <a:pPr marL="342900" marR="0" lvl="0" indent="-342900" algn="just" rtl="0">
              <a:spcBef>
                <a:spcPts val="0"/>
              </a:spcBef>
              <a:spcAft>
                <a:spcPts val="0"/>
              </a:spcAft>
              <a:buAutoNum type="arabicPeriod" startAt="2"/>
            </a:pPr>
            <a:endParaRPr lang="en-US" sz="1900" dirty="0">
              <a:solidFill>
                <a:schemeClr val="dk1"/>
              </a:solidFill>
              <a:latin typeface="Poppins"/>
              <a:ea typeface="Poppins"/>
              <a:cs typeface="Poppins"/>
              <a:sym typeface="Poppins"/>
            </a:endParaRPr>
          </a:p>
        </p:txBody>
      </p:sp>
      <p:sp>
        <p:nvSpPr>
          <p:cNvPr id="3" name="Google Shape;110;p2">
            <a:extLst>
              <a:ext uri="{FF2B5EF4-FFF2-40B4-BE49-F238E27FC236}">
                <a16:creationId xmlns:a16="http://schemas.microsoft.com/office/drawing/2014/main" id="{C3CB2374-4E89-8C96-BA05-41E8AA68F226}"/>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Google Shape;116;p2" descr="House with solid fill">
            <a:hlinkClick r:id="rId10" action="ppaction://hlinksldjump"/>
            <a:extLst>
              <a:ext uri="{FF2B5EF4-FFF2-40B4-BE49-F238E27FC236}">
                <a16:creationId xmlns:a16="http://schemas.microsoft.com/office/drawing/2014/main" id="{26D524A8-6A52-EFFB-9916-4A7BD8C5DD24}"/>
              </a:ext>
            </a:extLst>
          </p:cNvPr>
          <p:cNvPicPr preferRelativeResize="0"/>
          <p:nvPr/>
        </p:nvPicPr>
        <p:blipFill rotWithShape="1">
          <a:blip r:embed="rId11">
            <a:alphaModFix/>
          </a:blip>
          <a:srcRect/>
          <a:stretch/>
        </p:blipFill>
        <p:spPr>
          <a:xfrm>
            <a:off x="515983" y="1559461"/>
            <a:ext cx="1096240" cy="1096240"/>
          </a:xfrm>
          <a:prstGeom prst="rect">
            <a:avLst/>
          </a:prstGeom>
          <a:noFill/>
          <a:ln>
            <a:noFill/>
          </a:ln>
        </p:spPr>
      </p:pic>
      <p:pic>
        <p:nvPicPr>
          <p:cNvPr id="5" name="Google Shape;117;p2" descr="Exit with solid fill">
            <a:hlinkClick r:id="rId3" action="ppaction://hlinksldjump"/>
            <a:extLst>
              <a:ext uri="{FF2B5EF4-FFF2-40B4-BE49-F238E27FC236}">
                <a16:creationId xmlns:a16="http://schemas.microsoft.com/office/drawing/2014/main" id="{4A4B8398-0E02-72AF-6F11-8E2ADD5E2415}"/>
              </a:ext>
            </a:extLst>
          </p:cNvPr>
          <p:cNvPicPr preferRelativeResize="0"/>
          <p:nvPr/>
        </p:nvPicPr>
        <p:blipFill rotWithShape="1">
          <a:blip r:embed="rId4">
            <a:alphaModFix/>
          </a:blip>
          <a:srcRect/>
          <a:stretch/>
        </p:blipFill>
        <p:spPr>
          <a:xfrm>
            <a:off x="725712" y="4854930"/>
            <a:ext cx="914400" cy="914400"/>
          </a:xfrm>
          <a:prstGeom prst="rect">
            <a:avLst/>
          </a:prstGeom>
          <a:noFill/>
          <a:ln>
            <a:noFill/>
          </a:ln>
        </p:spPr>
      </p:pic>
      <p:sp>
        <p:nvSpPr>
          <p:cNvPr id="6" name="Google Shape;85;p1">
            <a:hlinkClick r:id="rId5" action="ppaction://hlinksldjump"/>
            <a:extLst>
              <a:ext uri="{FF2B5EF4-FFF2-40B4-BE49-F238E27FC236}">
                <a16:creationId xmlns:a16="http://schemas.microsoft.com/office/drawing/2014/main" id="{4E6C5223-C1BD-B72A-B2AF-3515EEA3E6D3}"/>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7" name="Google Shape;86;p1">
            <a:hlinkClick r:id="rId12" action="ppaction://hlinksldjump"/>
            <a:extLst>
              <a:ext uri="{FF2B5EF4-FFF2-40B4-BE49-F238E27FC236}">
                <a16:creationId xmlns:a16="http://schemas.microsoft.com/office/drawing/2014/main" id="{8D26115B-32D6-F9F8-8DD6-C7DE8C838C75}"/>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2" name="Google Shape;87;p1">
            <a:hlinkClick r:id="rId13" action="ppaction://hlinksldjump"/>
            <a:extLst>
              <a:ext uri="{FF2B5EF4-FFF2-40B4-BE49-F238E27FC236}">
                <a16:creationId xmlns:a16="http://schemas.microsoft.com/office/drawing/2014/main" id="{32560A9B-3A55-F220-80C6-1819CBE0AE6D}"/>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16372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a:solidFill>
                  <a:srgbClr val="003049"/>
                </a:solidFill>
                <a:latin typeface="Poppins ExtraBold"/>
                <a:ea typeface="Poppins ExtraBold"/>
                <a:cs typeface="Poppins ExtraBold"/>
                <a:sym typeface="Poppins ExtraBold"/>
              </a:rPr>
              <a:t>INTRODUCTION</a:t>
            </a:r>
            <a:endParaRPr/>
          </a:p>
        </p:txBody>
      </p:sp>
      <p:sp>
        <p:nvSpPr>
          <p:cNvPr id="30" name="Google Shape;103;p2">
            <a:hlinkClick r:id="rId3"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4"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5" action="ppaction://hlinksldjump"/>
          </p:cNvPr>
          <p:cNvSpPr/>
          <p:nvPr/>
        </p:nvSpPr>
        <p:spPr>
          <a:xfrm>
            <a:off x="6595515" y="1315219"/>
            <a:ext cx="1529744" cy="639205"/>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Scope and Limitation</a:t>
            </a:r>
            <a:endParaRPr lang="en-PH" dirty="0"/>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Significance of the study</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2" name="Google Shape;217;p8">
            <a:extLst>
              <a:ext uri="{FF2B5EF4-FFF2-40B4-BE49-F238E27FC236}">
                <a16:creationId xmlns:a16="http://schemas.microsoft.com/office/drawing/2014/main" id="{34360296-B4E8-9D47-462F-09FFC806CB5A}"/>
              </a:ext>
            </a:extLst>
          </p:cNvPr>
          <p:cNvSpPr txBox="1"/>
          <p:nvPr/>
        </p:nvSpPr>
        <p:spPr>
          <a:xfrm>
            <a:off x="2830477" y="2739108"/>
            <a:ext cx="8446493" cy="2431394"/>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dirty="0">
                <a:solidFill>
                  <a:schemeClr val="dk1"/>
                </a:solidFill>
                <a:latin typeface="Poppins"/>
                <a:ea typeface="Poppins"/>
                <a:cs typeface="Poppins"/>
                <a:sym typeface="Poppins"/>
              </a:rPr>
              <a:t>3 Implement and test the functionality and usability of the developed system using the system usability scale (SUS).</a:t>
            </a:r>
          </a:p>
          <a:p>
            <a:pPr marL="342900" marR="0" lvl="0" indent="-342900" algn="just" rtl="0">
              <a:spcBef>
                <a:spcPts val="0"/>
              </a:spcBef>
              <a:spcAft>
                <a:spcPts val="0"/>
              </a:spcAft>
              <a:buAutoNum type="arabicPeriod"/>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4.  Assess the developed system's performance according to ISO/IEC 25010 standards. Evaluate its functional suitability, performance efficiency, compatibility, and interaction capability. This comprehensive evaluation ensures the system meets requirements, performs efficiently, integrates seamlessly, and interacts effectively.</a:t>
            </a:r>
          </a:p>
        </p:txBody>
      </p:sp>
      <p:sp>
        <p:nvSpPr>
          <p:cNvPr id="3" name="Google Shape;110;p2">
            <a:extLst>
              <a:ext uri="{FF2B5EF4-FFF2-40B4-BE49-F238E27FC236}">
                <a16:creationId xmlns:a16="http://schemas.microsoft.com/office/drawing/2014/main" id="{633E5D2F-0335-66F0-B15A-BFC45F64232F}"/>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Google Shape;116;p2" descr="House with solid fill">
            <a:hlinkClick r:id="rId8" action="ppaction://hlinksldjump"/>
            <a:extLst>
              <a:ext uri="{FF2B5EF4-FFF2-40B4-BE49-F238E27FC236}">
                <a16:creationId xmlns:a16="http://schemas.microsoft.com/office/drawing/2014/main" id="{5D5C7653-12D7-8CE5-145F-00C65981BA30}"/>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5" name="Google Shape;117;p2" descr="Exit with solid fill">
            <a:hlinkClick r:id="rId10" action="ppaction://hlinksldjump"/>
            <a:extLst>
              <a:ext uri="{FF2B5EF4-FFF2-40B4-BE49-F238E27FC236}">
                <a16:creationId xmlns:a16="http://schemas.microsoft.com/office/drawing/2014/main" id="{2C85E180-0EE1-0BF6-FE8D-0AEC709C3370}"/>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6" name="Google Shape;85;p1">
            <a:hlinkClick r:id="rId3" action="ppaction://hlinksldjump"/>
            <a:extLst>
              <a:ext uri="{FF2B5EF4-FFF2-40B4-BE49-F238E27FC236}">
                <a16:creationId xmlns:a16="http://schemas.microsoft.com/office/drawing/2014/main" id="{E7216137-B900-E8FA-816A-0E3BDD227B2B}"/>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7" name="Google Shape;86;p1">
            <a:hlinkClick r:id="rId12" action="ppaction://hlinksldjump"/>
            <a:extLst>
              <a:ext uri="{FF2B5EF4-FFF2-40B4-BE49-F238E27FC236}">
                <a16:creationId xmlns:a16="http://schemas.microsoft.com/office/drawing/2014/main" id="{59ED09BB-AA73-48F6-3076-B356535DB3E0}"/>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2" name="Google Shape;87;p1">
            <a:hlinkClick r:id="rId13" action="ppaction://hlinksldjump"/>
            <a:extLst>
              <a:ext uri="{FF2B5EF4-FFF2-40B4-BE49-F238E27FC236}">
                <a16:creationId xmlns:a16="http://schemas.microsoft.com/office/drawing/2014/main" id="{A37826C3-4A20-839E-991B-604F2F1E78DE}"/>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331658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dirty="0">
                <a:solidFill>
                  <a:srgbClr val="003049"/>
                </a:solidFill>
                <a:latin typeface="Poppins ExtraBold"/>
                <a:ea typeface="Poppins ExtraBold"/>
                <a:cs typeface="Poppins ExtraBold"/>
                <a:sym typeface="Poppins ExtraBold"/>
              </a:rPr>
              <a:t>INTRODUCTION</a:t>
            </a:r>
            <a:endParaRPr dirty="0"/>
          </a:p>
        </p:txBody>
      </p:sp>
      <p:sp>
        <p:nvSpPr>
          <p:cNvPr id="30" name="Google Shape;103;p2">
            <a:hlinkClick r:id="rId3"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4"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5" action="ppaction://hlinksldjump"/>
          </p:cNvPr>
          <p:cNvSpPr/>
          <p:nvPr/>
        </p:nvSpPr>
        <p:spPr>
          <a:xfrm>
            <a:off x="6595515" y="1315219"/>
            <a:ext cx="1529744" cy="639205"/>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6" action="ppaction://hlinksldjump"/>
          </p:cNvPr>
          <p:cNvSpPr/>
          <p:nvPr/>
        </p:nvSpPr>
        <p:spPr>
          <a:xfrm>
            <a:off x="8565798" y="1313602"/>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400" b="1" dirty="0">
                <a:solidFill>
                  <a:srgbClr val="000000"/>
                </a:solidFill>
                <a:latin typeface="Poppins"/>
                <a:ea typeface="Poppins"/>
                <a:cs typeface="Poppins"/>
                <a:sym typeface="Poppins"/>
              </a:rPr>
              <a:t>Scope and Limitation</a:t>
            </a:r>
            <a:endParaRPr lang="en-PH" sz="1400" dirty="0"/>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7" action="ppaction://hlinksldjump"/>
          </p:cNvPr>
          <p:cNvSpPr/>
          <p:nvPr/>
        </p:nvSpPr>
        <p:spPr>
          <a:xfrm>
            <a:off x="10524876" y="1322488"/>
            <a:ext cx="1504189" cy="631936"/>
          </a:xfrm>
          <a:prstGeom prst="roundRect">
            <a:avLst>
              <a:gd name="adj" fmla="val 50000"/>
            </a:avLst>
          </a:prstGeom>
          <a:solidFill>
            <a:schemeClr val="accent1">
              <a:lumMod val="20000"/>
              <a:lumOff val="8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b="1" dirty="0">
                <a:solidFill>
                  <a:srgbClr val="000000"/>
                </a:solidFill>
                <a:latin typeface="Poppins"/>
                <a:ea typeface="Poppins"/>
                <a:cs typeface="Poppins"/>
                <a:sym typeface="Poppins"/>
              </a:rPr>
              <a:t>Significance of the study</a:t>
            </a:r>
            <a:endParaRPr dirty="0"/>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 name="Google Shape;217;p8">
            <a:extLst>
              <a:ext uri="{FF2B5EF4-FFF2-40B4-BE49-F238E27FC236}">
                <a16:creationId xmlns:a16="http://schemas.microsoft.com/office/drawing/2014/main" id="{A2179F17-1F22-BA43-EDBD-B02C3E7CBC62}"/>
              </a:ext>
            </a:extLst>
          </p:cNvPr>
          <p:cNvSpPr txBox="1"/>
          <p:nvPr/>
        </p:nvSpPr>
        <p:spPr>
          <a:xfrm>
            <a:off x="2964190" y="2630659"/>
            <a:ext cx="8446493" cy="301617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dirty="0">
                <a:solidFill>
                  <a:schemeClr val="dk1"/>
                </a:solidFill>
                <a:latin typeface="Poppins"/>
                <a:ea typeface="Poppins"/>
                <a:cs typeface="Poppins"/>
                <a:sym typeface="Poppins"/>
              </a:rPr>
              <a:t>	The Smart Coin Tracker project aims to automate coin sorting, counting, and record-keeping processes in </a:t>
            </a:r>
            <a:r>
              <a:rPr lang="en-US" sz="1900" dirty="0" err="1">
                <a:solidFill>
                  <a:schemeClr val="dk1"/>
                </a:solidFill>
                <a:latin typeface="Poppins"/>
                <a:ea typeface="Poppins"/>
                <a:cs typeface="Poppins"/>
                <a:sym typeface="Poppins"/>
              </a:rPr>
              <a:t>Hinunangan</a:t>
            </a:r>
            <a:r>
              <a:rPr lang="en-US" sz="1900" dirty="0">
                <a:solidFill>
                  <a:schemeClr val="dk1"/>
                </a:solidFill>
                <a:latin typeface="Poppins"/>
                <a:ea typeface="Poppins"/>
                <a:cs typeface="Poppins"/>
                <a:sym typeface="Poppins"/>
              </a:rPr>
              <a:t>, Southern Leyte, improving efficiency and accessibility for businesses and individuals. </a:t>
            </a:r>
          </a:p>
          <a:p>
            <a:pPr marR="0" lvl="0" algn="just" rtl="0">
              <a:spcBef>
                <a:spcPts val="0"/>
              </a:spcBef>
              <a:spcAft>
                <a:spcPts val="0"/>
              </a:spcAft>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The system will be designed with inclusivity features, accommodating people with disabilities and those with difficulty counting coins manually. The project's initial pilot testing will be limited to a single store, excluding businesses and individuals outside the area.</a:t>
            </a:r>
          </a:p>
        </p:txBody>
      </p:sp>
      <p:sp>
        <p:nvSpPr>
          <p:cNvPr id="4" name="Google Shape;110;p2">
            <a:extLst>
              <a:ext uri="{FF2B5EF4-FFF2-40B4-BE49-F238E27FC236}">
                <a16:creationId xmlns:a16="http://schemas.microsoft.com/office/drawing/2014/main" id="{F237FC33-0B31-BF99-CF06-0F88C72021A1}"/>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Google Shape;116;p2" descr="House with solid fill">
            <a:hlinkClick r:id="rId8" action="ppaction://hlinksldjump"/>
            <a:extLst>
              <a:ext uri="{FF2B5EF4-FFF2-40B4-BE49-F238E27FC236}">
                <a16:creationId xmlns:a16="http://schemas.microsoft.com/office/drawing/2014/main" id="{97891463-4085-9D3B-8DCB-F6815CDC88B2}"/>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6" name="Google Shape;117;p2" descr="Exit with solid fill">
            <a:hlinkClick r:id="rId10" action="ppaction://hlinksldjump"/>
            <a:extLst>
              <a:ext uri="{FF2B5EF4-FFF2-40B4-BE49-F238E27FC236}">
                <a16:creationId xmlns:a16="http://schemas.microsoft.com/office/drawing/2014/main" id="{7E7F3526-D0E8-522E-D108-F92A97ED081D}"/>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7" name="Google Shape;85;p1">
            <a:hlinkClick r:id="rId3" action="ppaction://hlinksldjump"/>
            <a:extLst>
              <a:ext uri="{FF2B5EF4-FFF2-40B4-BE49-F238E27FC236}">
                <a16:creationId xmlns:a16="http://schemas.microsoft.com/office/drawing/2014/main" id="{17DE9AD9-8557-2D51-B42F-A833095A0957}"/>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12" name="Google Shape;86;p1">
            <a:hlinkClick r:id="rId12" action="ppaction://hlinksldjump"/>
            <a:extLst>
              <a:ext uri="{FF2B5EF4-FFF2-40B4-BE49-F238E27FC236}">
                <a16:creationId xmlns:a16="http://schemas.microsoft.com/office/drawing/2014/main" id="{175041FF-20B5-944B-2D71-DD9341236EDF}"/>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3" name="Google Shape;87;p1">
            <a:hlinkClick r:id="rId13" action="ppaction://hlinksldjump"/>
            <a:extLst>
              <a:ext uri="{FF2B5EF4-FFF2-40B4-BE49-F238E27FC236}">
                <a16:creationId xmlns:a16="http://schemas.microsoft.com/office/drawing/2014/main" id="{60C825A6-3ADB-19D9-FE1C-F10F6CA486F4}"/>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253353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dirty="0">
                <a:solidFill>
                  <a:srgbClr val="003049"/>
                </a:solidFill>
                <a:latin typeface="Poppins ExtraBold"/>
                <a:ea typeface="Poppins ExtraBold"/>
                <a:cs typeface="Poppins ExtraBold"/>
                <a:sym typeface="Poppins ExtraBold"/>
              </a:rPr>
              <a:t>INTRODUCTION</a:t>
            </a:r>
            <a:endParaRPr dirty="0"/>
          </a:p>
        </p:txBody>
      </p:sp>
      <p:sp>
        <p:nvSpPr>
          <p:cNvPr id="30" name="Google Shape;103;p2">
            <a:hlinkClick r:id="rId3"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4"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5" action="ppaction://hlinksldjump"/>
          </p:cNvPr>
          <p:cNvSpPr/>
          <p:nvPr/>
        </p:nvSpPr>
        <p:spPr>
          <a:xfrm>
            <a:off x="6595515" y="1315219"/>
            <a:ext cx="1529744"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Scope and Limitation</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7" action="ppaction://hlinksldjump"/>
          </p:cNvPr>
          <p:cNvSpPr/>
          <p:nvPr/>
        </p:nvSpPr>
        <p:spPr>
          <a:xfrm>
            <a:off x="10524876" y="1322488"/>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Significance of the study</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2" name="Google Shape;217;p8">
            <a:extLst>
              <a:ext uri="{FF2B5EF4-FFF2-40B4-BE49-F238E27FC236}">
                <a16:creationId xmlns:a16="http://schemas.microsoft.com/office/drawing/2014/main" id="{26155666-A237-8E2D-DD0C-40B027C75DAE}"/>
              </a:ext>
            </a:extLst>
          </p:cNvPr>
          <p:cNvSpPr txBox="1"/>
          <p:nvPr/>
        </p:nvSpPr>
        <p:spPr>
          <a:xfrm>
            <a:off x="2964190" y="2630659"/>
            <a:ext cx="8446493" cy="272378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dirty="0">
                <a:solidFill>
                  <a:schemeClr val="dk1"/>
                </a:solidFill>
                <a:latin typeface="Poppins"/>
                <a:ea typeface="Poppins"/>
                <a:cs typeface="Poppins"/>
                <a:sym typeface="Poppins"/>
              </a:rPr>
              <a:t>	</a:t>
            </a:r>
            <a:r>
              <a:rPr lang="en-US" sz="1900" b="1" dirty="0">
                <a:solidFill>
                  <a:schemeClr val="dk1"/>
                </a:solidFill>
                <a:latin typeface="Poppins"/>
                <a:ea typeface="Poppins"/>
                <a:cs typeface="Poppins"/>
                <a:sym typeface="Poppins"/>
              </a:rPr>
              <a:t>Fostering Innovation. </a:t>
            </a:r>
            <a:r>
              <a:rPr lang="en-US" sz="1900" dirty="0">
                <a:solidFill>
                  <a:schemeClr val="dk1"/>
                </a:solidFill>
                <a:latin typeface="Poppins"/>
                <a:ea typeface="Poppins"/>
                <a:cs typeface="Poppins"/>
                <a:sym typeface="Poppins"/>
              </a:rPr>
              <a:t>By adopting innovative technologies like the SMART Coin Tracker: Automated Sorter and Counter System, businesses and individuals are committed to modernizing coin management practices</a:t>
            </a:r>
          </a:p>
          <a:p>
            <a:pPr marR="0" lvl="0" algn="just" rtl="0">
              <a:spcBef>
                <a:spcPts val="0"/>
              </a:spcBef>
              <a:spcAft>
                <a:spcPts val="0"/>
              </a:spcAft>
            </a:pPr>
            <a:endParaRPr lang="en-US" sz="1900" dirty="0">
              <a:solidFill>
                <a:schemeClr val="dk1"/>
              </a:solidFill>
              <a:latin typeface="Poppins"/>
              <a:ea typeface="Poppins"/>
              <a:cs typeface="Poppins"/>
              <a:sym typeface="Poppins"/>
            </a:endParaRPr>
          </a:p>
          <a:p>
            <a:pPr marR="0" lvl="0" algn="just" rtl="0">
              <a:spcBef>
                <a:spcPts val="0"/>
              </a:spcBef>
              <a:spcAft>
                <a:spcPts val="0"/>
              </a:spcAft>
            </a:pPr>
            <a:r>
              <a:rPr lang="en-US" sz="1900" dirty="0">
                <a:solidFill>
                  <a:schemeClr val="dk1"/>
                </a:solidFill>
                <a:latin typeface="Poppins"/>
                <a:ea typeface="Poppins"/>
                <a:cs typeface="Poppins"/>
                <a:sym typeface="Poppins"/>
              </a:rPr>
              <a:t>	</a:t>
            </a:r>
            <a:r>
              <a:rPr lang="en-US" sz="1900" b="1" dirty="0">
                <a:solidFill>
                  <a:schemeClr val="dk1"/>
                </a:solidFill>
                <a:latin typeface="Poppins"/>
                <a:ea typeface="Poppins"/>
                <a:cs typeface="Poppins"/>
                <a:sym typeface="Poppins"/>
              </a:rPr>
              <a:t>Store owners. </a:t>
            </a:r>
            <a:r>
              <a:rPr lang="en-US" sz="1900" dirty="0">
                <a:solidFill>
                  <a:schemeClr val="dk1"/>
                </a:solidFill>
                <a:latin typeface="Poppins"/>
                <a:ea typeface="Poppins"/>
                <a:cs typeface="Poppins"/>
                <a:sym typeface="Poppins"/>
              </a:rPr>
              <a:t>By adopting and adapting the system, store owners will ensure accuracy in financial records, reduce labor costs, enhance customer experience, and gain valuable insights into coin usage patterns and coin transactions.</a:t>
            </a:r>
          </a:p>
        </p:txBody>
      </p:sp>
      <p:sp>
        <p:nvSpPr>
          <p:cNvPr id="3" name="Google Shape;110;p2">
            <a:extLst>
              <a:ext uri="{FF2B5EF4-FFF2-40B4-BE49-F238E27FC236}">
                <a16:creationId xmlns:a16="http://schemas.microsoft.com/office/drawing/2014/main" id="{1FA9970E-FDF9-6F7B-ADCF-D82334393B48}"/>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8" action="ppaction://hlinksldjump"/>
            <a:extLst>
              <a:ext uri="{FF2B5EF4-FFF2-40B4-BE49-F238E27FC236}">
                <a16:creationId xmlns:a16="http://schemas.microsoft.com/office/drawing/2014/main" id="{C3D36E95-984A-B562-ABE4-AFCB172D4374}"/>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9" name="Google Shape;117;p2" descr="Exit with solid fill">
            <a:hlinkClick r:id="rId10" action="ppaction://hlinksldjump"/>
            <a:extLst>
              <a:ext uri="{FF2B5EF4-FFF2-40B4-BE49-F238E27FC236}">
                <a16:creationId xmlns:a16="http://schemas.microsoft.com/office/drawing/2014/main" id="{732F058C-75F1-9560-C773-888FAA171D8E}"/>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0" name="Google Shape;85;p1">
            <a:hlinkClick r:id="rId3" action="ppaction://hlinksldjump"/>
            <a:extLst>
              <a:ext uri="{FF2B5EF4-FFF2-40B4-BE49-F238E27FC236}">
                <a16:creationId xmlns:a16="http://schemas.microsoft.com/office/drawing/2014/main" id="{DF06D5E2-D702-D65C-E959-B528277EC2D0}"/>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11" name="Google Shape;86;p1">
            <a:hlinkClick r:id="rId12" action="ppaction://hlinksldjump"/>
            <a:extLst>
              <a:ext uri="{FF2B5EF4-FFF2-40B4-BE49-F238E27FC236}">
                <a16:creationId xmlns:a16="http://schemas.microsoft.com/office/drawing/2014/main" id="{3A93F059-6940-26CD-0360-0D1A8AFEF6EE}"/>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2" name="Google Shape;87;p1">
            <a:hlinkClick r:id="rId13" action="ppaction://hlinksldjump"/>
            <a:extLst>
              <a:ext uri="{FF2B5EF4-FFF2-40B4-BE49-F238E27FC236}">
                <a16:creationId xmlns:a16="http://schemas.microsoft.com/office/drawing/2014/main" id="{7FF6D063-DBF2-A8FF-09B3-BCB0D47C12E4}"/>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25601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4795746" y="478970"/>
            <a:ext cx="49808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4800" dirty="0">
                <a:solidFill>
                  <a:srgbClr val="003049"/>
                </a:solidFill>
                <a:latin typeface="Poppins ExtraBold"/>
                <a:ea typeface="Poppins ExtraBold"/>
                <a:cs typeface="Poppins ExtraBold"/>
                <a:sym typeface="Poppins ExtraBold"/>
              </a:rPr>
              <a:t>INTRODUCTION</a:t>
            </a:r>
            <a:endParaRPr dirty="0"/>
          </a:p>
        </p:txBody>
      </p:sp>
      <p:sp>
        <p:nvSpPr>
          <p:cNvPr id="30" name="Google Shape;103;p2">
            <a:hlinkClick r:id="rId3" action="ppaction://hlinksldjump"/>
          </p:cNvPr>
          <p:cNvSpPr/>
          <p:nvPr/>
        </p:nvSpPr>
        <p:spPr>
          <a:xfrm>
            <a:off x="2577806" y="1309967"/>
            <a:ext cx="1313359"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Project Context</a:t>
            </a:r>
            <a:endParaRPr sz="1600" dirty="0"/>
          </a:p>
        </p:txBody>
      </p:sp>
      <p:sp>
        <p:nvSpPr>
          <p:cNvPr id="31" name="Google Shape;104;p2">
            <a:hlinkClick r:id="rId4" action="ppaction://hlinksldjump"/>
          </p:cNvPr>
          <p:cNvSpPr/>
          <p:nvPr/>
        </p:nvSpPr>
        <p:spPr>
          <a:xfrm>
            <a:off x="4331704" y="1315219"/>
            <a:ext cx="1834477"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dirty="0">
                <a:solidFill>
                  <a:srgbClr val="000000"/>
                </a:solidFill>
                <a:latin typeface="Poppins"/>
                <a:ea typeface="Poppins"/>
                <a:cs typeface="Poppins"/>
                <a:sym typeface="Poppins"/>
              </a:rPr>
              <a:t> Purpose and Description</a:t>
            </a:r>
            <a:endParaRPr sz="1600" dirty="0"/>
          </a:p>
        </p:txBody>
      </p:sp>
      <p:sp>
        <p:nvSpPr>
          <p:cNvPr id="32" name="Google Shape;105;p2">
            <a:hlinkClick r:id="rId5" action="ppaction://hlinksldjump"/>
          </p:cNvPr>
          <p:cNvSpPr/>
          <p:nvPr/>
        </p:nvSpPr>
        <p:spPr>
          <a:xfrm>
            <a:off x="6595515" y="1315219"/>
            <a:ext cx="1529744" cy="639205"/>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1600" b="1" dirty="0">
                <a:solidFill>
                  <a:srgbClr val="000000"/>
                </a:solidFill>
                <a:latin typeface="Poppins"/>
                <a:ea typeface="Poppins"/>
                <a:cs typeface="Poppins"/>
                <a:sym typeface="Poppins"/>
              </a:rPr>
              <a:t>Objectives</a:t>
            </a:r>
            <a:endParaRPr sz="1600" dirty="0"/>
          </a:p>
        </p:txBody>
      </p:sp>
      <p:cxnSp>
        <p:nvCxnSpPr>
          <p:cNvPr id="33" name="Google Shape;106;p2"/>
          <p:cNvCxnSpPr>
            <a:stCxn id="30" idx="3"/>
            <a:endCxn id="31" idx="1"/>
          </p:cNvCxnSpPr>
          <p:nvPr/>
        </p:nvCxnSpPr>
        <p:spPr>
          <a:xfrm>
            <a:off x="3891165" y="1629570"/>
            <a:ext cx="440539" cy="5252"/>
          </a:xfrm>
          <a:prstGeom prst="straightConnector1">
            <a:avLst/>
          </a:prstGeom>
          <a:noFill/>
          <a:ln w="76200" cap="flat" cmpd="sng">
            <a:solidFill>
              <a:srgbClr val="003049"/>
            </a:solidFill>
            <a:prstDash val="solid"/>
            <a:miter lim="800000"/>
            <a:headEnd type="none" w="sm" len="sm"/>
            <a:tailEnd type="none" w="sm" len="sm"/>
          </a:ln>
        </p:spPr>
      </p:cxnSp>
      <p:cxnSp>
        <p:nvCxnSpPr>
          <p:cNvPr id="34" name="Google Shape;107;p2"/>
          <p:cNvCxnSpPr>
            <a:stCxn id="31" idx="3"/>
            <a:endCxn id="32" idx="1"/>
          </p:cNvCxnSpPr>
          <p:nvPr/>
        </p:nvCxnSpPr>
        <p:spPr>
          <a:xfrm>
            <a:off x="6166181" y="1634822"/>
            <a:ext cx="429334" cy="0"/>
          </a:xfrm>
          <a:prstGeom prst="straightConnector1">
            <a:avLst/>
          </a:prstGeom>
          <a:noFill/>
          <a:ln w="76200" cap="flat" cmpd="sng">
            <a:solidFill>
              <a:srgbClr val="003049"/>
            </a:solidFill>
            <a:prstDash val="solid"/>
            <a:miter lim="800000"/>
            <a:headEnd type="none" w="sm" len="sm"/>
            <a:tailEnd type="none" w="sm" len="sm"/>
          </a:ln>
        </p:spPr>
      </p:cxnSp>
      <p:sp>
        <p:nvSpPr>
          <p:cNvPr id="35" name="Google Shape;105;p2">
            <a:hlinkClick r:id="rId6" action="ppaction://hlinksldjump"/>
          </p:cNvPr>
          <p:cNvSpPr/>
          <p:nvPr/>
        </p:nvSpPr>
        <p:spPr>
          <a:xfrm>
            <a:off x="8565798" y="1313602"/>
            <a:ext cx="1504189" cy="631936"/>
          </a:xfrm>
          <a:prstGeom prst="roundRect">
            <a:avLst>
              <a:gd name="adj" fmla="val 50000"/>
            </a:avLst>
          </a:prstGeom>
          <a:solidFill>
            <a:schemeClr val="accent1">
              <a:lumMod val="20000"/>
              <a:lumOff val="80000"/>
            </a:schemeClr>
          </a:solidFill>
          <a:ln>
            <a:solidFill>
              <a:schemeClr val="accent1">
                <a:lumMod val="20000"/>
                <a:lumOff val="80000"/>
              </a:schemeClr>
            </a:solid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Scope and Limitation</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07;p2"/>
          <p:cNvCxnSpPr>
            <a:endCxn id="35" idx="1"/>
          </p:cNvCxnSpPr>
          <p:nvPr/>
        </p:nvCxnSpPr>
        <p:spPr>
          <a:xfrm>
            <a:off x="8125259" y="1625935"/>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37" name="Google Shape;105;p2">
            <a:hlinkClick r:id="rId7" action="ppaction://hlinksldjump"/>
          </p:cNvPr>
          <p:cNvSpPr/>
          <p:nvPr/>
        </p:nvSpPr>
        <p:spPr>
          <a:xfrm>
            <a:off x="10524876" y="1322488"/>
            <a:ext cx="1504189" cy="631936"/>
          </a:xfrm>
          <a:prstGeom prst="roundRect">
            <a:avLst>
              <a:gd name="adj" fmla="val 50000"/>
            </a:avLst>
          </a:prstGeom>
          <a:solidFill>
            <a:schemeClr val="accent4">
              <a:lumMod val="60000"/>
              <a:lumOff val="40000"/>
            </a:schemeClr>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PH" sz="1400" b="1" i="0" u="none" strike="noStrike" kern="0" cap="none" spc="0" normalizeH="0" baseline="0" noProof="0" dirty="0">
                <a:ln>
                  <a:noFill/>
                </a:ln>
                <a:solidFill>
                  <a:srgbClr val="000000"/>
                </a:solidFill>
                <a:effectLst/>
                <a:uLnTx/>
                <a:uFillTx/>
                <a:latin typeface="Poppins"/>
                <a:ea typeface="Poppins"/>
                <a:cs typeface="Poppins"/>
                <a:sym typeface="Poppins"/>
              </a:rPr>
              <a:t>Significance of the study</a:t>
            </a:r>
            <a:endParaRPr kumimoji="0" lang="en-PH"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07;p2"/>
          <p:cNvCxnSpPr>
            <a:endCxn id="37" idx="1"/>
          </p:cNvCxnSpPr>
          <p:nvPr/>
        </p:nvCxnSpPr>
        <p:spPr>
          <a:xfrm>
            <a:off x="10084337" y="1634821"/>
            <a:ext cx="440539" cy="3635"/>
          </a:xfrm>
          <a:prstGeom prst="straightConnector1">
            <a:avLst/>
          </a:prstGeom>
          <a:noFill/>
          <a:ln w="76200" cap="flat" cmpd="sng">
            <a:solidFill>
              <a:srgbClr val="003049"/>
            </a:solidFill>
            <a:prstDash val="solid"/>
            <a:miter lim="800000"/>
            <a:headEnd type="none" w="sm" len="sm"/>
            <a:tailEnd type="none" w="sm" len="sm"/>
          </a:ln>
        </p:spPr>
      </p:cxnSp>
      <p:sp>
        <p:nvSpPr>
          <p:cNvPr id="2" name="Google Shape;217;p8">
            <a:extLst>
              <a:ext uri="{FF2B5EF4-FFF2-40B4-BE49-F238E27FC236}">
                <a16:creationId xmlns:a16="http://schemas.microsoft.com/office/drawing/2014/main" id="{26155666-A237-8E2D-DD0C-40B027C75DAE}"/>
              </a:ext>
            </a:extLst>
          </p:cNvPr>
          <p:cNvSpPr txBox="1"/>
          <p:nvPr/>
        </p:nvSpPr>
        <p:spPr>
          <a:xfrm>
            <a:off x="2964190" y="2630659"/>
            <a:ext cx="8446493" cy="184661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900" dirty="0">
                <a:solidFill>
                  <a:schemeClr val="dk1"/>
                </a:solidFill>
                <a:latin typeface="Poppins"/>
                <a:ea typeface="Poppins"/>
                <a:cs typeface="Poppins"/>
                <a:sym typeface="Poppins"/>
              </a:rPr>
              <a:t>	</a:t>
            </a:r>
            <a:r>
              <a:rPr lang="en-US" sz="1900" b="1" dirty="0">
                <a:solidFill>
                  <a:schemeClr val="dk1"/>
                </a:solidFill>
                <a:latin typeface="Poppins"/>
                <a:ea typeface="Poppins"/>
                <a:cs typeface="Poppins"/>
                <a:sym typeface="Poppins"/>
              </a:rPr>
              <a:t>Research, innovation, and extension. </a:t>
            </a:r>
            <a:r>
              <a:rPr lang="en-US" sz="1900" dirty="0">
                <a:solidFill>
                  <a:schemeClr val="dk1"/>
                </a:solidFill>
                <a:latin typeface="Poppins"/>
                <a:ea typeface="Poppins"/>
                <a:cs typeface="Poppins"/>
                <a:sym typeface="Poppins"/>
              </a:rPr>
              <a:t>The study offers potential benefits to the university, including the likelihood of publication in academic journals. Furthermore, it demonstrates innovation by addressing the practical issues and limitations faced by stores and businesses during the transition from traditional manual methods to modernized systems.</a:t>
            </a:r>
          </a:p>
        </p:txBody>
      </p:sp>
      <p:sp>
        <p:nvSpPr>
          <p:cNvPr id="3" name="Google Shape;110;p2">
            <a:extLst>
              <a:ext uri="{FF2B5EF4-FFF2-40B4-BE49-F238E27FC236}">
                <a16:creationId xmlns:a16="http://schemas.microsoft.com/office/drawing/2014/main" id="{CD0A604C-25D8-A786-7FAA-6346B4ED6784}"/>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8" action="ppaction://hlinksldjump"/>
            <a:extLst>
              <a:ext uri="{FF2B5EF4-FFF2-40B4-BE49-F238E27FC236}">
                <a16:creationId xmlns:a16="http://schemas.microsoft.com/office/drawing/2014/main" id="{E27CC90B-9C8C-9F3E-204F-5017916A1CC7}"/>
              </a:ext>
            </a:extLst>
          </p:cNvPr>
          <p:cNvPicPr preferRelativeResize="0"/>
          <p:nvPr/>
        </p:nvPicPr>
        <p:blipFill rotWithShape="1">
          <a:blip r:embed="rId9">
            <a:alphaModFix/>
          </a:blip>
          <a:srcRect/>
          <a:stretch/>
        </p:blipFill>
        <p:spPr>
          <a:xfrm>
            <a:off x="515983" y="1559461"/>
            <a:ext cx="1096240" cy="1096240"/>
          </a:xfrm>
          <a:prstGeom prst="rect">
            <a:avLst/>
          </a:prstGeom>
          <a:noFill/>
          <a:ln>
            <a:noFill/>
          </a:ln>
        </p:spPr>
      </p:pic>
      <p:pic>
        <p:nvPicPr>
          <p:cNvPr id="9" name="Google Shape;117;p2" descr="Exit with solid fill">
            <a:hlinkClick r:id="rId10" action="ppaction://hlinksldjump"/>
            <a:extLst>
              <a:ext uri="{FF2B5EF4-FFF2-40B4-BE49-F238E27FC236}">
                <a16:creationId xmlns:a16="http://schemas.microsoft.com/office/drawing/2014/main" id="{A096C79C-C5AA-1139-B29C-E139886F9A98}"/>
              </a:ext>
            </a:extLst>
          </p:cNvPr>
          <p:cNvPicPr preferRelativeResize="0"/>
          <p:nvPr/>
        </p:nvPicPr>
        <p:blipFill rotWithShape="1">
          <a:blip r:embed="rId11">
            <a:alphaModFix/>
          </a:blip>
          <a:srcRect/>
          <a:stretch/>
        </p:blipFill>
        <p:spPr>
          <a:xfrm>
            <a:off x="725712" y="4854930"/>
            <a:ext cx="914400" cy="914400"/>
          </a:xfrm>
          <a:prstGeom prst="rect">
            <a:avLst/>
          </a:prstGeom>
          <a:noFill/>
          <a:ln>
            <a:noFill/>
          </a:ln>
        </p:spPr>
      </p:pic>
      <p:sp>
        <p:nvSpPr>
          <p:cNvPr id="10" name="Google Shape;85;p1">
            <a:hlinkClick r:id="rId3" action="ppaction://hlinksldjump"/>
            <a:extLst>
              <a:ext uri="{FF2B5EF4-FFF2-40B4-BE49-F238E27FC236}">
                <a16:creationId xmlns:a16="http://schemas.microsoft.com/office/drawing/2014/main" id="{A4BE63E1-1C04-ADC2-CD46-DC348C898423}"/>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a:t>
            </a:r>
            <a:r>
              <a:rPr lang="en-PH" sz="1800" b="1" dirty="0">
                <a:solidFill>
                  <a:schemeClr val="lt1"/>
                </a:solidFill>
                <a:latin typeface="Poppins"/>
                <a:ea typeface="Poppins"/>
                <a:cs typeface="Poppins"/>
                <a:sym typeface="Poppins"/>
              </a:rPr>
              <a:t>I</a:t>
            </a:r>
            <a:endParaRPr sz="1800" b="1" dirty="0"/>
          </a:p>
        </p:txBody>
      </p:sp>
      <p:sp>
        <p:nvSpPr>
          <p:cNvPr id="11" name="Google Shape;86;p1">
            <a:hlinkClick r:id="rId12" action="ppaction://hlinksldjump"/>
            <a:extLst>
              <a:ext uri="{FF2B5EF4-FFF2-40B4-BE49-F238E27FC236}">
                <a16:creationId xmlns:a16="http://schemas.microsoft.com/office/drawing/2014/main" id="{D5B14786-4173-4173-E6DF-DEE69860CF5D}"/>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a:t>
            </a:r>
            <a:endParaRPr sz="1800" dirty="0"/>
          </a:p>
        </p:txBody>
      </p:sp>
      <p:sp>
        <p:nvSpPr>
          <p:cNvPr id="12" name="Google Shape;87;p1">
            <a:hlinkClick r:id="rId13" action="ppaction://hlinksldjump"/>
            <a:extLst>
              <a:ext uri="{FF2B5EF4-FFF2-40B4-BE49-F238E27FC236}">
                <a16:creationId xmlns:a16="http://schemas.microsoft.com/office/drawing/2014/main" id="{1C0416A2-C203-A30A-8801-E002297C2A72}"/>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extLst>
      <p:ext uri="{BB962C8B-B14F-4D97-AF65-F5344CB8AC3E}">
        <p14:creationId xmlns:p14="http://schemas.microsoft.com/office/powerpoint/2010/main" val="377895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p:nvPr/>
        </p:nvSpPr>
        <p:spPr>
          <a:xfrm>
            <a:off x="2365830" y="98470"/>
            <a:ext cx="982617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REVIEW OF RELATED </a:t>
            </a:r>
            <a:endParaRPr sz="3000" dirty="0"/>
          </a:p>
          <a:p>
            <a:pPr marL="0" marR="0" lvl="0" indent="0" algn="ctr" rtl="0">
              <a:spcBef>
                <a:spcPts val="0"/>
              </a:spcBef>
              <a:spcAft>
                <a:spcPts val="0"/>
              </a:spcAft>
              <a:buNone/>
            </a:pPr>
            <a:r>
              <a:rPr lang="en-PH" sz="3000" dirty="0">
                <a:solidFill>
                  <a:srgbClr val="003049"/>
                </a:solidFill>
                <a:latin typeface="Poppins ExtraBold"/>
                <a:ea typeface="Poppins ExtraBold"/>
                <a:cs typeface="Poppins ExtraBold"/>
                <a:sym typeface="Poppins ExtraBold"/>
              </a:rPr>
              <a:t>LITERATURE AND STUDIES</a:t>
            </a:r>
            <a:endParaRPr sz="3000" dirty="0"/>
          </a:p>
        </p:txBody>
      </p:sp>
      <p:sp>
        <p:nvSpPr>
          <p:cNvPr id="13" name="Right Arrow 12">
            <a:hlinkClick r:id="rId3" action="ppaction://hlinksldjump"/>
          </p:cNvPr>
          <p:cNvSpPr/>
          <p:nvPr/>
        </p:nvSpPr>
        <p:spPr>
          <a:xfrm>
            <a:off x="11640155" y="6498000"/>
            <a:ext cx="470378" cy="360000"/>
          </a:xfrm>
          <a:prstGeom prst="rightArrow">
            <a:avLst/>
          </a:prstGeom>
          <a:solidFill>
            <a:srgbClr val="00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20B0604020202020204" charset="0"/>
              <a:cs typeface="Poppins" panose="020B0604020202020204" charset="0"/>
            </a:endParaRPr>
          </a:p>
        </p:txBody>
      </p:sp>
      <p:sp>
        <p:nvSpPr>
          <p:cNvPr id="2" name="Google Shape;217;p8">
            <a:extLst>
              <a:ext uri="{FF2B5EF4-FFF2-40B4-BE49-F238E27FC236}">
                <a16:creationId xmlns:a16="http://schemas.microsoft.com/office/drawing/2014/main" id="{3EA056E5-7B6F-DA21-53CF-6CBC34282DF6}"/>
              </a:ext>
            </a:extLst>
          </p:cNvPr>
          <p:cNvSpPr txBox="1"/>
          <p:nvPr/>
        </p:nvSpPr>
        <p:spPr>
          <a:xfrm>
            <a:off x="2738591" y="1254497"/>
            <a:ext cx="8705922" cy="5047495"/>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1700" b="1" dirty="0">
                <a:solidFill>
                  <a:schemeClr val="dk1"/>
                </a:solidFill>
                <a:latin typeface="Poppins"/>
                <a:ea typeface="Poppins"/>
                <a:cs typeface="Poppins"/>
                <a:sym typeface="Poppins"/>
              </a:rPr>
              <a:t>Review of Related Literature</a:t>
            </a:r>
          </a:p>
          <a:p>
            <a:pPr marR="0" lvl="0" algn="just" rtl="0">
              <a:spcBef>
                <a:spcPts val="0"/>
              </a:spcBef>
              <a:spcAft>
                <a:spcPts val="0"/>
              </a:spcAft>
            </a:pPr>
            <a:endParaRPr lang="en-US" sz="1700" dirty="0">
              <a:solidFill>
                <a:schemeClr val="dk1"/>
              </a:solidFill>
              <a:latin typeface="Poppins"/>
              <a:ea typeface="Poppins"/>
              <a:cs typeface="Poppins"/>
              <a:sym typeface="Poppins"/>
            </a:endParaRPr>
          </a:p>
          <a:p>
            <a:pPr marR="0" lvl="0" algn="just" rtl="0">
              <a:spcBef>
                <a:spcPts val="0"/>
              </a:spcBef>
              <a:spcAft>
                <a:spcPts val="0"/>
              </a:spcAft>
            </a:pPr>
            <a:r>
              <a:rPr lang="en-US" sz="1700" dirty="0">
                <a:solidFill>
                  <a:schemeClr val="dk1"/>
                </a:solidFill>
                <a:latin typeface="Poppins"/>
                <a:ea typeface="Poppins"/>
                <a:cs typeface="Poppins"/>
                <a:sym typeface="Poppins"/>
              </a:rPr>
              <a:t>	</a:t>
            </a:r>
            <a:r>
              <a:rPr lang="en-US" sz="1800" dirty="0">
                <a:solidFill>
                  <a:schemeClr val="dk1"/>
                </a:solidFill>
                <a:latin typeface="Poppins"/>
                <a:ea typeface="Poppins"/>
                <a:cs typeface="Poppins"/>
                <a:sym typeface="Poppins"/>
              </a:rPr>
              <a:t>Technologically advanced countries like Japan have achieved success, in part due to innovations like coin recognition. Kazuo </a:t>
            </a:r>
            <a:r>
              <a:rPr lang="en-US" sz="1800" dirty="0" err="1">
                <a:solidFill>
                  <a:schemeClr val="dk1"/>
                </a:solidFill>
                <a:latin typeface="Poppins"/>
                <a:ea typeface="Poppins"/>
                <a:cs typeface="Poppins"/>
                <a:sym typeface="Poppins"/>
              </a:rPr>
              <a:t>Toji</a:t>
            </a:r>
            <a:r>
              <a:rPr lang="en-US" sz="1800" dirty="0">
                <a:solidFill>
                  <a:schemeClr val="dk1"/>
                </a:solidFill>
                <a:latin typeface="Poppins"/>
                <a:ea typeface="Poppins"/>
                <a:cs typeface="Poppins"/>
                <a:sym typeface="Poppins"/>
              </a:rPr>
              <a:t> (2020) defines coin recognition as using a magnetic sensor to detect characteristics like temperature, pressure, and light. This method parallels the researchers' study, which also involves a sensor detecting light. In this study, an IR sensor, commonly used in coin counters, indicates when a coin is inserted, akin to coin recognition's use of sensors to detect coin presence.</a:t>
            </a:r>
          </a:p>
          <a:p>
            <a:pPr marR="0" lvl="0" algn="just" rtl="0">
              <a:spcBef>
                <a:spcPts val="0"/>
              </a:spcBef>
              <a:spcAft>
                <a:spcPts val="0"/>
              </a:spcAft>
            </a:pPr>
            <a:endParaRPr lang="en-US" sz="1800" dirty="0">
              <a:solidFill>
                <a:schemeClr val="dk1"/>
              </a:solidFill>
              <a:latin typeface="Poppins"/>
              <a:ea typeface="Poppins"/>
              <a:cs typeface="Poppins"/>
              <a:sym typeface="Poppins"/>
            </a:endParaRPr>
          </a:p>
          <a:p>
            <a:pPr marR="0" lvl="0" algn="just" rtl="0">
              <a:spcBef>
                <a:spcPts val="0"/>
              </a:spcBef>
              <a:spcAft>
                <a:spcPts val="0"/>
              </a:spcAft>
            </a:pPr>
            <a:r>
              <a:rPr lang="en-US" sz="1800" dirty="0">
                <a:solidFill>
                  <a:schemeClr val="dk1"/>
                </a:solidFill>
                <a:latin typeface="Poppins"/>
                <a:ea typeface="Poppins"/>
                <a:cs typeface="Poppins"/>
                <a:sym typeface="Poppins"/>
              </a:rPr>
              <a:t>	In addition, there is also a study in the United States about coin processing. According to Thomas P. Adams et al. (2020), coin processing receives coins and has a coin receptacle for slowing processed coins. The study involves a disk-type coin sorter which includes a rotatable disk that is driven by an electric motor. The study is related because it involves a coin processor which primarily means that it processes the coin or identifies it which is considerably like the researchers’ study.</a:t>
            </a:r>
          </a:p>
        </p:txBody>
      </p:sp>
      <p:sp>
        <p:nvSpPr>
          <p:cNvPr id="3" name="Google Shape;110;p2">
            <a:extLst>
              <a:ext uri="{FF2B5EF4-FFF2-40B4-BE49-F238E27FC236}">
                <a16:creationId xmlns:a16="http://schemas.microsoft.com/office/drawing/2014/main" id="{DC33A2AC-01B6-CD0B-FFD1-E0217B5ADFD9}"/>
              </a:ext>
            </a:extLst>
          </p:cNvPr>
          <p:cNvSpPr/>
          <p:nvPr/>
        </p:nvSpPr>
        <p:spPr>
          <a:xfrm rot="5400000">
            <a:off x="-1340732" y="2650696"/>
            <a:ext cx="5047290" cy="2365831"/>
          </a:xfrm>
          <a:prstGeom prst="round2SameRect">
            <a:avLst>
              <a:gd name="adj1" fmla="val 26030"/>
              <a:gd name="adj2" fmla="val 0"/>
            </a:avLst>
          </a:prstGeom>
          <a:solidFill>
            <a:schemeClr val="accent4">
              <a:lumMod val="75000"/>
            </a:schemeClr>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16;p2" descr="House with solid fill">
            <a:hlinkClick r:id="rId4" action="ppaction://hlinksldjump"/>
            <a:extLst>
              <a:ext uri="{FF2B5EF4-FFF2-40B4-BE49-F238E27FC236}">
                <a16:creationId xmlns:a16="http://schemas.microsoft.com/office/drawing/2014/main" id="{43A12146-BB3D-2C07-737F-495CB1F8112F}"/>
              </a:ext>
            </a:extLst>
          </p:cNvPr>
          <p:cNvPicPr preferRelativeResize="0"/>
          <p:nvPr/>
        </p:nvPicPr>
        <p:blipFill rotWithShape="1">
          <a:blip r:embed="rId5">
            <a:alphaModFix/>
          </a:blip>
          <a:srcRect/>
          <a:stretch/>
        </p:blipFill>
        <p:spPr>
          <a:xfrm>
            <a:off x="515983" y="1559461"/>
            <a:ext cx="1096240" cy="1096240"/>
          </a:xfrm>
          <a:prstGeom prst="rect">
            <a:avLst/>
          </a:prstGeom>
          <a:noFill/>
          <a:ln>
            <a:noFill/>
          </a:ln>
        </p:spPr>
      </p:pic>
      <p:pic>
        <p:nvPicPr>
          <p:cNvPr id="9" name="Google Shape;117;p2" descr="Exit with solid fill">
            <a:hlinkClick r:id="rId6" action="ppaction://hlinksldjump"/>
            <a:extLst>
              <a:ext uri="{FF2B5EF4-FFF2-40B4-BE49-F238E27FC236}">
                <a16:creationId xmlns:a16="http://schemas.microsoft.com/office/drawing/2014/main" id="{F825E47D-446F-D2C2-7B16-BE3D6FFF5589}"/>
              </a:ext>
            </a:extLst>
          </p:cNvPr>
          <p:cNvPicPr preferRelativeResize="0"/>
          <p:nvPr/>
        </p:nvPicPr>
        <p:blipFill rotWithShape="1">
          <a:blip r:embed="rId7">
            <a:alphaModFix/>
          </a:blip>
          <a:srcRect/>
          <a:stretch/>
        </p:blipFill>
        <p:spPr>
          <a:xfrm>
            <a:off x="725712" y="4854930"/>
            <a:ext cx="914400" cy="914400"/>
          </a:xfrm>
          <a:prstGeom prst="rect">
            <a:avLst/>
          </a:prstGeom>
          <a:noFill/>
          <a:ln>
            <a:noFill/>
          </a:ln>
        </p:spPr>
      </p:pic>
      <p:sp>
        <p:nvSpPr>
          <p:cNvPr id="10" name="Google Shape;85;p1">
            <a:hlinkClick r:id="rId8" action="ppaction://hlinksldjump"/>
            <a:extLst>
              <a:ext uri="{FF2B5EF4-FFF2-40B4-BE49-F238E27FC236}">
                <a16:creationId xmlns:a16="http://schemas.microsoft.com/office/drawing/2014/main" id="{76003A2F-DAD1-474C-54AD-B089DC44C43C}"/>
              </a:ext>
            </a:extLst>
          </p:cNvPr>
          <p:cNvSpPr txBox="1"/>
          <p:nvPr/>
        </p:nvSpPr>
        <p:spPr>
          <a:xfrm>
            <a:off x="384226" y="2938115"/>
            <a:ext cx="13917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a:t>
            </a:r>
            <a:r>
              <a:rPr lang="en-PH" sz="1800" dirty="0">
                <a:solidFill>
                  <a:schemeClr val="lt1"/>
                </a:solidFill>
                <a:latin typeface="Poppins"/>
                <a:ea typeface="Poppins"/>
                <a:cs typeface="Poppins"/>
                <a:sym typeface="Poppins"/>
              </a:rPr>
              <a:t>I</a:t>
            </a:r>
            <a:endParaRPr sz="1800" dirty="0"/>
          </a:p>
        </p:txBody>
      </p:sp>
      <p:sp>
        <p:nvSpPr>
          <p:cNvPr id="11" name="Google Shape;86;p1">
            <a:hlinkClick r:id="rId9" action="ppaction://hlinksldjump"/>
            <a:extLst>
              <a:ext uri="{FF2B5EF4-FFF2-40B4-BE49-F238E27FC236}">
                <a16:creationId xmlns:a16="http://schemas.microsoft.com/office/drawing/2014/main" id="{4F8D33F9-244B-E83B-6527-F047487C52BD}"/>
              </a:ext>
            </a:extLst>
          </p:cNvPr>
          <p:cNvSpPr txBox="1"/>
          <p:nvPr/>
        </p:nvSpPr>
        <p:spPr>
          <a:xfrm>
            <a:off x="384226" y="3611000"/>
            <a:ext cx="14574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1" i="0" u="none" strike="noStrike" cap="none" dirty="0">
                <a:solidFill>
                  <a:schemeClr val="lt1"/>
                </a:solidFill>
                <a:latin typeface="Poppins"/>
                <a:ea typeface="Poppins"/>
                <a:cs typeface="Poppins"/>
                <a:sym typeface="Poppins"/>
              </a:rPr>
              <a:t>Chapter II</a:t>
            </a:r>
            <a:endParaRPr sz="1800" b="1" dirty="0"/>
          </a:p>
        </p:txBody>
      </p:sp>
      <p:sp>
        <p:nvSpPr>
          <p:cNvPr id="12" name="Google Shape;87;p1">
            <a:hlinkClick r:id="rId10" action="ppaction://hlinksldjump"/>
            <a:extLst>
              <a:ext uri="{FF2B5EF4-FFF2-40B4-BE49-F238E27FC236}">
                <a16:creationId xmlns:a16="http://schemas.microsoft.com/office/drawing/2014/main" id="{56B224AB-0B88-B9DE-92DE-E85B15B6BC27}"/>
              </a:ext>
            </a:extLst>
          </p:cNvPr>
          <p:cNvSpPr txBox="1"/>
          <p:nvPr/>
        </p:nvSpPr>
        <p:spPr>
          <a:xfrm>
            <a:off x="452584" y="4293615"/>
            <a:ext cx="146065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i="0" u="none" strike="noStrike" cap="none" dirty="0">
                <a:solidFill>
                  <a:schemeClr val="lt1"/>
                </a:solidFill>
                <a:latin typeface="Poppins"/>
                <a:ea typeface="Poppins"/>
                <a:cs typeface="Poppins"/>
                <a:sym typeface="Poppins"/>
              </a:rPr>
              <a:t>Chapter III</a:t>
            </a: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2724</Words>
  <Application>Microsoft Office PowerPoint</Application>
  <PresentationFormat>Widescreen</PresentationFormat>
  <Paragraphs>255</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Poppins ExtraBold</vt:lpstr>
      <vt:lpstr>Poppins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Se</dc:creator>
  <cp:lastModifiedBy>Kata Togonon</cp:lastModifiedBy>
  <cp:revision>71</cp:revision>
  <dcterms:created xsi:type="dcterms:W3CDTF">2022-04-02T07:39:53Z</dcterms:created>
  <dcterms:modified xsi:type="dcterms:W3CDTF">2024-05-01T11:01:44Z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2024-01-07T23:26:20Z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5c4727e0-37f8-4369-88be-a2068e05f4ff</vt:lpwstr>
  </property>
  <property fmtid="{D5CDD505-2E9C-101B-9397-08002B2CF9AE}" pid="7" name="MSIP_Label_defa4170-0d19-0005-0004-bc88714345d2_ActionId">
    <vt:lpwstr>fe79f161-6f46-4408-b0ac-980dcbd5b15d</vt:lpwstr>
  </property>
  <property fmtid="{D5CDD505-2E9C-101B-9397-08002B2CF9AE}" pid="8" name="MSIP_Label_defa4170-0d19-0005-0004-bc88714345d2_ContentBits">
    <vt:lpwstr>0</vt:lpwstr>
  </property>
</Properties>
</file>