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7"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85" r:id="rId22"/>
    <p:sldId id="277" r:id="rId23"/>
    <p:sldId id="278" r:id="rId24"/>
    <p:sldId id="279" r:id="rId25"/>
    <p:sldId id="290" r:id="rId26"/>
    <p:sldId id="280" r:id="rId27"/>
    <p:sldId id="286" r:id="rId28"/>
    <p:sldId id="288" r:id="rId29"/>
    <p:sldId id="281" r:id="rId30"/>
    <p:sldId id="289" r:id="rId31"/>
    <p:sldId id="282" r:id="rId32"/>
    <p:sldId id="283" r:id="rId33"/>
    <p:sldId id="284" r:id="rId34"/>
    <p:sldId id="291" r:id="rId35"/>
    <p:sldId id="293" r:id="rId36"/>
    <p:sldId id="294" r:id="rId37"/>
    <p:sldId id="292" r:id="rId38"/>
    <p:sldId id="295" r:id="rId39"/>
    <p:sldId id="296"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47544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32256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79289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1966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88109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79303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401745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95617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16126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312482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6D7C8-2D9C-47F9-A128-B8D96E4C168A}"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51396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6D7C8-2D9C-47F9-A128-B8D96E4C168A}" type="datetimeFigureOut">
              <a:rPr lang="zh-CN" altLang="en-US" smtClean="0"/>
              <a:t>2018/11/6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59567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ReactiveX/RxJava/wiki/Mathematical-and-Aggregate-Operators#sumint" TargetMode="External"/><Relationship Id="rId3" Type="http://schemas.openxmlformats.org/officeDocument/2006/relationships/hyperlink" Target="https://github.com/ReactiveX/RxJava/wiki/Mathematical-and-Aggregate-Operators#averagefloat" TargetMode="External"/><Relationship Id="rId7" Type="http://schemas.openxmlformats.org/officeDocument/2006/relationships/hyperlink" Target="https://github.com/ReactiveX/RxJava/wiki/Mathematical-and-Aggregate-Operators#sumfloat" TargetMode="External"/><Relationship Id="rId2" Type="http://schemas.openxmlformats.org/officeDocument/2006/relationships/hyperlink" Target="https://github.com/ReactiveX/RxJava/wiki/Mathematical-and-Aggregate-Operators#averagedouble" TargetMode="External"/><Relationship Id="rId1" Type="http://schemas.openxmlformats.org/officeDocument/2006/relationships/slideLayout" Target="../slideLayouts/slideLayout2.xml"/><Relationship Id="rId6" Type="http://schemas.openxmlformats.org/officeDocument/2006/relationships/hyperlink" Target="https://github.com/ReactiveX/RxJava/wiki/Mathematical-and-Aggregate-Operators#sumdouble" TargetMode="External"/><Relationship Id="rId5" Type="http://schemas.openxmlformats.org/officeDocument/2006/relationships/hyperlink" Target="https://github.com/ReactiveX/RxJava/wiki/Mathematical-and-Aggregate-Operators#min" TargetMode="External"/><Relationship Id="rId4" Type="http://schemas.openxmlformats.org/officeDocument/2006/relationships/hyperlink" Target="https://github.com/ReactiveX/RxJava/wiki/Mathematical-and-Aggregate-Operators#max" TargetMode="External"/><Relationship Id="rId9" Type="http://schemas.openxmlformats.org/officeDocument/2006/relationships/hyperlink" Target="https://github.com/ReactiveX/RxJava/wiki/Mathematical-and-Aggregate-Operators#sumlong"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ReactiveX/RxJava/wiki/Mathematical-and-Aggregate-Operators#tosortedlist" TargetMode="External"/><Relationship Id="rId3" Type="http://schemas.openxmlformats.org/officeDocument/2006/relationships/hyperlink" Target="https://github.com/ReactiveX/RxJava/wiki/Mathematical-and-Aggregate-Operators#reduce" TargetMode="External"/><Relationship Id="rId7" Type="http://schemas.openxmlformats.org/officeDocument/2006/relationships/hyperlink" Target="https://github.com/ReactiveX/RxJava/wiki/Mathematical-and-Aggregate-Operators#tolist" TargetMode="External"/><Relationship Id="rId2" Type="http://schemas.openxmlformats.org/officeDocument/2006/relationships/hyperlink" Target="https://github.com/ReactiveX/RxJava/wiki/Mathematical-and-Aggregate-Operators#count" TargetMode="External"/><Relationship Id="rId1" Type="http://schemas.openxmlformats.org/officeDocument/2006/relationships/slideLayout" Target="../slideLayouts/slideLayout2.xml"/><Relationship Id="rId6" Type="http://schemas.openxmlformats.org/officeDocument/2006/relationships/hyperlink" Target="https://github.com/ReactiveX/RxJava/wiki/Mathematical-and-Aggregate-Operators#collectinto" TargetMode="External"/><Relationship Id="rId5" Type="http://schemas.openxmlformats.org/officeDocument/2006/relationships/hyperlink" Target="https://github.com/ReactiveX/RxJava/wiki/Mathematical-and-Aggregate-Operators#collect" TargetMode="External"/><Relationship Id="rId10" Type="http://schemas.openxmlformats.org/officeDocument/2006/relationships/hyperlink" Target="https://github.com/ReactiveX/RxJava/wiki/Mathematical-and-Aggregate-Operators#tomultimap" TargetMode="External"/><Relationship Id="rId4" Type="http://schemas.openxmlformats.org/officeDocument/2006/relationships/hyperlink" Target="https://github.com/ReactiveX/RxJava/wiki/Mathematical-and-Aggregate-Operators#reducewith" TargetMode="External"/><Relationship Id="rId9" Type="http://schemas.openxmlformats.org/officeDocument/2006/relationships/hyperlink" Target="https://github.com/ReactiveX/RxJava/wiki/Mathematical-and-Aggregate-Operators#toma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eactiveX/RxJava/wiki/Combining-Observables#merge" TargetMode="External"/><Relationship Id="rId7" Type="http://schemas.openxmlformats.org/officeDocument/2006/relationships/hyperlink" Target="https://github.com/ReactiveX/RxJava/wiki/Combining-Observables#zip" TargetMode="External"/><Relationship Id="rId2" Type="http://schemas.openxmlformats.org/officeDocument/2006/relationships/hyperlink" Target="https://github.com/ReactiveX/RxJava/wiki/Combining-Observables#combineLatest" TargetMode="External"/><Relationship Id="rId1" Type="http://schemas.openxmlformats.org/officeDocument/2006/relationships/slideLayout" Target="../slideLayouts/slideLayout2.xml"/><Relationship Id="rId6" Type="http://schemas.openxmlformats.org/officeDocument/2006/relationships/hyperlink" Target="https://github.com/ReactiveX/RxJava/wiki/Combining-Observables#switchOnNext" TargetMode="External"/><Relationship Id="rId5" Type="http://schemas.openxmlformats.org/officeDocument/2006/relationships/hyperlink" Target="https://github.com/ReactiveX/RxJava/wiki/Combining-Observables#startWith" TargetMode="External"/><Relationship Id="rId4" Type="http://schemas.openxmlformats.org/officeDocument/2006/relationships/hyperlink" Target="https://github.com/ReactiveX/RxJava/wiki/Combining-Observables#mergeDelayError"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reactivex.io/documentation/operators/star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eactivex.io/documentation/operators/first.html" TargetMode="External"/><Relationship Id="rId2" Type="http://schemas.openxmlformats.org/officeDocument/2006/relationships/hyperlink" Target="http://reactivex.io/documentation/operators/subscribe.html" TargetMode="External"/><Relationship Id="rId1" Type="http://schemas.openxmlformats.org/officeDocument/2006/relationships/slideLayout" Target="../slideLayouts/slideLayout2.xml"/><Relationship Id="rId4" Type="http://schemas.openxmlformats.org/officeDocument/2006/relationships/hyperlink" Target="http://reactivex.io/documentation/operators/last.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reactivex.io/documentation/operators/to.html" TargetMode="External"/><Relationship Id="rId2" Type="http://schemas.openxmlformats.org/officeDocument/2006/relationships/hyperlink" Target="http://reactivex.io/documentation/operators/fir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reactivex.io/documentation/operators/flatmap.html" TargetMode="External"/><Relationship Id="rId7" Type="http://schemas.openxmlformats.org/officeDocument/2006/relationships/hyperlink" Target="http://reactivex.io/documentation/operators/window.html" TargetMode="External"/><Relationship Id="rId2" Type="http://schemas.openxmlformats.org/officeDocument/2006/relationships/hyperlink" Target="http://reactivex.io/documentation/operators/map.html" TargetMode="External"/><Relationship Id="rId1" Type="http://schemas.openxmlformats.org/officeDocument/2006/relationships/slideLayout" Target="../slideLayouts/slideLayout2.xml"/><Relationship Id="rId6" Type="http://schemas.openxmlformats.org/officeDocument/2006/relationships/hyperlink" Target="http://reactivex.io/documentation/operators/buffer.html" TargetMode="External"/><Relationship Id="rId5" Type="http://schemas.openxmlformats.org/officeDocument/2006/relationships/hyperlink" Target="http://reactivex.io/documentation/operators/groupby.html" TargetMode="External"/><Relationship Id="rId4" Type="http://schemas.openxmlformats.org/officeDocument/2006/relationships/hyperlink" Target="http://reactivex.io/documentation/operators/scan.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reactivex.io/documentation/operators/timestamp.html" TargetMode="External"/><Relationship Id="rId7" Type="http://schemas.openxmlformats.org/officeDocument/2006/relationships/hyperlink" Target="http://reactivex.io/documentation/operators/subscribeon.html" TargetMode="External"/><Relationship Id="rId2" Type="http://schemas.openxmlformats.org/officeDocument/2006/relationships/hyperlink" Target="http://reactivex.io/documentation/operators/materialize-dematerialize.html" TargetMode="External"/><Relationship Id="rId1" Type="http://schemas.openxmlformats.org/officeDocument/2006/relationships/slideLayout" Target="../slideLayouts/slideLayout2.xml"/><Relationship Id="rId6" Type="http://schemas.openxmlformats.org/officeDocument/2006/relationships/hyperlink" Target="http://reactivex.io/documentation/operators/observeon.html" TargetMode="External"/><Relationship Id="rId5" Type="http://schemas.openxmlformats.org/officeDocument/2006/relationships/hyperlink" Target="http://reactivex.io/documentation/operators/replay.html" TargetMode="External"/><Relationship Id="rId4" Type="http://schemas.openxmlformats.org/officeDocument/2006/relationships/hyperlink" Target="http://reactivex.io/documentation/operators/serialize.html"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reactivex.io/documentation/operators/do.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reactivex.io/documentation/operators/delay.html" TargetMode="External"/><Relationship Id="rId2" Type="http://schemas.openxmlformats.org/officeDocument/2006/relationships/hyperlink" Target="http://reactivex.io/documentation/operators/do.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reactivex.io/documentation/operators/using.html" TargetMode="External"/><Relationship Id="rId2" Type="http://schemas.openxmlformats.org/officeDocument/2006/relationships/hyperlink" Target="http://reactivex.io/documentation/operators/timeinterval.html" TargetMode="External"/><Relationship Id="rId1" Type="http://schemas.openxmlformats.org/officeDocument/2006/relationships/slideLayout" Target="../slideLayouts/slideLayout2.xml"/><Relationship Id="rId5" Type="http://schemas.openxmlformats.org/officeDocument/2006/relationships/hyperlink" Target="http://reactivex.io/documentation/operators/repeat.html" TargetMode="External"/><Relationship Id="rId4" Type="http://schemas.openxmlformats.org/officeDocument/2006/relationships/hyperlink" Target="http://reactivex.io/documentation/operators/first.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err="1" smtClean="0"/>
              <a:t>RxJava</a:t>
            </a:r>
            <a:endParaRPr lang="zh-CN" altLang="en-US" dirty="0"/>
          </a:p>
        </p:txBody>
      </p:sp>
      <p:sp>
        <p:nvSpPr>
          <p:cNvPr id="3" name="内容占位符 2"/>
          <p:cNvSpPr>
            <a:spLocks noGrp="1"/>
          </p:cNvSpPr>
          <p:nvPr>
            <p:ph idx="1"/>
          </p:nvPr>
        </p:nvSpPr>
        <p:spPr/>
        <p:txBody>
          <a:bodyPr/>
          <a:lstStyle/>
          <a:p>
            <a:pPr marL="0" indent="0">
              <a:buNone/>
            </a:pPr>
            <a:r>
              <a:rPr lang="en-US" altLang="zh-CN" dirty="0" err="1"/>
              <a:t>RxJava</a:t>
            </a:r>
            <a:r>
              <a:rPr lang="en-US" altLang="zh-CN" dirty="0"/>
              <a:t> </a:t>
            </a:r>
            <a:r>
              <a:rPr lang="zh-CN" altLang="zh-CN" dirty="0"/>
              <a:t>是一个</a:t>
            </a:r>
            <a:r>
              <a:rPr lang="en-US" altLang="zh-CN" dirty="0" err="1"/>
              <a:t>ReactiveX</a:t>
            </a:r>
            <a:r>
              <a:rPr lang="en-US" altLang="zh-CN" dirty="0"/>
              <a:t> </a:t>
            </a:r>
            <a:r>
              <a:rPr lang="zh-CN" altLang="zh-CN" dirty="0"/>
              <a:t>在</a:t>
            </a:r>
            <a:r>
              <a:rPr lang="en-US" altLang="zh-CN" dirty="0"/>
              <a:t>JVM</a:t>
            </a:r>
            <a:r>
              <a:rPr lang="zh-CN" altLang="zh-CN" dirty="0"/>
              <a:t>平台上的实现：通过使用可观察序列来组合异步和基于事件的程序的</a:t>
            </a:r>
            <a:r>
              <a:rPr lang="zh-CN" altLang="zh-CN" dirty="0" smtClean="0"/>
              <a:t>库</a:t>
            </a:r>
            <a:endParaRPr lang="en-US" altLang="zh-CN" dirty="0" smtClean="0"/>
          </a:p>
          <a:p>
            <a:pPr marL="0" indent="0">
              <a:buNone/>
            </a:pPr>
            <a:endParaRPr lang="en-US" altLang="zh-CN" dirty="0"/>
          </a:p>
          <a:p>
            <a:pPr marL="0" indent="0">
              <a:buNone/>
            </a:pPr>
            <a:r>
              <a:rPr lang="en-US" altLang="zh-CN" dirty="0" smtClean="0"/>
              <a:t>1.</a:t>
            </a:r>
            <a:r>
              <a:rPr lang="zh-CN" altLang="en-US" dirty="0" smtClean="0"/>
              <a:t>轻量级</a:t>
            </a:r>
            <a:endParaRPr lang="en-US" altLang="zh-CN" dirty="0" smtClean="0"/>
          </a:p>
          <a:p>
            <a:pPr marL="0" indent="0">
              <a:buNone/>
            </a:pPr>
            <a:r>
              <a:rPr lang="zh-CN" altLang="en-US" dirty="0" smtClean="0"/>
              <a:t>只有一个单一</a:t>
            </a:r>
            <a:r>
              <a:rPr lang="en-US" altLang="zh-CN" dirty="0" smtClean="0"/>
              <a:t>jar</a:t>
            </a:r>
            <a:r>
              <a:rPr lang="zh-CN" altLang="en-US" dirty="0" smtClean="0"/>
              <a:t>，专注于抽象的</a:t>
            </a:r>
            <a:r>
              <a:rPr lang="en-US" altLang="zh-CN" dirty="0" smtClean="0"/>
              <a:t>Observable</a:t>
            </a:r>
            <a:r>
              <a:rPr lang="zh-CN" altLang="en-US" dirty="0" smtClean="0"/>
              <a:t>和相关的高阶函数</a:t>
            </a:r>
            <a:endParaRPr lang="en-US" altLang="zh-CN" dirty="0" smtClean="0"/>
          </a:p>
          <a:p>
            <a:pPr marL="0" indent="0">
              <a:buNone/>
            </a:pPr>
            <a:r>
              <a:rPr lang="en-US" altLang="zh-CN" dirty="0" smtClean="0"/>
              <a:t>2.</a:t>
            </a:r>
            <a:r>
              <a:rPr lang="zh-CN" altLang="en-US" dirty="0" smtClean="0"/>
              <a:t>多语言实现</a:t>
            </a:r>
            <a:endParaRPr lang="en-US" altLang="zh-CN" dirty="0" smtClean="0"/>
          </a:p>
          <a:p>
            <a:pPr marL="0" indent="0">
              <a:buNone/>
            </a:pPr>
            <a:r>
              <a:rPr lang="zh-CN" altLang="en-US" dirty="0" smtClean="0"/>
              <a:t>支持基于</a:t>
            </a:r>
            <a:r>
              <a:rPr lang="en-US" altLang="zh-CN" dirty="0" smtClean="0"/>
              <a:t>JVM</a:t>
            </a:r>
            <a:r>
              <a:rPr lang="zh-CN" altLang="en-US" dirty="0" smtClean="0"/>
              <a:t>的语言，例如</a:t>
            </a:r>
            <a:r>
              <a:rPr lang="en-US" altLang="zh-CN" dirty="0" smtClean="0"/>
              <a:t>java/</a:t>
            </a:r>
            <a:r>
              <a:rPr lang="en-US" altLang="zh-CN" dirty="0" err="1" smtClean="0"/>
              <a:t>Scala</a:t>
            </a:r>
            <a:r>
              <a:rPr lang="en-US" altLang="zh-CN" dirty="0" smtClean="0"/>
              <a:t>/Groovy/</a:t>
            </a:r>
            <a:r>
              <a:rPr lang="en-US" altLang="zh-CN" dirty="0" err="1" smtClean="0"/>
              <a:t>Kotlin</a:t>
            </a:r>
            <a:r>
              <a:rPr lang="zh-CN" altLang="en-US" dirty="0" smtClean="0"/>
              <a:t>等等</a:t>
            </a:r>
            <a:endParaRPr lang="en-US" altLang="zh-CN" dirty="0" smtClean="0"/>
          </a:p>
        </p:txBody>
      </p:sp>
    </p:spTree>
    <p:extLst>
      <p:ext uri="{BB962C8B-B14F-4D97-AF65-F5344CB8AC3E}">
        <p14:creationId xmlns:p14="http://schemas.microsoft.com/office/powerpoint/2010/main" val="2550123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From</a:t>
            </a:r>
            <a:r>
              <a:rPr lang="zh-CN" altLang="en-US" dirty="0" smtClean="0"/>
              <a:t>系列</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err="1" smtClean="0"/>
              <a:t>fromIterable</a:t>
            </a:r>
            <a:endParaRPr lang="en-US" altLang="zh-CN" b="1" dirty="0"/>
          </a:p>
          <a:p>
            <a:r>
              <a:rPr lang="en-US" altLang="zh-CN" b="1" dirty="0"/>
              <a:t>Available in:</a:t>
            </a:r>
            <a:r>
              <a:rPr lang="en-US" altLang="zh-CN" dirty="0"/>
              <a:t> </a:t>
            </a:r>
            <a:r>
              <a:rPr lang="en-US" altLang="zh-CN" dirty="0" err="1" smtClean="0"/>
              <a:t>Flowable,Observable</a:t>
            </a:r>
            <a:endParaRPr lang="en-US" altLang="zh-CN" dirty="0" smtClean="0"/>
          </a:p>
          <a:p>
            <a:r>
              <a:rPr lang="en-US" altLang="zh-CN" b="1" dirty="0" err="1"/>
              <a:t>fromArray</a:t>
            </a:r>
            <a:endParaRPr lang="en-US" altLang="zh-CN" b="1" dirty="0"/>
          </a:p>
          <a:p>
            <a:r>
              <a:rPr lang="en-US" altLang="zh-CN" b="1" dirty="0"/>
              <a:t>Available in:</a:t>
            </a:r>
            <a:r>
              <a:rPr lang="en-US" altLang="zh-CN" dirty="0"/>
              <a:t> </a:t>
            </a:r>
            <a:r>
              <a:rPr lang="en-US" altLang="zh-CN" dirty="0" err="1"/>
              <a:t>Flowable,Observable</a:t>
            </a:r>
            <a:endParaRPr lang="en-US" altLang="zh-CN" dirty="0"/>
          </a:p>
          <a:p>
            <a:r>
              <a:rPr lang="en-US" altLang="zh-CN" b="1" dirty="0" err="1"/>
              <a:t>fromCallable</a:t>
            </a:r>
            <a:endParaRPr lang="en-US" altLang="zh-CN" b="1" dirty="0"/>
          </a:p>
          <a:p>
            <a:r>
              <a:rPr lang="en-US" altLang="zh-CN" b="1" dirty="0"/>
              <a:t>Available </a:t>
            </a:r>
            <a:r>
              <a:rPr lang="en-US" altLang="zh-CN" b="1" dirty="0" err="1"/>
              <a:t>in:</a:t>
            </a:r>
            <a:r>
              <a:rPr lang="en-US" altLang="zh-CN" dirty="0" err="1"/>
              <a:t>Flowable,Observable,Maybe,Single,Completable</a:t>
            </a:r>
            <a:endParaRPr lang="en-US" altLang="zh-CN" dirty="0"/>
          </a:p>
          <a:p>
            <a:r>
              <a:rPr lang="en-US" altLang="zh-CN" b="1" dirty="0" err="1"/>
              <a:t>fromAction</a:t>
            </a:r>
            <a:endParaRPr lang="en-US" altLang="zh-CN" b="1" dirty="0"/>
          </a:p>
          <a:p>
            <a:r>
              <a:rPr lang="en-US" altLang="zh-CN" b="1" dirty="0"/>
              <a:t>Available in:</a:t>
            </a:r>
            <a:r>
              <a:rPr lang="en-US" altLang="zh-CN" dirty="0"/>
              <a:t> </a:t>
            </a:r>
            <a:r>
              <a:rPr lang="en-US" altLang="zh-CN" dirty="0" err="1" smtClean="0"/>
              <a:t>Maybe,Completable</a:t>
            </a:r>
            <a:endParaRPr lang="en-US" altLang="zh-CN" dirty="0" smtClean="0"/>
          </a:p>
          <a:p>
            <a:r>
              <a:rPr lang="en-US" altLang="zh-CN" b="1" dirty="0" err="1"/>
              <a:t>fromRunnable</a:t>
            </a:r>
            <a:endParaRPr lang="en-US" altLang="zh-CN" b="1" dirty="0"/>
          </a:p>
          <a:p>
            <a:r>
              <a:rPr lang="en-US" altLang="zh-CN" b="1" dirty="0"/>
              <a:t>Available in:</a:t>
            </a:r>
            <a:r>
              <a:rPr lang="en-US" altLang="zh-CN" dirty="0"/>
              <a:t> </a:t>
            </a:r>
            <a:r>
              <a:rPr lang="en-US" altLang="zh-CN" dirty="0" err="1"/>
              <a:t>Maybe,Completable</a:t>
            </a:r>
            <a:endParaRPr lang="en-US" altLang="zh-CN" dirty="0"/>
          </a:p>
          <a:p>
            <a:r>
              <a:rPr lang="en-US" altLang="zh-CN" b="1" dirty="0" err="1"/>
              <a:t>fromFuture</a:t>
            </a:r>
            <a:endParaRPr lang="en-US" altLang="zh-CN" b="1" dirty="0"/>
          </a:p>
          <a:p>
            <a:r>
              <a:rPr lang="en-US" altLang="zh-CN" b="1" dirty="0"/>
              <a:t>Available in:</a:t>
            </a:r>
            <a:r>
              <a:rPr lang="en-US" altLang="zh-CN" dirty="0"/>
              <a:t> </a:t>
            </a:r>
            <a:r>
              <a:rPr lang="en-US" altLang="zh-CN" dirty="0" err="1"/>
              <a:t>Flowable,Observable,Maybe,Single,Completable</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17954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From</a:t>
            </a:r>
            <a:r>
              <a:rPr lang="zh-CN" altLang="en-US" dirty="0"/>
              <a:t>系列</a:t>
            </a:r>
          </a:p>
        </p:txBody>
      </p:sp>
      <p:sp>
        <p:nvSpPr>
          <p:cNvPr id="3" name="内容占位符 2"/>
          <p:cNvSpPr>
            <a:spLocks noGrp="1"/>
          </p:cNvSpPr>
          <p:nvPr>
            <p:ph idx="1"/>
          </p:nvPr>
        </p:nvSpPr>
        <p:spPr/>
        <p:txBody>
          <a:bodyPr/>
          <a:lstStyle/>
          <a:p>
            <a:pPr marL="0" indent="0">
              <a:buNone/>
            </a:pPr>
            <a:r>
              <a:rPr lang="en-US" altLang="zh-CN" b="1" dirty="0"/>
              <a:t>from{reactive type}</a:t>
            </a:r>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249" y="2824956"/>
            <a:ext cx="6467475" cy="2352675"/>
          </a:xfrm>
          <a:prstGeom prst="rect">
            <a:avLst/>
          </a:prstGeom>
        </p:spPr>
      </p:pic>
    </p:spTree>
    <p:extLst>
      <p:ext uri="{BB962C8B-B14F-4D97-AF65-F5344CB8AC3E}">
        <p14:creationId xmlns:p14="http://schemas.microsoft.com/office/powerpoint/2010/main" val="175892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defer</a:t>
            </a:r>
            <a:br>
              <a:rPr lang="en-US" altLang="zh-CN" b="1" dirty="0"/>
            </a:br>
            <a:endParaRPr lang="zh-CN" altLang="en-US" dirty="0"/>
          </a:p>
        </p:txBody>
      </p:sp>
      <p:sp>
        <p:nvSpPr>
          <p:cNvPr id="3" name="内容占位符 2"/>
          <p:cNvSpPr>
            <a:spLocks noGrp="1"/>
          </p:cNvSpPr>
          <p:nvPr>
            <p:ph idx="1"/>
          </p:nvPr>
        </p:nvSpPr>
        <p:spPr/>
        <p:txBody>
          <a:bodyPr/>
          <a:lstStyle/>
          <a:p>
            <a:pPr marL="0" indent="0">
              <a:buNone/>
            </a:pPr>
            <a:r>
              <a:rPr lang="en-US" altLang="zh-CN" b="1" dirty="0"/>
              <a:t>Available in:</a:t>
            </a:r>
            <a:r>
              <a:rPr lang="en-US" altLang="zh-CN" dirty="0"/>
              <a:t> </a:t>
            </a:r>
            <a:r>
              <a:rPr lang="en-US" altLang="zh-CN" dirty="0" err="1" smtClean="0"/>
              <a:t>Flowable,Observable,Maybe,Single,Completable</a:t>
            </a:r>
            <a:endParaRPr lang="en-US" altLang="zh-CN" dirty="0" smtClean="0"/>
          </a:p>
          <a:p>
            <a:endParaRPr lang="en-US" altLang="zh-CN" dirty="0"/>
          </a:p>
          <a:p>
            <a:pPr marL="0" indent="0">
              <a:buNone/>
            </a:pPr>
            <a:r>
              <a:rPr lang="zh-CN" altLang="en-US" dirty="0"/>
              <a:t>当一个消费者订阅该响应类型，调用一个用户提供的 </a:t>
            </a:r>
            <a:r>
              <a:rPr lang="en-US" altLang="zh-CN" dirty="0" err="1"/>
              <a:t>java.util.concurrent.Callable</a:t>
            </a:r>
            <a:r>
              <a:rPr lang="zh-CN" altLang="en-US" dirty="0"/>
              <a:t>，以便</a:t>
            </a:r>
            <a:r>
              <a:rPr lang="en-US" altLang="zh-CN" dirty="0"/>
              <a:t>Callable</a:t>
            </a:r>
            <a:r>
              <a:rPr lang="zh-CN" altLang="en-US" dirty="0"/>
              <a:t>能够生成实际的响应实例 为了转发面向消费者的信号。</a:t>
            </a:r>
          </a:p>
        </p:txBody>
      </p:sp>
    </p:spTree>
    <p:extLst>
      <p:ext uri="{BB962C8B-B14F-4D97-AF65-F5344CB8AC3E}">
        <p14:creationId xmlns:p14="http://schemas.microsoft.com/office/powerpoint/2010/main" val="226333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range</a:t>
            </a:r>
          </a:p>
          <a:p>
            <a:r>
              <a:rPr lang="en-US" altLang="zh-CN" b="1" dirty="0" err="1"/>
              <a:t>vailable</a:t>
            </a:r>
            <a:r>
              <a:rPr lang="en-US" altLang="zh-CN" b="1" dirty="0"/>
              <a:t> in:</a:t>
            </a:r>
            <a:r>
              <a:rPr lang="en-US" altLang="zh-CN" dirty="0"/>
              <a:t> </a:t>
            </a:r>
            <a:r>
              <a:rPr lang="en-US" altLang="zh-CN" dirty="0" err="1"/>
              <a:t>Flowable,Observable</a:t>
            </a:r>
            <a:endParaRPr lang="en-US" altLang="zh-CN" dirty="0"/>
          </a:p>
          <a:p>
            <a:r>
              <a:rPr lang="zh-CN" altLang="en-US" dirty="0"/>
              <a:t>对于每一个独立的消费者，生成一系列值。 </a:t>
            </a:r>
            <a:r>
              <a:rPr lang="en-US" altLang="zh-CN" dirty="0"/>
              <a:t>Range()</a:t>
            </a:r>
            <a:r>
              <a:rPr lang="zh-CN" altLang="en-US" dirty="0"/>
              <a:t>函数 生成 </a:t>
            </a:r>
            <a:r>
              <a:rPr lang="en-US" altLang="zh-CN" dirty="0"/>
              <a:t>Integer </a:t>
            </a:r>
            <a:r>
              <a:rPr lang="zh-CN" altLang="en-US" dirty="0"/>
              <a:t>，</a:t>
            </a:r>
            <a:r>
              <a:rPr lang="en-US" altLang="zh-CN" dirty="0" err="1"/>
              <a:t>rangeLong</a:t>
            </a:r>
            <a:r>
              <a:rPr lang="en-US" altLang="zh-CN" dirty="0"/>
              <a:t>() </a:t>
            </a:r>
            <a:r>
              <a:rPr lang="zh-CN" altLang="en-US" dirty="0"/>
              <a:t>生成 </a:t>
            </a:r>
            <a:r>
              <a:rPr lang="en-US" altLang="zh-CN" dirty="0"/>
              <a:t>Long.</a:t>
            </a:r>
            <a:endParaRPr lang="zh-CN" altLang="en-US" dirty="0"/>
          </a:p>
        </p:txBody>
      </p:sp>
    </p:spTree>
    <p:extLst>
      <p:ext uri="{BB962C8B-B14F-4D97-AF65-F5344CB8AC3E}">
        <p14:creationId xmlns:p14="http://schemas.microsoft.com/office/powerpoint/2010/main" val="228783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interval</a:t>
            </a:r>
          </a:p>
          <a:p>
            <a:r>
              <a:rPr lang="en-US" altLang="zh-CN" b="1" dirty="0"/>
              <a:t>Available in:</a:t>
            </a:r>
            <a:r>
              <a:rPr lang="en-US" altLang="zh-CN" dirty="0"/>
              <a:t> </a:t>
            </a:r>
            <a:r>
              <a:rPr lang="en-US" altLang="zh-CN" dirty="0" err="1"/>
              <a:t>Flowable,Observable</a:t>
            </a:r>
            <a:endParaRPr lang="en-US" altLang="zh-CN" dirty="0"/>
          </a:p>
          <a:p>
            <a:r>
              <a:rPr lang="zh-CN" altLang="en-US" dirty="0"/>
              <a:t>周期性生成一个无限的、永远增长的数（长整型）</a:t>
            </a:r>
            <a:r>
              <a:rPr lang="en-US" altLang="zh-CN" dirty="0"/>
              <a:t>. </a:t>
            </a:r>
            <a:r>
              <a:rPr lang="en-US" altLang="zh-CN" dirty="0" err="1"/>
              <a:t>IntervalRange</a:t>
            </a:r>
            <a:r>
              <a:rPr lang="en-US" altLang="zh-CN" dirty="0"/>
              <a:t> </a:t>
            </a:r>
            <a:r>
              <a:rPr lang="zh-CN" altLang="en-US" dirty="0"/>
              <a:t>变体生成一个有限数量的数。</a:t>
            </a:r>
          </a:p>
        </p:txBody>
      </p:sp>
    </p:spTree>
    <p:extLst>
      <p:ext uri="{BB962C8B-B14F-4D97-AF65-F5344CB8AC3E}">
        <p14:creationId xmlns:p14="http://schemas.microsoft.com/office/powerpoint/2010/main" val="113333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timer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在特定时间后，这个响应源 发出一个 单一的</a:t>
            </a:r>
            <a:r>
              <a:rPr lang="en-US" altLang="zh-CN" dirty="0"/>
              <a:t>0L</a:t>
            </a:r>
            <a:r>
              <a:rPr lang="zh-CN" altLang="en-US" dirty="0"/>
              <a:t>信号（接着结束</a:t>
            </a:r>
            <a:r>
              <a:rPr lang="en-US" altLang="zh-CN" dirty="0" err="1"/>
              <a:t>Flowable</a:t>
            </a:r>
            <a:r>
              <a:rPr lang="zh-CN" altLang="en-US" dirty="0"/>
              <a:t>和</a:t>
            </a:r>
            <a:r>
              <a:rPr lang="en-US" altLang="zh-CN" dirty="0" err="1"/>
              <a:t>Obseravble</a:t>
            </a:r>
            <a:r>
              <a:rPr lang="zh-CN" altLang="en-US" dirty="0"/>
              <a:t>）</a:t>
            </a:r>
          </a:p>
        </p:txBody>
      </p:sp>
    </p:spTree>
    <p:extLst>
      <p:ext uri="{BB962C8B-B14F-4D97-AF65-F5344CB8AC3E}">
        <p14:creationId xmlns:p14="http://schemas.microsoft.com/office/powerpoint/2010/main" val="78061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empty</a:t>
            </a:r>
          </a:p>
          <a:p>
            <a:r>
              <a:rPr lang="en-US" altLang="zh-CN" b="1" dirty="0"/>
              <a:t>Available in:</a:t>
            </a:r>
            <a:r>
              <a:rPr lang="en-US" altLang="zh-CN" dirty="0"/>
              <a:t> </a:t>
            </a:r>
            <a:r>
              <a:rPr lang="en-US" altLang="zh-CN" dirty="0" err="1" smtClean="0"/>
              <a:t>Flowable,Observable,Maybe,Completable</a:t>
            </a:r>
            <a:endParaRPr lang="en-US" altLang="zh-CN" dirty="0"/>
          </a:p>
          <a:p>
            <a:endParaRPr lang="en-US" altLang="zh-CN" dirty="0" smtClean="0"/>
          </a:p>
          <a:p>
            <a:r>
              <a:rPr lang="zh-CN" altLang="en-US" dirty="0"/>
              <a:t>这种类型原在订阅时立马发出完成的信号。</a:t>
            </a:r>
          </a:p>
        </p:txBody>
      </p:sp>
    </p:spTree>
    <p:extLst>
      <p:ext uri="{BB962C8B-B14F-4D97-AF65-F5344CB8AC3E}">
        <p14:creationId xmlns:p14="http://schemas.microsoft.com/office/powerpoint/2010/main" val="120481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never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这种类型原不发出</a:t>
            </a:r>
            <a:r>
              <a:rPr lang="en-US" altLang="zh-CN" dirty="0" err="1"/>
              <a:t>onNext</a:t>
            </a:r>
            <a:r>
              <a:rPr lang="zh-CN" altLang="en-US" dirty="0"/>
              <a:t>，</a:t>
            </a:r>
            <a:r>
              <a:rPr lang="en-US" altLang="zh-CN" dirty="0" err="1"/>
              <a:t>onSuccess,onError</a:t>
            </a:r>
            <a:r>
              <a:rPr lang="zh-CN" altLang="en-US" dirty="0"/>
              <a:t>或者</a:t>
            </a:r>
            <a:r>
              <a:rPr lang="en-US" altLang="zh-CN" dirty="0" err="1"/>
              <a:t>onComplete</a:t>
            </a:r>
            <a:r>
              <a:rPr lang="zh-CN" altLang="en-US" dirty="0"/>
              <a:t>信号。 这种类型的响应源 在测试或者在组合操作符中禁用确切的源非常有用。</a:t>
            </a:r>
          </a:p>
        </p:txBody>
      </p:sp>
    </p:spTree>
    <p:extLst>
      <p:ext uri="{BB962C8B-B14F-4D97-AF65-F5344CB8AC3E}">
        <p14:creationId xmlns:p14="http://schemas.microsoft.com/office/powerpoint/2010/main" val="243487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error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对消费者发出一个错误信号，要么已有，要么通过一个</a:t>
            </a:r>
            <a:r>
              <a:rPr lang="en-US" altLang="zh-CN" dirty="0" err="1"/>
              <a:t>java.util.concurrent.Callable</a:t>
            </a:r>
            <a:r>
              <a:rPr lang="en-US" altLang="zh-CN" dirty="0"/>
              <a:t> </a:t>
            </a:r>
            <a:r>
              <a:rPr lang="zh-CN" altLang="en-US" dirty="0"/>
              <a:t>生成。</a:t>
            </a:r>
          </a:p>
        </p:txBody>
      </p:sp>
    </p:spTree>
    <p:extLst>
      <p:ext uri="{BB962C8B-B14F-4D97-AF65-F5344CB8AC3E}">
        <p14:creationId xmlns:p14="http://schemas.microsoft.com/office/powerpoint/2010/main" val="294883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装配阶段</a:t>
            </a:r>
            <a:endParaRPr lang="zh-CN" altLang="en-US" dirty="0"/>
          </a:p>
        </p:txBody>
      </p:sp>
      <p:sp>
        <p:nvSpPr>
          <p:cNvPr id="3" name="内容占位符 2"/>
          <p:cNvSpPr>
            <a:spLocks noGrp="1"/>
          </p:cNvSpPr>
          <p:nvPr>
            <p:ph idx="1"/>
          </p:nvPr>
        </p:nvSpPr>
        <p:spPr/>
        <p:txBody>
          <a:bodyPr/>
          <a:lstStyle/>
          <a:p>
            <a:r>
              <a:rPr lang="zh-CN" altLang="en-US" dirty="0" smtClean="0"/>
              <a:t>装配阶段主要用到之前提到的</a:t>
            </a:r>
            <a:r>
              <a:rPr lang="en-US" altLang="zh-CN" dirty="0" smtClean="0"/>
              <a:t>5</a:t>
            </a:r>
            <a:r>
              <a:rPr lang="zh-CN" altLang="en-US" dirty="0" smtClean="0"/>
              <a:t>个基类的操作符，由于操作符较多，我根据文档给大家重点选了几类。</a:t>
            </a:r>
            <a:endParaRPr lang="en-US" altLang="zh-CN" dirty="0" smtClean="0"/>
          </a:p>
          <a:p>
            <a:pPr marL="0" indent="0">
              <a:buNone/>
            </a:pPr>
            <a:r>
              <a:rPr lang="en-US" altLang="zh-CN" dirty="0" smtClean="0"/>
              <a:t>1.</a:t>
            </a:r>
            <a:r>
              <a:rPr lang="zh-CN" altLang="en-US" dirty="0" smtClean="0"/>
              <a:t>数学和集合操作符</a:t>
            </a:r>
            <a:endParaRPr lang="en-US" altLang="zh-CN" dirty="0" smtClean="0"/>
          </a:p>
          <a:p>
            <a:pPr marL="0" indent="0">
              <a:buNone/>
            </a:pPr>
            <a:r>
              <a:rPr lang="en-US" altLang="zh-CN" dirty="0" smtClean="0"/>
              <a:t>2.</a:t>
            </a:r>
            <a:r>
              <a:rPr lang="zh-CN" altLang="en-US" dirty="0" smtClean="0"/>
              <a:t>组合</a:t>
            </a:r>
            <a:r>
              <a:rPr lang="en-US" altLang="zh-CN" dirty="0" smtClean="0"/>
              <a:t>Observable</a:t>
            </a:r>
            <a:r>
              <a:rPr lang="zh-CN" altLang="en-US" dirty="0" smtClean="0"/>
              <a:t>操作符</a:t>
            </a:r>
            <a:endParaRPr lang="en-US" altLang="zh-CN" dirty="0" smtClean="0"/>
          </a:p>
          <a:p>
            <a:pPr marL="0" indent="0">
              <a:buNone/>
            </a:pPr>
            <a:r>
              <a:rPr lang="en-US" altLang="zh-CN" dirty="0" smtClean="0"/>
              <a:t>3.</a:t>
            </a:r>
            <a:r>
              <a:rPr lang="zh-CN" altLang="en-US" dirty="0" smtClean="0"/>
              <a:t>异步和阻塞操作符</a:t>
            </a:r>
            <a:endParaRPr lang="en-US" altLang="zh-CN" dirty="0" smtClean="0"/>
          </a:p>
          <a:p>
            <a:pPr marL="0" indent="0">
              <a:buNone/>
            </a:pPr>
            <a:r>
              <a:rPr lang="en-US" altLang="zh-CN" dirty="0" smtClean="0"/>
              <a:t>4.</a:t>
            </a:r>
            <a:r>
              <a:rPr lang="zh-CN" altLang="en-US" dirty="0" smtClean="0"/>
              <a:t>转换操作符</a:t>
            </a:r>
            <a:endParaRPr lang="en-US" altLang="zh-CN" dirty="0" smtClean="0"/>
          </a:p>
          <a:p>
            <a:pPr marL="0" indent="0">
              <a:buNone/>
            </a:pPr>
            <a:r>
              <a:rPr lang="en-US" altLang="zh-CN" dirty="0" smtClean="0"/>
              <a:t>5.</a:t>
            </a:r>
            <a:r>
              <a:rPr lang="zh-CN" altLang="en-US" dirty="0" smtClean="0"/>
              <a:t>公用操作符</a:t>
            </a:r>
            <a:endParaRPr lang="en-US" altLang="zh-CN" dirty="0" smtClean="0"/>
          </a:p>
        </p:txBody>
      </p:sp>
    </p:spTree>
    <p:extLst>
      <p:ext uri="{BB962C8B-B14F-4D97-AF65-F5344CB8AC3E}">
        <p14:creationId xmlns:p14="http://schemas.microsoft.com/office/powerpoint/2010/main" val="99781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RxJava</a:t>
            </a:r>
            <a:r>
              <a:rPr lang="zh-CN" altLang="en-US" dirty="0" smtClean="0"/>
              <a:t>能做些什么</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 离散数据处理</a:t>
            </a:r>
            <a:endParaRPr lang="en-US" altLang="zh-CN" dirty="0" smtClean="0"/>
          </a:p>
          <a:p>
            <a:pPr marL="0" indent="0">
              <a:buNone/>
            </a:pPr>
            <a:endParaRPr lang="en-US" altLang="zh-CN" dirty="0"/>
          </a:p>
          <a:p>
            <a:pPr marL="0" indent="0">
              <a:buNone/>
            </a:pPr>
            <a:r>
              <a:rPr lang="en-US" altLang="zh-CN" dirty="0" smtClean="0"/>
              <a:t>2.</a:t>
            </a:r>
            <a:r>
              <a:rPr lang="zh-CN" altLang="en-US" dirty="0" smtClean="0"/>
              <a:t> 异步事件处理</a:t>
            </a:r>
            <a:endParaRPr lang="zh-CN" altLang="en-US" dirty="0"/>
          </a:p>
        </p:txBody>
      </p:sp>
    </p:spTree>
    <p:extLst>
      <p:ext uri="{BB962C8B-B14F-4D97-AF65-F5344CB8AC3E}">
        <p14:creationId xmlns:p14="http://schemas.microsoft.com/office/powerpoint/2010/main" val="4243974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数学操作符</a:t>
            </a:r>
            <a:endParaRPr lang="zh-CN" altLang="en-US" dirty="0"/>
          </a:p>
        </p:txBody>
      </p:sp>
      <p:sp>
        <p:nvSpPr>
          <p:cNvPr id="3" name="内容占位符 2"/>
          <p:cNvSpPr>
            <a:spLocks noGrp="1"/>
          </p:cNvSpPr>
          <p:nvPr>
            <p:ph idx="1"/>
          </p:nvPr>
        </p:nvSpPr>
        <p:spPr/>
        <p:txBody>
          <a:bodyPr>
            <a:normAutofit/>
          </a:bodyPr>
          <a:lstStyle/>
          <a:p>
            <a:r>
              <a:rPr lang="en-US" altLang="zh-CN" dirty="0" err="1" smtClean="0">
                <a:hlinkClick r:id="rId2"/>
              </a:rPr>
              <a:t>averageDouble</a:t>
            </a:r>
            <a:endParaRPr lang="en-US" altLang="zh-CN" dirty="0"/>
          </a:p>
          <a:p>
            <a:r>
              <a:rPr lang="en-US" altLang="zh-CN" dirty="0" err="1">
                <a:hlinkClick r:id="rId3"/>
              </a:rPr>
              <a:t>averageFloat</a:t>
            </a:r>
            <a:endParaRPr lang="en-US" altLang="zh-CN" dirty="0"/>
          </a:p>
          <a:p>
            <a:r>
              <a:rPr lang="en-US" altLang="zh-CN" dirty="0">
                <a:hlinkClick r:id="rId4"/>
              </a:rPr>
              <a:t>max</a:t>
            </a:r>
            <a:endParaRPr lang="en-US" altLang="zh-CN" dirty="0"/>
          </a:p>
          <a:p>
            <a:r>
              <a:rPr lang="en-US" altLang="zh-CN" dirty="0">
                <a:hlinkClick r:id="rId5"/>
              </a:rPr>
              <a:t>min</a:t>
            </a:r>
            <a:endParaRPr lang="en-US" altLang="zh-CN" dirty="0"/>
          </a:p>
          <a:p>
            <a:r>
              <a:rPr lang="en-US" altLang="zh-CN" dirty="0" err="1">
                <a:hlinkClick r:id="rId6"/>
              </a:rPr>
              <a:t>sumDouble</a:t>
            </a:r>
            <a:endParaRPr lang="en-US" altLang="zh-CN" dirty="0"/>
          </a:p>
          <a:p>
            <a:r>
              <a:rPr lang="en-US" altLang="zh-CN" dirty="0" err="1">
                <a:hlinkClick r:id="rId7"/>
              </a:rPr>
              <a:t>sumFloat</a:t>
            </a:r>
            <a:endParaRPr lang="en-US" altLang="zh-CN" dirty="0"/>
          </a:p>
          <a:p>
            <a:r>
              <a:rPr lang="en-US" altLang="zh-CN" dirty="0" err="1">
                <a:hlinkClick r:id="rId8"/>
              </a:rPr>
              <a:t>sumInt</a:t>
            </a:r>
            <a:endParaRPr lang="en-US" altLang="zh-CN" dirty="0"/>
          </a:p>
          <a:p>
            <a:r>
              <a:rPr lang="en-US" altLang="zh-CN" dirty="0" err="1">
                <a:hlinkClick r:id="rId9"/>
              </a:rPr>
              <a:t>sumLong</a:t>
            </a:r>
            <a:endParaRPr lang="en-US" altLang="zh-CN" dirty="0"/>
          </a:p>
          <a:p>
            <a:endParaRPr lang="zh-CN" altLang="en-US" dirty="0"/>
          </a:p>
        </p:txBody>
      </p:sp>
    </p:spTree>
    <p:extLst>
      <p:ext uri="{BB962C8B-B14F-4D97-AF65-F5344CB8AC3E}">
        <p14:creationId xmlns:p14="http://schemas.microsoft.com/office/powerpoint/2010/main" val="34853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a:t>
            </a:r>
            <a:r>
              <a:rPr lang="zh-CN" altLang="en-US" dirty="0" smtClean="0"/>
              <a:t>操作符</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hlinkClick r:id="rId2"/>
              </a:rPr>
              <a:t>count</a:t>
            </a:r>
            <a:endParaRPr lang="en-US" altLang="zh-CN" dirty="0"/>
          </a:p>
          <a:p>
            <a:r>
              <a:rPr lang="en-US" altLang="zh-CN" dirty="0">
                <a:hlinkClick r:id="rId3"/>
              </a:rPr>
              <a:t>reduce</a:t>
            </a:r>
            <a:endParaRPr lang="en-US" altLang="zh-CN" dirty="0"/>
          </a:p>
          <a:p>
            <a:r>
              <a:rPr lang="en-US" altLang="zh-CN" dirty="0" err="1">
                <a:hlinkClick r:id="rId4"/>
              </a:rPr>
              <a:t>reduceWith</a:t>
            </a:r>
            <a:endParaRPr lang="en-US" altLang="zh-CN" dirty="0"/>
          </a:p>
          <a:p>
            <a:r>
              <a:rPr lang="en-US" altLang="zh-CN" dirty="0">
                <a:hlinkClick r:id="rId5"/>
              </a:rPr>
              <a:t>collect</a:t>
            </a:r>
            <a:endParaRPr lang="en-US" altLang="zh-CN" dirty="0"/>
          </a:p>
          <a:p>
            <a:r>
              <a:rPr lang="en-US" altLang="zh-CN" dirty="0" err="1">
                <a:hlinkClick r:id="rId6"/>
              </a:rPr>
              <a:t>collectInto</a:t>
            </a:r>
            <a:endParaRPr lang="en-US" altLang="zh-CN" dirty="0"/>
          </a:p>
          <a:p>
            <a:r>
              <a:rPr lang="en-US" altLang="zh-CN" dirty="0" err="1">
                <a:hlinkClick r:id="rId7"/>
              </a:rPr>
              <a:t>toList</a:t>
            </a:r>
            <a:endParaRPr lang="en-US" altLang="zh-CN" dirty="0"/>
          </a:p>
          <a:p>
            <a:r>
              <a:rPr lang="en-US" altLang="zh-CN" dirty="0" err="1">
                <a:hlinkClick r:id="rId8"/>
              </a:rPr>
              <a:t>toSortedList</a:t>
            </a:r>
            <a:endParaRPr lang="en-US" altLang="zh-CN" dirty="0"/>
          </a:p>
          <a:p>
            <a:r>
              <a:rPr lang="en-US" altLang="zh-CN" dirty="0" err="1">
                <a:hlinkClick r:id="rId9"/>
              </a:rPr>
              <a:t>toMap</a:t>
            </a:r>
            <a:endParaRPr lang="en-US" altLang="zh-CN" dirty="0"/>
          </a:p>
          <a:p>
            <a:r>
              <a:rPr lang="en-US" altLang="zh-CN" dirty="0" err="1">
                <a:hlinkClick r:id="rId10"/>
              </a:rPr>
              <a:t>toMultimap</a:t>
            </a:r>
            <a:endParaRPr lang="en-US" altLang="zh-CN" dirty="0"/>
          </a:p>
          <a:p>
            <a:endParaRPr lang="zh-CN" altLang="en-US" dirty="0"/>
          </a:p>
        </p:txBody>
      </p:sp>
    </p:spTree>
    <p:extLst>
      <p:ext uri="{BB962C8B-B14F-4D97-AF65-F5344CB8AC3E}">
        <p14:creationId xmlns:p14="http://schemas.microsoft.com/office/powerpoint/2010/main" val="103878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a:t>
            </a:r>
            <a:r>
              <a:rPr lang="en-US" altLang="zh-CN" dirty="0" smtClean="0"/>
              <a:t>Observable</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err="1">
                <a:hlinkClick r:id="rId2"/>
              </a:rPr>
              <a:t>combineLatest</a:t>
            </a:r>
            <a:endParaRPr lang="en-US" altLang="zh-CN" dirty="0"/>
          </a:p>
          <a:p>
            <a:r>
              <a:rPr lang="en-US" altLang="zh-CN" dirty="0" smtClean="0">
                <a:hlinkClick r:id="rId3"/>
              </a:rPr>
              <a:t>merge</a:t>
            </a:r>
            <a:endParaRPr lang="en-US" altLang="zh-CN" dirty="0"/>
          </a:p>
          <a:p>
            <a:r>
              <a:rPr lang="en-US" altLang="zh-CN" dirty="0" err="1">
                <a:hlinkClick r:id="rId4"/>
              </a:rPr>
              <a:t>mergeDelayError</a:t>
            </a:r>
            <a:endParaRPr lang="en-US" altLang="zh-CN" dirty="0"/>
          </a:p>
          <a:p>
            <a:r>
              <a:rPr lang="en-US" altLang="zh-CN" dirty="0" err="1" smtClean="0">
                <a:hlinkClick r:id="rId5"/>
              </a:rPr>
              <a:t>startWith</a:t>
            </a:r>
            <a:endParaRPr lang="en-US" altLang="zh-CN" dirty="0"/>
          </a:p>
          <a:p>
            <a:r>
              <a:rPr lang="en-US" altLang="zh-CN" dirty="0" err="1">
                <a:hlinkClick r:id="rId6"/>
              </a:rPr>
              <a:t>switchOnNext</a:t>
            </a:r>
            <a:endParaRPr lang="en-US" altLang="zh-CN" dirty="0"/>
          </a:p>
          <a:p>
            <a:r>
              <a:rPr lang="en-US" altLang="zh-CN" dirty="0">
                <a:hlinkClick r:id="rId7"/>
              </a:rPr>
              <a:t>zip</a:t>
            </a:r>
            <a:endParaRPr lang="en-US" altLang="zh-CN" dirty="0"/>
          </a:p>
          <a:p>
            <a:endParaRPr lang="zh-CN" altLang="en-US" dirty="0"/>
          </a:p>
        </p:txBody>
      </p:sp>
    </p:spTree>
    <p:extLst>
      <p:ext uri="{BB962C8B-B14F-4D97-AF65-F5344CB8AC3E}">
        <p14:creationId xmlns:p14="http://schemas.microsoft.com/office/powerpoint/2010/main" val="130187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异步操作符</a:t>
            </a:r>
            <a:endParaRPr lang="zh-CN" altLang="en-US" dirty="0"/>
          </a:p>
        </p:txBody>
      </p:sp>
      <p:sp>
        <p:nvSpPr>
          <p:cNvPr id="3" name="内容占位符 2"/>
          <p:cNvSpPr>
            <a:spLocks noGrp="1"/>
          </p:cNvSpPr>
          <p:nvPr>
            <p:ph idx="1"/>
          </p:nvPr>
        </p:nvSpPr>
        <p:spPr/>
        <p:txBody>
          <a:bodyPr>
            <a:normAutofit/>
          </a:bodyPr>
          <a:lstStyle/>
          <a:p>
            <a:r>
              <a:rPr lang="en-US" altLang="zh-CN" b="1" dirty="0" err="1" smtClean="0">
                <a:hlinkClick r:id="rId2"/>
              </a:rPr>
              <a:t>fromAction</a:t>
            </a:r>
            <a:r>
              <a:rPr lang="en-US" altLang="zh-CN" b="1" dirty="0">
                <a:hlinkClick r:id="rId2"/>
              </a:rPr>
              <a:t>( )</a:t>
            </a:r>
            <a:r>
              <a:rPr lang="en-US" altLang="zh-CN" dirty="0"/>
              <a:t>— </a:t>
            </a:r>
            <a:r>
              <a:rPr lang="zh-CN" altLang="en-US" dirty="0"/>
              <a:t>将一个</a:t>
            </a:r>
            <a:r>
              <a:rPr lang="en-US" altLang="zh-CN" dirty="0"/>
              <a:t>Action</a:t>
            </a:r>
            <a:r>
              <a:rPr lang="zh-CN" altLang="en-US" dirty="0"/>
              <a:t>转换成一个调用</a:t>
            </a:r>
            <a:r>
              <a:rPr lang="en-US" altLang="zh-CN" dirty="0"/>
              <a:t>action</a:t>
            </a:r>
            <a:r>
              <a:rPr lang="zh-CN" altLang="en-US" dirty="0"/>
              <a:t>且当有</a:t>
            </a:r>
            <a:r>
              <a:rPr lang="en-US" altLang="zh-CN" dirty="0" err="1"/>
              <a:t>Subscriver</a:t>
            </a:r>
            <a:r>
              <a:rPr lang="zh-CN" altLang="en-US" dirty="0"/>
              <a:t>订阅时发射它的结果的</a:t>
            </a:r>
            <a:r>
              <a:rPr lang="en-US" altLang="zh-CN" dirty="0"/>
              <a:t>Observable</a:t>
            </a:r>
          </a:p>
          <a:p>
            <a:r>
              <a:rPr lang="en-US" altLang="zh-CN" b="1" dirty="0" err="1">
                <a:hlinkClick r:id="rId2"/>
              </a:rPr>
              <a:t>fromCallable</a:t>
            </a:r>
            <a:r>
              <a:rPr lang="en-US" altLang="zh-CN" b="1" dirty="0">
                <a:hlinkClick r:id="rId2"/>
              </a:rPr>
              <a:t>( )</a:t>
            </a:r>
            <a:r>
              <a:rPr lang="en-US" altLang="zh-CN" dirty="0"/>
              <a:t>— </a:t>
            </a:r>
            <a:r>
              <a:rPr lang="zh-CN" altLang="en-US" dirty="0"/>
              <a:t>将一个</a:t>
            </a:r>
            <a:r>
              <a:rPr lang="en-US" altLang="zh-CN" dirty="0"/>
              <a:t>Callable</a:t>
            </a:r>
            <a:r>
              <a:rPr lang="zh-CN" altLang="en-US" dirty="0"/>
              <a:t>转换成调用</a:t>
            </a:r>
            <a:r>
              <a:rPr lang="en-US" altLang="zh-CN" dirty="0"/>
              <a:t>callable</a:t>
            </a:r>
            <a:r>
              <a:rPr lang="zh-CN" altLang="en-US" dirty="0"/>
              <a:t>且发射它的结果或者异常的</a:t>
            </a:r>
            <a:r>
              <a:rPr lang="en-US" altLang="zh-CN" dirty="0"/>
              <a:t>Observable</a:t>
            </a:r>
            <a:r>
              <a:rPr lang="zh-CN" altLang="en-US" dirty="0"/>
              <a:t>。</a:t>
            </a:r>
          </a:p>
          <a:p>
            <a:r>
              <a:rPr lang="en-US" altLang="zh-CN" b="1" dirty="0" err="1">
                <a:hlinkClick r:id="rId2"/>
              </a:rPr>
              <a:t>fromRunnable</a:t>
            </a:r>
            <a:r>
              <a:rPr lang="en-US" altLang="zh-CN" b="1" dirty="0">
                <a:hlinkClick r:id="rId2"/>
              </a:rPr>
              <a:t>( )</a:t>
            </a:r>
            <a:r>
              <a:rPr lang="en-US" altLang="zh-CN" dirty="0"/>
              <a:t>— </a:t>
            </a:r>
            <a:r>
              <a:rPr lang="zh-CN" altLang="en-US" dirty="0"/>
              <a:t>将一个</a:t>
            </a:r>
            <a:r>
              <a:rPr lang="en-US" altLang="zh-CN" dirty="0"/>
              <a:t>Runnable</a:t>
            </a:r>
            <a:r>
              <a:rPr lang="zh-CN" altLang="en-US" dirty="0"/>
              <a:t>转换成</a:t>
            </a:r>
            <a:r>
              <a:rPr lang="en-US" altLang="zh-CN" dirty="0"/>
              <a:t>Observable,</a:t>
            </a:r>
            <a:r>
              <a:rPr lang="zh-CN" altLang="en-US" dirty="0"/>
              <a:t>这个</a:t>
            </a:r>
            <a:r>
              <a:rPr lang="en-US" altLang="zh-CN" dirty="0"/>
              <a:t>Observable</a:t>
            </a:r>
            <a:r>
              <a:rPr lang="zh-CN" altLang="en-US" dirty="0"/>
              <a:t>执行</a:t>
            </a:r>
            <a:r>
              <a:rPr lang="en-US" altLang="zh-CN" dirty="0" err="1"/>
              <a:t>runable</a:t>
            </a:r>
            <a:r>
              <a:rPr lang="zh-CN" altLang="en-US" dirty="0"/>
              <a:t>且发射它的结果当有订阅者订阅的时候</a:t>
            </a:r>
          </a:p>
          <a:p>
            <a:r>
              <a:rPr lang="en-US" altLang="zh-CN" b="1" dirty="0" err="1">
                <a:hlinkClick r:id="rId2"/>
              </a:rPr>
              <a:t>runAsync</a:t>
            </a:r>
            <a:r>
              <a:rPr lang="en-US" altLang="zh-CN" b="1" dirty="0">
                <a:hlinkClick r:id="rId2"/>
              </a:rPr>
              <a:t>( )</a:t>
            </a:r>
            <a:r>
              <a:rPr lang="en-US" altLang="zh-CN" dirty="0"/>
              <a:t> —</a:t>
            </a:r>
            <a:r>
              <a:rPr lang="zh-CN" altLang="en-US" dirty="0"/>
              <a:t>返回一个 </a:t>
            </a:r>
            <a:r>
              <a:rPr lang="en-US" altLang="zh-CN" dirty="0" err="1"/>
              <a:t>StoppableObservable</a:t>
            </a:r>
            <a:r>
              <a:rPr lang="en-US" altLang="zh-CN" dirty="0"/>
              <a:t> </a:t>
            </a:r>
            <a:r>
              <a:rPr lang="zh-CN" altLang="en-US" dirty="0"/>
              <a:t>，这个</a:t>
            </a:r>
            <a:r>
              <a:rPr lang="en-US" altLang="zh-CN" dirty="0" err="1"/>
              <a:t>StoppableObservable</a:t>
            </a:r>
            <a:r>
              <a:rPr lang="en-US" altLang="zh-CN" dirty="0"/>
              <a:t> </a:t>
            </a:r>
            <a:r>
              <a:rPr lang="zh-CN" altLang="en-US" dirty="0"/>
              <a:t>发射多个 </a:t>
            </a:r>
            <a:r>
              <a:rPr lang="en-US" altLang="zh-CN" dirty="0"/>
              <a:t>action </a:t>
            </a:r>
            <a:r>
              <a:rPr lang="zh-CN" altLang="en-US" dirty="0"/>
              <a:t>当被一个特定的</a:t>
            </a:r>
            <a:r>
              <a:rPr lang="en-US" altLang="zh-CN" dirty="0"/>
              <a:t>scheduler</a:t>
            </a:r>
            <a:r>
              <a:rPr lang="zh-CN" altLang="en-US" dirty="0"/>
              <a:t>的</a:t>
            </a:r>
            <a:r>
              <a:rPr lang="en-US" altLang="zh-CN" dirty="0"/>
              <a:t>action</a:t>
            </a:r>
            <a:r>
              <a:rPr lang="zh-CN" altLang="en-US" dirty="0"/>
              <a:t>生成的时候。</a:t>
            </a:r>
          </a:p>
          <a:p>
            <a:endParaRPr lang="zh-CN" altLang="en-US" dirty="0"/>
          </a:p>
        </p:txBody>
      </p:sp>
    </p:spTree>
    <p:extLst>
      <p:ext uri="{BB962C8B-B14F-4D97-AF65-F5344CB8AC3E}">
        <p14:creationId xmlns:p14="http://schemas.microsoft.com/office/powerpoint/2010/main" val="67330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阻塞操作符</a:t>
            </a:r>
          </a:p>
        </p:txBody>
      </p:sp>
      <p:sp>
        <p:nvSpPr>
          <p:cNvPr id="3" name="内容占位符 2"/>
          <p:cNvSpPr>
            <a:spLocks noGrp="1"/>
          </p:cNvSpPr>
          <p:nvPr>
            <p:ph idx="1"/>
          </p:nvPr>
        </p:nvSpPr>
        <p:spPr/>
        <p:txBody>
          <a:bodyPr>
            <a:normAutofit fontScale="85000" lnSpcReduction="10000"/>
          </a:bodyPr>
          <a:lstStyle/>
          <a:p>
            <a:r>
              <a:rPr lang="en-US" altLang="zh-CN" b="1" dirty="0" err="1">
                <a:hlinkClick r:id="rId2"/>
              </a:rPr>
              <a:t>forEach</a:t>
            </a:r>
            <a:r>
              <a:rPr lang="en-US" altLang="zh-CN" b="1" dirty="0">
                <a:hlinkClick r:id="rId2"/>
              </a:rPr>
              <a:t>( )</a:t>
            </a:r>
            <a:r>
              <a:rPr lang="en-US" altLang="zh-CN" dirty="0"/>
              <a:t>— </a:t>
            </a:r>
            <a:r>
              <a:rPr lang="zh-CN" altLang="en-US" dirty="0"/>
              <a:t>对每个被</a:t>
            </a:r>
            <a:r>
              <a:rPr lang="en-US" altLang="zh-CN" dirty="0"/>
              <a:t>Observable</a:t>
            </a:r>
            <a:r>
              <a:rPr lang="zh-CN" altLang="en-US" dirty="0"/>
              <a:t>发射的</a:t>
            </a:r>
            <a:r>
              <a:rPr lang="en-US" altLang="zh-CN" dirty="0"/>
              <a:t>item</a:t>
            </a:r>
            <a:r>
              <a:rPr lang="zh-CN" altLang="en-US" dirty="0"/>
              <a:t>执行一个函数，且阻塞到</a:t>
            </a:r>
            <a:r>
              <a:rPr lang="en-US" altLang="zh-CN" dirty="0"/>
              <a:t>Observable</a:t>
            </a:r>
            <a:r>
              <a:rPr lang="zh-CN" altLang="en-US" dirty="0"/>
              <a:t>完成。</a:t>
            </a:r>
          </a:p>
          <a:p>
            <a:r>
              <a:rPr lang="en-US" altLang="zh-CN" b="1" dirty="0">
                <a:hlinkClick r:id="rId3"/>
              </a:rPr>
              <a:t>first( )</a:t>
            </a:r>
            <a:r>
              <a:rPr lang="en-US" altLang="zh-CN" dirty="0"/>
              <a:t> —</a:t>
            </a:r>
            <a:r>
              <a:rPr lang="zh-CN" altLang="en-US" dirty="0"/>
              <a:t>阻塞到</a:t>
            </a:r>
            <a:r>
              <a:rPr lang="en-US" altLang="zh-CN" dirty="0"/>
              <a:t>Observable</a:t>
            </a:r>
            <a:r>
              <a:rPr lang="zh-CN" altLang="en-US" dirty="0"/>
              <a:t>发射一个</a:t>
            </a:r>
            <a:r>
              <a:rPr lang="en-US" altLang="zh-CN" dirty="0"/>
              <a:t>item</a:t>
            </a:r>
            <a:r>
              <a:rPr lang="zh-CN" altLang="en-US" dirty="0"/>
              <a:t>，接着返回被</a:t>
            </a:r>
            <a:r>
              <a:rPr lang="en-US" altLang="zh-CN" dirty="0"/>
              <a:t>Observable</a:t>
            </a:r>
            <a:r>
              <a:rPr lang="zh-CN" altLang="en-US" dirty="0"/>
              <a:t>发射的第一个</a:t>
            </a:r>
            <a:r>
              <a:rPr lang="en-US" altLang="zh-CN" dirty="0"/>
              <a:t>item</a:t>
            </a:r>
            <a:r>
              <a:rPr lang="zh-CN" altLang="en-US" dirty="0"/>
              <a:t>。</a:t>
            </a:r>
          </a:p>
          <a:p>
            <a:r>
              <a:rPr lang="en-US" altLang="zh-CN" b="1" dirty="0" err="1">
                <a:hlinkClick r:id="rId3"/>
              </a:rPr>
              <a:t>firstOrDefault</a:t>
            </a:r>
            <a:r>
              <a:rPr lang="en-US" altLang="zh-CN" b="1" dirty="0">
                <a:hlinkClick r:id="rId3"/>
              </a:rPr>
              <a:t>( )</a:t>
            </a:r>
            <a:r>
              <a:rPr lang="en-US" altLang="zh-CN" dirty="0"/>
              <a:t>— </a:t>
            </a:r>
            <a:r>
              <a:rPr lang="zh-CN" altLang="en-US" dirty="0"/>
              <a:t>阻塞直到</a:t>
            </a:r>
            <a:r>
              <a:rPr lang="en-US" altLang="zh-CN" dirty="0"/>
              <a:t>Observable</a:t>
            </a:r>
            <a:r>
              <a:rPr lang="zh-CN" altLang="en-US" dirty="0"/>
              <a:t>发射一个</a:t>
            </a:r>
            <a:r>
              <a:rPr lang="en-US" altLang="zh-CN" dirty="0"/>
              <a:t>item</a:t>
            </a:r>
            <a:r>
              <a:rPr lang="zh-CN" altLang="en-US" dirty="0"/>
              <a:t>或者完成，接着返回第一个被</a:t>
            </a:r>
            <a:r>
              <a:rPr lang="en-US" altLang="zh-CN" dirty="0"/>
              <a:t>Observable</a:t>
            </a:r>
            <a:r>
              <a:rPr lang="zh-CN" altLang="en-US" dirty="0"/>
              <a:t>发射的</a:t>
            </a:r>
            <a:r>
              <a:rPr lang="en-US" altLang="zh-CN" dirty="0"/>
              <a:t>item </a:t>
            </a:r>
            <a:r>
              <a:rPr lang="zh-CN" altLang="en-US" dirty="0"/>
              <a:t>或者一个默认的</a:t>
            </a:r>
            <a:r>
              <a:rPr lang="en-US" altLang="zh-CN" dirty="0"/>
              <a:t>Item</a:t>
            </a:r>
            <a:r>
              <a:rPr lang="zh-CN" altLang="en-US" dirty="0"/>
              <a:t>，如果</a:t>
            </a:r>
            <a:r>
              <a:rPr lang="en-US" altLang="zh-CN" dirty="0"/>
              <a:t>Observable</a:t>
            </a:r>
            <a:r>
              <a:rPr lang="zh-CN" altLang="en-US" dirty="0"/>
              <a:t>没有发射</a:t>
            </a:r>
            <a:r>
              <a:rPr lang="en-US" altLang="zh-CN" dirty="0"/>
              <a:t>item</a:t>
            </a:r>
            <a:r>
              <a:rPr lang="zh-CN" altLang="en-US" dirty="0"/>
              <a:t>。</a:t>
            </a:r>
          </a:p>
          <a:p>
            <a:r>
              <a:rPr lang="en-US" altLang="zh-CN" b="1" dirty="0">
                <a:hlinkClick r:id="rId4"/>
              </a:rPr>
              <a:t>last( )</a:t>
            </a:r>
            <a:r>
              <a:rPr lang="en-US" altLang="zh-CN" dirty="0"/>
              <a:t> —</a:t>
            </a:r>
            <a:r>
              <a:rPr lang="zh-CN" altLang="en-US" dirty="0"/>
              <a:t>阻塞直到</a:t>
            </a:r>
            <a:r>
              <a:rPr lang="en-US" altLang="zh-CN" dirty="0"/>
              <a:t>Observable</a:t>
            </a:r>
            <a:r>
              <a:rPr lang="zh-CN" altLang="en-US" dirty="0"/>
              <a:t>完成，接着返回最后一个被</a:t>
            </a:r>
            <a:r>
              <a:rPr lang="en-US" altLang="zh-CN" dirty="0"/>
              <a:t>Observable</a:t>
            </a:r>
            <a:r>
              <a:rPr lang="zh-CN" altLang="en-US" dirty="0"/>
              <a:t>发射的</a:t>
            </a:r>
            <a:r>
              <a:rPr lang="en-US" altLang="zh-CN" dirty="0"/>
              <a:t>item</a:t>
            </a:r>
          </a:p>
          <a:p>
            <a:r>
              <a:rPr lang="en-US" altLang="zh-CN" b="1" dirty="0" err="1">
                <a:hlinkClick r:id="rId4"/>
              </a:rPr>
              <a:t>lastOrDefault</a:t>
            </a:r>
            <a:r>
              <a:rPr lang="en-US" altLang="zh-CN" b="1" dirty="0">
                <a:hlinkClick r:id="rId4"/>
              </a:rPr>
              <a:t>( )</a:t>
            </a:r>
            <a:r>
              <a:rPr lang="en-US" altLang="zh-CN" dirty="0"/>
              <a:t>— </a:t>
            </a:r>
            <a:r>
              <a:rPr lang="zh-CN" altLang="en-US" dirty="0"/>
              <a:t>阻塞直到</a:t>
            </a:r>
            <a:r>
              <a:rPr lang="en-US" altLang="zh-CN" dirty="0"/>
              <a:t>Observable</a:t>
            </a:r>
            <a:r>
              <a:rPr lang="zh-CN" altLang="en-US" dirty="0"/>
              <a:t>完成，接着返回最后一个被</a:t>
            </a:r>
            <a:r>
              <a:rPr lang="en-US" altLang="zh-CN" dirty="0"/>
              <a:t>Observable</a:t>
            </a:r>
            <a:r>
              <a:rPr lang="zh-CN" altLang="en-US" dirty="0"/>
              <a:t>发射的</a:t>
            </a:r>
            <a:r>
              <a:rPr lang="en-US" altLang="zh-CN" dirty="0"/>
              <a:t>item</a:t>
            </a:r>
            <a:r>
              <a:rPr lang="zh-CN" altLang="en-US" dirty="0"/>
              <a:t>，或者返回默认的</a:t>
            </a:r>
            <a:r>
              <a:rPr lang="en-US" altLang="zh-CN" dirty="0"/>
              <a:t>item</a:t>
            </a:r>
            <a:r>
              <a:rPr lang="zh-CN" altLang="en-US" dirty="0"/>
              <a:t>如果</a:t>
            </a:r>
            <a:r>
              <a:rPr lang="en-US" altLang="zh-CN" dirty="0"/>
              <a:t>Observable</a:t>
            </a:r>
            <a:r>
              <a:rPr lang="zh-CN" altLang="en-US" dirty="0"/>
              <a:t>没有发射最后一个</a:t>
            </a:r>
            <a:r>
              <a:rPr lang="en-US" altLang="zh-CN" dirty="0"/>
              <a:t>item</a:t>
            </a:r>
          </a:p>
          <a:p>
            <a:r>
              <a:rPr lang="en-US" altLang="zh-CN" b="1" dirty="0" err="1">
                <a:hlinkClick r:id="rId3"/>
              </a:rPr>
              <a:t>mostRecent</a:t>
            </a:r>
            <a:r>
              <a:rPr lang="en-US" altLang="zh-CN" b="1" dirty="0">
                <a:hlinkClick r:id="rId3"/>
              </a:rPr>
              <a:t>( )</a:t>
            </a:r>
            <a:r>
              <a:rPr lang="en-US" altLang="zh-CN" dirty="0"/>
              <a:t>— </a:t>
            </a:r>
            <a:r>
              <a:rPr lang="zh-CN" altLang="en-US" dirty="0"/>
              <a:t>返回一个总是返回最近被</a:t>
            </a:r>
            <a:r>
              <a:rPr lang="en-US" altLang="zh-CN" dirty="0"/>
              <a:t>Observable</a:t>
            </a:r>
            <a:r>
              <a:rPr lang="zh-CN" altLang="en-US" dirty="0"/>
              <a:t>发射的</a:t>
            </a:r>
            <a:r>
              <a:rPr lang="en-US" altLang="zh-CN" dirty="0"/>
              <a:t>item</a:t>
            </a:r>
            <a:r>
              <a:rPr lang="zh-CN" altLang="en-US" dirty="0"/>
              <a:t>的迭代器</a:t>
            </a:r>
          </a:p>
          <a:p>
            <a:endParaRPr lang="zh-CN" altLang="en-US" dirty="0"/>
          </a:p>
        </p:txBody>
      </p:sp>
    </p:spTree>
    <p:extLst>
      <p:ext uri="{BB962C8B-B14F-4D97-AF65-F5344CB8AC3E}">
        <p14:creationId xmlns:p14="http://schemas.microsoft.com/office/powerpoint/2010/main" val="3058508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阻塞操作符</a:t>
            </a:r>
          </a:p>
        </p:txBody>
      </p:sp>
      <p:sp>
        <p:nvSpPr>
          <p:cNvPr id="3" name="内容占位符 2"/>
          <p:cNvSpPr>
            <a:spLocks noGrp="1"/>
          </p:cNvSpPr>
          <p:nvPr>
            <p:ph idx="1"/>
          </p:nvPr>
        </p:nvSpPr>
        <p:spPr/>
        <p:txBody>
          <a:bodyPr>
            <a:normAutofit/>
          </a:bodyPr>
          <a:lstStyle/>
          <a:p>
            <a:r>
              <a:rPr lang="en-US" altLang="zh-CN" b="1" dirty="0" smtClean="0">
                <a:hlinkClick r:id="rId2"/>
              </a:rPr>
              <a:t>latest</a:t>
            </a:r>
            <a:r>
              <a:rPr lang="en-US" altLang="zh-CN" b="1" dirty="0">
                <a:hlinkClick r:id="rId2"/>
              </a:rPr>
              <a:t>( )</a:t>
            </a:r>
            <a:r>
              <a:rPr lang="en-US" altLang="zh-CN" dirty="0"/>
              <a:t>— </a:t>
            </a:r>
            <a:r>
              <a:rPr lang="zh-CN" altLang="en-US" dirty="0"/>
              <a:t>返回一个</a:t>
            </a:r>
            <a:r>
              <a:rPr lang="en-US" altLang="zh-CN" dirty="0" err="1"/>
              <a:t>Iterable</a:t>
            </a:r>
            <a:r>
              <a:rPr lang="zh-CN" altLang="en-US" dirty="0"/>
              <a:t>，这个</a:t>
            </a:r>
            <a:r>
              <a:rPr lang="en-US" altLang="zh-CN" dirty="0" err="1"/>
              <a:t>Iterable</a:t>
            </a:r>
            <a:r>
              <a:rPr lang="zh-CN" altLang="en-US" dirty="0"/>
              <a:t>阻塞直到 除非</a:t>
            </a:r>
            <a:r>
              <a:rPr lang="en-US" altLang="zh-CN" dirty="0"/>
              <a:t>Observable</a:t>
            </a:r>
            <a:r>
              <a:rPr lang="zh-CN" altLang="en-US" dirty="0"/>
              <a:t>发射一个没有被迭代器返回过的</a:t>
            </a:r>
            <a:r>
              <a:rPr lang="en-US" altLang="zh-CN" dirty="0"/>
              <a:t>item</a:t>
            </a:r>
            <a:r>
              <a:rPr lang="zh-CN" altLang="en-US" dirty="0"/>
              <a:t>，接着返回这个</a:t>
            </a:r>
            <a:r>
              <a:rPr lang="en-US" altLang="zh-CN" dirty="0"/>
              <a:t>item.</a:t>
            </a:r>
          </a:p>
          <a:p>
            <a:r>
              <a:rPr lang="en-US" altLang="zh-CN" b="1" dirty="0">
                <a:hlinkClick r:id="rId2"/>
              </a:rPr>
              <a:t>single( )</a:t>
            </a:r>
            <a:r>
              <a:rPr lang="en-US" altLang="zh-CN" dirty="0"/>
              <a:t>— </a:t>
            </a:r>
            <a:r>
              <a:rPr lang="zh-CN" altLang="en-US" dirty="0"/>
              <a:t>如果</a:t>
            </a:r>
            <a:r>
              <a:rPr lang="en-US" altLang="zh-CN" dirty="0"/>
              <a:t>Observable</a:t>
            </a:r>
            <a:r>
              <a:rPr lang="zh-CN" altLang="en-US" dirty="0"/>
              <a:t>完成了在发射单一</a:t>
            </a:r>
            <a:r>
              <a:rPr lang="en-US" altLang="zh-CN" dirty="0"/>
              <a:t>item</a:t>
            </a:r>
            <a:r>
              <a:rPr lang="zh-CN" altLang="en-US" dirty="0"/>
              <a:t>之后，返回这个</a:t>
            </a:r>
            <a:r>
              <a:rPr lang="en-US" altLang="zh-CN" dirty="0"/>
              <a:t>item,</a:t>
            </a:r>
            <a:r>
              <a:rPr lang="zh-CN" altLang="en-US" dirty="0"/>
              <a:t>否则抛出异常。</a:t>
            </a:r>
          </a:p>
          <a:p>
            <a:r>
              <a:rPr lang="en-US" altLang="zh-CN" b="1" dirty="0" err="1">
                <a:hlinkClick r:id="rId2"/>
              </a:rPr>
              <a:t>singleOrDefault</a:t>
            </a:r>
            <a:r>
              <a:rPr lang="en-US" altLang="zh-CN" b="1" dirty="0">
                <a:hlinkClick r:id="rId2"/>
              </a:rPr>
              <a:t>( )</a:t>
            </a:r>
            <a:r>
              <a:rPr lang="en-US" altLang="zh-CN" dirty="0"/>
              <a:t>— </a:t>
            </a:r>
            <a:r>
              <a:rPr lang="zh-CN" altLang="en-US" dirty="0"/>
              <a:t>如果</a:t>
            </a:r>
            <a:r>
              <a:rPr lang="en-US" altLang="zh-CN" dirty="0" err="1"/>
              <a:t>Obseravble</a:t>
            </a:r>
            <a:r>
              <a:rPr lang="zh-CN" altLang="en-US" dirty="0"/>
              <a:t>完成了在发射单一</a:t>
            </a:r>
            <a:r>
              <a:rPr lang="en-US" altLang="zh-CN" dirty="0"/>
              <a:t>item</a:t>
            </a:r>
            <a:r>
              <a:rPr lang="zh-CN" altLang="en-US" dirty="0"/>
              <a:t>之后，返回这个</a:t>
            </a:r>
            <a:r>
              <a:rPr lang="en-US" altLang="zh-CN" dirty="0"/>
              <a:t>item</a:t>
            </a:r>
            <a:r>
              <a:rPr lang="zh-CN" altLang="en-US" dirty="0"/>
              <a:t>，否则返回一个默认的</a:t>
            </a:r>
            <a:r>
              <a:rPr lang="en-US" altLang="zh-CN" dirty="0"/>
              <a:t>item</a:t>
            </a:r>
            <a:r>
              <a:rPr lang="zh-CN" altLang="en-US" dirty="0"/>
              <a:t>。</a:t>
            </a:r>
          </a:p>
          <a:p>
            <a:r>
              <a:rPr lang="en-US" altLang="zh-CN" b="1" dirty="0" err="1">
                <a:hlinkClick r:id="rId3"/>
              </a:rPr>
              <a:t>toFuture</a:t>
            </a:r>
            <a:r>
              <a:rPr lang="en-US" altLang="zh-CN" b="1" dirty="0">
                <a:hlinkClick r:id="rId3"/>
              </a:rPr>
              <a:t>( )</a:t>
            </a:r>
            <a:r>
              <a:rPr lang="en-US" altLang="zh-CN" dirty="0"/>
              <a:t>— </a:t>
            </a:r>
            <a:r>
              <a:rPr lang="zh-CN" altLang="en-US" dirty="0"/>
              <a:t>把一个</a:t>
            </a:r>
            <a:r>
              <a:rPr lang="en-US" altLang="zh-CN" dirty="0"/>
              <a:t>Observable</a:t>
            </a:r>
            <a:r>
              <a:rPr lang="zh-CN" altLang="en-US" dirty="0"/>
              <a:t>转换成一个</a:t>
            </a:r>
            <a:r>
              <a:rPr lang="en-US" altLang="zh-CN" dirty="0" err="1"/>
              <a:t>Furture</a:t>
            </a:r>
            <a:endParaRPr lang="en-US" altLang="zh-CN" dirty="0"/>
          </a:p>
          <a:p>
            <a:r>
              <a:rPr lang="en-US" altLang="zh-CN" b="1" dirty="0" err="1">
                <a:hlinkClick r:id="rId3"/>
              </a:rPr>
              <a:t>toIterable</a:t>
            </a:r>
            <a:r>
              <a:rPr lang="en-US" altLang="zh-CN" b="1" dirty="0">
                <a:hlinkClick r:id="rId3"/>
              </a:rPr>
              <a:t>( )</a:t>
            </a:r>
            <a:r>
              <a:rPr lang="en-US" altLang="zh-CN" dirty="0"/>
              <a:t>— </a:t>
            </a:r>
            <a:r>
              <a:rPr lang="zh-CN" altLang="en-US" dirty="0"/>
              <a:t>把</a:t>
            </a:r>
            <a:r>
              <a:rPr lang="en-US" altLang="zh-CN" dirty="0"/>
              <a:t>Observable</a:t>
            </a:r>
            <a:r>
              <a:rPr lang="zh-CN" altLang="en-US" dirty="0"/>
              <a:t>发射的序列 转换成</a:t>
            </a:r>
            <a:r>
              <a:rPr lang="en-US" altLang="zh-CN" dirty="0" err="1"/>
              <a:t>Iterable</a:t>
            </a:r>
            <a:endParaRPr lang="en-US" altLang="zh-CN" dirty="0"/>
          </a:p>
          <a:p>
            <a:r>
              <a:rPr lang="en-US" altLang="zh-CN" b="1" dirty="0" err="1">
                <a:hlinkClick r:id="rId3"/>
              </a:rPr>
              <a:t>getIterator</a:t>
            </a:r>
            <a:r>
              <a:rPr lang="en-US" altLang="zh-CN" b="1" dirty="0">
                <a:hlinkClick r:id="rId3"/>
              </a:rPr>
              <a:t>( )</a:t>
            </a:r>
            <a:r>
              <a:rPr lang="en-US" altLang="zh-CN" dirty="0"/>
              <a:t> —</a:t>
            </a:r>
            <a:r>
              <a:rPr lang="zh-CN" altLang="en-US" dirty="0"/>
              <a:t>把</a:t>
            </a:r>
            <a:r>
              <a:rPr lang="en-US" altLang="zh-CN" dirty="0"/>
              <a:t>Observable</a:t>
            </a:r>
            <a:r>
              <a:rPr lang="zh-CN" altLang="en-US" dirty="0"/>
              <a:t>发射的序列 转换成 </a:t>
            </a:r>
            <a:r>
              <a:rPr lang="en-US" altLang="zh-CN" dirty="0"/>
              <a:t>Iterator</a:t>
            </a:r>
          </a:p>
          <a:p>
            <a:endParaRPr lang="zh-CN" altLang="en-US" dirty="0"/>
          </a:p>
        </p:txBody>
      </p:sp>
    </p:spTree>
    <p:extLst>
      <p:ext uri="{BB962C8B-B14F-4D97-AF65-F5344CB8AC3E}">
        <p14:creationId xmlns:p14="http://schemas.microsoft.com/office/powerpoint/2010/main" val="796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转换操作符</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hlinkClick r:id="rId2"/>
              </a:rPr>
              <a:t>map( )</a:t>
            </a:r>
            <a:r>
              <a:rPr lang="en-US" altLang="zh-CN" dirty="0"/>
              <a:t>— </a:t>
            </a:r>
            <a:r>
              <a:rPr lang="zh-CN" altLang="en-US" dirty="0"/>
              <a:t>通过对每一个被</a:t>
            </a:r>
            <a:r>
              <a:rPr lang="en-US" altLang="zh-CN" dirty="0"/>
              <a:t>Observable</a:t>
            </a:r>
            <a:r>
              <a:rPr lang="zh-CN" altLang="en-US" dirty="0"/>
              <a:t>发射的</a:t>
            </a:r>
            <a:r>
              <a:rPr lang="en-US" altLang="zh-CN" dirty="0"/>
              <a:t>item</a:t>
            </a:r>
            <a:r>
              <a:rPr lang="zh-CN" altLang="en-US" dirty="0"/>
              <a:t>应用一个函数来转换他们</a:t>
            </a:r>
          </a:p>
          <a:p>
            <a:r>
              <a:rPr lang="en-US" altLang="zh-CN" b="1" dirty="0" err="1">
                <a:hlinkClick r:id="rId3"/>
              </a:rPr>
              <a:t>flatMap</a:t>
            </a:r>
            <a:r>
              <a:rPr lang="en-US" altLang="zh-CN" b="1" dirty="0">
                <a:hlinkClick r:id="rId3"/>
              </a:rPr>
              <a:t>( )****, ****</a:t>
            </a:r>
            <a:r>
              <a:rPr lang="en-US" altLang="zh-CN" b="1" dirty="0" err="1">
                <a:hlinkClick r:id="rId3"/>
              </a:rPr>
              <a:t>concatMap</a:t>
            </a:r>
            <a:r>
              <a:rPr lang="en-US" altLang="zh-CN" b="1" dirty="0">
                <a:hlinkClick r:id="rId3"/>
              </a:rPr>
              <a:t>( )****, and ****</a:t>
            </a:r>
            <a:r>
              <a:rPr lang="en-US" altLang="zh-CN" b="1" dirty="0" err="1">
                <a:hlinkClick r:id="rId3"/>
              </a:rPr>
              <a:t>flatMapIterable</a:t>
            </a:r>
            <a:r>
              <a:rPr lang="en-US" altLang="zh-CN" b="1" dirty="0">
                <a:hlinkClick r:id="rId3"/>
              </a:rPr>
              <a:t>( )</a:t>
            </a:r>
            <a:r>
              <a:rPr lang="en-US" altLang="zh-CN" dirty="0"/>
              <a:t> —</a:t>
            </a:r>
            <a:r>
              <a:rPr lang="zh-CN" altLang="en-US" dirty="0"/>
              <a:t>把被</a:t>
            </a:r>
            <a:r>
              <a:rPr lang="en-US" altLang="zh-CN" dirty="0"/>
              <a:t>Observable</a:t>
            </a:r>
            <a:r>
              <a:rPr lang="zh-CN" altLang="en-US" dirty="0"/>
              <a:t>发射的多个</a:t>
            </a:r>
            <a:r>
              <a:rPr lang="en-US" altLang="zh-CN" dirty="0"/>
              <a:t>item</a:t>
            </a:r>
            <a:r>
              <a:rPr lang="zh-CN" altLang="en-US" dirty="0"/>
              <a:t>转换成多个</a:t>
            </a:r>
            <a:r>
              <a:rPr lang="en-US" altLang="zh-CN" dirty="0"/>
              <a:t>Observable</a:t>
            </a:r>
            <a:r>
              <a:rPr lang="zh-CN" altLang="en-US" dirty="0"/>
              <a:t>或多个</a:t>
            </a:r>
            <a:r>
              <a:rPr lang="en-US" altLang="zh-CN" dirty="0" err="1"/>
              <a:t>Iterable</a:t>
            </a:r>
            <a:r>
              <a:rPr lang="zh-CN" altLang="en-US" dirty="0"/>
              <a:t>，接着压成一个单一的</a:t>
            </a:r>
            <a:r>
              <a:rPr lang="en-US" altLang="zh-CN" dirty="0"/>
              <a:t>Observable.</a:t>
            </a:r>
          </a:p>
          <a:p>
            <a:r>
              <a:rPr lang="en-US" altLang="zh-CN" b="1" dirty="0" err="1">
                <a:hlinkClick r:id="rId3"/>
              </a:rPr>
              <a:t>switchMap</a:t>
            </a:r>
            <a:r>
              <a:rPr lang="en-US" altLang="zh-CN" b="1" dirty="0">
                <a:hlinkClick r:id="rId3"/>
              </a:rPr>
              <a:t>( )</a:t>
            </a:r>
            <a:r>
              <a:rPr lang="en-US" altLang="zh-CN" dirty="0"/>
              <a:t>— </a:t>
            </a:r>
            <a:r>
              <a:rPr lang="zh-CN" altLang="en-US" dirty="0"/>
              <a:t>把被</a:t>
            </a:r>
            <a:r>
              <a:rPr lang="en-US" altLang="zh-CN" dirty="0"/>
              <a:t>Observable</a:t>
            </a:r>
            <a:r>
              <a:rPr lang="zh-CN" altLang="en-US" dirty="0"/>
              <a:t>发射的多个</a:t>
            </a:r>
            <a:r>
              <a:rPr lang="en-US" altLang="zh-CN" dirty="0"/>
              <a:t>item</a:t>
            </a:r>
            <a:r>
              <a:rPr lang="zh-CN" altLang="en-US" dirty="0"/>
              <a:t>转换成多个</a:t>
            </a:r>
            <a:r>
              <a:rPr lang="en-US" altLang="zh-CN" dirty="0"/>
              <a:t>Observable</a:t>
            </a:r>
            <a:r>
              <a:rPr lang="zh-CN" altLang="en-US" dirty="0"/>
              <a:t>，并且镜像那些最近被转换的</a:t>
            </a:r>
            <a:r>
              <a:rPr lang="en-US" altLang="zh-CN" dirty="0"/>
              <a:t>Observable</a:t>
            </a:r>
            <a:r>
              <a:rPr lang="zh-CN" altLang="en-US" dirty="0"/>
              <a:t>发射的</a:t>
            </a:r>
            <a:r>
              <a:rPr lang="en-US" altLang="zh-CN" dirty="0"/>
              <a:t>item</a:t>
            </a:r>
          </a:p>
          <a:p>
            <a:r>
              <a:rPr lang="en-US" altLang="zh-CN" b="1" dirty="0">
                <a:hlinkClick r:id="rId4"/>
              </a:rPr>
              <a:t>scan( )</a:t>
            </a:r>
            <a:r>
              <a:rPr lang="en-US" altLang="zh-CN" dirty="0"/>
              <a:t>— </a:t>
            </a:r>
            <a:r>
              <a:rPr lang="zh-CN" altLang="en-US" dirty="0"/>
              <a:t>对每一个被</a:t>
            </a:r>
            <a:r>
              <a:rPr lang="en-US" altLang="zh-CN" dirty="0"/>
              <a:t>Observable</a:t>
            </a:r>
            <a:r>
              <a:rPr lang="zh-CN" altLang="en-US" dirty="0"/>
              <a:t>发射的</a:t>
            </a:r>
            <a:r>
              <a:rPr lang="en-US" altLang="zh-CN" dirty="0"/>
              <a:t>item</a:t>
            </a:r>
            <a:r>
              <a:rPr lang="zh-CN" altLang="en-US" dirty="0"/>
              <a:t>值应用一个函数，且发射后续的每一个值。</a:t>
            </a:r>
          </a:p>
          <a:p>
            <a:r>
              <a:rPr lang="en-US" altLang="zh-CN" b="1" dirty="0" err="1">
                <a:hlinkClick r:id="rId5"/>
              </a:rPr>
              <a:t>groupBy</a:t>
            </a:r>
            <a:r>
              <a:rPr lang="en-US" altLang="zh-CN" b="1" dirty="0">
                <a:hlinkClick r:id="rId5"/>
              </a:rPr>
              <a:t>( )</a:t>
            </a:r>
            <a:r>
              <a:rPr lang="en-US" altLang="zh-CN" dirty="0"/>
              <a:t>— </a:t>
            </a:r>
            <a:r>
              <a:rPr lang="zh-CN" altLang="en-US" dirty="0"/>
              <a:t>把一个</a:t>
            </a:r>
            <a:r>
              <a:rPr lang="en-US" altLang="zh-CN" dirty="0"/>
              <a:t>Observable</a:t>
            </a:r>
            <a:r>
              <a:rPr lang="zh-CN" altLang="en-US" dirty="0"/>
              <a:t>划分成一系列通过</a:t>
            </a:r>
            <a:r>
              <a:rPr lang="en-US" altLang="zh-CN" dirty="0"/>
              <a:t>key</a:t>
            </a:r>
            <a:r>
              <a:rPr lang="zh-CN" altLang="en-US" dirty="0"/>
              <a:t>组织的</a:t>
            </a:r>
            <a:r>
              <a:rPr lang="en-US" altLang="zh-CN" dirty="0"/>
              <a:t>Observable</a:t>
            </a:r>
            <a:r>
              <a:rPr lang="zh-CN" altLang="en-US" dirty="0"/>
              <a:t>，这些</a:t>
            </a:r>
            <a:r>
              <a:rPr lang="en-US" altLang="zh-CN" dirty="0"/>
              <a:t>Observable</a:t>
            </a:r>
            <a:r>
              <a:rPr lang="zh-CN" altLang="en-US" dirty="0"/>
              <a:t>从原始的</a:t>
            </a:r>
            <a:r>
              <a:rPr lang="en-US" altLang="zh-CN" dirty="0"/>
              <a:t>Observable</a:t>
            </a:r>
            <a:r>
              <a:rPr lang="zh-CN" altLang="en-US" dirty="0"/>
              <a:t>发射成群的</a:t>
            </a:r>
            <a:r>
              <a:rPr lang="en-US" altLang="zh-CN" dirty="0"/>
              <a:t>item</a:t>
            </a:r>
            <a:r>
              <a:rPr lang="zh-CN" altLang="en-US" dirty="0"/>
              <a:t>。</a:t>
            </a:r>
          </a:p>
          <a:p>
            <a:r>
              <a:rPr lang="en-US" altLang="zh-CN" b="1" dirty="0">
                <a:hlinkClick r:id="rId6"/>
              </a:rPr>
              <a:t>buffer( )</a:t>
            </a:r>
            <a:r>
              <a:rPr lang="en-US" altLang="zh-CN" dirty="0"/>
              <a:t>— </a:t>
            </a:r>
            <a:r>
              <a:rPr lang="zh-CN" altLang="en-US" dirty="0"/>
              <a:t>周期性的从一个</a:t>
            </a:r>
            <a:r>
              <a:rPr lang="en-US" altLang="zh-CN" dirty="0"/>
              <a:t>Observable</a:t>
            </a:r>
            <a:r>
              <a:rPr lang="zh-CN" altLang="en-US" dirty="0"/>
              <a:t>聚集</a:t>
            </a:r>
            <a:r>
              <a:rPr lang="en-US" altLang="zh-CN" dirty="0"/>
              <a:t>item</a:t>
            </a:r>
            <a:r>
              <a:rPr lang="zh-CN" altLang="en-US" dirty="0"/>
              <a:t>成一个</a:t>
            </a:r>
            <a:r>
              <a:rPr lang="en-US" altLang="zh-CN" dirty="0"/>
              <a:t>bundle</a:t>
            </a:r>
            <a:r>
              <a:rPr lang="zh-CN" altLang="en-US" dirty="0"/>
              <a:t>，且发射这些</a:t>
            </a:r>
            <a:r>
              <a:rPr lang="en-US" altLang="zh-CN" dirty="0"/>
              <a:t>bundle</a:t>
            </a:r>
            <a:r>
              <a:rPr lang="zh-CN" altLang="en-US" dirty="0"/>
              <a:t>而不是一次发射一个</a:t>
            </a:r>
            <a:r>
              <a:rPr lang="en-US" altLang="zh-CN" dirty="0"/>
              <a:t>item</a:t>
            </a:r>
            <a:r>
              <a:rPr lang="zh-CN" altLang="en-US" dirty="0"/>
              <a:t>。</a:t>
            </a:r>
          </a:p>
          <a:p>
            <a:r>
              <a:rPr lang="en-US" altLang="zh-CN" b="1" dirty="0">
                <a:hlinkClick r:id="rId7"/>
              </a:rPr>
              <a:t>window( )</a:t>
            </a:r>
            <a:r>
              <a:rPr lang="en-US" altLang="zh-CN" dirty="0"/>
              <a:t>— </a:t>
            </a:r>
            <a:r>
              <a:rPr lang="zh-CN" altLang="en-US" dirty="0"/>
              <a:t>周期性的从一个</a:t>
            </a:r>
            <a:r>
              <a:rPr lang="en-US" altLang="zh-CN" dirty="0" err="1"/>
              <a:t>Obseravble</a:t>
            </a:r>
            <a:r>
              <a:rPr lang="zh-CN" altLang="en-US" dirty="0"/>
              <a:t>再细分</a:t>
            </a:r>
            <a:r>
              <a:rPr lang="en-US" altLang="zh-CN" dirty="0"/>
              <a:t>item</a:t>
            </a:r>
            <a:r>
              <a:rPr lang="zh-CN" altLang="en-US" dirty="0"/>
              <a:t>成一个</a:t>
            </a:r>
            <a:r>
              <a:rPr lang="en-US" altLang="zh-CN" dirty="0"/>
              <a:t>Observable window </a:t>
            </a:r>
            <a:r>
              <a:rPr lang="zh-CN" altLang="en-US" dirty="0"/>
              <a:t>且发射这些</a:t>
            </a:r>
            <a:r>
              <a:rPr lang="en-US" altLang="zh-CN" dirty="0"/>
              <a:t>Window</a:t>
            </a:r>
            <a:r>
              <a:rPr lang="zh-CN" altLang="en-US" dirty="0"/>
              <a:t>而不是一次发射一个</a:t>
            </a:r>
            <a:r>
              <a:rPr lang="en-US" altLang="zh-CN" dirty="0"/>
              <a:t>item.</a:t>
            </a:r>
          </a:p>
          <a:p>
            <a:r>
              <a:rPr lang="en-US" altLang="zh-CN" b="1" dirty="0">
                <a:hlinkClick r:id="rId2"/>
              </a:rPr>
              <a:t>cast( )</a:t>
            </a:r>
            <a:r>
              <a:rPr lang="en-US" altLang="zh-CN" dirty="0"/>
              <a:t>— </a:t>
            </a:r>
            <a:r>
              <a:rPr lang="zh-CN" altLang="en-US" dirty="0"/>
              <a:t>在再次发射他们之前，把来自于源</a:t>
            </a:r>
            <a:r>
              <a:rPr lang="en-US" altLang="zh-CN" dirty="0"/>
              <a:t>Observable</a:t>
            </a:r>
            <a:r>
              <a:rPr lang="zh-CN" altLang="en-US" dirty="0"/>
              <a:t>的所有</a:t>
            </a:r>
            <a:r>
              <a:rPr lang="en-US" altLang="zh-CN" dirty="0"/>
              <a:t>item</a:t>
            </a:r>
            <a:r>
              <a:rPr lang="zh-CN" altLang="en-US" dirty="0"/>
              <a:t>转换成特殊的类型。</a:t>
            </a:r>
          </a:p>
          <a:p>
            <a:endParaRPr lang="zh-CN" altLang="en-US" dirty="0"/>
          </a:p>
        </p:txBody>
      </p:sp>
    </p:spTree>
    <p:extLst>
      <p:ext uri="{BB962C8B-B14F-4D97-AF65-F5344CB8AC3E}">
        <p14:creationId xmlns:p14="http://schemas.microsoft.com/office/powerpoint/2010/main" val="330507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公用操作符</a:t>
            </a:r>
            <a:endParaRPr lang="zh-CN" altLang="en-US" dirty="0"/>
          </a:p>
        </p:txBody>
      </p:sp>
      <p:sp>
        <p:nvSpPr>
          <p:cNvPr id="3" name="内容占位符 2"/>
          <p:cNvSpPr>
            <a:spLocks noGrp="1"/>
          </p:cNvSpPr>
          <p:nvPr>
            <p:ph idx="1"/>
          </p:nvPr>
        </p:nvSpPr>
        <p:spPr/>
        <p:txBody>
          <a:bodyPr>
            <a:normAutofit/>
          </a:bodyPr>
          <a:lstStyle/>
          <a:p>
            <a:r>
              <a:rPr lang="en-US" altLang="zh-CN" b="1" dirty="0">
                <a:hlinkClick r:id="rId2"/>
              </a:rPr>
              <a:t>materialize( )</a:t>
            </a:r>
            <a:r>
              <a:rPr lang="en-US" altLang="zh-CN" dirty="0"/>
              <a:t>— </a:t>
            </a:r>
            <a:r>
              <a:rPr lang="zh-CN" altLang="en-US" dirty="0"/>
              <a:t>把一个</a:t>
            </a:r>
            <a:r>
              <a:rPr lang="en-US" altLang="zh-CN" dirty="0"/>
              <a:t>Observable</a:t>
            </a:r>
            <a:r>
              <a:rPr lang="zh-CN" altLang="en-US" dirty="0"/>
              <a:t>转换一系列通知。</a:t>
            </a:r>
          </a:p>
          <a:p>
            <a:r>
              <a:rPr lang="en-US" altLang="zh-CN" b="1" dirty="0">
                <a:hlinkClick r:id="rId2"/>
              </a:rPr>
              <a:t>dematerialize( )</a:t>
            </a:r>
            <a:r>
              <a:rPr lang="en-US" altLang="zh-CN" dirty="0"/>
              <a:t>— </a:t>
            </a:r>
            <a:r>
              <a:rPr lang="zh-CN" altLang="en-US" dirty="0"/>
              <a:t>把一个物化的</a:t>
            </a:r>
            <a:r>
              <a:rPr lang="en-US" altLang="zh-CN" dirty="0" err="1"/>
              <a:t>Obsrevable</a:t>
            </a:r>
            <a:r>
              <a:rPr lang="zh-CN" altLang="en-US" dirty="0"/>
              <a:t>回退到非物化的形式</a:t>
            </a:r>
          </a:p>
          <a:p>
            <a:r>
              <a:rPr lang="en-US" altLang="zh-CN" b="1" dirty="0">
                <a:hlinkClick r:id="rId3"/>
              </a:rPr>
              <a:t>timestamp( )</a:t>
            </a:r>
            <a:r>
              <a:rPr lang="en-US" altLang="zh-CN" dirty="0"/>
              <a:t>— </a:t>
            </a:r>
            <a:r>
              <a:rPr lang="zh-CN" altLang="en-US" dirty="0"/>
              <a:t>为每一个被</a:t>
            </a:r>
            <a:r>
              <a:rPr lang="en-US" altLang="zh-CN" dirty="0"/>
              <a:t>Observable</a:t>
            </a:r>
            <a:r>
              <a:rPr lang="zh-CN" altLang="en-US" dirty="0"/>
              <a:t>发出的</a:t>
            </a:r>
            <a:r>
              <a:rPr lang="en-US" altLang="zh-CN" dirty="0"/>
              <a:t>item</a:t>
            </a:r>
            <a:r>
              <a:rPr lang="zh-CN" altLang="en-US" dirty="0"/>
              <a:t>附上时间戳</a:t>
            </a:r>
          </a:p>
          <a:p>
            <a:r>
              <a:rPr lang="en-US" altLang="zh-CN" b="1" dirty="0">
                <a:hlinkClick r:id="rId4"/>
              </a:rPr>
              <a:t>serialize( )</a:t>
            </a:r>
            <a:r>
              <a:rPr lang="en-US" altLang="zh-CN" dirty="0"/>
              <a:t>— </a:t>
            </a:r>
            <a:r>
              <a:rPr lang="zh-CN" altLang="en-US" dirty="0"/>
              <a:t>强制一个</a:t>
            </a:r>
            <a:r>
              <a:rPr lang="en-US" altLang="zh-CN" dirty="0"/>
              <a:t>Observable</a:t>
            </a:r>
            <a:r>
              <a:rPr lang="zh-CN" altLang="en-US" dirty="0"/>
              <a:t>执行序列化调用</a:t>
            </a:r>
          </a:p>
          <a:p>
            <a:r>
              <a:rPr lang="en-US" altLang="zh-CN" b="1" dirty="0">
                <a:hlinkClick r:id="rId5"/>
              </a:rPr>
              <a:t>cache( )</a:t>
            </a:r>
            <a:r>
              <a:rPr lang="en-US" altLang="zh-CN" dirty="0"/>
              <a:t>— </a:t>
            </a:r>
            <a:r>
              <a:rPr lang="zh-CN" altLang="en-US" dirty="0"/>
              <a:t>记住被</a:t>
            </a:r>
            <a:r>
              <a:rPr lang="en-US" altLang="zh-CN" dirty="0"/>
              <a:t>Observable</a:t>
            </a:r>
            <a:r>
              <a:rPr lang="zh-CN" altLang="en-US" dirty="0"/>
              <a:t>发射的</a:t>
            </a:r>
            <a:r>
              <a:rPr lang="en-US" altLang="zh-CN" dirty="0"/>
              <a:t>item</a:t>
            </a:r>
            <a:r>
              <a:rPr lang="zh-CN" altLang="en-US" dirty="0"/>
              <a:t>序列且为未来的订阅者发射相同的序列。</a:t>
            </a:r>
          </a:p>
          <a:p>
            <a:r>
              <a:rPr lang="en-US" altLang="zh-CN" b="1" dirty="0" err="1">
                <a:hlinkClick r:id="rId6"/>
              </a:rPr>
              <a:t>observeOn</a:t>
            </a:r>
            <a:r>
              <a:rPr lang="en-US" altLang="zh-CN" b="1" dirty="0">
                <a:hlinkClick r:id="rId6"/>
              </a:rPr>
              <a:t>( )</a:t>
            </a:r>
            <a:r>
              <a:rPr lang="en-US" altLang="zh-CN" dirty="0"/>
              <a:t>— </a:t>
            </a:r>
            <a:r>
              <a:rPr lang="zh-CN" altLang="en-US" dirty="0"/>
              <a:t>指定</a:t>
            </a:r>
            <a:r>
              <a:rPr lang="en-US" altLang="zh-CN" dirty="0"/>
              <a:t>Subscriber</a:t>
            </a:r>
            <a:r>
              <a:rPr lang="zh-CN" altLang="en-US" dirty="0"/>
              <a:t>应该在哪个</a:t>
            </a:r>
            <a:r>
              <a:rPr lang="en-US" altLang="zh-CN" dirty="0"/>
              <a:t>Scheduler</a:t>
            </a:r>
            <a:r>
              <a:rPr lang="zh-CN" altLang="en-US" dirty="0"/>
              <a:t>观察</a:t>
            </a:r>
            <a:r>
              <a:rPr lang="en-US" altLang="zh-CN" dirty="0"/>
              <a:t>Observable.</a:t>
            </a:r>
          </a:p>
          <a:p>
            <a:r>
              <a:rPr lang="en-US" altLang="zh-CN" b="1" dirty="0" err="1">
                <a:hlinkClick r:id="rId7"/>
              </a:rPr>
              <a:t>subscribeOn</a:t>
            </a:r>
            <a:r>
              <a:rPr lang="en-US" altLang="zh-CN" b="1" dirty="0">
                <a:hlinkClick r:id="rId7"/>
              </a:rPr>
              <a:t>( )</a:t>
            </a:r>
            <a:r>
              <a:rPr lang="en-US" altLang="zh-CN" dirty="0"/>
              <a:t>— </a:t>
            </a:r>
            <a:r>
              <a:rPr lang="zh-CN" altLang="en-US" dirty="0"/>
              <a:t>当一个订阅被执行的时候，指定一个</a:t>
            </a:r>
            <a:r>
              <a:rPr lang="en-US" altLang="zh-CN" dirty="0"/>
              <a:t>Observable</a:t>
            </a:r>
            <a:r>
              <a:rPr lang="zh-CN" altLang="en-US" dirty="0"/>
              <a:t>应该使用哪个</a:t>
            </a:r>
            <a:r>
              <a:rPr lang="en-US" altLang="zh-CN" dirty="0"/>
              <a:t>Scheduler</a:t>
            </a:r>
            <a:r>
              <a:rPr lang="zh-CN" altLang="en-US" dirty="0"/>
              <a:t>。</a:t>
            </a:r>
          </a:p>
          <a:p>
            <a:endParaRPr lang="zh-CN" altLang="en-US" dirty="0"/>
          </a:p>
        </p:txBody>
      </p:sp>
    </p:spTree>
    <p:extLst>
      <p:ext uri="{BB962C8B-B14F-4D97-AF65-F5344CB8AC3E}">
        <p14:creationId xmlns:p14="http://schemas.microsoft.com/office/powerpoint/2010/main" val="153615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公用操作符</a:t>
            </a:r>
          </a:p>
        </p:txBody>
      </p:sp>
      <p:sp>
        <p:nvSpPr>
          <p:cNvPr id="3" name="内容占位符 2"/>
          <p:cNvSpPr>
            <a:spLocks noGrp="1"/>
          </p:cNvSpPr>
          <p:nvPr>
            <p:ph idx="1"/>
          </p:nvPr>
        </p:nvSpPr>
        <p:spPr/>
        <p:txBody>
          <a:bodyPr>
            <a:normAutofit fontScale="85000" lnSpcReduction="20000"/>
          </a:bodyPr>
          <a:lstStyle/>
          <a:p>
            <a:r>
              <a:rPr lang="en-US" altLang="zh-CN" b="1" dirty="0" err="1">
                <a:hlinkClick r:id="rId2"/>
              </a:rPr>
              <a:t>doOnEach</a:t>
            </a:r>
            <a:r>
              <a:rPr lang="en-US" altLang="zh-CN" b="1" dirty="0">
                <a:hlinkClick r:id="rId2"/>
              </a:rPr>
              <a:t>( )</a:t>
            </a:r>
            <a:r>
              <a:rPr lang="en-US" altLang="zh-CN" dirty="0"/>
              <a:t>— </a:t>
            </a:r>
            <a:r>
              <a:rPr lang="zh-CN" altLang="en-US" dirty="0"/>
              <a:t>无论何时</a:t>
            </a:r>
            <a:r>
              <a:rPr lang="en-US" altLang="zh-CN" dirty="0"/>
              <a:t>Observable</a:t>
            </a:r>
            <a:r>
              <a:rPr lang="zh-CN" altLang="en-US" dirty="0"/>
              <a:t>发射一个</a:t>
            </a:r>
            <a:r>
              <a:rPr lang="en-US" altLang="zh-CN" dirty="0"/>
              <a:t>item</a:t>
            </a:r>
            <a:r>
              <a:rPr lang="zh-CN" altLang="en-US" dirty="0"/>
              <a:t>，注册一个</a:t>
            </a:r>
            <a:r>
              <a:rPr lang="en-US" altLang="zh-CN" dirty="0"/>
              <a:t>action.</a:t>
            </a:r>
            <a:r>
              <a:rPr lang="zh-CN" altLang="en-US" dirty="0"/>
              <a:t>去执行</a:t>
            </a:r>
          </a:p>
          <a:p>
            <a:r>
              <a:rPr lang="en-US" altLang="zh-CN" b="1" dirty="0" err="1">
                <a:hlinkClick r:id="rId2"/>
              </a:rPr>
              <a:t>doOnNext</a:t>
            </a:r>
            <a:r>
              <a:rPr lang="en-US" altLang="zh-CN" b="1" dirty="0">
                <a:hlinkClick r:id="rId2"/>
              </a:rPr>
              <a:t>( )</a:t>
            </a:r>
            <a:r>
              <a:rPr lang="en-US" altLang="zh-CN" dirty="0"/>
              <a:t>— </a:t>
            </a:r>
            <a:r>
              <a:rPr lang="zh-CN" altLang="en-US" dirty="0"/>
              <a:t>就在</a:t>
            </a:r>
            <a:r>
              <a:rPr lang="en-US" altLang="zh-CN" dirty="0"/>
              <a:t>Observable</a:t>
            </a:r>
            <a:r>
              <a:rPr lang="zh-CN" altLang="en-US" dirty="0"/>
              <a:t>传入</a:t>
            </a:r>
            <a:r>
              <a:rPr lang="en-US" altLang="zh-CN" dirty="0" err="1"/>
              <a:t>onNext</a:t>
            </a:r>
            <a:r>
              <a:rPr lang="zh-CN" altLang="en-US" dirty="0"/>
              <a:t>事件顺流而下之前，注册一个</a:t>
            </a:r>
            <a:r>
              <a:rPr lang="en-US" altLang="zh-CN" dirty="0"/>
              <a:t>action</a:t>
            </a:r>
            <a:r>
              <a:rPr lang="zh-CN" altLang="en-US" dirty="0"/>
              <a:t>去执行</a:t>
            </a:r>
          </a:p>
          <a:p>
            <a:r>
              <a:rPr lang="en-US" altLang="zh-CN" b="1" dirty="0" err="1">
                <a:hlinkClick r:id="rId2"/>
              </a:rPr>
              <a:t>doAfterNext</a:t>
            </a:r>
            <a:r>
              <a:rPr lang="en-US" altLang="zh-CN" b="1" dirty="0">
                <a:hlinkClick r:id="rId2"/>
              </a:rPr>
              <a:t>( )</a:t>
            </a:r>
            <a:r>
              <a:rPr lang="en-US" altLang="zh-CN" dirty="0"/>
              <a:t> —</a:t>
            </a:r>
            <a:r>
              <a:rPr lang="zh-CN" altLang="en-US" dirty="0"/>
              <a:t>就在</a:t>
            </a:r>
            <a:r>
              <a:rPr lang="en-US" altLang="zh-CN" dirty="0"/>
              <a:t>Observable</a:t>
            </a:r>
            <a:r>
              <a:rPr lang="zh-CN" altLang="en-US" dirty="0"/>
              <a:t>传入</a:t>
            </a:r>
            <a:r>
              <a:rPr lang="en-US" altLang="zh-CN" dirty="0" err="1"/>
              <a:t>onNext</a:t>
            </a:r>
            <a:r>
              <a:rPr lang="zh-CN" altLang="en-US" dirty="0"/>
              <a:t>事件顺流而下之后，注册一个</a:t>
            </a:r>
            <a:r>
              <a:rPr lang="en-US" altLang="zh-CN" dirty="0"/>
              <a:t>action</a:t>
            </a:r>
            <a:r>
              <a:rPr lang="zh-CN" altLang="en-US" dirty="0"/>
              <a:t>去执行</a:t>
            </a:r>
          </a:p>
          <a:p>
            <a:r>
              <a:rPr lang="en-US" altLang="zh-CN" b="1" dirty="0" err="1">
                <a:hlinkClick r:id="rId2"/>
              </a:rPr>
              <a:t>doOnCompleted</a:t>
            </a:r>
            <a:r>
              <a:rPr lang="en-US" altLang="zh-CN" b="1" dirty="0">
                <a:hlinkClick r:id="rId2"/>
              </a:rPr>
              <a:t>( )</a:t>
            </a:r>
            <a:r>
              <a:rPr lang="en-US" altLang="zh-CN" dirty="0"/>
              <a:t>— </a:t>
            </a:r>
            <a:r>
              <a:rPr lang="zh-CN" altLang="en-US" dirty="0"/>
              <a:t>当一个</a:t>
            </a:r>
            <a:r>
              <a:rPr lang="en-US" altLang="zh-CN" dirty="0"/>
              <a:t>Observable</a:t>
            </a:r>
            <a:r>
              <a:rPr lang="zh-CN" altLang="en-US" dirty="0"/>
              <a:t>成功完成，注册一个</a:t>
            </a:r>
            <a:r>
              <a:rPr lang="en-US" altLang="zh-CN" dirty="0"/>
              <a:t>action</a:t>
            </a:r>
            <a:r>
              <a:rPr lang="zh-CN" altLang="en-US" dirty="0"/>
              <a:t>去执行</a:t>
            </a:r>
          </a:p>
          <a:p>
            <a:r>
              <a:rPr lang="en-US" altLang="zh-CN" b="1" dirty="0" err="1">
                <a:hlinkClick r:id="rId2"/>
              </a:rPr>
              <a:t>doOnError</a:t>
            </a:r>
            <a:r>
              <a:rPr lang="en-US" altLang="zh-CN" b="1" dirty="0">
                <a:hlinkClick r:id="rId2"/>
              </a:rPr>
              <a:t>( )</a:t>
            </a:r>
            <a:r>
              <a:rPr lang="en-US" altLang="zh-CN" dirty="0"/>
              <a:t>— </a:t>
            </a:r>
            <a:r>
              <a:rPr lang="zh-CN" altLang="en-US" dirty="0"/>
              <a:t>当一个</a:t>
            </a:r>
            <a:r>
              <a:rPr lang="en-US" altLang="zh-CN" dirty="0"/>
              <a:t>Observable</a:t>
            </a:r>
            <a:r>
              <a:rPr lang="zh-CN" altLang="en-US" dirty="0"/>
              <a:t>带错误完成，注册一个</a:t>
            </a:r>
            <a:r>
              <a:rPr lang="en-US" altLang="zh-CN" dirty="0"/>
              <a:t>action</a:t>
            </a:r>
            <a:r>
              <a:rPr lang="zh-CN" altLang="en-US" dirty="0"/>
              <a:t>去执行</a:t>
            </a:r>
          </a:p>
          <a:p>
            <a:r>
              <a:rPr lang="en-US" altLang="zh-CN" b="1" dirty="0" err="1">
                <a:hlinkClick r:id="rId2"/>
              </a:rPr>
              <a:t>doOnTerminate</a:t>
            </a:r>
            <a:r>
              <a:rPr lang="en-US" altLang="zh-CN" b="1" dirty="0">
                <a:hlinkClick r:id="rId2"/>
              </a:rPr>
              <a:t>( )</a:t>
            </a:r>
            <a:r>
              <a:rPr lang="en-US" altLang="zh-CN" dirty="0"/>
              <a:t>— </a:t>
            </a:r>
            <a:r>
              <a:rPr lang="zh-CN" altLang="en-US" dirty="0"/>
              <a:t>在一个</a:t>
            </a:r>
            <a:r>
              <a:rPr lang="en-US" altLang="zh-CN" dirty="0"/>
              <a:t>Observable</a:t>
            </a:r>
            <a:r>
              <a:rPr lang="zh-CN" altLang="en-US" dirty="0"/>
              <a:t>结束之前，不管成功或是出错，注册一个</a:t>
            </a:r>
            <a:r>
              <a:rPr lang="en-US" altLang="zh-CN" dirty="0"/>
              <a:t>action</a:t>
            </a:r>
            <a:r>
              <a:rPr lang="zh-CN" altLang="en-US" dirty="0"/>
              <a:t>去调用。</a:t>
            </a:r>
          </a:p>
          <a:p>
            <a:r>
              <a:rPr lang="en-US" altLang="zh-CN" b="1" dirty="0" err="1">
                <a:hlinkClick r:id="rId2"/>
              </a:rPr>
              <a:t>doAfterTerminate</a:t>
            </a:r>
            <a:r>
              <a:rPr lang="en-US" altLang="zh-CN" b="1" dirty="0">
                <a:hlinkClick r:id="rId2"/>
              </a:rPr>
              <a:t>( )</a:t>
            </a:r>
            <a:r>
              <a:rPr lang="en-US" altLang="zh-CN" dirty="0"/>
              <a:t>— </a:t>
            </a:r>
            <a:r>
              <a:rPr lang="zh-CN" altLang="en-US" dirty="0"/>
              <a:t>在一个</a:t>
            </a:r>
            <a:r>
              <a:rPr lang="en-US" altLang="zh-CN" dirty="0"/>
              <a:t>Observable</a:t>
            </a:r>
            <a:r>
              <a:rPr lang="zh-CN" altLang="en-US" dirty="0"/>
              <a:t>结束之后，不管成功或是出错，注册一个</a:t>
            </a:r>
            <a:r>
              <a:rPr lang="en-US" altLang="zh-CN" dirty="0"/>
              <a:t>action</a:t>
            </a:r>
            <a:r>
              <a:rPr lang="zh-CN" altLang="en-US" dirty="0"/>
              <a:t>去调用。</a:t>
            </a:r>
          </a:p>
          <a:p>
            <a:r>
              <a:rPr lang="en-US" altLang="zh-CN" b="1" dirty="0" err="1">
                <a:hlinkClick r:id="rId2"/>
              </a:rPr>
              <a:t>doOnSubscribe</a:t>
            </a:r>
            <a:r>
              <a:rPr lang="en-US" altLang="zh-CN" b="1" dirty="0">
                <a:hlinkClick r:id="rId2"/>
              </a:rPr>
              <a:t>( )</a:t>
            </a:r>
            <a:r>
              <a:rPr lang="en-US" altLang="zh-CN" dirty="0"/>
              <a:t>— </a:t>
            </a:r>
            <a:r>
              <a:rPr lang="zh-CN" altLang="en-US" dirty="0"/>
              <a:t>当一个</a:t>
            </a:r>
            <a:r>
              <a:rPr lang="en-US" altLang="zh-CN" dirty="0" err="1"/>
              <a:t>Observabler</a:t>
            </a:r>
            <a:r>
              <a:rPr lang="zh-CN" altLang="en-US" dirty="0"/>
              <a:t>订阅一个</a:t>
            </a:r>
            <a:r>
              <a:rPr lang="en-US" altLang="zh-CN" dirty="0"/>
              <a:t>Observable</a:t>
            </a:r>
            <a:r>
              <a:rPr lang="zh-CN" altLang="en-US" dirty="0"/>
              <a:t>，注册一个</a:t>
            </a:r>
            <a:r>
              <a:rPr lang="en-US" altLang="zh-CN" dirty="0"/>
              <a:t>action</a:t>
            </a:r>
            <a:r>
              <a:rPr lang="zh-CN" altLang="en-US" dirty="0"/>
              <a:t>去调用。</a:t>
            </a:r>
          </a:p>
          <a:p>
            <a:endParaRPr lang="zh-CN" altLang="en-US" dirty="0"/>
          </a:p>
        </p:txBody>
      </p:sp>
    </p:spTree>
    <p:extLst>
      <p:ext uri="{BB962C8B-B14F-4D97-AF65-F5344CB8AC3E}">
        <p14:creationId xmlns:p14="http://schemas.microsoft.com/office/powerpoint/2010/main" val="155897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公用操作符</a:t>
            </a:r>
            <a:endParaRPr lang="zh-CN" altLang="en-US" dirty="0"/>
          </a:p>
        </p:txBody>
      </p:sp>
      <p:sp>
        <p:nvSpPr>
          <p:cNvPr id="3" name="内容占位符 2"/>
          <p:cNvSpPr>
            <a:spLocks noGrp="1"/>
          </p:cNvSpPr>
          <p:nvPr>
            <p:ph idx="1"/>
          </p:nvPr>
        </p:nvSpPr>
        <p:spPr/>
        <p:txBody>
          <a:bodyPr>
            <a:normAutofit/>
          </a:bodyPr>
          <a:lstStyle/>
          <a:p>
            <a:r>
              <a:rPr lang="en-US" altLang="zh-CN" b="1" dirty="0" err="1" smtClean="0">
                <a:hlinkClick r:id="rId2"/>
              </a:rPr>
              <a:t>doOnUnsubscribe</a:t>
            </a:r>
            <a:r>
              <a:rPr lang="en-US" altLang="zh-CN" b="1" dirty="0">
                <a:hlinkClick r:id="rId2"/>
              </a:rPr>
              <a:t>( )</a:t>
            </a:r>
            <a:r>
              <a:rPr lang="en-US" altLang="zh-CN" dirty="0"/>
              <a:t> — </a:t>
            </a:r>
            <a:r>
              <a:rPr lang="zh-CN" altLang="en-US" dirty="0"/>
              <a:t>当一个</a:t>
            </a:r>
            <a:r>
              <a:rPr lang="en-US" altLang="zh-CN" dirty="0"/>
              <a:t>Observable</a:t>
            </a:r>
            <a:r>
              <a:rPr lang="zh-CN" altLang="en-US" dirty="0"/>
              <a:t>取消订阅一个</a:t>
            </a:r>
            <a:r>
              <a:rPr lang="en-US" altLang="zh-CN" dirty="0"/>
              <a:t>Observable</a:t>
            </a:r>
            <a:r>
              <a:rPr lang="zh-CN" altLang="en-US" dirty="0"/>
              <a:t>，注册一个</a:t>
            </a:r>
            <a:r>
              <a:rPr lang="en-US" altLang="zh-CN" dirty="0"/>
              <a:t>action</a:t>
            </a:r>
            <a:r>
              <a:rPr lang="zh-CN" altLang="en-US" dirty="0"/>
              <a:t>去调用</a:t>
            </a:r>
          </a:p>
          <a:p>
            <a:r>
              <a:rPr lang="en-US" altLang="zh-CN" b="1" dirty="0" err="1">
                <a:hlinkClick r:id="rId2"/>
              </a:rPr>
              <a:t>finallyDo</a:t>
            </a:r>
            <a:r>
              <a:rPr lang="en-US" altLang="zh-CN" b="1" dirty="0">
                <a:hlinkClick r:id="rId2"/>
              </a:rPr>
              <a:t>( )</a:t>
            </a:r>
            <a:r>
              <a:rPr lang="en-US" altLang="zh-CN" dirty="0"/>
              <a:t>— </a:t>
            </a:r>
            <a:r>
              <a:rPr lang="zh-CN" altLang="en-US" dirty="0"/>
              <a:t>当一个</a:t>
            </a:r>
            <a:r>
              <a:rPr lang="en-US" altLang="zh-CN" dirty="0"/>
              <a:t>Observable</a:t>
            </a:r>
            <a:r>
              <a:rPr lang="zh-CN" altLang="en-US" dirty="0"/>
              <a:t>完成，注册一个</a:t>
            </a:r>
            <a:r>
              <a:rPr lang="en-US" altLang="zh-CN" dirty="0"/>
              <a:t>action</a:t>
            </a:r>
            <a:r>
              <a:rPr lang="zh-CN" altLang="en-US" dirty="0"/>
              <a:t>去执行。</a:t>
            </a:r>
          </a:p>
          <a:p>
            <a:r>
              <a:rPr lang="en-US" altLang="zh-CN" b="1" dirty="0" err="1">
                <a:hlinkClick r:id="rId2"/>
              </a:rPr>
              <a:t>doFinally</a:t>
            </a:r>
            <a:r>
              <a:rPr lang="en-US" altLang="zh-CN" b="1" dirty="0">
                <a:hlinkClick r:id="rId2"/>
              </a:rPr>
              <a:t>( )</a:t>
            </a:r>
            <a:r>
              <a:rPr lang="en-US" altLang="zh-CN" dirty="0"/>
              <a:t>— </a:t>
            </a:r>
            <a:r>
              <a:rPr lang="zh-CN" altLang="en-US" dirty="0"/>
              <a:t>当一个</a:t>
            </a:r>
            <a:r>
              <a:rPr lang="en-US" altLang="zh-CN" dirty="0"/>
              <a:t>Observable</a:t>
            </a:r>
            <a:r>
              <a:rPr lang="zh-CN" altLang="en-US" dirty="0"/>
              <a:t>结束或者被处理，注册一个</a:t>
            </a:r>
            <a:r>
              <a:rPr lang="en-US" altLang="zh-CN" dirty="0"/>
              <a:t>action</a:t>
            </a:r>
            <a:r>
              <a:rPr lang="zh-CN" altLang="en-US" dirty="0"/>
              <a:t>去执行</a:t>
            </a:r>
          </a:p>
          <a:p>
            <a:r>
              <a:rPr lang="en-US" altLang="zh-CN" b="1" dirty="0">
                <a:hlinkClick r:id="rId3"/>
              </a:rPr>
              <a:t>delay( )</a:t>
            </a:r>
            <a:r>
              <a:rPr lang="en-US" altLang="zh-CN" dirty="0"/>
              <a:t>— </a:t>
            </a:r>
            <a:r>
              <a:rPr lang="zh-CN" altLang="en-US" dirty="0"/>
              <a:t>从一个</a:t>
            </a:r>
            <a:r>
              <a:rPr lang="en-US" altLang="zh-CN" dirty="0" err="1"/>
              <a:t>Obseravble</a:t>
            </a:r>
            <a:r>
              <a:rPr lang="zh-CN" altLang="en-US" dirty="0"/>
              <a:t>按一定数量向将来转移一些发射对象</a:t>
            </a:r>
          </a:p>
          <a:p>
            <a:r>
              <a:rPr lang="en-US" altLang="zh-CN" b="1" dirty="0" err="1">
                <a:hlinkClick r:id="rId3"/>
              </a:rPr>
              <a:t>delaySubscription</a:t>
            </a:r>
            <a:r>
              <a:rPr lang="en-US" altLang="zh-CN" b="1" dirty="0">
                <a:hlinkClick r:id="rId3"/>
              </a:rPr>
              <a:t>( )</a:t>
            </a:r>
            <a:r>
              <a:rPr lang="en-US" altLang="zh-CN" dirty="0"/>
              <a:t>— </a:t>
            </a:r>
            <a:r>
              <a:rPr lang="zh-CN" altLang="en-US" dirty="0"/>
              <a:t>持有一个</a:t>
            </a:r>
            <a:r>
              <a:rPr lang="en-US" altLang="zh-CN" dirty="0"/>
              <a:t>Subscriber</a:t>
            </a:r>
            <a:r>
              <a:rPr lang="zh-CN" altLang="en-US" dirty="0"/>
              <a:t>的订阅请求一段指定的时间在传入它到源</a:t>
            </a:r>
            <a:r>
              <a:rPr lang="en-US" altLang="zh-CN" dirty="0"/>
              <a:t>Observable</a:t>
            </a:r>
            <a:r>
              <a:rPr lang="zh-CN" altLang="en-US" dirty="0"/>
              <a:t>之前。</a:t>
            </a:r>
          </a:p>
          <a:p>
            <a:endParaRPr lang="zh-CN" altLang="en-US" dirty="0"/>
          </a:p>
        </p:txBody>
      </p:sp>
    </p:spTree>
    <p:extLst>
      <p:ext uri="{BB962C8B-B14F-4D97-AF65-F5344CB8AC3E}">
        <p14:creationId xmlns:p14="http://schemas.microsoft.com/office/powerpoint/2010/main" val="385235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举几个例子</a:t>
            </a:r>
            <a:endParaRPr lang="zh-CN" altLang="en-US" dirty="0"/>
          </a:p>
        </p:txBody>
      </p:sp>
      <p:sp>
        <p:nvSpPr>
          <p:cNvPr id="5" name="内容占位符 4"/>
          <p:cNvSpPr>
            <a:spLocks noGrp="1"/>
          </p:cNvSpPr>
          <p:nvPr>
            <p:ph idx="1"/>
          </p:nvPr>
        </p:nvSpPr>
        <p:spPr/>
        <p:txBody>
          <a:bodyPr/>
          <a:lstStyle/>
          <a:p>
            <a:pPr marL="0" indent="0">
              <a:buNone/>
            </a:pPr>
            <a:r>
              <a:rPr lang="en-US" altLang="zh-CN" dirty="0" smtClean="0"/>
              <a:t>1.</a:t>
            </a:r>
            <a:r>
              <a:rPr lang="zh-CN" altLang="en-US" dirty="0" smtClean="0"/>
              <a:t>从一个文件夹下搜出所有文件</a:t>
            </a:r>
            <a:endParaRPr lang="en-US" altLang="zh-CN" dirty="0" smtClean="0"/>
          </a:p>
          <a:p>
            <a:pPr marL="0" indent="0">
              <a:buNone/>
            </a:pPr>
            <a:r>
              <a:rPr lang="en-US" altLang="zh-CN" dirty="0" smtClean="0"/>
              <a:t>2.</a:t>
            </a:r>
            <a:r>
              <a:rPr lang="zh-CN" altLang="en-US" dirty="0" smtClean="0"/>
              <a:t>过滤掉结尾不是</a:t>
            </a:r>
            <a:r>
              <a:rPr lang="en-US" altLang="zh-CN" dirty="0" err="1" smtClean="0"/>
              <a:t>png</a:t>
            </a:r>
            <a:r>
              <a:rPr lang="zh-CN" altLang="en-US" dirty="0" smtClean="0"/>
              <a:t>的文件</a:t>
            </a:r>
            <a:endParaRPr lang="en-US" altLang="zh-CN" dirty="0" smtClean="0"/>
          </a:p>
          <a:p>
            <a:pPr marL="0" indent="0">
              <a:buNone/>
            </a:pPr>
            <a:r>
              <a:rPr lang="en-US" altLang="zh-CN" dirty="0" smtClean="0"/>
              <a:t>3.</a:t>
            </a:r>
            <a:r>
              <a:rPr lang="zh-CN" altLang="en-US" dirty="0" smtClean="0"/>
              <a:t>将文件展示在</a:t>
            </a:r>
            <a:r>
              <a:rPr lang="en-US" altLang="zh-CN" dirty="0" err="1" smtClean="0"/>
              <a:t>RecyleView</a:t>
            </a:r>
            <a:r>
              <a:rPr lang="zh-CN" altLang="en-US" dirty="0" smtClean="0"/>
              <a:t>中</a:t>
            </a:r>
            <a:endParaRPr lang="zh-CN" altLang="en-US" dirty="0"/>
          </a:p>
        </p:txBody>
      </p:sp>
    </p:spTree>
    <p:extLst>
      <p:ext uri="{BB962C8B-B14F-4D97-AF65-F5344CB8AC3E}">
        <p14:creationId xmlns:p14="http://schemas.microsoft.com/office/powerpoint/2010/main" val="3413390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公用操作符</a:t>
            </a:r>
          </a:p>
        </p:txBody>
      </p:sp>
      <p:sp>
        <p:nvSpPr>
          <p:cNvPr id="3" name="内容占位符 2"/>
          <p:cNvSpPr>
            <a:spLocks noGrp="1"/>
          </p:cNvSpPr>
          <p:nvPr>
            <p:ph idx="1"/>
          </p:nvPr>
        </p:nvSpPr>
        <p:spPr/>
        <p:txBody>
          <a:bodyPr>
            <a:normAutofit lnSpcReduction="10000"/>
          </a:bodyPr>
          <a:lstStyle/>
          <a:p>
            <a:r>
              <a:rPr lang="en-US" altLang="zh-CN" b="1" dirty="0" err="1">
                <a:hlinkClick r:id="rId2"/>
              </a:rPr>
              <a:t>timeInterval</a:t>
            </a:r>
            <a:r>
              <a:rPr lang="en-US" altLang="zh-CN" b="1" dirty="0">
                <a:hlinkClick r:id="rId2"/>
              </a:rPr>
              <a:t>( )</a:t>
            </a:r>
            <a:r>
              <a:rPr lang="en-US" altLang="zh-CN" dirty="0"/>
              <a:t>— </a:t>
            </a:r>
            <a:r>
              <a:rPr lang="zh-CN" altLang="en-US" dirty="0"/>
              <a:t>在源</a:t>
            </a:r>
            <a:r>
              <a:rPr lang="en-US" altLang="zh-CN" dirty="0"/>
              <a:t>Observable</a:t>
            </a:r>
            <a:r>
              <a:rPr lang="zh-CN" altLang="en-US" dirty="0"/>
              <a:t>的两个连续的发射之间暂停一段时间</a:t>
            </a:r>
          </a:p>
          <a:p>
            <a:r>
              <a:rPr lang="en-US" altLang="zh-CN" b="1" dirty="0">
                <a:hlinkClick r:id="rId3"/>
              </a:rPr>
              <a:t>using( )</a:t>
            </a:r>
            <a:r>
              <a:rPr lang="en-US" altLang="zh-CN" dirty="0"/>
              <a:t>— </a:t>
            </a:r>
            <a:r>
              <a:rPr lang="zh-CN" altLang="en-US" dirty="0"/>
              <a:t>创建一个与</a:t>
            </a:r>
            <a:r>
              <a:rPr lang="en-US" altLang="zh-CN" dirty="0"/>
              <a:t>Observable</a:t>
            </a:r>
            <a:r>
              <a:rPr lang="zh-CN" altLang="en-US" dirty="0"/>
              <a:t>相同生命周期的可支配的资源</a:t>
            </a:r>
          </a:p>
          <a:p>
            <a:r>
              <a:rPr lang="en-US" altLang="zh-CN" b="1" dirty="0">
                <a:hlinkClick r:id="rId4"/>
              </a:rPr>
              <a:t>single( )</a:t>
            </a:r>
            <a:r>
              <a:rPr lang="en-US" altLang="zh-CN" dirty="0"/>
              <a:t>— </a:t>
            </a:r>
            <a:r>
              <a:rPr lang="zh-CN" altLang="en-US" dirty="0"/>
              <a:t>如果</a:t>
            </a:r>
            <a:r>
              <a:rPr lang="en-US" altLang="zh-CN" dirty="0"/>
              <a:t>Observable</a:t>
            </a:r>
            <a:r>
              <a:rPr lang="zh-CN" altLang="en-US" dirty="0"/>
              <a:t>再发射一个</a:t>
            </a:r>
            <a:r>
              <a:rPr lang="en-US" altLang="zh-CN" dirty="0"/>
              <a:t>item</a:t>
            </a:r>
            <a:r>
              <a:rPr lang="zh-CN" altLang="en-US" dirty="0"/>
              <a:t>后完成了，那么返回这个</a:t>
            </a:r>
            <a:r>
              <a:rPr lang="en-US" altLang="zh-CN" dirty="0"/>
              <a:t>item</a:t>
            </a:r>
            <a:r>
              <a:rPr lang="zh-CN" altLang="en-US" dirty="0"/>
              <a:t>，否则抛出一个异常</a:t>
            </a:r>
          </a:p>
          <a:p>
            <a:r>
              <a:rPr lang="en-US" altLang="zh-CN" b="1" dirty="0" err="1">
                <a:hlinkClick r:id="rId4"/>
              </a:rPr>
              <a:t>singleOrDefault</a:t>
            </a:r>
            <a:r>
              <a:rPr lang="en-US" altLang="zh-CN" b="1" dirty="0">
                <a:hlinkClick r:id="rId4"/>
              </a:rPr>
              <a:t>( )</a:t>
            </a:r>
            <a:r>
              <a:rPr lang="en-US" altLang="zh-CN" dirty="0"/>
              <a:t> —</a:t>
            </a:r>
            <a:r>
              <a:rPr lang="zh-CN" altLang="en-US" dirty="0"/>
              <a:t>如果</a:t>
            </a:r>
            <a:r>
              <a:rPr lang="en-US" altLang="zh-CN" dirty="0"/>
              <a:t>Observable</a:t>
            </a:r>
            <a:r>
              <a:rPr lang="zh-CN" altLang="en-US" dirty="0"/>
              <a:t>再发射一个</a:t>
            </a:r>
            <a:r>
              <a:rPr lang="en-US" altLang="zh-CN" dirty="0"/>
              <a:t>item</a:t>
            </a:r>
            <a:r>
              <a:rPr lang="zh-CN" altLang="en-US" dirty="0"/>
              <a:t>后完成了，那么返回这个</a:t>
            </a:r>
            <a:r>
              <a:rPr lang="en-US" altLang="zh-CN" dirty="0"/>
              <a:t>item</a:t>
            </a:r>
            <a:r>
              <a:rPr lang="zh-CN" altLang="en-US" dirty="0"/>
              <a:t>，否则返回默认</a:t>
            </a:r>
            <a:r>
              <a:rPr lang="en-US" altLang="zh-CN" dirty="0"/>
              <a:t>item</a:t>
            </a:r>
          </a:p>
          <a:p>
            <a:r>
              <a:rPr lang="en-US" altLang="zh-CN" b="1" dirty="0">
                <a:hlinkClick r:id="rId5"/>
              </a:rPr>
              <a:t>repeat( )</a:t>
            </a:r>
            <a:r>
              <a:rPr lang="en-US" altLang="zh-CN" dirty="0"/>
              <a:t>— </a:t>
            </a:r>
            <a:r>
              <a:rPr lang="zh-CN" altLang="en-US" dirty="0"/>
              <a:t>创建一个重复发射特殊</a:t>
            </a:r>
            <a:r>
              <a:rPr lang="en-US" altLang="zh-CN" dirty="0"/>
              <a:t>item</a:t>
            </a:r>
            <a:r>
              <a:rPr lang="zh-CN" altLang="en-US" dirty="0"/>
              <a:t>或者</a:t>
            </a:r>
            <a:r>
              <a:rPr lang="en-US" altLang="zh-CN" dirty="0"/>
              <a:t>item</a:t>
            </a:r>
            <a:r>
              <a:rPr lang="zh-CN" altLang="en-US" dirty="0"/>
              <a:t>序列的 </a:t>
            </a:r>
            <a:r>
              <a:rPr lang="en-US" altLang="zh-CN" dirty="0"/>
              <a:t>Observable</a:t>
            </a:r>
          </a:p>
          <a:p>
            <a:r>
              <a:rPr lang="en-US" altLang="zh-CN" b="1" dirty="0" err="1">
                <a:hlinkClick r:id="rId5"/>
              </a:rPr>
              <a:t>repeatWhen</a:t>
            </a:r>
            <a:r>
              <a:rPr lang="en-US" altLang="zh-CN" b="1" dirty="0">
                <a:hlinkClick r:id="rId5"/>
              </a:rPr>
              <a:t>( )</a:t>
            </a:r>
            <a:r>
              <a:rPr lang="en-US" altLang="zh-CN" dirty="0"/>
              <a:t> —</a:t>
            </a:r>
            <a:r>
              <a:rPr lang="zh-CN" altLang="en-US" dirty="0"/>
              <a:t>创建一个重复发射特殊</a:t>
            </a:r>
            <a:r>
              <a:rPr lang="en-US" altLang="zh-CN" dirty="0"/>
              <a:t>item</a:t>
            </a:r>
            <a:r>
              <a:rPr lang="zh-CN" altLang="en-US" dirty="0"/>
              <a:t>或者</a:t>
            </a:r>
            <a:r>
              <a:rPr lang="en-US" altLang="zh-CN" dirty="0"/>
              <a:t>item</a:t>
            </a:r>
            <a:r>
              <a:rPr lang="zh-CN" altLang="en-US" dirty="0"/>
              <a:t>序列的 </a:t>
            </a:r>
            <a:r>
              <a:rPr lang="en-US" altLang="zh-CN" dirty="0"/>
              <a:t>Observable</a:t>
            </a:r>
            <a:r>
              <a:rPr lang="zh-CN" altLang="en-US" dirty="0"/>
              <a:t>，取决于第二个</a:t>
            </a:r>
            <a:r>
              <a:rPr lang="en-US" altLang="zh-CN" dirty="0"/>
              <a:t>Observable</a:t>
            </a:r>
            <a:r>
              <a:rPr lang="zh-CN" altLang="en-US" dirty="0"/>
              <a:t>的发射</a:t>
            </a:r>
          </a:p>
          <a:p>
            <a:endParaRPr lang="zh-CN" altLang="en-US" dirty="0"/>
          </a:p>
        </p:txBody>
      </p:sp>
    </p:spTree>
    <p:extLst>
      <p:ext uri="{BB962C8B-B14F-4D97-AF65-F5344CB8AC3E}">
        <p14:creationId xmlns:p14="http://schemas.microsoft.com/office/powerpoint/2010/main" val="256694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消费阶段</a:t>
            </a:r>
            <a:endParaRPr lang="zh-CN" altLang="en-US" dirty="0"/>
          </a:p>
        </p:txBody>
      </p:sp>
      <p:sp>
        <p:nvSpPr>
          <p:cNvPr id="3" name="内容占位符 2"/>
          <p:cNvSpPr>
            <a:spLocks noGrp="1"/>
          </p:cNvSpPr>
          <p:nvPr>
            <p:ph idx="1"/>
          </p:nvPr>
        </p:nvSpPr>
        <p:spPr/>
        <p:txBody>
          <a:bodyPr/>
          <a:lstStyle/>
          <a:p>
            <a:r>
              <a:rPr lang="en-US" altLang="zh-CN" dirty="0" smtClean="0"/>
              <a:t>Subscribe() </a:t>
            </a:r>
            <a:r>
              <a:rPr lang="zh-CN" altLang="en-US" dirty="0" smtClean="0"/>
              <a:t>函数</a:t>
            </a:r>
            <a:endParaRPr lang="en-US" altLang="zh-CN" dirty="0" smtClean="0"/>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731243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关于背压</a:t>
            </a:r>
            <a:endParaRPr lang="zh-CN" altLang="en-US" dirty="0"/>
          </a:p>
        </p:txBody>
      </p:sp>
      <p:sp>
        <p:nvSpPr>
          <p:cNvPr id="3" name="内容占位符 2"/>
          <p:cNvSpPr>
            <a:spLocks noGrp="1"/>
          </p:cNvSpPr>
          <p:nvPr>
            <p:ph idx="1"/>
          </p:nvPr>
        </p:nvSpPr>
        <p:spPr/>
        <p:txBody>
          <a:bodyPr/>
          <a:lstStyle/>
          <a:p>
            <a:r>
              <a:rPr lang="zh-CN" altLang="en-US" dirty="0" smtClean="0"/>
              <a:t>什么是背压？</a:t>
            </a:r>
            <a:endParaRPr lang="en-US" altLang="zh-CN" dirty="0" smtClean="0"/>
          </a:p>
          <a:p>
            <a:endParaRPr lang="en-US" altLang="zh-CN" dirty="0"/>
          </a:p>
          <a:p>
            <a:r>
              <a:rPr lang="zh-CN" altLang="en-US" dirty="0" smtClean="0"/>
              <a:t>被观察对象</a:t>
            </a:r>
            <a:r>
              <a:rPr lang="zh-CN" altLang="zh-CN" dirty="0" smtClean="0"/>
              <a:t>发射</a:t>
            </a:r>
            <a:r>
              <a:rPr lang="en-US" altLang="zh-CN" dirty="0"/>
              <a:t>item</a:t>
            </a:r>
            <a:r>
              <a:rPr lang="zh-CN" altLang="zh-CN" dirty="0"/>
              <a:t>比操作符或者订阅者消费更快的</a:t>
            </a:r>
            <a:r>
              <a:rPr lang="zh-CN" altLang="zh-CN" dirty="0" smtClean="0"/>
              <a:t>情况</a:t>
            </a:r>
            <a:endParaRPr lang="en-US" altLang="zh-CN" dirty="0" smtClean="0"/>
          </a:p>
          <a:p>
            <a:endParaRPr lang="en-US" altLang="zh-CN" dirty="0"/>
          </a:p>
          <a:p>
            <a:r>
              <a:rPr lang="zh-CN" altLang="zh-CN" dirty="0"/>
              <a:t>例如：想象一下用</a:t>
            </a:r>
            <a:r>
              <a:rPr lang="en-US" altLang="zh-CN" dirty="0"/>
              <a:t>zip</a:t>
            </a:r>
            <a:r>
              <a:rPr lang="zh-CN" altLang="zh-CN" dirty="0"/>
              <a:t>操作符去合并两个无限的</a:t>
            </a:r>
            <a:r>
              <a:rPr lang="en-US" altLang="zh-CN" dirty="0"/>
              <a:t>Observable</a:t>
            </a:r>
            <a:r>
              <a:rPr lang="zh-CN" altLang="zh-CN" dirty="0"/>
              <a:t>，其中一个发射</a:t>
            </a:r>
            <a:r>
              <a:rPr lang="en-US" altLang="zh-CN" dirty="0"/>
              <a:t>item</a:t>
            </a:r>
            <a:r>
              <a:rPr lang="zh-CN" altLang="zh-CN" dirty="0"/>
              <a:t>的频次是另一个的两倍。一个</a:t>
            </a:r>
            <a:r>
              <a:rPr lang="en-US" altLang="zh-CN" dirty="0"/>
              <a:t>zip</a:t>
            </a:r>
            <a:r>
              <a:rPr lang="zh-CN" altLang="zh-CN" dirty="0"/>
              <a:t>操作符的实现必须维持一个不断扩大的缓冲池来缓存被更快的</a:t>
            </a:r>
            <a:r>
              <a:rPr lang="en-US" altLang="zh-CN" dirty="0"/>
              <a:t>Observable</a:t>
            </a:r>
            <a:r>
              <a:rPr lang="zh-CN" altLang="zh-CN" dirty="0"/>
              <a:t>发射的</a:t>
            </a:r>
            <a:r>
              <a:rPr lang="en-US" altLang="zh-CN" dirty="0"/>
              <a:t>item </a:t>
            </a:r>
            <a:r>
              <a:rPr lang="zh-CN" altLang="zh-CN" dirty="0"/>
              <a:t>，最终合并被慢的</a:t>
            </a:r>
            <a:r>
              <a:rPr lang="en-US" altLang="zh-CN" dirty="0"/>
              <a:t>Observable</a:t>
            </a:r>
            <a:r>
              <a:rPr lang="zh-CN" altLang="zh-CN" dirty="0"/>
              <a:t>发射的</a:t>
            </a:r>
            <a:r>
              <a:rPr lang="en-US" altLang="zh-CN" dirty="0"/>
              <a:t>item</a:t>
            </a:r>
            <a:r>
              <a:rPr lang="zh-CN" altLang="zh-CN" dirty="0"/>
              <a:t>。这将导致</a:t>
            </a:r>
            <a:r>
              <a:rPr lang="en-US" altLang="zh-CN" dirty="0" err="1"/>
              <a:t>RxJava</a:t>
            </a:r>
            <a:r>
              <a:rPr lang="zh-CN" altLang="zh-CN" dirty="0"/>
              <a:t>占有大量的系统资源。</a:t>
            </a:r>
          </a:p>
          <a:p>
            <a:endParaRPr lang="zh-CN" altLang="en-US" dirty="0"/>
          </a:p>
        </p:txBody>
      </p:sp>
    </p:spTree>
    <p:extLst>
      <p:ext uri="{BB962C8B-B14F-4D97-AF65-F5344CB8AC3E}">
        <p14:creationId xmlns:p14="http://schemas.microsoft.com/office/powerpoint/2010/main" val="2765489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解决背压</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丢弃部分数据，只保留符合规则的数据</a:t>
            </a:r>
            <a:endParaRPr lang="en-US" altLang="zh-CN" dirty="0"/>
          </a:p>
          <a:p>
            <a:pPr marL="0" indent="0">
              <a:buNone/>
            </a:pPr>
            <a:r>
              <a:rPr lang="en-US" altLang="zh-CN" dirty="0"/>
              <a:t>2</a:t>
            </a:r>
            <a:r>
              <a:rPr lang="en-US" altLang="zh-CN" dirty="0" smtClean="0"/>
              <a:t>.</a:t>
            </a:r>
            <a:r>
              <a:rPr lang="zh-CN" altLang="en-US" dirty="0" smtClean="0"/>
              <a:t>增加</a:t>
            </a:r>
            <a:r>
              <a:rPr lang="en-US" altLang="zh-CN" dirty="0" smtClean="0"/>
              <a:t>buffer</a:t>
            </a:r>
            <a:r>
              <a:rPr lang="zh-CN" altLang="en-US" dirty="0" smtClean="0"/>
              <a:t>容量</a:t>
            </a:r>
            <a:endParaRPr lang="en-US" altLang="zh-CN" dirty="0" smtClean="0"/>
          </a:p>
          <a:p>
            <a:pPr marL="0" indent="0">
              <a:buNone/>
            </a:pPr>
            <a:r>
              <a:rPr lang="en-US" altLang="zh-CN" dirty="0" smtClean="0"/>
              <a:t>3.</a:t>
            </a:r>
            <a:r>
              <a:rPr lang="zh-CN" altLang="en-US" dirty="0" smtClean="0"/>
              <a:t>由消费者来控制信号发出</a:t>
            </a:r>
            <a:endParaRPr lang="en-US" altLang="zh-CN" dirty="0" smtClean="0"/>
          </a:p>
          <a:p>
            <a:endParaRPr lang="en-US" altLang="zh-CN" dirty="0"/>
          </a:p>
          <a:p>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984960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RxBinding</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err="1" smtClean="0"/>
              <a:t>RxBinding</a:t>
            </a:r>
            <a:endParaRPr lang="en-US" altLang="zh-CN" dirty="0" smtClean="0"/>
          </a:p>
          <a:p>
            <a:r>
              <a:rPr lang="zh-CN" altLang="en-US" dirty="0"/>
              <a:t>来自</a:t>
            </a:r>
            <a:r>
              <a:rPr lang="zh-CN" altLang="en-US" dirty="0" smtClean="0"/>
              <a:t>于</a:t>
            </a:r>
            <a:r>
              <a:rPr lang="en-US" altLang="zh-CN" dirty="0" smtClean="0"/>
              <a:t>Android</a:t>
            </a:r>
            <a:r>
              <a:rPr lang="zh-CN" altLang="en-US" dirty="0" smtClean="0"/>
              <a:t>平台和</a:t>
            </a:r>
            <a:r>
              <a:rPr lang="en-US" altLang="zh-CN" dirty="0" smtClean="0"/>
              <a:t>suppor</a:t>
            </a:r>
            <a:r>
              <a:rPr lang="en-US" altLang="zh-CN" dirty="0"/>
              <a:t>t</a:t>
            </a:r>
            <a:r>
              <a:rPr lang="zh-CN" altLang="en-US" dirty="0" smtClean="0"/>
              <a:t>库的</a:t>
            </a:r>
            <a:r>
              <a:rPr lang="en-US" altLang="zh-CN" dirty="0" smtClean="0"/>
              <a:t>UI</a:t>
            </a:r>
            <a:r>
              <a:rPr lang="zh-CN" altLang="en-US" dirty="0" smtClean="0"/>
              <a:t>控件的</a:t>
            </a:r>
            <a:r>
              <a:rPr lang="en-US" altLang="zh-CN" dirty="0" err="1" smtClean="0"/>
              <a:t>RxJava</a:t>
            </a:r>
            <a:r>
              <a:rPr lang="zh-CN" altLang="en-US" dirty="0" smtClean="0"/>
              <a:t>绑定</a:t>
            </a:r>
            <a:r>
              <a:rPr lang="en-US" altLang="zh-CN" dirty="0" smtClean="0"/>
              <a:t>API</a:t>
            </a:r>
          </a:p>
          <a:p>
            <a:endParaRPr lang="en-US" altLang="zh-CN" dirty="0"/>
          </a:p>
          <a:p>
            <a:endParaRPr lang="en-US" altLang="zh-CN" dirty="0" smtClean="0"/>
          </a:p>
          <a:p>
            <a:r>
              <a:rPr lang="zh-CN" altLang="en-US" dirty="0" smtClean="0"/>
              <a:t>能做什么？</a:t>
            </a:r>
            <a:endParaRPr lang="en-US" altLang="zh-CN" dirty="0" smtClean="0"/>
          </a:p>
          <a:p>
            <a:r>
              <a:rPr lang="zh-CN" altLang="en-US" dirty="0" smtClean="0"/>
              <a:t>将</a:t>
            </a:r>
            <a:r>
              <a:rPr lang="en-US" altLang="zh-CN" dirty="0" smtClean="0"/>
              <a:t>View</a:t>
            </a:r>
            <a:r>
              <a:rPr lang="zh-CN" altLang="en-US" dirty="0"/>
              <a:t>响应</a:t>
            </a:r>
            <a:r>
              <a:rPr lang="zh-CN" altLang="en-US" dirty="0" smtClean="0"/>
              <a:t>事件转换成</a:t>
            </a:r>
            <a:r>
              <a:rPr lang="en-US" altLang="zh-CN" dirty="0" err="1" smtClean="0"/>
              <a:t>RxJava</a:t>
            </a:r>
            <a:r>
              <a:rPr lang="en-US" altLang="zh-CN" dirty="0" smtClean="0"/>
              <a:t> </a:t>
            </a:r>
            <a:r>
              <a:rPr lang="zh-CN" altLang="en-US" dirty="0" smtClean="0"/>
              <a:t>观察源</a:t>
            </a: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752894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支持事件类型</a:t>
            </a:r>
            <a:endParaRPr lang="zh-CN" altLang="en-US" dirty="0"/>
          </a:p>
        </p:txBody>
      </p:sp>
      <p:sp>
        <p:nvSpPr>
          <p:cNvPr id="3" name="内容占位符 2"/>
          <p:cNvSpPr>
            <a:spLocks noGrp="1"/>
          </p:cNvSpPr>
          <p:nvPr>
            <p:ph idx="1"/>
          </p:nvPr>
        </p:nvSpPr>
        <p:spPr/>
        <p:txBody>
          <a:bodyPr/>
          <a:lstStyle/>
          <a:p>
            <a:r>
              <a:rPr lang="en-US" altLang="zh-CN" dirty="0" smtClean="0"/>
              <a:t>Click</a:t>
            </a:r>
          </a:p>
          <a:p>
            <a:r>
              <a:rPr lang="en-US" altLang="zh-CN" dirty="0" err="1" smtClean="0"/>
              <a:t>LongClick</a:t>
            </a:r>
            <a:endParaRPr lang="en-US" altLang="zh-CN" dirty="0" smtClean="0"/>
          </a:p>
          <a:p>
            <a:r>
              <a:rPr lang="en-US" altLang="zh-CN" dirty="0" smtClean="0"/>
              <a:t>Draw</a:t>
            </a:r>
          </a:p>
          <a:p>
            <a:r>
              <a:rPr lang="en-US" altLang="zh-CN" dirty="0" smtClean="0"/>
              <a:t>Drag</a:t>
            </a:r>
          </a:p>
          <a:p>
            <a:r>
              <a:rPr lang="en-US" altLang="zh-CN" dirty="0" err="1" smtClean="0"/>
              <a:t>LayoutChange</a:t>
            </a:r>
            <a:endParaRPr lang="en-US" altLang="zh-CN" dirty="0" smtClean="0"/>
          </a:p>
          <a:p>
            <a:r>
              <a:rPr lang="en-US" altLang="zh-CN" dirty="0" err="1" smtClean="0"/>
              <a:t>ScrollChange</a:t>
            </a:r>
            <a:endParaRPr lang="en-US" altLang="zh-CN" dirty="0" smtClean="0"/>
          </a:p>
          <a:p>
            <a:r>
              <a:rPr lang="en-US" altLang="zh-CN" dirty="0" err="1" smtClean="0"/>
              <a:t>TextChange</a:t>
            </a:r>
            <a:endParaRPr lang="zh-CN" altLang="en-US" dirty="0"/>
          </a:p>
        </p:txBody>
      </p:sp>
    </p:spTree>
    <p:extLst>
      <p:ext uri="{BB962C8B-B14F-4D97-AF65-F5344CB8AC3E}">
        <p14:creationId xmlns:p14="http://schemas.microsoft.com/office/powerpoint/2010/main" val="120650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经典案例</a:t>
            </a:r>
            <a:endParaRPr lang="zh-CN" altLang="en-US" dirty="0"/>
          </a:p>
        </p:txBody>
      </p:sp>
      <p:sp>
        <p:nvSpPr>
          <p:cNvPr id="3" name="内容占位符 2"/>
          <p:cNvSpPr>
            <a:spLocks noGrp="1"/>
          </p:cNvSpPr>
          <p:nvPr>
            <p:ph idx="1"/>
          </p:nvPr>
        </p:nvSpPr>
        <p:spPr/>
        <p:txBody>
          <a:bodyPr/>
          <a:lstStyle/>
          <a:p>
            <a:r>
              <a:rPr lang="zh-CN" altLang="en-US" dirty="0" smtClean="0"/>
              <a:t>防连点</a:t>
            </a:r>
            <a:endParaRPr lang="en-US" altLang="zh-CN" dirty="0" smtClean="0"/>
          </a:p>
          <a:p>
            <a:endParaRPr lang="en-US" altLang="zh-CN" dirty="0" smtClean="0"/>
          </a:p>
          <a:p>
            <a:endParaRPr lang="en-US" altLang="zh-CN" dirty="0"/>
          </a:p>
          <a:p>
            <a:r>
              <a:rPr lang="zh-CN" altLang="en-US" dirty="0"/>
              <a:t>输入</a:t>
            </a:r>
            <a:r>
              <a:rPr lang="zh-CN" altLang="en-US" dirty="0" smtClean="0"/>
              <a:t>框输入内容变化级联操作</a:t>
            </a:r>
            <a:endParaRPr lang="en-US" altLang="zh-CN" dirty="0" smtClean="0"/>
          </a:p>
          <a:p>
            <a:endParaRPr lang="en-US" altLang="zh-CN" dirty="0"/>
          </a:p>
          <a:p>
            <a:endParaRPr lang="en-US" altLang="zh-CN" dirty="0" smtClean="0"/>
          </a:p>
          <a:p>
            <a:r>
              <a:rPr lang="zh-CN" altLang="en-US" dirty="0"/>
              <a:t>搜索</a:t>
            </a:r>
            <a:r>
              <a:rPr lang="zh-CN" altLang="en-US" dirty="0" smtClean="0"/>
              <a:t>框</a:t>
            </a:r>
            <a:r>
              <a:rPr lang="zh-CN" altLang="en-US" smtClean="0"/>
              <a:t>高频</a:t>
            </a:r>
            <a:r>
              <a:rPr lang="zh-CN" altLang="en-US" smtClean="0"/>
              <a:t>请求过滤</a:t>
            </a:r>
            <a:endParaRPr lang="en-US" altLang="zh-CN" dirty="0" smtClean="0"/>
          </a:p>
          <a:p>
            <a:endParaRPr lang="zh-CN" altLang="en-US" dirty="0"/>
          </a:p>
        </p:txBody>
      </p:sp>
    </p:spTree>
    <p:extLst>
      <p:ext uri="{BB962C8B-B14F-4D97-AF65-F5344CB8AC3E}">
        <p14:creationId xmlns:p14="http://schemas.microsoft.com/office/powerpoint/2010/main" val="3191594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RxBus</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err="1" smtClean="0"/>
              <a:t>RxBus</a:t>
            </a:r>
            <a:endParaRPr lang="en-US" altLang="zh-CN" dirty="0" smtClean="0"/>
          </a:p>
          <a:p>
            <a:r>
              <a:rPr lang="en-US" altLang="zh-CN" dirty="0" err="1" smtClean="0"/>
              <a:t>EventBus</a:t>
            </a:r>
            <a:r>
              <a:rPr lang="zh-CN" altLang="en-US" dirty="0" smtClean="0"/>
              <a:t> </a:t>
            </a:r>
            <a:r>
              <a:rPr lang="en-US" altLang="zh-CN" dirty="0" err="1" smtClean="0"/>
              <a:t>RxJava</a:t>
            </a:r>
            <a:r>
              <a:rPr lang="zh-CN" altLang="en-US" dirty="0" smtClean="0"/>
              <a:t>的</a:t>
            </a:r>
            <a:r>
              <a:rPr lang="zh-CN" altLang="en-US" dirty="0" smtClean="0"/>
              <a:t>实现</a:t>
            </a:r>
            <a:endParaRPr lang="en-US" altLang="zh-CN" dirty="0" smtClean="0"/>
          </a:p>
          <a:p>
            <a:endParaRPr lang="en-US" altLang="zh-CN" dirty="0"/>
          </a:p>
          <a:p>
            <a:pPr marL="0" indent="0">
              <a:buNone/>
            </a:pPr>
            <a:endParaRPr lang="en-US" altLang="zh-CN" dirty="0"/>
          </a:p>
          <a:p>
            <a:r>
              <a:rPr lang="zh-CN" altLang="en-US" dirty="0" smtClean="0"/>
              <a:t>能干什么？</a:t>
            </a:r>
            <a:endParaRPr lang="en-US" altLang="zh-CN" dirty="0" smtClean="0"/>
          </a:p>
          <a:p>
            <a:r>
              <a:rPr lang="zh-CN" altLang="en-US" dirty="0" smtClean="0"/>
              <a:t>让组件之间沟通变的更简单</a:t>
            </a:r>
            <a:endParaRPr lang="en-US" altLang="zh-CN" dirty="0" smtClean="0"/>
          </a:p>
          <a:p>
            <a:endParaRPr lang="en-US" altLang="zh-CN" dirty="0" smtClean="0"/>
          </a:p>
        </p:txBody>
      </p:sp>
    </p:spTree>
    <p:extLst>
      <p:ext uri="{BB962C8B-B14F-4D97-AF65-F5344CB8AC3E}">
        <p14:creationId xmlns:p14="http://schemas.microsoft.com/office/powerpoint/2010/main" val="3838480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功能简图</a:t>
            </a:r>
            <a:endParaRPr lang="zh-CN" altLang="en-US" dirty="0"/>
          </a:p>
        </p:txBody>
      </p:sp>
      <p:pic>
        <p:nvPicPr>
          <p:cNvPr id="1028" name="Picture 4" descr="https://github.com/greenrobot/EventBus/raw/master/EventBus-Publish-Subscrib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571" y="2176231"/>
            <a:ext cx="10515600" cy="3935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36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94890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模拟股票价位展示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1.1000</a:t>
            </a:r>
            <a:r>
              <a:rPr lang="zh-CN" altLang="en-US" dirty="0" smtClean="0"/>
              <a:t>毫秒内随机生成一个</a:t>
            </a:r>
            <a:r>
              <a:rPr lang="en-US" altLang="zh-CN" dirty="0" smtClean="0"/>
              <a:t>100</a:t>
            </a:r>
            <a:r>
              <a:rPr lang="zh-CN" altLang="en-US" dirty="0" smtClean="0"/>
              <a:t>以内的股票价位</a:t>
            </a:r>
            <a:endParaRPr lang="en-US" altLang="zh-CN" dirty="0" smtClean="0"/>
          </a:p>
          <a:p>
            <a:pPr marL="0" indent="0">
              <a:buNone/>
            </a:pPr>
            <a:r>
              <a:rPr lang="en-US" altLang="zh-CN" dirty="0" smtClean="0"/>
              <a:t>2.</a:t>
            </a:r>
            <a:r>
              <a:rPr lang="zh-CN" altLang="en-US" dirty="0"/>
              <a:t>每隔</a:t>
            </a:r>
            <a:r>
              <a:rPr lang="zh-CN" altLang="en-US" dirty="0" smtClean="0"/>
              <a:t>两秒展示最近一次生成的股票价位</a:t>
            </a:r>
            <a:endParaRPr lang="zh-CN" altLang="en-US" dirty="0"/>
          </a:p>
        </p:txBody>
      </p:sp>
    </p:spTree>
    <p:extLst>
      <p:ext uri="{BB962C8B-B14F-4D97-AF65-F5344CB8AC3E}">
        <p14:creationId xmlns:p14="http://schemas.microsoft.com/office/powerpoint/2010/main" val="6352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数据库插入数据</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在其他线程插入数据</a:t>
            </a:r>
            <a:endParaRPr lang="en-US" altLang="zh-CN" dirty="0" smtClean="0"/>
          </a:p>
          <a:p>
            <a:pPr marL="0" indent="0">
              <a:buNone/>
            </a:pPr>
            <a:r>
              <a:rPr lang="en-US" altLang="zh-CN" dirty="0" smtClean="0"/>
              <a:t>2.</a:t>
            </a:r>
            <a:r>
              <a:rPr lang="zh-CN" altLang="en-US" dirty="0" smtClean="0"/>
              <a:t>结束后使用</a:t>
            </a:r>
            <a:r>
              <a:rPr lang="en-US" altLang="zh-CN" dirty="0" smtClean="0"/>
              <a:t>toast</a:t>
            </a:r>
            <a:r>
              <a:rPr lang="zh-CN" altLang="en-US" dirty="0" smtClean="0"/>
              <a:t>提示用户数据插入成功</a:t>
            </a:r>
            <a:endParaRPr lang="zh-CN" altLang="en-US" dirty="0"/>
          </a:p>
        </p:txBody>
      </p:sp>
    </p:spTree>
    <p:extLst>
      <p:ext uri="{BB962C8B-B14F-4D97-AF65-F5344CB8AC3E}">
        <p14:creationId xmlns:p14="http://schemas.microsoft.com/office/powerpoint/2010/main" val="351752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RxJava</a:t>
            </a:r>
            <a:r>
              <a:rPr lang="zh-CN" altLang="en-US" dirty="0" smtClean="0"/>
              <a:t>使用过程</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614" y="2585522"/>
            <a:ext cx="8956160" cy="2747288"/>
          </a:xfrm>
        </p:spPr>
      </p:pic>
    </p:spTree>
    <p:extLst>
      <p:ext uri="{BB962C8B-B14F-4D97-AF65-F5344CB8AC3E}">
        <p14:creationId xmlns:p14="http://schemas.microsoft.com/office/powerpoint/2010/main" val="230886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个基类简述</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err="1" smtClean="0"/>
              <a:t>Flowable</a:t>
            </a:r>
            <a:r>
              <a:rPr lang="en-US" altLang="zh-CN" dirty="0" smtClean="0"/>
              <a:t>  0-n</a:t>
            </a:r>
            <a:r>
              <a:rPr lang="zh-CN" altLang="en-US" dirty="0" smtClean="0"/>
              <a:t>的数据流  支持响应流和背压</a:t>
            </a:r>
            <a:endParaRPr lang="en-US" altLang="zh-CN" dirty="0" smtClean="0"/>
          </a:p>
          <a:p>
            <a:pPr marL="0" indent="0">
              <a:buNone/>
            </a:pPr>
            <a:endParaRPr lang="en-US" altLang="zh-CN" dirty="0" smtClean="0"/>
          </a:p>
          <a:p>
            <a:pPr marL="0" indent="0">
              <a:buNone/>
            </a:pPr>
            <a:r>
              <a:rPr lang="en-US" altLang="zh-CN" dirty="0" smtClean="0"/>
              <a:t>Observable 0-n</a:t>
            </a:r>
            <a:r>
              <a:rPr lang="zh-CN" altLang="en-US" dirty="0" smtClean="0"/>
              <a:t>的数据流，不支持背压</a:t>
            </a:r>
            <a:endParaRPr lang="en-US" altLang="zh-CN" dirty="0" smtClean="0"/>
          </a:p>
          <a:p>
            <a:pPr marL="0" indent="0">
              <a:buNone/>
            </a:pPr>
            <a:endParaRPr lang="en-US" altLang="zh-CN" dirty="0"/>
          </a:p>
          <a:p>
            <a:pPr marL="0" indent="0">
              <a:buNone/>
            </a:pPr>
            <a:r>
              <a:rPr lang="en-US" altLang="zh-CN" dirty="0" smtClean="0"/>
              <a:t>Single </a:t>
            </a:r>
            <a:r>
              <a:rPr lang="zh-CN" altLang="en-US" dirty="0"/>
              <a:t>一个</a:t>
            </a:r>
            <a:r>
              <a:rPr lang="zh-CN" altLang="en-US" dirty="0" smtClean="0"/>
              <a:t>错误或者一个</a:t>
            </a:r>
            <a:r>
              <a:rPr lang="en-US" altLang="zh-CN" dirty="0" smtClean="0"/>
              <a:t>item</a:t>
            </a:r>
            <a:r>
              <a:rPr lang="zh-CN" altLang="en-US" dirty="0" smtClean="0"/>
              <a:t>流</a:t>
            </a:r>
            <a:endParaRPr lang="en-US" altLang="zh-CN" dirty="0" smtClean="0"/>
          </a:p>
          <a:p>
            <a:pPr marL="0" indent="0">
              <a:buNone/>
            </a:pPr>
            <a:endParaRPr lang="en-US" altLang="zh-CN" dirty="0"/>
          </a:p>
          <a:p>
            <a:pPr marL="0" indent="0">
              <a:buNone/>
            </a:pPr>
            <a:r>
              <a:rPr lang="en-US" altLang="zh-CN" dirty="0" err="1" smtClean="0"/>
              <a:t>Completable</a:t>
            </a:r>
            <a:r>
              <a:rPr lang="en-US" altLang="zh-CN" dirty="0" smtClean="0"/>
              <a:t>   </a:t>
            </a:r>
            <a:r>
              <a:rPr lang="zh-CN" altLang="en-US" dirty="0" smtClean="0"/>
              <a:t>只有错误信号和完成信号</a:t>
            </a:r>
            <a:endParaRPr lang="en-US" altLang="zh-CN" dirty="0" smtClean="0"/>
          </a:p>
          <a:p>
            <a:pPr marL="0" indent="0">
              <a:buNone/>
            </a:pPr>
            <a:endParaRPr lang="en-US" altLang="zh-CN" dirty="0" smtClean="0"/>
          </a:p>
          <a:p>
            <a:pPr marL="0" indent="0">
              <a:buNone/>
            </a:pPr>
            <a:r>
              <a:rPr lang="en-US" altLang="zh-CN" dirty="0" smtClean="0"/>
              <a:t>Maybe </a:t>
            </a:r>
            <a:r>
              <a:rPr lang="zh-CN" altLang="en-US" dirty="0" smtClean="0"/>
              <a:t>没有</a:t>
            </a:r>
            <a:r>
              <a:rPr lang="en-US" altLang="zh-CN" dirty="0" smtClean="0"/>
              <a:t>item</a:t>
            </a:r>
            <a:r>
              <a:rPr lang="zh-CN" altLang="en-US" dirty="0" smtClean="0"/>
              <a:t>，恰好一个</a:t>
            </a:r>
            <a:r>
              <a:rPr lang="en-US" altLang="zh-CN" dirty="0" smtClean="0"/>
              <a:t>item</a:t>
            </a:r>
            <a:r>
              <a:rPr lang="zh-CN" altLang="en-US" dirty="0" smtClean="0"/>
              <a:t>或者一个错误</a:t>
            </a:r>
            <a:endParaRPr lang="en-US" altLang="zh-CN" dirty="0"/>
          </a:p>
        </p:txBody>
      </p:sp>
    </p:spTree>
    <p:extLst>
      <p:ext uri="{BB962C8B-B14F-4D97-AF65-F5344CB8AC3E}">
        <p14:creationId xmlns:p14="http://schemas.microsoft.com/office/powerpoint/2010/main" val="32491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创建操作符</a:t>
            </a:r>
          </a:p>
        </p:txBody>
      </p:sp>
      <p:sp>
        <p:nvSpPr>
          <p:cNvPr id="3" name="内容占位符 2"/>
          <p:cNvSpPr>
            <a:spLocks noGrp="1"/>
          </p:cNvSpPr>
          <p:nvPr>
            <p:ph idx="1"/>
          </p:nvPr>
        </p:nvSpPr>
        <p:spPr/>
        <p:txBody>
          <a:bodyPr/>
          <a:lstStyle/>
          <a:p>
            <a:pPr marL="0" indent="0">
              <a:buNone/>
            </a:pPr>
            <a:r>
              <a:rPr lang="en-US" altLang="zh-CN" b="1" dirty="0" smtClean="0"/>
              <a:t>Create</a:t>
            </a:r>
          </a:p>
          <a:p>
            <a:pPr marL="0" indent="0">
              <a:buNone/>
            </a:pPr>
            <a:endParaRPr lang="en-US" altLang="zh-CN" b="1" dirty="0" smtClean="0"/>
          </a:p>
          <a:p>
            <a:pPr marL="0" indent="0">
              <a:buNone/>
            </a:pPr>
            <a:r>
              <a:rPr lang="en-US" altLang="zh-CN" b="1" dirty="0" smtClean="0"/>
              <a:t>Available </a:t>
            </a:r>
            <a:r>
              <a:rPr lang="en-US" altLang="zh-CN" b="1" dirty="0"/>
              <a:t>in:</a:t>
            </a:r>
            <a:r>
              <a:rPr lang="en-US" altLang="zh-CN" dirty="0"/>
              <a:t> </a:t>
            </a:r>
            <a:r>
              <a:rPr lang="en-US" altLang="zh-CN" dirty="0" err="1" smtClean="0"/>
              <a:t>Flowable,Observable,Maybe,Single,Completable</a:t>
            </a:r>
            <a:endParaRPr lang="en-US" altLang="zh-CN" dirty="0" smtClean="0"/>
          </a:p>
          <a:p>
            <a:pPr marL="0" indent="0">
              <a:buNone/>
            </a:pPr>
            <a:endParaRPr lang="en-US" altLang="zh-CN" dirty="0" smtClean="0"/>
          </a:p>
          <a:p>
            <a:pPr marL="0" indent="0">
              <a:buNone/>
            </a:pPr>
            <a:r>
              <a:rPr lang="zh-CN" altLang="en-US" dirty="0"/>
              <a:t>当被一个消费者订阅的时候，构造一个安全的响应类型实例 </a:t>
            </a:r>
            <a:r>
              <a:rPr lang="zh-CN" altLang="en-US" dirty="0" smtClean="0"/>
              <a:t>，该实例执行</a:t>
            </a:r>
            <a:r>
              <a:rPr lang="zh-CN" altLang="en-US" dirty="0"/>
              <a:t>一个用户提供的函数且提供一个特定类型的</a:t>
            </a:r>
            <a:r>
              <a:rPr lang="en-US" altLang="zh-CN" dirty="0" smtClean="0"/>
              <a:t>Emitter</a:t>
            </a:r>
            <a:r>
              <a:rPr lang="zh-CN" altLang="en-US" dirty="0" smtClean="0"/>
              <a:t>。该</a:t>
            </a:r>
            <a:r>
              <a:rPr lang="en-US" altLang="zh-CN" dirty="0" smtClean="0"/>
              <a:t>Emitter </a:t>
            </a:r>
            <a:r>
              <a:rPr lang="zh-CN" altLang="en-US" dirty="0" smtClean="0"/>
              <a:t>为指定</a:t>
            </a:r>
            <a:r>
              <a:rPr lang="zh-CN" altLang="en-US" dirty="0"/>
              <a:t>的业务逻辑</a:t>
            </a:r>
            <a:r>
              <a:rPr lang="zh-CN" altLang="en-US" dirty="0" smtClean="0"/>
              <a:t>需求产生信号。</a:t>
            </a:r>
            <a:endParaRPr lang="zh-CN" altLang="en-US" dirty="0"/>
          </a:p>
        </p:txBody>
      </p:sp>
    </p:spTree>
    <p:extLst>
      <p:ext uri="{BB962C8B-B14F-4D97-AF65-F5344CB8AC3E}">
        <p14:creationId xmlns:p14="http://schemas.microsoft.com/office/powerpoint/2010/main" val="79213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创建操作符</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Just</a:t>
            </a:r>
          </a:p>
          <a:p>
            <a:pPr marL="0" indent="0">
              <a:buNone/>
            </a:pPr>
            <a:endParaRPr lang="en-US" altLang="zh-CN" b="1" dirty="0"/>
          </a:p>
          <a:p>
            <a:pPr marL="0" indent="0">
              <a:buNone/>
            </a:pPr>
            <a:r>
              <a:rPr lang="en-US" altLang="zh-CN" b="1" dirty="0"/>
              <a:t>Available in:</a:t>
            </a:r>
            <a:r>
              <a:rPr lang="en-US" altLang="zh-CN" dirty="0"/>
              <a:t> </a:t>
            </a:r>
            <a:r>
              <a:rPr lang="en-US" altLang="zh-CN" dirty="0" err="1" smtClean="0"/>
              <a:t>Flowable,Observable,Maybe,Single</a:t>
            </a:r>
            <a:endParaRPr lang="en-US" altLang="zh-CN" dirty="0" smtClean="0"/>
          </a:p>
          <a:p>
            <a:pPr marL="0" indent="0">
              <a:buNone/>
            </a:pPr>
            <a:endParaRPr lang="en-US" altLang="zh-CN" dirty="0"/>
          </a:p>
          <a:p>
            <a:pPr marL="0" indent="0">
              <a:buNone/>
            </a:pPr>
            <a:r>
              <a:rPr lang="zh-CN" altLang="en-US" dirty="0" smtClean="0"/>
              <a:t>构造</a:t>
            </a:r>
            <a:r>
              <a:rPr lang="zh-CN" altLang="en-US" dirty="0"/>
              <a:t>一个响应类型通过拿一个预先存在的对象且在订阅时将该对象发射给下游消费者。</a:t>
            </a:r>
          </a:p>
          <a:p>
            <a:endParaRPr lang="zh-CN" altLang="en-US" dirty="0"/>
          </a:p>
        </p:txBody>
      </p:sp>
    </p:spTree>
    <p:extLst>
      <p:ext uri="{BB962C8B-B14F-4D97-AF65-F5344CB8AC3E}">
        <p14:creationId xmlns:p14="http://schemas.microsoft.com/office/powerpoint/2010/main" val="29538313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2974</TotalTime>
  <Words>593</Words>
  <Application>Microsoft Office PowerPoint</Application>
  <PresentationFormat>宽屏</PresentationFormat>
  <Paragraphs>217</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宋体</vt:lpstr>
      <vt:lpstr>Arial</vt:lpstr>
      <vt:lpstr>Calibri</vt:lpstr>
      <vt:lpstr>Calibri Light</vt:lpstr>
      <vt:lpstr>Office 主题</vt:lpstr>
      <vt:lpstr>什么是RxJava</vt:lpstr>
      <vt:lpstr>RxJava能做些什么</vt:lpstr>
      <vt:lpstr>举几个例子</vt:lpstr>
      <vt:lpstr>模拟股票价位展示</vt:lpstr>
      <vt:lpstr>数据库插入数据</vt:lpstr>
      <vt:lpstr>RxJava使用过程</vt:lpstr>
      <vt:lpstr>5个基类简述</vt:lpstr>
      <vt:lpstr>创建操作符</vt:lpstr>
      <vt:lpstr>创建操作符</vt:lpstr>
      <vt:lpstr>From系列</vt:lpstr>
      <vt:lpstr>From系列</vt:lpstr>
      <vt:lpstr>defer </vt:lpstr>
      <vt:lpstr>PowerPoint 演示文稿</vt:lpstr>
      <vt:lpstr>PowerPoint 演示文稿</vt:lpstr>
      <vt:lpstr>PowerPoint 演示文稿</vt:lpstr>
      <vt:lpstr>PowerPoint 演示文稿</vt:lpstr>
      <vt:lpstr>PowerPoint 演示文稿</vt:lpstr>
      <vt:lpstr>PowerPoint 演示文稿</vt:lpstr>
      <vt:lpstr>装配阶段</vt:lpstr>
      <vt:lpstr>数学操作符</vt:lpstr>
      <vt:lpstr>集合操作符</vt:lpstr>
      <vt:lpstr>组合Observable操作符</vt:lpstr>
      <vt:lpstr>异步操作符</vt:lpstr>
      <vt:lpstr>阻塞操作符</vt:lpstr>
      <vt:lpstr>阻塞操作符</vt:lpstr>
      <vt:lpstr>转换操作符</vt:lpstr>
      <vt:lpstr>公用操作符</vt:lpstr>
      <vt:lpstr>公用操作符</vt:lpstr>
      <vt:lpstr>公用操作符</vt:lpstr>
      <vt:lpstr>公用操作符</vt:lpstr>
      <vt:lpstr>消费阶段</vt:lpstr>
      <vt:lpstr>关于背压</vt:lpstr>
      <vt:lpstr>解决背压</vt:lpstr>
      <vt:lpstr>RxBinding</vt:lpstr>
      <vt:lpstr>支持事件类型</vt:lpstr>
      <vt:lpstr>经典案例</vt:lpstr>
      <vt:lpstr>RxBus</vt:lpstr>
      <vt:lpstr>功能简图</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什么是RxJava</dc:title>
  <dc:creator>Chan Cyrus</dc:creator>
  <cp:lastModifiedBy>Chan Cyrus</cp:lastModifiedBy>
  <cp:revision>98</cp:revision>
  <dcterms:created xsi:type="dcterms:W3CDTF">2018-09-19T08:22:59Z</dcterms:created>
  <dcterms:modified xsi:type="dcterms:W3CDTF">2018-11-06T11:57:54Z</dcterms:modified>
</cp:coreProperties>
</file>