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 Slab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Cyrus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09.jp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1.jp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BReast CAncer Genes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400"/>
              <a:t>Compared Across Species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Cyrus Liang and Patrick Solis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comparing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Protein comparing to find biologically important patterns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Lab: “BRCA1: Good gene, bad name”</a:t>
            </a:r>
          </a:p>
        </p:txBody>
      </p:sp>
      <p:pic>
        <p:nvPicPr>
          <p:cNvPr descr="Image result for philip heller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0" y="2282124"/>
            <a:ext cx="2152099" cy="22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sequence alignment in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WPGMA guide tree in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Netbeans and Eclipse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and Google Drive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Slack and Text Messaging</a:t>
            </a:r>
          </a:p>
        </p:txBody>
      </p:sp>
      <p:pic>
        <p:nvPicPr>
          <p:cNvPr descr="Image result for JAVA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573" y="1838350"/>
            <a:ext cx="1277525" cy="238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tbeans logo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150" y="1489825"/>
            <a:ext cx="2126424" cy="92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clipse logo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425" y="2417150"/>
            <a:ext cx="272414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"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82" y="3055324"/>
            <a:ext cx="1552566" cy="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drive"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1049" y="3055324"/>
            <a:ext cx="1277525" cy="127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lack logo"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624" y="3871675"/>
            <a:ext cx="2126425" cy="60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Alignment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Alignment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146, Global Alignment 153, Grid 383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BLOSUM62 Substitution Matrix</a:t>
            </a:r>
          </a:p>
        </p:txBody>
      </p:sp>
      <p:pic>
        <p:nvPicPr>
          <p:cNvPr descr="Image result for multiple sequence alignment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75" y="2316600"/>
            <a:ext cx="3984524" cy="22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java.io.*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java.util.ArrayList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Input.txt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paths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Pair scores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Output.txt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Alignment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Sequence 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Best Score: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Nested for-loop 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Global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Integer Array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Populate Grid using sequence A and 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Nested for-loop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BLOSUM62 Substitution Matrix: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Switch / Case: Switch / Case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Score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WPGMA 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WPGMA Tree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Main, Tree, Node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Clustering pairs to create a guide tree</a:t>
            </a:r>
          </a:p>
        </p:txBody>
      </p:sp>
      <p:pic>
        <p:nvPicPr>
          <p:cNvPr descr="Image result for UPGMA guide tree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609" y="1489825"/>
            <a:ext cx="4110489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Scores to Grid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two lines: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Number of amino acid sequences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Number of output scores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2D array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Pairing Process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Minimum value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Levels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 names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Nodes stored in pairedSequences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 levels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Ultrametric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Figure 1: “input.txt” input file for Pairwise Alignment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79402" l="0" r="35233" t="4698"/>
          <a:stretch/>
        </p:blipFill>
        <p:spPr>
          <a:xfrm>
            <a:off x="142225" y="1764387"/>
            <a:ext cx="8859550" cy="16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Figure 2: “output.txt” output file for Pairwise Alignment and input file for WPGMA Tree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997961"/>
            <a:ext cx="8082650" cy="31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Figure 3: “tree.txt” output file for WPGMA tree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82962"/>
            <a:ext cx="8991599" cy="237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Executive Summary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 Amino acid sequences processed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BLOSUM62 used for scores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Difference table creates Grid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Grid to WPGMA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Executive Summary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WPGMA guide tree vs. Professional Phylogenetic Tree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EMBL-EBI’s Clustal Omega and Phylogeny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27302" l="50715" r="21704" t="53473"/>
          <a:stretch/>
        </p:blipFill>
        <p:spPr>
          <a:xfrm>
            <a:off x="1437000" y="2467424"/>
            <a:ext cx="6269976" cy="2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title"/>
          </p:nvPr>
        </p:nvSpPr>
        <p:spPr>
          <a:xfrm>
            <a:off x="1091137" y="2040187"/>
            <a:ext cx="6961800" cy="4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WPGMA Tree from WPGMA Program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12" y="2523375"/>
            <a:ext cx="6961775" cy="210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150" y="123299"/>
            <a:ext cx="6961777" cy="184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4294967295" type="title"/>
          </p:nvPr>
        </p:nvSpPr>
        <p:spPr>
          <a:xfrm>
            <a:off x="1091137" y="4703462"/>
            <a:ext cx="6961800" cy="4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Phylogenetic Tree generated by www.phylogency.fr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Breast and ovarian cancer susceptibility gene (BRCA1)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Humans vs. Other mammals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Feasibility test</a:t>
            </a:r>
          </a:p>
        </p:txBody>
      </p:sp>
      <p:pic>
        <p:nvPicPr>
          <p:cNvPr descr="Image result for mammal breast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340" y="1144124"/>
            <a:ext cx="2218759" cy="34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Executive Summary	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Professional Software: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Easy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Reliable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our own: learning by doing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Interpretation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Humans and Primates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Humans, Dogs, and Mice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Mice and Mutated Modern Humans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our guide tree versus the professional phylogenetic tree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Contrasts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Algorithm for local alignment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Cluster grouping and resizing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mutation in BRCA1 Gene cause breast/ovarian cancer in other species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Likelihood of other species developing breast/ovarian cancer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 other mutations in humans be similar to mutations in other species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Easton, D. F., Deffenbaugh, A. M., Pruss, D., Frye, C., Wenstrup, R. J., Allen-Brady, K., ... &amp; Goldgar, D. E. (2007). A systematic genetic assessment of 1,433 sequence variants of unknown clinical significance in the BRCA1 and BRCA2 breast cancer–predisposition genes.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American Journal of Human Genetics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(5), 873-883.</a:t>
            </a: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Herschkowitz, J. I., Simin, K., Weigman, V. J., Mikaelian, I., Usary, J., Hu, Z., ... &amp; Backlund, M. G. (2007). Identification of conserved gene expression features between murine mammary carcinoma models and human breast tumors.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Genome biology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(5), 1.</a:t>
            </a: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Szabo, C. I., Wagner, L. A., Francisco, L. V., Roach, J. C., Argonza, R., King, M. C., &amp; Ostrander, E. A. (1996). Human, canine and murine BRCA1 genes: sequence comparison among species.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molecular genetics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(9), 1289-1298.</a:t>
            </a: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Welcsh, P. L., Owens, K. N., &amp; King, M. C. (2000). Insights into the functions of BRCA1 and BRCA2.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Trends in Genetics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(2), 69-74.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American women have a 1 in 8 chance of developing breast cancer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Between 1 in 400 and 1 in 800 people have a BRCA</a:t>
            </a:r>
            <a:r>
              <a:rPr lang="en"/>
              <a:t>1/2</a:t>
            </a:r>
            <a:r>
              <a:rPr lang="en"/>
              <a:t> mutation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Learning more</a:t>
            </a:r>
          </a:p>
        </p:txBody>
      </p:sp>
      <p:pic>
        <p:nvPicPr>
          <p:cNvPr descr="Image result for breast cancer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25" y="2601824"/>
            <a:ext cx="2950375" cy="19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na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494" y="2601824"/>
            <a:ext cx="2622518" cy="19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Amino Acid Sequence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Difference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WPGMA guide tree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227" l="0" r="61706" t="5828"/>
          <a:stretch/>
        </p:blipFill>
        <p:spPr>
          <a:xfrm>
            <a:off x="5254525" y="258537"/>
            <a:ext cx="3501576" cy="462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osum62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25" y="3034825"/>
            <a:ext cx="2732674" cy="18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 of Analysis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our methods with professional methods</a:t>
            </a:r>
          </a:p>
        </p:txBody>
      </p:sp>
      <p:pic>
        <p:nvPicPr>
          <p:cNvPr descr="Image result for diy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601674"/>
            <a:ext cx="3507500" cy="196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igh advanced tech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600" y="2604525"/>
            <a:ext cx="3507500" cy="1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Results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 than perfect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Learning by doing</a:t>
            </a:r>
          </a:p>
        </p:txBody>
      </p:sp>
      <p:pic>
        <p:nvPicPr>
          <p:cNvPr descr="Image result for learni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43" y="1144125"/>
            <a:ext cx="5146256" cy="34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Amino Acid Strings from NCBI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4227" l="0" r="61706" t="5828"/>
          <a:stretch/>
        </p:blipFill>
        <p:spPr>
          <a:xfrm>
            <a:off x="5254525" y="258537"/>
            <a:ext cx="3501576" cy="46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